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9" r:id="rId1"/>
    <p:sldMasterId id="2147483973" r:id="rId2"/>
  </p:sldMasterIdLst>
  <p:notesMasterIdLst>
    <p:notesMasterId r:id="rId15"/>
  </p:notesMasterIdLst>
  <p:sldIdLst>
    <p:sldId id="299" r:id="rId3"/>
    <p:sldId id="515" r:id="rId4"/>
    <p:sldId id="516" r:id="rId5"/>
    <p:sldId id="260" r:id="rId6"/>
    <p:sldId id="777" r:id="rId7"/>
    <p:sldId id="788" r:id="rId8"/>
    <p:sldId id="775" r:id="rId9"/>
    <p:sldId id="514" r:id="rId10"/>
    <p:sldId id="787" r:id="rId11"/>
    <p:sldId id="789" r:id="rId12"/>
    <p:sldId id="531" r:id="rId13"/>
    <p:sldId id="79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dolfi" initials="R"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828"/>
    <a:srgbClr val="6D4D2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5611" autoAdjust="0"/>
    <p:restoredTop sz="94694"/>
  </p:normalViewPr>
  <p:slideViewPr>
    <p:cSldViewPr>
      <p:cViewPr varScale="1">
        <p:scale>
          <a:sx n="121" d="100"/>
          <a:sy n="121" d="100"/>
        </p:scale>
        <p:origin x="1264" y="17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272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D0E8D2-716F-499C-A490-103483E8700D}" type="datetimeFigureOut">
              <a:rPr lang="en-US" smtClean="0"/>
              <a:t>9/29/21</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1DA1FD-9AFC-4F05-BA2F-083BF31E2FDD}" type="slidenum">
              <a:rPr lang="en-US" smtClean="0"/>
              <a:t>‹N›</a:t>
            </a:fld>
            <a:endParaRPr lang="en-US" dirty="0"/>
          </a:p>
        </p:txBody>
      </p:sp>
    </p:spTree>
    <p:extLst>
      <p:ext uri="{BB962C8B-B14F-4D97-AF65-F5344CB8AC3E}">
        <p14:creationId xmlns:p14="http://schemas.microsoft.com/office/powerpoint/2010/main" val="446098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85809AC-78B2-41E4-97A0-2558E7258382}"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2822332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9BAF5CF7-820B-41A8-B70E-B60E08CEEBBF}"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1345830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E160707-93FF-4CFA-9A2B-8F09D6AD8691}"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1442946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p:cNvSpPr>
            <a:spLocks noGrp="1"/>
          </p:cNvSpPr>
          <p:nvPr>
            <p:ph type="dt" sz="half" idx="10"/>
          </p:nvPr>
        </p:nvSpPr>
        <p:spPr>
          <a:xfrm>
            <a:off x="685800" y="6248400"/>
            <a:ext cx="1905000" cy="457200"/>
          </a:xfrm>
        </p:spPr>
        <p:txBody>
          <a:bodyPr/>
          <a:lstStyle>
            <a:lvl1pPr>
              <a:defRPr/>
            </a:lvl1pPr>
          </a:lstStyle>
          <a:p>
            <a:endParaRPr lang="it-IT">
              <a:solidFill>
                <a:srgbClr val="000000"/>
              </a:solidFill>
            </a:endParaRPr>
          </a:p>
        </p:txBody>
      </p:sp>
      <p:sp>
        <p:nvSpPr>
          <p:cNvPr id="7" name="Footer Placeholder 6"/>
          <p:cNvSpPr>
            <a:spLocks noGrp="1"/>
          </p:cNvSpPr>
          <p:nvPr>
            <p:ph type="ftr" sz="quarter" idx="11"/>
          </p:nvPr>
        </p:nvSpPr>
        <p:spPr>
          <a:xfrm>
            <a:off x="3124200" y="6248400"/>
            <a:ext cx="2895600" cy="457200"/>
          </a:xfrm>
        </p:spPr>
        <p:txBody>
          <a:bodyPr/>
          <a:lstStyle>
            <a:lvl1pPr>
              <a:defRPr/>
            </a:lvl1pPr>
          </a:lstStyle>
          <a:p>
            <a:endParaRPr lang="it-IT">
              <a:solidFill>
                <a:srgbClr val="000000"/>
              </a:solidFill>
            </a:endParaRPr>
          </a:p>
        </p:txBody>
      </p:sp>
      <p:sp>
        <p:nvSpPr>
          <p:cNvPr id="8" name="Slide Number Placeholder 7"/>
          <p:cNvSpPr>
            <a:spLocks noGrp="1"/>
          </p:cNvSpPr>
          <p:nvPr>
            <p:ph type="sldNum" sz="quarter" idx="12"/>
          </p:nvPr>
        </p:nvSpPr>
        <p:spPr>
          <a:xfrm>
            <a:off x="6553200" y="6248400"/>
            <a:ext cx="1905000" cy="457200"/>
          </a:xfrm>
        </p:spPr>
        <p:txBody>
          <a:bodyPr/>
          <a:lstStyle>
            <a:lvl1pPr>
              <a:defRPr/>
            </a:lvl1pPr>
          </a:lstStyle>
          <a:p>
            <a:fld id="{75C540EE-F2BD-48B2-80DA-2444DF29574E}"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10455184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248400"/>
            <a:ext cx="1905000" cy="457200"/>
          </a:xfrm>
        </p:spPr>
        <p:txBody>
          <a:bodyPr/>
          <a:lstStyle>
            <a:lvl1pPr>
              <a:defRPr/>
            </a:lvl1pPr>
          </a:lstStyle>
          <a:p>
            <a:endParaRPr lang="it-IT">
              <a:solidFill>
                <a:srgbClr val="000000"/>
              </a:solidFill>
            </a:endParaRPr>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endParaRPr lang="it-IT">
              <a:solidFill>
                <a:srgbClr val="000000"/>
              </a:solidFill>
            </a:endParaRP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fld id="{8DB006B2-8D0A-4C40-8847-A4687FBD31BD}"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31927348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386C19CF-38C1-4DB4-95CE-A85E39F724DC}"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370420052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F6D41362-9150-4B86-AE1C-BB1AA4569A3C}"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236889012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85D7B0BE-347F-4488-9297-2D8E8648FE49}"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401297605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it-IT">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it-IT">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7792BF64-FE25-4218-96AE-AE4E5ED9ED54}"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194978092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it-IT">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it-IT">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C5FEAA41-A700-4F32-973F-EE3864E66E65}"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240910922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it-IT">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it-IT">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E9BF8394-E031-4959-A742-CAED1493E19D}"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143539779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5CEA64A-88D0-421B-B857-0D93C1577FDC}"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7590059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it-IT">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it-IT">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1E65D647-575F-42AE-99F3-A1D9990FE661}"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227214223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it-IT">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it-IT">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8F662A2-7419-4727-9AE1-972A1CC03E30}"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224159414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it-IT">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it-IT">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6F9E9C0A-BBEB-4ECF-95FE-EEC68DFA5F92}"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67780701"/>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DF9C0834-C98A-468D-B429-BED1C7D027F3}"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660887314"/>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007F6013-E8EB-4E99-A897-27ABAC13DD0B}"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3633551148"/>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endParaRPr lang="it-IT">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it-IT">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4296C018-5016-4F3C-993E-884DA830FEA9}"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1918344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it-IT">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it-IT">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21F41CD4-D713-40D5-8C53-B8E2CA4DEBE4}"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168152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it-IT">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it-IT">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C106A265-CF77-4BFB-B0A1-62C11E1B783C}"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2207209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it-IT">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it-IT">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9D082242-36D9-4D87-85AB-1036AE3A771B}"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24962789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it-IT">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it-IT">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54C21642-462B-457A-9DCE-94451053B611}" type="slidenum">
              <a:rPr lang="it-IT">
                <a:solidFill>
                  <a:srgbClr val="000000"/>
                </a:solidFill>
              </a:rPr>
              <a:pPr/>
              <a:t>‹N›</a:t>
            </a:fld>
            <a:endParaRPr lang="it-IT">
              <a:solidFill>
                <a:srgbClr val="000000"/>
              </a:solidFill>
            </a:endParaRPr>
          </a:p>
        </p:txBody>
      </p:sp>
      <p:pic>
        <p:nvPicPr>
          <p:cNvPr id="5" name="Immagine 7">
            <a:extLst>
              <a:ext uri="{FF2B5EF4-FFF2-40B4-BE49-F238E27FC236}">
                <a16:creationId xmlns:a16="http://schemas.microsoft.com/office/drawing/2014/main" id="{BE2890E9-E3DC-B24E-BC8A-76EF0AD791E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28650" y="5778000"/>
            <a:ext cx="690370" cy="1080000"/>
          </a:xfrm>
          <a:prstGeom prst="rect">
            <a:avLst/>
          </a:prstGeom>
        </p:spPr>
      </p:pic>
    </p:spTree>
    <p:extLst>
      <p:ext uri="{BB962C8B-B14F-4D97-AF65-F5344CB8AC3E}">
        <p14:creationId xmlns:p14="http://schemas.microsoft.com/office/powerpoint/2010/main" val="931214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it-IT">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it-IT">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F85B6ACE-51E4-4EF8-90E7-C86CEE082C3C}"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422681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endParaRPr lang="it-IT">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it-IT">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B97AC2EE-3CC0-45D1-B29E-292722F923A1}" type="slidenum">
              <a:rPr lang="it-IT">
                <a:solidFill>
                  <a:srgbClr val="000000"/>
                </a:solidFill>
              </a:rPr>
              <a:pPr/>
              <a:t>‹N›</a:t>
            </a:fld>
            <a:endParaRPr lang="it-IT">
              <a:solidFill>
                <a:srgbClr val="000000"/>
              </a:solidFill>
            </a:endParaRPr>
          </a:p>
        </p:txBody>
      </p:sp>
    </p:spTree>
    <p:extLst>
      <p:ext uri="{BB962C8B-B14F-4D97-AF65-F5344CB8AC3E}">
        <p14:creationId xmlns:p14="http://schemas.microsoft.com/office/powerpoint/2010/main" val="3685365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t>Fare clic per modificare lo stile del titolo dello schema</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buClrTx/>
              <a:defRPr sz="1400">
                <a:latin typeface="+mn-lt"/>
              </a:defRPr>
            </a:lvl1pPr>
          </a:lstStyle>
          <a:p>
            <a:endParaRPr lang="it-IT">
              <a:solidFill>
                <a:srgbClr val="000000"/>
              </a:solidFill>
              <a:ea typeface="+mn-ea"/>
              <a:cs typeface="Times New Roman" pitchFamily="18" charset="0"/>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defRPr sz="1400">
                <a:latin typeface="+mn-lt"/>
              </a:defRPr>
            </a:lvl1pPr>
          </a:lstStyle>
          <a:p>
            <a:pPr algn="ctr"/>
            <a:endParaRPr lang="it-IT">
              <a:solidFill>
                <a:srgbClr val="000000"/>
              </a:solidFill>
              <a:ea typeface="+mn-ea"/>
              <a:cs typeface="Times New Roman" pitchFamily="18" charset="0"/>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defRPr sz="1400">
                <a:latin typeface="+mn-lt"/>
              </a:defRPr>
            </a:lvl1pPr>
          </a:lstStyle>
          <a:p>
            <a:fld id="{213E3257-5421-4182-B72D-725F35767293}" type="slidenum">
              <a:rPr lang="it-IT">
                <a:solidFill>
                  <a:srgbClr val="000000"/>
                </a:solidFill>
                <a:ea typeface="+mn-ea"/>
                <a:cs typeface="Times New Roman" pitchFamily="18" charset="0"/>
              </a:rPr>
              <a:pPr/>
              <a:t>‹N›</a:t>
            </a:fld>
            <a:endParaRPr lang="it-IT">
              <a:solidFill>
                <a:srgbClr val="000000"/>
              </a:solidFill>
              <a:ea typeface="+mn-ea"/>
              <a:cs typeface="Times New Roman" pitchFamily="18" charset="0"/>
            </a:endParaRPr>
          </a:p>
        </p:txBody>
      </p:sp>
    </p:spTree>
    <p:extLst>
      <p:ext uri="{BB962C8B-B14F-4D97-AF65-F5344CB8AC3E}">
        <p14:creationId xmlns:p14="http://schemas.microsoft.com/office/powerpoint/2010/main" val="3422757231"/>
      </p:ext>
    </p:extLst>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 id="2147483921" r:id="rId12"/>
    <p:sldLayoutId id="2147483922"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t>Fare clic per modificare lo stile del titolo dello schema</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solidFill>
                  <a:schemeClr val="tx1"/>
                </a:solidFill>
                <a:latin typeface="+mn-lt"/>
              </a:defRPr>
            </a:lvl1pPr>
          </a:lstStyle>
          <a:p>
            <a:pPr fontAlgn="base">
              <a:spcBef>
                <a:spcPct val="0"/>
              </a:spcBef>
              <a:spcAft>
                <a:spcPct val="0"/>
              </a:spcAft>
            </a:pPr>
            <a:endParaRPr lang="it-IT">
              <a:solidFill>
                <a:srgbClr val="000000"/>
              </a:solidFill>
              <a:cs typeface="Times New Roman" pitchFamily="18" charset="0"/>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chemeClr val="tx1"/>
                </a:solidFill>
                <a:latin typeface="+mn-lt"/>
              </a:defRPr>
            </a:lvl1pPr>
          </a:lstStyle>
          <a:p>
            <a:pPr algn="ctr" fontAlgn="base">
              <a:spcBef>
                <a:spcPct val="0"/>
              </a:spcBef>
              <a:spcAft>
                <a:spcPct val="0"/>
              </a:spcAft>
            </a:pPr>
            <a:endParaRPr lang="it-IT">
              <a:solidFill>
                <a:srgbClr val="000000"/>
              </a:solidFill>
              <a:cs typeface="Times New Roman" pitchFamily="18" charset="0"/>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solidFill>
                  <a:schemeClr val="tx1"/>
                </a:solidFill>
                <a:latin typeface="+mn-lt"/>
              </a:defRPr>
            </a:lvl1pPr>
          </a:lstStyle>
          <a:p>
            <a:pPr fontAlgn="base">
              <a:spcBef>
                <a:spcPct val="0"/>
              </a:spcBef>
              <a:spcAft>
                <a:spcPct val="0"/>
              </a:spcAft>
            </a:pPr>
            <a:fld id="{024935A1-509C-4E86-BD86-926A7BF96DEA}" type="slidenum">
              <a:rPr lang="it-IT">
                <a:solidFill>
                  <a:srgbClr val="000000"/>
                </a:solidFill>
                <a:cs typeface="Times New Roman" pitchFamily="18" charset="0"/>
              </a:rPr>
              <a:pPr fontAlgn="base">
                <a:spcBef>
                  <a:spcPct val="0"/>
                </a:spcBef>
                <a:spcAft>
                  <a:spcPct val="0"/>
                </a:spcAft>
              </a:pPr>
              <a:t>‹N›</a:t>
            </a:fld>
            <a:endParaRPr lang="it-IT">
              <a:solidFill>
                <a:srgbClr val="000000"/>
              </a:solidFill>
              <a:cs typeface="Times New Roman" pitchFamily="18" charset="0"/>
            </a:endParaRPr>
          </a:p>
        </p:txBody>
      </p:sp>
    </p:spTree>
    <p:extLst>
      <p:ext uri="{BB962C8B-B14F-4D97-AF65-F5344CB8AC3E}">
        <p14:creationId xmlns:p14="http://schemas.microsoft.com/office/powerpoint/2010/main" val="3617754061"/>
      </p:ext>
    </p:extLst>
  </p:cSld>
  <p:clrMap bg1="lt1" tx1="dk1" bg2="lt2" tx2="dk2" accent1="accent1" accent2="accent2" accent3="accent3" accent4="accent4" accent5="accent5" accent6="accent6" hlink="hlink" folHlink="folHlink"/>
  <p:sldLayoutIdLst>
    <p:sldLayoutId id="2147483974" r:id="rId1"/>
    <p:sldLayoutId id="2147483975" r:id="rId2"/>
    <p:sldLayoutId id="2147483976" r:id="rId3"/>
    <p:sldLayoutId id="2147483977" r:id="rId4"/>
    <p:sldLayoutId id="2147483978" r:id="rId5"/>
    <p:sldLayoutId id="2147483979" r:id="rId6"/>
    <p:sldLayoutId id="2147483980" r:id="rId7"/>
    <p:sldLayoutId id="2147483981" r:id="rId8"/>
    <p:sldLayoutId id="2147483982" r:id="rId9"/>
    <p:sldLayoutId id="2147483983" r:id="rId10"/>
    <p:sldLayoutId id="2147483984" r:id="rId11"/>
  </p:sldLayoutIdLst>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hyperlink" Target="https://people.eng.unimelb.edu.au/aww/scale.html" TargetMode="Externa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hyperlink" Target="tel:2623-2646"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doi.org/10.1038/s41586-019-1495-6" TargetMode="External"/><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0.xml"/><Relationship Id="rId5" Type="http://schemas.openxmlformats.org/officeDocument/2006/relationships/image" Target="../media/image20.jp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hyperlink" Target="https://people.eng.unimelb.edu.au/aww/scale.html" TargetMode="External"/><Relationship Id="rId2" Type="http://schemas.openxmlformats.org/officeDocument/2006/relationships/image" Target="../media/image21.jpeg"/><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 y="1650861"/>
            <a:ext cx="9067800" cy="4216539"/>
          </a:xfrm>
          <a:prstGeom prst="rect">
            <a:avLst/>
          </a:prstGeom>
        </p:spPr>
        <p:txBody>
          <a:bodyPr wrap="square">
            <a:spAutoFit/>
          </a:bodyPr>
          <a:lstStyle/>
          <a:p>
            <a:pPr algn="ctr"/>
            <a:endParaRPr lang="en-US" sz="2800" b="1" dirty="0">
              <a:solidFill>
                <a:srgbClr val="002060"/>
              </a:solidFill>
            </a:endParaRPr>
          </a:p>
          <a:p>
            <a:pPr algn="ctr"/>
            <a:r>
              <a:rPr lang="en-US" sz="3600" b="1" dirty="0">
                <a:solidFill>
                  <a:srgbClr val="002060"/>
                </a:solidFill>
              </a:rPr>
              <a:t>Adaptation to Climate variability and changes in the water engineering community</a:t>
            </a:r>
          </a:p>
          <a:p>
            <a:pPr algn="ctr"/>
            <a:endParaRPr lang="en-US" sz="2800" b="1" dirty="0">
              <a:solidFill>
                <a:srgbClr val="002060"/>
              </a:solidFill>
            </a:endParaRPr>
          </a:p>
          <a:p>
            <a:pPr algn="ctr"/>
            <a:r>
              <a:rPr lang="en-US" sz="2800" b="1" dirty="0">
                <a:solidFill>
                  <a:srgbClr val="002060"/>
                </a:solidFill>
              </a:rPr>
              <a:t>Roberto RANZI</a:t>
            </a:r>
          </a:p>
          <a:p>
            <a:pPr algn="ctr"/>
            <a:r>
              <a:rPr lang="en-US" sz="2800" b="1" dirty="0">
                <a:solidFill>
                  <a:srgbClr val="0070C0"/>
                </a:solidFill>
              </a:rPr>
              <a:t>http://</a:t>
            </a:r>
            <a:r>
              <a:rPr lang="en-US" sz="2800" b="1" dirty="0" err="1">
                <a:solidFill>
                  <a:srgbClr val="0070C0"/>
                </a:solidFill>
              </a:rPr>
              <a:t>roberto-ranzi.unibs.it</a:t>
            </a:r>
            <a:endParaRPr lang="en-US" sz="2800" b="1" dirty="0">
              <a:solidFill>
                <a:srgbClr val="0070C0"/>
              </a:solidFill>
            </a:endParaRPr>
          </a:p>
          <a:p>
            <a:pPr algn="ctr"/>
            <a:endParaRPr lang="en-US" sz="2800" b="1" dirty="0">
              <a:solidFill>
                <a:srgbClr val="0070C0"/>
              </a:solidFill>
            </a:endParaRPr>
          </a:p>
          <a:p>
            <a:pPr algn="ctr"/>
            <a:r>
              <a:rPr lang="en-US" sz="2800" b="1" dirty="0">
                <a:solidFill>
                  <a:srgbClr val="0070C0"/>
                </a:solidFill>
              </a:rPr>
              <a:t>University of Brescia</a:t>
            </a:r>
          </a:p>
          <a:p>
            <a:pPr algn="ctr"/>
            <a:endParaRPr lang="en-US" sz="2800" b="1" dirty="0">
              <a:solidFill>
                <a:srgbClr val="002060"/>
              </a:solidFill>
            </a:endParaRPr>
          </a:p>
        </p:txBody>
      </p:sp>
      <p:sp>
        <p:nvSpPr>
          <p:cNvPr id="2" name="TextBox 1"/>
          <p:cNvSpPr txBox="1"/>
          <p:nvPr/>
        </p:nvSpPr>
        <p:spPr>
          <a:xfrm>
            <a:off x="533400" y="6200869"/>
            <a:ext cx="6667500" cy="369332"/>
          </a:xfrm>
          <a:prstGeom prst="rect">
            <a:avLst/>
          </a:prstGeom>
          <a:noFill/>
        </p:spPr>
        <p:txBody>
          <a:bodyPr wrap="square" rtlCol="0">
            <a:spAutoFit/>
          </a:bodyPr>
          <a:lstStyle/>
          <a:p>
            <a:pPr algn="r"/>
            <a:r>
              <a:rPr lang="en-US" i="1" dirty="0">
                <a:solidFill>
                  <a:srgbClr val="002060"/>
                </a:solidFill>
              </a:rPr>
              <a:t>Chair IAHR Technical Committee Climate Change Adaptation</a:t>
            </a:r>
          </a:p>
        </p:txBody>
      </p:sp>
      <p:pic>
        <p:nvPicPr>
          <p:cNvPr id="8" name="Picture 10" descr="IAHR_large.jpg">
            <a:extLst>
              <a:ext uri="{FF2B5EF4-FFF2-40B4-BE49-F238E27FC236}">
                <a16:creationId xmlns:a16="http://schemas.microsoft.com/office/drawing/2014/main" id="{439FDF77-893B-4F70-89E0-BBF5114E15E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24700" y="5913071"/>
            <a:ext cx="2019300" cy="944929"/>
          </a:xfrm>
          <a:prstGeom prst="rect">
            <a:avLst/>
          </a:prstGeom>
          <a:noFill/>
          <a:ln>
            <a:noFill/>
          </a:ln>
        </p:spPr>
      </p:pic>
      <p:pic>
        <p:nvPicPr>
          <p:cNvPr id="7" name="Immagine 6" descr="Immagine che contiene testo&#10;&#10;Descrizione generata automaticamente">
            <a:extLst>
              <a:ext uri="{FF2B5EF4-FFF2-40B4-BE49-F238E27FC236}">
                <a16:creationId xmlns:a16="http://schemas.microsoft.com/office/drawing/2014/main" id="{992B3E62-B6CF-C64D-B5E5-A7FC151996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945536" cy="1886735"/>
          </a:xfrm>
          <a:prstGeom prst="rect">
            <a:avLst/>
          </a:prstGeom>
        </p:spPr>
      </p:pic>
      <p:pic>
        <p:nvPicPr>
          <p:cNvPr id="10" name="Immagine 9" descr="Immagine che contiene testo&#10;&#10;Descrizione generata automaticamente">
            <a:extLst>
              <a:ext uri="{FF2B5EF4-FFF2-40B4-BE49-F238E27FC236}">
                <a16:creationId xmlns:a16="http://schemas.microsoft.com/office/drawing/2014/main" id="{CACE7051-CA90-074E-BE27-18F19DA185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5536" y="242117"/>
            <a:ext cx="6159500" cy="1346200"/>
          </a:xfrm>
          <a:prstGeom prst="rect">
            <a:avLst/>
          </a:prstGeom>
        </p:spPr>
      </p:pic>
    </p:spTree>
    <p:extLst>
      <p:ext uri="{BB962C8B-B14F-4D97-AF65-F5344CB8AC3E}">
        <p14:creationId xmlns:p14="http://schemas.microsoft.com/office/powerpoint/2010/main" val="84419375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2E72F859-466A-ED45-804E-06FF7356D6B4}"/>
              </a:ext>
            </a:extLst>
          </p:cNvPr>
          <p:cNvSpPr/>
          <p:nvPr/>
        </p:nvSpPr>
        <p:spPr>
          <a:xfrm>
            <a:off x="2133600" y="6096000"/>
            <a:ext cx="5562600" cy="369332"/>
          </a:xfrm>
          <a:prstGeom prst="rect">
            <a:avLst/>
          </a:prstGeom>
        </p:spPr>
        <p:txBody>
          <a:bodyPr wrap="square">
            <a:spAutoFit/>
          </a:bodyPr>
          <a:lstStyle/>
          <a:p>
            <a:r>
              <a:rPr lang="it-IT" dirty="0">
                <a:solidFill>
                  <a:schemeClr val="bg1"/>
                </a:solidFill>
                <a:latin typeface="Helvetica" pitchFamily="2" charset="0"/>
                <a:hlinkClick r:id="rId2">
                  <a:extLst>
                    <a:ext uri="{A12FA001-AC4F-418D-AE19-62706E023703}">
                      <ahyp:hlinkClr xmlns:ahyp="http://schemas.microsoft.com/office/drawing/2018/hyperlinkcolor" val="tx"/>
                    </a:ext>
                  </a:extLst>
                </a:hlinkClick>
              </a:rPr>
              <a:t>https://people.eng.unimelb.edu.au/aww/scale.html</a:t>
            </a:r>
            <a:endParaRPr lang="en-GB" dirty="0">
              <a:solidFill>
                <a:schemeClr val="bg1"/>
              </a:solidFill>
            </a:endParaRPr>
          </a:p>
        </p:txBody>
      </p:sp>
      <p:pic>
        <p:nvPicPr>
          <p:cNvPr id="6" name="Immagine 5">
            <a:extLst>
              <a:ext uri="{FF2B5EF4-FFF2-40B4-BE49-F238E27FC236}">
                <a16:creationId xmlns:a16="http://schemas.microsoft.com/office/drawing/2014/main" id="{C01E6332-9779-D940-9A3C-7D9613070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5146"/>
            <a:ext cx="9144000" cy="6467707"/>
          </a:xfrm>
          <a:prstGeom prst="rect">
            <a:avLst/>
          </a:prstGeom>
        </p:spPr>
      </p:pic>
      <p:sp>
        <p:nvSpPr>
          <p:cNvPr id="7" name="CasellaDiTesto 6">
            <a:extLst>
              <a:ext uri="{FF2B5EF4-FFF2-40B4-BE49-F238E27FC236}">
                <a16:creationId xmlns:a16="http://schemas.microsoft.com/office/drawing/2014/main" id="{329947AD-A18C-E24E-B30E-0705E9B6BF2A}"/>
              </a:ext>
            </a:extLst>
          </p:cNvPr>
          <p:cNvSpPr txBox="1"/>
          <p:nvPr/>
        </p:nvSpPr>
        <p:spPr>
          <a:xfrm>
            <a:off x="1447800" y="2819400"/>
            <a:ext cx="6400800" cy="1015663"/>
          </a:xfrm>
          <a:prstGeom prst="rect">
            <a:avLst/>
          </a:prstGeom>
          <a:noFill/>
        </p:spPr>
        <p:txBody>
          <a:bodyPr wrap="square" rtlCol="0">
            <a:spAutoFit/>
          </a:bodyPr>
          <a:lstStyle/>
          <a:p>
            <a:r>
              <a:rPr lang="en-GB" sz="2000" dirty="0"/>
              <a:t>Link with TUW in my family date back to 1915 when the brother of my grandfather, Paolo </a:t>
            </a:r>
            <a:r>
              <a:rPr lang="en-GB" sz="2000" dirty="0" err="1"/>
              <a:t>Ranzi</a:t>
            </a:r>
            <a:r>
              <a:rPr lang="en-GB" sz="2000" dirty="0"/>
              <a:t> graduated and these were some drawings from his exercises book of </a:t>
            </a:r>
            <a:r>
              <a:rPr lang="en-GB" sz="2000" dirty="0" err="1"/>
              <a:t>Wasserbau</a:t>
            </a:r>
            <a:endParaRPr lang="en-GB" sz="2000" dirty="0"/>
          </a:p>
        </p:txBody>
      </p:sp>
    </p:spTree>
    <p:extLst>
      <p:ext uri="{BB962C8B-B14F-4D97-AF65-F5344CB8AC3E}">
        <p14:creationId xmlns:p14="http://schemas.microsoft.com/office/powerpoint/2010/main" val="81925957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IAHR_large.jpg">
            <a:extLst>
              <a:ext uri="{FF2B5EF4-FFF2-40B4-BE49-F238E27FC236}">
                <a16:creationId xmlns:a16="http://schemas.microsoft.com/office/drawing/2014/main" id="{398F8FF4-0307-C247-AA85-6E35972C7D3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57150"/>
            <a:ext cx="2971800" cy="1390650"/>
          </a:xfrm>
          <a:prstGeom prst="rect">
            <a:avLst/>
          </a:prstGeom>
          <a:noFill/>
          <a:ln>
            <a:noFill/>
          </a:ln>
        </p:spPr>
      </p:pic>
      <p:sp>
        <p:nvSpPr>
          <p:cNvPr id="2" name="Titolo 1"/>
          <p:cNvSpPr>
            <a:spLocks noGrp="1"/>
          </p:cNvSpPr>
          <p:nvPr>
            <p:ph type="title"/>
          </p:nvPr>
        </p:nvSpPr>
        <p:spPr>
          <a:xfrm>
            <a:off x="685800" y="108857"/>
            <a:ext cx="7772400" cy="1143000"/>
          </a:xfrm>
        </p:spPr>
        <p:txBody>
          <a:bodyPr/>
          <a:lstStyle/>
          <a:p>
            <a:r>
              <a:rPr lang="en-US" dirty="0">
                <a:latin typeface="Arial" charset="0"/>
                <a:ea typeface="Arial" charset="0"/>
                <a:cs typeface="Arial" charset="0"/>
              </a:rPr>
              <a:t>Conclusions</a:t>
            </a:r>
          </a:p>
        </p:txBody>
      </p:sp>
      <p:sp>
        <p:nvSpPr>
          <p:cNvPr id="3" name="Segnaposto contenuto 2"/>
          <p:cNvSpPr>
            <a:spLocks noGrp="1"/>
          </p:cNvSpPr>
          <p:nvPr>
            <p:ph idx="1"/>
          </p:nvPr>
        </p:nvSpPr>
        <p:spPr>
          <a:xfrm>
            <a:off x="190500" y="1325335"/>
            <a:ext cx="8763000" cy="5105400"/>
          </a:xfrm>
        </p:spPr>
        <p:txBody>
          <a:bodyPr/>
          <a:lstStyle/>
          <a:p>
            <a:r>
              <a:rPr lang="en-US" sz="2800" dirty="0">
                <a:latin typeface="Arial" charset="0"/>
                <a:ea typeface="Arial" charset="0"/>
                <a:cs typeface="Arial" charset="0"/>
              </a:rPr>
              <a:t>The impact of CC on the water cycle is evident in some components of the hydrological cycle although regional variability is high on both floods, precipitation and droughts</a:t>
            </a:r>
          </a:p>
          <a:p>
            <a:r>
              <a:rPr lang="en-US" sz="2800" dirty="0">
                <a:solidFill>
                  <a:srgbClr val="0070C0"/>
                </a:solidFill>
                <a:latin typeface="Arial" charset="0"/>
                <a:ea typeface="Arial" charset="0"/>
                <a:cs typeface="Arial" charset="0"/>
              </a:rPr>
              <a:t>Consensus between scientists and professionals in assessing the impact of CC for the design is being searched</a:t>
            </a:r>
          </a:p>
          <a:p>
            <a:r>
              <a:rPr lang="en-US" sz="2800" i="1" dirty="0">
                <a:solidFill>
                  <a:srgbClr val="FF0000"/>
                </a:solidFill>
                <a:latin typeface="Arial" panose="020B0604020202020204" pitchFamily="34" charset="0"/>
                <a:cs typeface="Arial" panose="020B0604020202020204" pitchFamily="34" charset="0"/>
              </a:rPr>
              <a:t>Mitigation measure can be the development of hydro-renewable energies, not only HPP but also sea waves, ocean currents, tides </a:t>
            </a:r>
            <a:endParaRPr lang="en-US" sz="2800" dirty="0">
              <a:solidFill>
                <a:srgbClr val="0070C0"/>
              </a:solidFill>
              <a:latin typeface="Arial" charset="0"/>
              <a:ea typeface="Arial" charset="0"/>
              <a:cs typeface="Arial" charset="0"/>
            </a:endParaRPr>
          </a:p>
          <a:p>
            <a:r>
              <a:rPr lang="en-US" sz="2800" dirty="0">
                <a:solidFill>
                  <a:srgbClr val="005828"/>
                </a:solidFill>
                <a:latin typeface="Arial" panose="020B0604020202020204" pitchFamily="34" charset="0"/>
                <a:cs typeface="Arial" panose="020B0604020202020204" pitchFamily="34" charset="0"/>
              </a:rPr>
              <a:t>Combination of ‘grey’ and ‘green’ Nature Based Solutions for adaptation is needed</a:t>
            </a:r>
          </a:p>
          <a:p>
            <a:pPr marL="0" indent="0">
              <a:buNone/>
            </a:pPr>
            <a:r>
              <a:rPr lang="en-US" sz="2800" dirty="0">
                <a:latin typeface="Arial" panose="020B0604020202020204" pitchFamily="34" charset="0"/>
                <a:ea typeface="Arial" charset="0"/>
                <a:cs typeface="Arial" panose="020B0604020202020204" pitchFamily="34" charset="0"/>
              </a:rPr>
              <a:t> </a:t>
            </a:r>
          </a:p>
        </p:txBody>
      </p:sp>
    </p:spTree>
    <p:extLst>
      <p:ext uri="{BB962C8B-B14F-4D97-AF65-F5344CB8AC3E}">
        <p14:creationId xmlns:p14="http://schemas.microsoft.com/office/powerpoint/2010/main" val="143622982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Segnaposto contenuto 5" descr="Immagine che contiene testo&#10;&#10;Descrizione generata automaticamente">
            <a:extLst>
              <a:ext uri="{FF2B5EF4-FFF2-40B4-BE49-F238E27FC236}">
                <a16:creationId xmlns:a16="http://schemas.microsoft.com/office/drawing/2014/main" id="{973842EC-6C5E-FC4F-95FF-B9339E7EE8EC}"/>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24167"/>
          <a:stretch/>
        </p:blipFill>
        <p:spPr>
          <a:xfrm>
            <a:off x="-1" y="1368"/>
            <a:ext cx="9141025" cy="6780431"/>
          </a:xfrm>
        </p:spPr>
      </p:pic>
      <p:sp>
        <p:nvSpPr>
          <p:cNvPr id="2" name="Titolo 1">
            <a:extLst>
              <a:ext uri="{FF2B5EF4-FFF2-40B4-BE49-F238E27FC236}">
                <a16:creationId xmlns:a16="http://schemas.microsoft.com/office/drawing/2014/main" id="{2B835DCA-C853-4843-9418-B0437991F08C}"/>
              </a:ext>
            </a:extLst>
          </p:cNvPr>
          <p:cNvSpPr>
            <a:spLocks noGrp="1"/>
          </p:cNvSpPr>
          <p:nvPr>
            <p:ph type="title"/>
          </p:nvPr>
        </p:nvSpPr>
        <p:spPr>
          <a:xfrm>
            <a:off x="684311" y="914400"/>
            <a:ext cx="7772400" cy="1143000"/>
          </a:xfrm>
        </p:spPr>
        <p:txBody>
          <a:bodyPr/>
          <a:lstStyle/>
          <a:p>
            <a:r>
              <a:rPr lang="en-GB" dirty="0">
                <a:solidFill>
                  <a:schemeClr val="bg1"/>
                </a:solidFill>
              </a:rPr>
              <a:t>Thank you for your attention</a:t>
            </a:r>
          </a:p>
        </p:txBody>
      </p:sp>
      <p:pic>
        <p:nvPicPr>
          <p:cNvPr id="7" name="Immagine 6">
            <a:extLst>
              <a:ext uri="{FF2B5EF4-FFF2-40B4-BE49-F238E27FC236}">
                <a16:creationId xmlns:a16="http://schemas.microsoft.com/office/drawing/2014/main" id="{5CC0D7C1-4848-4F4B-BBDD-1E9803F3C4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29619" y="2213741"/>
            <a:ext cx="2481784" cy="3505200"/>
          </a:xfrm>
          <a:prstGeom prst="rect">
            <a:avLst/>
          </a:prstGeom>
        </p:spPr>
      </p:pic>
      <p:sp>
        <p:nvSpPr>
          <p:cNvPr id="8" name="Rettangolo 7">
            <a:extLst>
              <a:ext uri="{FF2B5EF4-FFF2-40B4-BE49-F238E27FC236}">
                <a16:creationId xmlns:a16="http://schemas.microsoft.com/office/drawing/2014/main" id="{F9DD0FEC-2D9F-214F-813B-EB1916C72262}"/>
              </a:ext>
            </a:extLst>
          </p:cNvPr>
          <p:cNvSpPr/>
          <p:nvPr/>
        </p:nvSpPr>
        <p:spPr>
          <a:xfrm>
            <a:off x="836711" y="5943600"/>
            <a:ext cx="7467600" cy="400110"/>
          </a:xfrm>
          <a:prstGeom prst="rect">
            <a:avLst/>
          </a:prstGeom>
        </p:spPr>
        <p:txBody>
          <a:bodyPr wrap="square">
            <a:spAutoFit/>
          </a:bodyPr>
          <a:lstStyle/>
          <a:p>
            <a:r>
              <a:rPr lang="en-US" sz="2000" dirty="0">
                <a:solidFill>
                  <a:schemeClr val="bg1"/>
                </a:solidFill>
              </a:rPr>
              <a:t>https://</a:t>
            </a:r>
            <a:r>
              <a:rPr lang="en-US" sz="2000" dirty="0" err="1">
                <a:solidFill>
                  <a:schemeClr val="bg1"/>
                </a:solidFill>
              </a:rPr>
              <a:t>static.iahr.org</a:t>
            </a:r>
            <a:r>
              <a:rPr lang="en-US" sz="2000" dirty="0">
                <a:solidFill>
                  <a:schemeClr val="bg1"/>
                </a:solidFill>
              </a:rPr>
              <a:t>/upload/file/20200803/1596445173675976.pdf</a:t>
            </a:r>
          </a:p>
        </p:txBody>
      </p:sp>
    </p:spTree>
    <p:extLst>
      <p:ext uri="{BB962C8B-B14F-4D97-AF65-F5344CB8AC3E}">
        <p14:creationId xmlns:p14="http://schemas.microsoft.com/office/powerpoint/2010/main" val="266637344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76200" y="35169"/>
            <a:ext cx="9067800" cy="1938992"/>
          </a:xfrm>
          <a:prstGeom prst="rect">
            <a:avLst/>
          </a:prstGeom>
          <a:noFill/>
        </p:spPr>
        <p:txBody>
          <a:bodyPr wrap="square" rtlCol="0">
            <a:spAutoFit/>
          </a:bodyPr>
          <a:lstStyle/>
          <a:p>
            <a:r>
              <a:rPr lang="en-US" sz="2400" dirty="0">
                <a:latin typeface="Arial" charset="0"/>
                <a:ea typeface="Arial" charset="0"/>
                <a:cs typeface="Arial" charset="0"/>
              </a:rPr>
              <a:t>Little doubt exists about the impact Climate Change is having on </a:t>
            </a:r>
            <a:r>
              <a:rPr lang="en-US" sz="2400" b="1" dirty="0">
                <a:solidFill>
                  <a:srgbClr val="0070C0"/>
                </a:solidFill>
                <a:latin typeface="Arial" charset="0"/>
                <a:ea typeface="Arial" charset="0"/>
                <a:cs typeface="Arial" charset="0"/>
              </a:rPr>
              <a:t>some components </a:t>
            </a:r>
            <a:r>
              <a:rPr lang="en-US" sz="2400" dirty="0">
                <a:latin typeface="Arial" charset="0"/>
                <a:ea typeface="Arial" charset="0"/>
                <a:cs typeface="Arial" charset="0"/>
              </a:rPr>
              <a:t>of the hydrosphere </a:t>
            </a:r>
            <a:r>
              <a:rPr lang="en-US" sz="2400" b="1" dirty="0">
                <a:solidFill>
                  <a:srgbClr val="0070C0"/>
                </a:solidFill>
                <a:latin typeface="Arial" charset="0"/>
                <a:ea typeface="Arial" charset="0"/>
                <a:cs typeface="Arial" charset="0"/>
              </a:rPr>
              <a:t>(as the cryosphere)</a:t>
            </a:r>
            <a:r>
              <a:rPr lang="en-US" sz="2400" dirty="0">
                <a:latin typeface="Arial" charset="0"/>
                <a:ea typeface="Arial" charset="0"/>
                <a:cs typeface="Arial" charset="0"/>
              </a:rPr>
              <a:t>. Observed Greenland Ice Mass Changes after gravimetric GRACE measurements correspond to 8 cm/century Sea Level Rise (NASA, 30(3), 2018). Mean melt duration accelerates </a:t>
            </a:r>
          </a:p>
        </p:txBody>
      </p:sp>
      <p:pic>
        <p:nvPicPr>
          <p:cNvPr id="5" name="Immagine 4">
            <a:extLst>
              <a:ext uri="{FF2B5EF4-FFF2-40B4-BE49-F238E27FC236}">
                <a16:creationId xmlns:a16="http://schemas.microsoft.com/office/drawing/2014/main" id="{A94BF8B4-FA79-F145-931C-21964FD9E8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1905000"/>
            <a:ext cx="4743450" cy="3966275"/>
          </a:xfrm>
          <a:prstGeom prst="rect">
            <a:avLst/>
          </a:prstGeom>
        </p:spPr>
      </p:pic>
      <p:grpSp>
        <p:nvGrpSpPr>
          <p:cNvPr id="8" name="Gruppo 7">
            <a:extLst>
              <a:ext uri="{FF2B5EF4-FFF2-40B4-BE49-F238E27FC236}">
                <a16:creationId xmlns:a16="http://schemas.microsoft.com/office/drawing/2014/main" id="{4EFB7FA7-D0D0-A74F-90EC-93E87B0E6EA4}"/>
              </a:ext>
            </a:extLst>
          </p:cNvPr>
          <p:cNvGrpSpPr/>
          <p:nvPr/>
        </p:nvGrpSpPr>
        <p:grpSpPr>
          <a:xfrm>
            <a:off x="146070" y="1909108"/>
            <a:ext cx="3530580" cy="4872692"/>
            <a:chOff x="146070" y="1752600"/>
            <a:chExt cx="3530580" cy="4872692"/>
          </a:xfrm>
        </p:grpSpPr>
        <p:pic>
          <p:nvPicPr>
            <p:cNvPr id="6" name="Immagine 5">
              <a:extLst>
                <a:ext uri="{FF2B5EF4-FFF2-40B4-BE49-F238E27FC236}">
                  <a16:creationId xmlns:a16="http://schemas.microsoft.com/office/drawing/2014/main" id="{3741B89A-B851-BC40-8EFF-DE4806C2CE40}"/>
                </a:ext>
              </a:extLst>
            </p:cNvPr>
            <p:cNvPicPr>
              <a:picLocks noChangeAspect="1"/>
            </p:cNvPicPr>
            <p:nvPr/>
          </p:nvPicPr>
          <p:blipFill>
            <a:blip r:embed="rId3"/>
            <a:stretch>
              <a:fillRect/>
            </a:stretch>
          </p:blipFill>
          <p:spPr>
            <a:xfrm>
              <a:off x="146070" y="1905000"/>
              <a:ext cx="3530580" cy="4720292"/>
            </a:xfrm>
            <a:prstGeom prst="rect">
              <a:avLst/>
            </a:prstGeom>
          </p:spPr>
        </p:pic>
        <p:sp>
          <p:nvSpPr>
            <p:cNvPr id="7" name="CasellaDiTesto 6">
              <a:extLst>
                <a:ext uri="{FF2B5EF4-FFF2-40B4-BE49-F238E27FC236}">
                  <a16:creationId xmlns:a16="http://schemas.microsoft.com/office/drawing/2014/main" id="{1D77E5BF-E01E-5543-8D1E-7DCE1B42FC0C}"/>
                </a:ext>
              </a:extLst>
            </p:cNvPr>
            <p:cNvSpPr txBox="1"/>
            <p:nvPr/>
          </p:nvSpPr>
          <p:spPr>
            <a:xfrm>
              <a:off x="1903122" y="1752600"/>
              <a:ext cx="1600200" cy="369332"/>
            </a:xfrm>
            <a:prstGeom prst="rect">
              <a:avLst/>
            </a:prstGeom>
            <a:solidFill>
              <a:schemeClr val="bg1"/>
            </a:solidFill>
          </p:spPr>
          <p:txBody>
            <a:bodyPr wrap="square" rtlCol="0">
              <a:spAutoFit/>
            </a:bodyPr>
            <a:lstStyle/>
            <a:p>
              <a:r>
                <a:rPr lang="en-GB" dirty="0"/>
                <a:t>trend days/year</a:t>
              </a:r>
            </a:p>
          </p:txBody>
        </p:sp>
      </p:grpSp>
      <p:sp>
        <p:nvSpPr>
          <p:cNvPr id="9" name="Rettangolo 8">
            <a:extLst>
              <a:ext uri="{FF2B5EF4-FFF2-40B4-BE49-F238E27FC236}">
                <a16:creationId xmlns:a16="http://schemas.microsoft.com/office/drawing/2014/main" id="{B71463B3-A74D-554E-A977-4622D4B36FE3}"/>
              </a:ext>
            </a:extLst>
          </p:cNvPr>
          <p:cNvSpPr/>
          <p:nvPr/>
        </p:nvSpPr>
        <p:spPr>
          <a:xfrm>
            <a:off x="3503322" y="5784901"/>
            <a:ext cx="5715000" cy="1077218"/>
          </a:xfrm>
          <a:prstGeom prst="rect">
            <a:avLst/>
          </a:prstGeom>
        </p:spPr>
        <p:txBody>
          <a:bodyPr wrap="square">
            <a:spAutoFit/>
          </a:bodyPr>
          <a:lstStyle/>
          <a:p>
            <a:r>
              <a:rPr lang="it-IT" sz="1600" dirty="0" err="1">
                <a:latin typeface="arial" panose="020B0604020202020204" pitchFamily="34" charset="0"/>
              </a:rPr>
              <a:t>Colosio</a:t>
            </a:r>
            <a:r>
              <a:rPr lang="it-IT" sz="1600" dirty="0">
                <a:latin typeface="arial" panose="020B0604020202020204" pitchFamily="34" charset="0"/>
              </a:rPr>
              <a:t>, P., Tedesco, M., Ranzi, </a:t>
            </a:r>
            <a:r>
              <a:rPr lang="it-IT" sz="1600" dirty="0" err="1">
                <a:latin typeface="arial" panose="020B0604020202020204" pitchFamily="34" charset="0"/>
              </a:rPr>
              <a:t>R</a:t>
            </a:r>
            <a:r>
              <a:rPr lang="it-IT" sz="1600" dirty="0">
                <a:latin typeface="arial" panose="020B0604020202020204" pitchFamily="34" charset="0"/>
              </a:rPr>
              <a:t>., and </a:t>
            </a:r>
            <a:r>
              <a:rPr lang="it-IT" sz="1600" dirty="0" err="1">
                <a:latin typeface="arial" panose="020B0604020202020204" pitchFamily="34" charset="0"/>
              </a:rPr>
              <a:t>Fettweis</a:t>
            </a:r>
            <a:r>
              <a:rPr lang="it-IT" sz="1600" dirty="0">
                <a:latin typeface="arial" panose="020B0604020202020204" pitchFamily="34" charset="0"/>
              </a:rPr>
              <a:t>, X.: Surface </a:t>
            </a:r>
            <a:r>
              <a:rPr lang="it-IT" sz="1600" dirty="0" err="1">
                <a:latin typeface="arial" panose="020B0604020202020204" pitchFamily="34" charset="0"/>
              </a:rPr>
              <a:t>melting</a:t>
            </a:r>
            <a:r>
              <a:rPr lang="it-IT" sz="1600" dirty="0">
                <a:latin typeface="arial" panose="020B0604020202020204" pitchFamily="34" charset="0"/>
              </a:rPr>
              <a:t> over the Greenland </a:t>
            </a:r>
            <a:r>
              <a:rPr lang="it-IT" sz="1600" dirty="0" err="1">
                <a:latin typeface="arial" panose="020B0604020202020204" pitchFamily="34" charset="0"/>
              </a:rPr>
              <a:t>ice</a:t>
            </a:r>
            <a:r>
              <a:rPr lang="it-IT" sz="1600" dirty="0">
                <a:latin typeface="arial" panose="020B0604020202020204" pitchFamily="34" charset="0"/>
              </a:rPr>
              <a:t> </a:t>
            </a:r>
            <a:r>
              <a:rPr lang="it-IT" sz="1600" dirty="0" err="1">
                <a:latin typeface="arial" panose="020B0604020202020204" pitchFamily="34" charset="0"/>
              </a:rPr>
              <a:t>sheet</a:t>
            </a:r>
            <a:r>
              <a:rPr lang="it-IT" sz="1600" dirty="0">
                <a:latin typeface="arial" panose="020B0604020202020204" pitchFamily="34" charset="0"/>
              </a:rPr>
              <a:t> </a:t>
            </a:r>
            <a:r>
              <a:rPr lang="it-IT" sz="1600" dirty="0" err="1">
                <a:latin typeface="arial" panose="020B0604020202020204" pitchFamily="34" charset="0"/>
              </a:rPr>
              <a:t>derived</a:t>
            </a:r>
            <a:r>
              <a:rPr lang="it-IT" sz="1600" dirty="0">
                <a:latin typeface="arial" panose="020B0604020202020204" pitchFamily="34" charset="0"/>
              </a:rPr>
              <a:t> from </a:t>
            </a:r>
            <a:r>
              <a:rPr lang="it-IT" sz="1600" dirty="0" err="1">
                <a:latin typeface="arial" panose="020B0604020202020204" pitchFamily="34" charset="0"/>
              </a:rPr>
              <a:t>enhanced</a:t>
            </a:r>
            <a:r>
              <a:rPr lang="it-IT" sz="1600" dirty="0">
                <a:latin typeface="arial" panose="020B0604020202020204" pitchFamily="34" charset="0"/>
              </a:rPr>
              <a:t> </a:t>
            </a:r>
            <a:r>
              <a:rPr lang="it-IT" sz="1600" dirty="0" err="1">
                <a:latin typeface="arial" panose="020B0604020202020204" pitchFamily="34" charset="0"/>
              </a:rPr>
              <a:t>resolution</a:t>
            </a:r>
            <a:r>
              <a:rPr lang="it-IT" sz="1600" dirty="0">
                <a:latin typeface="arial" panose="020B0604020202020204" pitchFamily="34" charset="0"/>
              </a:rPr>
              <a:t> passive </a:t>
            </a:r>
            <a:r>
              <a:rPr lang="it-IT" sz="1600" dirty="0" err="1">
                <a:latin typeface="arial" panose="020B0604020202020204" pitchFamily="34" charset="0"/>
              </a:rPr>
              <a:t>microwave</a:t>
            </a:r>
            <a:r>
              <a:rPr lang="it-IT" sz="1600" dirty="0">
                <a:latin typeface="arial" panose="020B0604020202020204" pitchFamily="34" charset="0"/>
              </a:rPr>
              <a:t> </a:t>
            </a:r>
            <a:r>
              <a:rPr lang="it-IT" sz="1600" dirty="0" err="1">
                <a:latin typeface="arial" panose="020B0604020202020204" pitchFamily="34" charset="0"/>
              </a:rPr>
              <a:t>brightness</a:t>
            </a:r>
            <a:r>
              <a:rPr lang="it-IT" sz="1600" dirty="0">
                <a:latin typeface="arial" panose="020B0604020202020204" pitchFamily="34" charset="0"/>
              </a:rPr>
              <a:t> </a:t>
            </a:r>
            <a:r>
              <a:rPr lang="it-IT" sz="1600" dirty="0" err="1">
                <a:latin typeface="arial" panose="020B0604020202020204" pitchFamily="34" charset="0"/>
              </a:rPr>
              <a:t>temperatures</a:t>
            </a:r>
            <a:r>
              <a:rPr lang="it-IT" sz="1600" dirty="0">
                <a:latin typeface="arial" panose="020B0604020202020204" pitchFamily="34" charset="0"/>
              </a:rPr>
              <a:t> (1979–2019), The </a:t>
            </a:r>
            <a:r>
              <a:rPr lang="it-IT" sz="1600" dirty="0" err="1">
                <a:latin typeface="arial" panose="020B0604020202020204" pitchFamily="34" charset="0"/>
              </a:rPr>
              <a:t>Cryosphere</a:t>
            </a:r>
            <a:r>
              <a:rPr lang="it-IT" sz="1600" dirty="0">
                <a:latin typeface="arial" panose="020B0604020202020204" pitchFamily="34" charset="0"/>
              </a:rPr>
              <a:t>, 15, </a:t>
            </a:r>
            <a:r>
              <a:rPr lang="it-IT" sz="1600" dirty="0">
                <a:latin typeface="arial" panose="020B0604020202020204" pitchFamily="34" charset="0"/>
                <a:hlinkClick r:id="rId4">
                  <a:extLst>
                    <a:ext uri="{A12FA001-AC4F-418D-AE19-62706E023703}">
                      <ahyp:hlinkClr xmlns:ahyp="http://schemas.microsoft.com/office/drawing/2018/hyperlinkcolor" val="tx"/>
                    </a:ext>
                  </a:extLst>
                </a:hlinkClick>
              </a:rPr>
              <a:t>2623–2646</a:t>
            </a:r>
            <a:r>
              <a:rPr lang="it-IT" sz="1600" dirty="0">
                <a:latin typeface="arial" panose="020B0604020202020204" pitchFamily="34" charset="0"/>
              </a:rPr>
              <a:t>, 2021</a:t>
            </a:r>
            <a:endParaRPr lang="en-GB" sz="1600" dirty="0"/>
          </a:p>
        </p:txBody>
      </p:sp>
      <p:cxnSp>
        <p:nvCxnSpPr>
          <p:cNvPr id="11" name="Connettore 2 10">
            <a:extLst>
              <a:ext uri="{FF2B5EF4-FFF2-40B4-BE49-F238E27FC236}">
                <a16:creationId xmlns:a16="http://schemas.microsoft.com/office/drawing/2014/main" id="{2A7626A9-4B0A-EC4D-8E82-300AD47E29EF}"/>
              </a:ext>
            </a:extLst>
          </p:cNvPr>
          <p:cNvCxnSpPr/>
          <p:nvPr/>
        </p:nvCxnSpPr>
        <p:spPr bwMode="auto">
          <a:xfrm>
            <a:off x="2286000" y="5410200"/>
            <a:ext cx="1217322" cy="609600"/>
          </a:xfrm>
          <a:prstGeom prst="straightConnector1">
            <a:avLst/>
          </a:prstGeom>
          <a:noFill/>
          <a:ln w="38100" cap="flat" cmpd="sng" algn="ctr">
            <a:solidFill>
              <a:srgbClr val="FF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2762390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0" y="152400"/>
            <a:ext cx="4191000" cy="4524315"/>
          </a:xfrm>
          <a:prstGeom prst="rect">
            <a:avLst/>
          </a:prstGeom>
          <a:noFill/>
        </p:spPr>
        <p:txBody>
          <a:bodyPr wrap="square" rtlCol="0">
            <a:spAutoFit/>
          </a:bodyPr>
          <a:lstStyle/>
          <a:p>
            <a:r>
              <a:rPr lang="en-US" sz="2400" dirty="0">
                <a:latin typeface="Arial" charset="0"/>
                <a:ea typeface="Arial" charset="0"/>
                <a:cs typeface="Arial" charset="0"/>
              </a:rPr>
              <a:t>However the impact of global warming on the water cycle shows high regional variability, </a:t>
            </a:r>
            <a:r>
              <a:rPr lang="en-US" sz="2400" dirty="0">
                <a:solidFill>
                  <a:srgbClr val="FF0000"/>
                </a:solidFill>
                <a:latin typeface="Arial" charset="0"/>
                <a:ea typeface="Arial" charset="0"/>
                <a:cs typeface="Arial" charset="0"/>
              </a:rPr>
              <a:t>due to the combination of climatic and anthropogenic forcing</a:t>
            </a:r>
            <a:r>
              <a:rPr lang="en-US" sz="2400" dirty="0">
                <a:latin typeface="Arial" charset="0"/>
                <a:ea typeface="Arial" charset="0"/>
                <a:cs typeface="Arial" charset="0"/>
              </a:rPr>
              <a:t>, </a:t>
            </a:r>
          </a:p>
          <a:p>
            <a:r>
              <a:rPr lang="en-US" sz="2400" dirty="0">
                <a:latin typeface="Arial" charset="0"/>
                <a:ea typeface="Arial" charset="0"/>
                <a:cs typeface="Arial" charset="0"/>
              </a:rPr>
              <a:t>for instance in Flood </a:t>
            </a:r>
            <a:r>
              <a:rPr lang="en-US" sz="2400" b="1" u="sng" dirty="0">
                <a:latin typeface="Arial" charset="0"/>
                <a:ea typeface="Arial" charset="0"/>
                <a:cs typeface="Arial" charset="0"/>
              </a:rPr>
              <a:t>intensity</a:t>
            </a:r>
            <a:r>
              <a:rPr lang="en-US" sz="2400" dirty="0">
                <a:latin typeface="Arial" charset="0"/>
                <a:ea typeface="Arial" charset="0"/>
                <a:cs typeface="Arial" charset="0"/>
              </a:rPr>
              <a:t> and timing …</a:t>
            </a:r>
          </a:p>
          <a:p>
            <a:endParaRPr lang="en-US" sz="2400" dirty="0">
              <a:latin typeface="Arial" charset="0"/>
              <a:ea typeface="Arial" charset="0"/>
              <a:cs typeface="Arial" charset="0"/>
            </a:endParaRPr>
          </a:p>
          <a:p>
            <a:endParaRPr lang="en-US" sz="2400" dirty="0">
              <a:latin typeface="Arial" charset="0"/>
              <a:ea typeface="Arial" charset="0"/>
              <a:cs typeface="Arial" charset="0"/>
            </a:endParaRPr>
          </a:p>
          <a:p>
            <a:endParaRPr lang="en-US" sz="2400" dirty="0">
              <a:latin typeface="Arial" charset="0"/>
              <a:ea typeface="Arial" charset="0"/>
              <a:cs typeface="Arial" charset="0"/>
            </a:endParaRPr>
          </a:p>
          <a:p>
            <a:endParaRPr lang="en-US" sz="2400" dirty="0">
              <a:latin typeface="Arial" charset="0"/>
              <a:ea typeface="Arial" charset="0"/>
              <a:cs typeface="Arial" charset="0"/>
            </a:endParaRPr>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6700" y="190416"/>
            <a:ext cx="5067300" cy="6286584"/>
          </a:xfrm>
          <a:prstGeom prst="rect">
            <a:avLst/>
          </a:prstGeom>
        </p:spPr>
      </p:pic>
      <p:sp>
        <p:nvSpPr>
          <p:cNvPr id="4" name="CasellaDiTesto 3"/>
          <p:cNvSpPr txBox="1"/>
          <p:nvPr/>
        </p:nvSpPr>
        <p:spPr>
          <a:xfrm>
            <a:off x="152400" y="4676715"/>
            <a:ext cx="3924300" cy="923330"/>
          </a:xfrm>
          <a:prstGeom prst="rect">
            <a:avLst/>
          </a:prstGeom>
          <a:noFill/>
        </p:spPr>
        <p:txBody>
          <a:bodyPr wrap="square" rtlCol="0">
            <a:spAutoFit/>
          </a:bodyPr>
          <a:lstStyle/>
          <a:p>
            <a:r>
              <a:rPr lang="en-US" dirty="0" err="1"/>
              <a:t>Bloeschl</a:t>
            </a:r>
            <a:r>
              <a:rPr lang="en-US" dirty="0"/>
              <a:t> et al., Nature, </a:t>
            </a:r>
            <a:r>
              <a:rPr lang="en-US" dirty="0">
                <a:solidFill>
                  <a:srgbClr val="FF0000"/>
                </a:solidFill>
                <a:hlinkClick r:id="rId3">
                  <a:extLst>
                    <a:ext uri="{A12FA001-AC4F-418D-AE19-62706E023703}">
                      <ahyp:hlinkClr xmlns:ahyp="http://schemas.microsoft.com/office/drawing/2018/hyperlinkcolor" val="tx"/>
                    </a:ext>
                  </a:extLst>
                </a:hlinkClick>
              </a:rPr>
              <a:t>https://doi.org/10.1038/s41586-019-1495-6</a:t>
            </a:r>
            <a:r>
              <a:rPr lang="en-US" dirty="0">
                <a:solidFill>
                  <a:srgbClr val="FF0000"/>
                </a:solidFill>
              </a:rPr>
              <a:t>, </a:t>
            </a:r>
            <a:r>
              <a:rPr lang="en-US" dirty="0"/>
              <a:t>2019</a:t>
            </a:r>
          </a:p>
        </p:txBody>
      </p:sp>
    </p:spTree>
    <p:extLst>
      <p:ext uri="{BB962C8B-B14F-4D97-AF65-F5344CB8AC3E}">
        <p14:creationId xmlns:p14="http://schemas.microsoft.com/office/powerpoint/2010/main" val="428373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C1EE4E62-B242-47DC-A77B-984E4966AEAA}"/>
              </a:ext>
            </a:extLst>
          </p:cNvPr>
          <p:cNvSpPr txBox="1">
            <a:spLocks/>
          </p:cNvSpPr>
          <p:nvPr/>
        </p:nvSpPr>
        <p:spPr>
          <a:xfrm>
            <a:off x="628650" y="1109663"/>
            <a:ext cx="7886700" cy="654844"/>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300" b="1" dirty="0"/>
              <a:t>Quality control of </a:t>
            </a:r>
            <a:r>
              <a:rPr lang="it-IT" sz="3300" b="1" dirty="0" err="1"/>
              <a:t>river</a:t>
            </a:r>
            <a:r>
              <a:rPr lang="it-IT" sz="3300" b="1" dirty="0"/>
              <a:t>-flow data </a:t>
            </a:r>
          </a:p>
        </p:txBody>
      </p:sp>
      <p:sp>
        <p:nvSpPr>
          <p:cNvPr id="5" name="Segnaposto contenuto 2">
            <a:extLst>
              <a:ext uri="{FF2B5EF4-FFF2-40B4-BE49-F238E27FC236}">
                <a16:creationId xmlns:a16="http://schemas.microsoft.com/office/drawing/2014/main" id="{F076A5E2-F283-469E-97E6-3BEA869C76DA}"/>
              </a:ext>
            </a:extLst>
          </p:cNvPr>
          <p:cNvSpPr>
            <a:spLocks noGrp="1"/>
          </p:cNvSpPr>
          <p:nvPr>
            <p:ph idx="1"/>
          </p:nvPr>
        </p:nvSpPr>
        <p:spPr>
          <a:xfrm>
            <a:off x="628650" y="1576595"/>
            <a:ext cx="8385866" cy="1495426"/>
          </a:xfrm>
        </p:spPr>
        <p:txBody>
          <a:bodyPr>
            <a:normAutofit/>
          </a:bodyPr>
          <a:lstStyle/>
          <a:p>
            <a:pPr marL="0" indent="0">
              <a:buNone/>
            </a:pPr>
            <a:r>
              <a:rPr lang="en-US" dirty="0"/>
              <a:t>Data inconsistency, heterogeneity, anthropogenic regulations were checked by intercomparing long term time series e.g. the 172 years of </a:t>
            </a:r>
            <a:r>
              <a:rPr lang="en-US" dirty="0" err="1"/>
              <a:t>Adda</a:t>
            </a:r>
            <a:r>
              <a:rPr lang="en-US" dirty="0"/>
              <a:t> river </a:t>
            </a:r>
          </a:p>
          <a:p>
            <a:endParaRPr lang="en-US" dirty="0"/>
          </a:p>
        </p:txBody>
      </p:sp>
      <p:pic>
        <p:nvPicPr>
          <p:cNvPr id="7" name="Immagine 6" descr="Immagine che contiene testo&#10;&#10;Descrizione generata automaticamente">
            <a:extLst>
              <a:ext uri="{FF2B5EF4-FFF2-40B4-BE49-F238E27FC236}">
                <a16:creationId xmlns:a16="http://schemas.microsoft.com/office/drawing/2014/main" id="{49FAC2A1-DAC7-9644-948C-7EB6680066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3000" y="2333452"/>
            <a:ext cx="6858000" cy="2547521"/>
          </a:xfrm>
          <a:prstGeom prst="rect">
            <a:avLst/>
          </a:prstGeom>
        </p:spPr>
      </p:pic>
      <p:sp>
        <p:nvSpPr>
          <p:cNvPr id="8" name="CasellaDiTesto 7">
            <a:extLst>
              <a:ext uri="{FF2B5EF4-FFF2-40B4-BE49-F238E27FC236}">
                <a16:creationId xmlns:a16="http://schemas.microsoft.com/office/drawing/2014/main" id="{B7A7E8EC-D7A9-F447-9491-B39003DDF452}"/>
              </a:ext>
            </a:extLst>
          </p:cNvPr>
          <p:cNvSpPr txBox="1"/>
          <p:nvPr/>
        </p:nvSpPr>
        <p:spPr>
          <a:xfrm>
            <a:off x="4355537" y="5089743"/>
            <a:ext cx="4000500" cy="854080"/>
          </a:xfrm>
          <a:prstGeom prst="rect">
            <a:avLst/>
          </a:prstGeom>
          <a:noFill/>
        </p:spPr>
        <p:txBody>
          <a:bodyPr wrap="square" rtlCol="0">
            <a:spAutoFit/>
          </a:bodyPr>
          <a:lstStyle/>
          <a:p>
            <a:pPr algn="r"/>
            <a:r>
              <a:rPr lang="en-US" sz="1650" dirty="0" err="1">
                <a:latin typeface="Arial" charset="0"/>
                <a:ea typeface="Arial" charset="0"/>
                <a:cs typeface="Arial" charset="0"/>
              </a:rPr>
              <a:t>Ranzi</a:t>
            </a:r>
            <a:r>
              <a:rPr lang="en-US" sz="1650" dirty="0">
                <a:latin typeface="Arial" charset="0"/>
                <a:ea typeface="Arial" charset="0"/>
                <a:cs typeface="Arial" charset="0"/>
              </a:rPr>
              <a:t> et al., J of Climatology, 2021</a:t>
            </a:r>
          </a:p>
          <a:p>
            <a:pPr algn="r"/>
            <a:r>
              <a:rPr lang="en-US" sz="1650" dirty="0">
                <a:latin typeface="Arial" charset="0"/>
                <a:ea typeface="Arial" charset="0"/>
                <a:cs typeface="Arial" charset="0"/>
              </a:rPr>
              <a:t>Global Runoff Data Center </a:t>
            </a:r>
          </a:p>
          <a:p>
            <a:pPr algn="r"/>
            <a:r>
              <a:rPr lang="en-US" sz="1650" dirty="0" err="1">
                <a:latin typeface="Arial" charset="0"/>
                <a:ea typeface="Arial" charset="0"/>
                <a:cs typeface="Arial" charset="0"/>
              </a:rPr>
              <a:t>portal.grdc.bafg.de</a:t>
            </a:r>
            <a:endParaRPr lang="en-US" sz="1650" dirty="0">
              <a:latin typeface="Arial" charset="0"/>
              <a:ea typeface="Arial" charset="0"/>
              <a:cs typeface="Arial" charset="0"/>
            </a:endParaRPr>
          </a:p>
        </p:txBody>
      </p:sp>
      <p:pic>
        <p:nvPicPr>
          <p:cNvPr id="9" name="Immagine 8">
            <a:extLst>
              <a:ext uri="{FF2B5EF4-FFF2-40B4-BE49-F238E27FC236}">
                <a16:creationId xmlns:a16="http://schemas.microsoft.com/office/drawing/2014/main" id="{7AFBBCC2-8D32-2449-9E58-D5A0E861E3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1600" y="4089037"/>
            <a:ext cx="2983937" cy="1771650"/>
          </a:xfrm>
          <a:prstGeom prst="rect">
            <a:avLst/>
          </a:prstGeom>
        </p:spPr>
      </p:pic>
      <p:pic>
        <p:nvPicPr>
          <p:cNvPr id="10" name="Immagine 9">
            <a:extLst>
              <a:ext uri="{FF2B5EF4-FFF2-40B4-BE49-F238E27FC236}">
                <a16:creationId xmlns:a16="http://schemas.microsoft.com/office/drawing/2014/main" id="{095B8343-3CA7-DF4C-AAE3-B315CBAEFD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865201"/>
            <a:ext cx="3429000" cy="1416205"/>
          </a:xfrm>
          <a:prstGeom prst="rect">
            <a:avLst/>
          </a:prstGeom>
        </p:spPr>
      </p:pic>
      <p:pic>
        <p:nvPicPr>
          <p:cNvPr id="2" name="Audio 1">
            <a:hlinkClick r:id="" action="ppaction://media"/>
            <a:extLst>
              <a:ext uri="{FF2B5EF4-FFF2-40B4-BE49-F238E27FC236}">
                <a16:creationId xmlns:a16="http://schemas.microsoft.com/office/drawing/2014/main" id="{B1ADB7F4-62CA-3943-97FD-C40ABF25A2A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72475" y="5229225"/>
            <a:ext cx="609600" cy="609600"/>
          </a:xfrm>
          <a:prstGeom prst="rect">
            <a:avLst/>
          </a:prstGeom>
        </p:spPr>
      </p:pic>
    </p:spTree>
    <p:extLst>
      <p:ext uri="{BB962C8B-B14F-4D97-AF65-F5344CB8AC3E}">
        <p14:creationId xmlns:p14="http://schemas.microsoft.com/office/powerpoint/2010/main" val="3885383301"/>
      </p:ext>
    </p:extLst>
  </p:cSld>
  <p:clrMapOvr>
    <a:masterClrMapping/>
  </p:clrMapOvr>
  <mc:AlternateContent xmlns:mc="http://schemas.openxmlformats.org/markup-compatibility/2006" xmlns:p14="http://schemas.microsoft.com/office/powerpoint/2010/main">
    <mc:Choice Requires="p14">
      <p:transition spd="slow" p14:dur="2000" advTm="29387"/>
    </mc:Choice>
    <mc:Fallback xmlns="">
      <p:transition spd="slow" advTm="293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62697" y="40424"/>
            <a:ext cx="8763000" cy="3046988"/>
          </a:xfrm>
          <a:prstGeom prst="rect">
            <a:avLst/>
          </a:prstGeom>
          <a:noFill/>
        </p:spPr>
        <p:txBody>
          <a:bodyPr wrap="square" rtlCol="0">
            <a:spAutoFit/>
          </a:bodyPr>
          <a:lstStyle/>
          <a:p>
            <a:pPr marL="342900" indent="-342900">
              <a:buFont typeface="Wingdings" pitchFamily="2" charset="2"/>
              <a:buChar char="q"/>
            </a:pPr>
            <a:r>
              <a:rPr lang="en-US" sz="2400" b="1" dirty="0">
                <a:solidFill>
                  <a:srgbClr val="002060"/>
                </a:solidFill>
              </a:rPr>
              <a:t>Mitigation:</a:t>
            </a:r>
            <a:r>
              <a:rPr lang="en-US" sz="2400" dirty="0">
                <a:solidFill>
                  <a:srgbClr val="002060"/>
                </a:solidFill>
              </a:rPr>
              <a:t> reduction of GHG emission and especially of use of </a:t>
            </a:r>
            <a:r>
              <a:rPr lang="en-US" sz="2400" b="1" dirty="0">
                <a:solidFill>
                  <a:srgbClr val="C00000"/>
                </a:solidFill>
              </a:rPr>
              <a:t>oil</a:t>
            </a:r>
            <a:r>
              <a:rPr lang="en-US" sz="2400" dirty="0">
                <a:solidFill>
                  <a:srgbClr val="002060"/>
                </a:solidFill>
              </a:rPr>
              <a:t> and </a:t>
            </a:r>
            <a:r>
              <a:rPr lang="en-US" sz="2400" b="1" dirty="0"/>
              <a:t>coal</a:t>
            </a:r>
            <a:r>
              <a:rPr lang="en-US" sz="2400" dirty="0">
                <a:solidFill>
                  <a:srgbClr val="002060"/>
                </a:solidFill>
              </a:rPr>
              <a:t> as fuel for energy generation are urgent to reduce </a:t>
            </a:r>
            <a:r>
              <a:rPr lang="en-US" sz="2400" b="1" dirty="0"/>
              <a:t>darkening</a:t>
            </a:r>
            <a:r>
              <a:rPr lang="en-US" sz="2400" dirty="0">
                <a:solidFill>
                  <a:srgbClr val="002060"/>
                </a:solidFill>
              </a:rPr>
              <a:t> of glaciers’ surface observed especially in the Arctic. Use of renewable energy as Hydropower, and energy generation from sea waves, ocean currents, tides is a mitigation measure in the water sector also to preserve glaciers</a:t>
            </a:r>
          </a:p>
          <a:p>
            <a:pPr marL="342900" indent="-342900">
              <a:buFont typeface="Wingdings" pitchFamily="2" charset="2"/>
              <a:buChar char="q"/>
            </a:pPr>
            <a:endParaRPr lang="en-US" sz="2400" dirty="0">
              <a:solidFill>
                <a:srgbClr val="002060"/>
              </a:solidFill>
            </a:endParaRPr>
          </a:p>
          <a:p>
            <a:endParaRPr lang="en-US" sz="2400" dirty="0">
              <a:solidFill>
                <a:srgbClr val="002060"/>
              </a:solidFill>
            </a:endParaRPr>
          </a:p>
        </p:txBody>
      </p:sp>
      <p:pic>
        <p:nvPicPr>
          <p:cNvPr id="10" name="Immagine 9" descr="Immagine che contiene testo&#10;&#10;Descrizione generata automaticamente">
            <a:extLst>
              <a:ext uri="{FF2B5EF4-FFF2-40B4-BE49-F238E27FC236}">
                <a16:creationId xmlns:a16="http://schemas.microsoft.com/office/drawing/2014/main" id="{29217344-B27C-BC45-93A3-3C208C529C3D}"/>
              </a:ext>
            </a:extLst>
          </p:cNvPr>
          <p:cNvPicPr>
            <a:picLocks noChangeAspect="1"/>
          </p:cNvPicPr>
          <p:nvPr/>
        </p:nvPicPr>
        <p:blipFill rotWithShape="1">
          <a:blip r:embed="rId2">
            <a:extLst>
              <a:ext uri="{28A0092B-C50C-407E-A947-70E740481C1C}">
                <a14:useLocalDpi xmlns:a14="http://schemas.microsoft.com/office/drawing/2010/main" val="0"/>
              </a:ext>
            </a:extLst>
          </a:blip>
          <a:srcRect t="15054"/>
          <a:stretch/>
        </p:blipFill>
        <p:spPr>
          <a:xfrm>
            <a:off x="476734" y="2362200"/>
            <a:ext cx="8286266" cy="4495800"/>
          </a:xfrm>
          <a:prstGeom prst="rect">
            <a:avLst/>
          </a:prstGeom>
        </p:spPr>
      </p:pic>
    </p:spTree>
    <p:extLst>
      <p:ext uri="{BB962C8B-B14F-4D97-AF65-F5344CB8AC3E}">
        <p14:creationId xmlns:p14="http://schemas.microsoft.com/office/powerpoint/2010/main" val="17889550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440B1FD-CAB5-EF4A-8E52-6CB3F27AEFB5}"/>
              </a:ext>
            </a:extLst>
          </p:cNvPr>
          <p:cNvSpPr txBox="1">
            <a:spLocks/>
          </p:cNvSpPr>
          <p:nvPr/>
        </p:nvSpPr>
        <p:spPr bwMode="auto">
          <a:xfrm>
            <a:off x="1371600" y="5127625"/>
            <a:ext cx="4114800" cy="892175"/>
          </a:xfrm>
          <a:prstGeom prst="rect">
            <a:avLst/>
          </a:prstGeom>
          <a:noFill/>
          <a:ln>
            <a:noFill/>
          </a:ln>
          <a:effectLst/>
        </p:spPr>
        <p:txBody>
          <a:bodyPr>
            <a:noAutofit/>
          </a:bodyPr>
          <a:lstStyle>
            <a:lvl1pPr marL="342900" indent="-342900" algn="l" rtl="0" eaLnBrk="0" fontAlgn="base" hangingPunct="0">
              <a:spcBef>
                <a:spcPct val="20000"/>
              </a:spcBef>
              <a:spcAft>
                <a:spcPct val="0"/>
              </a:spcAft>
              <a:buClr>
                <a:schemeClr val="tx2"/>
              </a:buClr>
              <a:buSzPct val="70000"/>
              <a:buFont typeface="Wingdings" pitchFamily="2" charset="2"/>
              <a:defRPr sz="22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itchFamily="2" charset="2"/>
              <a:defRPr sz="2200">
                <a:solidFill>
                  <a:schemeClr val="tx1"/>
                </a:solidFill>
                <a:latin typeface="+mn-lt"/>
              </a:defRPr>
            </a:lvl2pPr>
            <a:lvl3pPr marL="987425" indent="-293688" algn="l" rtl="0" eaLnBrk="0" fontAlgn="base" hangingPunct="0">
              <a:spcBef>
                <a:spcPct val="20000"/>
              </a:spcBef>
              <a:spcAft>
                <a:spcPct val="0"/>
              </a:spcAft>
              <a:buClr>
                <a:schemeClr val="accent1"/>
              </a:buClr>
              <a:buSzPct val="70000"/>
              <a:buFont typeface="Wingdings" pitchFamily="2" charset="2"/>
              <a:defRPr sz="2200">
                <a:solidFill>
                  <a:schemeClr val="tx1"/>
                </a:solidFill>
                <a:latin typeface="+mn-lt"/>
              </a:defRPr>
            </a:lvl3pPr>
            <a:lvl4pPr marL="1281113" indent="-292100" algn="l" rtl="0" eaLnBrk="0" fontAlgn="base" hangingPunct="0">
              <a:spcBef>
                <a:spcPct val="20000"/>
              </a:spcBef>
              <a:spcAft>
                <a:spcPct val="0"/>
              </a:spcAft>
              <a:buClr>
                <a:schemeClr val="tx2"/>
              </a:buClr>
              <a:buSzPct val="75000"/>
              <a:buFont typeface="Wingdings" pitchFamily="2" charset="2"/>
              <a:defRPr sz="2200">
                <a:solidFill>
                  <a:schemeClr val="tx1"/>
                </a:solidFill>
                <a:latin typeface="+mn-lt"/>
              </a:defRPr>
            </a:lvl4pPr>
            <a:lvl5pPr marL="1598613" indent="-315913" algn="l" rtl="0" eaLnBrk="0" fontAlgn="base" hangingPunct="0">
              <a:spcBef>
                <a:spcPct val="20000"/>
              </a:spcBef>
              <a:spcAft>
                <a:spcPct val="0"/>
              </a:spcAft>
              <a:buClr>
                <a:schemeClr val="folHlink"/>
              </a:buClr>
              <a:buSzPct val="80000"/>
              <a:buFont typeface="Wingdings" pitchFamily="2" charset="2"/>
              <a:defRPr sz="2200">
                <a:solidFill>
                  <a:schemeClr val="tx1"/>
                </a:solidFill>
                <a:latin typeface="+mn-lt"/>
              </a:defRPr>
            </a:lvl5pPr>
            <a:lvl6pPr marL="2055813" indent="-315913" algn="l" rtl="0" fontAlgn="base">
              <a:spcBef>
                <a:spcPct val="20000"/>
              </a:spcBef>
              <a:spcAft>
                <a:spcPct val="0"/>
              </a:spcAft>
              <a:buClr>
                <a:schemeClr val="folHlink"/>
              </a:buClr>
              <a:buSzPct val="80000"/>
              <a:buFont typeface="Wingdings" pitchFamily="2" charset="2"/>
              <a:defRPr sz="2200">
                <a:solidFill>
                  <a:schemeClr val="tx1"/>
                </a:solidFill>
                <a:latin typeface="+mn-lt"/>
              </a:defRPr>
            </a:lvl6pPr>
            <a:lvl7pPr marL="2513013" indent="-315913" algn="l" rtl="0" fontAlgn="base">
              <a:spcBef>
                <a:spcPct val="20000"/>
              </a:spcBef>
              <a:spcAft>
                <a:spcPct val="0"/>
              </a:spcAft>
              <a:buClr>
                <a:schemeClr val="folHlink"/>
              </a:buClr>
              <a:buSzPct val="80000"/>
              <a:buFont typeface="Wingdings" pitchFamily="2" charset="2"/>
              <a:defRPr sz="2200">
                <a:solidFill>
                  <a:schemeClr val="tx1"/>
                </a:solidFill>
                <a:latin typeface="+mn-lt"/>
              </a:defRPr>
            </a:lvl7pPr>
            <a:lvl8pPr marL="2970213" indent="-315913" algn="l" rtl="0" fontAlgn="base">
              <a:spcBef>
                <a:spcPct val="20000"/>
              </a:spcBef>
              <a:spcAft>
                <a:spcPct val="0"/>
              </a:spcAft>
              <a:buClr>
                <a:schemeClr val="folHlink"/>
              </a:buClr>
              <a:buSzPct val="80000"/>
              <a:buFont typeface="Wingdings" pitchFamily="2" charset="2"/>
              <a:defRPr sz="2200">
                <a:solidFill>
                  <a:schemeClr val="tx1"/>
                </a:solidFill>
                <a:latin typeface="+mn-lt"/>
              </a:defRPr>
            </a:lvl8pPr>
            <a:lvl9pPr marL="3427413" indent="-315913" algn="l" rtl="0" fontAlgn="base">
              <a:spcBef>
                <a:spcPct val="20000"/>
              </a:spcBef>
              <a:spcAft>
                <a:spcPct val="0"/>
              </a:spcAft>
              <a:buClr>
                <a:schemeClr val="folHlink"/>
              </a:buClr>
              <a:buSzPct val="80000"/>
              <a:buFont typeface="Wingdings" pitchFamily="2" charset="2"/>
              <a:defRPr sz="2200">
                <a:solidFill>
                  <a:schemeClr val="tx1"/>
                </a:solidFill>
                <a:latin typeface="+mn-lt"/>
              </a:defRPr>
            </a:lvl9pPr>
          </a:lstStyle>
          <a:p>
            <a:pPr marL="0">
              <a:defRPr/>
            </a:pPr>
            <a:r>
              <a:rPr lang="en-US" sz="2000" kern="0" dirty="0"/>
              <a:t>Observed boreholes show the distribution of freshwater, brackish water and saltwater in boreholes in different aquifer of the Red River Delta (Vietnam). (Larsen et al. 2017)</a:t>
            </a:r>
          </a:p>
        </p:txBody>
      </p:sp>
      <p:pic>
        <p:nvPicPr>
          <p:cNvPr id="3" name="Picture 4">
            <a:extLst>
              <a:ext uri="{FF2B5EF4-FFF2-40B4-BE49-F238E27FC236}">
                <a16:creationId xmlns:a16="http://schemas.microsoft.com/office/drawing/2014/main" id="{B3709DE3-154F-8C40-810E-05574466CA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95400"/>
            <a:ext cx="3810000" cy="381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a:extLst>
              <a:ext uri="{FF2B5EF4-FFF2-40B4-BE49-F238E27FC236}">
                <a16:creationId xmlns:a16="http://schemas.microsoft.com/office/drawing/2014/main" id="{BE70B30F-C165-B24E-A8AB-32E62AA190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295400"/>
            <a:ext cx="3810000" cy="380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ttangolo 4">
            <a:extLst>
              <a:ext uri="{FF2B5EF4-FFF2-40B4-BE49-F238E27FC236}">
                <a16:creationId xmlns:a16="http://schemas.microsoft.com/office/drawing/2014/main" id="{D90DFB9F-BD89-3D41-9C97-55C095AE7C14}"/>
              </a:ext>
            </a:extLst>
          </p:cNvPr>
          <p:cNvSpPr/>
          <p:nvPr/>
        </p:nvSpPr>
        <p:spPr>
          <a:xfrm>
            <a:off x="228600" y="2628"/>
            <a:ext cx="8763000" cy="1200329"/>
          </a:xfrm>
          <a:prstGeom prst="rect">
            <a:avLst/>
          </a:prstGeom>
        </p:spPr>
        <p:txBody>
          <a:bodyPr wrap="square">
            <a:spAutoFit/>
          </a:bodyPr>
          <a:lstStyle/>
          <a:p>
            <a:pPr marL="342900" indent="-342900">
              <a:buFont typeface="Wingdings" pitchFamily="2" charset="2"/>
              <a:buChar char="q"/>
            </a:pPr>
            <a:r>
              <a:rPr lang="en-US" b="1" dirty="0">
                <a:solidFill>
                  <a:srgbClr val="002060"/>
                </a:solidFill>
              </a:rPr>
              <a:t>Impact of glaciers’ retreat on SLR and saline intrusion:</a:t>
            </a:r>
            <a:r>
              <a:rPr lang="en-US" dirty="0">
                <a:solidFill>
                  <a:srgbClr val="002060"/>
                </a:solidFill>
              </a:rPr>
              <a:t> </a:t>
            </a:r>
            <a:r>
              <a:rPr lang="en-US" i="1" dirty="0"/>
              <a:t>“Relative to 1995-2014, the likely (with medium confidence) global mean sea level rise by 2100 is 0.28-0.55 m under the very low GHG emissions scenario (SSP1-1.9), ….., and 0.63-1.01 m under the very high GHG emissions scenario (SSP5-8.5)” </a:t>
            </a:r>
            <a:r>
              <a:rPr lang="en-US" dirty="0"/>
              <a:t>IPCC 6AR, Geneva, 6 August 2021 </a:t>
            </a:r>
            <a:r>
              <a:rPr lang="it-IT" dirty="0"/>
              <a:t> </a:t>
            </a:r>
            <a:endParaRPr lang="en-US" dirty="0">
              <a:solidFill>
                <a:srgbClr val="002060"/>
              </a:solidFill>
            </a:endParaRPr>
          </a:p>
        </p:txBody>
      </p:sp>
      <p:pic>
        <p:nvPicPr>
          <p:cNvPr id="7" name="Immagine 6">
            <a:extLst>
              <a:ext uri="{FF2B5EF4-FFF2-40B4-BE49-F238E27FC236}">
                <a16:creationId xmlns:a16="http://schemas.microsoft.com/office/drawing/2014/main" id="{9464B39C-030C-C54A-AAD2-87D1FD47CB82}"/>
              </a:ext>
            </a:extLst>
          </p:cNvPr>
          <p:cNvPicPr>
            <a:picLocks noChangeAspect="1"/>
          </p:cNvPicPr>
          <p:nvPr/>
        </p:nvPicPr>
        <p:blipFill rotWithShape="1">
          <a:blip r:embed="rId4">
            <a:extLst>
              <a:ext uri="{28A0092B-C50C-407E-A947-70E740481C1C}">
                <a14:useLocalDpi xmlns:a14="http://schemas.microsoft.com/office/drawing/2010/main" val="0"/>
              </a:ext>
            </a:extLst>
          </a:blip>
          <a:srcRect r="46047"/>
          <a:stretch/>
        </p:blipFill>
        <p:spPr>
          <a:xfrm>
            <a:off x="5562600" y="5773628"/>
            <a:ext cx="3505200" cy="1055737"/>
          </a:xfrm>
          <a:prstGeom prst="rect">
            <a:avLst/>
          </a:prstGeom>
        </p:spPr>
      </p:pic>
      <p:sp>
        <p:nvSpPr>
          <p:cNvPr id="8" name="CasellaDiTesto 7">
            <a:extLst>
              <a:ext uri="{FF2B5EF4-FFF2-40B4-BE49-F238E27FC236}">
                <a16:creationId xmlns:a16="http://schemas.microsoft.com/office/drawing/2014/main" id="{8412CA7A-4AE1-1C45-B91E-74A07F6AC173}"/>
              </a:ext>
            </a:extLst>
          </p:cNvPr>
          <p:cNvSpPr txBox="1"/>
          <p:nvPr/>
        </p:nvSpPr>
        <p:spPr>
          <a:xfrm>
            <a:off x="5181600" y="5113338"/>
            <a:ext cx="3733800" cy="646331"/>
          </a:xfrm>
          <a:prstGeom prst="rect">
            <a:avLst/>
          </a:prstGeom>
          <a:noFill/>
        </p:spPr>
        <p:txBody>
          <a:bodyPr wrap="square" rtlCol="0">
            <a:spAutoFit/>
          </a:bodyPr>
          <a:lstStyle/>
          <a:p>
            <a:r>
              <a:rPr lang="en-GB" b="1" dirty="0">
                <a:solidFill>
                  <a:srgbClr val="FF0000"/>
                </a:solidFill>
              </a:rPr>
              <a:t>ADAPTATION</a:t>
            </a:r>
            <a:r>
              <a:rPr lang="en-GB" dirty="0"/>
              <a:t> via </a:t>
            </a:r>
            <a:r>
              <a:rPr lang="en-GB" b="1" dirty="0"/>
              <a:t>Water Resources Management in Reservoirs</a:t>
            </a:r>
          </a:p>
        </p:txBody>
      </p:sp>
    </p:spTree>
    <p:extLst>
      <p:ext uri="{BB962C8B-B14F-4D97-AF65-F5344CB8AC3E}">
        <p14:creationId xmlns:p14="http://schemas.microsoft.com/office/powerpoint/2010/main" val="2316001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2"/>
          <p:cNvSpPr>
            <a:spLocks noGrp="1" noChangeArrowheads="1"/>
          </p:cNvSpPr>
          <p:nvPr>
            <p:ph type="title"/>
          </p:nvPr>
        </p:nvSpPr>
        <p:spPr>
          <a:xfrm>
            <a:off x="457200" y="1041101"/>
            <a:ext cx="8229600" cy="2209800"/>
          </a:xfrm>
          <a:solidFill>
            <a:schemeClr val="bg1"/>
          </a:solidFill>
        </p:spPr>
        <p:txBody>
          <a:bodyPr>
            <a:noAutofit/>
          </a:bodyPr>
          <a:lstStyle/>
          <a:p>
            <a:pPr algn="l">
              <a:defRPr/>
            </a:pPr>
            <a:r>
              <a:rPr lang="en-US" sz="2200" b="1" dirty="0">
                <a:solidFill>
                  <a:srgbClr val="005828"/>
                </a:solidFill>
              </a:rPr>
              <a:t>The adaptation to the observed and projected changes on the water cycle has to be based on a combination of up-to-date traditional </a:t>
            </a:r>
            <a:r>
              <a:rPr lang="en-US" sz="2200" b="1" dirty="0">
                <a:solidFill>
                  <a:schemeClr val="tx1">
                    <a:lumMod val="65000"/>
                    <a:lumOff val="35000"/>
                  </a:schemeClr>
                </a:solidFill>
              </a:rPr>
              <a:t>‘grey’ engineering </a:t>
            </a:r>
            <a:r>
              <a:rPr lang="en-US" sz="2200" b="1" dirty="0">
                <a:solidFill>
                  <a:srgbClr val="005828"/>
                </a:solidFill>
              </a:rPr>
              <a:t>and ‘green’ Nature Based Solutions, for instance in coastal </a:t>
            </a:r>
            <a:r>
              <a:rPr lang="en-US" sz="2200" b="1" dirty="0" err="1">
                <a:solidFill>
                  <a:srgbClr val="005828"/>
                </a:solidFill>
              </a:rPr>
              <a:t>defence</a:t>
            </a:r>
            <a:r>
              <a:rPr lang="en-US" sz="2200" b="1" dirty="0">
                <a:solidFill>
                  <a:srgbClr val="005828"/>
                </a:solidFill>
              </a:rPr>
              <a:t> (</a:t>
            </a:r>
            <a:r>
              <a:rPr lang="en-US" sz="2200" b="1" dirty="0">
                <a:solidFill>
                  <a:schemeClr val="tx1">
                    <a:lumMod val="65000"/>
                    <a:lumOff val="35000"/>
                  </a:schemeClr>
                </a:solidFill>
              </a:rPr>
              <a:t>Venice barriers</a:t>
            </a:r>
            <a:r>
              <a:rPr lang="en-US" sz="2200" b="1" dirty="0">
                <a:solidFill>
                  <a:srgbClr val="005828"/>
                </a:solidFill>
              </a:rPr>
              <a:t>, Sand Motor artificial nourishment, mangrove forests) and in regenerating ‘sponge’ cities (infiltration trenches, green roofs, riparian buffer strips, infiltration tanks, …) more resilient to floods and heat -waves</a:t>
            </a:r>
            <a:br>
              <a:rPr lang="en-US" sz="2200" b="1" dirty="0">
                <a:solidFill>
                  <a:srgbClr val="005828"/>
                </a:solidFill>
              </a:rPr>
            </a:br>
            <a:endParaRPr lang="en-US" altLang="en-US" sz="2200" i="1" dirty="0">
              <a:solidFill>
                <a:srgbClr val="005828"/>
              </a:solidFill>
            </a:endParaRPr>
          </a:p>
        </p:txBody>
      </p:sp>
      <p:sp>
        <p:nvSpPr>
          <p:cNvPr id="7" name="Rectangle 1">
            <a:extLst>
              <a:ext uri="{FF2B5EF4-FFF2-40B4-BE49-F238E27FC236}">
                <a16:creationId xmlns:a16="http://schemas.microsoft.com/office/drawing/2014/main" id="{3F6CA4B2-2DD8-7841-84EE-238913FC3992}"/>
              </a:ext>
            </a:extLst>
          </p:cNvPr>
          <p:cNvSpPr txBox="1">
            <a:spLocks noChangeArrowheads="1"/>
          </p:cNvSpPr>
          <p:nvPr/>
        </p:nvSpPr>
        <p:spPr>
          <a:xfrm>
            <a:off x="0" y="50501"/>
            <a:ext cx="9144000" cy="990600"/>
          </a:xfrm>
          <a:prstGeom prst="rect">
            <a:avLst/>
          </a:prstGeom>
        </p:spPr>
        <p:txBody>
          <a:bodyPr vert="horz" lIns="91440" tIns="45720" rIns="91440" bIns="45720" rtlCol="0" anchor="ctr">
            <a:noAutofit/>
          </a:bodyPr>
          <a:lstStyle>
            <a:lvl1pPr algn="ctr">
              <a:spcBef>
                <a:spcPct val="0"/>
              </a:spcBef>
              <a:buNone/>
              <a:defRPr sz="4000" b="1" i="1">
                <a:latin typeface="+mj-lt"/>
                <a:ea typeface="+mj-ea"/>
                <a:cs typeface="+mj-cs"/>
              </a:defRPr>
            </a:lvl1pPr>
          </a:lstStyle>
          <a:p>
            <a:r>
              <a:rPr lang="en-US" sz="2700" i="0" dirty="0">
                <a:solidFill>
                  <a:srgbClr val="005828"/>
                </a:solidFill>
              </a:rPr>
              <a:t>Combination of </a:t>
            </a:r>
            <a:r>
              <a:rPr lang="en-US" sz="2700" i="0" dirty="0">
                <a:solidFill>
                  <a:schemeClr val="tx1">
                    <a:lumMod val="65000"/>
                    <a:lumOff val="35000"/>
                  </a:schemeClr>
                </a:solidFill>
              </a:rPr>
              <a:t>‘grey’ </a:t>
            </a:r>
            <a:r>
              <a:rPr lang="en-US" sz="2700" i="0" dirty="0">
                <a:solidFill>
                  <a:srgbClr val="005828"/>
                </a:solidFill>
              </a:rPr>
              <a:t>and ‘green’ Nature Based Solutions</a:t>
            </a:r>
          </a:p>
        </p:txBody>
      </p:sp>
      <p:pic>
        <p:nvPicPr>
          <p:cNvPr id="3" name="Immagine 2" descr="Immagine che contiene acqua, verde, finestra, guardando&#10;&#10;Descrizione generata automaticamente">
            <a:extLst>
              <a:ext uri="{FF2B5EF4-FFF2-40B4-BE49-F238E27FC236}">
                <a16:creationId xmlns:a16="http://schemas.microsoft.com/office/drawing/2014/main" id="{5A3B1E1D-E8DF-4944-B199-FC313E0AAB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0811" y="3233449"/>
            <a:ext cx="6875440" cy="3574050"/>
          </a:xfrm>
          <a:prstGeom prst="rect">
            <a:avLst/>
          </a:prstGeom>
        </p:spPr>
      </p:pic>
      <p:sp>
        <p:nvSpPr>
          <p:cNvPr id="4" name="CasellaDiTesto 3">
            <a:extLst>
              <a:ext uri="{FF2B5EF4-FFF2-40B4-BE49-F238E27FC236}">
                <a16:creationId xmlns:a16="http://schemas.microsoft.com/office/drawing/2014/main" id="{F6EE7D5C-29BF-A944-82A6-EB57046E122B}"/>
              </a:ext>
            </a:extLst>
          </p:cNvPr>
          <p:cNvSpPr txBox="1"/>
          <p:nvPr/>
        </p:nvSpPr>
        <p:spPr>
          <a:xfrm>
            <a:off x="228600" y="3769195"/>
            <a:ext cx="1905000" cy="2585323"/>
          </a:xfrm>
          <a:prstGeom prst="rect">
            <a:avLst/>
          </a:prstGeom>
          <a:noFill/>
        </p:spPr>
        <p:txBody>
          <a:bodyPr wrap="square" rtlCol="0">
            <a:spAutoFit/>
          </a:bodyPr>
          <a:lstStyle/>
          <a:p>
            <a:r>
              <a:rPr lang="en-US" b="1" i="1" dirty="0">
                <a:solidFill>
                  <a:srgbClr val="005828"/>
                </a:solidFill>
              </a:rPr>
              <a:t>Chang &amp; Mori, Engineering functional evaluation of mangrove forests for coastal disaster reduction, </a:t>
            </a:r>
            <a:r>
              <a:rPr lang="en-US" b="1" i="1" dirty="0" err="1">
                <a:solidFill>
                  <a:srgbClr val="005828"/>
                </a:solidFill>
              </a:rPr>
              <a:t>Hydrolink</a:t>
            </a:r>
            <a:r>
              <a:rPr lang="en-US" b="1" i="1" dirty="0">
                <a:solidFill>
                  <a:srgbClr val="005828"/>
                </a:solidFill>
              </a:rPr>
              <a:t>, 4/2019</a:t>
            </a:r>
          </a:p>
        </p:txBody>
      </p:sp>
    </p:spTree>
    <p:extLst>
      <p:ext uri="{BB962C8B-B14F-4D97-AF65-F5344CB8AC3E}">
        <p14:creationId xmlns:p14="http://schemas.microsoft.com/office/powerpoint/2010/main" val="42329031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Text Box 2"/>
          <p:cNvSpPr txBox="1">
            <a:spLocks noChangeArrowheads="1"/>
          </p:cNvSpPr>
          <p:nvPr/>
        </p:nvSpPr>
        <p:spPr bwMode="auto">
          <a:xfrm>
            <a:off x="5334000" y="165080"/>
            <a:ext cx="3810000" cy="2923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FF3300"/>
                </a:solidFill>
                <a:effectLst/>
                <a:uLnTx/>
                <a:uFillTx/>
                <a:latin typeface="Arial" charset="0"/>
                <a:ea typeface="Arial" charset="0"/>
                <a:cs typeface="Arial" charset="0"/>
              </a:rPr>
              <a:t>Adaptation &amp; </a:t>
            </a:r>
            <a:r>
              <a:rPr kumimoji="0" lang="en-US" sz="2400" b="1" i="0" u="none" strike="noStrike" kern="1200" cap="none" spc="0" normalizeH="0" noProof="0" dirty="0">
                <a:ln>
                  <a:noFill/>
                </a:ln>
                <a:solidFill>
                  <a:srgbClr val="FF3300"/>
                </a:solidFill>
                <a:effectLst/>
                <a:uLnTx/>
                <a:uFillTx/>
                <a:latin typeface="Arial" charset="0"/>
                <a:ea typeface="Arial" charset="0"/>
                <a:cs typeface="Arial" charset="0"/>
              </a:rPr>
              <a:t>Resilience: </a:t>
            </a:r>
          </a:p>
          <a:p>
            <a:pPr marL="0" marR="0" lvl="0" indent="0" algn="r" defTabSz="914400" rtl="0" eaLnBrk="1" fontAlgn="base" latinLnBrk="0" hangingPunct="1">
              <a:lnSpc>
                <a:spcPct val="100000"/>
              </a:lnSpc>
              <a:spcBef>
                <a:spcPct val="0"/>
              </a:spcBef>
              <a:spcAft>
                <a:spcPct val="0"/>
              </a:spcAft>
              <a:buClrTx/>
              <a:buSzTx/>
              <a:buFontTx/>
              <a:buNone/>
              <a:tabLst/>
              <a:defRPr/>
            </a:pPr>
            <a:r>
              <a:rPr lang="en-US" sz="2400" b="1" dirty="0">
                <a:solidFill>
                  <a:srgbClr val="FF3300"/>
                </a:solidFill>
                <a:latin typeface="Arial" charset="0"/>
                <a:ea typeface="Arial" charset="0"/>
                <a:cs typeface="Arial" charset="0"/>
              </a:rPr>
              <a:t>t</a:t>
            </a:r>
            <a:r>
              <a:rPr kumimoji="0" lang="en-US" sz="2400" b="1" i="0" u="none" strike="noStrike" kern="1200" cap="none" spc="0" normalizeH="0" baseline="0" noProof="0" dirty="0">
                <a:ln>
                  <a:noFill/>
                </a:ln>
                <a:solidFill>
                  <a:srgbClr val="FF3300"/>
                </a:solidFill>
                <a:effectLst/>
                <a:uLnTx/>
                <a:uFillTx/>
                <a:latin typeface="Arial" charset="0"/>
                <a:ea typeface="Arial" charset="0"/>
                <a:cs typeface="Arial" charset="0"/>
              </a:rPr>
              <a:t>he Venice MOSE barrier ‘traditional hard’ engineering completed</a:t>
            </a:r>
            <a:r>
              <a:rPr lang="en-US" sz="2400" b="1" dirty="0">
                <a:solidFill>
                  <a:srgbClr val="FF3300"/>
                </a:solidFill>
                <a:latin typeface="Arial" charset="0"/>
                <a:ea typeface="Arial" charset="0"/>
                <a:cs typeface="Arial" charset="0"/>
              </a:rPr>
              <a:t>, </a:t>
            </a:r>
            <a:r>
              <a:rPr kumimoji="0" lang="en-US" sz="2400" b="1" i="0" u="none" strike="noStrike" kern="1200" cap="none" spc="0" normalizeH="0" baseline="0" noProof="0" dirty="0">
                <a:ln>
                  <a:noFill/>
                </a:ln>
                <a:solidFill>
                  <a:srgbClr val="FF3300"/>
                </a:solidFill>
                <a:effectLst/>
                <a:uLnTx/>
                <a:uFillTx/>
                <a:latin typeface="Arial" charset="0"/>
                <a:ea typeface="Arial" charset="0"/>
                <a:cs typeface="Arial" charset="0"/>
              </a:rPr>
              <a:t>operation successfully tested</a:t>
            </a:r>
            <a:r>
              <a:rPr lang="en-US" sz="2400" b="1" dirty="0">
                <a:solidFill>
                  <a:srgbClr val="FF3300"/>
                </a:solidFill>
                <a:latin typeface="Arial" charset="0"/>
                <a:ea typeface="Arial" charset="0"/>
                <a:cs typeface="Arial" charset="0"/>
              </a:rPr>
              <a:t> 14.VII.2020,</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rgbClr val="0070C0"/>
                </a:solidFill>
                <a:effectLst/>
                <a:uLnTx/>
                <a:uFillTx/>
                <a:latin typeface="Arial" charset="0"/>
                <a:ea typeface="Arial" charset="0"/>
                <a:cs typeface="Arial" charset="0"/>
              </a:rPr>
              <a:t>3.X.</a:t>
            </a:r>
            <a:r>
              <a:rPr lang="en-US" sz="2400" b="1" dirty="0">
                <a:solidFill>
                  <a:srgbClr val="0070C0"/>
                </a:solidFill>
                <a:latin typeface="Arial" charset="0"/>
                <a:ea typeface="Arial" charset="0"/>
                <a:cs typeface="Arial" charset="0"/>
              </a:rPr>
              <a:t>2020</a:t>
            </a:r>
          </a:p>
          <a:p>
            <a:pPr lvl="0" algn="r" fontAlgn="base">
              <a:spcBef>
                <a:spcPct val="0"/>
              </a:spcBef>
              <a:spcAft>
                <a:spcPct val="0"/>
              </a:spcAft>
              <a:defRPr/>
            </a:pPr>
            <a:r>
              <a:rPr lang="en-US" sz="1600" b="1" dirty="0">
                <a:solidFill>
                  <a:srgbClr val="0070C0"/>
                </a:solidFill>
                <a:latin typeface="Arial" charset="0"/>
                <a:ea typeface="Arial" charset="0"/>
                <a:cs typeface="Arial" charset="0"/>
              </a:rPr>
              <a:t>https://</a:t>
            </a:r>
            <a:r>
              <a:rPr lang="en-US" sz="1600" b="1" dirty="0" err="1">
                <a:solidFill>
                  <a:srgbClr val="0070C0"/>
                </a:solidFill>
                <a:latin typeface="Arial" charset="0"/>
                <a:ea typeface="Arial" charset="0"/>
                <a:cs typeface="Arial" charset="0"/>
              </a:rPr>
              <a:t>youtu.be</a:t>
            </a:r>
            <a:r>
              <a:rPr lang="en-US" sz="1600" b="1" dirty="0">
                <a:solidFill>
                  <a:srgbClr val="0070C0"/>
                </a:solidFill>
                <a:latin typeface="Arial" charset="0"/>
                <a:ea typeface="Arial" charset="0"/>
                <a:cs typeface="Arial" charset="0"/>
              </a:rPr>
              <a:t>/bdMOOTt9Z7Q</a:t>
            </a:r>
            <a:endParaRPr kumimoji="0" lang="en-US" sz="1600" b="1" i="0" u="none" strike="noStrike" kern="1200" cap="none" spc="0" normalizeH="0" baseline="0" noProof="0" dirty="0">
              <a:ln>
                <a:noFill/>
              </a:ln>
              <a:solidFill>
                <a:srgbClr val="0070C0"/>
              </a:solidFill>
              <a:effectLst/>
              <a:uLnTx/>
              <a:uFillTx/>
              <a:latin typeface="Arial" charset="0"/>
              <a:ea typeface="Arial" charset="0"/>
              <a:cs typeface="Arial"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09152" y="3545826"/>
            <a:ext cx="4425323" cy="3312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51588" name="Group 4"/>
          <p:cNvGrpSpPr>
            <a:grpSpLocks/>
          </p:cNvGrpSpPr>
          <p:nvPr/>
        </p:nvGrpSpPr>
        <p:grpSpPr bwMode="auto">
          <a:xfrm>
            <a:off x="9525" y="187325"/>
            <a:ext cx="5400675" cy="6481763"/>
            <a:chOff x="113" y="73"/>
            <a:chExt cx="3629" cy="4305"/>
          </a:xfrm>
        </p:grpSpPr>
        <p:pic>
          <p:nvPicPr>
            <p:cNvPr id="451589" name="Picture 5"/>
            <p:cNvPicPr>
              <a:picLocks noChangeAspect="1" noChangeArrowheads="1"/>
            </p:cNvPicPr>
            <p:nvPr/>
          </p:nvPicPr>
          <p:blipFill>
            <a:blip r:embed="rId3">
              <a:extLst>
                <a:ext uri="{28A0092B-C50C-407E-A947-70E740481C1C}">
                  <a14:useLocalDpi xmlns:a14="http://schemas.microsoft.com/office/drawing/2010/main" val="0"/>
                </a:ext>
              </a:extLst>
            </a:blip>
            <a:srcRect l="1953" t="5005" r="4095" b="2380"/>
            <a:stretch>
              <a:fillRect/>
            </a:stretch>
          </p:blipFill>
          <p:spPr bwMode="auto">
            <a:xfrm>
              <a:off x="113" y="73"/>
              <a:ext cx="3621" cy="3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1590" name="Picture 6"/>
            <p:cNvPicPr>
              <a:picLocks noChangeAspect="1" noChangeArrowheads="1"/>
            </p:cNvPicPr>
            <p:nvPr/>
          </p:nvPicPr>
          <p:blipFill>
            <a:blip r:embed="rId4">
              <a:extLst>
                <a:ext uri="{28A0092B-C50C-407E-A947-70E740481C1C}">
                  <a14:useLocalDpi xmlns:a14="http://schemas.microsoft.com/office/drawing/2010/main" val="0"/>
                </a:ext>
              </a:extLst>
            </a:blip>
            <a:srcRect l="2142" t="73392" r="3908" b="3615"/>
            <a:stretch>
              <a:fillRect/>
            </a:stretch>
          </p:blipFill>
          <p:spPr bwMode="auto">
            <a:xfrm>
              <a:off x="113" y="3430"/>
              <a:ext cx="3629" cy="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7" name="Content Placeholder 3">
            <a:extLst>
              <a:ext uri="{FF2B5EF4-FFF2-40B4-BE49-F238E27FC236}">
                <a16:creationId xmlns:a16="http://schemas.microsoft.com/office/drawing/2014/main" id="{8B44580C-6B6D-D643-B572-33C58A1C48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675" y="3324257"/>
            <a:ext cx="4113537" cy="3149143"/>
          </a:xfrm>
          <a:prstGeom prst="rect">
            <a:avLst/>
          </a:prstGeom>
        </p:spPr>
      </p:pic>
      <p:sp>
        <p:nvSpPr>
          <p:cNvPr id="2" name="CasellaDiTesto 1">
            <a:extLst>
              <a:ext uri="{FF2B5EF4-FFF2-40B4-BE49-F238E27FC236}">
                <a16:creationId xmlns:a16="http://schemas.microsoft.com/office/drawing/2014/main" id="{52664032-23CA-AE41-85E1-46B81D9842F7}"/>
              </a:ext>
            </a:extLst>
          </p:cNvPr>
          <p:cNvSpPr txBox="1"/>
          <p:nvPr/>
        </p:nvSpPr>
        <p:spPr>
          <a:xfrm>
            <a:off x="381000" y="5969777"/>
            <a:ext cx="2667000" cy="369332"/>
          </a:xfrm>
          <a:prstGeom prst="rect">
            <a:avLst/>
          </a:prstGeom>
          <a:noFill/>
        </p:spPr>
        <p:txBody>
          <a:bodyPr wrap="square" rtlCol="0">
            <a:spAutoFit/>
          </a:bodyPr>
          <a:lstStyle/>
          <a:p>
            <a:r>
              <a:rPr lang="en-US" b="1" dirty="0">
                <a:solidFill>
                  <a:srgbClr val="FFFF00"/>
                </a:solidFill>
              </a:rPr>
              <a:t>Venice, </a:t>
            </a:r>
            <a:r>
              <a:rPr lang="en-US" b="1" dirty="0" err="1">
                <a:solidFill>
                  <a:srgbClr val="FFFF00"/>
                </a:solidFill>
              </a:rPr>
              <a:t>Acqua</a:t>
            </a:r>
            <a:r>
              <a:rPr lang="en-US" b="1" dirty="0">
                <a:solidFill>
                  <a:srgbClr val="FFFF00"/>
                </a:solidFill>
              </a:rPr>
              <a:t> </a:t>
            </a:r>
            <a:r>
              <a:rPr lang="en-US" b="1" dirty="0" err="1">
                <a:solidFill>
                  <a:srgbClr val="FFFF00"/>
                </a:solidFill>
              </a:rPr>
              <a:t>alta</a:t>
            </a:r>
            <a:r>
              <a:rPr lang="en-US" b="1" dirty="0">
                <a:solidFill>
                  <a:srgbClr val="FFFF00"/>
                </a:solidFill>
              </a:rPr>
              <a:t>, 1966</a:t>
            </a:r>
          </a:p>
        </p:txBody>
      </p:sp>
    </p:spTree>
    <p:extLst>
      <p:ext uri="{BB962C8B-B14F-4D97-AF65-F5344CB8AC3E}">
        <p14:creationId xmlns:p14="http://schemas.microsoft.com/office/powerpoint/2010/main" val="4829513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51588"/>
                                        </p:tgtEl>
                                        <p:attrNameLst>
                                          <p:attrName>style.visibility</p:attrName>
                                        </p:attrNameLst>
                                      </p:cBhvr>
                                      <p:to>
                                        <p:strVal val="visible"/>
                                      </p:to>
                                    </p:set>
                                    <p:anim calcmode="lin" valueType="num">
                                      <p:cBhvr additive="base">
                                        <p:cTn id="11" dur="500" fill="hold"/>
                                        <p:tgtEl>
                                          <p:spTgt spid="451588"/>
                                        </p:tgtEl>
                                        <p:attrNameLst>
                                          <p:attrName>ppt_x</p:attrName>
                                        </p:attrNameLst>
                                      </p:cBhvr>
                                      <p:tavLst>
                                        <p:tav tm="0">
                                          <p:val>
                                            <p:strVal val="#ppt_x"/>
                                          </p:val>
                                        </p:tav>
                                        <p:tav tm="100000">
                                          <p:val>
                                            <p:strVal val="#ppt_x"/>
                                          </p:val>
                                        </p:tav>
                                      </p:tavLst>
                                    </p:anim>
                                    <p:anim calcmode="lin" valueType="num">
                                      <p:cBhvr additive="base">
                                        <p:cTn id="12" dur="500" fill="hold"/>
                                        <p:tgtEl>
                                          <p:spTgt spid="4515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persona, esterni, erba, persone&#10;&#10;Descrizione generata automaticamente">
            <a:extLst>
              <a:ext uri="{FF2B5EF4-FFF2-40B4-BE49-F238E27FC236}">
                <a16:creationId xmlns:a16="http://schemas.microsoft.com/office/drawing/2014/main" id="{CC71F609-25A1-804B-AC06-A4E963BA039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ttangolo 3">
            <a:extLst>
              <a:ext uri="{FF2B5EF4-FFF2-40B4-BE49-F238E27FC236}">
                <a16:creationId xmlns:a16="http://schemas.microsoft.com/office/drawing/2014/main" id="{2E72F859-466A-ED45-804E-06FF7356D6B4}"/>
              </a:ext>
            </a:extLst>
          </p:cNvPr>
          <p:cNvSpPr/>
          <p:nvPr/>
        </p:nvSpPr>
        <p:spPr>
          <a:xfrm>
            <a:off x="2133600" y="6096000"/>
            <a:ext cx="5562600" cy="369332"/>
          </a:xfrm>
          <a:prstGeom prst="rect">
            <a:avLst/>
          </a:prstGeom>
        </p:spPr>
        <p:txBody>
          <a:bodyPr wrap="square">
            <a:spAutoFit/>
          </a:bodyPr>
          <a:lstStyle/>
          <a:p>
            <a:r>
              <a:rPr lang="it-IT" dirty="0">
                <a:solidFill>
                  <a:schemeClr val="bg1"/>
                </a:solidFill>
                <a:latin typeface="Helvetica" pitchFamily="2" charset="0"/>
                <a:hlinkClick r:id="rId3">
                  <a:extLst>
                    <a:ext uri="{A12FA001-AC4F-418D-AE19-62706E023703}">
                      <ahyp:hlinkClr xmlns:ahyp="http://schemas.microsoft.com/office/drawing/2018/hyperlinkcolor" val="tx"/>
                    </a:ext>
                  </a:extLst>
                </a:hlinkClick>
              </a:rPr>
              <a:t>https://people.eng.unimelb.edu.au/aww/scale.html</a:t>
            </a:r>
            <a:endParaRPr lang="en-GB" dirty="0">
              <a:solidFill>
                <a:schemeClr val="bg1"/>
              </a:solidFill>
            </a:endParaRPr>
          </a:p>
        </p:txBody>
      </p:sp>
      <p:sp>
        <p:nvSpPr>
          <p:cNvPr id="5" name="Rettangolo 4">
            <a:extLst>
              <a:ext uri="{FF2B5EF4-FFF2-40B4-BE49-F238E27FC236}">
                <a16:creationId xmlns:a16="http://schemas.microsoft.com/office/drawing/2014/main" id="{AE30597C-F1A3-4F47-91F5-1A9ED27E521A}"/>
              </a:ext>
            </a:extLst>
          </p:cNvPr>
          <p:cNvSpPr/>
          <p:nvPr/>
        </p:nvSpPr>
        <p:spPr>
          <a:xfrm>
            <a:off x="1447800" y="693510"/>
            <a:ext cx="6553200" cy="1569660"/>
          </a:xfrm>
          <a:prstGeom prst="rect">
            <a:avLst/>
          </a:prstGeom>
          <a:solidFill>
            <a:schemeClr val="bg1">
              <a:alpha val="62000"/>
            </a:schemeClr>
          </a:solidFill>
        </p:spPr>
        <p:txBody>
          <a:bodyPr wrap="square">
            <a:spAutoFit/>
          </a:bodyPr>
          <a:lstStyle/>
          <a:p>
            <a:r>
              <a:rPr lang="it-IT" sz="2400" dirty="0">
                <a:solidFill>
                  <a:srgbClr val="000000"/>
                </a:solidFill>
                <a:latin typeface="Times New Roman" panose="02020603050405020304" pitchFamily="18" charset="0"/>
              </a:rPr>
              <a:t>Workshop on Scale </a:t>
            </a:r>
            <a:r>
              <a:rPr lang="it-IT" sz="2400" dirty="0" err="1">
                <a:solidFill>
                  <a:srgbClr val="000000"/>
                </a:solidFill>
                <a:latin typeface="Times New Roman" panose="02020603050405020304" pitchFamily="18" charset="0"/>
              </a:rPr>
              <a:t>problems</a:t>
            </a:r>
            <a:r>
              <a:rPr lang="it-IT" sz="2400" dirty="0">
                <a:solidFill>
                  <a:srgbClr val="000000"/>
                </a:solidFill>
                <a:latin typeface="Times New Roman" panose="02020603050405020304" pitchFamily="18" charset="0"/>
              </a:rPr>
              <a:t> in </a:t>
            </a:r>
            <a:r>
              <a:rPr lang="it-IT" sz="2400" dirty="0" err="1">
                <a:solidFill>
                  <a:srgbClr val="000000"/>
                </a:solidFill>
                <a:latin typeface="Times New Roman" panose="02020603050405020304" pitchFamily="18" charset="0"/>
              </a:rPr>
              <a:t>hydrology</a:t>
            </a:r>
            <a:r>
              <a:rPr lang="it-IT" sz="2400" dirty="0">
                <a:solidFill>
                  <a:srgbClr val="000000"/>
                </a:solidFill>
                <a:latin typeface="Times New Roman" panose="02020603050405020304" pitchFamily="18" charset="0"/>
              </a:rPr>
              <a:t>, 17-20 </a:t>
            </a:r>
            <a:r>
              <a:rPr lang="it-IT" sz="2400" dirty="0" err="1">
                <a:solidFill>
                  <a:srgbClr val="000000"/>
                </a:solidFill>
                <a:latin typeface="Times New Roman" panose="02020603050405020304" pitchFamily="18" charset="0"/>
              </a:rPr>
              <a:t>June</a:t>
            </a:r>
            <a:r>
              <a:rPr lang="it-IT" sz="2400" dirty="0">
                <a:solidFill>
                  <a:srgbClr val="000000"/>
                </a:solidFill>
                <a:latin typeface="Times New Roman" panose="02020603050405020304" pitchFamily="18" charset="0"/>
              </a:rPr>
              <a:t>, 1996, Hotel </a:t>
            </a:r>
            <a:r>
              <a:rPr lang="it-IT" sz="2400" dirty="0" err="1">
                <a:solidFill>
                  <a:srgbClr val="000000"/>
                </a:solidFill>
                <a:latin typeface="Times New Roman" panose="02020603050405020304" pitchFamily="18" charset="0"/>
              </a:rPr>
              <a:t>Schloss</a:t>
            </a:r>
            <a:r>
              <a:rPr lang="it-IT" sz="2400" dirty="0">
                <a:solidFill>
                  <a:srgbClr val="000000"/>
                </a:solidFill>
                <a:latin typeface="Times New Roman" panose="02020603050405020304" pitchFamily="18" charset="0"/>
              </a:rPr>
              <a:t> </a:t>
            </a:r>
            <a:r>
              <a:rPr lang="it-IT" sz="2400" dirty="0" err="1">
                <a:solidFill>
                  <a:srgbClr val="000000"/>
                </a:solidFill>
                <a:latin typeface="Times New Roman" panose="02020603050405020304" pitchFamily="18" charset="0"/>
              </a:rPr>
              <a:t>Krumbach</a:t>
            </a:r>
            <a:r>
              <a:rPr lang="it-IT" sz="2400" dirty="0">
                <a:solidFill>
                  <a:srgbClr val="000000"/>
                </a:solidFill>
                <a:latin typeface="Times New Roman" panose="02020603050405020304" pitchFamily="18" charset="0"/>
              </a:rPr>
              <a:t>, </a:t>
            </a:r>
            <a:r>
              <a:rPr lang="it-IT" sz="2400" dirty="0" err="1">
                <a:solidFill>
                  <a:srgbClr val="000000"/>
                </a:solidFill>
                <a:latin typeface="Times New Roman" panose="02020603050405020304" pitchFamily="18" charset="0"/>
              </a:rPr>
              <a:t>near</a:t>
            </a:r>
            <a:r>
              <a:rPr lang="it-IT" sz="2400" dirty="0">
                <a:solidFill>
                  <a:srgbClr val="000000"/>
                </a:solidFill>
                <a:latin typeface="Times New Roman" panose="02020603050405020304" pitchFamily="18" charset="0"/>
              </a:rPr>
              <a:t> Vienna, Austria, </a:t>
            </a:r>
            <a:r>
              <a:rPr lang="it-IT" sz="2400" dirty="0" err="1">
                <a:solidFill>
                  <a:srgbClr val="000000"/>
                </a:solidFill>
                <a:latin typeface="Times New Roman" panose="02020603050405020304" pitchFamily="18" charset="0"/>
              </a:rPr>
              <a:t>Institut</a:t>
            </a:r>
            <a:r>
              <a:rPr lang="it-IT" sz="2400" dirty="0">
                <a:solidFill>
                  <a:srgbClr val="000000"/>
                </a:solidFill>
                <a:latin typeface="Times New Roman" panose="02020603050405020304" pitchFamily="18" charset="0"/>
              </a:rPr>
              <a:t> </a:t>
            </a:r>
            <a:r>
              <a:rPr lang="it-IT" sz="2400" dirty="0" err="1">
                <a:solidFill>
                  <a:srgbClr val="000000"/>
                </a:solidFill>
                <a:latin typeface="Times New Roman" panose="02020603050405020304" pitchFamily="18" charset="0"/>
              </a:rPr>
              <a:t>f</a:t>
            </a:r>
            <a:r>
              <a:rPr lang="it-IT" sz="2400" dirty="0" err="1"/>
              <a:t>ü</a:t>
            </a:r>
            <a:r>
              <a:rPr lang="it-IT" sz="2400" dirty="0" err="1">
                <a:solidFill>
                  <a:srgbClr val="000000"/>
                </a:solidFill>
                <a:latin typeface="Times New Roman" panose="02020603050405020304" pitchFamily="18" charset="0"/>
              </a:rPr>
              <a:t>r</a:t>
            </a:r>
            <a:r>
              <a:rPr lang="it-IT" sz="2400" dirty="0">
                <a:solidFill>
                  <a:srgbClr val="000000"/>
                </a:solidFill>
                <a:latin typeface="Times New Roman" panose="02020603050405020304" pitchFamily="18" charset="0"/>
              </a:rPr>
              <a:t> </a:t>
            </a:r>
            <a:r>
              <a:rPr lang="it-IT" sz="2400" dirty="0" err="1">
                <a:solidFill>
                  <a:srgbClr val="000000"/>
                </a:solidFill>
                <a:latin typeface="Times New Roman" panose="02020603050405020304" pitchFamily="18" charset="0"/>
              </a:rPr>
              <a:t>Hydraulik</a:t>
            </a:r>
            <a:r>
              <a:rPr lang="it-IT" sz="2400" dirty="0">
                <a:solidFill>
                  <a:srgbClr val="000000"/>
                </a:solidFill>
                <a:latin typeface="Times New Roman" panose="02020603050405020304" pitchFamily="18" charset="0"/>
              </a:rPr>
              <a:t> </a:t>
            </a:r>
            <a:r>
              <a:rPr lang="it-IT" sz="2400" dirty="0" err="1">
                <a:solidFill>
                  <a:srgbClr val="000000"/>
                </a:solidFill>
                <a:latin typeface="Times New Roman" panose="02020603050405020304" pitchFamily="18" charset="0"/>
              </a:rPr>
              <a:t>Gew</a:t>
            </a:r>
            <a:r>
              <a:rPr lang="it-IT" sz="2400" dirty="0" err="1"/>
              <a:t>ä</a:t>
            </a:r>
            <a:r>
              <a:rPr lang="it-IT" sz="2400" dirty="0" err="1">
                <a:solidFill>
                  <a:srgbClr val="000000"/>
                </a:solidFill>
                <a:latin typeface="Times New Roman" panose="02020603050405020304" pitchFamily="18" charset="0"/>
              </a:rPr>
              <a:t>sserkunde</a:t>
            </a:r>
            <a:r>
              <a:rPr lang="it-IT" sz="2400" dirty="0">
                <a:solidFill>
                  <a:srgbClr val="000000"/>
                </a:solidFill>
                <a:latin typeface="Times New Roman" panose="02020603050405020304" pitchFamily="18" charset="0"/>
              </a:rPr>
              <a:t> und </a:t>
            </a:r>
            <a:r>
              <a:rPr lang="it-IT" sz="2400" dirty="0" err="1">
                <a:solidFill>
                  <a:srgbClr val="000000"/>
                </a:solidFill>
                <a:latin typeface="Times New Roman" panose="02020603050405020304" pitchFamily="18" charset="0"/>
              </a:rPr>
              <a:t>Wasserwirtschaft</a:t>
            </a:r>
            <a:r>
              <a:rPr lang="it-IT" sz="2400" dirty="0">
                <a:solidFill>
                  <a:srgbClr val="000000"/>
                </a:solidFill>
                <a:latin typeface="Times New Roman" panose="02020603050405020304" pitchFamily="18" charset="0"/>
              </a:rPr>
              <a:t>, </a:t>
            </a:r>
            <a:r>
              <a:rPr lang="it-IT" sz="2400" dirty="0" err="1">
                <a:solidFill>
                  <a:srgbClr val="000000"/>
                </a:solidFill>
                <a:latin typeface="Times New Roman" panose="02020603050405020304" pitchFamily="18" charset="0"/>
              </a:rPr>
              <a:t>Technische</a:t>
            </a:r>
            <a:r>
              <a:rPr lang="it-IT" sz="2400" dirty="0">
                <a:solidFill>
                  <a:srgbClr val="000000"/>
                </a:solidFill>
                <a:latin typeface="Times New Roman" panose="02020603050405020304" pitchFamily="18" charset="0"/>
              </a:rPr>
              <a:t> </a:t>
            </a:r>
            <a:r>
              <a:rPr lang="it-IT" sz="2400" dirty="0" err="1">
                <a:solidFill>
                  <a:srgbClr val="000000"/>
                </a:solidFill>
                <a:latin typeface="Times New Roman" panose="02020603050405020304" pitchFamily="18" charset="0"/>
              </a:rPr>
              <a:t>Universt</a:t>
            </a:r>
            <a:r>
              <a:rPr lang="it-IT" sz="2400" dirty="0" err="1"/>
              <a:t>ä</a:t>
            </a:r>
            <a:r>
              <a:rPr lang="it-IT" sz="2400" dirty="0" err="1">
                <a:solidFill>
                  <a:srgbClr val="000000"/>
                </a:solidFill>
                <a:latin typeface="Times New Roman" panose="02020603050405020304" pitchFamily="18" charset="0"/>
              </a:rPr>
              <a:t>t</a:t>
            </a:r>
            <a:r>
              <a:rPr lang="it-IT" sz="2400" dirty="0">
                <a:solidFill>
                  <a:srgbClr val="000000"/>
                </a:solidFill>
                <a:latin typeface="Times New Roman" panose="02020603050405020304" pitchFamily="18" charset="0"/>
              </a:rPr>
              <a:t> </a:t>
            </a:r>
            <a:r>
              <a:rPr lang="it-IT" sz="2400" dirty="0" err="1">
                <a:solidFill>
                  <a:srgbClr val="000000"/>
                </a:solidFill>
                <a:latin typeface="Times New Roman" panose="02020603050405020304" pitchFamily="18" charset="0"/>
              </a:rPr>
              <a:t>Wien</a:t>
            </a:r>
            <a:endParaRPr lang="en-GB" sz="2400" dirty="0"/>
          </a:p>
        </p:txBody>
      </p:sp>
    </p:spTree>
    <p:extLst>
      <p:ext uri="{BB962C8B-B14F-4D97-AF65-F5344CB8AC3E}">
        <p14:creationId xmlns:p14="http://schemas.microsoft.com/office/powerpoint/2010/main" val="2092496621"/>
      </p:ext>
    </p:extLst>
  </p:cSld>
  <p:clrMapOvr>
    <a:masterClrMapping/>
  </p:clrMapOvr>
  <p:transition/>
</p:sld>
</file>

<file path=ppt/theme/theme1.xml><?xml version="1.0" encoding="utf-8"?>
<a:theme xmlns:a="http://schemas.openxmlformats.org/drawingml/2006/main" name="10_Struttura predefinita">
  <a:themeElements>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
            <a:srgbClr val="FF0000"/>
          </a:buClr>
          <a:buSzTx/>
          <a:buFontTx/>
          <a:buNone/>
          <a:tabLst/>
          <a:defRPr kumimoji="0" lang="it-IT"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3810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
            <a:srgbClr val="FF0000"/>
          </a:buClr>
          <a:buSzTx/>
          <a:buFontTx/>
          <a:buNone/>
          <a:tabLst/>
          <a:defRPr kumimoji="0" lang="it-IT" sz="2400" b="0" i="0" u="none" strike="noStrike" cap="none" normalizeH="0" baseline="0" smtClean="0">
            <a:ln>
              <a:noFill/>
            </a:ln>
            <a:solidFill>
              <a:schemeClr val="tx1"/>
            </a:solidFill>
            <a:effectLst/>
            <a:latin typeface="Arial" charset="0"/>
          </a:defRPr>
        </a:defPPr>
      </a:lstStyle>
    </a:lnDef>
  </a:objectDefaults>
  <a:extraClrSchemeLst>
    <a:extraClrScheme>
      <a:clrScheme name="Struttura predefinit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Struttura predefinita">
  <a:themeElements>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Struttura predefinita">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63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28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noFill/>
        <a:ln w="6350" cap="flat"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it-IT" sz="2800" b="0" i="0" u="none" strike="noStrike" cap="none" normalizeH="0" baseline="0" smtClean="0">
            <a:ln>
              <a:noFill/>
            </a:ln>
            <a:solidFill>
              <a:schemeClr val="bg1"/>
            </a:solidFill>
            <a:effectLst/>
            <a:latin typeface="Arial" charset="0"/>
          </a:defRPr>
        </a:defPPr>
      </a:lstStyle>
    </a:lnDef>
  </a:objectDefaults>
  <a:extraClrSchemeLst>
    <a:extraClrScheme>
      <a:clrScheme name="Struttura predefinita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ruttura predefinita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ruttura predefinita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ruttura predefinita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ruttura predefinita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ruttura predefinita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ruttura predefinita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14478</TotalTime>
  <Words>751</Words>
  <Application>Microsoft Macintosh PowerPoint</Application>
  <PresentationFormat>Presentazione su schermo (4:3)</PresentationFormat>
  <Paragraphs>45</Paragraphs>
  <Slides>12</Slides>
  <Notes>0</Notes>
  <HiddenSlides>0</HiddenSlides>
  <MMClips>1</MMClips>
  <ScaleCrop>false</ScaleCrop>
  <HeadingPairs>
    <vt:vector size="6" baseType="variant">
      <vt:variant>
        <vt:lpstr>Caratteri utilizzati</vt:lpstr>
      </vt:variant>
      <vt:variant>
        <vt:i4>6</vt:i4>
      </vt:variant>
      <vt:variant>
        <vt:lpstr>Tema</vt:lpstr>
      </vt:variant>
      <vt:variant>
        <vt:i4>2</vt:i4>
      </vt:variant>
      <vt:variant>
        <vt:lpstr>Titoli diapositive</vt:lpstr>
      </vt:variant>
      <vt:variant>
        <vt:i4>12</vt:i4>
      </vt:variant>
    </vt:vector>
  </HeadingPairs>
  <TitlesOfParts>
    <vt:vector size="20" baseType="lpstr">
      <vt:lpstr>Arial</vt:lpstr>
      <vt:lpstr>Arial</vt:lpstr>
      <vt:lpstr>Calibri</vt:lpstr>
      <vt:lpstr>Helvetica</vt:lpstr>
      <vt:lpstr>Times New Roman</vt:lpstr>
      <vt:lpstr>Wingdings</vt:lpstr>
      <vt:lpstr>10_Struttura predefinita</vt:lpstr>
      <vt:lpstr>2_Struttura predefinita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The adaptation to the observed and projected changes on the water cycle has to be based on a combination of up-to-date traditional ‘grey’ engineering and ‘green’ Nature Based Solutions, for instance in coastal defence (Venice barriers, Sand Motor artificial nourishment, mangrove forests) and in regenerating ‘sponge’ cities (infiltration trenches, green roofs, riparian buffer strips, infiltration tanks, …) more resilient to floods and heat -waves </vt:lpstr>
      <vt:lpstr>Presentazione standard di PowerPoint</vt:lpstr>
      <vt:lpstr>Presentazione standard di PowerPoint</vt:lpstr>
      <vt:lpstr>Presentazione standard di PowerPoint</vt:lpstr>
      <vt:lpstr>Conclusions</vt:lpstr>
      <vt:lpstr>Thank you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Marco Marani</dc:creator>
  <cp:lastModifiedBy>Roberto Ranzi</cp:lastModifiedBy>
  <cp:revision>248</cp:revision>
  <dcterms:created xsi:type="dcterms:W3CDTF">2006-08-16T00:00:00Z</dcterms:created>
  <dcterms:modified xsi:type="dcterms:W3CDTF">2021-09-29T07:24:20Z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7c4d06e-487d-4037-8bcc-68585ad0649c_Enabled">
    <vt:lpwstr>true</vt:lpwstr>
  </property>
  <property fmtid="{D5CDD505-2E9C-101B-9397-08002B2CF9AE}" pid="3" name="MSIP_Label_67c4d06e-487d-4037-8bcc-68585ad0649c_SetDate">
    <vt:lpwstr>2020-03-18T23:21:15Z</vt:lpwstr>
  </property>
  <property fmtid="{D5CDD505-2E9C-101B-9397-08002B2CF9AE}" pid="4" name="MSIP_Label_67c4d06e-487d-4037-8bcc-68585ad0649c_Method">
    <vt:lpwstr>Privileged</vt:lpwstr>
  </property>
  <property fmtid="{D5CDD505-2E9C-101B-9397-08002B2CF9AE}" pid="5" name="MSIP_Label_67c4d06e-487d-4037-8bcc-68585ad0649c_Name">
    <vt:lpwstr>Personal</vt:lpwstr>
  </property>
  <property fmtid="{D5CDD505-2E9C-101B-9397-08002B2CF9AE}" pid="6" name="MSIP_Label_67c4d06e-487d-4037-8bcc-68585ad0649c_SiteId">
    <vt:lpwstr>22d635a3-3930-4779-a82d-155e2d13b75e</vt:lpwstr>
  </property>
  <property fmtid="{D5CDD505-2E9C-101B-9397-08002B2CF9AE}" pid="7" name="MSIP_Label_67c4d06e-487d-4037-8bcc-68585ad0649c_ActionId">
    <vt:lpwstr>4fb9c73a-0c3f-40b8-a6d3-0000cdec1677</vt:lpwstr>
  </property>
  <property fmtid="{D5CDD505-2E9C-101B-9397-08002B2CF9AE}" pid="8" name="MSIP_Label_67c4d06e-487d-4037-8bcc-68585ad0649c_ContentBits">
    <vt:lpwstr>0</vt:lpwstr>
  </property>
</Properties>
</file>