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1"/>
  </p:notesMasterIdLst>
  <p:sldIdLst>
    <p:sldId id="384" r:id="rId2"/>
    <p:sldId id="355" r:id="rId3"/>
    <p:sldId id="370" r:id="rId4"/>
    <p:sldId id="393" r:id="rId5"/>
    <p:sldId id="366" r:id="rId6"/>
    <p:sldId id="406" r:id="rId7"/>
    <p:sldId id="407" r:id="rId8"/>
    <p:sldId id="364" r:id="rId9"/>
    <p:sldId id="405" r:id="rId10"/>
    <p:sldId id="376" r:id="rId11"/>
    <p:sldId id="365" r:id="rId12"/>
    <p:sldId id="402" r:id="rId13"/>
    <p:sldId id="387" r:id="rId14"/>
    <p:sldId id="367" r:id="rId15"/>
    <p:sldId id="379" r:id="rId16"/>
    <p:sldId id="352" r:id="rId17"/>
    <p:sldId id="380" r:id="rId18"/>
    <p:sldId id="371" r:id="rId19"/>
    <p:sldId id="34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riam Bertola" initials="MB" lastIdx="34" clrIdx="0">
    <p:extLst>
      <p:ext uri="{19B8F6BF-5375-455C-9EA6-DF929625EA0E}">
        <p15:presenceInfo xmlns:p15="http://schemas.microsoft.com/office/powerpoint/2012/main" userId="3700faf9948fdb6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40FF"/>
    <a:srgbClr val="FFC000"/>
    <a:srgbClr val="005B9D"/>
    <a:srgbClr val="00FA00"/>
    <a:srgbClr val="28B1EF"/>
    <a:srgbClr val="FFFF00"/>
    <a:srgbClr val="00B050"/>
    <a:srgbClr val="78B050"/>
    <a:srgbClr val="93D5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22"/>
    <p:restoredTop sz="96296"/>
  </p:normalViewPr>
  <p:slideViewPr>
    <p:cSldViewPr snapToGrid="0" snapToObjects="1">
      <p:cViewPr varScale="1">
        <p:scale>
          <a:sx n="108" d="100"/>
          <a:sy n="108" d="100"/>
        </p:scale>
        <p:origin x="16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4FBAB-C4FD-3343-87E2-A11CDBD1DE40}" type="datetimeFigureOut">
              <a:rPr lang="en-IT" smtClean="0"/>
              <a:t>20/10/21</a:t>
            </a:fld>
            <a:endParaRPr lang="en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C7A04-F6CE-714D-96D0-2C950FCFEAEC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5198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5B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5B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5B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24F795D-4064-0148-A5B5-22587EDABC70}" type="slidenum">
              <a:rPr lang="en-IT" smtClean="0"/>
              <a:pPr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645947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4137934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4091086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7262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400046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573164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066159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56846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990399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520774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16925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FE8DFC4-685C-564F-9F94-3C28617CAE97}"/>
              </a:ext>
            </a:extLst>
          </p:cNvPr>
          <p:cNvSpPr/>
          <p:nvPr userDrawn="1"/>
        </p:nvSpPr>
        <p:spPr>
          <a:xfrm>
            <a:off x="-10886" y="6500359"/>
            <a:ext cx="9154886" cy="365125"/>
          </a:xfrm>
          <a:prstGeom prst="rect">
            <a:avLst/>
          </a:prstGeom>
          <a:gradFill flip="none" rotWithShape="1">
            <a:gsLst>
              <a:gs pos="0">
                <a:srgbClr val="93D4F0"/>
              </a:gs>
              <a:gs pos="100000">
                <a:srgbClr val="ACD6B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507643"/>
            <a:ext cx="21792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5B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Bologna, 29 </a:t>
            </a:r>
            <a:r>
              <a:rPr lang="it-IT" dirty="0" err="1"/>
              <a:t>September</a:t>
            </a:r>
            <a:r>
              <a:rPr lang="it-IT" dirty="0"/>
              <a:t> 2021</a:t>
            </a:r>
            <a:endParaRPr lang="en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7936" y="6507643"/>
            <a:ext cx="40541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5B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Novel hydrological concepts for the engineering practice</a:t>
            </a:r>
            <a:endParaRPr lang="en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50764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5B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24F795D-4064-0148-A5B5-22587EDABC70}" type="slidenum">
              <a:rPr lang="en-IT" smtClean="0"/>
              <a:pPr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099193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tiff"/><Relationship Id="rId5" Type="http://schemas.openxmlformats.org/officeDocument/2006/relationships/image" Target="../media/image18.png"/><Relationship Id="rId4" Type="http://schemas.openxmlformats.org/officeDocument/2006/relationships/image" Target="../media/image9.tiff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164BF3B-2E78-AB4F-937A-8621046D6DA9}"/>
              </a:ext>
            </a:extLst>
          </p:cNvPr>
          <p:cNvSpPr/>
          <p:nvPr/>
        </p:nvSpPr>
        <p:spPr>
          <a:xfrm>
            <a:off x="0" y="-1"/>
            <a:ext cx="9154886" cy="6685809"/>
          </a:xfrm>
          <a:prstGeom prst="rect">
            <a:avLst/>
          </a:prstGeom>
          <a:gradFill flip="none" rotWithShape="1">
            <a:gsLst>
              <a:gs pos="0">
                <a:srgbClr val="93D4F0"/>
              </a:gs>
              <a:gs pos="100000">
                <a:srgbClr val="ACD6B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EAE527F3-CB11-534A-AAB3-2A85E4B9CAA6}"/>
              </a:ext>
            </a:extLst>
          </p:cNvPr>
          <p:cNvSpPr txBox="1">
            <a:spLocks/>
          </p:cNvSpPr>
          <p:nvPr/>
        </p:nvSpPr>
        <p:spPr>
          <a:xfrm>
            <a:off x="1043598" y="2112772"/>
            <a:ext cx="7414601" cy="98488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685800" rtl="0" eaLnBrk="1" latinLnBrk="0" hangingPunct="1">
              <a:lnSpc>
                <a:spcPts val="26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3200" dirty="0">
                <a:solidFill>
                  <a:srgbClr val="005B9D"/>
                </a:solidFill>
                <a:latin typeface="Arial"/>
              </a:rPr>
              <a:t>Flood changes in Europe: from the detection to the attribution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005B9D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6" name="Untertitel 2">
            <a:extLst>
              <a:ext uri="{FF2B5EF4-FFF2-40B4-BE49-F238E27FC236}">
                <a16:creationId xmlns:a16="http://schemas.microsoft.com/office/drawing/2014/main" id="{532B8F61-5185-1943-83C7-A60A4E331CBA}"/>
              </a:ext>
            </a:extLst>
          </p:cNvPr>
          <p:cNvSpPr txBox="1">
            <a:spLocks/>
          </p:cNvSpPr>
          <p:nvPr/>
        </p:nvSpPr>
        <p:spPr>
          <a:xfrm>
            <a:off x="1043597" y="3194769"/>
            <a:ext cx="74146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685800" rtl="0" eaLnBrk="1" latinLnBrk="0" hangingPunct="1">
              <a:lnSpc>
                <a:spcPts val="26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ts val="24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ts val="24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ts val="24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ts val="24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buClr>
                <a:srgbClr val="00ACE9"/>
              </a:buClr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5B9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M. Bertola</a:t>
            </a:r>
            <a:r>
              <a:rPr kumimoji="0" lang="en-GB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5B9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5B9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A. Viglione</a:t>
            </a:r>
            <a:r>
              <a:rPr kumimoji="0" lang="en-GB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5B9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5B9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D. Lun</a:t>
            </a:r>
            <a:r>
              <a:rPr kumimoji="0" lang="en-GB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5B9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5B9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G. Blöschl</a:t>
            </a:r>
            <a:r>
              <a:rPr kumimoji="0" lang="en-GB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5B9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5B9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lvl="0">
              <a:lnSpc>
                <a:spcPct val="100000"/>
              </a:lnSpc>
              <a:buClr>
                <a:srgbClr val="00ACE9"/>
              </a:buClr>
              <a:defRPr/>
            </a:pPr>
            <a:endParaRPr lang="en-GB" sz="1600" b="0" dirty="0">
              <a:solidFill>
                <a:srgbClr val="005B9D"/>
              </a:solidFill>
              <a:latin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4A28C2-AD8E-7C42-AFE7-DE8853BFE9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056"/>
          <a:stretch/>
        </p:blipFill>
        <p:spPr>
          <a:xfrm>
            <a:off x="7937217" y="358364"/>
            <a:ext cx="889914" cy="853503"/>
          </a:xfrm>
          <a:prstGeom prst="rect">
            <a:avLst/>
          </a:prstGeom>
        </p:spPr>
      </p:pic>
      <p:sp>
        <p:nvSpPr>
          <p:cNvPr id="13" name="Datumsplatzhalter 6">
            <a:extLst>
              <a:ext uri="{FF2B5EF4-FFF2-40B4-BE49-F238E27FC236}">
                <a16:creationId xmlns:a16="http://schemas.microsoft.com/office/drawing/2014/main" id="{374FA03F-4554-9344-B2A1-4C772204ABE1}"/>
              </a:ext>
            </a:extLst>
          </p:cNvPr>
          <p:cNvSpPr txBox="1">
            <a:spLocks/>
          </p:cNvSpPr>
          <p:nvPr/>
        </p:nvSpPr>
        <p:spPr>
          <a:xfrm>
            <a:off x="1043597" y="467529"/>
            <a:ext cx="5454369" cy="85350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0" algn="l" defTabSz="914400" rtl="0" eaLnBrk="1" latinLnBrk="0" hangingPunct="1">
              <a:lnSpc>
                <a:spcPts val="1100"/>
              </a:lnSpc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b="0" dirty="0">
                <a:solidFill>
                  <a:srgbClr val="005B9D"/>
                </a:solidFill>
                <a:latin typeface="Arial"/>
                <a:cs typeface="Arial" panose="020B0604020202020204" pitchFamily="34" charset="0"/>
              </a:rPr>
              <a:t>Workshop: Novel hydrological concepts for the engineering practice</a:t>
            </a:r>
          </a:p>
          <a:p>
            <a:pPr>
              <a:lnSpc>
                <a:spcPct val="100000"/>
              </a:lnSpc>
            </a:pPr>
            <a:endParaRPr lang="en-US" sz="2000" b="0" dirty="0">
              <a:solidFill>
                <a:srgbClr val="005B9D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AC4569-CDB1-814C-850C-E6CC04E205B8}"/>
              </a:ext>
            </a:extLst>
          </p:cNvPr>
          <p:cNvSpPr/>
          <p:nvPr/>
        </p:nvSpPr>
        <p:spPr>
          <a:xfrm>
            <a:off x="931214" y="1059193"/>
            <a:ext cx="29658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solidFill>
                  <a:srgbClr val="005B9D"/>
                </a:solidFill>
                <a:latin typeface="Arial"/>
                <a:cs typeface="Arial" panose="020B0604020202020204" pitchFamily="34" charset="0"/>
              </a:rPr>
              <a:t>Bologna, 29</a:t>
            </a:r>
            <a:r>
              <a:rPr lang="en-US" sz="1600" baseline="30000" dirty="0">
                <a:solidFill>
                  <a:srgbClr val="005B9D"/>
                </a:solidFill>
                <a:latin typeface="Arial"/>
                <a:cs typeface="Arial" panose="020B0604020202020204" pitchFamily="34" charset="0"/>
              </a:rPr>
              <a:t>th</a:t>
            </a:r>
            <a:r>
              <a:rPr lang="en-US" sz="1600" dirty="0">
                <a:solidFill>
                  <a:srgbClr val="005B9D"/>
                </a:solidFill>
                <a:latin typeface="Arial"/>
                <a:cs typeface="Arial" panose="020B0604020202020204" pitchFamily="34" charset="0"/>
              </a:rPr>
              <a:t> September 2021</a:t>
            </a:r>
          </a:p>
        </p:txBody>
      </p:sp>
      <p:sp>
        <p:nvSpPr>
          <p:cNvPr id="14" name="Datumsplatzhalter 6">
            <a:extLst>
              <a:ext uri="{FF2B5EF4-FFF2-40B4-BE49-F238E27FC236}">
                <a16:creationId xmlns:a16="http://schemas.microsoft.com/office/drawing/2014/main" id="{457286A3-1301-E54D-80DA-A9466F4557D8}"/>
              </a:ext>
            </a:extLst>
          </p:cNvPr>
          <p:cNvSpPr txBox="1">
            <a:spLocks/>
          </p:cNvSpPr>
          <p:nvPr/>
        </p:nvSpPr>
        <p:spPr>
          <a:xfrm>
            <a:off x="1043596" y="3630496"/>
            <a:ext cx="7324549" cy="97691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0" algn="l" defTabSz="914400" rtl="0" eaLnBrk="1" latinLnBrk="0" hangingPunct="1">
              <a:lnSpc>
                <a:spcPts val="1100"/>
              </a:lnSpc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00000"/>
              </a:lnSpc>
              <a:buFontTx/>
              <a:buAutoNum type="arabicParenBoth"/>
            </a:pPr>
            <a:r>
              <a:rPr lang="en-GB" b="0" dirty="0">
                <a:solidFill>
                  <a:srgbClr val="005B9D"/>
                </a:solidFill>
                <a:latin typeface="Arial"/>
              </a:rPr>
              <a:t>Institute of Hydraulic Engineering and Water Resources Management, Vienna University of Technology</a:t>
            </a:r>
          </a:p>
          <a:p>
            <a:pPr marL="228600" indent="-228600">
              <a:lnSpc>
                <a:spcPct val="100000"/>
              </a:lnSpc>
              <a:buFontTx/>
              <a:buAutoNum type="arabicParenBoth"/>
            </a:pPr>
            <a:r>
              <a:rPr lang="en" b="0" dirty="0">
                <a:solidFill>
                  <a:srgbClr val="005B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of Environment, Land and Infrastructure Engineering</a:t>
            </a:r>
            <a:r>
              <a:rPr lang="en-GB" b="0" dirty="0">
                <a:solidFill>
                  <a:srgbClr val="005B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Polytechnic University of Turin</a:t>
            </a:r>
          </a:p>
          <a:p>
            <a:pPr marL="228600" indent="-228600">
              <a:lnSpc>
                <a:spcPct val="100000"/>
              </a:lnSpc>
              <a:buFontTx/>
              <a:buAutoNum type="arabicParenBoth"/>
            </a:pPr>
            <a:endParaRPr lang="en-GB" b="0" baseline="30000" dirty="0">
              <a:solidFill>
                <a:srgbClr val="005B9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GB" b="0" dirty="0">
              <a:solidFill>
                <a:srgbClr val="005B9D"/>
              </a:solidFill>
              <a:latin typeface="Arial"/>
            </a:endParaRPr>
          </a:p>
        </p:txBody>
      </p:sp>
      <p:pic>
        <p:nvPicPr>
          <p:cNvPr id="15" name="Picture 26" descr="A black sign with white text&#10;&#10;Description automatically generated">
            <a:extLst>
              <a:ext uri="{FF2B5EF4-FFF2-40B4-BE49-F238E27FC236}">
                <a16:creationId xmlns:a16="http://schemas.microsoft.com/office/drawing/2014/main" id="{3F9700FF-7874-ED47-9234-603BD3C917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170" y="326305"/>
            <a:ext cx="907660" cy="90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783996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2EA72D73-EE0E-C849-8625-9CAB8C5172B9}"/>
              </a:ext>
            </a:extLst>
          </p:cNvPr>
          <p:cNvGrpSpPr/>
          <p:nvPr/>
        </p:nvGrpSpPr>
        <p:grpSpPr>
          <a:xfrm>
            <a:off x="2627523" y="442337"/>
            <a:ext cx="6256143" cy="6059251"/>
            <a:chOff x="2617691" y="570153"/>
            <a:chExt cx="6256143" cy="6059251"/>
          </a:xfrm>
        </p:grpSpPr>
        <p:pic>
          <p:nvPicPr>
            <p:cNvPr id="43" name="Picture 42" descr="Map&#10;&#10;Description automatically generated">
              <a:extLst>
                <a:ext uri="{FF2B5EF4-FFF2-40B4-BE49-F238E27FC236}">
                  <a16:creationId xmlns:a16="http://schemas.microsoft.com/office/drawing/2014/main" id="{E72490D3-A159-3E4E-A13E-7C565F2F37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96345" y="801226"/>
              <a:ext cx="5877489" cy="5828178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39980E3-3049-EE47-B0E0-DEC78692E75D}"/>
                </a:ext>
              </a:extLst>
            </p:cNvPr>
            <p:cNvSpPr txBox="1"/>
            <p:nvPr/>
          </p:nvSpPr>
          <p:spPr>
            <a:xfrm>
              <a:off x="3442130" y="570153"/>
              <a:ext cx="20393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err="1">
                  <a:solidFill>
                    <a:schemeClr val="accent6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Cat</a:t>
              </a:r>
              <a:r>
                <a:rPr lang="it-IT" dirty="0">
                  <a:solidFill>
                    <a:schemeClr val="accent6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Area 100 km</a:t>
              </a:r>
              <a:r>
                <a:rPr lang="it-IT" baseline="30000" dirty="0">
                  <a:solidFill>
                    <a:schemeClr val="accent6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it-IT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2AB1DBA-BA82-AA45-ABFD-7B10F1A68C10}"/>
                </a:ext>
              </a:extLst>
            </p:cNvPr>
            <p:cNvSpPr txBox="1"/>
            <p:nvPr/>
          </p:nvSpPr>
          <p:spPr>
            <a:xfrm>
              <a:off x="6187784" y="570153"/>
              <a:ext cx="23599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err="1">
                  <a:solidFill>
                    <a:schemeClr val="accent6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Cat</a:t>
              </a:r>
              <a:r>
                <a:rPr lang="it-IT" dirty="0">
                  <a:solidFill>
                    <a:schemeClr val="accent6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Area 10 000 km</a:t>
              </a:r>
              <a:r>
                <a:rPr lang="it-IT" baseline="30000" dirty="0">
                  <a:solidFill>
                    <a:schemeClr val="accent6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it-IT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63A29F7-2A11-6045-BF5D-4CE778FE9B77}"/>
                </a:ext>
              </a:extLst>
            </p:cNvPr>
            <p:cNvSpPr txBox="1"/>
            <p:nvPr/>
          </p:nvSpPr>
          <p:spPr>
            <a:xfrm rot="16200000">
              <a:off x="2193856" y="1974220"/>
              <a:ext cx="12170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accent6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T=2 years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B583C2E-DE3F-C249-9590-E5CD2F127DB8}"/>
                </a:ext>
              </a:extLst>
            </p:cNvPr>
            <p:cNvSpPr txBox="1"/>
            <p:nvPr/>
          </p:nvSpPr>
          <p:spPr>
            <a:xfrm rot="16200000">
              <a:off x="2076746" y="5078551"/>
              <a:ext cx="1473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accent6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T=100 years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508213C-788E-DD4D-9B18-FD8BDC693D61}"/>
              </a:ext>
            </a:extLst>
          </p:cNvPr>
          <p:cNvGrpSpPr/>
          <p:nvPr/>
        </p:nvGrpSpPr>
        <p:grpSpPr>
          <a:xfrm>
            <a:off x="312494" y="1631170"/>
            <a:ext cx="2337660" cy="4753848"/>
            <a:chOff x="189131" y="1272290"/>
            <a:chExt cx="2337660" cy="4753848"/>
          </a:xfrm>
        </p:grpSpPr>
        <p:pic>
          <p:nvPicPr>
            <p:cNvPr id="49" name="Picture 48" descr="Map&#10;&#10;Description automatically generated">
              <a:extLst>
                <a:ext uri="{FF2B5EF4-FFF2-40B4-BE49-F238E27FC236}">
                  <a16:creationId xmlns:a16="http://schemas.microsoft.com/office/drawing/2014/main" id="{53411CDA-CE68-624F-963C-5FD17BAC80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7338" y="5221542"/>
              <a:ext cx="1433549" cy="513883"/>
            </a:xfrm>
            <a:prstGeom prst="rect">
              <a:avLst/>
            </a:prstGeom>
          </p:spPr>
        </p:pic>
        <p:pic>
          <p:nvPicPr>
            <p:cNvPr id="50" name="Picture 49" descr="Map&#10;&#10;Description automatically generated">
              <a:extLst>
                <a:ext uri="{FF2B5EF4-FFF2-40B4-BE49-F238E27FC236}">
                  <a16:creationId xmlns:a16="http://schemas.microsoft.com/office/drawing/2014/main" id="{9C85D266-FF78-E74F-854E-6C9738230F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-501703" y="3048586"/>
              <a:ext cx="3252642" cy="354584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700B18D-CC0B-4D47-BACC-2C1925D066D3}"/>
                </a:ext>
              </a:extLst>
            </p:cNvPr>
            <p:cNvSpPr txBox="1"/>
            <p:nvPr/>
          </p:nvSpPr>
          <p:spPr>
            <a:xfrm>
              <a:off x="1294286" y="1770153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T" sz="1200" dirty="0"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82B0B99-936E-D247-A31F-22153C4B957E}"/>
                </a:ext>
              </a:extLst>
            </p:cNvPr>
            <p:cNvSpPr txBox="1"/>
            <p:nvPr/>
          </p:nvSpPr>
          <p:spPr>
            <a:xfrm>
              <a:off x="1295652" y="2175642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T" sz="120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33D6432-EA0F-204B-8B4E-23BE62FE84DF}"/>
                </a:ext>
              </a:extLst>
            </p:cNvPr>
            <p:cNvSpPr txBox="1"/>
            <p:nvPr/>
          </p:nvSpPr>
          <p:spPr>
            <a:xfrm>
              <a:off x="1299826" y="2528157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T" sz="1200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354D9AC-F6D3-994F-B69A-07D7A3FA6D32}"/>
                </a:ext>
              </a:extLst>
            </p:cNvPr>
            <p:cNvSpPr txBox="1"/>
            <p:nvPr/>
          </p:nvSpPr>
          <p:spPr>
            <a:xfrm>
              <a:off x="1342032" y="2807504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T" sz="1200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5D28FD9-5E68-3646-9C29-B0B5BDB4B529}"/>
                </a:ext>
              </a:extLst>
            </p:cNvPr>
            <p:cNvSpPr txBox="1"/>
            <p:nvPr/>
          </p:nvSpPr>
          <p:spPr>
            <a:xfrm>
              <a:off x="1349466" y="3000867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T" sz="12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5BAA162-5658-D74C-8A88-FF510515B290}"/>
                </a:ext>
              </a:extLst>
            </p:cNvPr>
            <p:cNvSpPr txBox="1"/>
            <p:nvPr/>
          </p:nvSpPr>
          <p:spPr>
            <a:xfrm>
              <a:off x="1318539" y="3225162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T" sz="1200" dirty="0">
                  <a:latin typeface="Arial" panose="020B0604020202020204" pitchFamily="34" charset="0"/>
                  <a:cs typeface="Arial" panose="020B0604020202020204" pitchFamily="34" charset="0"/>
                </a:rPr>
                <a:t>-5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E7B9850-EAF4-1D4D-A701-64D005BE5000}"/>
                </a:ext>
              </a:extLst>
            </p:cNvPr>
            <p:cNvSpPr txBox="1"/>
            <p:nvPr/>
          </p:nvSpPr>
          <p:spPr>
            <a:xfrm>
              <a:off x="1261964" y="3504320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T" sz="1200" dirty="0">
                  <a:latin typeface="Arial" panose="020B0604020202020204" pitchFamily="34" charset="0"/>
                  <a:cs typeface="Arial" panose="020B0604020202020204" pitchFamily="34" charset="0"/>
                </a:rPr>
                <a:t>-12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C90285A-EE7C-8C46-BB42-217DCF979D49}"/>
                </a:ext>
              </a:extLst>
            </p:cNvPr>
            <p:cNvSpPr txBox="1"/>
            <p:nvPr/>
          </p:nvSpPr>
          <p:spPr>
            <a:xfrm>
              <a:off x="1274092" y="3819235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T" sz="1200" dirty="0">
                  <a:latin typeface="Arial" panose="020B0604020202020204" pitchFamily="34" charset="0"/>
                  <a:cs typeface="Arial" panose="020B0604020202020204" pitchFamily="34" charset="0"/>
                </a:rPr>
                <a:t>-20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BE7830CF-E654-2344-B09E-C38282B4D916}"/>
                </a:ext>
              </a:extLst>
            </p:cNvPr>
            <p:cNvSpPr txBox="1"/>
            <p:nvPr/>
          </p:nvSpPr>
          <p:spPr>
            <a:xfrm>
              <a:off x="1276060" y="4236120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T" sz="1200" dirty="0">
                  <a:latin typeface="Arial" panose="020B0604020202020204" pitchFamily="34" charset="0"/>
                  <a:cs typeface="Arial" panose="020B0604020202020204" pitchFamily="34" charset="0"/>
                </a:rPr>
                <a:t>-30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B362818-D2B5-DC46-9A76-8057323D570F}"/>
                </a:ext>
              </a:extLst>
            </p:cNvPr>
            <p:cNvSpPr txBox="1"/>
            <p:nvPr/>
          </p:nvSpPr>
          <p:spPr>
            <a:xfrm>
              <a:off x="663993" y="1272290"/>
              <a:ext cx="10999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T" sz="1400" dirty="0">
                  <a:latin typeface="Arial" panose="020B0604020202020204" pitchFamily="34" charset="0"/>
                  <a:cs typeface="Arial" panose="020B0604020202020204" pitchFamily="34" charset="0"/>
                </a:rPr>
                <a:t>Trend </a:t>
              </a:r>
            </a:p>
            <a:p>
              <a:pPr algn="ctr"/>
              <a:r>
                <a:rPr lang="en-IT" sz="1400" dirty="0">
                  <a:latin typeface="Arial" panose="020B0604020202020204" pitchFamily="34" charset="0"/>
                  <a:cs typeface="Arial" panose="020B0604020202020204" pitchFamily="34" charset="0"/>
                </a:rPr>
                <a:t>(%/decade)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E0A007F-1CB0-B047-826D-F6E939C6BBF3}"/>
                </a:ext>
              </a:extLst>
            </p:cNvPr>
            <p:cNvSpPr txBox="1"/>
            <p:nvPr/>
          </p:nvSpPr>
          <p:spPr>
            <a:xfrm>
              <a:off x="462335" y="4750478"/>
              <a:ext cx="17363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T" sz="1400" dirty="0">
                  <a:latin typeface="Arial" panose="020B0604020202020204" pitchFamily="34" charset="0"/>
                  <a:cs typeface="Arial" panose="020B0604020202020204" pitchFamily="34" charset="0"/>
                </a:rPr>
                <a:t>90% credible </a:t>
              </a:r>
            </a:p>
            <a:p>
              <a:pPr algn="ctr"/>
              <a:r>
                <a:rPr lang="en-GB" sz="1400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en-IT" sz="1400" dirty="0">
                  <a:latin typeface="Arial" panose="020B0604020202020204" pitchFamily="34" charset="0"/>
                  <a:cs typeface="Arial" panose="020B0604020202020204" pitchFamily="34" charset="0"/>
                </a:rPr>
                <a:t>ounds (%/decade)</a:t>
              </a:r>
            </a:p>
          </p:txBody>
        </p:sp>
        <p:pic>
          <p:nvPicPr>
            <p:cNvPr id="62" name="Picture 61" descr="Map&#10;&#10;Description automatically generated">
              <a:extLst>
                <a:ext uri="{FF2B5EF4-FFF2-40B4-BE49-F238E27FC236}">
                  <a16:creationId xmlns:a16="http://schemas.microsoft.com/office/drawing/2014/main" id="{35CC948B-6E9E-614A-B2DA-D744A30860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9131" y="5611211"/>
              <a:ext cx="1644490" cy="414927"/>
            </a:xfrm>
            <a:prstGeom prst="rect">
              <a:avLst/>
            </a:prstGeom>
          </p:spPr>
        </p:pic>
        <p:pic>
          <p:nvPicPr>
            <p:cNvPr id="63" name="Picture 62" descr="Map&#10;&#10;Description automatically generated">
              <a:extLst>
                <a:ext uri="{FF2B5EF4-FFF2-40B4-BE49-F238E27FC236}">
                  <a16:creationId xmlns:a16="http://schemas.microsoft.com/office/drawing/2014/main" id="{799E7C61-0075-6F41-831E-6A593F6E69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75500" y="5601768"/>
              <a:ext cx="651291" cy="307432"/>
            </a:xfrm>
            <a:prstGeom prst="rect">
              <a:avLst/>
            </a:prstGeom>
          </p:spPr>
        </p:pic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E603F-BB7B-E745-AD58-D2F8E25F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dirty="0"/>
              <a:t>Bologna, 29 </a:t>
            </a:r>
            <a:r>
              <a:rPr lang="it-IT" dirty="0" err="1"/>
              <a:t>September</a:t>
            </a:r>
            <a:r>
              <a:rPr lang="it-IT" dirty="0"/>
              <a:t> 2021</a:t>
            </a:r>
            <a:endParaRPr lang="en-IT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489259-2A2F-D44F-AFDB-3F76873E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6F0F4-D33E-A04A-81A3-05B6C7DE8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10</a:t>
            </a:fld>
            <a:endParaRPr lang="en-IT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5F97D60-06FB-B548-8464-6286D1B96F64}"/>
              </a:ext>
            </a:extLst>
          </p:cNvPr>
          <p:cNvSpPr txBox="1">
            <a:spLocks/>
          </p:cNvSpPr>
          <p:nvPr/>
        </p:nvSpPr>
        <p:spPr>
          <a:xfrm>
            <a:off x="431027" y="700335"/>
            <a:ext cx="2675855" cy="7879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solidFill>
                  <a:srgbClr val="00B0F0"/>
                </a:solidFill>
              </a:rPr>
              <a:t>Are changes in small and big floods different?</a:t>
            </a:r>
          </a:p>
        </p:txBody>
      </p:sp>
      <p:sp>
        <p:nvSpPr>
          <p:cNvPr id="36" name="Text Placeholder 1">
            <a:extLst>
              <a:ext uri="{FF2B5EF4-FFF2-40B4-BE49-F238E27FC236}">
                <a16:creationId xmlns:a16="http://schemas.microsoft.com/office/drawing/2014/main" id="{98B7AE21-CD04-AD40-A740-1FD9F163DDC8}"/>
              </a:ext>
            </a:extLst>
          </p:cNvPr>
          <p:cNvSpPr txBox="1">
            <a:spLocks/>
          </p:cNvSpPr>
          <p:nvPr/>
        </p:nvSpPr>
        <p:spPr>
          <a:xfrm>
            <a:off x="436296" y="392559"/>
            <a:ext cx="65520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QUESTION 2</a:t>
            </a:r>
          </a:p>
        </p:txBody>
      </p:sp>
      <p:sp>
        <p:nvSpPr>
          <p:cNvPr id="31" name="Textplatzhalter 2">
            <a:extLst>
              <a:ext uri="{FF2B5EF4-FFF2-40B4-BE49-F238E27FC236}">
                <a16:creationId xmlns:a16="http://schemas.microsoft.com/office/drawing/2014/main" id="{53982BD0-A298-0742-996D-9C1EF4432EB6}"/>
              </a:ext>
            </a:extLst>
          </p:cNvPr>
          <p:cNvSpPr txBox="1">
            <a:spLocks/>
          </p:cNvSpPr>
          <p:nvPr/>
        </p:nvSpPr>
        <p:spPr>
          <a:xfrm>
            <a:off x="7117773" y="6259135"/>
            <a:ext cx="1914390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GB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Bertola et al. (2020) </a:t>
            </a:r>
            <a:r>
              <a:rPr lang="en-GB" sz="1200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HESS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2D74242-53FE-414E-A7C2-9121037B45E1}"/>
              </a:ext>
            </a:extLst>
          </p:cNvPr>
          <p:cNvSpPr/>
          <p:nvPr/>
        </p:nvSpPr>
        <p:spPr>
          <a:xfrm>
            <a:off x="3039037" y="2593819"/>
            <a:ext cx="2599758" cy="96903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7E82D4E-6F95-9A49-870C-71D20F0CB5B5}"/>
              </a:ext>
            </a:extLst>
          </p:cNvPr>
          <p:cNvSpPr/>
          <p:nvPr/>
        </p:nvSpPr>
        <p:spPr>
          <a:xfrm>
            <a:off x="3171753" y="5580422"/>
            <a:ext cx="2599758" cy="969032"/>
          </a:xfrm>
          <a:prstGeom prst="ellipse">
            <a:avLst/>
          </a:prstGeom>
          <a:noFill/>
          <a:ln w="38100">
            <a:solidFill>
              <a:srgbClr val="FF7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Arc 36">
            <a:extLst>
              <a:ext uri="{FF2B5EF4-FFF2-40B4-BE49-F238E27FC236}">
                <a16:creationId xmlns:a16="http://schemas.microsoft.com/office/drawing/2014/main" id="{0D23C205-9738-454A-8C8D-695E232372F7}"/>
              </a:ext>
            </a:extLst>
          </p:cNvPr>
          <p:cNvSpPr/>
          <p:nvPr/>
        </p:nvSpPr>
        <p:spPr>
          <a:xfrm rot="6632980" flipH="1">
            <a:off x="1716523" y="3537654"/>
            <a:ext cx="4323862" cy="3323585"/>
          </a:xfrm>
          <a:prstGeom prst="arc">
            <a:avLst>
              <a:gd name="adj1" fmla="val 16200000"/>
              <a:gd name="adj2" fmla="val 20750342"/>
            </a:avLst>
          </a:prstGeom>
          <a:ln w="34925">
            <a:solidFill>
              <a:srgbClr val="FF7E79"/>
            </a:solidFill>
            <a:headEnd type="triangle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31D3F2B-F691-2C45-BDBE-C8A6A6436120}"/>
              </a:ext>
            </a:extLst>
          </p:cNvPr>
          <p:cNvSpPr/>
          <p:nvPr/>
        </p:nvSpPr>
        <p:spPr>
          <a:xfrm>
            <a:off x="6143126" y="4690127"/>
            <a:ext cx="1437349" cy="1152753"/>
          </a:xfrm>
          <a:prstGeom prst="ellipse">
            <a:avLst/>
          </a:prstGeom>
          <a:noFill/>
          <a:ln w="38100" cap="flat" cmpd="sng" algn="ctr">
            <a:solidFill>
              <a:srgbClr val="00ACE9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E5FE501-5519-5445-932A-BF1ADFED01C0}"/>
              </a:ext>
            </a:extLst>
          </p:cNvPr>
          <p:cNvSpPr/>
          <p:nvPr/>
        </p:nvSpPr>
        <p:spPr>
          <a:xfrm>
            <a:off x="6138628" y="1757282"/>
            <a:ext cx="1305785" cy="1152754"/>
          </a:xfrm>
          <a:prstGeom prst="ellipse">
            <a:avLst/>
          </a:prstGeom>
          <a:noFill/>
          <a:ln w="38100" cap="flat" cmpd="sng" algn="ctr">
            <a:solidFill>
              <a:srgbClr val="00ACE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Arc 39">
            <a:extLst>
              <a:ext uri="{FF2B5EF4-FFF2-40B4-BE49-F238E27FC236}">
                <a16:creationId xmlns:a16="http://schemas.microsoft.com/office/drawing/2014/main" id="{3B4112B6-8215-6B4C-80C7-334D38305655}"/>
              </a:ext>
            </a:extLst>
          </p:cNvPr>
          <p:cNvSpPr/>
          <p:nvPr/>
        </p:nvSpPr>
        <p:spPr>
          <a:xfrm rot="8069696" flipH="1">
            <a:off x="4935653" y="2455880"/>
            <a:ext cx="2878870" cy="2819129"/>
          </a:xfrm>
          <a:prstGeom prst="arc">
            <a:avLst>
              <a:gd name="adj1" fmla="val 16200000"/>
              <a:gd name="adj2" fmla="val 334267"/>
            </a:avLst>
          </a:prstGeom>
          <a:noFill/>
          <a:ln w="34925" cap="flat" cmpd="sng" algn="ctr">
            <a:solidFill>
              <a:srgbClr val="00ACE9">
                <a:lumMod val="60000"/>
                <a:lumOff val="40000"/>
              </a:srgbClr>
            </a:solidFill>
            <a:prstDash val="solid"/>
            <a:miter lim="800000"/>
            <a:headEnd type="triangle" w="lg" len="lg"/>
            <a:tailEnd type="none" w="lg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rgbClr val="005B9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71577D3-EC11-F841-9BC2-BB84828ACD79}"/>
              </a:ext>
            </a:extLst>
          </p:cNvPr>
          <p:cNvSpPr/>
          <p:nvPr/>
        </p:nvSpPr>
        <p:spPr>
          <a:xfrm>
            <a:off x="7541241" y="1669874"/>
            <a:ext cx="1157310" cy="969032"/>
          </a:xfrm>
          <a:prstGeom prst="ellipse">
            <a:avLst/>
          </a:prstGeom>
          <a:noFill/>
          <a:ln w="38100">
            <a:solidFill>
              <a:srgbClr val="9411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E63A749-1A37-8D45-9715-971EA4763B0E}"/>
              </a:ext>
            </a:extLst>
          </p:cNvPr>
          <p:cNvSpPr/>
          <p:nvPr/>
        </p:nvSpPr>
        <p:spPr>
          <a:xfrm>
            <a:off x="7541241" y="4611390"/>
            <a:ext cx="1157310" cy="969032"/>
          </a:xfrm>
          <a:prstGeom prst="ellipse">
            <a:avLst/>
          </a:prstGeom>
          <a:noFill/>
          <a:ln w="38100">
            <a:solidFill>
              <a:srgbClr val="9411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873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6AC78-6EDB-4443-A40A-62A26C01B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b="1" dirty="0">
                <a:solidFill>
                  <a:srgbClr val="005B9D"/>
                </a:solidFill>
              </a:rPr>
              <a:t>Question 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51AABE-B30A-5842-B1FA-3DC57DE822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>
                <a:solidFill>
                  <a:srgbClr val="00B0F0"/>
                </a:solidFill>
              </a:rPr>
              <a:t>Do small and large floods have the same drivers of change?</a:t>
            </a:r>
          </a:p>
          <a:p>
            <a:endParaRPr lang="en-I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E9D1D-99E9-5849-BB70-DBD8362FD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3C07E6-7428-754B-9AC4-72CDD6658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1E90A-91B9-AE41-BE28-284026794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11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169160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B5E482A4-FC14-634F-B1D9-FC97746588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5315" y="1164287"/>
            <a:ext cx="5937356" cy="518718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E603F-BB7B-E745-AD58-D2F8E25F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16/09/2021</a:t>
            </a:r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489259-2A2F-D44F-AFDB-3F76873E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 ICSH-STAHY 2021</a:t>
            </a:r>
            <a:endParaRPr lang="en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6F0F4-D33E-A04A-81A3-05B6C7DE8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12</a:t>
            </a:fld>
            <a:endParaRPr lang="en-IT"/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5816D4BA-0F91-0A4B-8C96-5D2B4E2F99D0}"/>
              </a:ext>
            </a:extLst>
          </p:cNvPr>
          <p:cNvSpPr txBox="1">
            <a:spLocks/>
          </p:cNvSpPr>
          <p:nvPr/>
        </p:nvSpPr>
        <p:spPr>
          <a:xfrm>
            <a:off x="436296" y="392559"/>
            <a:ext cx="65520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QUESTION 3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5F97D60-06FB-B548-8464-6286D1B96F64}"/>
              </a:ext>
            </a:extLst>
          </p:cNvPr>
          <p:cNvSpPr txBox="1">
            <a:spLocks/>
          </p:cNvSpPr>
          <p:nvPr/>
        </p:nvSpPr>
        <p:spPr>
          <a:xfrm>
            <a:off x="431026" y="700335"/>
            <a:ext cx="8015743" cy="3077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solidFill>
                  <a:srgbClr val="00B0F0"/>
                </a:solidFill>
              </a:rPr>
              <a:t>Do small and large floods have the same drivers of change?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0C5E6DF-51F4-6645-BCE6-37FFEEE31683}"/>
              </a:ext>
            </a:extLst>
          </p:cNvPr>
          <p:cNvGrpSpPr/>
          <p:nvPr/>
        </p:nvGrpSpPr>
        <p:grpSpPr>
          <a:xfrm>
            <a:off x="4551175" y="1032586"/>
            <a:ext cx="4426477" cy="4160513"/>
            <a:chOff x="4551175" y="1032586"/>
            <a:chExt cx="4426477" cy="4160513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1E3C169-A2D2-EC42-A703-A14465FD1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51175" y="3187090"/>
              <a:ext cx="2161954" cy="2006009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BF3E5F4-DB66-CB4F-A377-AE741DD4985A}"/>
                </a:ext>
              </a:extLst>
            </p:cNvPr>
            <p:cNvGrpSpPr/>
            <p:nvPr/>
          </p:nvGrpSpPr>
          <p:grpSpPr>
            <a:xfrm>
              <a:off x="4551175" y="1032586"/>
              <a:ext cx="4426477" cy="4145248"/>
              <a:chOff x="449915" y="1254237"/>
              <a:chExt cx="4426477" cy="414524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BB4E7F4-9FD3-704F-AA54-4854979C880C}"/>
                  </a:ext>
                </a:extLst>
              </p:cNvPr>
              <p:cNvGrpSpPr/>
              <p:nvPr/>
            </p:nvGrpSpPr>
            <p:grpSpPr>
              <a:xfrm>
                <a:off x="449915" y="1285624"/>
                <a:ext cx="4426477" cy="4113861"/>
                <a:chOff x="449915" y="1285624"/>
                <a:chExt cx="4426477" cy="4113861"/>
              </a:xfrm>
            </p:grpSpPr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F5F1537D-C416-7E46-90E5-5B8563B156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49915" y="1285624"/>
                  <a:ext cx="2161954" cy="2006009"/>
                </a:xfrm>
                <a:prstGeom prst="rect">
                  <a:avLst/>
                </a:prstGeom>
                <a:ln w="38100">
                  <a:solidFill>
                    <a:schemeClr val="accent5"/>
                  </a:solidFill>
                </a:ln>
              </p:spPr>
            </p:pic>
            <p:pic>
              <p:nvPicPr>
                <p:cNvPr id="25" name="Picture 24">
                  <a:extLst>
                    <a:ext uri="{FF2B5EF4-FFF2-40B4-BE49-F238E27FC236}">
                      <a16:creationId xmlns:a16="http://schemas.microsoft.com/office/drawing/2014/main" id="{EE8DAE88-8C10-494A-AA76-4A3CE6119F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2714438" y="1285624"/>
                  <a:ext cx="2161954" cy="2006009"/>
                </a:xfrm>
                <a:prstGeom prst="rect">
                  <a:avLst/>
                </a:prstGeom>
                <a:ln w="38100">
                  <a:solidFill>
                    <a:srgbClr val="00B050"/>
                  </a:solidFill>
                </a:ln>
              </p:spPr>
            </p:pic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A2182141-EF3D-6D47-8600-8615057B455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2714438" y="3393476"/>
                  <a:ext cx="2161954" cy="2006009"/>
                </a:xfrm>
                <a:prstGeom prst="rect">
                  <a:avLst/>
                </a:prstGeom>
                <a:ln w="38100">
                  <a:solidFill>
                    <a:srgbClr val="FF0000"/>
                  </a:solidFill>
                </a:ln>
              </p:spPr>
            </p:pic>
          </p:grp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30F0C91-F88D-7349-AB37-00B19F6C9847}"/>
                  </a:ext>
                </a:extLst>
              </p:cNvPr>
              <p:cNvSpPr/>
              <p:nvPr/>
            </p:nvSpPr>
            <p:spPr>
              <a:xfrm>
                <a:off x="1375198" y="1254237"/>
                <a:ext cx="117051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GB" sz="1400" dirty="0">
                    <a:solidFill>
                      <a:schemeClr val="accent5"/>
                    </a:solidFill>
                    <a:highlight>
                      <a:srgbClr val="FF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Extreme</a:t>
                </a:r>
              </a:p>
              <a:p>
                <a:pPr algn="r"/>
                <a:r>
                  <a:rPr lang="en-GB" sz="1400" dirty="0">
                    <a:solidFill>
                      <a:schemeClr val="accent5"/>
                    </a:solidFill>
                    <a:highlight>
                      <a:srgbClr val="FF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Precipitation</a:t>
                </a:r>
                <a:endParaRPr lang="en-IT" sz="1400" dirty="0">
                  <a:solidFill>
                    <a:schemeClr val="accent5"/>
                  </a:solidFill>
                  <a:highlight>
                    <a:srgbClr val="FFFFFF"/>
                  </a:highlight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1F25FD6-91B4-DB42-A8EC-57076D0709BA}"/>
                  </a:ext>
                </a:extLst>
              </p:cNvPr>
              <p:cNvSpPr/>
              <p:nvPr/>
            </p:nvSpPr>
            <p:spPr>
              <a:xfrm>
                <a:off x="3669981" y="1311134"/>
                <a:ext cx="118974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GB" sz="1400" dirty="0">
                    <a:solidFill>
                      <a:srgbClr val="00B050"/>
                    </a:solidFill>
                    <a:highlight>
                      <a:srgbClr val="FF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Antecedent</a:t>
                </a:r>
              </a:p>
              <a:p>
                <a:pPr algn="r"/>
                <a:r>
                  <a:rPr lang="en-GB" sz="1400" dirty="0">
                    <a:solidFill>
                      <a:srgbClr val="00B050"/>
                    </a:solidFill>
                    <a:highlight>
                      <a:srgbClr val="FF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soil moisture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0284D46C-6B9C-B64C-9AA7-CEB4E3D5D8BC}"/>
                  </a:ext>
                </a:extLst>
              </p:cNvPr>
              <p:cNvSpPr/>
              <p:nvPr/>
            </p:nvSpPr>
            <p:spPr>
              <a:xfrm>
                <a:off x="4180772" y="3418986"/>
                <a:ext cx="63350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GB" sz="1400" dirty="0">
                    <a:solidFill>
                      <a:srgbClr val="FF0000"/>
                    </a:solidFill>
                    <a:highlight>
                      <a:srgbClr val="FF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Snow</a:t>
                </a:r>
              </a:p>
              <a:p>
                <a:pPr algn="r"/>
                <a:r>
                  <a:rPr lang="en-GB" sz="1400" dirty="0">
                    <a:solidFill>
                      <a:srgbClr val="FF0000"/>
                    </a:solidFill>
                    <a:highlight>
                      <a:srgbClr val="FF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melt</a:t>
                </a:r>
                <a:endParaRPr lang="en-IT" sz="1400" dirty="0">
                  <a:solidFill>
                    <a:srgbClr val="FF0000"/>
                  </a:solidFill>
                  <a:highlight>
                    <a:srgbClr val="FFFFFF"/>
                  </a:highlight>
                </a:endParaRPr>
              </a:p>
            </p:txBody>
          </p:sp>
        </p:grp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D113E815-0FF9-5F4E-9D59-8A24DB8B865F}"/>
              </a:ext>
            </a:extLst>
          </p:cNvPr>
          <p:cNvSpPr txBox="1"/>
          <p:nvPr/>
        </p:nvSpPr>
        <p:spPr>
          <a:xfrm>
            <a:off x="306335" y="1481785"/>
            <a:ext cx="2554288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Gumbel distribution with </a:t>
            </a:r>
            <a:r>
              <a:rPr lang="en-GB" sz="17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alternative parameters</a:t>
            </a: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17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2-year flood (q</a:t>
            </a:r>
            <a:r>
              <a:rPr lang="en-GB" sz="1700" b="1" baseline="-25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GB" sz="17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GB" sz="17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100-year flood (q</a:t>
            </a:r>
            <a:r>
              <a:rPr lang="en-GB" sz="1700" b="1" baseline="-25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Non-stationary approach, 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climatic covariates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Estimate elasticity of q</a:t>
            </a:r>
            <a:r>
              <a:rPr lang="en-GB" sz="1700" baseline="-25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q</a:t>
            </a:r>
            <a:r>
              <a:rPr lang="en-GB" sz="1700" baseline="-25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the drivers → 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driver</a:t>
            </a:r>
            <a:r>
              <a:rPr lang="en-GB" sz="17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contribution to changes in q</a:t>
            </a:r>
            <a:r>
              <a:rPr lang="en-GB" sz="1700" b="1" baseline="-25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q</a:t>
            </a:r>
            <a:r>
              <a:rPr lang="en-GB" sz="1700" b="1" baseline="-25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 approach (moving window)</a:t>
            </a:r>
          </a:p>
        </p:txBody>
      </p:sp>
      <p:sp>
        <p:nvSpPr>
          <p:cNvPr id="35" name="Textplatzhalter 2">
            <a:extLst>
              <a:ext uri="{FF2B5EF4-FFF2-40B4-BE49-F238E27FC236}">
                <a16:creationId xmlns:a16="http://schemas.microsoft.com/office/drawing/2014/main" id="{F7168AEB-A303-C14B-AF22-A0E58BC6E4DE}"/>
              </a:ext>
            </a:extLst>
          </p:cNvPr>
          <p:cNvSpPr txBox="1">
            <a:spLocks/>
          </p:cNvSpPr>
          <p:nvPr/>
        </p:nvSpPr>
        <p:spPr>
          <a:xfrm>
            <a:off x="7056196" y="6271153"/>
            <a:ext cx="1928022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GB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Bertola et al. (2021) </a:t>
            </a:r>
            <a:r>
              <a:rPr lang="en-GB" sz="1200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HESS</a:t>
            </a:r>
          </a:p>
        </p:txBody>
      </p:sp>
    </p:spTree>
    <p:extLst>
      <p:ext uri="{BB962C8B-B14F-4D97-AF65-F5344CB8AC3E}">
        <p14:creationId xmlns:p14="http://schemas.microsoft.com/office/powerpoint/2010/main" val="18817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E79BD6F5-DE76-ED4D-B50A-7B6CCD912E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021" y="1645294"/>
            <a:ext cx="7328546" cy="4762946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E603F-BB7B-E745-AD58-D2F8E25F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489259-2A2F-D44F-AFDB-3F76873E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6F0F4-D33E-A04A-81A3-05B6C7DE8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13</a:t>
            </a:fld>
            <a:endParaRPr lang="en-IT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5F97D60-06FB-B548-8464-6286D1B96F64}"/>
              </a:ext>
            </a:extLst>
          </p:cNvPr>
          <p:cNvSpPr txBox="1">
            <a:spLocks/>
          </p:cNvSpPr>
          <p:nvPr/>
        </p:nvSpPr>
        <p:spPr>
          <a:xfrm>
            <a:off x="431027" y="700335"/>
            <a:ext cx="6550888" cy="5912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800" b="1" dirty="0">
                <a:solidFill>
                  <a:srgbClr val="00B0F0"/>
                </a:solidFill>
              </a:rPr>
              <a:t>Relative contributions of drivers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800" b="1" dirty="0">
                <a:solidFill>
                  <a:srgbClr val="00B0F0"/>
                </a:solidFill>
              </a:rPr>
              <a:t>to flood changes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800" b="1" dirty="0">
              <a:solidFill>
                <a:srgbClr val="00B0F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800" b="1" dirty="0">
              <a:solidFill>
                <a:srgbClr val="00B0F0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F1271A9-68EC-B446-8F02-8D4B222CA2AD}"/>
              </a:ext>
            </a:extLst>
          </p:cNvPr>
          <p:cNvSpPr/>
          <p:nvPr/>
        </p:nvSpPr>
        <p:spPr>
          <a:xfrm rot="20006655">
            <a:off x="1039674" y="4346577"/>
            <a:ext cx="972646" cy="1367626"/>
          </a:xfrm>
          <a:prstGeom prst="ellipse">
            <a:avLst/>
          </a:prstGeom>
          <a:noFill/>
          <a:ln w="38100">
            <a:solidFill>
              <a:srgbClr val="28B1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D93ACE-6587-224F-A975-7B6990BF3E8F}"/>
              </a:ext>
            </a:extLst>
          </p:cNvPr>
          <p:cNvSpPr/>
          <p:nvPr/>
        </p:nvSpPr>
        <p:spPr>
          <a:xfrm>
            <a:off x="7167043" y="2257252"/>
            <a:ext cx="1157310" cy="969032"/>
          </a:xfrm>
          <a:prstGeom prst="ellipse">
            <a:avLst/>
          </a:prstGeom>
          <a:noFill/>
          <a:ln w="38100">
            <a:solidFill>
              <a:srgbClr val="9411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349B4CE-7717-E941-B676-F825DBB976D0}"/>
              </a:ext>
            </a:extLst>
          </p:cNvPr>
          <p:cNvSpPr/>
          <p:nvPr/>
        </p:nvSpPr>
        <p:spPr>
          <a:xfrm>
            <a:off x="7167043" y="4684766"/>
            <a:ext cx="1157310" cy="969032"/>
          </a:xfrm>
          <a:prstGeom prst="ellipse">
            <a:avLst/>
          </a:prstGeom>
          <a:noFill/>
          <a:ln w="38100">
            <a:solidFill>
              <a:srgbClr val="9411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882348D-05E6-E449-86A1-A318CC61FA14}"/>
              </a:ext>
            </a:extLst>
          </p:cNvPr>
          <p:cNvSpPr/>
          <p:nvPr/>
        </p:nvSpPr>
        <p:spPr>
          <a:xfrm>
            <a:off x="3520340" y="5627536"/>
            <a:ext cx="2239905" cy="784949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B050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92B2640-EF38-8249-9716-D7883EFD0EE4}"/>
              </a:ext>
            </a:extLst>
          </p:cNvPr>
          <p:cNvSpPr/>
          <p:nvPr/>
        </p:nvSpPr>
        <p:spPr>
          <a:xfrm>
            <a:off x="1117987" y="5718120"/>
            <a:ext cx="2239905" cy="784949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B050"/>
              </a:solidFill>
            </a:endParaRP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6EC9CE10-369C-4B4F-A116-38ED6A53119B}"/>
              </a:ext>
            </a:extLst>
          </p:cNvPr>
          <p:cNvSpPr/>
          <p:nvPr/>
        </p:nvSpPr>
        <p:spPr>
          <a:xfrm rot="8642220" flipH="1">
            <a:off x="1179203" y="3774567"/>
            <a:ext cx="2201991" cy="2200448"/>
          </a:xfrm>
          <a:prstGeom prst="arc">
            <a:avLst>
              <a:gd name="adj1" fmla="val 16200000"/>
              <a:gd name="adj2" fmla="val 950149"/>
            </a:avLst>
          </a:prstGeom>
          <a:ln w="34925">
            <a:solidFill>
              <a:srgbClr val="0070C0"/>
            </a:solidFill>
            <a:headEnd type="triangle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62874BA-A276-0B4A-89C4-283AE00EC5DE}"/>
              </a:ext>
            </a:extLst>
          </p:cNvPr>
          <p:cNvSpPr/>
          <p:nvPr/>
        </p:nvSpPr>
        <p:spPr>
          <a:xfrm rot="20006655">
            <a:off x="998570" y="1844620"/>
            <a:ext cx="992075" cy="1486446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4483DDB-B965-D941-9019-BC55EF41C78B}"/>
              </a:ext>
            </a:extLst>
          </p:cNvPr>
          <p:cNvSpPr/>
          <p:nvPr/>
        </p:nvSpPr>
        <p:spPr>
          <a:xfrm>
            <a:off x="1117987" y="3308540"/>
            <a:ext cx="2239905" cy="784949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B050"/>
              </a:solidFill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0859A31-6C5D-0847-B79C-4C7E1B910435}"/>
              </a:ext>
            </a:extLst>
          </p:cNvPr>
          <p:cNvCxnSpPr>
            <a:cxnSpLocks/>
          </p:cNvCxnSpPr>
          <p:nvPr/>
        </p:nvCxnSpPr>
        <p:spPr>
          <a:xfrm>
            <a:off x="4654156" y="4002905"/>
            <a:ext cx="0" cy="1624631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071AA16C-9B18-BD49-BA19-FDB186690167}"/>
              </a:ext>
            </a:extLst>
          </p:cNvPr>
          <p:cNvSpPr/>
          <p:nvPr/>
        </p:nvSpPr>
        <p:spPr>
          <a:xfrm>
            <a:off x="3520340" y="3217956"/>
            <a:ext cx="2239905" cy="784949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B05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7A6D18-D046-2B42-82AF-EC9230D01B8D}"/>
              </a:ext>
            </a:extLst>
          </p:cNvPr>
          <p:cNvSpPr txBox="1"/>
          <p:nvPr/>
        </p:nvSpPr>
        <p:spPr>
          <a:xfrm>
            <a:off x="1490899" y="1402964"/>
            <a:ext cx="1736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err="1">
                <a:solidFill>
                  <a:srgbClr val="28B1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</a:t>
            </a:r>
            <a:r>
              <a:rPr lang="en-GB" sz="1600" dirty="0">
                <a:solidFill>
                  <a:srgbClr val="28B1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precipitation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0597E0-9583-7540-9EE8-1BEC7BE27B31}"/>
              </a:ext>
            </a:extLst>
          </p:cNvPr>
          <p:cNvSpPr txBox="1"/>
          <p:nvPr/>
        </p:nvSpPr>
        <p:spPr>
          <a:xfrm>
            <a:off x="3823106" y="1402964"/>
            <a:ext cx="17363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ant. soil moisture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1A4339F-D054-AD41-858A-3BFD15895385}"/>
              </a:ext>
            </a:extLst>
          </p:cNvPr>
          <p:cNvSpPr txBox="1"/>
          <p:nvPr/>
        </p:nvSpPr>
        <p:spPr>
          <a:xfrm>
            <a:off x="6451239" y="1402964"/>
            <a:ext cx="11079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snow melt</a:t>
            </a:r>
          </a:p>
        </p:txBody>
      </p:sp>
      <p:sp>
        <p:nvSpPr>
          <p:cNvPr id="30" name="Arc 29">
            <a:extLst>
              <a:ext uri="{FF2B5EF4-FFF2-40B4-BE49-F238E27FC236}">
                <a16:creationId xmlns:a16="http://schemas.microsoft.com/office/drawing/2014/main" id="{1ECB8031-E26C-7149-97C0-F09373A24F64}"/>
              </a:ext>
            </a:extLst>
          </p:cNvPr>
          <p:cNvSpPr/>
          <p:nvPr/>
        </p:nvSpPr>
        <p:spPr>
          <a:xfrm rot="12957780">
            <a:off x="471601" y="2316334"/>
            <a:ext cx="2529603" cy="2508056"/>
          </a:xfrm>
          <a:prstGeom prst="arc">
            <a:avLst>
              <a:gd name="adj1" fmla="val 16200000"/>
              <a:gd name="adj2" fmla="val 950149"/>
            </a:avLst>
          </a:prstGeom>
          <a:ln w="34925">
            <a:solidFill>
              <a:srgbClr val="28B1EF"/>
            </a:solidFill>
            <a:headEnd type="triangle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581551C-EEE6-D64E-B47A-3C62AF29F567}"/>
              </a:ext>
            </a:extLst>
          </p:cNvPr>
          <p:cNvSpPr txBox="1"/>
          <p:nvPr/>
        </p:nvSpPr>
        <p:spPr>
          <a:xfrm rot="16200000">
            <a:off x="287610" y="2716696"/>
            <a:ext cx="1217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T=2 years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85C86C0-858B-1B44-AD53-9DB81B9DCB23}"/>
              </a:ext>
            </a:extLst>
          </p:cNvPr>
          <p:cNvSpPr txBox="1"/>
          <p:nvPr/>
        </p:nvSpPr>
        <p:spPr>
          <a:xfrm rot="16200000">
            <a:off x="170500" y="5152433"/>
            <a:ext cx="1473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T=100 years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93BB1F20-3640-B247-B82D-D187948E85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971"/>
          <a:stretch/>
        </p:blipFill>
        <p:spPr>
          <a:xfrm>
            <a:off x="5687299" y="716517"/>
            <a:ext cx="3390945" cy="67023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64A4A24-0221-394F-92D9-21ACEE6AFA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8064" y="143755"/>
            <a:ext cx="2867353" cy="500157"/>
          </a:xfrm>
          <a:prstGeom prst="rect">
            <a:avLst/>
          </a:prstGeom>
        </p:spPr>
      </p:pic>
      <p:sp>
        <p:nvSpPr>
          <p:cNvPr id="36" name="Text Placeholder 1">
            <a:extLst>
              <a:ext uri="{FF2B5EF4-FFF2-40B4-BE49-F238E27FC236}">
                <a16:creationId xmlns:a16="http://schemas.microsoft.com/office/drawing/2014/main" id="{B890E145-8D57-BA4B-8AB8-BCD0CF27D3DE}"/>
              </a:ext>
            </a:extLst>
          </p:cNvPr>
          <p:cNvSpPr txBox="1">
            <a:spLocks/>
          </p:cNvSpPr>
          <p:nvPr/>
        </p:nvSpPr>
        <p:spPr>
          <a:xfrm>
            <a:off x="436296" y="392559"/>
            <a:ext cx="65520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QUESTION 3</a:t>
            </a:r>
          </a:p>
        </p:txBody>
      </p:sp>
      <p:sp>
        <p:nvSpPr>
          <p:cNvPr id="37" name="Textplatzhalter 2">
            <a:extLst>
              <a:ext uri="{FF2B5EF4-FFF2-40B4-BE49-F238E27FC236}">
                <a16:creationId xmlns:a16="http://schemas.microsoft.com/office/drawing/2014/main" id="{45E697CD-108B-9348-AD3D-E4771CBBF5B8}"/>
              </a:ext>
            </a:extLst>
          </p:cNvPr>
          <p:cNvSpPr txBox="1">
            <a:spLocks/>
          </p:cNvSpPr>
          <p:nvPr/>
        </p:nvSpPr>
        <p:spPr>
          <a:xfrm>
            <a:off x="7056196" y="6271153"/>
            <a:ext cx="1928022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GB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Bertola et al. (2021) </a:t>
            </a:r>
            <a:r>
              <a:rPr lang="en-GB" sz="1200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HESS</a:t>
            </a:r>
          </a:p>
        </p:txBody>
      </p:sp>
    </p:spTree>
    <p:extLst>
      <p:ext uri="{BB962C8B-B14F-4D97-AF65-F5344CB8AC3E}">
        <p14:creationId xmlns:p14="http://schemas.microsoft.com/office/powerpoint/2010/main" val="307519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6AC78-6EDB-4443-A40A-62A26C01B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b="1" dirty="0">
                <a:solidFill>
                  <a:srgbClr val="005B9D"/>
                </a:solidFill>
              </a:rPr>
              <a:t>Conclusion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51AABE-B30A-5842-B1FA-3DC57DE822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>
                <a:solidFill>
                  <a:srgbClr val="00B0F0"/>
                </a:solidFill>
              </a:rPr>
              <a:t>Summary of the results and overall conclusions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E9D1D-99E9-5849-BB70-DBD8362FD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3C07E6-7428-754B-9AC4-72CDD6658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1E90A-91B9-AE41-BE28-284026794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14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637951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233F8115-8A90-DC46-A1F9-3E7C0127CB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8689" y="382621"/>
            <a:ext cx="5525311" cy="610897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E603F-BB7B-E745-AD58-D2F8E25F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489259-2A2F-D44F-AFDB-3F76873E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6F0F4-D33E-A04A-81A3-05B6C7DE8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15</a:t>
            </a:fld>
            <a:endParaRPr lang="en-IT"/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5816D4BA-0F91-0A4B-8C96-5D2B4E2F99D0}"/>
              </a:ext>
            </a:extLst>
          </p:cNvPr>
          <p:cNvSpPr txBox="1">
            <a:spLocks/>
          </p:cNvSpPr>
          <p:nvPr/>
        </p:nvSpPr>
        <p:spPr>
          <a:xfrm>
            <a:off x="436296" y="392559"/>
            <a:ext cx="65520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CONCLUSION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5F97D60-06FB-B548-8464-6286D1B96F64}"/>
              </a:ext>
            </a:extLst>
          </p:cNvPr>
          <p:cNvSpPr txBox="1">
            <a:spLocks/>
          </p:cNvSpPr>
          <p:nvPr/>
        </p:nvSpPr>
        <p:spPr>
          <a:xfrm>
            <a:off x="431027" y="700335"/>
            <a:ext cx="6550888" cy="5912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solidFill>
                  <a:srgbClr val="00B0F0"/>
                </a:solidFill>
              </a:rPr>
              <a:t>Summary of the results</a:t>
            </a:r>
          </a:p>
          <a:p>
            <a:pPr marL="0" indent="0">
              <a:buNone/>
            </a:pPr>
            <a:endParaRPr lang="en-GB" sz="18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GB" sz="1800" b="1" dirty="0">
              <a:solidFill>
                <a:srgbClr val="00B0F0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ABB17DE-23DE-F646-BE8E-66896492F6B2}"/>
              </a:ext>
            </a:extLst>
          </p:cNvPr>
          <p:cNvGrpSpPr/>
          <p:nvPr/>
        </p:nvGrpSpPr>
        <p:grpSpPr>
          <a:xfrm>
            <a:off x="5055375" y="2296039"/>
            <a:ext cx="2603331" cy="3183093"/>
            <a:chOff x="5055375" y="2296039"/>
            <a:chExt cx="2603331" cy="318309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E26EE2D-A2B1-5745-A0C0-2C396C34BC65}"/>
                </a:ext>
              </a:extLst>
            </p:cNvPr>
            <p:cNvSpPr/>
            <p:nvPr/>
          </p:nvSpPr>
          <p:spPr>
            <a:xfrm>
              <a:off x="5777023" y="4827181"/>
              <a:ext cx="1204892" cy="489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T"/>
            </a:p>
          </p:txBody>
        </p:sp>
        <p:pic>
          <p:nvPicPr>
            <p:cNvPr id="10" name="Picture 21">
              <a:extLst>
                <a:ext uri="{FF2B5EF4-FFF2-40B4-BE49-F238E27FC236}">
                  <a16:creationId xmlns:a16="http://schemas.microsoft.com/office/drawing/2014/main" id="{B8DB5C76-6B94-1B4F-B74E-890E8A6073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5375" y="2954022"/>
              <a:ext cx="2603331" cy="2525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2">
              <a:extLst>
                <a:ext uri="{FF2B5EF4-FFF2-40B4-BE49-F238E27FC236}">
                  <a16:creationId xmlns:a16="http://schemas.microsoft.com/office/drawing/2014/main" id="{97B6DBC1-4080-E644-8C5B-30BCD5CF4E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3222" y="2296039"/>
              <a:ext cx="1616908" cy="1315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164FDACA-FA5C-334E-AB73-53F2EACAD096}"/>
              </a:ext>
            </a:extLst>
          </p:cNvPr>
          <p:cNvSpPr/>
          <p:nvPr/>
        </p:nvSpPr>
        <p:spPr>
          <a:xfrm>
            <a:off x="431027" y="1618830"/>
            <a:ext cx="3187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1:</a:t>
            </a:r>
          </a:p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are floods changing?</a:t>
            </a:r>
          </a:p>
        </p:txBody>
      </p:sp>
    </p:spTree>
    <p:extLst>
      <p:ext uri="{BB962C8B-B14F-4D97-AF65-F5344CB8AC3E}">
        <p14:creationId xmlns:p14="http://schemas.microsoft.com/office/powerpoint/2010/main" val="545702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233F8115-8A90-DC46-A1F9-3E7C0127CB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8689" y="382621"/>
            <a:ext cx="5525311" cy="610897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E603F-BB7B-E745-AD58-D2F8E25F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489259-2A2F-D44F-AFDB-3F76873E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6F0F4-D33E-A04A-81A3-05B6C7DE8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16</a:t>
            </a:fld>
            <a:endParaRPr lang="en-IT"/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5816D4BA-0F91-0A4B-8C96-5D2B4E2F99D0}"/>
              </a:ext>
            </a:extLst>
          </p:cNvPr>
          <p:cNvSpPr txBox="1">
            <a:spLocks/>
          </p:cNvSpPr>
          <p:nvPr/>
        </p:nvSpPr>
        <p:spPr>
          <a:xfrm>
            <a:off x="436296" y="392559"/>
            <a:ext cx="65520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CONCLUSION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5F97D60-06FB-B548-8464-6286D1B96F64}"/>
              </a:ext>
            </a:extLst>
          </p:cNvPr>
          <p:cNvSpPr txBox="1">
            <a:spLocks/>
          </p:cNvSpPr>
          <p:nvPr/>
        </p:nvSpPr>
        <p:spPr>
          <a:xfrm>
            <a:off x="431027" y="700335"/>
            <a:ext cx="6550888" cy="5912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solidFill>
                  <a:srgbClr val="00B0F0"/>
                </a:solidFill>
              </a:rPr>
              <a:t>Summary of the results</a:t>
            </a:r>
          </a:p>
          <a:p>
            <a:pPr marL="0" indent="0">
              <a:buNone/>
            </a:pPr>
            <a:endParaRPr lang="en-GB" sz="18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GB" sz="1800" b="1" dirty="0">
              <a:solidFill>
                <a:srgbClr val="00B0F0"/>
              </a:solidFill>
            </a:endParaRP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30C95E62-DCF2-D34A-905C-6D922D62A1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150343"/>
              </p:ext>
            </p:extLst>
          </p:nvPr>
        </p:nvGraphicFramePr>
        <p:xfrm>
          <a:off x="3849293" y="2239928"/>
          <a:ext cx="1729914" cy="1651662"/>
        </p:xfrm>
        <a:graphic>
          <a:graphicData uri="http://schemas.openxmlformats.org/drawingml/2006/table">
            <a:tbl>
              <a:tblPr firstRow="1" bandRow="1"/>
              <a:tblGrid>
                <a:gridCol w="576638">
                  <a:extLst>
                    <a:ext uri="{9D8B030D-6E8A-4147-A177-3AD203B41FA5}">
                      <a16:colId xmlns:a16="http://schemas.microsoft.com/office/drawing/2014/main" val="2466163522"/>
                    </a:ext>
                  </a:extLst>
                </a:gridCol>
                <a:gridCol w="576638">
                  <a:extLst>
                    <a:ext uri="{9D8B030D-6E8A-4147-A177-3AD203B41FA5}">
                      <a16:colId xmlns:a16="http://schemas.microsoft.com/office/drawing/2014/main" val="2182505447"/>
                    </a:ext>
                  </a:extLst>
                </a:gridCol>
                <a:gridCol w="576638">
                  <a:extLst>
                    <a:ext uri="{9D8B030D-6E8A-4147-A177-3AD203B41FA5}">
                      <a16:colId xmlns:a16="http://schemas.microsoft.com/office/drawing/2014/main" val="2510626754"/>
                    </a:ext>
                  </a:extLst>
                </a:gridCol>
              </a:tblGrid>
              <a:tr h="550554">
                <a:tc>
                  <a:txBody>
                    <a:bodyPr/>
                    <a:lstStyle/>
                    <a:p>
                      <a:pPr algn="ctr"/>
                      <a:endParaRPr lang="it-IT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</a:t>
                      </a:r>
                      <a:r>
                        <a:rPr lang="it-IT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 </a:t>
                      </a: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</a:t>
                      </a:r>
                      <a:endParaRPr lang="it-IT" sz="18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0709610"/>
                  </a:ext>
                </a:extLst>
              </a:tr>
              <a:tr h="550554">
                <a:tc>
                  <a:txBody>
                    <a:bodyPr/>
                    <a:lstStyle/>
                    <a:p>
                      <a:pPr algn="r"/>
                      <a:r>
                        <a:rPr lang="it-IT" sz="1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</a:t>
                      </a:r>
                      <a:endParaRPr lang="it-IT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++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6F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+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6D6FF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881656"/>
                  </a:ext>
                </a:extLst>
              </a:tr>
              <a:tr h="550554">
                <a:tc>
                  <a:txBody>
                    <a:bodyPr/>
                    <a:lstStyle/>
                    <a:p>
                      <a:pPr algn="r"/>
                      <a:r>
                        <a:rPr lang="it-IT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</a:t>
                      </a:r>
                      <a:endParaRPr lang="it-IT" sz="12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+++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0196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893998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7636C377-E434-0A47-9E8D-34C7676E23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344133"/>
              </p:ext>
            </p:extLst>
          </p:nvPr>
        </p:nvGraphicFramePr>
        <p:xfrm>
          <a:off x="4305390" y="4703075"/>
          <a:ext cx="1729914" cy="1651662"/>
        </p:xfrm>
        <a:graphic>
          <a:graphicData uri="http://schemas.openxmlformats.org/drawingml/2006/table">
            <a:tbl>
              <a:tblPr firstRow="1" bandRow="1"/>
              <a:tblGrid>
                <a:gridCol w="576638">
                  <a:extLst>
                    <a:ext uri="{9D8B030D-6E8A-4147-A177-3AD203B41FA5}">
                      <a16:colId xmlns:a16="http://schemas.microsoft.com/office/drawing/2014/main" val="2466163522"/>
                    </a:ext>
                  </a:extLst>
                </a:gridCol>
                <a:gridCol w="576638">
                  <a:extLst>
                    <a:ext uri="{9D8B030D-6E8A-4147-A177-3AD203B41FA5}">
                      <a16:colId xmlns:a16="http://schemas.microsoft.com/office/drawing/2014/main" val="2182505447"/>
                    </a:ext>
                  </a:extLst>
                </a:gridCol>
                <a:gridCol w="576638">
                  <a:extLst>
                    <a:ext uri="{9D8B030D-6E8A-4147-A177-3AD203B41FA5}">
                      <a16:colId xmlns:a16="http://schemas.microsoft.com/office/drawing/2014/main" val="2510626754"/>
                    </a:ext>
                  </a:extLst>
                </a:gridCol>
              </a:tblGrid>
              <a:tr h="550554">
                <a:tc>
                  <a:txBody>
                    <a:bodyPr/>
                    <a:lstStyle/>
                    <a:p>
                      <a:pPr algn="ctr"/>
                      <a:r>
                        <a:rPr lang="it-IT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       </a:t>
                      </a: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</a:t>
                      </a:r>
                      <a:endParaRPr lang="it-IT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</a:t>
                      </a:r>
                      <a:endParaRPr lang="it-IT" sz="2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0709610"/>
                  </a:ext>
                </a:extLst>
              </a:tr>
              <a:tr h="550554">
                <a:tc>
                  <a:txBody>
                    <a:bodyPr/>
                    <a:lstStyle/>
                    <a:p>
                      <a:pPr algn="r"/>
                      <a:r>
                        <a:rPr lang="it-IT" sz="1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</a:t>
                      </a: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881656"/>
                  </a:ext>
                </a:extLst>
              </a:tr>
              <a:tr h="550554">
                <a:tc>
                  <a:txBody>
                    <a:bodyPr/>
                    <a:lstStyle/>
                    <a:p>
                      <a:pPr algn="r"/>
                      <a:r>
                        <a:rPr lang="it-IT" sz="2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</a:t>
                      </a: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7E79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89399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8C59AF29-7642-E043-82DA-5F7A1AB3C2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454563"/>
              </p:ext>
            </p:extLst>
          </p:nvPr>
        </p:nvGraphicFramePr>
        <p:xfrm>
          <a:off x="6981915" y="2357494"/>
          <a:ext cx="1729914" cy="1651663"/>
        </p:xfrm>
        <a:graphic>
          <a:graphicData uri="http://schemas.openxmlformats.org/drawingml/2006/table">
            <a:tbl>
              <a:tblPr firstRow="1" bandRow="1"/>
              <a:tblGrid>
                <a:gridCol w="576638">
                  <a:extLst>
                    <a:ext uri="{9D8B030D-6E8A-4147-A177-3AD203B41FA5}">
                      <a16:colId xmlns:a16="http://schemas.microsoft.com/office/drawing/2014/main" val="2466163522"/>
                    </a:ext>
                  </a:extLst>
                </a:gridCol>
                <a:gridCol w="576638">
                  <a:extLst>
                    <a:ext uri="{9D8B030D-6E8A-4147-A177-3AD203B41FA5}">
                      <a16:colId xmlns:a16="http://schemas.microsoft.com/office/drawing/2014/main" val="2182505447"/>
                    </a:ext>
                  </a:extLst>
                </a:gridCol>
                <a:gridCol w="576638">
                  <a:extLst>
                    <a:ext uri="{9D8B030D-6E8A-4147-A177-3AD203B41FA5}">
                      <a16:colId xmlns:a16="http://schemas.microsoft.com/office/drawing/2014/main" val="2510626754"/>
                    </a:ext>
                  </a:extLst>
                </a:gridCol>
              </a:tblGrid>
              <a:tr h="539537">
                <a:tc>
                  <a:txBody>
                    <a:bodyPr/>
                    <a:lstStyle/>
                    <a:p>
                      <a:pPr algn="ctr"/>
                      <a:endParaRPr lang="it-IT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</a:t>
                      </a:r>
                      <a:endParaRPr lang="it-IT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</a:t>
                      </a:r>
                      <a:endParaRPr lang="it-IT" sz="2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0709610"/>
                  </a:ext>
                </a:extLst>
              </a:tr>
              <a:tr h="556063">
                <a:tc>
                  <a:txBody>
                    <a:bodyPr/>
                    <a:lstStyle/>
                    <a:p>
                      <a:pPr algn="r"/>
                      <a:r>
                        <a:rPr lang="it-IT" sz="1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</a:t>
                      </a: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881656"/>
                  </a:ext>
                </a:extLst>
              </a:tr>
              <a:tr h="556063">
                <a:tc>
                  <a:txBody>
                    <a:bodyPr/>
                    <a:lstStyle/>
                    <a:p>
                      <a:pPr algn="r"/>
                      <a:r>
                        <a:rPr lang="it-IT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</a:t>
                      </a: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89399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050F493-5045-C944-B3EB-86539201B8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923535"/>
              </p:ext>
            </p:extLst>
          </p:nvPr>
        </p:nvGraphicFramePr>
        <p:xfrm>
          <a:off x="1168853" y="4146923"/>
          <a:ext cx="2160000" cy="2171520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246616352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182505447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51062675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S= 100 km</a:t>
                      </a:r>
                      <a:r>
                        <a:rPr lang="en-GB" sz="1400" baseline="30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S= </a:t>
                      </a:r>
                      <a:r>
                        <a:rPr lang="en-GB" sz="1400" noProof="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10000</a:t>
                      </a:r>
                      <a:r>
                        <a:rPr lang="en-GB" sz="1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 km</a:t>
                      </a:r>
                      <a:r>
                        <a:rPr lang="en-GB" sz="1400" baseline="30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070961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r"/>
                      <a:r>
                        <a:rPr lang="en-GB" sz="140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T=2 years</a:t>
                      </a:r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88165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r"/>
                      <a:r>
                        <a:rPr lang="en-GB" sz="140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T=100 years</a:t>
                      </a:r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893998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615110FA-55D4-184C-80C7-734AF78FEFF5}"/>
              </a:ext>
            </a:extLst>
          </p:cNvPr>
          <p:cNvSpPr/>
          <p:nvPr/>
        </p:nvSpPr>
        <p:spPr>
          <a:xfrm>
            <a:off x="431027" y="1618830"/>
            <a:ext cx="318766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1:</a:t>
            </a:r>
          </a:p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are floods changing?</a:t>
            </a:r>
          </a:p>
          <a:p>
            <a:endParaRPr lang="en-GB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GB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2:</a:t>
            </a:r>
          </a:p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changes in small and big floods different? </a:t>
            </a:r>
          </a:p>
          <a:p>
            <a:endParaRPr lang="en-GB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961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233F8115-8A90-DC46-A1F9-3E7C0127CB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8689" y="382621"/>
            <a:ext cx="5525311" cy="610897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E603F-BB7B-E745-AD58-D2F8E25F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489259-2A2F-D44F-AFDB-3F76873E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6F0F4-D33E-A04A-81A3-05B6C7DE8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17</a:t>
            </a:fld>
            <a:endParaRPr lang="en-IT"/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5816D4BA-0F91-0A4B-8C96-5D2B4E2F99D0}"/>
              </a:ext>
            </a:extLst>
          </p:cNvPr>
          <p:cNvSpPr txBox="1">
            <a:spLocks/>
          </p:cNvSpPr>
          <p:nvPr/>
        </p:nvSpPr>
        <p:spPr>
          <a:xfrm>
            <a:off x="436296" y="392559"/>
            <a:ext cx="65520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CONCLUSION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5F97D60-06FB-B548-8464-6286D1B96F64}"/>
              </a:ext>
            </a:extLst>
          </p:cNvPr>
          <p:cNvSpPr txBox="1">
            <a:spLocks/>
          </p:cNvSpPr>
          <p:nvPr/>
        </p:nvSpPr>
        <p:spPr>
          <a:xfrm>
            <a:off x="431027" y="700335"/>
            <a:ext cx="6550888" cy="5912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solidFill>
                  <a:srgbClr val="00B0F0"/>
                </a:solidFill>
              </a:rPr>
              <a:t>Summary of the results</a:t>
            </a:r>
          </a:p>
          <a:p>
            <a:pPr marL="0" indent="0">
              <a:buNone/>
            </a:pPr>
            <a:endParaRPr lang="en-GB" sz="18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GB" sz="1800" b="1" dirty="0">
              <a:solidFill>
                <a:srgbClr val="00B0F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95D2A0-E356-8845-B91D-02900E1BC420}"/>
              </a:ext>
            </a:extLst>
          </p:cNvPr>
          <p:cNvSpPr/>
          <p:nvPr/>
        </p:nvSpPr>
        <p:spPr>
          <a:xfrm>
            <a:off x="431027" y="1618830"/>
            <a:ext cx="318766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1:</a:t>
            </a:r>
          </a:p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are floods changing?</a:t>
            </a:r>
          </a:p>
          <a:p>
            <a:endParaRPr lang="en-GB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GB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2:</a:t>
            </a:r>
          </a:p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changes in small and big floods different? </a:t>
            </a:r>
          </a:p>
          <a:p>
            <a:endParaRPr lang="en-GB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3:</a:t>
            </a:r>
          </a:p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small and large floods have the same drivers of change?</a:t>
            </a:r>
            <a:endParaRPr lang="en-GB" dirty="0">
              <a:solidFill>
                <a:schemeClr val="accent3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1B9D15B-9DD2-2648-B407-453B76017D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603770"/>
              </p:ext>
            </p:extLst>
          </p:nvPr>
        </p:nvGraphicFramePr>
        <p:xfrm>
          <a:off x="3523370" y="89896"/>
          <a:ext cx="2620032" cy="2015836"/>
        </p:xfrm>
        <a:graphic>
          <a:graphicData uri="http://schemas.openxmlformats.org/drawingml/2006/table">
            <a:tbl>
              <a:tblPr firstRow="1" bandRow="1"/>
              <a:tblGrid>
                <a:gridCol w="655008">
                  <a:extLst>
                    <a:ext uri="{9D8B030D-6E8A-4147-A177-3AD203B41FA5}">
                      <a16:colId xmlns:a16="http://schemas.microsoft.com/office/drawing/2014/main" val="2466163522"/>
                    </a:ext>
                  </a:extLst>
                </a:gridCol>
                <a:gridCol w="655008">
                  <a:extLst>
                    <a:ext uri="{9D8B030D-6E8A-4147-A177-3AD203B41FA5}">
                      <a16:colId xmlns:a16="http://schemas.microsoft.com/office/drawing/2014/main" val="2182505447"/>
                    </a:ext>
                  </a:extLst>
                </a:gridCol>
                <a:gridCol w="655008">
                  <a:extLst>
                    <a:ext uri="{9D8B030D-6E8A-4147-A177-3AD203B41FA5}">
                      <a16:colId xmlns:a16="http://schemas.microsoft.com/office/drawing/2014/main" val="1495713916"/>
                    </a:ext>
                  </a:extLst>
                </a:gridCol>
                <a:gridCol w="655008">
                  <a:extLst>
                    <a:ext uri="{9D8B030D-6E8A-4147-A177-3AD203B41FA5}">
                      <a16:colId xmlns:a16="http://schemas.microsoft.com/office/drawing/2014/main" val="2510626754"/>
                    </a:ext>
                  </a:extLst>
                </a:gridCol>
              </a:tblGrid>
              <a:tr h="806781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dirty="0" err="1">
                          <a:solidFill>
                            <a:srgbClr val="0070C0"/>
                          </a:solidFill>
                        </a:rPr>
                        <a:t>extr</a:t>
                      </a:r>
                      <a:r>
                        <a:rPr lang="en-GB" sz="1400" b="1" dirty="0">
                          <a:solidFill>
                            <a:srgbClr val="0070C0"/>
                          </a:solidFill>
                        </a:rPr>
                        <a:t>. </a:t>
                      </a:r>
                      <a:r>
                        <a:rPr lang="en-GB" sz="1400" b="1" dirty="0" err="1">
                          <a:solidFill>
                            <a:srgbClr val="0070C0"/>
                          </a:solidFill>
                        </a:rPr>
                        <a:t>Precip</a:t>
                      </a:r>
                      <a:r>
                        <a:rPr lang="en-GB" sz="1400" b="1" dirty="0">
                          <a:solidFill>
                            <a:srgbClr val="0070C0"/>
                          </a:solidFill>
                        </a:rPr>
                        <a:t>.</a:t>
                      </a:r>
                      <a:endParaRPr lang="en-GB" sz="1400" b="1" baseline="30000" dirty="0">
                        <a:solidFill>
                          <a:srgbClr val="0070C0"/>
                        </a:solidFill>
                      </a:endParaRPr>
                    </a:p>
                  </a:txBody>
                  <a:tcPr vert="vert2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baseline="0" dirty="0">
                          <a:solidFill>
                            <a:srgbClr val="00B050"/>
                          </a:solidFill>
                        </a:rPr>
                        <a:t>ant. Soil moisture</a:t>
                      </a:r>
                    </a:p>
                  </a:txBody>
                  <a:tcPr vert="vert2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dirty="0">
                          <a:solidFill>
                            <a:srgbClr val="FF0000"/>
                          </a:solidFill>
                        </a:rPr>
                        <a:t>Snow melt</a:t>
                      </a:r>
                      <a:endParaRPr lang="en-GB" sz="1400" b="1" baseline="30000" dirty="0">
                        <a:solidFill>
                          <a:srgbClr val="FF0000"/>
                        </a:solidFill>
                      </a:endParaRPr>
                    </a:p>
                  </a:txBody>
                  <a:tcPr vert="vert2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709610"/>
                  </a:ext>
                </a:extLst>
              </a:tr>
              <a:tr h="609514">
                <a:tc>
                  <a:txBody>
                    <a:bodyPr/>
                    <a:lstStyle/>
                    <a:p>
                      <a:pPr algn="r"/>
                      <a:r>
                        <a:rPr lang="en-GB" sz="1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T=2 years</a:t>
                      </a: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881656"/>
                  </a:ext>
                </a:extLst>
              </a:tr>
              <a:tr h="599541">
                <a:tc>
                  <a:txBody>
                    <a:bodyPr/>
                    <a:lstStyle/>
                    <a:p>
                      <a:pPr algn="r"/>
                      <a:r>
                        <a:rPr lang="en-GB" sz="140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T=100 years</a:t>
                      </a:r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89399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BD7BD63-4E8E-184A-9A8B-6015E963E2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596678"/>
              </p:ext>
            </p:extLst>
          </p:nvPr>
        </p:nvGraphicFramePr>
        <p:xfrm>
          <a:off x="3890554" y="2572067"/>
          <a:ext cx="2137412" cy="1578432"/>
        </p:xfrm>
        <a:graphic>
          <a:graphicData uri="http://schemas.openxmlformats.org/drawingml/2006/table">
            <a:tbl>
              <a:tblPr firstRow="1" bandRow="1"/>
              <a:tblGrid>
                <a:gridCol w="534353">
                  <a:extLst>
                    <a:ext uri="{9D8B030D-6E8A-4147-A177-3AD203B41FA5}">
                      <a16:colId xmlns:a16="http://schemas.microsoft.com/office/drawing/2014/main" val="2466163522"/>
                    </a:ext>
                  </a:extLst>
                </a:gridCol>
                <a:gridCol w="534353">
                  <a:extLst>
                    <a:ext uri="{9D8B030D-6E8A-4147-A177-3AD203B41FA5}">
                      <a16:colId xmlns:a16="http://schemas.microsoft.com/office/drawing/2014/main" val="2182505447"/>
                    </a:ext>
                  </a:extLst>
                </a:gridCol>
                <a:gridCol w="534353">
                  <a:extLst>
                    <a:ext uri="{9D8B030D-6E8A-4147-A177-3AD203B41FA5}">
                      <a16:colId xmlns:a16="http://schemas.microsoft.com/office/drawing/2014/main" val="1495713916"/>
                    </a:ext>
                  </a:extLst>
                </a:gridCol>
                <a:gridCol w="534353">
                  <a:extLst>
                    <a:ext uri="{9D8B030D-6E8A-4147-A177-3AD203B41FA5}">
                      <a16:colId xmlns:a16="http://schemas.microsoft.com/office/drawing/2014/main" val="2510626754"/>
                    </a:ext>
                  </a:extLst>
                </a:gridCol>
              </a:tblGrid>
              <a:tr h="526144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aseline="30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aseline="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aseline="30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0709610"/>
                  </a:ext>
                </a:extLst>
              </a:tr>
              <a:tr h="526144">
                <a:tc>
                  <a:txBody>
                    <a:bodyPr/>
                    <a:lstStyle/>
                    <a:p>
                      <a:pPr algn="r"/>
                      <a:r>
                        <a:rPr lang="en-GB" sz="1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</a:t>
                      </a: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++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9D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881656"/>
                  </a:ext>
                </a:extLst>
              </a:tr>
              <a:tr h="526144"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</a:t>
                      </a: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+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D5E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989399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0F634AC-026A-9B47-83E5-F7DDB6F94A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791790"/>
              </p:ext>
            </p:extLst>
          </p:nvPr>
        </p:nvGraphicFramePr>
        <p:xfrm>
          <a:off x="4627744" y="4728851"/>
          <a:ext cx="2137412" cy="1578432"/>
        </p:xfrm>
        <a:graphic>
          <a:graphicData uri="http://schemas.openxmlformats.org/drawingml/2006/table">
            <a:tbl>
              <a:tblPr firstRow="1" bandRow="1"/>
              <a:tblGrid>
                <a:gridCol w="534353">
                  <a:extLst>
                    <a:ext uri="{9D8B030D-6E8A-4147-A177-3AD203B41FA5}">
                      <a16:colId xmlns:a16="http://schemas.microsoft.com/office/drawing/2014/main" val="2466163522"/>
                    </a:ext>
                  </a:extLst>
                </a:gridCol>
                <a:gridCol w="534353">
                  <a:extLst>
                    <a:ext uri="{9D8B030D-6E8A-4147-A177-3AD203B41FA5}">
                      <a16:colId xmlns:a16="http://schemas.microsoft.com/office/drawing/2014/main" val="2182505447"/>
                    </a:ext>
                  </a:extLst>
                </a:gridCol>
                <a:gridCol w="534353">
                  <a:extLst>
                    <a:ext uri="{9D8B030D-6E8A-4147-A177-3AD203B41FA5}">
                      <a16:colId xmlns:a16="http://schemas.microsoft.com/office/drawing/2014/main" val="1495713916"/>
                    </a:ext>
                  </a:extLst>
                </a:gridCol>
                <a:gridCol w="534353">
                  <a:extLst>
                    <a:ext uri="{9D8B030D-6E8A-4147-A177-3AD203B41FA5}">
                      <a16:colId xmlns:a16="http://schemas.microsoft.com/office/drawing/2014/main" val="2510626754"/>
                    </a:ext>
                  </a:extLst>
                </a:gridCol>
              </a:tblGrid>
              <a:tr h="526144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aseline="30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aseline="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aseline="30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0709610"/>
                  </a:ext>
                </a:extLst>
              </a:tr>
              <a:tr h="526144">
                <a:tc>
                  <a:txBody>
                    <a:bodyPr/>
                    <a:lstStyle/>
                    <a:p>
                      <a:pPr algn="r"/>
                      <a:r>
                        <a:rPr lang="en-GB" sz="1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</a:t>
                      </a: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D5E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881656"/>
                  </a:ext>
                </a:extLst>
              </a:tr>
              <a:tr h="526144"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</a:t>
                      </a: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9D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989399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44E4122-CE2B-174E-951B-1F63FADCD7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794488"/>
              </p:ext>
            </p:extLst>
          </p:nvPr>
        </p:nvGraphicFramePr>
        <p:xfrm>
          <a:off x="6897429" y="2233340"/>
          <a:ext cx="2137412" cy="1578432"/>
        </p:xfrm>
        <a:graphic>
          <a:graphicData uri="http://schemas.openxmlformats.org/drawingml/2006/table">
            <a:tbl>
              <a:tblPr firstRow="1" bandRow="1"/>
              <a:tblGrid>
                <a:gridCol w="534353">
                  <a:extLst>
                    <a:ext uri="{9D8B030D-6E8A-4147-A177-3AD203B41FA5}">
                      <a16:colId xmlns:a16="http://schemas.microsoft.com/office/drawing/2014/main" val="2466163522"/>
                    </a:ext>
                  </a:extLst>
                </a:gridCol>
                <a:gridCol w="534353">
                  <a:extLst>
                    <a:ext uri="{9D8B030D-6E8A-4147-A177-3AD203B41FA5}">
                      <a16:colId xmlns:a16="http://schemas.microsoft.com/office/drawing/2014/main" val="2182505447"/>
                    </a:ext>
                  </a:extLst>
                </a:gridCol>
                <a:gridCol w="534353">
                  <a:extLst>
                    <a:ext uri="{9D8B030D-6E8A-4147-A177-3AD203B41FA5}">
                      <a16:colId xmlns:a16="http://schemas.microsoft.com/office/drawing/2014/main" val="1495713916"/>
                    </a:ext>
                  </a:extLst>
                </a:gridCol>
                <a:gridCol w="534353">
                  <a:extLst>
                    <a:ext uri="{9D8B030D-6E8A-4147-A177-3AD203B41FA5}">
                      <a16:colId xmlns:a16="http://schemas.microsoft.com/office/drawing/2014/main" val="2510626754"/>
                    </a:ext>
                  </a:extLst>
                </a:gridCol>
              </a:tblGrid>
              <a:tr h="526144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aseline="30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aseline="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baseline="30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0709610"/>
                  </a:ext>
                </a:extLst>
              </a:tr>
              <a:tr h="526144">
                <a:tc>
                  <a:txBody>
                    <a:bodyPr/>
                    <a:lstStyle/>
                    <a:p>
                      <a:pPr algn="r"/>
                      <a:r>
                        <a:rPr lang="en-GB" sz="14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</a:t>
                      </a: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881656"/>
                  </a:ext>
                </a:extLst>
              </a:tr>
              <a:tr h="526144"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T</a:t>
                      </a: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---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8939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98115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E603F-BB7B-E745-AD58-D2F8E25F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489259-2A2F-D44F-AFDB-3F76873E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6F0F4-D33E-A04A-81A3-05B6C7DE8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18</a:t>
            </a:fld>
            <a:endParaRPr lang="en-IT"/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5816D4BA-0F91-0A4B-8C96-5D2B4E2F99D0}"/>
              </a:ext>
            </a:extLst>
          </p:cNvPr>
          <p:cNvSpPr txBox="1">
            <a:spLocks/>
          </p:cNvSpPr>
          <p:nvPr/>
        </p:nvSpPr>
        <p:spPr>
          <a:xfrm>
            <a:off x="436296" y="392559"/>
            <a:ext cx="65520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CONCLUSION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AAE9D6-3334-C042-94F6-1BB2A550A74D}"/>
              </a:ext>
            </a:extLst>
          </p:cNvPr>
          <p:cNvSpPr/>
          <p:nvPr/>
        </p:nvSpPr>
        <p:spPr>
          <a:xfrm>
            <a:off x="431027" y="1428603"/>
            <a:ext cx="792598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endParaRPr lang="en-GB" sz="20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improved understanding of past flood changes and their causes is important for better </a:t>
            </a:r>
            <a:r>
              <a:rPr lang="en-GB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informed flood management strategies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for decision makers 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Observed </a:t>
            </a:r>
            <a:r>
              <a:rPr lang="en-GB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past changes </a:t>
            </a:r>
            <a:r>
              <a:rPr lang="en-GB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expected to continue in the </a:t>
            </a:r>
            <a:r>
              <a:rPr lang="en-GB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 to adapt structures and flood management strategies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86ADDE2-2C36-7143-91A1-D8D516C4FB24}"/>
              </a:ext>
            </a:extLst>
          </p:cNvPr>
          <p:cNvSpPr txBox="1">
            <a:spLocks/>
          </p:cNvSpPr>
          <p:nvPr/>
        </p:nvSpPr>
        <p:spPr>
          <a:xfrm>
            <a:off x="431027" y="700335"/>
            <a:ext cx="6550888" cy="3077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solidFill>
                  <a:srgbClr val="00B0F0"/>
                </a:solidFill>
              </a:rPr>
              <a:t>Why is it important to investigate flood changes?</a:t>
            </a:r>
          </a:p>
        </p:txBody>
      </p:sp>
    </p:spTree>
    <p:extLst>
      <p:ext uri="{BB962C8B-B14F-4D97-AF65-F5344CB8AC3E}">
        <p14:creationId xmlns:p14="http://schemas.microsoft.com/office/powerpoint/2010/main" val="1970156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A8FFD2-15B8-7541-BC6B-18C01E45B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293E46-B5A8-1D45-846D-0184BDC18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C6A8CE-F90C-5643-BFF2-8B402764D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19</a:t>
            </a:fld>
            <a:endParaRPr lang="en-IT"/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354E1697-C157-7A4F-BB5D-B96286656AF9}"/>
              </a:ext>
            </a:extLst>
          </p:cNvPr>
          <p:cNvSpPr txBox="1">
            <a:spLocks/>
          </p:cNvSpPr>
          <p:nvPr/>
        </p:nvSpPr>
        <p:spPr>
          <a:xfrm>
            <a:off x="532473" y="2179795"/>
            <a:ext cx="8079054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4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539289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E603F-BB7B-E745-AD58-D2F8E25F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489259-2A2F-D44F-AFDB-3F76873E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Workshop: Novel hydrological concepts for the engineering practice</a:t>
            </a:r>
            <a:endParaRPr lang="en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6F0F4-D33E-A04A-81A3-05B6C7DE8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2</a:t>
            </a:fld>
            <a:endParaRPr lang="en-IT"/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5816D4BA-0F91-0A4B-8C96-5D2B4E2F99D0}"/>
              </a:ext>
            </a:extLst>
          </p:cNvPr>
          <p:cNvSpPr txBox="1">
            <a:spLocks/>
          </p:cNvSpPr>
          <p:nvPr/>
        </p:nvSpPr>
        <p:spPr>
          <a:xfrm>
            <a:off x="436296" y="392559"/>
            <a:ext cx="65520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MOTIVATION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5F97D60-06FB-B548-8464-6286D1B96F64}"/>
              </a:ext>
            </a:extLst>
          </p:cNvPr>
          <p:cNvSpPr txBox="1">
            <a:spLocks/>
          </p:cNvSpPr>
          <p:nvPr/>
        </p:nvSpPr>
        <p:spPr>
          <a:xfrm>
            <a:off x="431027" y="700335"/>
            <a:ext cx="6550888" cy="3077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solidFill>
                  <a:srgbClr val="00B0F0"/>
                </a:solidFill>
              </a:rPr>
              <a:t>Why is it important to investigate flood changes?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E440D4A-873B-FF40-AF9E-B7BB50A177DE}"/>
              </a:ext>
            </a:extLst>
          </p:cNvPr>
          <p:cNvSpPr/>
          <p:nvPr/>
        </p:nvSpPr>
        <p:spPr>
          <a:xfrm>
            <a:off x="492689" y="5766391"/>
            <a:ext cx="71030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6465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Disasters caused by natural hazards in Europe in 1998-2009. Source: EEA Technical report No 13/2010</a:t>
            </a:r>
            <a:endParaRPr lang="en-GB" dirty="0">
              <a:solidFill>
                <a:srgbClr val="646567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9FF1217D-34FF-E949-A10F-43C0ED4EF6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224798"/>
              </p:ext>
            </p:extLst>
          </p:nvPr>
        </p:nvGraphicFramePr>
        <p:xfrm>
          <a:off x="523862" y="1284600"/>
          <a:ext cx="7861600" cy="4429836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814093">
                  <a:extLst>
                    <a:ext uri="{9D8B030D-6E8A-4147-A177-3AD203B41FA5}">
                      <a16:colId xmlns:a16="http://schemas.microsoft.com/office/drawing/2014/main" val="4267736657"/>
                    </a:ext>
                  </a:extLst>
                </a:gridCol>
                <a:gridCol w="1330547">
                  <a:extLst>
                    <a:ext uri="{9D8B030D-6E8A-4147-A177-3AD203B41FA5}">
                      <a16:colId xmlns:a16="http://schemas.microsoft.com/office/drawing/2014/main" val="4030793507"/>
                    </a:ext>
                  </a:extLst>
                </a:gridCol>
                <a:gridCol w="1381480">
                  <a:extLst>
                    <a:ext uri="{9D8B030D-6E8A-4147-A177-3AD203B41FA5}">
                      <a16:colId xmlns:a16="http://schemas.microsoft.com/office/drawing/2014/main" val="3375600373"/>
                    </a:ext>
                  </a:extLst>
                </a:gridCol>
                <a:gridCol w="1763160">
                  <a:extLst>
                    <a:ext uri="{9D8B030D-6E8A-4147-A177-3AD203B41FA5}">
                      <a16:colId xmlns:a16="http://schemas.microsoft.com/office/drawing/2014/main" val="526185590"/>
                    </a:ext>
                  </a:extLst>
                </a:gridCol>
                <a:gridCol w="1572320">
                  <a:extLst>
                    <a:ext uri="{9D8B030D-6E8A-4147-A177-3AD203B41FA5}">
                      <a16:colId xmlns:a16="http://schemas.microsoft.com/office/drawing/2014/main" val="2670474467"/>
                    </a:ext>
                  </a:extLst>
                </a:gridCol>
              </a:tblGrid>
              <a:tr h="637363">
                <a:tc>
                  <a:txBody>
                    <a:bodyPr/>
                    <a:lstStyle/>
                    <a:p>
                      <a:r>
                        <a:rPr lang="en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Hazard Type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Recorded events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fatalities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People affected (million people)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verall losses (billion €)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9604939"/>
                  </a:ext>
                </a:extLst>
              </a:tr>
              <a:tr h="348915"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3.803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44.338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8648438"/>
                  </a:ext>
                </a:extLst>
              </a:tr>
              <a:tr h="608043"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Extreme temperature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77 551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9.962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182181"/>
                  </a:ext>
                </a:extLst>
              </a:tr>
              <a:tr h="348915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orest fires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6.917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1410343"/>
                  </a:ext>
                </a:extLst>
              </a:tr>
              <a:tr h="348915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rought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4.940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029420"/>
                  </a:ext>
                </a:extLst>
              </a:tr>
              <a:tr h="348915">
                <a:tc>
                  <a:txBody>
                    <a:bodyPr/>
                    <a:lstStyle/>
                    <a:p>
                      <a:r>
                        <a:rPr lang="en-IT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Flood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T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T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1 126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T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3.145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T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52.173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9863351"/>
                  </a:ext>
                </a:extLst>
              </a:tr>
              <a:tr h="393110"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Snow avalanche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87727"/>
                  </a:ext>
                </a:extLst>
              </a:tr>
              <a:tr h="348915"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Landslide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137708"/>
                  </a:ext>
                </a:extLst>
              </a:tr>
              <a:tr h="348915"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Earthquake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18 864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3.978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29.205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4503048"/>
                  </a:ext>
                </a:extLst>
              </a:tr>
              <a:tr h="348915"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Volcano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887132"/>
                  </a:ext>
                </a:extLst>
              </a:tr>
              <a:tr h="348915"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98 803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11.112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148.831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0208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6331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E603F-BB7B-E745-AD58-D2F8E25F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489259-2A2F-D44F-AFDB-3F76873E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6F0F4-D33E-A04A-81A3-05B6C7DE8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3</a:t>
            </a:fld>
            <a:endParaRPr lang="en-IT"/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5816D4BA-0F91-0A4B-8C96-5D2B4E2F99D0}"/>
              </a:ext>
            </a:extLst>
          </p:cNvPr>
          <p:cNvSpPr txBox="1">
            <a:spLocks/>
          </p:cNvSpPr>
          <p:nvPr/>
        </p:nvSpPr>
        <p:spPr>
          <a:xfrm>
            <a:off x="436296" y="392559"/>
            <a:ext cx="65520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INTRODUCTION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1B4E22E-5635-BA4D-862D-606C10F6CA35}"/>
              </a:ext>
            </a:extLst>
          </p:cNvPr>
          <p:cNvGrpSpPr/>
          <p:nvPr/>
        </p:nvGrpSpPr>
        <p:grpSpPr>
          <a:xfrm>
            <a:off x="176038" y="2729782"/>
            <a:ext cx="4207225" cy="2838450"/>
            <a:chOff x="-5555689" y="3093679"/>
            <a:chExt cx="4584700" cy="2838450"/>
          </a:xfrm>
        </p:grpSpPr>
        <p:pic>
          <p:nvPicPr>
            <p:cNvPr id="30" name="Picture 92">
              <a:extLst>
                <a:ext uri="{FF2B5EF4-FFF2-40B4-BE49-F238E27FC236}">
                  <a16:creationId xmlns:a16="http://schemas.microsoft.com/office/drawing/2014/main" id="{208E0CA2-D300-FB43-9E82-9D1E235FB7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220726" y="3093679"/>
              <a:ext cx="4249737" cy="2838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Text Box 93">
              <a:extLst>
                <a:ext uri="{FF2B5EF4-FFF2-40B4-BE49-F238E27FC236}">
                  <a16:creationId xmlns:a16="http://schemas.microsoft.com/office/drawing/2014/main" id="{643E15D2-0F4B-2141-8DB3-DFBCEC6A8411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 rot="16200000">
              <a:off x="-6625664" y="4235092"/>
              <a:ext cx="2505075" cy="365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en-GB" altLang="en-IT" sz="1400" b="0" dirty="0">
                  <a:latin typeface="Arial" panose="020B0604020202020204" pitchFamily="34" charset="0"/>
                  <a:cs typeface="Arial" panose="020B0604020202020204" pitchFamily="34" charset="0"/>
                </a:rPr>
                <a:t>Peak discharge (m³/s)</a:t>
              </a:r>
            </a:p>
          </p:txBody>
        </p:sp>
        <p:sp>
          <p:nvSpPr>
            <p:cNvPr id="34" name="Rectangle 94">
              <a:extLst>
                <a:ext uri="{FF2B5EF4-FFF2-40B4-BE49-F238E27FC236}">
                  <a16:creationId xmlns:a16="http://schemas.microsoft.com/office/drawing/2014/main" id="{55F5F180-3349-384A-A112-A0A51912ADA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-2747401" y="3309579"/>
              <a:ext cx="536575" cy="731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r>
                <a:rPr lang="en-GB" altLang="en-IT" sz="3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48A9C26B-ABF3-5F4D-BA24-71E9D652C3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2386" y="1921995"/>
            <a:ext cx="4200724" cy="4113208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Textplatzhalter 2">
            <a:extLst>
              <a:ext uri="{FF2B5EF4-FFF2-40B4-BE49-F238E27FC236}">
                <a16:creationId xmlns:a16="http://schemas.microsoft.com/office/drawing/2014/main" id="{A63FA0B0-142F-A740-8EF9-5A286CBBF6EE}"/>
              </a:ext>
            </a:extLst>
          </p:cNvPr>
          <p:cNvSpPr txBox="1">
            <a:spLocks/>
          </p:cNvSpPr>
          <p:nvPr/>
        </p:nvSpPr>
        <p:spPr>
          <a:xfrm>
            <a:off x="4684519" y="6097953"/>
            <a:ext cx="4004607" cy="16158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GB" sz="105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Blöschl et al. (2019), </a:t>
            </a:r>
            <a:r>
              <a:rPr lang="en-GB" sz="1050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6787499-54B7-C14E-837B-9C1793E8797F}"/>
              </a:ext>
            </a:extLst>
          </p:cNvPr>
          <p:cNvSpPr/>
          <p:nvPr/>
        </p:nvSpPr>
        <p:spPr>
          <a:xfrm>
            <a:off x="4579960" y="1921995"/>
            <a:ext cx="231321" cy="38094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21" name="TextBox 23">
            <a:extLst>
              <a:ext uri="{FF2B5EF4-FFF2-40B4-BE49-F238E27FC236}">
                <a16:creationId xmlns:a16="http://schemas.microsoft.com/office/drawing/2014/main" id="{BC43F0A8-9692-E546-A668-10E9157E51EC}"/>
              </a:ext>
            </a:extLst>
          </p:cNvPr>
          <p:cNvSpPr txBox="1"/>
          <p:nvPr/>
        </p:nvSpPr>
        <p:spPr>
          <a:xfrm>
            <a:off x="2222834" y="1231690"/>
            <a:ext cx="4765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Detection of changes </a:t>
            </a:r>
          </a:p>
          <a:p>
            <a:pPr algn="ctr"/>
            <a:r>
              <a:rPr lang="en-GB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mean flood behaviour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1B0F1C51-789C-3E44-BE7B-02A95953D714}"/>
              </a:ext>
            </a:extLst>
          </p:cNvPr>
          <p:cNvSpPr txBox="1">
            <a:spLocks/>
          </p:cNvSpPr>
          <p:nvPr/>
        </p:nvSpPr>
        <p:spPr>
          <a:xfrm>
            <a:off x="431027" y="700335"/>
            <a:ext cx="6550888" cy="3077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solidFill>
                  <a:srgbClr val="00B0F0"/>
                </a:solidFill>
              </a:rPr>
              <a:t>Flood change detection in Europe</a:t>
            </a:r>
          </a:p>
        </p:txBody>
      </p:sp>
    </p:spTree>
    <p:extLst>
      <p:ext uri="{BB962C8B-B14F-4D97-AF65-F5344CB8AC3E}">
        <p14:creationId xmlns:p14="http://schemas.microsoft.com/office/powerpoint/2010/main" val="2741843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B2BAF7-90F2-B14D-9207-74CC2796F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4BFFFE-80CB-024A-A6C2-DC0E07FCD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029DE-29F7-3849-B07B-E65B289C4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4</a:t>
            </a:fld>
            <a:endParaRPr lang="en-IT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1BB9AD91-EA96-4C47-BB69-79BE25E61A51}"/>
              </a:ext>
            </a:extLst>
          </p:cNvPr>
          <p:cNvSpPr/>
          <p:nvPr/>
        </p:nvSpPr>
        <p:spPr>
          <a:xfrm>
            <a:off x="734786" y="1190805"/>
            <a:ext cx="3343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1:</a:t>
            </a:r>
          </a:p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are floods changing?</a:t>
            </a:r>
          </a:p>
        </p:txBody>
      </p:sp>
      <p:grpSp>
        <p:nvGrpSpPr>
          <p:cNvPr id="375" name="Group 374">
            <a:extLst>
              <a:ext uri="{FF2B5EF4-FFF2-40B4-BE49-F238E27FC236}">
                <a16:creationId xmlns:a16="http://schemas.microsoft.com/office/drawing/2014/main" id="{D8DAF1D7-25AD-DF49-86E6-F9CB15E8AC0D}"/>
              </a:ext>
            </a:extLst>
          </p:cNvPr>
          <p:cNvGrpSpPr/>
          <p:nvPr/>
        </p:nvGrpSpPr>
        <p:grpSpPr>
          <a:xfrm>
            <a:off x="5958991" y="239340"/>
            <a:ext cx="2556359" cy="2505075"/>
            <a:chOff x="8649899" y="2359752"/>
            <a:chExt cx="2556359" cy="2505075"/>
          </a:xfrm>
        </p:grpSpPr>
        <p:pic>
          <p:nvPicPr>
            <p:cNvPr id="92" name="Picture 92">
              <a:extLst>
                <a:ext uri="{FF2B5EF4-FFF2-40B4-BE49-F238E27FC236}">
                  <a16:creationId xmlns:a16="http://schemas.microsoft.com/office/drawing/2014/main" id="{3C7276E2-3949-E145-ADD9-3259D95D29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00177" y="2750415"/>
              <a:ext cx="2306081" cy="1737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3" name="Text Box 93">
              <a:extLst>
                <a:ext uri="{FF2B5EF4-FFF2-40B4-BE49-F238E27FC236}">
                  <a16:creationId xmlns:a16="http://schemas.microsoft.com/office/drawing/2014/main" id="{5F5348EC-3F61-CB41-A850-75037B0BF90F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 rot="16200000">
              <a:off x="7579924" y="3429727"/>
              <a:ext cx="2505075" cy="365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en-GB" altLang="en-IT" sz="1400" b="0" dirty="0">
                  <a:latin typeface="Arial" panose="020B0604020202020204" pitchFamily="34" charset="0"/>
                  <a:cs typeface="Arial" panose="020B0604020202020204" pitchFamily="34" charset="0"/>
                </a:rPr>
                <a:t>Peak discharge (m³/s)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1E29D8CE-1FB4-864F-B751-ABD2CB41DF03}"/>
                </a:ext>
              </a:extLst>
            </p:cNvPr>
            <p:cNvSpPr/>
            <p:nvPr/>
          </p:nvSpPr>
          <p:spPr>
            <a:xfrm>
              <a:off x="9851591" y="2891641"/>
              <a:ext cx="8788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Why? </a:t>
              </a:r>
              <a:endParaRPr lang="en-IT" sz="2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D6CAD44-410E-5045-9276-5D0F2C16E035}"/>
              </a:ext>
            </a:extLst>
          </p:cNvPr>
          <p:cNvGrpSpPr/>
          <p:nvPr/>
        </p:nvGrpSpPr>
        <p:grpSpPr>
          <a:xfrm>
            <a:off x="3889092" y="2258370"/>
            <a:ext cx="2765299" cy="2165229"/>
            <a:chOff x="5723924" y="537865"/>
            <a:chExt cx="2765299" cy="216522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D5141B7-B1F6-1845-901E-79819D39268C}"/>
                </a:ext>
              </a:extLst>
            </p:cNvPr>
            <p:cNvGrpSpPr/>
            <p:nvPr/>
          </p:nvGrpSpPr>
          <p:grpSpPr>
            <a:xfrm>
              <a:off x="6374358" y="761949"/>
              <a:ext cx="1682796" cy="1383423"/>
              <a:chOff x="8882949" y="767993"/>
              <a:chExt cx="1682796" cy="1383423"/>
            </a:xfrm>
          </p:grpSpPr>
          <p:sp>
            <p:nvSpPr>
              <p:cNvPr id="197" name="Freeform 6">
                <a:extLst>
                  <a:ext uri="{FF2B5EF4-FFF2-40B4-BE49-F238E27FC236}">
                    <a16:creationId xmlns:a16="http://schemas.microsoft.com/office/drawing/2014/main" id="{CFAEAE0C-AC26-B747-A800-ADD90272628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882949" y="1011160"/>
                <a:ext cx="1682796" cy="1091202"/>
              </a:xfrm>
              <a:custGeom>
                <a:avLst/>
                <a:gdLst>
                  <a:gd name="T0" fmla="*/ 0 w 1002"/>
                  <a:gd name="T1" fmla="*/ 634 h 634"/>
                  <a:gd name="T2" fmla="*/ 397 w 1002"/>
                  <a:gd name="T3" fmla="*/ 422 h 634"/>
                  <a:gd name="T4" fmla="*/ 723 w 1002"/>
                  <a:gd name="T5" fmla="*/ 209 h 634"/>
                  <a:gd name="T6" fmla="*/ 1002 w 1002"/>
                  <a:gd name="T7" fmla="*/ 0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2" h="634">
                    <a:moveTo>
                      <a:pt x="0" y="634"/>
                    </a:moveTo>
                    <a:cubicBezTo>
                      <a:pt x="138" y="563"/>
                      <a:pt x="277" y="492"/>
                      <a:pt x="397" y="422"/>
                    </a:cubicBezTo>
                    <a:cubicBezTo>
                      <a:pt x="517" y="351"/>
                      <a:pt x="622" y="279"/>
                      <a:pt x="723" y="209"/>
                    </a:cubicBezTo>
                    <a:cubicBezTo>
                      <a:pt x="824" y="139"/>
                      <a:pt x="956" y="35"/>
                      <a:pt x="1002" y="0"/>
                    </a:cubicBezTo>
                  </a:path>
                </a:pathLst>
              </a:custGeom>
              <a:noFill/>
              <a:ln w="28575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IT" sz="16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91">
                <a:extLst>
                  <a:ext uri="{FF2B5EF4-FFF2-40B4-BE49-F238E27FC236}">
                    <a16:creationId xmlns:a16="http://schemas.microsoft.com/office/drawing/2014/main" id="{59B437AF-63D4-5A4B-ADD3-F8557DB3B3E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935016" y="767993"/>
                <a:ext cx="1383575" cy="1383423"/>
              </a:xfrm>
              <a:custGeom>
                <a:avLst/>
                <a:gdLst>
                  <a:gd name="T0" fmla="*/ 0 w 1037"/>
                  <a:gd name="T1" fmla="*/ 1069 h 1069"/>
                  <a:gd name="T2" fmla="*/ 621 w 1037"/>
                  <a:gd name="T3" fmla="*/ 580 h 1069"/>
                  <a:gd name="T4" fmla="*/ 1037 w 1037"/>
                  <a:gd name="T5" fmla="*/ 0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37" h="1069">
                    <a:moveTo>
                      <a:pt x="0" y="1069"/>
                    </a:moveTo>
                    <a:cubicBezTo>
                      <a:pt x="179" y="970"/>
                      <a:pt x="409" y="818"/>
                      <a:pt x="621" y="580"/>
                    </a:cubicBezTo>
                    <a:cubicBezTo>
                      <a:pt x="833" y="342"/>
                      <a:pt x="950" y="121"/>
                      <a:pt x="1037" y="0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IT"/>
              </a:p>
            </p:txBody>
          </p:sp>
          <p:sp>
            <p:nvSpPr>
              <p:cNvPr id="198" name="Rectangle 197">
                <a:extLst>
                  <a:ext uri="{FF2B5EF4-FFF2-40B4-BE49-F238E27FC236}">
                    <a16:creationId xmlns:a16="http://schemas.microsoft.com/office/drawing/2014/main" id="{5D424827-C235-BF4B-9DA4-A210E413838C}"/>
                  </a:ext>
                </a:extLst>
              </p:cNvPr>
              <p:cNvSpPr/>
              <p:nvPr/>
            </p:nvSpPr>
            <p:spPr>
              <a:xfrm>
                <a:off x="9461457" y="1149745"/>
                <a:ext cx="30380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0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 </a:t>
                </a:r>
                <a:endParaRPr lang="en-IT" sz="20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8728137-864E-4B4A-961F-2AA909FA8179}"/>
                </a:ext>
              </a:extLst>
            </p:cNvPr>
            <p:cNvGrpSpPr/>
            <p:nvPr/>
          </p:nvGrpSpPr>
          <p:grpSpPr>
            <a:xfrm>
              <a:off x="5723924" y="537865"/>
              <a:ext cx="2765299" cy="2165229"/>
              <a:chOff x="5723924" y="537865"/>
              <a:chExt cx="2765299" cy="2165229"/>
            </a:xfrm>
          </p:grpSpPr>
          <p:sp>
            <p:nvSpPr>
              <p:cNvPr id="104" name="Freeform 6">
                <a:extLst>
                  <a:ext uri="{FF2B5EF4-FFF2-40B4-BE49-F238E27FC236}">
                    <a16:creationId xmlns:a16="http://schemas.microsoft.com/office/drawing/2014/main" id="{1A7D6A4C-0AEF-BB47-AD67-C6E394B8BE5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54548" y="1034695"/>
                <a:ext cx="1682796" cy="1091202"/>
              </a:xfrm>
              <a:custGeom>
                <a:avLst/>
                <a:gdLst>
                  <a:gd name="T0" fmla="*/ 0 w 1002"/>
                  <a:gd name="T1" fmla="*/ 634 h 634"/>
                  <a:gd name="T2" fmla="*/ 397 w 1002"/>
                  <a:gd name="T3" fmla="*/ 422 h 634"/>
                  <a:gd name="T4" fmla="*/ 723 w 1002"/>
                  <a:gd name="T5" fmla="*/ 209 h 634"/>
                  <a:gd name="T6" fmla="*/ 1002 w 1002"/>
                  <a:gd name="T7" fmla="*/ 0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2" h="634">
                    <a:moveTo>
                      <a:pt x="0" y="634"/>
                    </a:moveTo>
                    <a:cubicBezTo>
                      <a:pt x="138" y="563"/>
                      <a:pt x="277" y="492"/>
                      <a:pt x="397" y="422"/>
                    </a:cubicBezTo>
                    <a:cubicBezTo>
                      <a:pt x="517" y="351"/>
                      <a:pt x="622" y="279"/>
                      <a:pt x="723" y="209"/>
                    </a:cubicBezTo>
                    <a:cubicBezTo>
                      <a:pt x="824" y="139"/>
                      <a:pt x="956" y="35"/>
                      <a:pt x="1002" y="0"/>
                    </a:cubicBezTo>
                  </a:path>
                </a:pathLst>
              </a:custGeom>
              <a:noFill/>
              <a:ln w="38100">
                <a:solidFill>
                  <a:srgbClr val="006699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Line 7">
                <a:extLst>
                  <a:ext uri="{FF2B5EF4-FFF2-40B4-BE49-F238E27FC236}">
                    <a16:creationId xmlns:a16="http://schemas.microsoft.com/office/drawing/2014/main" id="{6C28FA06-B53E-4048-9B40-B94196D90F02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295365" y="2283835"/>
                <a:ext cx="2039462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Line 8">
                <a:extLst>
                  <a:ext uri="{FF2B5EF4-FFF2-40B4-BE49-F238E27FC236}">
                    <a16:creationId xmlns:a16="http://schemas.microsoft.com/office/drawing/2014/main" id="{CA903687-B474-BE4B-A9C0-8EE58DC29B07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295365" y="2283835"/>
                <a:ext cx="1197" cy="40681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Line 9">
                <a:extLst>
                  <a:ext uri="{FF2B5EF4-FFF2-40B4-BE49-F238E27FC236}">
                    <a16:creationId xmlns:a16="http://schemas.microsoft.com/office/drawing/2014/main" id="{8B69C482-040D-DE42-81A5-20F121615C0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315096" y="2283835"/>
                <a:ext cx="1197" cy="40681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Line 10">
                <a:extLst>
                  <a:ext uri="{FF2B5EF4-FFF2-40B4-BE49-F238E27FC236}">
                    <a16:creationId xmlns:a16="http://schemas.microsoft.com/office/drawing/2014/main" id="{237C0A1A-764A-B944-A985-D0B14664EDA6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8334827" y="2283835"/>
                <a:ext cx="1197" cy="40681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Line 11">
                <a:extLst>
                  <a:ext uri="{FF2B5EF4-FFF2-40B4-BE49-F238E27FC236}">
                    <a16:creationId xmlns:a16="http://schemas.microsoft.com/office/drawing/2014/main" id="{B74A5D95-CDB1-284E-BA33-731346FE283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602960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Line 12">
                <a:extLst>
                  <a:ext uri="{FF2B5EF4-FFF2-40B4-BE49-F238E27FC236}">
                    <a16:creationId xmlns:a16="http://schemas.microsoft.com/office/drawing/2014/main" id="{692AD455-B4B2-EA44-9F34-99BDE5143A8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781293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Line 13">
                <a:extLst>
                  <a:ext uri="{FF2B5EF4-FFF2-40B4-BE49-F238E27FC236}">
                    <a16:creationId xmlns:a16="http://schemas.microsoft.com/office/drawing/2014/main" id="{85C5F30F-0315-E244-8B28-19BED86E5F9A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909358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Line 14">
                <a:extLst>
                  <a:ext uri="{FF2B5EF4-FFF2-40B4-BE49-F238E27FC236}">
                    <a16:creationId xmlns:a16="http://schemas.microsoft.com/office/drawing/2014/main" id="{DA759301-DC62-4E4D-B843-43CF981AA84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008698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Line 15">
                <a:extLst>
                  <a:ext uri="{FF2B5EF4-FFF2-40B4-BE49-F238E27FC236}">
                    <a16:creationId xmlns:a16="http://schemas.microsoft.com/office/drawing/2014/main" id="{698DE283-6EC5-BF4D-9B2B-2BCEF11E0A3A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088888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Line 16">
                <a:extLst>
                  <a:ext uri="{FF2B5EF4-FFF2-40B4-BE49-F238E27FC236}">
                    <a16:creationId xmlns:a16="http://schemas.microsoft.com/office/drawing/2014/main" id="{BCE7FB3C-75FB-DD43-84F9-F62682874FA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157110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Line 17">
                <a:extLst>
                  <a:ext uri="{FF2B5EF4-FFF2-40B4-BE49-F238E27FC236}">
                    <a16:creationId xmlns:a16="http://schemas.microsoft.com/office/drawing/2014/main" id="{2ADC71CD-C501-AE40-9BF2-9B7D11A468B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216953" y="2283835"/>
                <a:ext cx="0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Line 18">
                <a:extLst>
                  <a:ext uri="{FF2B5EF4-FFF2-40B4-BE49-F238E27FC236}">
                    <a16:creationId xmlns:a16="http://schemas.microsoft.com/office/drawing/2014/main" id="{FF3561EF-1A1C-624B-BA89-7E25F3B8C5AB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268418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Line 19">
                <a:extLst>
                  <a:ext uri="{FF2B5EF4-FFF2-40B4-BE49-F238E27FC236}">
                    <a16:creationId xmlns:a16="http://schemas.microsoft.com/office/drawing/2014/main" id="{B703FA8B-95BA-8544-A451-B4228632C4D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622691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Line 20">
                <a:extLst>
                  <a:ext uri="{FF2B5EF4-FFF2-40B4-BE49-F238E27FC236}">
                    <a16:creationId xmlns:a16="http://schemas.microsoft.com/office/drawing/2014/main" id="{0F380AA9-FEAB-FD47-85E0-7E07BC75B466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801024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Line 21">
                <a:extLst>
                  <a:ext uri="{FF2B5EF4-FFF2-40B4-BE49-F238E27FC236}">
                    <a16:creationId xmlns:a16="http://schemas.microsoft.com/office/drawing/2014/main" id="{F4B22079-79A6-A548-829B-A3DE256ED47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929089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Line 22">
                <a:extLst>
                  <a:ext uri="{FF2B5EF4-FFF2-40B4-BE49-F238E27FC236}">
                    <a16:creationId xmlns:a16="http://schemas.microsoft.com/office/drawing/2014/main" id="{62198C8D-C377-D246-B0BF-5FA803062FC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8028429" y="2283835"/>
                <a:ext cx="0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Line 23">
                <a:extLst>
                  <a:ext uri="{FF2B5EF4-FFF2-40B4-BE49-F238E27FC236}">
                    <a16:creationId xmlns:a16="http://schemas.microsoft.com/office/drawing/2014/main" id="{5A442657-FAED-3240-8C76-E459195764F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8108619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Line 24">
                <a:extLst>
                  <a:ext uri="{FF2B5EF4-FFF2-40B4-BE49-F238E27FC236}">
                    <a16:creationId xmlns:a16="http://schemas.microsoft.com/office/drawing/2014/main" id="{3455FB59-7C53-A14E-924D-FBF005935D2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8176841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Line 25">
                <a:extLst>
                  <a:ext uri="{FF2B5EF4-FFF2-40B4-BE49-F238E27FC236}">
                    <a16:creationId xmlns:a16="http://schemas.microsoft.com/office/drawing/2014/main" id="{CEE79791-096E-6A43-BA27-C9AE44438F3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8235487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Line 26">
                <a:extLst>
                  <a:ext uri="{FF2B5EF4-FFF2-40B4-BE49-F238E27FC236}">
                    <a16:creationId xmlns:a16="http://schemas.microsoft.com/office/drawing/2014/main" id="{E329CB8A-3F0B-F749-B50B-DDF5CB4EC80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8288149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Rectangle 27">
                <a:extLst>
                  <a:ext uri="{FF2B5EF4-FFF2-40B4-BE49-F238E27FC236}">
                    <a16:creationId xmlns:a16="http://schemas.microsoft.com/office/drawing/2014/main" id="{5A6866E1-8050-E14C-BF94-27C5F4617B1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263050" y="2355624"/>
                <a:ext cx="78993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en-GB" altLang="en-IT" sz="11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Rectangle 28">
                <a:extLst>
                  <a:ext uri="{FF2B5EF4-FFF2-40B4-BE49-F238E27FC236}">
                    <a16:creationId xmlns:a16="http://schemas.microsoft.com/office/drawing/2014/main" id="{568B5725-10E8-D943-808A-EE8A230CEAC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7260040" y="2355624"/>
                <a:ext cx="156790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  <a:endParaRPr lang="en-GB" altLang="en-IT" sz="1100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Rectangle 29">
                <a:extLst>
                  <a:ext uri="{FF2B5EF4-FFF2-40B4-BE49-F238E27FC236}">
                    <a16:creationId xmlns:a16="http://schemas.microsoft.com/office/drawing/2014/main" id="{1E1B1C12-E483-334C-90DE-8C07D991346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8253440" y="2355624"/>
                <a:ext cx="235783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en-GB" altLang="en-IT" sz="11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Line 30">
                <a:extLst>
                  <a:ext uri="{FF2B5EF4-FFF2-40B4-BE49-F238E27FC236}">
                    <a16:creationId xmlns:a16="http://schemas.microsoft.com/office/drawing/2014/main" id="{28247486-CE21-6045-9D09-CD1616680DB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V="1">
                <a:off x="6291774" y="733179"/>
                <a:ext cx="1197" cy="1548263"/>
              </a:xfrm>
              <a:prstGeom prst="line">
                <a:avLst/>
              </a:prstGeom>
              <a:noFill/>
              <a:ln w="1435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Line 31">
                <a:extLst>
                  <a:ext uri="{FF2B5EF4-FFF2-40B4-BE49-F238E27FC236}">
                    <a16:creationId xmlns:a16="http://schemas.microsoft.com/office/drawing/2014/main" id="{60A265CC-B8A7-C248-917B-6E136942D25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57065" y="2283835"/>
                <a:ext cx="3830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Line 32">
                <a:extLst>
                  <a:ext uri="{FF2B5EF4-FFF2-40B4-BE49-F238E27FC236}">
                    <a16:creationId xmlns:a16="http://schemas.microsoft.com/office/drawing/2014/main" id="{A26EF65C-0492-5A45-9A78-99ADC4934E5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57065" y="1880616"/>
                <a:ext cx="3830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Line 33">
                <a:extLst>
                  <a:ext uri="{FF2B5EF4-FFF2-40B4-BE49-F238E27FC236}">
                    <a16:creationId xmlns:a16="http://schemas.microsoft.com/office/drawing/2014/main" id="{6BCB7765-009A-234A-90E3-178D4015A05B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57065" y="1477398"/>
                <a:ext cx="3830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Line 34">
                <a:extLst>
                  <a:ext uri="{FF2B5EF4-FFF2-40B4-BE49-F238E27FC236}">
                    <a16:creationId xmlns:a16="http://schemas.microsoft.com/office/drawing/2014/main" id="{7E02940E-1B0E-1344-AB43-4FE8CAD82E0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57065" y="1074180"/>
                <a:ext cx="3830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Line 35">
                <a:extLst>
                  <a:ext uri="{FF2B5EF4-FFF2-40B4-BE49-F238E27FC236}">
                    <a16:creationId xmlns:a16="http://schemas.microsoft.com/office/drawing/2014/main" id="{9FA0C0F8-C651-B840-9762-0E373C0128D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76215" y="2082824"/>
                <a:ext cx="1915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Line 36">
                <a:extLst>
                  <a:ext uri="{FF2B5EF4-FFF2-40B4-BE49-F238E27FC236}">
                    <a16:creationId xmlns:a16="http://schemas.microsoft.com/office/drawing/2014/main" id="{5C9AF10B-0F5F-6F4E-8393-7457E2DBA1B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76215" y="1678409"/>
                <a:ext cx="1915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Line 37">
                <a:extLst>
                  <a:ext uri="{FF2B5EF4-FFF2-40B4-BE49-F238E27FC236}">
                    <a16:creationId xmlns:a16="http://schemas.microsoft.com/office/drawing/2014/main" id="{1856CFB5-9CB7-9D49-8057-27B8774CE6CA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76215" y="1275191"/>
                <a:ext cx="1915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Line 38">
                <a:extLst>
                  <a:ext uri="{FF2B5EF4-FFF2-40B4-BE49-F238E27FC236}">
                    <a16:creationId xmlns:a16="http://schemas.microsoft.com/office/drawing/2014/main" id="{5DCDCF7A-07C1-BE49-A319-274476F9BD35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76215" y="871972"/>
                <a:ext cx="1915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Rectangle 39">
                <a:extLst>
                  <a:ext uri="{FF2B5EF4-FFF2-40B4-BE49-F238E27FC236}">
                    <a16:creationId xmlns:a16="http://schemas.microsoft.com/office/drawing/2014/main" id="{7A7C2DEA-80C5-EB4E-B268-26738EA9C66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155332" y="2212045"/>
                <a:ext cx="78993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en-GB" altLang="en-IT" sz="11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Rectangle 40">
                <a:extLst>
                  <a:ext uri="{FF2B5EF4-FFF2-40B4-BE49-F238E27FC236}">
                    <a16:creationId xmlns:a16="http://schemas.microsoft.com/office/drawing/2014/main" id="{5F0EB771-EE46-9B4D-8C4A-BC007E696B8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026070" y="1811220"/>
                <a:ext cx="235783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200</a:t>
                </a:r>
                <a:endParaRPr lang="en-GB" altLang="en-IT" sz="11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Rectangle 41">
                <a:extLst>
                  <a:ext uri="{FF2B5EF4-FFF2-40B4-BE49-F238E27FC236}">
                    <a16:creationId xmlns:a16="http://schemas.microsoft.com/office/drawing/2014/main" id="{D1C34740-957C-8349-8DD7-0CF7AC67310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024873" y="1413984"/>
                <a:ext cx="235783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400</a:t>
                </a:r>
                <a:endParaRPr lang="en-GB" altLang="en-IT" sz="11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Rectangle 42">
                <a:extLst>
                  <a:ext uri="{FF2B5EF4-FFF2-40B4-BE49-F238E27FC236}">
                    <a16:creationId xmlns:a16="http://schemas.microsoft.com/office/drawing/2014/main" id="{3F17CE99-92F8-5C42-B612-3CAFED8699A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026070" y="1004783"/>
                <a:ext cx="235783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600</a:t>
                </a:r>
                <a:endParaRPr lang="en-GB" altLang="en-IT" sz="11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43">
                <a:extLst>
                  <a:ext uri="{FF2B5EF4-FFF2-40B4-BE49-F238E27FC236}">
                    <a16:creationId xmlns:a16="http://schemas.microsoft.com/office/drawing/2014/main" id="{0BB9539F-468E-264A-84FA-C750962C2EB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286987" y="2170168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1 w 37"/>
                  <a:gd name="T3" fmla="*/ 1 h 35"/>
                  <a:gd name="T4" fmla="*/ 7 w 37"/>
                  <a:gd name="T5" fmla="*/ 3 h 35"/>
                  <a:gd name="T6" fmla="*/ 4 w 37"/>
                  <a:gd name="T7" fmla="*/ 6 h 35"/>
                  <a:gd name="T8" fmla="*/ 2 w 37"/>
                  <a:gd name="T9" fmla="*/ 10 h 35"/>
                  <a:gd name="T10" fmla="*/ 1 w 37"/>
                  <a:gd name="T11" fmla="*/ 11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3 h 35"/>
                  <a:gd name="T20" fmla="*/ 4 w 37"/>
                  <a:gd name="T21" fmla="*/ 27 h 35"/>
                  <a:gd name="T22" fmla="*/ 7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4 h 35"/>
                  <a:gd name="T30" fmla="*/ 17 w 37"/>
                  <a:gd name="T31" fmla="*/ 35 h 35"/>
                  <a:gd name="T32" fmla="*/ 19 w 37"/>
                  <a:gd name="T33" fmla="*/ 35 h 35"/>
                  <a:gd name="T34" fmla="*/ 22 w 37"/>
                  <a:gd name="T35" fmla="*/ 34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7 h 35"/>
                  <a:gd name="T44" fmla="*/ 36 w 37"/>
                  <a:gd name="T45" fmla="*/ 23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0 h 35"/>
                  <a:gd name="T52" fmla="*/ 34 w 37"/>
                  <a:gd name="T53" fmla="*/ 7 h 35"/>
                  <a:gd name="T54" fmla="*/ 32 w 37"/>
                  <a:gd name="T55" fmla="*/ 5 h 35"/>
                  <a:gd name="T56" fmla="*/ 30 w 37"/>
                  <a:gd name="T57" fmla="*/ 4 h 35"/>
                  <a:gd name="T58" fmla="*/ 29 w 37"/>
                  <a:gd name="T59" fmla="*/ 2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7"/>
                    </a:lnTo>
                    <a:lnTo>
                      <a:pt x="5" y="29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21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5" y="26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44">
                <a:extLst>
                  <a:ext uri="{FF2B5EF4-FFF2-40B4-BE49-F238E27FC236}">
                    <a16:creationId xmlns:a16="http://schemas.microsoft.com/office/drawing/2014/main" id="{72C51D92-F627-BB45-947E-35858821501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297759" y="2168971"/>
                <a:ext cx="38300" cy="40681"/>
              </a:xfrm>
              <a:custGeom>
                <a:avLst/>
                <a:gdLst>
                  <a:gd name="T0" fmla="*/ 16 w 37"/>
                  <a:gd name="T1" fmla="*/ 0 h 35"/>
                  <a:gd name="T2" fmla="*/ 11 w 37"/>
                  <a:gd name="T3" fmla="*/ 2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2 h 35"/>
                  <a:gd name="T24" fmla="*/ 10 w 37"/>
                  <a:gd name="T25" fmla="*/ 33 h 35"/>
                  <a:gd name="T26" fmla="*/ 12 w 37"/>
                  <a:gd name="T27" fmla="*/ 34 h 35"/>
                  <a:gd name="T28" fmla="*/ 15 w 37"/>
                  <a:gd name="T29" fmla="*/ 35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2 h 35"/>
                  <a:gd name="T42" fmla="*/ 34 w 37"/>
                  <a:gd name="T43" fmla="*/ 28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4 h 35"/>
                  <a:gd name="T58" fmla="*/ 29 w 37"/>
                  <a:gd name="T59" fmla="*/ 3 h 35"/>
                  <a:gd name="T60" fmla="*/ 25 w 37"/>
                  <a:gd name="T61" fmla="*/ 2 h 35"/>
                  <a:gd name="T62" fmla="*/ 20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5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2" y="34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6" y="11"/>
                    </a:lnTo>
                    <a:lnTo>
                      <a:pt x="34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45">
                <a:extLst>
                  <a:ext uri="{FF2B5EF4-FFF2-40B4-BE49-F238E27FC236}">
                    <a16:creationId xmlns:a16="http://schemas.microsoft.com/office/drawing/2014/main" id="{EC458313-B0D4-704C-8425-155A6DB4944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08531" y="2154613"/>
                <a:ext cx="38300" cy="40681"/>
              </a:xfrm>
              <a:custGeom>
                <a:avLst/>
                <a:gdLst>
                  <a:gd name="T0" fmla="*/ 16 w 37"/>
                  <a:gd name="T1" fmla="*/ 1 h 35"/>
                  <a:gd name="T2" fmla="*/ 12 w 37"/>
                  <a:gd name="T3" fmla="*/ 1 h 35"/>
                  <a:gd name="T4" fmla="*/ 8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8 h 35"/>
                  <a:gd name="T22" fmla="*/ 8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8 w 37"/>
                  <a:gd name="T31" fmla="*/ 35 h 35"/>
                  <a:gd name="T32" fmla="*/ 20 w 37"/>
                  <a:gd name="T33" fmla="*/ 35 h 35"/>
                  <a:gd name="T34" fmla="*/ 23 w 37"/>
                  <a:gd name="T35" fmla="*/ 35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4 w 37"/>
                  <a:gd name="T43" fmla="*/ 28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5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5 h 35"/>
                  <a:gd name="T58" fmla="*/ 29 w 37"/>
                  <a:gd name="T59" fmla="*/ 3 h 35"/>
                  <a:gd name="T60" fmla="*/ 26 w 37"/>
                  <a:gd name="T61" fmla="*/ 1 h 35"/>
                  <a:gd name="T62" fmla="*/ 21 w 37"/>
                  <a:gd name="T6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1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7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4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7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1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46">
                <a:extLst>
                  <a:ext uri="{FF2B5EF4-FFF2-40B4-BE49-F238E27FC236}">
                    <a16:creationId xmlns:a16="http://schemas.microsoft.com/office/drawing/2014/main" id="{F7004148-FB39-D146-A886-E53FD1E5E2C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19302" y="2154613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3 w 38"/>
                  <a:gd name="T3" fmla="*/ 1 h 35"/>
                  <a:gd name="T4" fmla="*/ 8 w 38"/>
                  <a:gd name="T5" fmla="*/ 3 h 35"/>
                  <a:gd name="T6" fmla="*/ 4 w 38"/>
                  <a:gd name="T7" fmla="*/ 6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1 w 38"/>
                  <a:gd name="T17" fmla="*/ 19 h 35"/>
                  <a:gd name="T18" fmla="*/ 2 w 38"/>
                  <a:gd name="T19" fmla="*/ 23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4 w 38"/>
                  <a:gd name="T27" fmla="*/ 34 h 35"/>
                  <a:gd name="T28" fmla="*/ 16 w 38"/>
                  <a:gd name="T29" fmla="*/ 34 h 35"/>
                  <a:gd name="T30" fmla="*/ 18 w 38"/>
                  <a:gd name="T31" fmla="*/ 35 h 35"/>
                  <a:gd name="T32" fmla="*/ 21 w 38"/>
                  <a:gd name="T33" fmla="*/ 35 h 35"/>
                  <a:gd name="T34" fmla="*/ 23 w 38"/>
                  <a:gd name="T35" fmla="*/ 34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1 h 35"/>
                  <a:gd name="T42" fmla="*/ 34 w 38"/>
                  <a:gd name="T43" fmla="*/ 28 h 35"/>
                  <a:gd name="T44" fmla="*/ 37 w 38"/>
                  <a:gd name="T45" fmla="*/ 23 h 35"/>
                  <a:gd name="T46" fmla="*/ 38 w 38"/>
                  <a:gd name="T47" fmla="*/ 19 h 35"/>
                  <a:gd name="T48" fmla="*/ 38 w 38"/>
                  <a:gd name="T49" fmla="*/ 15 h 35"/>
                  <a:gd name="T50" fmla="*/ 37 w 38"/>
                  <a:gd name="T51" fmla="*/ 10 h 35"/>
                  <a:gd name="T52" fmla="*/ 35 w 38"/>
                  <a:gd name="T53" fmla="*/ 7 h 35"/>
                  <a:gd name="T54" fmla="*/ 34 w 38"/>
                  <a:gd name="T55" fmla="*/ 5 h 35"/>
                  <a:gd name="T56" fmla="*/ 32 w 38"/>
                  <a:gd name="T57" fmla="*/ 4 h 35"/>
                  <a:gd name="T58" fmla="*/ 30 w 38"/>
                  <a:gd name="T59" fmla="*/ 2 h 35"/>
                  <a:gd name="T60" fmla="*/ 27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1" y="22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3" y="33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7" y="33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1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37" y="23"/>
                    </a:lnTo>
                    <a:lnTo>
                      <a:pt x="38" y="22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5" y="7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7" y="1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47">
                <a:extLst>
                  <a:ext uri="{FF2B5EF4-FFF2-40B4-BE49-F238E27FC236}">
                    <a16:creationId xmlns:a16="http://schemas.microsoft.com/office/drawing/2014/main" id="{1780F4FD-9380-1043-9386-C87A05A3B52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31271" y="2152220"/>
                <a:ext cx="38300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2 h 35"/>
                  <a:gd name="T4" fmla="*/ 7 w 37"/>
                  <a:gd name="T5" fmla="*/ 4 h 35"/>
                  <a:gd name="T6" fmla="*/ 3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20 h 35"/>
                  <a:gd name="T18" fmla="*/ 1 w 37"/>
                  <a:gd name="T19" fmla="*/ 24 h 35"/>
                  <a:gd name="T20" fmla="*/ 3 w 37"/>
                  <a:gd name="T21" fmla="*/ 28 h 35"/>
                  <a:gd name="T22" fmla="*/ 7 w 37"/>
                  <a:gd name="T23" fmla="*/ 32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2 h 35"/>
                  <a:gd name="T42" fmla="*/ 33 w 37"/>
                  <a:gd name="T43" fmla="*/ 28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1 h 35"/>
                  <a:gd name="T52" fmla="*/ 34 w 37"/>
                  <a:gd name="T53" fmla="*/ 8 h 35"/>
                  <a:gd name="T54" fmla="*/ 32 w 37"/>
                  <a:gd name="T55" fmla="*/ 6 h 35"/>
                  <a:gd name="T56" fmla="*/ 31 w 37"/>
                  <a:gd name="T57" fmla="*/ 4 h 35"/>
                  <a:gd name="T58" fmla="*/ 29 w 37"/>
                  <a:gd name="T59" fmla="*/ 3 h 35"/>
                  <a:gd name="T60" fmla="*/ 26 w 37"/>
                  <a:gd name="T61" fmla="*/ 2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3" y="1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3" y="28"/>
                    </a:lnTo>
                    <a:lnTo>
                      <a:pt x="5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3" y="3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48">
                <a:extLst>
                  <a:ext uri="{FF2B5EF4-FFF2-40B4-BE49-F238E27FC236}">
                    <a16:creationId xmlns:a16="http://schemas.microsoft.com/office/drawing/2014/main" id="{EE8E5559-7729-D140-97E8-76A67FA14A6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43240" y="2147434"/>
                <a:ext cx="39497" cy="39484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7 w 38"/>
                  <a:gd name="T5" fmla="*/ 3 h 35"/>
                  <a:gd name="T6" fmla="*/ 4 w 38"/>
                  <a:gd name="T7" fmla="*/ 7 h 35"/>
                  <a:gd name="T8" fmla="*/ 2 w 38"/>
                  <a:gd name="T9" fmla="*/ 9 h 35"/>
                  <a:gd name="T10" fmla="*/ 1 w 38"/>
                  <a:gd name="T11" fmla="*/ 12 h 35"/>
                  <a:gd name="T12" fmla="*/ 0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7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5 h 35"/>
                  <a:gd name="T30" fmla="*/ 17 w 38"/>
                  <a:gd name="T31" fmla="*/ 35 h 35"/>
                  <a:gd name="T32" fmla="*/ 20 w 38"/>
                  <a:gd name="T33" fmla="*/ 35 h 35"/>
                  <a:gd name="T34" fmla="*/ 22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7 w 38"/>
                  <a:gd name="T47" fmla="*/ 20 h 35"/>
                  <a:gd name="T48" fmla="*/ 37 w 38"/>
                  <a:gd name="T49" fmla="*/ 15 h 35"/>
                  <a:gd name="T50" fmla="*/ 36 w 38"/>
                  <a:gd name="T51" fmla="*/ 11 h 35"/>
                  <a:gd name="T52" fmla="*/ 34 w 38"/>
                  <a:gd name="T53" fmla="*/ 8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3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1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1"/>
                    </a:lnTo>
                    <a:lnTo>
                      <a:pt x="37" y="20"/>
                    </a:lnTo>
                    <a:lnTo>
                      <a:pt x="38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8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49">
                <a:extLst>
                  <a:ext uri="{FF2B5EF4-FFF2-40B4-BE49-F238E27FC236}">
                    <a16:creationId xmlns:a16="http://schemas.microsoft.com/office/drawing/2014/main" id="{505FC6D4-36E3-3C46-8957-735D07D0F1F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54012" y="2122308"/>
                <a:ext cx="40693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19 h 35"/>
                  <a:gd name="T48" fmla="*/ 38 w 38"/>
                  <a:gd name="T49" fmla="*/ 15 h 35"/>
                  <a:gd name="T50" fmla="*/ 36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1 w 38"/>
                  <a:gd name="T57" fmla="*/ 4 h 35"/>
                  <a:gd name="T58" fmla="*/ 30 w 38"/>
                  <a:gd name="T59" fmla="*/ 3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9" y="33"/>
                    </a:lnTo>
                    <a:lnTo>
                      <a:pt x="31" y="31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6"/>
                    </a:lnTo>
                    <a:lnTo>
                      <a:pt x="33" y="6"/>
                    </a:lnTo>
                    <a:lnTo>
                      <a:pt x="33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50">
                <a:extLst>
                  <a:ext uri="{FF2B5EF4-FFF2-40B4-BE49-F238E27FC236}">
                    <a16:creationId xmlns:a16="http://schemas.microsoft.com/office/drawing/2014/main" id="{C19C5F1E-CB89-1241-8992-1AB39BB0E52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67177" y="2119915"/>
                <a:ext cx="39497" cy="39484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6 h 35"/>
                  <a:gd name="T8" fmla="*/ 2 w 38"/>
                  <a:gd name="T9" fmla="*/ 9 h 35"/>
                  <a:gd name="T10" fmla="*/ 1 w 38"/>
                  <a:gd name="T11" fmla="*/ 11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3 h 35"/>
                  <a:gd name="T20" fmla="*/ 4 w 38"/>
                  <a:gd name="T21" fmla="*/ 27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3 h 35"/>
                  <a:gd name="T28" fmla="*/ 16 w 38"/>
                  <a:gd name="T29" fmla="*/ 34 h 35"/>
                  <a:gd name="T30" fmla="*/ 18 w 38"/>
                  <a:gd name="T31" fmla="*/ 35 h 35"/>
                  <a:gd name="T32" fmla="*/ 21 w 38"/>
                  <a:gd name="T33" fmla="*/ 35 h 35"/>
                  <a:gd name="T34" fmla="*/ 23 w 38"/>
                  <a:gd name="T35" fmla="*/ 34 h 35"/>
                  <a:gd name="T36" fmla="*/ 25 w 38"/>
                  <a:gd name="T37" fmla="*/ 33 h 35"/>
                  <a:gd name="T38" fmla="*/ 27 w 38"/>
                  <a:gd name="T39" fmla="*/ 33 h 35"/>
                  <a:gd name="T40" fmla="*/ 31 w 38"/>
                  <a:gd name="T41" fmla="*/ 31 h 35"/>
                  <a:gd name="T42" fmla="*/ 34 w 38"/>
                  <a:gd name="T43" fmla="*/ 27 h 35"/>
                  <a:gd name="T44" fmla="*/ 36 w 38"/>
                  <a:gd name="T45" fmla="*/ 23 h 35"/>
                  <a:gd name="T46" fmla="*/ 38 w 38"/>
                  <a:gd name="T47" fmla="*/ 19 h 35"/>
                  <a:gd name="T48" fmla="*/ 38 w 38"/>
                  <a:gd name="T49" fmla="*/ 15 h 35"/>
                  <a:gd name="T50" fmla="*/ 36 w 38"/>
                  <a:gd name="T51" fmla="*/ 10 h 35"/>
                  <a:gd name="T52" fmla="*/ 34 w 38"/>
                  <a:gd name="T53" fmla="*/ 7 h 35"/>
                  <a:gd name="T54" fmla="*/ 33 w 38"/>
                  <a:gd name="T55" fmla="*/ 5 h 35"/>
                  <a:gd name="T56" fmla="*/ 32 w 38"/>
                  <a:gd name="T57" fmla="*/ 4 h 35"/>
                  <a:gd name="T58" fmla="*/ 30 w 38"/>
                  <a:gd name="T59" fmla="*/ 2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7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3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4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1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1" y="31"/>
                    </a:lnTo>
                    <a:lnTo>
                      <a:pt x="33" y="29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51">
                <a:extLst>
                  <a:ext uri="{FF2B5EF4-FFF2-40B4-BE49-F238E27FC236}">
                    <a16:creationId xmlns:a16="http://schemas.microsoft.com/office/drawing/2014/main" id="{F1449C07-B070-294E-9FAA-12060D62646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80343" y="2110343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1 w 37"/>
                  <a:gd name="T3" fmla="*/ 2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3 h 35"/>
                  <a:gd name="T12" fmla="*/ 0 w 37"/>
                  <a:gd name="T13" fmla="*/ 15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5 h 35"/>
                  <a:gd name="T20" fmla="*/ 4 w 37"/>
                  <a:gd name="T21" fmla="*/ 29 h 35"/>
                  <a:gd name="T22" fmla="*/ 7 w 37"/>
                  <a:gd name="T23" fmla="*/ 32 h 35"/>
                  <a:gd name="T24" fmla="*/ 10 w 37"/>
                  <a:gd name="T25" fmla="*/ 34 h 35"/>
                  <a:gd name="T26" fmla="*/ 12 w 37"/>
                  <a:gd name="T27" fmla="*/ 35 h 35"/>
                  <a:gd name="T28" fmla="*/ 15 w 37"/>
                  <a:gd name="T29" fmla="*/ 35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4 w 37"/>
                  <a:gd name="T37" fmla="*/ 35 h 35"/>
                  <a:gd name="T38" fmla="*/ 27 w 37"/>
                  <a:gd name="T39" fmla="*/ 34 h 35"/>
                  <a:gd name="T40" fmla="*/ 30 w 37"/>
                  <a:gd name="T41" fmla="*/ 32 h 35"/>
                  <a:gd name="T42" fmla="*/ 33 w 37"/>
                  <a:gd name="T43" fmla="*/ 29 h 35"/>
                  <a:gd name="T44" fmla="*/ 36 w 37"/>
                  <a:gd name="T45" fmla="*/ 25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5 h 35"/>
                  <a:gd name="T58" fmla="*/ 29 w 37"/>
                  <a:gd name="T59" fmla="*/ 3 h 35"/>
                  <a:gd name="T60" fmla="*/ 25 w 37"/>
                  <a:gd name="T61" fmla="*/ 2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4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5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3" y="29"/>
                    </a:lnTo>
                    <a:lnTo>
                      <a:pt x="35" y="27"/>
                    </a:lnTo>
                    <a:lnTo>
                      <a:pt x="36" y="25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52">
                <a:extLst>
                  <a:ext uri="{FF2B5EF4-FFF2-40B4-BE49-F238E27FC236}">
                    <a16:creationId xmlns:a16="http://schemas.microsoft.com/office/drawing/2014/main" id="{8916CBC6-B730-3D43-BB80-32D336CBA0D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93508" y="2110343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7 h 35"/>
                  <a:gd name="T8" fmla="*/ 2 w 38"/>
                  <a:gd name="T9" fmla="*/ 9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7 w 38"/>
                  <a:gd name="T47" fmla="*/ 19 h 35"/>
                  <a:gd name="T48" fmla="*/ 37 w 38"/>
                  <a:gd name="T49" fmla="*/ 15 h 35"/>
                  <a:gd name="T50" fmla="*/ 36 w 38"/>
                  <a:gd name="T51" fmla="*/ 11 h 35"/>
                  <a:gd name="T52" fmla="*/ 34 w 38"/>
                  <a:gd name="T53" fmla="*/ 8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3 h 35"/>
                  <a:gd name="T60" fmla="*/ 26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8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8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53">
                <a:extLst>
                  <a:ext uri="{FF2B5EF4-FFF2-40B4-BE49-F238E27FC236}">
                    <a16:creationId xmlns:a16="http://schemas.microsoft.com/office/drawing/2014/main" id="{16FB4CD2-79C0-D647-A343-BE3850A1094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06674" y="2107950"/>
                <a:ext cx="40693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7 h 35"/>
                  <a:gd name="T8" fmla="*/ 2 w 38"/>
                  <a:gd name="T9" fmla="*/ 9 h 35"/>
                  <a:gd name="T10" fmla="*/ 1 w 38"/>
                  <a:gd name="T11" fmla="*/ 11 h 35"/>
                  <a:gd name="T12" fmla="*/ 0 w 38"/>
                  <a:gd name="T13" fmla="*/ 14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2 h 35"/>
                  <a:gd name="T26" fmla="*/ 13 w 38"/>
                  <a:gd name="T27" fmla="*/ 33 h 35"/>
                  <a:gd name="T28" fmla="*/ 15 w 38"/>
                  <a:gd name="T29" fmla="*/ 34 h 35"/>
                  <a:gd name="T30" fmla="*/ 18 w 38"/>
                  <a:gd name="T31" fmla="*/ 34 h 35"/>
                  <a:gd name="T32" fmla="*/ 20 w 38"/>
                  <a:gd name="T33" fmla="*/ 34 h 35"/>
                  <a:gd name="T34" fmla="*/ 23 w 38"/>
                  <a:gd name="T35" fmla="*/ 34 h 35"/>
                  <a:gd name="T36" fmla="*/ 25 w 38"/>
                  <a:gd name="T37" fmla="*/ 33 h 35"/>
                  <a:gd name="T38" fmla="*/ 27 w 38"/>
                  <a:gd name="T39" fmla="*/ 32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7 w 38"/>
                  <a:gd name="T47" fmla="*/ 19 h 35"/>
                  <a:gd name="T48" fmla="*/ 37 w 38"/>
                  <a:gd name="T49" fmla="*/ 15 h 35"/>
                  <a:gd name="T50" fmla="*/ 36 w 38"/>
                  <a:gd name="T51" fmla="*/ 10 h 35"/>
                  <a:gd name="T52" fmla="*/ 34 w 38"/>
                  <a:gd name="T53" fmla="*/ 7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2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1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3"/>
                    </a:lnTo>
                    <a:lnTo>
                      <a:pt x="13" y="33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20" y="34"/>
                    </a:lnTo>
                    <a:lnTo>
                      <a:pt x="21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3"/>
                    </a:lnTo>
                    <a:lnTo>
                      <a:pt x="26" y="33"/>
                    </a:lnTo>
                    <a:lnTo>
                      <a:pt x="27" y="32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29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1"/>
                    </a:lnTo>
                    <a:lnTo>
                      <a:pt x="37" y="19"/>
                    </a:lnTo>
                    <a:lnTo>
                      <a:pt x="38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54">
                <a:extLst>
                  <a:ext uri="{FF2B5EF4-FFF2-40B4-BE49-F238E27FC236}">
                    <a16:creationId xmlns:a16="http://schemas.microsoft.com/office/drawing/2014/main" id="{300E8AD5-601A-AD43-BDE1-39E7C82CB06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21036" y="2097182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2 h 35"/>
                  <a:gd name="T4" fmla="*/ 8 w 38"/>
                  <a:gd name="T5" fmla="*/ 4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2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8 w 38"/>
                  <a:gd name="T31" fmla="*/ 35 h 35"/>
                  <a:gd name="T32" fmla="*/ 21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2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6 h 35"/>
                  <a:gd name="T50" fmla="*/ 36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2 w 38"/>
                  <a:gd name="T57" fmla="*/ 4 h 35"/>
                  <a:gd name="T58" fmla="*/ 30 w 38"/>
                  <a:gd name="T59" fmla="*/ 3 h 35"/>
                  <a:gd name="T60" fmla="*/ 26 w 38"/>
                  <a:gd name="T61" fmla="*/ 2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9" y="33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6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3" y="5"/>
                    </a:lnTo>
                    <a:lnTo>
                      <a:pt x="32" y="4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55">
                <a:extLst>
                  <a:ext uri="{FF2B5EF4-FFF2-40B4-BE49-F238E27FC236}">
                    <a16:creationId xmlns:a16="http://schemas.microsoft.com/office/drawing/2014/main" id="{2122710B-8F4A-824D-8AB4-2E8DA7B9A2C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35399" y="2086413"/>
                <a:ext cx="39497" cy="39484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7 w 38"/>
                  <a:gd name="T5" fmla="*/ 3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7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4 h 35"/>
                  <a:gd name="T30" fmla="*/ 18 w 38"/>
                  <a:gd name="T31" fmla="*/ 35 h 35"/>
                  <a:gd name="T32" fmla="*/ 21 w 38"/>
                  <a:gd name="T33" fmla="*/ 35 h 35"/>
                  <a:gd name="T34" fmla="*/ 23 w 38"/>
                  <a:gd name="T35" fmla="*/ 34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6 w 38"/>
                  <a:gd name="T51" fmla="*/ 11 h 35"/>
                  <a:gd name="T52" fmla="*/ 34 w 38"/>
                  <a:gd name="T53" fmla="*/ 8 h 35"/>
                  <a:gd name="T54" fmla="*/ 33 w 38"/>
                  <a:gd name="T55" fmla="*/ 6 h 35"/>
                  <a:gd name="T56" fmla="*/ 32 w 38"/>
                  <a:gd name="T57" fmla="*/ 4 h 35"/>
                  <a:gd name="T58" fmla="*/ 30 w 38"/>
                  <a:gd name="T59" fmla="*/ 3 h 35"/>
                  <a:gd name="T60" fmla="*/ 26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7" y="31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1" y="31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56">
                <a:extLst>
                  <a:ext uri="{FF2B5EF4-FFF2-40B4-BE49-F238E27FC236}">
                    <a16:creationId xmlns:a16="http://schemas.microsoft.com/office/drawing/2014/main" id="{3CF1D971-BCF1-A749-AB4F-C776481AC51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50958" y="2085217"/>
                <a:ext cx="39497" cy="39484"/>
              </a:xfrm>
              <a:custGeom>
                <a:avLst/>
                <a:gdLst>
                  <a:gd name="T0" fmla="*/ 16 w 37"/>
                  <a:gd name="T1" fmla="*/ 0 h 35"/>
                  <a:gd name="T2" fmla="*/ 11 w 37"/>
                  <a:gd name="T3" fmla="*/ 1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2 w 37"/>
                  <a:gd name="T27" fmla="*/ 34 h 35"/>
                  <a:gd name="T28" fmla="*/ 15 w 37"/>
                  <a:gd name="T29" fmla="*/ 35 h 35"/>
                  <a:gd name="T30" fmla="*/ 17 w 37"/>
                  <a:gd name="T31" fmla="*/ 35 h 35"/>
                  <a:gd name="T32" fmla="*/ 19 w 37"/>
                  <a:gd name="T33" fmla="*/ 35 h 35"/>
                  <a:gd name="T34" fmla="*/ 22 w 37"/>
                  <a:gd name="T35" fmla="*/ 35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8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5 h 35"/>
                  <a:gd name="T50" fmla="*/ 36 w 37"/>
                  <a:gd name="T51" fmla="*/ 11 h 35"/>
                  <a:gd name="T52" fmla="*/ 34 w 37"/>
                  <a:gd name="T53" fmla="*/ 8 h 35"/>
                  <a:gd name="T54" fmla="*/ 32 w 37"/>
                  <a:gd name="T55" fmla="*/ 6 h 35"/>
                  <a:gd name="T56" fmla="*/ 31 w 37"/>
                  <a:gd name="T57" fmla="*/ 4 h 35"/>
                  <a:gd name="T58" fmla="*/ 29 w 37"/>
                  <a:gd name="T59" fmla="*/ 3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5" y="30"/>
                    </a:lnTo>
                    <a:lnTo>
                      <a:pt x="7" y="31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2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4" y="26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6" y="13"/>
                    </a:lnTo>
                    <a:lnTo>
                      <a:pt x="36" y="11"/>
                    </a:lnTo>
                    <a:lnTo>
                      <a:pt x="34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57">
                <a:extLst>
                  <a:ext uri="{FF2B5EF4-FFF2-40B4-BE49-F238E27FC236}">
                    <a16:creationId xmlns:a16="http://schemas.microsoft.com/office/drawing/2014/main" id="{DAF8D18E-1DD9-DD47-B159-105761DF236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65320" y="2082824"/>
                <a:ext cx="40693" cy="39484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5 w 38"/>
                  <a:gd name="T7" fmla="*/ 7 h 35"/>
                  <a:gd name="T8" fmla="*/ 3 w 38"/>
                  <a:gd name="T9" fmla="*/ 10 h 35"/>
                  <a:gd name="T10" fmla="*/ 2 w 38"/>
                  <a:gd name="T11" fmla="*/ 12 h 35"/>
                  <a:gd name="T12" fmla="*/ 1 w 38"/>
                  <a:gd name="T13" fmla="*/ 14 h 35"/>
                  <a:gd name="T14" fmla="*/ 1 w 38"/>
                  <a:gd name="T15" fmla="*/ 16 h 35"/>
                  <a:gd name="T16" fmla="*/ 1 w 38"/>
                  <a:gd name="T17" fmla="*/ 19 h 35"/>
                  <a:gd name="T18" fmla="*/ 2 w 38"/>
                  <a:gd name="T19" fmla="*/ 24 h 35"/>
                  <a:gd name="T20" fmla="*/ 5 w 38"/>
                  <a:gd name="T21" fmla="*/ 28 h 35"/>
                  <a:gd name="T22" fmla="*/ 8 w 38"/>
                  <a:gd name="T23" fmla="*/ 32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8 w 38"/>
                  <a:gd name="T39" fmla="*/ 33 h 35"/>
                  <a:gd name="T40" fmla="*/ 31 w 38"/>
                  <a:gd name="T41" fmla="*/ 32 h 35"/>
                  <a:gd name="T42" fmla="*/ 34 w 38"/>
                  <a:gd name="T43" fmla="*/ 28 h 35"/>
                  <a:gd name="T44" fmla="*/ 37 w 38"/>
                  <a:gd name="T45" fmla="*/ 24 h 35"/>
                  <a:gd name="T46" fmla="*/ 38 w 38"/>
                  <a:gd name="T47" fmla="*/ 19 h 35"/>
                  <a:gd name="T48" fmla="*/ 38 w 38"/>
                  <a:gd name="T49" fmla="*/ 16 h 35"/>
                  <a:gd name="T50" fmla="*/ 37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2 w 38"/>
                  <a:gd name="T57" fmla="*/ 4 h 35"/>
                  <a:gd name="T58" fmla="*/ 30 w 38"/>
                  <a:gd name="T59" fmla="*/ 3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5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8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7" y="22"/>
                    </a:lnTo>
                    <a:lnTo>
                      <a:pt x="38" y="19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7" y="13"/>
                    </a:lnTo>
                    <a:lnTo>
                      <a:pt x="37" y="11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58">
                <a:extLst>
                  <a:ext uri="{FF2B5EF4-FFF2-40B4-BE49-F238E27FC236}">
                    <a16:creationId xmlns:a16="http://schemas.microsoft.com/office/drawing/2014/main" id="{BB52E6F3-59EB-134D-8829-393FB05CB74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82076" y="2079234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1 h 35"/>
                  <a:gd name="T4" fmla="*/ 7 w 37"/>
                  <a:gd name="T5" fmla="*/ 3 h 35"/>
                  <a:gd name="T6" fmla="*/ 4 w 37"/>
                  <a:gd name="T7" fmla="*/ 6 h 35"/>
                  <a:gd name="T8" fmla="*/ 2 w 37"/>
                  <a:gd name="T9" fmla="*/ 9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4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4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8 h 35"/>
                  <a:gd name="T44" fmla="*/ 36 w 37"/>
                  <a:gd name="T45" fmla="*/ 24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0 h 35"/>
                  <a:gd name="T52" fmla="*/ 34 w 37"/>
                  <a:gd name="T53" fmla="*/ 7 h 35"/>
                  <a:gd name="T54" fmla="*/ 32 w 37"/>
                  <a:gd name="T55" fmla="*/ 5 h 35"/>
                  <a:gd name="T56" fmla="*/ 31 w 37"/>
                  <a:gd name="T57" fmla="*/ 4 h 35"/>
                  <a:gd name="T58" fmla="*/ 29 w 37"/>
                  <a:gd name="T59" fmla="*/ 3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5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9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59">
                <a:extLst>
                  <a:ext uri="{FF2B5EF4-FFF2-40B4-BE49-F238E27FC236}">
                    <a16:creationId xmlns:a16="http://schemas.microsoft.com/office/drawing/2014/main" id="{388D151C-9F77-1A4D-BBF1-74FB467AABC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98832" y="2072055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1 h 35"/>
                  <a:gd name="T4" fmla="*/ 7 w 37"/>
                  <a:gd name="T5" fmla="*/ 4 h 35"/>
                  <a:gd name="T6" fmla="*/ 3 w 37"/>
                  <a:gd name="T7" fmla="*/ 7 h 35"/>
                  <a:gd name="T8" fmla="*/ 1 w 37"/>
                  <a:gd name="T9" fmla="*/ 10 h 35"/>
                  <a:gd name="T10" fmla="*/ 0 w 37"/>
                  <a:gd name="T11" fmla="*/ 12 h 35"/>
                  <a:gd name="T12" fmla="*/ 0 w 37"/>
                  <a:gd name="T13" fmla="*/ 15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5 h 35"/>
                  <a:gd name="T20" fmla="*/ 3 w 37"/>
                  <a:gd name="T21" fmla="*/ 28 h 35"/>
                  <a:gd name="T22" fmla="*/ 7 w 37"/>
                  <a:gd name="T23" fmla="*/ 32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7 w 37"/>
                  <a:gd name="T31" fmla="*/ 35 h 35"/>
                  <a:gd name="T32" fmla="*/ 19 w 37"/>
                  <a:gd name="T33" fmla="*/ 35 h 35"/>
                  <a:gd name="T34" fmla="*/ 22 w 37"/>
                  <a:gd name="T35" fmla="*/ 35 h 35"/>
                  <a:gd name="T36" fmla="*/ 24 w 37"/>
                  <a:gd name="T37" fmla="*/ 34 h 35"/>
                  <a:gd name="T38" fmla="*/ 26 w 37"/>
                  <a:gd name="T39" fmla="*/ 33 h 35"/>
                  <a:gd name="T40" fmla="*/ 30 w 37"/>
                  <a:gd name="T41" fmla="*/ 32 h 35"/>
                  <a:gd name="T42" fmla="*/ 33 w 37"/>
                  <a:gd name="T43" fmla="*/ 28 h 35"/>
                  <a:gd name="T44" fmla="*/ 36 w 37"/>
                  <a:gd name="T45" fmla="*/ 25 h 35"/>
                  <a:gd name="T46" fmla="*/ 37 w 37"/>
                  <a:gd name="T47" fmla="*/ 20 h 35"/>
                  <a:gd name="T48" fmla="*/ 37 w 37"/>
                  <a:gd name="T49" fmla="*/ 15 h 35"/>
                  <a:gd name="T50" fmla="*/ 36 w 37"/>
                  <a:gd name="T51" fmla="*/ 11 h 35"/>
                  <a:gd name="T52" fmla="*/ 34 w 37"/>
                  <a:gd name="T53" fmla="*/ 8 h 35"/>
                  <a:gd name="T54" fmla="*/ 32 w 37"/>
                  <a:gd name="T55" fmla="*/ 6 h 35"/>
                  <a:gd name="T56" fmla="*/ 31 w 37"/>
                  <a:gd name="T57" fmla="*/ 5 h 35"/>
                  <a:gd name="T58" fmla="*/ 28 w 37"/>
                  <a:gd name="T59" fmla="*/ 3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2" y="26"/>
                    </a:lnTo>
                    <a:lnTo>
                      <a:pt x="3" y="28"/>
                    </a:lnTo>
                    <a:lnTo>
                      <a:pt x="5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3" y="34"/>
                    </a:lnTo>
                    <a:lnTo>
                      <a:pt x="13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6" y="34"/>
                    </a:lnTo>
                    <a:lnTo>
                      <a:pt x="26" y="33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1" y="30"/>
                    </a:lnTo>
                    <a:lnTo>
                      <a:pt x="33" y="28"/>
                    </a:lnTo>
                    <a:lnTo>
                      <a:pt x="35" y="26"/>
                    </a:lnTo>
                    <a:lnTo>
                      <a:pt x="36" y="25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8" y="3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60">
                <a:extLst>
                  <a:ext uri="{FF2B5EF4-FFF2-40B4-BE49-F238E27FC236}">
                    <a16:creationId xmlns:a16="http://schemas.microsoft.com/office/drawing/2014/main" id="{E6E4E5D4-427B-6843-8DCF-B083D3CC41C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15589" y="2072055"/>
                <a:ext cx="40693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4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2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2 h 35"/>
                  <a:gd name="T42" fmla="*/ 34 w 38"/>
                  <a:gd name="T43" fmla="*/ 28 h 35"/>
                  <a:gd name="T44" fmla="*/ 37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7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3 h 35"/>
                  <a:gd name="T60" fmla="*/ 26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1" y="32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37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7" y="11"/>
                    </a:lnTo>
                    <a:lnTo>
                      <a:pt x="36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61">
                <a:extLst>
                  <a:ext uri="{FF2B5EF4-FFF2-40B4-BE49-F238E27FC236}">
                    <a16:creationId xmlns:a16="http://schemas.microsoft.com/office/drawing/2014/main" id="{52D33976-3231-F64D-BC48-8CEB9C5230A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33542" y="2044536"/>
                <a:ext cx="40693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5 w 38"/>
                  <a:gd name="T7" fmla="*/ 7 h 35"/>
                  <a:gd name="T8" fmla="*/ 3 w 38"/>
                  <a:gd name="T9" fmla="*/ 9 h 35"/>
                  <a:gd name="T10" fmla="*/ 2 w 38"/>
                  <a:gd name="T11" fmla="*/ 12 h 35"/>
                  <a:gd name="T12" fmla="*/ 1 w 38"/>
                  <a:gd name="T13" fmla="*/ 14 h 35"/>
                  <a:gd name="T14" fmla="*/ 1 w 38"/>
                  <a:gd name="T15" fmla="*/ 16 h 35"/>
                  <a:gd name="T16" fmla="*/ 1 w 38"/>
                  <a:gd name="T17" fmla="*/ 20 h 35"/>
                  <a:gd name="T18" fmla="*/ 2 w 38"/>
                  <a:gd name="T19" fmla="*/ 24 h 35"/>
                  <a:gd name="T20" fmla="*/ 5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8 w 38"/>
                  <a:gd name="T39" fmla="*/ 33 h 35"/>
                  <a:gd name="T40" fmla="*/ 31 w 38"/>
                  <a:gd name="T41" fmla="*/ 31 h 35"/>
                  <a:gd name="T42" fmla="*/ 34 w 38"/>
                  <a:gd name="T43" fmla="*/ 28 h 35"/>
                  <a:gd name="T44" fmla="*/ 37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7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2 w 38"/>
                  <a:gd name="T57" fmla="*/ 4 h 35"/>
                  <a:gd name="T58" fmla="*/ 30 w 38"/>
                  <a:gd name="T59" fmla="*/ 3 h 35"/>
                  <a:gd name="T60" fmla="*/ 26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29" y="32"/>
                    </a:lnTo>
                    <a:lnTo>
                      <a:pt x="31" y="31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7" y="11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3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62">
                <a:extLst>
                  <a:ext uri="{FF2B5EF4-FFF2-40B4-BE49-F238E27FC236}">
                    <a16:creationId xmlns:a16="http://schemas.microsoft.com/office/drawing/2014/main" id="{71FA884A-0643-EA40-A1C3-499E22519BC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52692" y="2042143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2 h 35"/>
                  <a:gd name="T4" fmla="*/ 8 w 38"/>
                  <a:gd name="T5" fmla="*/ 4 h 35"/>
                  <a:gd name="T6" fmla="*/ 4 w 38"/>
                  <a:gd name="T7" fmla="*/ 7 h 35"/>
                  <a:gd name="T8" fmla="*/ 2 w 38"/>
                  <a:gd name="T9" fmla="*/ 10 h 35"/>
                  <a:gd name="T10" fmla="*/ 2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1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2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2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6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3 h 35"/>
                  <a:gd name="T60" fmla="*/ 26 w 38"/>
                  <a:gd name="T61" fmla="*/ 2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5" y="1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5" y="34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63">
                <a:extLst>
                  <a:ext uri="{FF2B5EF4-FFF2-40B4-BE49-F238E27FC236}">
                    <a16:creationId xmlns:a16="http://schemas.microsoft.com/office/drawing/2014/main" id="{325B9F73-7117-7948-BB8D-304420D82C4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73038" y="2028982"/>
                <a:ext cx="38300" cy="40681"/>
              </a:xfrm>
              <a:custGeom>
                <a:avLst/>
                <a:gdLst>
                  <a:gd name="T0" fmla="*/ 17 w 37"/>
                  <a:gd name="T1" fmla="*/ 1 h 35"/>
                  <a:gd name="T2" fmla="*/ 12 w 37"/>
                  <a:gd name="T3" fmla="*/ 2 h 35"/>
                  <a:gd name="T4" fmla="*/ 8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3 h 35"/>
                  <a:gd name="T12" fmla="*/ 0 w 37"/>
                  <a:gd name="T13" fmla="*/ 15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5 h 35"/>
                  <a:gd name="T20" fmla="*/ 4 w 37"/>
                  <a:gd name="T21" fmla="*/ 29 h 35"/>
                  <a:gd name="T22" fmla="*/ 8 w 37"/>
                  <a:gd name="T23" fmla="*/ 32 h 35"/>
                  <a:gd name="T24" fmla="*/ 10 w 37"/>
                  <a:gd name="T25" fmla="*/ 34 h 35"/>
                  <a:gd name="T26" fmla="*/ 13 w 37"/>
                  <a:gd name="T27" fmla="*/ 35 h 35"/>
                  <a:gd name="T28" fmla="*/ 15 w 37"/>
                  <a:gd name="T29" fmla="*/ 35 h 35"/>
                  <a:gd name="T30" fmla="*/ 18 w 37"/>
                  <a:gd name="T31" fmla="*/ 35 h 35"/>
                  <a:gd name="T32" fmla="*/ 20 w 37"/>
                  <a:gd name="T33" fmla="*/ 35 h 35"/>
                  <a:gd name="T34" fmla="*/ 23 w 37"/>
                  <a:gd name="T35" fmla="*/ 35 h 35"/>
                  <a:gd name="T36" fmla="*/ 25 w 37"/>
                  <a:gd name="T37" fmla="*/ 35 h 35"/>
                  <a:gd name="T38" fmla="*/ 27 w 37"/>
                  <a:gd name="T39" fmla="*/ 34 h 35"/>
                  <a:gd name="T40" fmla="*/ 30 w 37"/>
                  <a:gd name="T41" fmla="*/ 32 h 35"/>
                  <a:gd name="T42" fmla="*/ 34 w 37"/>
                  <a:gd name="T43" fmla="*/ 29 h 35"/>
                  <a:gd name="T44" fmla="*/ 36 w 37"/>
                  <a:gd name="T45" fmla="*/ 25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2 h 35"/>
                  <a:gd name="T52" fmla="*/ 35 w 37"/>
                  <a:gd name="T53" fmla="*/ 8 h 35"/>
                  <a:gd name="T54" fmla="*/ 33 w 37"/>
                  <a:gd name="T55" fmla="*/ 6 h 35"/>
                  <a:gd name="T56" fmla="*/ 31 w 37"/>
                  <a:gd name="T57" fmla="*/ 5 h 35"/>
                  <a:gd name="T58" fmla="*/ 29 w 37"/>
                  <a:gd name="T59" fmla="*/ 3 h 35"/>
                  <a:gd name="T60" fmla="*/ 26 w 37"/>
                  <a:gd name="T61" fmla="*/ 2 h 35"/>
                  <a:gd name="T62" fmla="*/ 21 w 37"/>
                  <a:gd name="T6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3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5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4" y="29"/>
                    </a:lnTo>
                    <a:lnTo>
                      <a:pt x="35" y="27"/>
                    </a:lnTo>
                    <a:lnTo>
                      <a:pt x="36" y="25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7" y="13"/>
                    </a:lnTo>
                    <a:lnTo>
                      <a:pt x="36" y="12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64">
                <a:extLst>
                  <a:ext uri="{FF2B5EF4-FFF2-40B4-BE49-F238E27FC236}">
                    <a16:creationId xmlns:a16="http://schemas.microsoft.com/office/drawing/2014/main" id="{F0144C34-1A70-8044-BCC0-FD40C672B8A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93385" y="2013427"/>
                <a:ext cx="39497" cy="40681"/>
              </a:xfrm>
              <a:custGeom>
                <a:avLst/>
                <a:gdLst>
                  <a:gd name="T0" fmla="*/ 16 w 37"/>
                  <a:gd name="T1" fmla="*/ 1 h 36"/>
                  <a:gd name="T2" fmla="*/ 12 w 37"/>
                  <a:gd name="T3" fmla="*/ 2 h 36"/>
                  <a:gd name="T4" fmla="*/ 7 w 37"/>
                  <a:gd name="T5" fmla="*/ 4 h 36"/>
                  <a:gd name="T6" fmla="*/ 4 w 37"/>
                  <a:gd name="T7" fmla="*/ 7 h 36"/>
                  <a:gd name="T8" fmla="*/ 2 w 37"/>
                  <a:gd name="T9" fmla="*/ 10 h 36"/>
                  <a:gd name="T10" fmla="*/ 1 w 37"/>
                  <a:gd name="T11" fmla="*/ 13 h 36"/>
                  <a:gd name="T12" fmla="*/ 0 w 37"/>
                  <a:gd name="T13" fmla="*/ 15 h 36"/>
                  <a:gd name="T14" fmla="*/ 0 w 37"/>
                  <a:gd name="T15" fmla="*/ 17 h 36"/>
                  <a:gd name="T16" fmla="*/ 0 w 37"/>
                  <a:gd name="T17" fmla="*/ 20 h 36"/>
                  <a:gd name="T18" fmla="*/ 1 w 37"/>
                  <a:gd name="T19" fmla="*/ 25 h 36"/>
                  <a:gd name="T20" fmla="*/ 3 w 37"/>
                  <a:gd name="T21" fmla="*/ 29 h 36"/>
                  <a:gd name="T22" fmla="*/ 7 w 37"/>
                  <a:gd name="T23" fmla="*/ 32 h 36"/>
                  <a:gd name="T24" fmla="*/ 10 w 37"/>
                  <a:gd name="T25" fmla="*/ 34 h 36"/>
                  <a:gd name="T26" fmla="*/ 13 w 37"/>
                  <a:gd name="T27" fmla="*/ 35 h 36"/>
                  <a:gd name="T28" fmla="*/ 15 w 37"/>
                  <a:gd name="T29" fmla="*/ 35 h 36"/>
                  <a:gd name="T30" fmla="*/ 17 w 37"/>
                  <a:gd name="T31" fmla="*/ 36 h 36"/>
                  <a:gd name="T32" fmla="*/ 20 w 37"/>
                  <a:gd name="T33" fmla="*/ 36 h 36"/>
                  <a:gd name="T34" fmla="*/ 22 w 37"/>
                  <a:gd name="T35" fmla="*/ 35 h 36"/>
                  <a:gd name="T36" fmla="*/ 25 w 37"/>
                  <a:gd name="T37" fmla="*/ 35 h 36"/>
                  <a:gd name="T38" fmla="*/ 27 w 37"/>
                  <a:gd name="T39" fmla="*/ 34 h 36"/>
                  <a:gd name="T40" fmla="*/ 30 w 37"/>
                  <a:gd name="T41" fmla="*/ 32 h 36"/>
                  <a:gd name="T42" fmla="*/ 33 w 37"/>
                  <a:gd name="T43" fmla="*/ 29 h 36"/>
                  <a:gd name="T44" fmla="*/ 36 w 37"/>
                  <a:gd name="T45" fmla="*/ 25 h 36"/>
                  <a:gd name="T46" fmla="*/ 37 w 37"/>
                  <a:gd name="T47" fmla="*/ 20 h 36"/>
                  <a:gd name="T48" fmla="*/ 37 w 37"/>
                  <a:gd name="T49" fmla="*/ 16 h 36"/>
                  <a:gd name="T50" fmla="*/ 36 w 37"/>
                  <a:gd name="T51" fmla="*/ 11 h 36"/>
                  <a:gd name="T52" fmla="*/ 34 w 37"/>
                  <a:gd name="T53" fmla="*/ 8 h 36"/>
                  <a:gd name="T54" fmla="*/ 33 w 37"/>
                  <a:gd name="T55" fmla="*/ 6 h 36"/>
                  <a:gd name="T56" fmla="*/ 31 w 37"/>
                  <a:gd name="T57" fmla="*/ 5 h 36"/>
                  <a:gd name="T58" fmla="*/ 29 w 37"/>
                  <a:gd name="T59" fmla="*/ 4 h 36"/>
                  <a:gd name="T60" fmla="*/ 26 w 37"/>
                  <a:gd name="T61" fmla="*/ 2 h 36"/>
                  <a:gd name="T62" fmla="*/ 21 w 37"/>
                  <a:gd name="T6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6" y="1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7" y="36"/>
                    </a:lnTo>
                    <a:lnTo>
                      <a:pt x="18" y="36"/>
                    </a:lnTo>
                    <a:lnTo>
                      <a:pt x="20" y="36"/>
                    </a:lnTo>
                    <a:lnTo>
                      <a:pt x="21" y="36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5" y="35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1"/>
                    </a:lnTo>
                    <a:lnTo>
                      <a:pt x="33" y="29"/>
                    </a:lnTo>
                    <a:lnTo>
                      <a:pt x="35" y="27"/>
                    </a:lnTo>
                    <a:lnTo>
                      <a:pt x="36" y="25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7" y="14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65">
                <a:extLst>
                  <a:ext uri="{FF2B5EF4-FFF2-40B4-BE49-F238E27FC236}">
                    <a16:creationId xmlns:a16="http://schemas.microsoft.com/office/drawing/2014/main" id="{B4E9B086-550A-5740-8A85-2832E275FD3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614929" y="2013427"/>
                <a:ext cx="39497" cy="40681"/>
              </a:xfrm>
              <a:custGeom>
                <a:avLst/>
                <a:gdLst>
                  <a:gd name="T0" fmla="*/ 17 w 38"/>
                  <a:gd name="T1" fmla="*/ 1 h 36"/>
                  <a:gd name="T2" fmla="*/ 12 w 38"/>
                  <a:gd name="T3" fmla="*/ 2 h 36"/>
                  <a:gd name="T4" fmla="*/ 8 w 38"/>
                  <a:gd name="T5" fmla="*/ 4 h 36"/>
                  <a:gd name="T6" fmla="*/ 4 w 38"/>
                  <a:gd name="T7" fmla="*/ 7 h 36"/>
                  <a:gd name="T8" fmla="*/ 2 w 38"/>
                  <a:gd name="T9" fmla="*/ 10 h 36"/>
                  <a:gd name="T10" fmla="*/ 1 w 38"/>
                  <a:gd name="T11" fmla="*/ 13 h 36"/>
                  <a:gd name="T12" fmla="*/ 0 w 38"/>
                  <a:gd name="T13" fmla="*/ 15 h 36"/>
                  <a:gd name="T14" fmla="*/ 0 w 38"/>
                  <a:gd name="T15" fmla="*/ 17 h 36"/>
                  <a:gd name="T16" fmla="*/ 0 w 38"/>
                  <a:gd name="T17" fmla="*/ 20 h 36"/>
                  <a:gd name="T18" fmla="*/ 2 w 38"/>
                  <a:gd name="T19" fmla="*/ 25 h 36"/>
                  <a:gd name="T20" fmla="*/ 4 w 38"/>
                  <a:gd name="T21" fmla="*/ 29 h 36"/>
                  <a:gd name="T22" fmla="*/ 8 w 38"/>
                  <a:gd name="T23" fmla="*/ 32 h 36"/>
                  <a:gd name="T24" fmla="*/ 11 w 38"/>
                  <a:gd name="T25" fmla="*/ 34 h 36"/>
                  <a:gd name="T26" fmla="*/ 13 w 38"/>
                  <a:gd name="T27" fmla="*/ 35 h 36"/>
                  <a:gd name="T28" fmla="*/ 15 w 38"/>
                  <a:gd name="T29" fmla="*/ 35 h 36"/>
                  <a:gd name="T30" fmla="*/ 18 w 38"/>
                  <a:gd name="T31" fmla="*/ 36 h 36"/>
                  <a:gd name="T32" fmla="*/ 20 w 38"/>
                  <a:gd name="T33" fmla="*/ 36 h 36"/>
                  <a:gd name="T34" fmla="*/ 23 w 38"/>
                  <a:gd name="T35" fmla="*/ 35 h 36"/>
                  <a:gd name="T36" fmla="*/ 25 w 38"/>
                  <a:gd name="T37" fmla="*/ 35 h 36"/>
                  <a:gd name="T38" fmla="*/ 27 w 38"/>
                  <a:gd name="T39" fmla="*/ 34 h 36"/>
                  <a:gd name="T40" fmla="*/ 30 w 38"/>
                  <a:gd name="T41" fmla="*/ 32 h 36"/>
                  <a:gd name="T42" fmla="*/ 34 w 38"/>
                  <a:gd name="T43" fmla="*/ 29 h 36"/>
                  <a:gd name="T44" fmla="*/ 36 w 38"/>
                  <a:gd name="T45" fmla="*/ 25 h 36"/>
                  <a:gd name="T46" fmla="*/ 37 w 38"/>
                  <a:gd name="T47" fmla="*/ 20 h 36"/>
                  <a:gd name="T48" fmla="*/ 37 w 38"/>
                  <a:gd name="T49" fmla="*/ 16 h 36"/>
                  <a:gd name="T50" fmla="*/ 36 w 38"/>
                  <a:gd name="T51" fmla="*/ 11 h 36"/>
                  <a:gd name="T52" fmla="*/ 35 w 38"/>
                  <a:gd name="T53" fmla="*/ 8 h 36"/>
                  <a:gd name="T54" fmla="*/ 33 w 38"/>
                  <a:gd name="T55" fmla="*/ 6 h 36"/>
                  <a:gd name="T56" fmla="*/ 31 w 38"/>
                  <a:gd name="T57" fmla="*/ 5 h 36"/>
                  <a:gd name="T58" fmla="*/ 29 w 38"/>
                  <a:gd name="T59" fmla="*/ 4 h 36"/>
                  <a:gd name="T60" fmla="*/ 26 w 38"/>
                  <a:gd name="T61" fmla="*/ 2 h 36"/>
                  <a:gd name="T62" fmla="*/ 21 w 38"/>
                  <a:gd name="T6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5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6" y="31"/>
                    </a:lnTo>
                    <a:lnTo>
                      <a:pt x="8" y="32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7" y="36"/>
                    </a:lnTo>
                    <a:lnTo>
                      <a:pt x="18" y="36"/>
                    </a:lnTo>
                    <a:lnTo>
                      <a:pt x="19" y="36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5" y="35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1"/>
                    </a:lnTo>
                    <a:lnTo>
                      <a:pt x="34" y="29"/>
                    </a:lnTo>
                    <a:lnTo>
                      <a:pt x="35" y="27"/>
                    </a:lnTo>
                    <a:lnTo>
                      <a:pt x="36" y="25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8" y="18"/>
                    </a:lnTo>
                    <a:lnTo>
                      <a:pt x="37" y="16"/>
                    </a:lnTo>
                    <a:lnTo>
                      <a:pt x="37" y="14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66">
                <a:extLst>
                  <a:ext uri="{FF2B5EF4-FFF2-40B4-BE49-F238E27FC236}">
                    <a16:creationId xmlns:a16="http://schemas.microsoft.com/office/drawing/2014/main" id="{0D80936B-9D0A-2449-B432-D2068F0CE8D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637669" y="2013427"/>
                <a:ext cx="40693" cy="40681"/>
              </a:xfrm>
              <a:custGeom>
                <a:avLst/>
                <a:gdLst>
                  <a:gd name="T0" fmla="*/ 16 w 38"/>
                  <a:gd name="T1" fmla="*/ 1 h 36"/>
                  <a:gd name="T2" fmla="*/ 12 w 38"/>
                  <a:gd name="T3" fmla="*/ 2 h 36"/>
                  <a:gd name="T4" fmla="*/ 7 w 38"/>
                  <a:gd name="T5" fmla="*/ 4 h 36"/>
                  <a:gd name="T6" fmla="*/ 4 w 38"/>
                  <a:gd name="T7" fmla="*/ 7 h 36"/>
                  <a:gd name="T8" fmla="*/ 2 w 38"/>
                  <a:gd name="T9" fmla="*/ 10 h 36"/>
                  <a:gd name="T10" fmla="*/ 1 w 38"/>
                  <a:gd name="T11" fmla="*/ 13 h 36"/>
                  <a:gd name="T12" fmla="*/ 0 w 38"/>
                  <a:gd name="T13" fmla="*/ 15 h 36"/>
                  <a:gd name="T14" fmla="*/ 0 w 38"/>
                  <a:gd name="T15" fmla="*/ 17 h 36"/>
                  <a:gd name="T16" fmla="*/ 0 w 38"/>
                  <a:gd name="T17" fmla="*/ 20 h 36"/>
                  <a:gd name="T18" fmla="*/ 1 w 38"/>
                  <a:gd name="T19" fmla="*/ 25 h 36"/>
                  <a:gd name="T20" fmla="*/ 4 w 38"/>
                  <a:gd name="T21" fmla="*/ 29 h 36"/>
                  <a:gd name="T22" fmla="*/ 7 w 38"/>
                  <a:gd name="T23" fmla="*/ 32 h 36"/>
                  <a:gd name="T24" fmla="*/ 11 w 38"/>
                  <a:gd name="T25" fmla="*/ 34 h 36"/>
                  <a:gd name="T26" fmla="*/ 13 w 38"/>
                  <a:gd name="T27" fmla="*/ 35 h 36"/>
                  <a:gd name="T28" fmla="*/ 15 w 38"/>
                  <a:gd name="T29" fmla="*/ 35 h 36"/>
                  <a:gd name="T30" fmla="*/ 17 w 38"/>
                  <a:gd name="T31" fmla="*/ 36 h 36"/>
                  <a:gd name="T32" fmla="*/ 20 w 38"/>
                  <a:gd name="T33" fmla="*/ 36 h 36"/>
                  <a:gd name="T34" fmla="*/ 22 w 38"/>
                  <a:gd name="T35" fmla="*/ 35 h 36"/>
                  <a:gd name="T36" fmla="*/ 25 w 38"/>
                  <a:gd name="T37" fmla="*/ 35 h 36"/>
                  <a:gd name="T38" fmla="*/ 27 w 38"/>
                  <a:gd name="T39" fmla="*/ 34 h 36"/>
                  <a:gd name="T40" fmla="*/ 30 w 38"/>
                  <a:gd name="T41" fmla="*/ 32 h 36"/>
                  <a:gd name="T42" fmla="*/ 34 w 38"/>
                  <a:gd name="T43" fmla="*/ 29 h 36"/>
                  <a:gd name="T44" fmla="*/ 36 w 38"/>
                  <a:gd name="T45" fmla="*/ 25 h 36"/>
                  <a:gd name="T46" fmla="*/ 37 w 38"/>
                  <a:gd name="T47" fmla="*/ 20 h 36"/>
                  <a:gd name="T48" fmla="*/ 37 w 38"/>
                  <a:gd name="T49" fmla="*/ 16 h 36"/>
                  <a:gd name="T50" fmla="*/ 36 w 38"/>
                  <a:gd name="T51" fmla="*/ 11 h 36"/>
                  <a:gd name="T52" fmla="*/ 34 w 38"/>
                  <a:gd name="T53" fmla="*/ 8 h 36"/>
                  <a:gd name="T54" fmla="*/ 33 w 38"/>
                  <a:gd name="T55" fmla="*/ 6 h 36"/>
                  <a:gd name="T56" fmla="*/ 31 w 38"/>
                  <a:gd name="T57" fmla="*/ 5 h 36"/>
                  <a:gd name="T58" fmla="*/ 29 w 38"/>
                  <a:gd name="T59" fmla="*/ 4 h 36"/>
                  <a:gd name="T60" fmla="*/ 26 w 38"/>
                  <a:gd name="T61" fmla="*/ 2 h 36"/>
                  <a:gd name="T62" fmla="*/ 21 w 38"/>
                  <a:gd name="T6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6" y="1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1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1" y="34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7" y="36"/>
                    </a:lnTo>
                    <a:lnTo>
                      <a:pt x="19" y="36"/>
                    </a:lnTo>
                    <a:lnTo>
                      <a:pt x="20" y="36"/>
                    </a:lnTo>
                    <a:lnTo>
                      <a:pt x="21" y="36"/>
                    </a:lnTo>
                    <a:lnTo>
                      <a:pt x="22" y="35"/>
                    </a:lnTo>
                    <a:lnTo>
                      <a:pt x="24" y="35"/>
                    </a:lnTo>
                    <a:lnTo>
                      <a:pt x="25" y="35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1"/>
                    </a:lnTo>
                    <a:lnTo>
                      <a:pt x="34" y="29"/>
                    </a:lnTo>
                    <a:lnTo>
                      <a:pt x="35" y="27"/>
                    </a:lnTo>
                    <a:lnTo>
                      <a:pt x="36" y="25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8" y="18"/>
                    </a:lnTo>
                    <a:lnTo>
                      <a:pt x="37" y="16"/>
                    </a:lnTo>
                    <a:lnTo>
                      <a:pt x="37" y="14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67">
                <a:extLst>
                  <a:ext uri="{FF2B5EF4-FFF2-40B4-BE49-F238E27FC236}">
                    <a16:creationId xmlns:a16="http://schemas.microsoft.com/office/drawing/2014/main" id="{4BB0FD91-E1FE-A34F-90AB-E6DDE928EE2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661606" y="2012231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1 h 35"/>
                  <a:gd name="T4" fmla="*/ 7 w 37"/>
                  <a:gd name="T5" fmla="*/ 3 h 35"/>
                  <a:gd name="T6" fmla="*/ 4 w 37"/>
                  <a:gd name="T7" fmla="*/ 6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8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5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8 h 35"/>
                  <a:gd name="T44" fmla="*/ 36 w 37"/>
                  <a:gd name="T45" fmla="*/ 24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5 h 35"/>
                  <a:gd name="T56" fmla="*/ 31 w 37"/>
                  <a:gd name="T57" fmla="*/ 4 h 35"/>
                  <a:gd name="T58" fmla="*/ 29 w 37"/>
                  <a:gd name="T59" fmla="*/ 3 h 35"/>
                  <a:gd name="T60" fmla="*/ 26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5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6"/>
                    </a:lnTo>
                    <a:lnTo>
                      <a:pt x="33" y="5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68">
                <a:extLst>
                  <a:ext uri="{FF2B5EF4-FFF2-40B4-BE49-F238E27FC236}">
                    <a16:creationId xmlns:a16="http://schemas.microsoft.com/office/drawing/2014/main" id="{F178D80A-C068-504B-A40A-948180BC143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686741" y="1997873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1 h 35"/>
                  <a:gd name="T4" fmla="*/ 7 w 37"/>
                  <a:gd name="T5" fmla="*/ 3 h 35"/>
                  <a:gd name="T6" fmla="*/ 4 w 37"/>
                  <a:gd name="T7" fmla="*/ 6 h 35"/>
                  <a:gd name="T8" fmla="*/ 2 w 37"/>
                  <a:gd name="T9" fmla="*/ 9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4 h 35"/>
                  <a:gd name="T30" fmla="*/ 18 w 37"/>
                  <a:gd name="T31" fmla="*/ 35 h 35"/>
                  <a:gd name="T32" fmla="*/ 20 w 37"/>
                  <a:gd name="T33" fmla="*/ 35 h 35"/>
                  <a:gd name="T34" fmla="*/ 22 w 37"/>
                  <a:gd name="T35" fmla="*/ 34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4 w 37"/>
                  <a:gd name="T43" fmla="*/ 28 h 35"/>
                  <a:gd name="T44" fmla="*/ 36 w 37"/>
                  <a:gd name="T45" fmla="*/ 24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0 h 35"/>
                  <a:gd name="T52" fmla="*/ 34 w 37"/>
                  <a:gd name="T53" fmla="*/ 7 h 35"/>
                  <a:gd name="T54" fmla="*/ 32 w 37"/>
                  <a:gd name="T55" fmla="*/ 5 h 35"/>
                  <a:gd name="T56" fmla="*/ 31 w 37"/>
                  <a:gd name="T57" fmla="*/ 4 h 35"/>
                  <a:gd name="T58" fmla="*/ 29 w 37"/>
                  <a:gd name="T59" fmla="*/ 2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9"/>
                    </a:lnTo>
                    <a:lnTo>
                      <a:pt x="34" y="7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69">
                <a:extLst>
                  <a:ext uri="{FF2B5EF4-FFF2-40B4-BE49-F238E27FC236}">
                    <a16:creationId xmlns:a16="http://schemas.microsoft.com/office/drawing/2014/main" id="{1B76F010-F898-6946-A280-17B9963706B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713072" y="1982318"/>
                <a:ext cx="40693" cy="39484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6 h 35"/>
                  <a:gd name="T8" fmla="*/ 2 w 38"/>
                  <a:gd name="T9" fmla="*/ 9 h 35"/>
                  <a:gd name="T10" fmla="*/ 1 w 38"/>
                  <a:gd name="T11" fmla="*/ 11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3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4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4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1 h 35"/>
                  <a:gd name="T42" fmla="*/ 34 w 38"/>
                  <a:gd name="T43" fmla="*/ 28 h 35"/>
                  <a:gd name="T44" fmla="*/ 36 w 38"/>
                  <a:gd name="T45" fmla="*/ 23 h 35"/>
                  <a:gd name="T46" fmla="*/ 38 w 38"/>
                  <a:gd name="T47" fmla="*/ 19 h 35"/>
                  <a:gd name="T48" fmla="*/ 38 w 38"/>
                  <a:gd name="T49" fmla="*/ 15 h 35"/>
                  <a:gd name="T50" fmla="*/ 36 w 38"/>
                  <a:gd name="T51" fmla="*/ 10 h 35"/>
                  <a:gd name="T52" fmla="*/ 35 w 38"/>
                  <a:gd name="T53" fmla="*/ 7 h 35"/>
                  <a:gd name="T54" fmla="*/ 33 w 38"/>
                  <a:gd name="T55" fmla="*/ 5 h 35"/>
                  <a:gd name="T56" fmla="*/ 32 w 38"/>
                  <a:gd name="T57" fmla="*/ 4 h 35"/>
                  <a:gd name="T58" fmla="*/ 30 w 38"/>
                  <a:gd name="T59" fmla="*/ 2 h 35"/>
                  <a:gd name="T60" fmla="*/ 26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1" y="31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3"/>
                    </a:lnTo>
                    <a:lnTo>
                      <a:pt x="37" y="22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5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33" y="4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70">
                <a:extLst>
                  <a:ext uri="{FF2B5EF4-FFF2-40B4-BE49-F238E27FC236}">
                    <a16:creationId xmlns:a16="http://schemas.microsoft.com/office/drawing/2014/main" id="{49D30FF1-6501-4A45-8806-C67F6EC4C6F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742993" y="1982318"/>
                <a:ext cx="38300" cy="39484"/>
              </a:xfrm>
              <a:custGeom>
                <a:avLst/>
                <a:gdLst>
                  <a:gd name="T0" fmla="*/ 16 w 37"/>
                  <a:gd name="T1" fmla="*/ 0 h 35"/>
                  <a:gd name="T2" fmla="*/ 11 w 37"/>
                  <a:gd name="T3" fmla="*/ 1 h 35"/>
                  <a:gd name="T4" fmla="*/ 7 w 37"/>
                  <a:gd name="T5" fmla="*/ 3 h 35"/>
                  <a:gd name="T6" fmla="*/ 4 w 37"/>
                  <a:gd name="T7" fmla="*/ 6 h 35"/>
                  <a:gd name="T8" fmla="*/ 2 w 37"/>
                  <a:gd name="T9" fmla="*/ 9 h 35"/>
                  <a:gd name="T10" fmla="*/ 1 w 37"/>
                  <a:gd name="T11" fmla="*/ 11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3 h 35"/>
                  <a:gd name="T20" fmla="*/ 4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2 w 37"/>
                  <a:gd name="T27" fmla="*/ 34 h 35"/>
                  <a:gd name="T28" fmla="*/ 15 w 37"/>
                  <a:gd name="T29" fmla="*/ 34 h 35"/>
                  <a:gd name="T30" fmla="*/ 17 w 37"/>
                  <a:gd name="T31" fmla="*/ 35 h 35"/>
                  <a:gd name="T32" fmla="*/ 19 w 37"/>
                  <a:gd name="T33" fmla="*/ 35 h 35"/>
                  <a:gd name="T34" fmla="*/ 22 w 37"/>
                  <a:gd name="T35" fmla="*/ 34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8 h 35"/>
                  <a:gd name="T44" fmla="*/ 36 w 37"/>
                  <a:gd name="T45" fmla="*/ 23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0 h 35"/>
                  <a:gd name="T52" fmla="*/ 34 w 37"/>
                  <a:gd name="T53" fmla="*/ 7 h 35"/>
                  <a:gd name="T54" fmla="*/ 32 w 37"/>
                  <a:gd name="T55" fmla="*/ 5 h 35"/>
                  <a:gd name="T56" fmla="*/ 31 w 37"/>
                  <a:gd name="T57" fmla="*/ 4 h 35"/>
                  <a:gd name="T58" fmla="*/ 29 w 37"/>
                  <a:gd name="T59" fmla="*/ 2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5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4" y="26"/>
                    </a:lnTo>
                    <a:lnTo>
                      <a:pt x="36" y="23"/>
                    </a:lnTo>
                    <a:lnTo>
                      <a:pt x="36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6" y="13"/>
                    </a:lnTo>
                    <a:lnTo>
                      <a:pt x="36" y="10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71">
                <a:extLst>
                  <a:ext uri="{FF2B5EF4-FFF2-40B4-BE49-F238E27FC236}">
                    <a16:creationId xmlns:a16="http://schemas.microsoft.com/office/drawing/2014/main" id="{FD2F4754-2421-8E4A-BED8-33BE6EA916F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772915" y="1982318"/>
                <a:ext cx="39497" cy="39484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1 h 35"/>
                  <a:gd name="T4" fmla="*/ 7 w 37"/>
                  <a:gd name="T5" fmla="*/ 3 h 35"/>
                  <a:gd name="T6" fmla="*/ 3 w 37"/>
                  <a:gd name="T7" fmla="*/ 6 h 35"/>
                  <a:gd name="T8" fmla="*/ 2 w 37"/>
                  <a:gd name="T9" fmla="*/ 9 h 35"/>
                  <a:gd name="T10" fmla="*/ 1 w 37"/>
                  <a:gd name="T11" fmla="*/ 11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3 h 35"/>
                  <a:gd name="T20" fmla="*/ 3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4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4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8 h 35"/>
                  <a:gd name="T44" fmla="*/ 36 w 37"/>
                  <a:gd name="T45" fmla="*/ 23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0 h 35"/>
                  <a:gd name="T52" fmla="*/ 34 w 37"/>
                  <a:gd name="T53" fmla="*/ 7 h 35"/>
                  <a:gd name="T54" fmla="*/ 32 w 37"/>
                  <a:gd name="T55" fmla="*/ 5 h 35"/>
                  <a:gd name="T56" fmla="*/ 31 w 37"/>
                  <a:gd name="T57" fmla="*/ 4 h 35"/>
                  <a:gd name="T58" fmla="*/ 29 w 37"/>
                  <a:gd name="T59" fmla="*/ 2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3" y="28"/>
                    </a:lnTo>
                    <a:lnTo>
                      <a:pt x="5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5" y="26"/>
                    </a:lnTo>
                    <a:lnTo>
                      <a:pt x="36" y="23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72">
                <a:extLst>
                  <a:ext uri="{FF2B5EF4-FFF2-40B4-BE49-F238E27FC236}">
                    <a16:creationId xmlns:a16="http://schemas.microsoft.com/office/drawing/2014/main" id="{982C62F1-B5EA-5741-B382-87F07FC5F22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806427" y="1930869"/>
                <a:ext cx="39497" cy="40681"/>
              </a:xfrm>
              <a:custGeom>
                <a:avLst/>
                <a:gdLst>
                  <a:gd name="T0" fmla="*/ 16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1 w 38"/>
                  <a:gd name="T19" fmla="*/ 24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6 w 38"/>
                  <a:gd name="T51" fmla="*/ 11 h 35"/>
                  <a:gd name="T52" fmla="*/ 34 w 38"/>
                  <a:gd name="T53" fmla="*/ 8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3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73">
                <a:extLst>
                  <a:ext uri="{FF2B5EF4-FFF2-40B4-BE49-F238E27FC236}">
                    <a16:creationId xmlns:a16="http://schemas.microsoft.com/office/drawing/2014/main" id="{A8015D53-C2C4-E54E-A9B8-93563BB4C2B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841137" y="1871044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1 h 35"/>
                  <a:gd name="T4" fmla="*/ 7 w 37"/>
                  <a:gd name="T5" fmla="*/ 3 h 35"/>
                  <a:gd name="T6" fmla="*/ 4 w 37"/>
                  <a:gd name="T7" fmla="*/ 6 h 35"/>
                  <a:gd name="T8" fmla="*/ 2 w 37"/>
                  <a:gd name="T9" fmla="*/ 9 h 35"/>
                  <a:gd name="T10" fmla="*/ 1 w 37"/>
                  <a:gd name="T11" fmla="*/ 11 h 35"/>
                  <a:gd name="T12" fmla="*/ 0 w 37"/>
                  <a:gd name="T13" fmla="*/ 13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3 h 35"/>
                  <a:gd name="T20" fmla="*/ 4 w 37"/>
                  <a:gd name="T21" fmla="*/ 27 h 35"/>
                  <a:gd name="T22" fmla="*/ 7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4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4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7 h 35"/>
                  <a:gd name="T44" fmla="*/ 36 w 37"/>
                  <a:gd name="T45" fmla="*/ 23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0 h 35"/>
                  <a:gd name="T52" fmla="*/ 34 w 37"/>
                  <a:gd name="T53" fmla="*/ 7 h 35"/>
                  <a:gd name="T54" fmla="*/ 32 w 37"/>
                  <a:gd name="T55" fmla="*/ 5 h 35"/>
                  <a:gd name="T56" fmla="*/ 31 w 37"/>
                  <a:gd name="T57" fmla="*/ 3 h 35"/>
                  <a:gd name="T58" fmla="*/ 29 w 37"/>
                  <a:gd name="T59" fmla="*/ 2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7"/>
                    </a:lnTo>
                    <a:lnTo>
                      <a:pt x="5" y="29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29"/>
                    </a:lnTo>
                    <a:lnTo>
                      <a:pt x="33" y="27"/>
                    </a:lnTo>
                    <a:lnTo>
                      <a:pt x="35" y="26"/>
                    </a:lnTo>
                    <a:lnTo>
                      <a:pt x="36" y="23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74">
                <a:extLst>
                  <a:ext uri="{FF2B5EF4-FFF2-40B4-BE49-F238E27FC236}">
                    <a16:creationId xmlns:a16="http://schemas.microsoft.com/office/drawing/2014/main" id="{BCB7CE6F-2702-7C42-94F0-311B6241EEB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879436" y="1859080"/>
                <a:ext cx="39497" cy="39484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2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19 h 35"/>
                  <a:gd name="T48" fmla="*/ 38 w 38"/>
                  <a:gd name="T49" fmla="*/ 15 h 35"/>
                  <a:gd name="T50" fmla="*/ 36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2 w 38"/>
                  <a:gd name="T57" fmla="*/ 4 h 35"/>
                  <a:gd name="T58" fmla="*/ 29 w 38"/>
                  <a:gd name="T59" fmla="*/ 3 h 35"/>
                  <a:gd name="T60" fmla="*/ 26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2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1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19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6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75">
                <a:extLst>
                  <a:ext uri="{FF2B5EF4-FFF2-40B4-BE49-F238E27FC236}">
                    <a16:creationId xmlns:a16="http://schemas.microsoft.com/office/drawing/2014/main" id="{7D740B8E-33D0-8248-8676-7A31E851E4E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921327" y="1764557"/>
                <a:ext cx="39497" cy="40681"/>
              </a:xfrm>
              <a:custGeom>
                <a:avLst/>
                <a:gdLst>
                  <a:gd name="T0" fmla="*/ 17 w 38"/>
                  <a:gd name="T1" fmla="*/ 1 h 35"/>
                  <a:gd name="T2" fmla="*/ 12 w 38"/>
                  <a:gd name="T3" fmla="*/ 2 h 35"/>
                  <a:gd name="T4" fmla="*/ 8 w 38"/>
                  <a:gd name="T5" fmla="*/ 4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5 h 35"/>
                  <a:gd name="T14" fmla="*/ 0 w 38"/>
                  <a:gd name="T15" fmla="*/ 17 h 35"/>
                  <a:gd name="T16" fmla="*/ 0 w 38"/>
                  <a:gd name="T17" fmla="*/ 20 h 35"/>
                  <a:gd name="T18" fmla="*/ 2 w 38"/>
                  <a:gd name="T19" fmla="*/ 25 h 35"/>
                  <a:gd name="T20" fmla="*/ 4 w 38"/>
                  <a:gd name="T21" fmla="*/ 29 h 35"/>
                  <a:gd name="T22" fmla="*/ 8 w 38"/>
                  <a:gd name="T23" fmla="*/ 32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8 w 38"/>
                  <a:gd name="T31" fmla="*/ 35 h 35"/>
                  <a:gd name="T32" fmla="*/ 21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2 h 35"/>
                  <a:gd name="T42" fmla="*/ 34 w 38"/>
                  <a:gd name="T43" fmla="*/ 29 h 35"/>
                  <a:gd name="T44" fmla="*/ 36 w 38"/>
                  <a:gd name="T45" fmla="*/ 25 h 35"/>
                  <a:gd name="T46" fmla="*/ 38 w 38"/>
                  <a:gd name="T47" fmla="*/ 20 h 35"/>
                  <a:gd name="T48" fmla="*/ 38 w 38"/>
                  <a:gd name="T49" fmla="*/ 16 h 35"/>
                  <a:gd name="T50" fmla="*/ 36 w 38"/>
                  <a:gd name="T51" fmla="*/ 12 h 35"/>
                  <a:gd name="T52" fmla="*/ 35 w 38"/>
                  <a:gd name="T53" fmla="*/ 8 h 35"/>
                  <a:gd name="T54" fmla="*/ 33 w 38"/>
                  <a:gd name="T55" fmla="*/ 6 h 35"/>
                  <a:gd name="T56" fmla="*/ 32 w 38"/>
                  <a:gd name="T57" fmla="*/ 5 h 35"/>
                  <a:gd name="T58" fmla="*/ 30 w 38"/>
                  <a:gd name="T59" fmla="*/ 3 h 35"/>
                  <a:gd name="T60" fmla="*/ 26 w 38"/>
                  <a:gd name="T61" fmla="*/ 2 h 35"/>
                  <a:gd name="T62" fmla="*/ 22 w 38"/>
                  <a:gd name="T6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1"/>
                    </a:lnTo>
                    <a:lnTo>
                      <a:pt x="15" y="1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5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9" y="33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34" y="29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7" y="14"/>
                    </a:lnTo>
                    <a:lnTo>
                      <a:pt x="36" y="12"/>
                    </a:lnTo>
                    <a:lnTo>
                      <a:pt x="36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76">
                <a:extLst>
                  <a:ext uri="{FF2B5EF4-FFF2-40B4-BE49-F238E27FC236}">
                    <a16:creationId xmlns:a16="http://schemas.microsoft.com/office/drawing/2014/main" id="{66A5F493-8DDE-C248-B8DA-E9F18B64D7A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969201" y="1739430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7 w 38"/>
                  <a:gd name="T5" fmla="*/ 3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7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4 h 35"/>
                  <a:gd name="T30" fmla="*/ 17 w 38"/>
                  <a:gd name="T31" fmla="*/ 35 h 35"/>
                  <a:gd name="T32" fmla="*/ 20 w 38"/>
                  <a:gd name="T33" fmla="*/ 35 h 35"/>
                  <a:gd name="T34" fmla="*/ 22 w 38"/>
                  <a:gd name="T35" fmla="*/ 34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6 w 38"/>
                  <a:gd name="T51" fmla="*/ 11 h 35"/>
                  <a:gd name="T52" fmla="*/ 34 w 38"/>
                  <a:gd name="T53" fmla="*/ 7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3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7" y="31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4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29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77">
                <a:extLst>
                  <a:ext uri="{FF2B5EF4-FFF2-40B4-BE49-F238E27FC236}">
                    <a16:creationId xmlns:a16="http://schemas.microsoft.com/office/drawing/2014/main" id="{7280630C-0F4E-F847-AF44-62D3F89B0E6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20667" y="1737037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1 w 37"/>
                  <a:gd name="T3" fmla="*/ 1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2 w 37"/>
                  <a:gd name="T27" fmla="*/ 34 h 35"/>
                  <a:gd name="T28" fmla="*/ 15 w 37"/>
                  <a:gd name="T29" fmla="*/ 35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4 w 37"/>
                  <a:gd name="T43" fmla="*/ 28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5 h 35"/>
                  <a:gd name="T50" fmla="*/ 36 w 37"/>
                  <a:gd name="T51" fmla="*/ 11 h 35"/>
                  <a:gd name="T52" fmla="*/ 34 w 37"/>
                  <a:gd name="T53" fmla="*/ 8 h 35"/>
                  <a:gd name="T54" fmla="*/ 32 w 37"/>
                  <a:gd name="T55" fmla="*/ 6 h 35"/>
                  <a:gd name="T56" fmla="*/ 31 w 37"/>
                  <a:gd name="T57" fmla="*/ 4 h 35"/>
                  <a:gd name="T58" fmla="*/ 29 w 37"/>
                  <a:gd name="T59" fmla="*/ 3 h 35"/>
                  <a:gd name="T60" fmla="*/ 25 w 37"/>
                  <a:gd name="T61" fmla="*/ 1 h 35"/>
                  <a:gd name="T62" fmla="*/ 20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5" y="30"/>
                    </a:lnTo>
                    <a:lnTo>
                      <a:pt x="7" y="31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2" y="34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6" y="13"/>
                    </a:lnTo>
                    <a:lnTo>
                      <a:pt x="36" y="11"/>
                    </a:lnTo>
                    <a:lnTo>
                      <a:pt x="34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78">
                <a:extLst>
                  <a:ext uri="{FF2B5EF4-FFF2-40B4-BE49-F238E27FC236}">
                    <a16:creationId xmlns:a16="http://schemas.microsoft.com/office/drawing/2014/main" id="{58CA5A73-D9C7-CC46-9AD2-7E86BFD3032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79313" y="1719090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2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9 h 35"/>
                  <a:gd name="T22" fmla="*/ 7 w 37"/>
                  <a:gd name="T23" fmla="*/ 32 h 35"/>
                  <a:gd name="T24" fmla="*/ 11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8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5 w 37"/>
                  <a:gd name="T37" fmla="*/ 34 h 35"/>
                  <a:gd name="T38" fmla="*/ 27 w 37"/>
                  <a:gd name="T39" fmla="*/ 33 h 35"/>
                  <a:gd name="T40" fmla="*/ 30 w 37"/>
                  <a:gd name="T41" fmla="*/ 32 h 35"/>
                  <a:gd name="T42" fmla="*/ 33 w 37"/>
                  <a:gd name="T43" fmla="*/ 29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4 h 35"/>
                  <a:gd name="T58" fmla="*/ 29 w 37"/>
                  <a:gd name="T59" fmla="*/ 3 h 35"/>
                  <a:gd name="T60" fmla="*/ 26 w 37"/>
                  <a:gd name="T61" fmla="*/ 2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3" y="29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79">
                <a:extLst>
                  <a:ext uri="{FF2B5EF4-FFF2-40B4-BE49-F238E27FC236}">
                    <a16:creationId xmlns:a16="http://schemas.microsoft.com/office/drawing/2014/main" id="{A5B8E18D-AC36-DB4E-9862-C7B333EA482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148731" y="1719090"/>
                <a:ext cx="38300" cy="40681"/>
              </a:xfrm>
              <a:custGeom>
                <a:avLst/>
                <a:gdLst>
                  <a:gd name="T0" fmla="*/ 17 w 37"/>
                  <a:gd name="T1" fmla="*/ 0 h 35"/>
                  <a:gd name="T2" fmla="*/ 12 w 37"/>
                  <a:gd name="T3" fmla="*/ 2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9 h 35"/>
                  <a:gd name="T22" fmla="*/ 7 w 37"/>
                  <a:gd name="T23" fmla="*/ 32 h 35"/>
                  <a:gd name="T24" fmla="*/ 11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8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5 w 37"/>
                  <a:gd name="T37" fmla="*/ 34 h 35"/>
                  <a:gd name="T38" fmla="*/ 27 w 37"/>
                  <a:gd name="T39" fmla="*/ 33 h 35"/>
                  <a:gd name="T40" fmla="*/ 30 w 37"/>
                  <a:gd name="T41" fmla="*/ 32 h 35"/>
                  <a:gd name="T42" fmla="*/ 33 w 37"/>
                  <a:gd name="T43" fmla="*/ 29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4 h 35"/>
                  <a:gd name="T58" fmla="*/ 29 w 37"/>
                  <a:gd name="T59" fmla="*/ 3 h 35"/>
                  <a:gd name="T60" fmla="*/ 26 w 37"/>
                  <a:gd name="T61" fmla="*/ 2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7" y="0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3" y="29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80">
                <a:extLst>
                  <a:ext uri="{FF2B5EF4-FFF2-40B4-BE49-F238E27FC236}">
                    <a16:creationId xmlns:a16="http://schemas.microsoft.com/office/drawing/2014/main" id="{D9C92411-8F7A-E04A-9123-AD07DAE47BA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228922" y="1692767"/>
                <a:ext cx="39497" cy="39484"/>
              </a:xfrm>
              <a:custGeom>
                <a:avLst/>
                <a:gdLst>
                  <a:gd name="T0" fmla="*/ 16 w 37"/>
                  <a:gd name="T1" fmla="*/ 1 h 35"/>
                  <a:gd name="T2" fmla="*/ 11 w 37"/>
                  <a:gd name="T3" fmla="*/ 2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3 h 35"/>
                  <a:gd name="T12" fmla="*/ 0 w 37"/>
                  <a:gd name="T13" fmla="*/ 15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5 h 35"/>
                  <a:gd name="T20" fmla="*/ 4 w 37"/>
                  <a:gd name="T21" fmla="*/ 29 h 35"/>
                  <a:gd name="T22" fmla="*/ 7 w 37"/>
                  <a:gd name="T23" fmla="*/ 32 h 35"/>
                  <a:gd name="T24" fmla="*/ 10 w 37"/>
                  <a:gd name="T25" fmla="*/ 34 h 35"/>
                  <a:gd name="T26" fmla="*/ 12 w 37"/>
                  <a:gd name="T27" fmla="*/ 35 h 35"/>
                  <a:gd name="T28" fmla="*/ 15 w 37"/>
                  <a:gd name="T29" fmla="*/ 35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4 w 37"/>
                  <a:gd name="T37" fmla="*/ 35 h 35"/>
                  <a:gd name="T38" fmla="*/ 27 w 37"/>
                  <a:gd name="T39" fmla="*/ 34 h 35"/>
                  <a:gd name="T40" fmla="*/ 30 w 37"/>
                  <a:gd name="T41" fmla="*/ 32 h 35"/>
                  <a:gd name="T42" fmla="*/ 34 w 37"/>
                  <a:gd name="T43" fmla="*/ 29 h 35"/>
                  <a:gd name="T44" fmla="*/ 36 w 37"/>
                  <a:gd name="T45" fmla="*/ 25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5 h 35"/>
                  <a:gd name="T58" fmla="*/ 29 w 37"/>
                  <a:gd name="T59" fmla="*/ 4 h 35"/>
                  <a:gd name="T60" fmla="*/ 25 w 37"/>
                  <a:gd name="T61" fmla="*/ 2 h 35"/>
                  <a:gd name="T62" fmla="*/ 20 w 37"/>
                  <a:gd name="T6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1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5" y="31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4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5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1"/>
                    </a:lnTo>
                    <a:lnTo>
                      <a:pt x="34" y="29"/>
                    </a:lnTo>
                    <a:lnTo>
                      <a:pt x="34" y="26"/>
                    </a:lnTo>
                    <a:lnTo>
                      <a:pt x="36" y="25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6" y="11"/>
                    </a:lnTo>
                    <a:lnTo>
                      <a:pt x="34" y="9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81">
                <a:extLst>
                  <a:ext uri="{FF2B5EF4-FFF2-40B4-BE49-F238E27FC236}">
                    <a16:creationId xmlns:a16="http://schemas.microsoft.com/office/drawing/2014/main" id="{CDE45669-698E-7048-8D16-EA5A79987AF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328262" y="1557563"/>
                <a:ext cx="38300" cy="40681"/>
              </a:xfrm>
              <a:custGeom>
                <a:avLst/>
                <a:gdLst>
                  <a:gd name="T0" fmla="*/ 16 w 37"/>
                  <a:gd name="T1" fmla="*/ 1 h 35"/>
                  <a:gd name="T2" fmla="*/ 12 w 37"/>
                  <a:gd name="T3" fmla="*/ 1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5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2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8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2 h 35"/>
                  <a:gd name="T42" fmla="*/ 33 w 37"/>
                  <a:gd name="T43" fmla="*/ 28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5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5 h 35"/>
                  <a:gd name="T58" fmla="*/ 29 w 37"/>
                  <a:gd name="T59" fmla="*/ 3 h 35"/>
                  <a:gd name="T60" fmla="*/ 26 w 37"/>
                  <a:gd name="T61" fmla="*/ 1 h 35"/>
                  <a:gd name="T62" fmla="*/ 21 w 37"/>
                  <a:gd name="T6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1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6" y="6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7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5" y="27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5"/>
                    </a:lnTo>
                    <a:lnTo>
                      <a:pt x="37" y="14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82">
                <a:extLst>
                  <a:ext uri="{FF2B5EF4-FFF2-40B4-BE49-F238E27FC236}">
                    <a16:creationId xmlns:a16="http://schemas.microsoft.com/office/drawing/2014/main" id="{7F361429-8872-1C44-A70F-7B3A5DDD880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55130" y="1416377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7 w 38"/>
                  <a:gd name="T5" fmla="*/ 4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7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7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6 w 38"/>
                  <a:gd name="T51" fmla="*/ 11 h 35"/>
                  <a:gd name="T52" fmla="*/ 34 w 38"/>
                  <a:gd name="T53" fmla="*/ 8 h 35"/>
                  <a:gd name="T54" fmla="*/ 33 w 38"/>
                  <a:gd name="T55" fmla="*/ 6 h 35"/>
                  <a:gd name="T56" fmla="*/ 32 w 38"/>
                  <a:gd name="T57" fmla="*/ 4 h 35"/>
                  <a:gd name="T58" fmla="*/ 30 w 38"/>
                  <a:gd name="T59" fmla="*/ 3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7" y="31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83">
                <a:extLst>
                  <a:ext uri="{FF2B5EF4-FFF2-40B4-BE49-F238E27FC236}">
                    <a16:creationId xmlns:a16="http://schemas.microsoft.com/office/drawing/2014/main" id="{55AF6CC2-1348-4E4E-B4F0-214FC42E733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634660" y="1283566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7 w 38"/>
                  <a:gd name="T5" fmla="*/ 3 h 35"/>
                  <a:gd name="T6" fmla="*/ 4 w 38"/>
                  <a:gd name="T7" fmla="*/ 6 h 35"/>
                  <a:gd name="T8" fmla="*/ 2 w 38"/>
                  <a:gd name="T9" fmla="*/ 9 h 35"/>
                  <a:gd name="T10" fmla="*/ 1 w 38"/>
                  <a:gd name="T11" fmla="*/ 12 h 35"/>
                  <a:gd name="T12" fmla="*/ 0 w 38"/>
                  <a:gd name="T13" fmla="*/ 13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3 h 35"/>
                  <a:gd name="T20" fmla="*/ 4 w 38"/>
                  <a:gd name="T21" fmla="*/ 28 h 35"/>
                  <a:gd name="T22" fmla="*/ 7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4 h 35"/>
                  <a:gd name="T30" fmla="*/ 17 w 38"/>
                  <a:gd name="T31" fmla="*/ 35 h 35"/>
                  <a:gd name="T32" fmla="*/ 20 w 38"/>
                  <a:gd name="T33" fmla="*/ 35 h 35"/>
                  <a:gd name="T34" fmla="*/ 22 w 38"/>
                  <a:gd name="T35" fmla="*/ 34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3 h 35"/>
                  <a:gd name="T46" fmla="*/ 37 w 38"/>
                  <a:gd name="T47" fmla="*/ 19 h 35"/>
                  <a:gd name="T48" fmla="*/ 37 w 38"/>
                  <a:gd name="T49" fmla="*/ 15 h 35"/>
                  <a:gd name="T50" fmla="*/ 36 w 38"/>
                  <a:gd name="T51" fmla="*/ 10 h 35"/>
                  <a:gd name="T52" fmla="*/ 34 w 38"/>
                  <a:gd name="T53" fmla="*/ 7 h 35"/>
                  <a:gd name="T54" fmla="*/ 33 w 38"/>
                  <a:gd name="T55" fmla="*/ 5 h 35"/>
                  <a:gd name="T56" fmla="*/ 31 w 38"/>
                  <a:gd name="T57" fmla="*/ 4 h 35"/>
                  <a:gd name="T58" fmla="*/ 29 w 38"/>
                  <a:gd name="T59" fmla="*/ 2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3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8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32" y="4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84">
                <a:extLst>
                  <a:ext uri="{FF2B5EF4-FFF2-40B4-BE49-F238E27FC236}">
                    <a16:creationId xmlns:a16="http://schemas.microsoft.com/office/drawing/2014/main" id="{2176B522-B8C5-9C45-848F-92538755FB4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941058" y="1052643"/>
                <a:ext cx="39497" cy="40681"/>
              </a:xfrm>
              <a:custGeom>
                <a:avLst/>
                <a:gdLst>
                  <a:gd name="T0" fmla="*/ 17 w 38"/>
                  <a:gd name="T1" fmla="*/ 1 h 35"/>
                  <a:gd name="T2" fmla="*/ 12 w 38"/>
                  <a:gd name="T3" fmla="*/ 2 h 35"/>
                  <a:gd name="T4" fmla="*/ 8 w 38"/>
                  <a:gd name="T5" fmla="*/ 4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7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2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2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6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2 w 38"/>
                  <a:gd name="T57" fmla="*/ 5 h 35"/>
                  <a:gd name="T58" fmla="*/ 30 w 38"/>
                  <a:gd name="T59" fmla="*/ 3 h 35"/>
                  <a:gd name="T60" fmla="*/ 26 w 38"/>
                  <a:gd name="T61" fmla="*/ 2 h 35"/>
                  <a:gd name="T62" fmla="*/ 21 w 38"/>
                  <a:gd name="T6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1"/>
                    </a:lnTo>
                    <a:lnTo>
                      <a:pt x="15" y="1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Line 85">
                <a:extLst>
                  <a:ext uri="{FF2B5EF4-FFF2-40B4-BE49-F238E27FC236}">
                    <a16:creationId xmlns:a16="http://schemas.microsoft.com/office/drawing/2014/main" id="{601CF67E-CBEB-A144-9ABA-E1C65772D75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V="1">
                <a:off x="8334827" y="736768"/>
                <a:ext cx="1197" cy="1562621"/>
              </a:xfrm>
              <a:prstGeom prst="line">
                <a:avLst/>
              </a:prstGeom>
              <a:noFill/>
              <a:ln w="11176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Line 86">
                <a:extLst>
                  <a:ext uri="{FF2B5EF4-FFF2-40B4-BE49-F238E27FC236}">
                    <a16:creationId xmlns:a16="http://schemas.microsoft.com/office/drawing/2014/main" id="{3CE3FFB8-5731-FA42-9EDE-C5146E11B0A2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291774" y="733179"/>
                <a:ext cx="2040659" cy="1196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Rectangle 87">
                <a:extLst>
                  <a:ext uri="{FF2B5EF4-FFF2-40B4-BE49-F238E27FC236}">
                    <a16:creationId xmlns:a16="http://schemas.microsoft.com/office/drawing/2014/main" id="{E704C283-E66B-7C47-A66E-6C8E10DB2DA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440340" y="2453462"/>
                <a:ext cx="1768838" cy="2496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 algn="ctr"/>
                <a:r>
                  <a:rPr lang="en-GB" altLang="en-IT" sz="14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Return period (years)</a:t>
                </a:r>
              </a:p>
            </p:txBody>
          </p:sp>
          <p:sp>
            <p:nvSpPr>
              <p:cNvPr id="186" name="Text Box 88">
                <a:extLst>
                  <a:ext uri="{FF2B5EF4-FFF2-40B4-BE49-F238E27FC236}">
                    <a16:creationId xmlns:a16="http://schemas.microsoft.com/office/drawing/2014/main" id="{8183E342-BAA6-584D-BA73-4186266ADBDD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 rot="16200000">
                <a:off x="4863040" y="1398749"/>
                <a:ext cx="1971399" cy="2496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r>
                  <a:rPr lang="en-GB" altLang="en-IT" sz="14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Peak discharge (m³/s)</a:t>
                </a:r>
              </a:p>
            </p:txBody>
          </p:sp>
        </p:grp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859571E8-42B6-F848-8A7A-7FF5CA47B642}"/>
              </a:ext>
            </a:extLst>
          </p:cNvPr>
          <p:cNvSpPr/>
          <p:nvPr/>
        </p:nvSpPr>
        <p:spPr>
          <a:xfrm>
            <a:off x="734786" y="2652111"/>
            <a:ext cx="30329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2:</a:t>
            </a:r>
          </a:p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changes in small and big floods different? </a:t>
            </a:r>
          </a:p>
          <a:p>
            <a:endParaRPr lang="en-GB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D6B8AD-54E0-5241-B73A-B12D0425FE7B}"/>
              </a:ext>
            </a:extLst>
          </p:cNvPr>
          <p:cNvSpPr/>
          <p:nvPr/>
        </p:nvSpPr>
        <p:spPr>
          <a:xfrm>
            <a:off x="734786" y="4691065"/>
            <a:ext cx="3258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3:</a:t>
            </a:r>
          </a:p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small and large floods have the same drivers of change?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3A6BCF1-FDE2-5E49-8DD2-14E67C1E8FE1}"/>
              </a:ext>
            </a:extLst>
          </p:cNvPr>
          <p:cNvGrpSpPr/>
          <p:nvPr/>
        </p:nvGrpSpPr>
        <p:grpSpPr>
          <a:xfrm>
            <a:off x="5791842" y="4331149"/>
            <a:ext cx="2765299" cy="2165229"/>
            <a:chOff x="5797557" y="4331149"/>
            <a:chExt cx="2765299" cy="2165229"/>
          </a:xfrm>
        </p:grpSpPr>
        <p:grpSp>
          <p:nvGrpSpPr>
            <p:cNvPr id="377" name="Group 376">
              <a:extLst>
                <a:ext uri="{FF2B5EF4-FFF2-40B4-BE49-F238E27FC236}">
                  <a16:creationId xmlns:a16="http://schemas.microsoft.com/office/drawing/2014/main" id="{B0F7366F-3950-3B4B-A1C3-2EEE49BBD5CF}"/>
                </a:ext>
              </a:extLst>
            </p:cNvPr>
            <p:cNvGrpSpPr/>
            <p:nvPr/>
          </p:nvGrpSpPr>
          <p:grpSpPr>
            <a:xfrm>
              <a:off x="6500058" y="4555233"/>
              <a:ext cx="1383575" cy="1383423"/>
              <a:chOff x="8935016" y="767993"/>
              <a:chExt cx="1383575" cy="1383423"/>
            </a:xfrm>
          </p:grpSpPr>
          <p:sp>
            <p:nvSpPr>
              <p:cNvPr id="379" name="Freeform 91">
                <a:extLst>
                  <a:ext uri="{FF2B5EF4-FFF2-40B4-BE49-F238E27FC236}">
                    <a16:creationId xmlns:a16="http://schemas.microsoft.com/office/drawing/2014/main" id="{C816B559-CB00-2C4F-82DE-E0DE82E083F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935016" y="767993"/>
                <a:ext cx="1383575" cy="1383423"/>
              </a:xfrm>
              <a:custGeom>
                <a:avLst/>
                <a:gdLst>
                  <a:gd name="T0" fmla="*/ 0 w 1037"/>
                  <a:gd name="T1" fmla="*/ 1069 h 1069"/>
                  <a:gd name="T2" fmla="*/ 621 w 1037"/>
                  <a:gd name="T3" fmla="*/ 580 h 1069"/>
                  <a:gd name="T4" fmla="*/ 1037 w 1037"/>
                  <a:gd name="T5" fmla="*/ 0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37" h="1069">
                    <a:moveTo>
                      <a:pt x="0" y="1069"/>
                    </a:moveTo>
                    <a:cubicBezTo>
                      <a:pt x="179" y="970"/>
                      <a:pt x="409" y="818"/>
                      <a:pt x="621" y="580"/>
                    </a:cubicBezTo>
                    <a:cubicBezTo>
                      <a:pt x="833" y="342"/>
                      <a:pt x="950" y="121"/>
                      <a:pt x="1037" y="0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IT"/>
              </a:p>
            </p:txBody>
          </p:sp>
          <p:sp>
            <p:nvSpPr>
              <p:cNvPr id="380" name="Rectangle 379">
                <a:extLst>
                  <a:ext uri="{FF2B5EF4-FFF2-40B4-BE49-F238E27FC236}">
                    <a16:creationId xmlns:a16="http://schemas.microsoft.com/office/drawing/2014/main" id="{9182EE8F-2C9B-7140-9E44-0773B22731C2}"/>
                  </a:ext>
                </a:extLst>
              </p:cNvPr>
              <p:cNvSpPr/>
              <p:nvPr/>
            </p:nvSpPr>
            <p:spPr>
              <a:xfrm>
                <a:off x="9035122" y="1149745"/>
                <a:ext cx="884442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0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Why? </a:t>
                </a:r>
                <a:endParaRPr lang="en-IT" sz="20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381" name="Group 380">
              <a:extLst>
                <a:ext uri="{FF2B5EF4-FFF2-40B4-BE49-F238E27FC236}">
                  <a16:creationId xmlns:a16="http://schemas.microsoft.com/office/drawing/2014/main" id="{08FA864D-6645-2840-84EF-955AB27020CA}"/>
                </a:ext>
              </a:extLst>
            </p:cNvPr>
            <p:cNvGrpSpPr/>
            <p:nvPr/>
          </p:nvGrpSpPr>
          <p:grpSpPr>
            <a:xfrm>
              <a:off x="5797557" y="4331149"/>
              <a:ext cx="2765299" cy="2165229"/>
              <a:chOff x="5723924" y="537865"/>
              <a:chExt cx="2765299" cy="2165229"/>
            </a:xfrm>
          </p:grpSpPr>
          <p:sp>
            <p:nvSpPr>
              <p:cNvPr id="382" name="Freeform 6">
                <a:extLst>
                  <a:ext uri="{FF2B5EF4-FFF2-40B4-BE49-F238E27FC236}">
                    <a16:creationId xmlns:a16="http://schemas.microsoft.com/office/drawing/2014/main" id="{874D6C44-9100-9941-BF8D-C030675807F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54548" y="1034695"/>
                <a:ext cx="1682796" cy="1091202"/>
              </a:xfrm>
              <a:custGeom>
                <a:avLst/>
                <a:gdLst>
                  <a:gd name="T0" fmla="*/ 0 w 1002"/>
                  <a:gd name="T1" fmla="*/ 634 h 634"/>
                  <a:gd name="T2" fmla="*/ 397 w 1002"/>
                  <a:gd name="T3" fmla="*/ 422 h 634"/>
                  <a:gd name="T4" fmla="*/ 723 w 1002"/>
                  <a:gd name="T5" fmla="*/ 209 h 634"/>
                  <a:gd name="T6" fmla="*/ 1002 w 1002"/>
                  <a:gd name="T7" fmla="*/ 0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2" h="634">
                    <a:moveTo>
                      <a:pt x="0" y="634"/>
                    </a:moveTo>
                    <a:cubicBezTo>
                      <a:pt x="138" y="563"/>
                      <a:pt x="277" y="492"/>
                      <a:pt x="397" y="422"/>
                    </a:cubicBezTo>
                    <a:cubicBezTo>
                      <a:pt x="517" y="351"/>
                      <a:pt x="622" y="279"/>
                      <a:pt x="723" y="209"/>
                    </a:cubicBezTo>
                    <a:cubicBezTo>
                      <a:pt x="824" y="139"/>
                      <a:pt x="956" y="35"/>
                      <a:pt x="1002" y="0"/>
                    </a:cubicBezTo>
                  </a:path>
                </a:pathLst>
              </a:custGeom>
              <a:noFill/>
              <a:ln w="38100">
                <a:solidFill>
                  <a:srgbClr val="006699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Line 7">
                <a:extLst>
                  <a:ext uri="{FF2B5EF4-FFF2-40B4-BE49-F238E27FC236}">
                    <a16:creationId xmlns:a16="http://schemas.microsoft.com/office/drawing/2014/main" id="{7681DA5E-2DC8-474E-A8BA-3E2DFC88537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295365" y="2283835"/>
                <a:ext cx="2039462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Line 8">
                <a:extLst>
                  <a:ext uri="{FF2B5EF4-FFF2-40B4-BE49-F238E27FC236}">
                    <a16:creationId xmlns:a16="http://schemas.microsoft.com/office/drawing/2014/main" id="{1FE036BB-2E16-484E-BFCA-E07E1B8A3137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295365" y="2283835"/>
                <a:ext cx="1197" cy="40681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Line 9">
                <a:extLst>
                  <a:ext uri="{FF2B5EF4-FFF2-40B4-BE49-F238E27FC236}">
                    <a16:creationId xmlns:a16="http://schemas.microsoft.com/office/drawing/2014/main" id="{3F1350B9-5714-2C48-84AF-EE317508F9A7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315096" y="2283835"/>
                <a:ext cx="1197" cy="40681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Line 10">
                <a:extLst>
                  <a:ext uri="{FF2B5EF4-FFF2-40B4-BE49-F238E27FC236}">
                    <a16:creationId xmlns:a16="http://schemas.microsoft.com/office/drawing/2014/main" id="{799E4795-E2DC-2F4D-9A52-5B74E32AF2D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8334827" y="2283835"/>
                <a:ext cx="1197" cy="40681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Line 11">
                <a:extLst>
                  <a:ext uri="{FF2B5EF4-FFF2-40B4-BE49-F238E27FC236}">
                    <a16:creationId xmlns:a16="http://schemas.microsoft.com/office/drawing/2014/main" id="{376C75FC-AB03-DE47-A09F-DD22F6B135A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602960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Line 12">
                <a:extLst>
                  <a:ext uri="{FF2B5EF4-FFF2-40B4-BE49-F238E27FC236}">
                    <a16:creationId xmlns:a16="http://schemas.microsoft.com/office/drawing/2014/main" id="{25933D1D-A1BC-8747-AC85-3DDA3748E1D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781293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Line 13">
                <a:extLst>
                  <a:ext uri="{FF2B5EF4-FFF2-40B4-BE49-F238E27FC236}">
                    <a16:creationId xmlns:a16="http://schemas.microsoft.com/office/drawing/2014/main" id="{F257BECC-EF30-D440-BEE0-83191710544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909358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Line 14">
                <a:extLst>
                  <a:ext uri="{FF2B5EF4-FFF2-40B4-BE49-F238E27FC236}">
                    <a16:creationId xmlns:a16="http://schemas.microsoft.com/office/drawing/2014/main" id="{E8741A17-1931-3C40-88EF-7C124E976D9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008698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Line 15">
                <a:extLst>
                  <a:ext uri="{FF2B5EF4-FFF2-40B4-BE49-F238E27FC236}">
                    <a16:creationId xmlns:a16="http://schemas.microsoft.com/office/drawing/2014/main" id="{9A71AE5B-9C85-F14E-891A-95660CBAF226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088888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Line 16">
                <a:extLst>
                  <a:ext uri="{FF2B5EF4-FFF2-40B4-BE49-F238E27FC236}">
                    <a16:creationId xmlns:a16="http://schemas.microsoft.com/office/drawing/2014/main" id="{A7DBE826-064D-624B-9457-8678439F864C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157110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Line 17">
                <a:extLst>
                  <a:ext uri="{FF2B5EF4-FFF2-40B4-BE49-F238E27FC236}">
                    <a16:creationId xmlns:a16="http://schemas.microsoft.com/office/drawing/2014/main" id="{A18A50C9-BAC8-F74D-B289-A3D013FAC0F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216953" y="2283835"/>
                <a:ext cx="0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Line 18">
                <a:extLst>
                  <a:ext uri="{FF2B5EF4-FFF2-40B4-BE49-F238E27FC236}">
                    <a16:creationId xmlns:a16="http://schemas.microsoft.com/office/drawing/2014/main" id="{41EBCC37-AD04-2C48-A4E2-7BF9131CC1D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268418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Line 19">
                <a:extLst>
                  <a:ext uri="{FF2B5EF4-FFF2-40B4-BE49-F238E27FC236}">
                    <a16:creationId xmlns:a16="http://schemas.microsoft.com/office/drawing/2014/main" id="{5F732D6C-0ABC-6347-8BA7-5C526D54B0D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622691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Line 20">
                <a:extLst>
                  <a:ext uri="{FF2B5EF4-FFF2-40B4-BE49-F238E27FC236}">
                    <a16:creationId xmlns:a16="http://schemas.microsoft.com/office/drawing/2014/main" id="{92A8F991-384A-8D4F-AC25-6FA0F6BAF56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801024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Line 21">
                <a:extLst>
                  <a:ext uri="{FF2B5EF4-FFF2-40B4-BE49-F238E27FC236}">
                    <a16:creationId xmlns:a16="http://schemas.microsoft.com/office/drawing/2014/main" id="{7EA36F1E-6D80-084D-8CD2-52CA28A16C6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929089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Line 22">
                <a:extLst>
                  <a:ext uri="{FF2B5EF4-FFF2-40B4-BE49-F238E27FC236}">
                    <a16:creationId xmlns:a16="http://schemas.microsoft.com/office/drawing/2014/main" id="{F1E9C04F-0DD0-4444-A254-BC9940E6D8F2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8028429" y="2283835"/>
                <a:ext cx="0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Line 23">
                <a:extLst>
                  <a:ext uri="{FF2B5EF4-FFF2-40B4-BE49-F238E27FC236}">
                    <a16:creationId xmlns:a16="http://schemas.microsoft.com/office/drawing/2014/main" id="{130311F7-6CE1-5349-99E4-1ACF308F56D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8108619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Line 24">
                <a:extLst>
                  <a:ext uri="{FF2B5EF4-FFF2-40B4-BE49-F238E27FC236}">
                    <a16:creationId xmlns:a16="http://schemas.microsoft.com/office/drawing/2014/main" id="{1D85EBE8-294A-C949-8932-6B12AD27E286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8176841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Line 25">
                <a:extLst>
                  <a:ext uri="{FF2B5EF4-FFF2-40B4-BE49-F238E27FC236}">
                    <a16:creationId xmlns:a16="http://schemas.microsoft.com/office/drawing/2014/main" id="{454289FD-C62B-3345-AAC8-5BFC4266E1E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8235487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Line 26">
                <a:extLst>
                  <a:ext uri="{FF2B5EF4-FFF2-40B4-BE49-F238E27FC236}">
                    <a16:creationId xmlns:a16="http://schemas.microsoft.com/office/drawing/2014/main" id="{31BFEFA4-1E0D-B84E-9C31-298D2BB6D8A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8288149" y="2283835"/>
                <a:ext cx="1197" cy="2034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Rectangle 27">
                <a:extLst>
                  <a:ext uri="{FF2B5EF4-FFF2-40B4-BE49-F238E27FC236}">
                    <a16:creationId xmlns:a16="http://schemas.microsoft.com/office/drawing/2014/main" id="{E363D2FC-5800-4147-80F1-47FB9A1FCF8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263050" y="2355624"/>
                <a:ext cx="78993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en-GB" altLang="en-IT" sz="1100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Rectangle 28">
                <a:extLst>
                  <a:ext uri="{FF2B5EF4-FFF2-40B4-BE49-F238E27FC236}">
                    <a16:creationId xmlns:a16="http://schemas.microsoft.com/office/drawing/2014/main" id="{CC6FDA73-E408-3147-A95D-5290370BD14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7260040" y="2355624"/>
                <a:ext cx="156790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  <a:endParaRPr lang="en-GB" altLang="en-IT" sz="1100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Rectangle 29">
                <a:extLst>
                  <a:ext uri="{FF2B5EF4-FFF2-40B4-BE49-F238E27FC236}">
                    <a16:creationId xmlns:a16="http://schemas.microsoft.com/office/drawing/2014/main" id="{5577C313-9CB8-8F4B-A249-E6DA9FDC2D3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8253440" y="2355624"/>
                <a:ext cx="235783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en-GB" altLang="en-IT" sz="1100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Line 30">
                <a:extLst>
                  <a:ext uri="{FF2B5EF4-FFF2-40B4-BE49-F238E27FC236}">
                    <a16:creationId xmlns:a16="http://schemas.microsoft.com/office/drawing/2014/main" id="{7C181246-0775-1243-B009-6710BA51A94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V="1">
                <a:off x="6291774" y="733179"/>
                <a:ext cx="1197" cy="1548263"/>
              </a:xfrm>
              <a:prstGeom prst="line">
                <a:avLst/>
              </a:prstGeom>
              <a:noFill/>
              <a:ln w="1435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Line 31">
                <a:extLst>
                  <a:ext uri="{FF2B5EF4-FFF2-40B4-BE49-F238E27FC236}">
                    <a16:creationId xmlns:a16="http://schemas.microsoft.com/office/drawing/2014/main" id="{D521403E-8181-9E4C-B43E-E1996615A0AA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57065" y="2283835"/>
                <a:ext cx="3830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Line 32">
                <a:extLst>
                  <a:ext uri="{FF2B5EF4-FFF2-40B4-BE49-F238E27FC236}">
                    <a16:creationId xmlns:a16="http://schemas.microsoft.com/office/drawing/2014/main" id="{B872F4A1-020E-D44A-A30C-9E5EA79F16BA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57065" y="1880616"/>
                <a:ext cx="3830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Line 33">
                <a:extLst>
                  <a:ext uri="{FF2B5EF4-FFF2-40B4-BE49-F238E27FC236}">
                    <a16:creationId xmlns:a16="http://schemas.microsoft.com/office/drawing/2014/main" id="{F88C7A97-FA12-8844-B06E-04175E0E71A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57065" y="1477398"/>
                <a:ext cx="3830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Line 34">
                <a:extLst>
                  <a:ext uri="{FF2B5EF4-FFF2-40B4-BE49-F238E27FC236}">
                    <a16:creationId xmlns:a16="http://schemas.microsoft.com/office/drawing/2014/main" id="{0470A118-4BE7-0F4D-A0DE-0AC1D830EE72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57065" y="1074180"/>
                <a:ext cx="3830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Line 35">
                <a:extLst>
                  <a:ext uri="{FF2B5EF4-FFF2-40B4-BE49-F238E27FC236}">
                    <a16:creationId xmlns:a16="http://schemas.microsoft.com/office/drawing/2014/main" id="{BFE34574-4FE3-904E-9CE8-548C7A166B2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76215" y="2082824"/>
                <a:ext cx="1915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Line 36">
                <a:extLst>
                  <a:ext uri="{FF2B5EF4-FFF2-40B4-BE49-F238E27FC236}">
                    <a16:creationId xmlns:a16="http://schemas.microsoft.com/office/drawing/2014/main" id="{035B5CEA-451B-BC44-A40C-8190DD48005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76215" y="1678409"/>
                <a:ext cx="1915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Line 37">
                <a:extLst>
                  <a:ext uri="{FF2B5EF4-FFF2-40B4-BE49-F238E27FC236}">
                    <a16:creationId xmlns:a16="http://schemas.microsoft.com/office/drawing/2014/main" id="{2364A6BE-C354-D74B-92E0-781C48391DD2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76215" y="1275191"/>
                <a:ext cx="1915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Line 38">
                <a:extLst>
                  <a:ext uri="{FF2B5EF4-FFF2-40B4-BE49-F238E27FC236}">
                    <a16:creationId xmlns:a16="http://schemas.microsoft.com/office/drawing/2014/main" id="{60E39F90-362A-CB45-A27E-FFA7D5D3697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276215" y="871972"/>
                <a:ext cx="19150" cy="119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Rectangle 39">
                <a:extLst>
                  <a:ext uri="{FF2B5EF4-FFF2-40B4-BE49-F238E27FC236}">
                    <a16:creationId xmlns:a16="http://schemas.microsoft.com/office/drawing/2014/main" id="{B667F3C0-2D97-6D48-A547-A30887B4165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155332" y="2212045"/>
                <a:ext cx="78993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en-GB" altLang="en-IT" sz="11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Rectangle 40">
                <a:extLst>
                  <a:ext uri="{FF2B5EF4-FFF2-40B4-BE49-F238E27FC236}">
                    <a16:creationId xmlns:a16="http://schemas.microsoft.com/office/drawing/2014/main" id="{B5609DE3-BBA9-FD45-9FE6-93FB5D8C697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026070" y="1811220"/>
                <a:ext cx="235783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200</a:t>
                </a:r>
                <a:endParaRPr lang="en-GB" altLang="en-IT" sz="11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Rectangle 41">
                <a:extLst>
                  <a:ext uri="{FF2B5EF4-FFF2-40B4-BE49-F238E27FC236}">
                    <a16:creationId xmlns:a16="http://schemas.microsoft.com/office/drawing/2014/main" id="{DE8FCD5D-ADC6-9848-B252-C0CA471C3BD7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024873" y="1413984"/>
                <a:ext cx="235783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400</a:t>
                </a:r>
                <a:endParaRPr lang="en-GB" altLang="en-IT" sz="11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Rectangle 42">
                <a:extLst>
                  <a:ext uri="{FF2B5EF4-FFF2-40B4-BE49-F238E27FC236}">
                    <a16:creationId xmlns:a16="http://schemas.microsoft.com/office/drawing/2014/main" id="{2D0E88C4-9C9D-D649-9608-B1C57CAA1B9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026070" y="1004783"/>
                <a:ext cx="235783" cy="168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GB" altLang="en-IT" sz="1100" b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600</a:t>
                </a:r>
                <a:endParaRPr lang="en-GB" altLang="en-IT" sz="1100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3">
                <a:extLst>
                  <a:ext uri="{FF2B5EF4-FFF2-40B4-BE49-F238E27FC236}">
                    <a16:creationId xmlns:a16="http://schemas.microsoft.com/office/drawing/2014/main" id="{D884D2B9-087F-7A42-81A6-5696599A645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286987" y="2170168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1 w 37"/>
                  <a:gd name="T3" fmla="*/ 1 h 35"/>
                  <a:gd name="T4" fmla="*/ 7 w 37"/>
                  <a:gd name="T5" fmla="*/ 3 h 35"/>
                  <a:gd name="T6" fmla="*/ 4 w 37"/>
                  <a:gd name="T7" fmla="*/ 6 h 35"/>
                  <a:gd name="T8" fmla="*/ 2 w 37"/>
                  <a:gd name="T9" fmla="*/ 10 h 35"/>
                  <a:gd name="T10" fmla="*/ 1 w 37"/>
                  <a:gd name="T11" fmla="*/ 11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3 h 35"/>
                  <a:gd name="T20" fmla="*/ 4 w 37"/>
                  <a:gd name="T21" fmla="*/ 27 h 35"/>
                  <a:gd name="T22" fmla="*/ 7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4 h 35"/>
                  <a:gd name="T30" fmla="*/ 17 w 37"/>
                  <a:gd name="T31" fmla="*/ 35 h 35"/>
                  <a:gd name="T32" fmla="*/ 19 w 37"/>
                  <a:gd name="T33" fmla="*/ 35 h 35"/>
                  <a:gd name="T34" fmla="*/ 22 w 37"/>
                  <a:gd name="T35" fmla="*/ 34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7 h 35"/>
                  <a:gd name="T44" fmla="*/ 36 w 37"/>
                  <a:gd name="T45" fmla="*/ 23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0 h 35"/>
                  <a:gd name="T52" fmla="*/ 34 w 37"/>
                  <a:gd name="T53" fmla="*/ 7 h 35"/>
                  <a:gd name="T54" fmla="*/ 32 w 37"/>
                  <a:gd name="T55" fmla="*/ 5 h 35"/>
                  <a:gd name="T56" fmla="*/ 30 w 37"/>
                  <a:gd name="T57" fmla="*/ 4 h 35"/>
                  <a:gd name="T58" fmla="*/ 29 w 37"/>
                  <a:gd name="T59" fmla="*/ 2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7"/>
                    </a:lnTo>
                    <a:lnTo>
                      <a:pt x="5" y="29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21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5" y="26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0" name="Freeform 44">
                <a:extLst>
                  <a:ext uri="{FF2B5EF4-FFF2-40B4-BE49-F238E27FC236}">
                    <a16:creationId xmlns:a16="http://schemas.microsoft.com/office/drawing/2014/main" id="{AF5BC92B-C8F0-9944-98EA-DA0D9CF8C97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297759" y="2168971"/>
                <a:ext cx="38300" cy="40681"/>
              </a:xfrm>
              <a:custGeom>
                <a:avLst/>
                <a:gdLst>
                  <a:gd name="T0" fmla="*/ 16 w 37"/>
                  <a:gd name="T1" fmla="*/ 0 h 35"/>
                  <a:gd name="T2" fmla="*/ 11 w 37"/>
                  <a:gd name="T3" fmla="*/ 2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2 h 35"/>
                  <a:gd name="T24" fmla="*/ 10 w 37"/>
                  <a:gd name="T25" fmla="*/ 33 h 35"/>
                  <a:gd name="T26" fmla="*/ 12 w 37"/>
                  <a:gd name="T27" fmla="*/ 34 h 35"/>
                  <a:gd name="T28" fmla="*/ 15 w 37"/>
                  <a:gd name="T29" fmla="*/ 35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2 h 35"/>
                  <a:gd name="T42" fmla="*/ 34 w 37"/>
                  <a:gd name="T43" fmla="*/ 28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4 h 35"/>
                  <a:gd name="T58" fmla="*/ 29 w 37"/>
                  <a:gd name="T59" fmla="*/ 3 h 35"/>
                  <a:gd name="T60" fmla="*/ 25 w 37"/>
                  <a:gd name="T61" fmla="*/ 2 h 35"/>
                  <a:gd name="T62" fmla="*/ 20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5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2" y="34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6" y="11"/>
                    </a:lnTo>
                    <a:lnTo>
                      <a:pt x="34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1" name="Freeform 45">
                <a:extLst>
                  <a:ext uri="{FF2B5EF4-FFF2-40B4-BE49-F238E27FC236}">
                    <a16:creationId xmlns:a16="http://schemas.microsoft.com/office/drawing/2014/main" id="{54563637-84BC-204E-8257-763C2D6353F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08531" y="2154613"/>
                <a:ext cx="38300" cy="40681"/>
              </a:xfrm>
              <a:custGeom>
                <a:avLst/>
                <a:gdLst>
                  <a:gd name="T0" fmla="*/ 16 w 37"/>
                  <a:gd name="T1" fmla="*/ 1 h 35"/>
                  <a:gd name="T2" fmla="*/ 12 w 37"/>
                  <a:gd name="T3" fmla="*/ 1 h 35"/>
                  <a:gd name="T4" fmla="*/ 8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8 h 35"/>
                  <a:gd name="T22" fmla="*/ 8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8 w 37"/>
                  <a:gd name="T31" fmla="*/ 35 h 35"/>
                  <a:gd name="T32" fmla="*/ 20 w 37"/>
                  <a:gd name="T33" fmla="*/ 35 h 35"/>
                  <a:gd name="T34" fmla="*/ 23 w 37"/>
                  <a:gd name="T35" fmla="*/ 35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4 w 37"/>
                  <a:gd name="T43" fmla="*/ 28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5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5 h 35"/>
                  <a:gd name="T58" fmla="*/ 29 w 37"/>
                  <a:gd name="T59" fmla="*/ 3 h 35"/>
                  <a:gd name="T60" fmla="*/ 26 w 37"/>
                  <a:gd name="T61" fmla="*/ 1 h 35"/>
                  <a:gd name="T62" fmla="*/ 21 w 37"/>
                  <a:gd name="T6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1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7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4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7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1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2" name="Freeform 46">
                <a:extLst>
                  <a:ext uri="{FF2B5EF4-FFF2-40B4-BE49-F238E27FC236}">
                    <a16:creationId xmlns:a16="http://schemas.microsoft.com/office/drawing/2014/main" id="{064CF1D1-EF3D-8445-9D42-259D1F17EDD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19302" y="2154613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3 w 38"/>
                  <a:gd name="T3" fmla="*/ 1 h 35"/>
                  <a:gd name="T4" fmla="*/ 8 w 38"/>
                  <a:gd name="T5" fmla="*/ 3 h 35"/>
                  <a:gd name="T6" fmla="*/ 4 w 38"/>
                  <a:gd name="T7" fmla="*/ 6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1 w 38"/>
                  <a:gd name="T17" fmla="*/ 19 h 35"/>
                  <a:gd name="T18" fmla="*/ 2 w 38"/>
                  <a:gd name="T19" fmla="*/ 23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4 w 38"/>
                  <a:gd name="T27" fmla="*/ 34 h 35"/>
                  <a:gd name="T28" fmla="*/ 16 w 38"/>
                  <a:gd name="T29" fmla="*/ 34 h 35"/>
                  <a:gd name="T30" fmla="*/ 18 w 38"/>
                  <a:gd name="T31" fmla="*/ 35 h 35"/>
                  <a:gd name="T32" fmla="*/ 21 w 38"/>
                  <a:gd name="T33" fmla="*/ 35 h 35"/>
                  <a:gd name="T34" fmla="*/ 23 w 38"/>
                  <a:gd name="T35" fmla="*/ 34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1 h 35"/>
                  <a:gd name="T42" fmla="*/ 34 w 38"/>
                  <a:gd name="T43" fmla="*/ 28 h 35"/>
                  <a:gd name="T44" fmla="*/ 37 w 38"/>
                  <a:gd name="T45" fmla="*/ 23 h 35"/>
                  <a:gd name="T46" fmla="*/ 38 w 38"/>
                  <a:gd name="T47" fmla="*/ 19 h 35"/>
                  <a:gd name="T48" fmla="*/ 38 w 38"/>
                  <a:gd name="T49" fmla="*/ 15 h 35"/>
                  <a:gd name="T50" fmla="*/ 37 w 38"/>
                  <a:gd name="T51" fmla="*/ 10 h 35"/>
                  <a:gd name="T52" fmla="*/ 35 w 38"/>
                  <a:gd name="T53" fmla="*/ 7 h 35"/>
                  <a:gd name="T54" fmla="*/ 34 w 38"/>
                  <a:gd name="T55" fmla="*/ 5 h 35"/>
                  <a:gd name="T56" fmla="*/ 32 w 38"/>
                  <a:gd name="T57" fmla="*/ 4 h 35"/>
                  <a:gd name="T58" fmla="*/ 30 w 38"/>
                  <a:gd name="T59" fmla="*/ 2 h 35"/>
                  <a:gd name="T60" fmla="*/ 27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1" y="22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3" y="33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7" y="33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1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37" y="23"/>
                    </a:lnTo>
                    <a:lnTo>
                      <a:pt x="38" y="22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5" y="7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7" y="1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3" name="Freeform 47">
                <a:extLst>
                  <a:ext uri="{FF2B5EF4-FFF2-40B4-BE49-F238E27FC236}">
                    <a16:creationId xmlns:a16="http://schemas.microsoft.com/office/drawing/2014/main" id="{831E7C19-7AC5-DC41-9ACA-92F76A42994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31271" y="2152220"/>
                <a:ext cx="38300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2 h 35"/>
                  <a:gd name="T4" fmla="*/ 7 w 37"/>
                  <a:gd name="T5" fmla="*/ 4 h 35"/>
                  <a:gd name="T6" fmla="*/ 3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20 h 35"/>
                  <a:gd name="T18" fmla="*/ 1 w 37"/>
                  <a:gd name="T19" fmla="*/ 24 h 35"/>
                  <a:gd name="T20" fmla="*/ 3 w 37"/>
                  <a:gd name="T21" fmla="*/ 28 h 35"/>
                  <a:gd name="T22" fmla="*/ 7 w 37"/>
                  <a:gd name="T23" fmla="*/ 32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2 h 35"/>
                  <a:gd name="T42" fmla="*/ 33 w 37"/>
                  <a:gd name="T43" fmla="*/ 28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1 h 35"/>
                  <a:gd name="T52" fmla="*/ 34 w 37"/>
                  <a:gd name="T53" fmla="*/ 8 h 35"/>
                  <a:gd name="T54" fmla="*/ 32 w 37"/>
                  <a:gd name="T55" fmla="*/ 6 h 35"/>
                  <a:gd name="T56" fmla="*/ 31 w 37"/>
                  <a:gd name="T57" fmla="*/ 4 h 35"/>
                  <a:gd name="T58" fmla="*/ 29 w 37"/>
                  <a:gd name="T59" fmla="*/ 3 h 35"/>
                  <a:gd name="T60" fmla="*/ 26 w 37"/>
                  <a:gd name="T61" fmla="*/ 2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3" y="1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3" y="28"/>
                    </a:lnTo>
                    <a:lnTo>
                      <a:pt x="5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3" y="3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4" name="Freeform 48">
                <a:extLst>
                  <a:ext uri="{FF2B5EF4-FFF2-40B4-BE49-F238E27FC236}">
                    <a16:creationId xmlns:a16="http://schemas.microsoft.com/office/drawing/2014/main" id="{14E80F0E-6250-724E-8F9B-B61F2CFF81F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43240" y="2147434"/>
                <a:ext cx="39497" cy="39484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7 w 38"/>
                  <a:gd name="T5" fmla="*/ 3 h 35"/>
                  <a:gd name="T6" fmla="*/ 4 w 38"/>
                  <a:gd name="T7" fmla="*/ 7 h 35"/>
                  <a:gd name="T8" fmla="*/ 2 w 38"/>
                  <a:gd name="T9" fmla="*/ 9 h 35"/>
                  <a:gd name="T10" fmla="*/ 1 w 38"/>
                  <a:gd name="T11" fmla="*/ 12 h 35"/>
                  <a:gd name="T12" fmla="*/ 0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7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5 h 35"/>
                  <a:gd name="T30" fmla="*/ 17 w 38"/>
                  <a:gd name="T31" fmla="*/ 35 h 35"/>
                  <a:gd name="T32" fmla="*/ 20 w 38"/>
                  <a:gd name="T33" fmla="*/ 35 h 35"/>
                  <a:gd name="T34" fmla="*/ 22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7 w 38"/>
                  <a:gd name="T47" fmla="*/ 20 h 35"/>
                  <a:gd name="T48" fmla="*/ 37 w 38"/>
                  <a:gd name="T49" fmla="*/ 15 h 35"/>
                  <a:gd name="T50" fmla="*/ 36 w 38"/>
                  <a:gd name="T51" fmla="*/ 11 h 35"/>
                  <a:gd name="T52" fmla="*/ 34 w 38"/>
                  <a:gd name="T53" fmla="*/ 8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3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1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1"/>
                    </a:lnTo>
                    <a:lnTo>
                      <a:pt x="37" y="20"/>
                    </a:lnTo>
                    <a:lnTo>
                      <a:pt x="38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8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5" name="Freeform 49">
                <a:extLst>
                  <a:ext uri="{FF2B5EF4-FFF2-40B4-BE49-F238E27FC236}">
                    <a16:creationId xmlns:a16="http://schemas.microsoft.com/office/drawing/2014/main" id="{B19B83A3-FBC9-BC45-8FD5-E52924057B5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54012" y="2122308"/>
                <a:ext cx="40693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19 h 35"/>
                  <a:gd name="T48" fmla="*/ 38 w 38"/>
                  <a:gd name="T49" fmla="*/ 15 h 35"/>
                  <a:gd name="T50" fmla="*/ 36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1 w 38"/>
                  <a:gd name="T57" fmla="*/ 4 h 35"/>
                  <a:gd name="T58" fmla="*/ 30 w 38"/>
                  <a:gd name="T59" fmla="*/ 3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9" y="33"/>
                    </a:lnTo>
                    <a:lnTo>
                      <a:pt x="31" y="31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6"/>
                    </a:lnTo>
                    <a:lnTo>
                      <a:pt x="33" y="6"/>
                    </a:lnTo>
                    <a:lnTo>
                      <a:pt x="33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6" name="Freeform 50">
                <a:extLst>
                  <a:ext uri="{FF2B5EF4-FFF2-40B4-BE49-F238E27FC236}">
                    <a16:creationId xmlns:a16="http://schemas.microsoft.com/office/drawing/2014/main" id="{65A9F202-FC4E-7E49-8027-A40006EE8BD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67177" y="2119915"/>
                <a:ext cx="39497" cy="39484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6 h 35"/>
                  <a:gd name="T8" fmla="*/ 2 w 38"/>
                  <a:gd name="T9" fmla="*/ 9 h 35"/>
                  <a:gd name="T10" fmla="*/ 1 w 38"/>
                  <a:gd name="T11" fmla="*/ 11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3 h 35"/>
                  <a:gd name="T20" fmla="*/ 4 w 38"/>
                  <a:gd name="T21" fmla="*/ 27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3 h 35"/>
                  <a:gd name="T28" fmla="*/ 16 w 38"/>
                  <a:gd name="T29" fmla="*/ 34 h 35"/>
                  <a:gd name="T30" fmla="*/ 18 w 38"/>
                  <a:gd name="T31" fmla="*/ 35 h 35"/>
                  <a:gd name="T32" fmla="*/ 21 w 38"/>
                  <a:gd name="T33" fmla="*/ 35 h 35"/>
                  <a:gd name="T34" fmla="*/ 23 w 38"/>
                  <a:gd name="T35" fmla="*/ 34 h 35"/>
                  <a:gd name="T36" fmla="*/ 25 w 38"/>
                  <a:gd name="T37" fmla="*/ 33 h 35"/>
                  <a:gd name="T38" fmla="*/ 27 w 38"/>
                  <a:gd name="T39" fmla="*/ 33 h 35"/>
                  <a:gd name="T40" fmla="*/ 31 w 38"/>
                  <a:gd name="T41" fmla="*/ 31 h 35"/>
                  <a:gd name="T42" fmla="*/ 34 w 38"/>
                  <a:gd name="T43" fmla="*/ 27 h 35"/>
                  <a:gd name="T44" fmla="*/ 36 w 38"/>
                  <a:gd name="T45" fmla="*/ 23 h 35"/>
                  <a:gd name="T46" fmla="*/ 38 w 38"/>
                  <a:gd name="T47" fmla="*/ 19 h 35"/>
                  <a:gd name="T48" fmla="*/ 38 w 38"/>
                  <a:gd name="T49" fmla="*/ 15 h 35"/>
                  <a:gd name="T50" fmla="*/ 36 w 38"/>
                  <a:gd name="T51" fmla="*/ 10 h 35"/>
                  <a:gd name="T52" fmla="*/ 34 w 38"/>
                  <a:gd name="T53" fmla="*/ 7 h 35"/>
                  <a:gd name="T54" fmla="*/ 33 w 38"/>
                  <a:gd name="T55" fmla="*/ 5 h 35"/>
                  <a:gd name="T56" fmla="*/ 32 w 38"/>
                  <a:gd name="T57" fmla="*/ 4 h 35"/>
                  <a:gd name="T58" fmla="*/ 30 w 38"/>
                  <a:gd name="T59" fmla="*/ 2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7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3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4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1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1" y="31"/>
                    </a:lnTo>
                    <a:lnTo>
                      <a:pt x="33" y="29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7" name="Freeform 51">
                <a:extLst>
                  <a:ext uri="{FF2B5EF4-FFF2-40B4-BE49-F238E27FC236}">
                    <a16:creationId xmlns:a16="http://schemas.microsoft.com/office/drawing/2014/main" id="{7AAC37F0-EDC2-BF46-B9C7-9AF392BA62A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80343" y="2110343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1 w 37"/>
                  <a:gd name="T3" fmla="*/ 2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3 h 35"/>
                  <a:gd name="T12" fmla="*/ 0 w 37"/>
                  <a:gd name="T13" fmla="*/ 15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5 h 35"/>
                  <a:gd name="T20" fmla="*/ 4 w 37"/>
                  <a:gd name="T21" fmla="*/ 29 h 35"/>
                  <a:gd name="T22" fmla="*/ 7 w 37"/>
                  <a:gd name="T23" fmla="*/ 32 h 35"/>
                  <a:gd name="T24" fmla="*/ 10 w 37"/>
                  <a:gd name="T25" fmla="*/ 34 h 35"/>
                  <a:gd name="T26" fmla="*/ 12 w 37"/>
                  <a:gd name="T27" fmla="*/ 35 h 35"/>
                  <a:gd name="T28" fmla="*/ 15 w 37"/>
                  <a:gd name="T29" fmla="*/ 35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4 w 37"/>
                  <a:gd name="T37" fmla="*/ 35 h 35"/>
                  <a:gd name="T38" fmla="*/ 27 w 37"/>
                  <a:gd name="T39" fmla="*/ 34 h 35"/>
                  <a:gd name="T40" fmla="*/ 30 w 37"/>
                  <a:gd name="T41" fmla="*/ 32 h 35"/>
                  <a:gd name="T42" fmla="*/ 33 w 37"/>
                  <a:gd name="T43" fmla="*/ 29 h 35"/>
                  <a:gd name="T44" fmla="*/ 36 w 37"/>
                  <a:gd name="T45" fmla="*/ 25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5 h 35"/>
                  <a:gd name="T58" fmla="*/ 29 w 37"/>
                  <a:gd name="T59" fmla="*/ 3 h 35"/>
                  <a:gd name="T60" fmla="*/ 25 w 37"/>
                  <a:gd name="T61" fmla="*/ 2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4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5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3" y="29"/>
                    </a:lnTo>
                    <a:lnTo>
                      <a:pt x="35" y="27"/>
                    </a:lnTo>
                    <a:lnTo>
                      <a:pt x="36" y="25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8" name="Freeform 52">
                <a:extLst>
                  <a:ext uri="{FF2B5EF4-FFF2-40B4-BE49-F238E27FC236}">
                    <a16:creationId xmlns:a16="http://schemas.microsoft.com/office/drawing/2014/main" id="{1DF33B0F-ADC2-B146-B19C-103785BDB30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93508" y="2110343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7 h 35"/>
                  <a:gd name="T8" fmla="*/ 2 w 38"/>
                  <a:gd name="T9" fmla="*/ 9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7 w 38"/>
                  <a:gd name="T47" fmla="*/ 19 h 35"/>
                  <a:gd name="T48" fmla="*/ 37 w 38"/>
                  <a:gd name="T49" fmla="*/ 15 h 35"/>
                  <a:gd name="T50" fmla="*/ 36 w 38"/>
                  <a:gd name="T51" fmla="*/ 11 h 35"/>
                  <a:gd name="T52" fmla="*/ 34 w 38"/>
                  <a:gd name="T53" fmla="*/ 8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3 h 35"/>
                  <a:gd name="T60" fmla="*/ 26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8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8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9" name="Freeform 53">
                <a:extLst>
                  <a:ext uri="{FF2B5EF4-FFF2-40B4-BE49-F238E27FC236}">
                    <a16:creationId xmlns:a16="http://schemas.microsoft.com/office/drawing/2014/main" id="{9FE43417-0075-CE46-8C2B-97EAAF97852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06674" y="2107950"/>
                <a:ext cx="40693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7 h 35"/>
                  <a:gd name="T8" fmla="*/ 2 w 38"/>
                  <a:gd name="T9" fmla="*/ 9 h 35"/>
                  <a:gd name="T10" fmla="*/ 1 w 38"/>
                  <a:gd name="T11" fmla="*/ 11 h 35"/>
                  <a:gd name="T12" fmla="*/ 0 w 38"/>
                  <a:gd name="T13" fmla="*/ 14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2 h 35"/>
                  <a:gd name="T26" fmla="*/ 13 w 38"/>
                  <a:gd name="T27" fmla="*/ 33 h 35"/>
                  <a:gd name="T28" fmla="*/ 15 w 38"/>
                  <a:gd name="T29" fmla="*/ 34 h 35"/>
                  <a:gd name="T30" fmla="*/ 18 w 38"/>
                  <a:gd name="T31" fmla="*/ 34 h 35"/>
                  <a:gd name="T32" fmla="*/ 20 w 38"/>
                  <a:gd name="T33" fmla="*/ 34 h 35"/>
                  <a:gd name="T34" fmla="*/ 23 w 38"/>
                  <a:gd name="T35" fmla="*/ 34 h 35"/>
                  <a:gd name="T36" fmla="*/ 25 w 38"/>
                  <a:gd name="T37" fmla="*/ 33 h 35"/>
                  <a:gd name="T38" fmla="*/ 27 w 38"/>
                  <a:gd name="T39" fmla="*/ 32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7 w 38"/>
                  <a:gd name="T47" fmla="*/ 19 h 35"/>
                  <a:gd name="T48" fmla="*/ 37 w 38"/>
                  <a:gd name="T49" fmla="*/ 15 h 35"/>
                  <a:gd name="T50" fmla="*/ 36 w 38"/>
                  <a:gd name="T51" fmla="*/ 10 h 35"/>
                  <a:gd name="T52" fmla="*/ 34 w 38"/>
                  <a:gd name="T53" fmla="*/ 7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2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1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3"/>
                    </a:lnTo>
                    <a:lnTo>
                      <a:pt x="13" y="33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20" y="34"/>
                    </a:lnTo>
                    <a:lnTo>
                      <a:pt x="21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3"/>
                    </a:lnTo>
                    <a:lnTo>
                      <a:pt x="26" y="33"/>
                    </a:lnTo>
                    <a:lnTo>
                      <a:pt x="27" y="32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29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1"/>
                    </a:lnTo>
                    <a:lnTo>
                      <a:pt x="37" y="19"/>
                    </a:lnTo>
                    <a:lnTo>
                      <a:pt x="38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0" name="Freeform 54">
                <a:extLst>
                  <a:ext uri="{FF2B5EF4-FFF2-40B4-BE49-F238E27FC236}">
                    <a16:creationId xmlns:a16="http://schemas.microsoft.com/office/drawing/2014/main" id="{B10F0CC5-CF6A-8E43-B441-B29D479E541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21036" y="2097182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2 h 35"/>
                  <a:gd name="T4" fmla="*/ 8 w 38"/>
                  <a:gd name="T5" fmla="*/ 4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2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8 w 38"/>
                  <a:gd name="T31" fmla="*/ 35 h 35"/>
                  <a:gd name="T32" fmla="*/ 21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2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6 h 35"/>
                  <a:gd name="T50" fmla="*/ 36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2 w 38"/>
                  <a:gd name="T57" fmla="*/ 4 h 35"/>
                  <a:gd name="T58" fmla="*/ 30 w 38"/>
                  <a:gd name="T59" fmla="*/ 3 h 35"/>
                  <a:gd name="T60" fmla="*/ 26 w 38"/>
                  <a:gd name="T61" fmla="*/ 2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9" y="33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6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3" y="5"/>
                    </a:lnTo>
                    <a:lnTo>
                      <a:pt x="32" y="4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1" name="Freeform 55">
                <a:extLst>
                  <a:ext uri="{FF2B5EF4-FFF2-40B4-BE49-F238E27FC236}">
                    <a16:creationId xmlns:a16="http://schemas.microsoft.com/office/drawing/2014/main" id="{F3DC63CD-EB98-3945-98BF-AB2BDDC0E31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35399" y="2086413"/>
                <a:ext cx="39497" cy="39484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7 w 38"/>
                  <a:gd name="T5" fmla="*/ 3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7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4 h 35"/>
                  <a:gd name="T30" fmla="*/ 18 w 38"/>
                  <a:gd name="T31" fmla="*/ 35 h 35"/>
                  <a:gd name="T32" fmla="*/ 21 w 38"/>
                  <a:gd name="T33" fmla="*/ 35 h 35"/>
                  <a:gd name="T34" fmla="*/ 23 w 38"/>
                  <a:gd name="T35" fmla="*/ 34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6 w 38"/>
                  <a:gd name="T51" fmla="*/ 11 h 35"/>
                  <a:gd name="T52" fmla="*/ 34 w 38"/>
                  <a:gd name="T53" fmla="*/ 8 h 35"/>
                  <a:gd name="T54" fmla="*/ 33 w 38"/>
                  <a:gd name="T55" fmla="*/ 6 h 35"/>
                  <a:gd name="T56" fmla="*/ 32 w 38"/>
                  <a:gd name="T57" fmla="*/ 4 h 35"/>
                  <a:gd name="T58" fmla="*/ 30 w 38"/>
                  <a:gd name="T59" fmla="*/ 3 h 35"/>
                  <a:gd name="T60" fmla="*/ 26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7" y="31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1" y="31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2" name="Freeform 56">
                <a:extLst>
                  <a:ext uri="{FF2B5EF4-FFF2-40B4-BE49-F238E27FC236}">
                    <a16:creationId xmlns:a16="http://schemas.microsoft.com/office/drawing/2014/main" id="{0F0E1C00-3193-B049-AB7A-C0BE861A8C9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50958" y="2085217"/>
                <a:ext cx="39497" cy="39484"/>
              </a:xfrm>
              <a:custGeom>
                <a:avLst/>
                <a:gdLst>
                  <a:gd name="T0" fmla="*/ 16 w 37"/>
                  <a:gd name="T1" fmla="*/ 0 h 35"/>
                  <a:gd name="T2" fmla="*/ 11 w 37"/>
                  <a:gd name="T3" fmla="*/ 1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2 w 37"/>
                  <a:gd name="T27" fmla="*/ 34 h 35"/>
                  <a:gd name="T28" fmla="*/ 15 w 37"/>
                  <a:gd name="T29" fmla="*/ 35 h 35"/>
                  <a:gd name="T30" fmla="*/ 17 w 37"/>
                  <a:gd name="T31" fmla="*/ 35 h 35"/>
                  <a:gd name="T32" fmla="*/ 19 w 37"/>
                  <a:gd name="T33" fmla="*/ 35 h 35"/>
                  <a:gd name="T34" fmla="*/ 22 w 37"/>
                  <a:gd name="T35" fmla="*/ 35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8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5 h 35"/>
                  <a:gd name="T50" fmla="*/ 36 w 37"/>
                  <a:gd name="T51" fmla="*/ 11 h 35"/>
                  <a:gd name="T52" fmla="*/ 34 w 37"/>
                  <a:gd name="T53" fmla="*/ 8 h 35"/>
                  <a:gd name="T54" fmla="*/ 32 w 37"/>
                  <a:gd name="T55" fmla="*/ 6 h 35"/>
                  <a:gd name="T56" fmla="*/ 31 w 37"/>
                  <a:gd name="T57" fmla="*/ 4 h 35"/>
                  <a:gd name="T58" fmla="*/ 29 w 37"/>
                  <a:gd name="T59" fmla="*/ 3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5" y="30"/>
                    </a:lnTo>
                    <a:lnTo>
                      <a:pt x="7" y="31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2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4" y="26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6" y="13"/>
                    </a:lnTo>
                    <a:lnTo>
                      <a:pt x="36" y="11"/>
                    </a:lnTo>
                    <a:lnTo>
                      <a:pt x="34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3" name="Freeform 57">
                <a:extLst>
                  <a:ext uri="{FF2B5EF4-FFF2-40B4-BE49-F238E27FC236}">
                    <a16:creationId xmlns:a16="http://schemas.microsoft.com/office/drawing/2014/main" id="{A26D9E30-D350-1A44-B635-94EF5E2C0E2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65320" y="2082824"/>
                <a:ext cx="40693" cy="39484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5 w 38"/>
                  <a:gd name="T7" fmla="*/ 7 h 35"/>
                  <a:gd name="T8" fmla="*/ 3 w 38"/>
                  <a:gd name="T9" fmla="*/ 10 h 35"/>
                  <a:gd name="T10" fmla="*/ 2 w 38"/>
                  <a:gd name="T11" fmla="*/ 12 h 35"/>
                  <a:gd name="T12" fmla="*/ 1 w 38"/>
                  <a:gd name="T13" fmla="*/ 14 h 35"/>
                  <a:gd name="T14" fmla="*/ 1 w 38"/>
                  <a:gd name="T15" fmla="*/ 16 h 35"/>
                  <a:gd name="T16" fmla="*/ 1 w 38"/>
                  <a:gd name="T17" fmla="*/ 19 h 35"/>
                  <a:gd name="T18" fmla="*/ 2 w 38"/>
                  <a:gd name="T19" fmla="*/ 24 h 35"/>
                  <a:gd name="T20" fmla="*/ 5 w 38"/>
                  <a:gd name="T21" fmla="*/ 28 h 35"/>
                  <a:gd name="T22" fmla="*/ 8 w 38"/>
                  <a:gd name="T23" fmla="*/ 32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8 w 38"/>
                  <a:gd name="T39" fmla="*/ 33 h 35"/>
                  <a:gd name="T40" fmla="*/ 31 w 38"/>
                  <a:gd name="T41" fmla="*/ 32 h 35"/>
                  <a:gd name="T42" fmla="*/ 34 w 38"/>
                  <a:gd name="T43" fmla="*/ 28 h 35"/>
                  <a:gd name="T44" fmla="*/ 37 w 38"/>
                  <a:gd name="T45" fmla="*/ 24 h 35"/>
                  <a:gd name="T46" fmla="*/ 38 w 38"/>
                  <a:gd name="T47" fmla="*/ 19 h 35"/>
                  <a:gd name="T48" fmla="*/ 38 w 38"/>
                  <a:gd name="T49" fmla="*/ 16 h 35"/>
                  <a:gd name="T50" fmla="*/ 37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2 w 38"/>
                  <a:gd name="T57" fmla="*/ 4 h 35"/>
                  <a:gd name="T58" fmla="*/ 30 w 38"/>
                  <a:gd name="T59" fmla="*/ 3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5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8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7" y="22"/>
                    </a:lnTo>
                    <a:lnTo>
                      <a:pt x="38" y="19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7" y="13"/>
                    </a:lnTo>
                    <a:lnTo>
                      <a:pt x="37" y="11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4" name="Freeform 58">
                <a:extLst>
                  <a:ext uri="{FF2B5EF4-FFF2-40B4-BE49-F238E27FC236}">
                    <a16:creationId xmlns:a16="http://schemas.microsoft.com/office/drawing/2014/main" id="{8D0BD411-9B9D-C749-976C-852B573390D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82076" y="2079234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1 h 35"/>
                  <a:gd name="T4" fmla="*/ 7 w 37"/>
                  <a:gd name="T5" fmla="*/ 3 h 35"/>
                  <a:gd name="T6" fmla="*/ 4 w 37"/>
                  <a:gd name="T7" fmla="*/ 6 h 35"/>
                  <a:gd name="T8" fmla="*/ 2 w 37"/>
                  <a:gd name="T9" fmla="*/ 9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4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4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8 h 35"/>
                  <a:gd name="T44" fmla="*/ 36 w 37"/>
                  <a:gd name="T45" fmla="*/ 24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0 h 35"/>
                  <a:gd name="T52" fmla="*/ 34 w 37"/>
                  <a:gd name="T53" fmla="*/ 7 h 35"/>
                  <a:gd name="T54" fmla="*/ 32 w 37"/>
                  <a:gd name="T55" fmla="*/ 5 h 35"/>
                  <a:gd name="T56" fmla="*/ 31 w 37"/>
                  <a:gd name="T57" fmla="*/ 4 h 35"/>
                  <a:gd name="T58" fmla="*/ 29 w 37"/>
                  <a:gd name="T59" fmla="*/ 3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5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9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5" name="Freeform 59">
                <a:extLst>
                  <a:ext uri="{FF2B5EF4-FFF2-40B4-BE49-F238E27FC236}">
                    <a16:creationId xmlns:a16="http://schemas.microsoft.com/office/drawing/2014/main" id="{609369AB-D8BC-A74C-879D-ABD22B25F4B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98832" y="2072055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1 h 35"/>
                  <a:gd name="T4" fmla="*/ 7 w 37"/>
                  <a:gd name="T5" fmla="*/ 4 h 35"/>
                  <a:gd name="T6" fmla="*/ 3 w 37"/>
                  <a:gd name="T7" fmla="*/ 7 h 35"/>
                  <a:gd name="T8" fmla="*/ 1 w 37"/>
                  <a:gd name="T9" fmla="*/ 10 h 35"/>
                  <a:gd name="T10" fmla="*/ 0 w 37"/>
                  <a:gd name="T11" fmla="*/ 12 h 35"/>
                  <a:gd name="T12" fmla="*/ 0 w 37"/>
                  <a:gd name="T13" fmla="*/ 15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5 h 35"/>
                  <a:gd name="T20" fmla="*/ 3 w 37"/>
                  <a:gd name="T21" fmla="*/ 28 h 35"/>
                  <a:gd name="T22" fmla="*/ 7 w 37"/>
                  <a:gd name="T23" fmla="*/ 32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7 w 37"/>
                  <a:gd name="T31" fmla="*/ 35 h 35"/>
                  <a:gd name="T32" fmla="*/ 19 w 37"/>
                  <a:gd name="T33" fmla="*/ 35 h 35"/>
                  <a:gd name="T34" fmla="*/ 22 w 37"/>
                  <a:gd name="T35" fmla="*/ 35 h 35"/>
                  <a:gd name="T36" fmla="*/ 24 w 37"/>
                  <a:gd name="T37" fmla="*/ 34 h 35"/>
                  <a:gd name="T38" fmla="*/ 26 w 37"/>
                  <a:gd name="T39" fmla="*/ 33 h 35"/>
                  <a:gd name="T40" fmla="*/ 30 w 37"/>
                  <a:gd name="T41" fmla="*/ 32 h 35"/>
                  <a:gd name="T42" fmla="*/ 33 w 37"/>
                  <a:gd name="T43" fmla="*/ 28 h 35"/>
                  <a:gd name="T44" fmla="*/ 36 w 37"/>
                  <a:gd name="T45" fmla="*/ 25 h 35"/>
                  <a:gd name="T46" fmla="*/ 37 w 37"/>
                  <a:gd name="T47" fmla="*/ 20 h 35"/>
                  <a:gd name="T48" fmla="*/ 37 w 37"/>
                  <a:gd name="T49" fmla="*/ 15 h 35"/>
                  <a:gd name="T50" fmla="*/ 36 w 37"/>
                  <a:gd name="T51" fmla="*/ 11 h 35"/>
                  <a:gd name="T52" fmla="*/ 34 w 37"/>
                  <a:gd name="T53" fmla="*/ 8 h 35"/>
                  <a:gd name="T54" fmla="*/ 32 w 37"/>
                  <a:gd name="T55" fmla="*/ 6 h 35"/>
                  <a:gd name="T56" fmla="*/ 31 w 37"/>
                  <a:gd name="T57" fmla="*/ 5 h 35"/>
                  <a:gd name="T58" fmla="*/ 28 w 37"/>
                  <a:gd name="T59" fmla="*/ 3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2" y="26"/>
                    </a:lnTo>
                    <a:lnTo>
                      <a:pt x="3" y="28"/>
                    </a:lnTo>
                    <a:lnTo>
                      <a:pt x="5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3" y="34"/>
                    </a:lnTo>
                    <a:lnTo>
                      <a:pt x="13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6" y="34"/>
                    </a:lnTo>
                    <a:lnTo>
                      <a:pt x="26" y="33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1" y="30"/>
                    </a:lnTo>
                    <a:lnTo>
                      <a:pt x="33" y="28"/>
                    </a:lnTo>
                    <a:lnTo>
                      <a:pt x="35" y="26"/>
                    </a:lnTo>
                    <a:lnTo>
                      <a:pt x="36" y="25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8" y="3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6" name="Freeform 60">
                <a:extLst>
                  <a:ext uri="{FF2B5EF4-FFF2-40B4-BE49-F238E27FC236}">
                    <a16:creationId xmlns:a16="http://schemas.microsoft.com/office/drawing/2014/main" id="{31EE8D04-C1FB-0040-A83C-CD60016E753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15589" y="2072055"/>
                <a:ext cx="40693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4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2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2 h 35"/>
                  <a:gd name="T42" fmla="*/ 34 w 38"/>
                  <a:gd name="T43" fmla="*/ 28 h 35"/>
                  <a:gd name="T44" fmla="*/ 37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7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3 h 35"/>
                  <a:gd name="T60" fmla="*/ 26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1" y="32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37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7" y="11"/>
                    </a:lnTo>
                    <a:lnTo>
                      <a:pt x="36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7" name="Freeform 61">
                <a:extLst>
                  <a:ext uri="{FF2B5EF4-FFF2-40B4-BE49-F238E27FC236}">
                    <a16:creationId xmlns:a16="http://schemas.microsoft.com/office/drawing/2014/main" id="{F95A6E18-46B3-F34F-9E39-BC75E28FE7E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33542" y="2044536"/>
                <a:ext cx="40693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5 w 38"/>
                  <a:gd name="T7" fmla="*/ 7 h 35"/>
                  <a:gd name="T8" fmla="*/ 3 w 38"/>
                  <a:gd name="T9" fmla="*/ 9 h 35"/>
                  <a:gd name="T10" fmla="*/ 2 w 38"/>
                  <a:gd name="T11" fmla="*/ 12 h 35"/>
                  <a:gd name="T12" fmla="*/ 1 w 38"/>
                  <a:gd name="T13" fmla="*/ 14 h 35"/>
                  <a:gd name="T14" fmla="*/ 1 w 38"/>
                  <a:gd name="T15" fmla="*/ 16 h 35"/>
                  <a:gd name="T16" fmla="*/ 1 w 38"/>
                  <a:gd name="T17" fmla="*/ 20 h 35"/>
                  <a:gd name="T18" fmla="*/ 2 w 38"/>
                  <a:gd name="T19" fmla="*/ 24 h 35"/>
                  <a:gd name="T20" fmla="*/ 5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8 w 38"/>
                  <a:gd name="T39" fmla="*/ 33 h 35"/>
                  <a:gd name="T40" fmla="*/ 31 w 38"/>
                  <a:gd name="T41" fmla="*/ 31 h 35"/>
                  <a:gd name="T42" fmla="*/ 34 w 38"/>
                  <a:gd name="T43" fmla="*/ 28 h 35"/>
                  <a:gd name="T44" fmla="*/ 37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7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2 w 38"/>
                  <a:gd name="T57" fmla="*/ 4 h 35"/>
                  <a:gd name="T58" fmla="*/ 30 w 38"/>
                  <a:gd name="T59" fmla="*/ 3 h 35"/>
                  <a:gd name="T60" fmla="*/ 26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29" y="32"/>
                    </a:lnTo>
                    <a:lnTo>
                      <a:pt x="31" y="31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7" y="11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3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8" name="Freeform 62">
                <a:extLst>
                  <a:ext uri="{FF2B5EF4-FFF2-40B4-BE49-F238E27FC236}">
                    <a16:creationId xmlns:a16="http://schemas.microsoft.com/office/drawing/2014/main" id="{4440D19D-5D17-954A-A361-2299F065E19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52692" y="2042143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2 h 35"/>
                  <a:gd name="T4" fmla="*/ 8 w 38"/>
                  <a:gd name="T5" fmla="*/ 4 h 35"/>
                  <a:gd name="T6" fmla="*/ 4 w 38"/>
                  <a:gd name="T7" fmla="*/ 7 h 35"/>
                  <a:gd name="T8" fmla="*/ 2 w 38"/>
                  <a:gd name="T9" fmla="*/ 10 h 35"/>
                  <a:gd name="T10" fmla="*/ 2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1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2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2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6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3 h 35"/>
                  <a:gd name="T60" fmla="*/ 26 w 38"/>
                  <a:gd name="T61" fmla="*/ 2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5" y="1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5" y="34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9" name="Freeform 63">
                <a:extLst>
                  <a:ext uri="{FF2B5EF4-FFF2-40B4-BE49-F238E27FC236}">
                    <a16:creationId xmlns:a16="http://schemas.microsoft.com/office/drawing/2014/main" id="{EA53BA60-444B-DA4F-8039-E5093BCCAB1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73038" y="2028982"/>
                <a:ext cx="38300" cy="40681"/>
              </a:xfrm>
              <a:custGeom>
                <a:avLst/>
                <a:gdLst>
                  <a:gd name="T0" fmla="*/ 17 w 37"/>
                  <a:gd name="T1" fmla="*/ 1 h 35"/>
                  <a:gd name="T2" fmla="*/ 12 w 37"/>
                  <a:gd name="T3" fmla="*/ 2 h 35"/>
                  <a:gd name="T4" fmla="*/ 8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3 h 35"/>
                  <a:gd name="T12" fmla="*/ 0 w 37"/>
                  <a:gd name="T13" fmla="*/ 15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5 h 35"/>
                  <a:gd name="T20" fmla="*/ 4 w 37"/>
                  <a:gd name="T21" fmla="*/ 29 h 35"/>
                  <a:gd name="T22" fmla="*/ 8 w 37"/>
                  <a:gd name="T23" fmla="*/ 32 h 35"/>
                  <a:gd name="T24" fmla="*/ 10 w 37"/>
                  <a:gd name="T25" fmla="*/ 34 h 35"/>
                  <a:gd name="T26" fmla="*/ 13 w 37"/>
                  <a:gd name="T27" fmla="*/ 35 h 35"/>
                  <a:gd name="T28" fmla="*/ 15 w 37"/>
                  <a:gd name="T29" fmla="*/ 35 h 35"/>
                  <a:gd name="T30" fmla="*/ 18 w 37"/>
                  <a:gd name="T31" fmla="*/ 35 h 35"/>
                  <a:gd name="T32" fmla="*/ 20 w 37"/>
                  <a:gd name="T33" fmla="*/ 35 h 35"/>
                  <a:gd name="T34" fmla="*/ 23 w 37"/>
                  <a:gd name="T35" fmla="*/ 35 h 35"/>
                  <a:gd name="T36" fmla="*/ 25 w 37"/>
                  <a:gd name="T37" fmla="*/ 35 h 35"/>
                  <a:gd name="T38" fmla="*/ 27 w 37"/>
                  <a:gd name="T39" fmla="*/ 34 h 35"/>
                  <a:gd name="T40" fmla="*/ 30 w 37"/>
                  <a:gd name="T41" fmla="*/ 32 h 35"/>
                  <a:gd name="T42" fmla="*/ 34 w 37"/>
                  <a:gd name="T43" fmla="*/ 29 h 35"/>
                  <a:gd name="T44" fmla="*/ 36 w 37"/>
                  <a:gd name="T45" fmla="*/ 25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2 h 35"/>
                  <a:gd name="T52" fmla="*/ 35 w 37"/>
                  <a:gd name="T53" fmla="*/ 8 h 35"/>
                  <a:gd name="T54" fmla="*/ 33 w 37"/>
                  <a:gd name="T55" fmla="*/ 6 h 35"/>
                  <a:gd name="T56" fmla="*/ 31 w 37"/>
                  <a:gd name="T57" fmla="*/ 5 h 35"/>
                  <a:gd name="T58" fmla="*/ 29 w 37"/>
                  <a:gd name="T59" fmla="*/ 3 h 35"/>
                  <a:gd name="T60" fmla="*/ 26 w 37"/>
                  <a:gd name="T61" fmla="*/ 2 h 35"/>
                  <a:gd name="T62" fmla="*/ 21 w 37"/>
                  <a:gd name="T6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3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5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4" y="29"/>
                    </a:lnTo>
                    <a:lnTo>
                      <a:pt x="35" y="27"/>
                    </a:lnTo>
                    <a:lnTo>
                      <a:pt x="36" y="25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7" y="13"/>
                    </a:lnTo>
                    <a:lnTo>
                      <a:pt x="36" y="12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0" name="Freeform 64">
                <a:extLst>
                  <a:ext uri="{FF2B5EF4-FFF2-40B4-BE49-F238E27FC236}">
                    <a16:creationId xmlns:a16="http://schemas.microsoft.com/office/drawing/2014/main" id="{B9373B38-1E9E-3B4D-8F70-4C263127F8A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93385" y="2013427"/>
                <a:ext cx="39497" cy="40681"/>
              </a:xfrm>
              <a:custGeom>
                <a:avLst/>
                <a:gdLst>
                  <a:gd name="T0" fmla="*/ 16 w 37"/>
                  <a:gd name="T1" fmla="*/ 1 h 36"/>
                  <a:gd name="T2" fmla="*/ 12 w 37"/>
                  <a:gd name="T3" fmla="*/ 2 h 36"/>
                  <a:gd name="T4" fmla="*/ 7 w 37"/>
                  <a:gd name="T5" fmla="*/ 4 h 36"/>
                  <a:gd name="T6" fmla="*/ 4 w 37"/>
                  <a:gd name="T7" fmla="*/ 7 h 36"/>
                  <a:gd name="T8" fmla="*/ 2 w 37"/>
                  <a:gd name="T9" fmla="*/ 10 h 36"/>
                  <a:gd name="T10" fmla="*/ 1 w 37"/>
                  <a:gd name="T11" fmla="*/ 13 h 36"/>
                  <a:gd name="T12" fmla="*/ 0 w 37"/>
                  <a:gd name="T13" fmla="*/ 15 h 36"/>
                  <a:gd name="T14" fmla="*/ 0 w 37"/>
                  <a:gd name="T15" fmla="*/ 17 h 36"/>
                  <a:gd name="T16" fmla="*/ 0 w 37"/>
                  <a:gd name="T17" fmla="*/ 20 h 36"/>
                  <a:gd name="T18" fmla="*/ 1 w 37"/>
                  <a:gd name="T19" fmla="*/ 25 h 36"/>
                  <a:gd name="T20" fmla="*/ 3 w 37"/>
                  <a:gd name="T21" fmla="*/ 29 h 36"/>
                  <a:gd name="T22" fmla="*/ 7 w 37"/>
                  <a:gd name="T23" fmla="*/ 32 h 36"/>
                  <a:gd name="T24" fmla="*/ 10 w 37"/>
                  <a:gd name="T25" fmla="*/ 34 h 36"/>
                  <a:gd name="T26" fmla="*/ 13 w 37"/>
                  <a:gd name="T27" fmla="*/ 35 h 36"/>
                  <a:gd name="T28" fmla="*/ 15 w 37"/>
                  <a:gd name="T29" fmla="*/ 35 h 36"/>
                  <a:gd name="T30" fmla="*/ 17 w 37"/>
                  <a:gd name="T31" fmla="*/ 36 h 36"/>
                  <a:gd name="T32" fmla="*/ 20 w 37"/>
                  <a:gd name="T33" fmla="*/ 36 h 36"/>
                  <a:gd name="T34" fmla="*/ 22 w 37"/>
                  <a:gd name="T35" fmla="*/ 35 h 36"/>
                  <a:gd name="T36" fmla="*/ 25 w 37"/>
                  <a:gd name="T37" fmla="*/ 35 h 36"/>
                  <a:gd name="T38" fmla="*/ 27 w 37"/>
                  <a:gd name="T39" fmla="*/ 34 h 36"/>
                  <a:gd name="T40" fmla="*/ 30 w 37"/>
                  <a:gd name="T41" fmla="*/ 32 h 36"/>
                  <a:gd name="T42" fmla="*/ 33 w 37"/>
                  <a:gd name="T43" fmla="*/ 29 h 36"/>
                  <a:gd name="T44" fmla="*/ 36 w 37"/>
                  <a:gd name="T45" fmla="*/ 25 h 36"/>
                  <a:gd name="T46" fmla="*/ 37 w 37"/>
                  <a:gd name="T47" fmla="*/ 20 h 36"/>
                  <a:gd name="T48" fmla="*/ 37 w 37"/>
                  <a:gd name="T49" fmla="*/ 16 h 36"/>
                  <a:gd name="T50" fmla="*/ 36 w 37"/>
                  <a:gd name="T51" fmla="*/ 11 h 36"/>
                  <a:gd name="T52" fmla="*/ 34 w 37"/>
                  <a:gd name="T53" fmla="*/ 8 h 36"/>
                  <a:gd name="T54" fmla="*/ 33 w 37"/>
                  <a:gd name="T55" fmla="*/ 6 h 36"/>
                  <a:gd name="T56" fmla="*/ 31 w 37"/>
                  <a:gd name="T57" fmla="*/ 5 h 36"/>
                  <a:gd name="T58" fmla="*/ 29 w 37"/>
                  <a:gd name="T59" fmla="*/ 4 h 36"/>
                  <a:gd name="T60" fmla="*/ 26 w 37"/>
                  <a:gd name="T61" fmla="*/ 2 h 36"/>
                  <a:gd name="T62" fmla="*/ 21 w 37"/>
                  <a:gd name="T6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6" y="1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7" y="36"/>
                    </a:lnTo>
                    <a:lnTo>
                      <a:pt x="18" y="36"/>
                    </a:lnTo>
                    <a:lnTo>
                      <a:pt x="20" y="36"/>
                    </a:lnTo>
                    <a:lnTo>
                      <a:pt x="21" y="36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5" y="35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1"/>
                    </a:lnTo>
                    <a:lnTo>
                      <a:pt x="33" y="29"/>
                    </a:lnTo>
                    <a:lnTo>
                      <a:pt x="35" y="27"/>
                    </a:lnTo>
                    <a:lnTo>
                      <a:pt x="36" y="25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7" y="14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1" name="Freeform 65">
                <a:extLst>
                  <a:ext uri="{FF2B5EF4-FFF2-40B4-BE49-F238E27FC236}">
                    <a16:creationId xmlns:a16="http://schemas.microsoft.com/office/drawing/2014/main" id="{B5FE4A13-411B-1B4D-81DE-81CF58F75D7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614929" y="2013427"/>
                <a:ext cx="39497" cy="40681"/>
              </a:xfrm>
              <a:custGeom>
                <a:avLst/>
                <a:gdLst>
                  <a:gd name="T0" fmla="*/ 17 w 38"/>
                  <a:gd name="T1" fmla="*/ 1 h 36"/>
                  <a:gd name="T2" fmla="*/ 12 w 38"/>
                  <a:gd name="T3" fmla="*/ 2 h 36"/>
                  <a:gd name="T4" fmla="*/ 8 w 38"/>
                  <a:gd name="T5" fmla="*/ 4 h 36"/>
                  <a:gd name="T6" fmla="*/ 4 w 38"/>
                  <a:gd name="T7" fmla="*/ 7 h 36"/>
                  <a:gd name="T8" fmla="*/ 2 w 38"/>
                  <a:gd name="T9" fmla="*/ 10 h 36"/>
                  <a:gd name="T10" fmla="*/ 1 w 38"/>
                  <a:gd name="T11" fmla="*/ 13 h 36"/>
                  <a:gd name="T12" fmla="*/ 0 w 38"/>
                  <a:gd name="T13" fmla="*/ 15 h 36"/>
                  <a:gd name="T14" fmla="*/ 0 w 38"/>
                  <a:gd name="T15" fmla="*/ 17 h 36"/>
                  <a:gd name="T16" fmla="*/ 0 w 38"/>
                  <a:gd name="T17" fmla="*/ 20 h 36"/>
                  <a:gd name="T18" fmla="*/ 2 w 38"/>
                  <a:gd name="T19" fmla="*/ 25 h 36"/>
                  <a:gd name="T20" fmla="*/ 4 w 38"/>
                  <a:gd name="T21" fmla="*/ 29 h 36"/>
                  <a:gd name="T22" fmla="*/ 8 w 38"/>
                  <a:gd name="T23" fmla="*/ 32 h 36"/>
                  <a:gd name="T24" fmla="*/ 11 w 38"/>
                  <a:gd name="T25" fmla="*/ 34 h 36"/>
                  <a:gd name="T26" fmla="*/ 13 w 38"/>
                  <a:gd name="T27" fmla="*/ 35 h 36"/>
                  <a:gd name="T28" fmla="*/ 15 w 38"/>
                  <a:gd name="T29" fmla="*/ 35 h 36"/>
                  <a:gd name="T30" fmla="*/ 18 w 38"/>
                  <a:gd name="T31" fmla="*/ 36 h 36"/>
                  <a:gd name="T32" fmla="*/ 20 w 38"/>
                  <a:gd name="T33" fmla="*/ 36 h 36"/>
                  <a:gd name="T34" fmla="*/ 23 w 38"/>
                  <a:gd name="T35" fmla="*/ 35 h 36"/>
                  <a:gd name="T36" fmla="*/ 25 w 38"/>
                  <a:gd name="T37" fmla="*/ 35 h 36"/>
                  <a:gd name="T38" fmla="*/ 27 w 38"/>
                  <a:gd name="T39" fmla="*/ 34 h 36"/>
                  <a:gd name="T40" fmla="*/ 30 w 38"/>
                  <a:gd name="T41" fmla="*/ 32 h 36"/>
                  <a:gd name="T42" fmla="*/ 34 w 38"/>
                  <a:gd name="T43" fmla="*/ 29 h 36"/>
                  <a:gd name="T44" fmla="*/ 36 w 38"/>
                  <a:gd name="T45" fmla="*/ 25 h 36"/>
                  <a:gd name="T46" fmla="*/ 37 w 38"/>
                  <a:gd name="T47" fmla="*/ 20 h 36"/>
                  <a:gd name="T48" fmla="*/ 37 w 38"/>
                  <a:gd name="T49" fmla="*/ 16 h 36"/>
                  <a:gd name="T50" fmla="*/ 36 w 38"/>
                  <a:gd name="T51" fmla="*/ 11 h 36"/>
                  <a:gd name="T52" fmla="*/ 35 w 38"/>
                  <a:gd name="T53" fmla="*/ 8 h 36"/>
                  <a:gd name="T54" fmla="*/ 33 w 38"/>
                  <a:gd name="T55" fmla="*/ 6 h 36"/>
                  <a:gd name="T56" fmla="*/ 31 w 38"/>
                  <a:gd name="T57" fmla="*/ 5 h 36"/>
                  <a:gd name="T58" fmla="*/ 29 w 38"/>
                  <a:gd name="T59" fmla="*/ 4 h 36"/>
                  <a:gd name="T60" fmla="*/ 26 w 38"/>
                  <a:gd name="T61" fmla="*/ 2 h 36"/>
                  <a:gd name="T62" fmla="*/ 21 w 38"/>
                  <a:gd name="T6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5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6" y="31"/>
                    </a:lnTo>
                    <a:lnTo>
                      <a:pt x="8" y="32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7" y="36"/>
                    </a:lnTo>
                    <a:lnTo>
                      <a:pt x="18" y="36"/>
                    </a:lnTo>
                    <a:lnTo>
                      <a:pt x="19" y="36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5" y="35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1"/>
                    </a:lnTo>
                    <a:lnTo>
                      <a:pt x="34" y="29"/>
                    </a:lnTo>
                    <a:lnTo>
                      <a:pt x="35" y="27"/>
                    </a:lnTo>
                    <a:lnTo>
                      <a:pt x="36" y="25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8" y="18"/>
                    </a:lnTo>
                    <a:lnTo>
                      <a:pt x="37" y="16"/>
                    </a:lnTo>
                    <a:lnTo>
                      <a:pt x="37" y="14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2" name="Freeform 66">
                <a:extLst>
                  <a:ext uri="{FF2B5EF4-FFF2-40B4-BE49-F238E27FC236}">
                    <a16:creationId xmlns:a16="http://schemas.microsoft.com/office/drawing/2014/main" id="{E8CDF6B6-4855-1747-BA15-92691C0C040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637669" y="2013427"/>
                <a:ext cx="40693" cy="40681"/>
              </a:xfrm>
              <a:custGeom>
                <a:avLst/>
                <a:gdLst>
                  <a:gd name="T0" fmla="*/ 16 w 38"/>
                  <a:gd name="T1" fmla="*/ 1 h 36"/>
                  <a:gd name="T2" fmla="*/ 12 w 38"/>
                  <a:gd name="T3" fmla="*/ 2 h 36"/>
                  <a:gd name="T4" fmla="*/ 7 w 38"/>
                  <a:gd name="T5" fmla="*/ 4 h 36"/>
                  <a:gd name="T6" fmla="*/ 4 w 38"/>
                  <a:gd name="T7" fmla="*/ 7 h 36"/>
                  <a:gd name="T8" fmla="*/ 2 w 38"/>
                  <a:gd name="T9" fmla="*/ 10 h 36"/>
                  <a:gd name="T10" fmla="*/ 1 w 38"/>
                  <a:gd name="T11" fmla="*/ 13 h 36"/>
                  <a:gd name="T12" fmla="*/ 0 w 38"/>
                  <a:gd name="T13" fmla="*/ 15 h 36"/>
                  <a:gd name="T14" fmla="*/ 0 w 38"/>
                  <a:gd name="T15" fmla="*/ 17 h 36"/>
                  <a:gd name="T16" fmla="*/ 0 w 38"/>
                  <a:gd name="T17" fmla="*/ 20 h 36"/>
                  <a:gd name="T18" fmla="*/ 1 w 38"/>
                  <a:gd name="T19" fmla="*/ 25 h 36"/>
                  <a:gd name="T20" fmla="*/ 4 w 38"/>
                  <a:gd name="T21" fmla="*/ 29 h 36"/>
                  <a:gd name="T22" fmla="*/ 7 w 38"/>
                  <a:gd name="T23" fmla="*/ 32 h 36"/>
                  <a:gd name="T24" fmla="*/ 11 w 38"/>
                  <a:gd name="T25" fmla="*/ 34 h 36"/>
                  <a:gd name="T26" fmla="*/ 13 w 38"/>
                  <a:gd name="T27" fmla="*/ 35 h 36"/>
                  <a:gd name="T28" fmla="*/ 15 w 38"/>
                  <a:gd name="T29" fmla="*/ 35 h 36"/>
                  <a:gd name="T30" fmla="*/ 17 w 38"/>
                  <a:gd name="T31" fmla="*/ 36 h 36"/>
                  <a:gd name="T32" fmla="*/ 20 w 38"/>
                  <a:gd name="T33" fmla="*/ 36 h 36"/>
                  <a:gd name="T34" fmla="*/ 22 w 38"/>
                  <a:gd name="T35" fmla="*/ 35 h 36"/>
                  <a:gd name="T36" fmla="*/ 25 w 38"/>
                  <a:gd name="T37" fmla="*/ 35 h 36"/>
                  <a:gd name="T38" fmla="*/ 27 w 38"/>
                  <a:gd name="T39" fmla="*/ 34 h 36"/>
                  <a:gd name="T40" fmla="*/ 30 w 38"/>
                  <a:gd name="T41" fmla="*/ 32 h 36"/>
                  <a:gd name="T42" fmla="*/ 34 w 38"/>
                  <a:gd name="T43" fmla="*/ 29 h 36"/>
                  <a:gd name="T44" fmla="*/ 36 w 38"/>
                  <a:gd name="T45" fmla="*/ 25 h 36"/>
                  <a:gd name="T46" fmla="*/ 37 w 38"/>
                  <a:gd name="T47" fmla="*/ 20 h 36"/>
                  <a:gd name="T48" fmla="*/ 37 w 38"/>
                  <a:gd name="T49" fmla="*/ 16 h 36"/>
                  <a:gd name="T50" fmla="*/ 36 w 38"/>
                  <a:gd name="T51" fmla="*/ 11 h 36"/>
                  <a:gd name="T52" fmla="*/ 34 w 38"/>
                  <a:gd name="T53" fmla="*/ 8 h 36"/>
                  <a:gd name="T54" fmla="*/ 33 w 38"/>
                  <a:gd name="T55" fmla="*/ 6 h 36"/>
                  <a:gd name="T56" fmla="*/ 31 w 38"/>
                  <a:gd name="T57" fmla="*/ 5 h 36"/>
                  <a:gd name="T58" fmla="*/ 29 w 38"/>
                  <a:gd name="T59" fmla="*/ 4 h 36"/>
                  <a:gd name="T60" fmla="*/ 26 w 38"/>
                  <a:gd name="T61" fmla="*/ 2 h 36"/>
                  <a:gd name="T62" fmla="*/ 21 w 38"/>
                  <a:gd name="T6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6" y="1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1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1" y="34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7" y="36"/>
                    </a:lnTo>
                    <a:lnTo>
                      <a:pt x="19" y="36"/>
                    </a:lnTo>
                    <a:lnTo>
                      <a:pt x="20" y="36"/>
                    </a:lnTo>
                    <a:lnTo>
                      <a:pt x="21" y="36"/>
                    </a:lnTo>
                    <a:lnTo>
                      <a:pt x="22" y="35"/>
                    </a:lnTo>
                    <a:lnTo>
                      <a:pt x="24" y="35"/>
                    </a:lnTo>
                    <a:lnTo>
                      <a:pt x="25" y="35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1"/>
                    </a:lnTo>
                    <a:lnTo>
                      <a:pt x="34" y="29"/>
                    </a:lnTo>
                    <a:lnTo>
                      <a:pt x="35" y="27"/>
                    </a:lnTo>
                    <a:lnTo>
                      <a:pt x="36" y="25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8" y="18"/>
                    </a:lnTo>
                    <a:lnTo>
                      <a:pt x="37" y="16"/>
                    </a:lnTo>
                    <a:lnTo>
                      <a:pt x="37" y="14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3" name="Freeform 67">
                <a:extLst>
                  <a:ext uri="{FF2B5EF4-FFF2-40B4-BE49-F238E27FC236}">
                    <a16:creationId xmlns:a16="http://schemas.microsoft.com/office/drawing/2014/main" id="{50E8D67A-5089-9648-92B8-7C2CDE08758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661606" y="2012231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1 h 35"/>
                  <a:gd name="T4" fmla="*/ 7 w 37"/>
                  <a:gd name="T5" fmla="*/ 3 h 35"/>
                  <a:gd name="T6" fmla="*/ 4 w 37"/>
                  <a:gd name="T7" fmla="*/ 6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8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5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8 h 35"/>
                  <a:gd name="T44" fmla="*/ 36 w 37"/>
                  <a:gd name="T45" fmla="*/ 24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5 h 35"/>
                  <a:gd name="T56" fmla="*/ 31 w 37"/>
                  <a:gd name="T57" fmla="*/ 4 h 35"/>
                  <a:gd name="T58" fmla="*/ 29 w 37"/>
                  <a:gd name="T59" fmla="*/ 3 h 35"/>
                  <a:gd name="T60" fmla="*/ 26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5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6"/>
                    </a:lnTo>
                    <a:lnTo>
                      <a:pt x="33" y="5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4" name="Freeform 68">
                <a:extLst>
                  <a:ext uri="{FF2B5EF4-FFF2-40B4-BE49-F238E27FC236}">
                    <a16:creationId xmlns:a16="http://schemas.microsoft.com/office/drawing/2014/main" id="{5ADBC2E0-C5B7-804C-B09E-39059E9D509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686741" y="1997873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1 h 35"/>
                  <a:gd name="T4" fmla="*/ 7 w 37"/>
                  <a:gd name="T5" fmla="*/ 3 h 35"/>
                  <a:gd name="T6" fmla="*/ 4 w 37"/>
                  <a:gd name="T7" fmla="*/ 6 h 35"/>
                  <a:gd name="T8" fmla="*/ 2 w 37"/>
                  <a:gd name="T9" fmla="*/ 9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4 h 35"/>
                  <a:gd name="T30" fmla="*/ 18 w 37"/>
                  <a:gd name="T31" fmla="*/ 35 h 35"/>
                  <a:gd name="T32" fmla="*/ 20 w 37"/>
                  <a:gd name="T33" fmla="*/ 35 h 35"/>
                  <a:gd name="T34" fmla="*/ 22 w 37"/>
                  <a:gd name="T35" fmla="*/ 34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4 w 37"/>
                  <a:gd name="T43" fmla="*/ 28 h 35"/>
                  <a:gd name="T44" fmla="*/ 36 w 37"/>
                  <a:gd name="T45" fmla="*/ 24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0 h 35"/>
                  <a:gd name="T52" fmla="*/ 34 w 37"/>
                  <a:gd name="T53" fmla="*/ 7 h 35"/>
                  <a:gd name="T54" fmla="*/ 32 w 37"/>
                  <a:gd name="T55" fmla="*/ 5 h 35"/>
                  <a:gd name="T56" fmla="*/ 31 w 37"/>
                  <a:gd name="T57" fmla="*/ 4 h 35"/>
                  <a:gd name="T58" fmla="*/ 29 w 37"/>
                  <a:gd name="T59" fmla="*/ 2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9"/>
                    </a:lnTo>
                    <a:lnTo>
                      <a:pt x="34" y="7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5" name="Freeform 69">
                <a:extLst>
                  <a:ext uri="{FF2B5EF4-FFF2-40B4-BE49-F238E27FC236}">
                    <a16:creationId xmlns:a16="http://schemas.microsoft.com/office/drawing/2014/main" id="{99881452-A22D-1846-A159-5BB96A71D04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713072" y="1982318"/>
                <a:ext cx="40693" cy="39484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6 h 35"/>
                  <a:gd name="T8" fmla="*/ 2 w 38"/>
                  <a:gd name="T9" fmla="*/ 9 h 35"/>
                  <a:gd name="T10" fmla="*/ 1 w 38"/>
                  <a:gd name="T11" fmla="*/ 11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3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4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4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1 h 35"/>
                  <a:gd name="T42" fmla="*/ 34 w 38"/>
                  <a:gd name="T43" fmla="*/ 28 h 35"/>
                  <a:gd name="T44" fmla="*/ 36 w 38"/>
                  <a:gd name="T45" fmla="*/ 23 h 35"/>
                  <a:gd name="T46" fmla="*/ 38 w 38"/>
                  <a:gd name="T47" fmla="*/ 19 h 35"/>
                  <a:gd name="T48" fmla="*/ 38 w 38"/>
                  <a:gd name="T49" fmla="*/ 15 h 35"/>
                  <a:gd name="T50" fmla="*/ 36 w 38"/>
                  <a:gd name="T51" fmla="*/ 10 h 35"/>
                  <a:gd name="T52" fmla="*/ 35 w 38"/>
                  <a:gd name="T53" fmla="*/ 7 h 35"/>
                  <a:gd name="T54" fmla="*/ 33 w 38"/>
                  <a:gd name="T55" fmla="*/ 5 h 35"/>
                  <a:gd name="T56" fmla="*/ 32 w 38"/>
                  <a:gd name="T57" fmla="*/ 4 h 35"/>
                  <a:gd name="T58" fmla="*/ 30 w 38"/>
                  <a:gd name="T59" fmla="*/ 2 h 35"/>
                  <a:gd name="T60" fmla="*/ 26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1" y="31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3"/>
                    </a:lnTo>
                    <a:lnTo>
                      <a:pt x="37" y="22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5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33" y="4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6" name="Freeform 70">
                <a:extLst>
                  <a:ext uri="{FF2B5EF4-FFF2-40B4-BE49-F238E27FC236}">
                    <a16:creationId xmlns:a16="http://schemas.microsoft.com/office/drawing/2014/main" id="{530DE60D-4B04-A849-8820-341E70CD800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742993" y="1982318"/>
                <a:ext cx="38300" cy="39484"/>
              </a:xfrm>
              <a:custGeom>
                <a:avLst/>
                <a:gdLst>
                  <a:gd name="T0" fmla="*/ 16 w 37"/>
                  <a:gd name="T1" fmla="*/ 0 h 35"/>
                  <a:gd name="T2" fmla="*/ 11 w 37"/>
                  <a:gd name="T3" fmla="*/ 1 h 35"/>
                  <a:gd name="T4" fmla="*/ 7 w 37"/>
                  <a:gd name="T5" fmla="*/ 3 h 35"/>
                  <a:gd name="T6" fmla="*/ 4 w 37"/>
                  <a:gd name="T7" fmla="*/ 6 h 35"/>
                  <a:gd name="T8" fmla="*/ 2 w 37"/>
                  <a:gd name="T9" fmla="*/ 9 h 35"/>
                  <a:gd name="T10" fmla="*/ 1 w 37"/>
                  <a:gd name="T11" fmla="*/ 11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3 h 35"/>
                  <a:gd name="T20" fmla="*/ 4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2 w 37"/>
                  <a:gd name="T27" fmla="*/ 34 h 35"/>
                  <a:gd name="T28" fmla="*/ 15 w 37"/>
                  <a:gd name="T29" fmla="*/ 34 h 35"/>
                  <a:gd name="T30" fmla="*/ 17 w 37"/>
                  <a:gd name="T31" fmla="*/ 35 h 35"/>
                  <a:gd name="T32" fmla="*/ 19 w 37"/>
                  <a:gd name="T33" fmla="*/ 35 h 35"/>
                  <a:gd name="T34" fmla="*/ 22 w 37"/>
                  <a:gd name="T35" fmla="*/ 34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8 h 35"/>
                  <a:gd name="T44" fmla="*/ 36 w 37"/>
                  <a:gd name="T45" fmla="*/ 23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0 h 35"/>
                  <a:gd name="T52" fmla="*/ 34 w 37"/>
                  <a:gd name="T53" fmla="*/ 7 h 35"/>
                  <a:gd name="T54" fmla="*/ 32 w 37"/>
                  <a:gd name="T55" fmla="*/ 5 h 35"/>
                  <a:gd name="T56" fmla="*/ 31 w 37"/>
                  <a:gd name="T57" fmla="*/ 4 h 35"/>
                  <a:gd name="T58" fmla="*/ 29 w 37"/>
                  <a:gd name="T59" fmla="*/ 2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5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5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4" y="26"/>
                    </a:lnTo>
                    <a:lnTo>
                      <a:pt x="36" y="23"/>
                    </a:lnTo>
                    <a:lnTo>
                      <a:pt x="36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6" y="13"/>
                    </a:lnTo>
                    <a:lnTo>
                      <a:pt x="36" y="10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7" name="Freeform 71">
                <a:extLst>
                  <a:ext uri="{FF2B5EF4-FFF2-40B4-BE49-F238E27FC236}">
                    <a16:creationId xmlns:a16="http://schemas.microsoft.com/office/drawing/2014/main" id="{E8F67710-0841-1447-92AD-2262BD55948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772915" y="1982318"/>
                <a:ext cx="39497" cy="39484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1 h 35"/>
                  <a:gd name="T4" fmla="*/ 7 w 37"/>
                  <a:gd name="T5" fmla="*/ 3 h 35"/>
                  <a:gd name="T6" fmla="*/ 3 w 37"/>
                  <a:gd name="T7" fmla="*/ 6 h 35"/>
                  <a:gd name="T8" fmla="*/ 2 w 37"/>
                  <a:gd name="T9" fmla="*/ 9 h 35"/>
                  <a:gd name="T10" fmla="*/ 1 w 37"/>
                  <a:gd name="T11" fmla="*/ 11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3 h 35"/>
                  <a:gd name="T20" fmla="*/ 3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4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4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8 h 35"/>
                  <a:gd name="T44" fmla="*/ 36 w 37"/>
                  <a:gd name="T45" fmla="*/ 23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0 h 35"/>
                  <a:gd name="T52" fmla="*/ 34 w 37"/>
                  <a:gd name="T53" fmla="*/ 7 h 35"/>
                  <a:gd name="T54" fmla="*/ 32 w 37"/>
                  <a:gd name="T55" fmla="*/ 5 h 35"/>
                  <a:gd name="T56" fmla="*/ 31 w 37"/>
                  <a:gd name="T57" fmla="*/ 4 h 35"/>
                  <a:gd name="T58" fmla="*/ 29 w 37"/>
                  <a:gd name="T59" fmla="*/ 2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3" y="28"/>
                    </a:lnTo>
                    <a:lnTo>
                      <a:pt x="5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5" y="26"/>
                    </a:lnTo>
                    <a:lnTo>
                      <a:pt x="36" y="23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8" name="Freeform 72">
                <a:extLst>
                  <a:ext uri="{FF2B5EF4-FFF2-40B4-BE49-F238E27FC236}">
                    <a16:creationId xmlns:a16="http://schemas.microsoft.com/office/drawing/2014/main" id="{F201BF5C-4C71-5D46-9DF6-550F63A4B3B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806427" y="1930869"/>
                <a:ext cx="39497" cy="40681"/>
              </a:xfrm>
              <a:custGeom>
                <a:avLst/>
                <a:gdLst>
                  <a:gd name="T0" fmla="*/ 16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1 w 38"/>
                  <a:gd name="T19" fmla="*/ 24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6 w 38"/>
                  <a:gd name="T51" fmla="*/ 11 h 35"/>
                  <a:gd name="T52" fmla="*/ 34 w 38"/>
                  <a:gd name="T53" fmla="*/ 8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3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9" name="Freeform 73">
                <a:extLst>
                  <a:ext uri="{FF2B5EF4-FFF2-40B4-BE49-F238E27FC236}">
                    <a16:creationId xmlns:a16="http://schemas.microsoft.com/office/drawing/2014/main" id="{2F93C9A2-B1B7-E64B-AB0D-7BD4B4E460F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841137" y="1871044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1 h 35"/>
                  <a:gd name="T4" fmla="*/ 7 w 37"/>
                  <a:gd name="T5" fmla="*/ 3 h 35"/>
                  <a:gd name="T6" fmla="*/ 4 w 37"/>
                  <a:gd name="T7" fmla="*/ 6 h 35"/>
                  <a:gd name="T8" fmla="*/ 2 w 37"/>
                  <a:gd name="T9" fmla="*/ 9 h 35"/>
                  <a:gd name="T10" fmla="*/ 1 w 37"/>
                  <a:gd name="T11" fmla="*/ 11 h 35"/>
                  <a:gd name="T12" fmla="*/ 0 w 37"/>
                  <a:gd name="T13" fmla="*/ 13 h 35"/>
                  <a:gd name="T14" fmla="*/ 0 w 37"/>
                  <a:gd name="T15" fmla="*/ 16 h 35"/>
                  <a:gd name="T16" fmla="*/ 0 w 37"/>
                  <a:gd name="T17" fmla="*/ 19 h 35"/>
                  <a:gd name="T18" fmla="*/ 1 w 37"/>
                  <a:gd name="T19" fmla="*/ 23 h 35"/>
                  <a:gd name="T20" fmla="*/ 4 w 37"/>
                  <a:gd name="T21" fmla="*/ 27 h 35"/>
                  <a:gd name="T22" fmla="*/ 7 w 37"/>
                  <a:gd name="T23" fmla="*/ 31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4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4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3 w 37"/>
                  <a:gd name="T43" fmla="*/ 27 h 35"/>
                  <a:gd name="T44" fmla="*/ 36 w 37"/>
                  <a:gd name="T45" fmla="*/ 23 h 35"/>
                  <a:gd name="T46" fmla="*/ 37 w 37"/>
                  <a:gd name="T47" fmla="*/ 19 h 35"/>
                  <a:gd name="T48" fmla="*/ 37 w 37"/>
                  <a:gd name="T49" fmla="*/ 15 h 35"/>
                  <a:gd name="T50" fmla="*/ 36 w 37"/>
                  <a:gd name="T51" fmla="*/ 10 h 35"/>
                  <a:gd name="T52" fmla="*/ 34 w 37"/>
                  <a:gd name="T53" fmla="*/ 7 h 35"/>
                  <a:gd name="T54" fmla="*/ 32 w 37"/>
                  <a:gd name="T55" fmla="*/ 5 h 35"/>
                  <a:gd name="T56" fmla="*/ 31 w 37"/>
                  <a:gd name="T57" fmla="*/ 3 h 35"/>
                  <a:gd name="T58" fmla="*/ 29 w 37"/>
                  <a:gd name="T59" fmla="*/ 2 h 35"/>
                  <a:gd name="T60" fmla="*/ 25 w 37"/>
                  <a:gd name="T61" fmla="*/ 1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7"/>
                    </a:lnTo>
                    <a:lnTo>
                      <a:pt x="5" y="29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29"/>
                    </a:lnTo>
                    <a:lnTo>
                      <a:pt x="33" y="27"/>
                    </a:lnTo>
                    <a:lnTo>
                      <a:pt x="35" y="26"/>
                    </a:lnTo>
                    <a:lnTo>
                      <a:pt x="36" y="23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0" name="Freeform 74">
                <a:extLst>
                  <a:ext uri="{FF2B5EF4-FFF2-40B4-BE49-F238E27FC236}">
                    <a16:creationId xmlns:a16="http://schemas.microsoft.com/office/drawing/2014/main" id="{10548D4D-85E1-724E-85AB-12B9329E496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879436" y="1859080"/>
                <a:ext cx="39497" cy="39484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8 w 38"/>
                  <a:gd name="T5" fmla="*/ 3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2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19 h 35"/>
                  <a:gd name="T48" fmla="*/ 38 w 38"/>
                  <a:gd name="T49" fmla="*/ 15 h 35"/>
                  <a:gd name="T50" fmla="*/ 36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2 w 38"/>
                  <a:gd name="T57" fmla="*/ 4 h 35"/>
                  <a:gd name="T58" fmla="*/ 29 w 38"/>
                  <a:gd name="T59" fmla="*/ 3 h 35"/>
                  <a:gd name="T60" fmla="*/ 26 w 38"/>
                  <a:gd name="T61" fmla="*/ 1 h 35"/>
                  <a:gd name="T62" fmla="*/ 22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2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1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19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6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2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1" name="Freeform 75">
                <a:extLst>
                  <a:ext uri="{FF2B5EF4-FFF2-40B4-BE49-F238E27FC236}">
                    <a16:creationId xmlns:a16="http://schemas.microsoft.com/office/drawing/2014/main" id="{F36C6814-817F-F147-A705-2421EFCA62F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921327" y="1764557"/>
                <a:ext cx="39497" cy="40681"/>
              </a:xfrm>
              <a:custGeom>
                <a:avLst/>
                <a:gdLst>
                  <a:gd name="T0" fmla="*/ 17 w 38"/>
                  <a:gd name="T1" fmla="*/ 1 h 35"/>
                  <a:gd name="T2" fmla="*/ 12 w 38"/>
                  <a:gd name="T3" fmla="*/ 2 h 35"/>
                  <a:gd name="T4" fmla="*/ 8 w 38"/>
                  <a:gd name="T5" fmla="*/ 4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5 h 35"/>
                  <a:gd name="T14" fmla="*/ 0 w 38"/>
                  <a:gd name="T15" fmla="*/ 17 h 35"/>
                  <a:gd name="T16" fmla="*/ 0 w 38"/>
                  <a:gd name="T17" fmla="*/ 20 h 35"/>
                  <a:gd name="T18" fmla="*/ 2 w 38"/>
                  <a:gd name="T19" fmla="*/ 25 h 35"/>
                  <a:gd name="T20" fmla="*/ 4 w 38"/>
                  <a:gd name="T21" fmla="*/ 29 h 35"/>
                  <a:gd name="T22" fmla="*/ 8 w 38"/>
                  <a:gd name="T23" fmla="*/ 32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8 w 38"/>
                  <a:gd name="T31" fmla="*/ 35 h 35"/>
                  <a:gd name="T32" fmla="*/ 21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1 w 38"/>
                  <a:gd name="T41" fmla="*/ 32 h 35"/>
                  <a:gd name="T42" fmla="*/ 34 w 38"/>
                  <a:gd name="T43" fmla="*/ 29 h 35"/>
                  <a:gd name="T44" fmla="*/ 36 w 38"/>
                  <a:gd name="T45" fmla="*/ 25 h 35"/>
                  <a:gd name="T46" fmla="*/ 38 w 38"/>
                  <a:gd name="T47" fmla="*/ 20 h 35"/>
                  <a:gd name="T48" fmla="*/ 38 w 38"/>
                  <a:gd name="T49" fmla="*/ 16 h 35"/>
                  <a:gd name="T50" fmla="*/ 36 w 38"/>
                  <a:gd name="T51" fmla="*/ 12 h 35"/>
                  <a:gd name="T52" fmla="*/ 35 w 38"/>
                  <a:gd name="T53" fmla="*/ 8 h 35"/>
                  <a:gd name="T54" fmla="*/ 33 w 38"/>
                  <a:gd name="T55" fmla="*/ 6 h 35"/>
                  <a:gd name="T56" fmla="*/ 32 w 38"/>
                  <a:gd name="T57" fmla="*/ 5 h 35"/>
                  <a:gd name="T58" fmla="*/ 30 w 38"/>
                  <a:gd name="T59" fmla="*/ 3 h 35"/>
                  <a:gd name="T60" fmla="*/ 26 w 38"/>
                  <a:gd name="T61" fmla="*/ 2 h 35"/>
                  <a:gd name="T62" fmla="*/ 22 w 38"/>
                  <a:gd name="T6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1"/>
                    </a:lnTo>
                    <a:lnTo>
                      <a:pt x="15" y="1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5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9" y="33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34" y="29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7" y="14"/>
                    </a:lnTo>
                    <a:lnTo>
                      <a:pt x="36" y="12"/>
                    </a:lnTo>
                    <a:lnTo>
                      <a:pt x="36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2" name="Freeform 76">
                <a:extLst>
                  <a:ext uri="{FF2B5EF4-FFF2-40B4-BE49-F238E27FC236}">
                    <a16:creationId xmlns:a16="http://schemas.microsoft.com/office/drawing/2014/main" id="{34E56490-FB3E-2844-866D-9740FC29372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969201" y="1739430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7 w 38"/>
                  <a:gd name="T5" fmla="*/ 3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7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4 h 35"/>
                  <a:gd name="T30" fmla="*/ 17 w 38"/>
                  <a:gd name="T31" fmla="*/ 35 h 35"/>
                  <a:gd name="T32" fmla="*/ 20 w 38"/>
                  <a:gd name="T33" fmla="*/ 35 h 35"/>
                  <a:gd name="T34" fmla="*/ 22 w 38"/>
                  <a:gd name="T35" fmla="*/ 34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6 w 38"/>
                  <a:gd name="T51" fmla="*/ 11 h 35"/>
                  <a:gd name="T52" fmla="*/ 34 w 38"/>
                  <a:gd name="T53" fmla="*/ 7 h 35"/>
                  <a:gd name="T54" fmla="*/ 33 w 38"/>
                  <a:gd name="T55" fmla="*/ 6 h 35"/>
                  <a:gd name="T56" fmla="*/ 31 w 38"/>
                  <a:gd name="T57" fmla="*/ 4 h 35"/>
                  <a:gd name="T58" fmla="*/ 29 w 38"/>
                  <a:gd name="T59" fmla="*/ 3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7" y="31"/>
                    </a:lnTo>
                    <a:lnTo>
                      <a:pt x="10" y="32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4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29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3" name="Freeform 77">
                <a:extLst>
                  <a:ext uri="{FF2B5EF4-FFF2-40B4-BE49-F238E27FC236}">
                    <a16:creationId xmlns:a16="http://schemas.microsoft.com/office/drawing/2014/main" id="{03946ABB-D70E-514A-8C00-EAC334231D6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20667" y="1737037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1 w 37"/>
                  <a:gd name="T3" fmla="*/ 1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6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1 h 35"/>
                  <a:gd name="T24" fmla="*/ 10 w 37"/>
                  <a:gd name="T25" fmla="*/ 33 h 35"/>
                  <a:gd name="T26" fmla="*/ 12 w 37"/>
                  <a:gd name="T27" fmla="*/ 34 h 35"/>
                  <a:gd name="T28" fmla="*/ 15 w 37"/>
                  <a:gd name="T29" fmla="*/ 35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1 h 35"/>
                  <a:gd name="T42" fmla="*/ 34 w 37"/>
                  <a:gd name="T43" fmla="*/ 28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5 h 35"/>
                  <a:gd name="T50" fmla="*/ 36 w 37"/>
                  <a:gd name="T51" fmla="*/ 11 h 35"/>
                  <a:gd name="T52" fmla="*/ 34 w 37"/>
                  <a:gd name="T53" fmla="*/ 8 h 35"/>
                  <a:gd name="T54" fmla="*/ 32 w 37"/>
                  <a:gd name="T55" fmla="*/ 6 h 35"/>
                  <a:gd name="T56" fmla="*/ 31 w 37"/>
                  <a:gd name="T57" fmla="*/ 4 h 35"/>
                  <a:gd name="T58" fmla="*/ 29 w 37"/>
                  <a:gd name="T59" fmla="*/ 3 h 35"/>
                  <a:gd name="T60" fmla="*/ 25 w 37"/>
                  <a:gd name="T61" fmla="*/ 1 h 35"/>
                  <a:gd name="T62" fmla="*/ 20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5" y="30"/>
                    </a:lnTo>
                    <a:lnTo>
                      <a:pt x="7" y="31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2" y="34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36" y="13"/>
                    </a:lnTo>
                    <a:lnTo>
                      <a:pt x="36" y="11"/>
                    </a:lnTo>
                    <a:lnTo>
                      <a:pt x="34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4" name="Freeform 78">
                <a:extLst>
                  <a:ext uri="{FF2B5EF4-FFF2-40B4-BE49-F238E27FC236}">
                    <a16:creationId xmlns:a16="http://schemas.microsoft.com/office/drawing/2014/main" id="{B60228C0-6651-2349-94BA-B46779C892B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79313" y="1719090"/>
                <a:ext cx="39497" cy="40681"/>
              </a:xfrm>
              <a:custGeom>
                <a:avLst/>
                <a:gdLst>
                  <a:gd name="T0" fmla="*/ 16 w 37"/>
                  <a:gd name="T1" fmla="*/ 0 h 35"/>
                  <a:gd name="T2" fmla="*/ 12 w 37"/>
                  <a:gd name="T3" fmla="*/ 2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9 h 35"/>
                  <a:gd name="T22" fmla="*/ 7 w 37"/>
                  <a:gd name="T23" fmla="*/ 32 h 35"/>
                  <a:gd name="T24" fmla="*/ 11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8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5 w 37"/>
                  <a:gd name="T37" fmla="*/ 34 h 35"/>
                  <a:gd name="T38" fmla="*/ 27 w 37"/>
                  <a:gd name="T39" fmla="*/ 33 h 35"/>
                  <a:gd name="T40" fmla="*/ 30 w 37"/>
                  <a:gd name="T41" fmla="*/ 32 h 35"/>
                  <a:gd name="T42" fmla="*/ 33 w 37"/>
                  <a:gd name="T43" fmla="*/ 29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4 h 35"/>
                  <a:gd name="T58" fmla="*/ 29 w 37"/>
                  <a:gd name="T59" fmla="*/ 3 h 35"/>
                  <a:gd name="T60" fmla="*/ 26 w 37"/>
                  <a:gd name="T61" fmla="*/ 2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3" y="29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5" name="Freeform 79">
                <a:extLst>
                  <a:ext uri="{FF2B5EF4-FFF2-40B4-BE49-F238E27FC236}">
                    <a16:creationId xmlns:a16="http://schemas.microsoft.com/office/drawing/2014/main" id="{1AC6F927-477C-4D48-BDEC-FE7034C13F8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148731" y="1719090"/>
                <a:ext cx="38300" cy="40681"/>
              </a:xfrm>
              <a:custGeom>
                <a:avLst/>
                <a:gdLst>
                  <a:gd name="T0" fmla="*/ 17 w 37"/>
                  <a:gd name="T1" fmla="*/ 0 h 35"/>
                  <a:gd name="T2" fmla="*/ 12 w 37"/>
                  <a:gd name="T3" fmla="*/ 2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4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9 h 35"/>
                  <a:gd name="T22" fmla="*/ 7 w 37"/>
                  <a:gd name="T23" fmla="*/ 32 h 35"/>
                  <a:gd name="T24" fmla="*/ 11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8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5 w 37"/>
                  <a:gd name="T37" fmla="*/ 34 h 35"/>
                  <a:gd name="T38" fmla="*/ 27 w 37"/>
                  <a:gd name="T39" fmla="*/ 33 h 35"/>
                  <a:gd name="T40" fmla="*/ 30 w 37"/>
                  <a:gd name="T41" fmla="*/ 32 h 35"/>
                  <a:gd name="T42" fmla="*/ 33 w 37"/>
                  <a:gd name="T43" fmla="*/ 29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4 h 35"/>
                  <a:gd name="T58" fmla="*/ 29 w 37"/>
                  <a:gd name="T59" fmla="*/ 3 h 35"/>
                  <a:gd name="T60" fmla="*/ 26 w 37"/>
                  <a:gd name="T61" fmla="*/ 2 h 35"/>
                  <a:gd name="T62" fmla="*/ 21 w 37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7" y="0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3" y="29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6" name="Freeform 80">
                <a:extLst>
                  <a:ext uri="{FF2B5EF4-FFF2-40B4-BE49-F238E27FC236}">
                    <a16:creationId xmlns:a16="http://schemas.microsoft.com/office/drawing/2014/main" id="{E118367B-7C30-5846-BBF9-68B4F339A2D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228922" y="1692767"/>
                <a:ext cx="39497" cy="39484"/>
              </a:xfrm>
              <a:custGeom>
                <a:avLst/>
                <a:gdLst>
                  <a:gd name="T0" fmla="*/ 16 w 37"/>
                  <a:gd name="T1" fmla="*/ 1 h 35"/>
                  <a:gd name="T2" fmla="*/ 11 w 37"/>
                  <a:gd name="T3" fmla="*/ 2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3 h 35"/>
                  <a:gd name="T12" fmla="*/ 0 w 37"/>
                  <a:gd name="T13" fmla="*/ 15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5 h 35"/>
                  <a:gd name="T20" fmla="*/ 4 w 37"/>
                  <a:gd name="T21" fmla="*/ 29 h 35"/>
                  <a:gd name="T22" fmla="*/ 7 w 37"/>
                  <a:gd name="T23" fmla="*/ 32 h 35"/>
                  <a:gd name="T24" fmla="*/ 10 w 37"/>
                  <a:gd name="T25" fmla="*/ 34 h 35"/>
                  <a:gd name="T26" fmla="*/ 12 w 37"/>
                  <a:gd name="T27" fmla="*/ 35 h 35"/>
                  <a:gd name="T28" fmla="*/ 15 w 37"/>
                  <a:gd name="T29" fmla="*/ 35 h 35"/>
                  <a:gd name="T30" fmla="*/ 17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4 w 37"/>
                  <a:gd name="T37" fmla="*/ 35 h 35"/>
                  <a:gd name="T38" fmla="*/ 27 w 37"/>
                  <a:gd name="T39" fmla="*/ 34 h 35"/>
                  <a:gd name="T40" fmla="*/ 30 w 37"/>
                  <a:gd name="T41" fmla="*/ 32 h 35"/>
                  <a:gd name="T42" fmla="*/ 34 w 37"/>
                  <a:gd name="T43" fmla="*/ 29 h 35"/>
                  <a:gd name="T44" fmla="*/ 36 w 37"/>
                  <a:gd name="T45" fmla="*/ 25 h 35"/>
                  <a:gd name="T46" fmla="*/ 37 w 37"/>
                  <a:gd name="T47" fmla="*/ 20 h 35"/>
                  <a:gd name="T48" fmla="*/ 37 w 37"/>
                  <a:gd name="T49" fmla="*/ 16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5 h 35"/>
                  <a:gd name="T58" fmla="*/ 29 w 37"/>
                  <a:gd name="T59" fmla="*/ 4 h 35"/>
                  <a:gd name="T60" fmla="*/ 25 w 37"/>
                  <a:gd name="T61" fmla="*/ 2 h 35"/>
                  <a:gd name="T62" fmla="*/ 20 w 37"/>
                  <a:gd name="T6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6" y="1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5" y="31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4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5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1"/>
                    </a:lnTo>
                    <a:lnTo>
                      <a:pt x="34" y="29"/>
                    </a:lnTo>
                    <a:lnTo>
                      <a:pt x="34" y="26"/>
                    </a:lnTo>
                    <a:lnTo>
                      <a:pt x="36" y="25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6" y="11"/>
                    </a:lnTo>
                    <a:lnTo>
                      <a:pt x="34" y="9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7" name="Freeform 81">
                <a:extLst>
                  <a:ext uri="{FF2B5EF4-FFF2-40B4-BE49-F238E27FC236}">
                    <a16:creationId xmlns:a16="http://schemas.microsoft.com/office/drawing/2014/main" id="{BD3C257E-94ED-D647-BBC3-C712914E46B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328262" y="1557563"/>
                <a:ext cx="38300" cy="40681"/>
              </a:xfrm>
              <a:custGeom>
                <a:avLst/>
                <a:gdLst>
                  <a:gd name="T0" fmla="*/ 16 w 37"/>
                  <a:gd name="T1" fmla="*/ 1 h 35"/>
                  <a:gd name="T2" fmla="*/ 12 w 37"/>
                  <a:gd name="T3" fmla="*/ 1 h 35"/>
                  <a:gd name="T4" fmla="*/ 7 w 37"/>
                  <a:gd name="T5" fmla="*/ 4 h 35"/>
                  <a:gd name="T6" fmla="*/ 4 w 37"/>
                  <a:gd name="T7" fmla="*/ 7 h 35"/>
                  <a:gd name="T8" fmla="*/ 2 w 37"/>
                  <a:gd name="T9" fmla="*/ 10 h 35"/>
                  <a:gd name="T10" fmla="*/ 1 w 37"/>
                  <a:gd name="T11" fmla="*/ 12 h 35"/>
                  <a:gd name="T12" fmla="*/ 0 w 37"/>
                  <a:gd name="T13" fmla="*/ 15 h 35"/>
                  <a:gd name="T14" fmla="*/ 0 w 37"/>
                  <a:gd name="T15" fmla="*/ 17 h 35"/>
                  <a:gd name="T16" fmla="*/ 0 w 37"/>
                  <a:gd name="T17" fmla="*/ 20 h 35"/>
                  <a:gd name="T18" fmla="*/ 1 w 37"/>
                  <a:gd name="T19" fmla="*/ 24 h 35"/>
                  <a:gd name="T20" fmla="*/ 4 w 37"/>
                  <a:gd name="T21" fmla="*/ 28 h 35"/>
                  <a:gd name="T22" fmla="*/ 7 w 37"/>
                  <a:gd name="T23" fmla="*/ 32 h 35"/>
                  <a:gd name="T24" fmla="*/ 10 w 37"/>
                  <a:gd name="T25" fmla="*/ 33 h 35"/>
                  <a:gd name="T26" fmla="*/ 13 w 37"/>
                  <a:gd name="T27" fmla="*/ 34 h 35"/>
                  <a:gd name="T28" fmla="*/ 15 w 37"/>
                  <a:gd name="T29" fmla="*/ 35 h 35"/>
                  <a:gd name="T30" fmla="*/ 18 w 37"/>
                  <a:gd name="T31" fmla="*/ 35 h 35"/>
                  <a:gd name="T32" fmla="*/ 20 w 37"/>
                  <a:gd name="T33" fmla="*/ 35 h 35"/>
                  <a:gd name="T34" fmla="*/ 22 w 37"/>
                  <a:gd name="T35" fmla="*/ 35 h 35"/>
                  <a:gd name="T36" fmla="*/ 24 w 37"/>
                  <a:gd name="T37" fmla="*/ 34 h 35"/>
                  <a:gd name="T38" fmla="*/ 27 w 37"/>
                  <a:gd name="T39" fmla="*/ 33 h 35"/>
                  <a:gd name="T40" fmla="*/ 30 w 37"/>
                  <a:gd name="T41" fmla="*/ 32 h 35"/>
                  <a:gd name="T42" fmla="*/ 33 w 37"/>
                  <a:gd name="T43" fmla="*/ 28 h 35"/>
                  <a:gd name="T44" fmla="*/ 36 w 37"/>
                  <a:gd name="T45" fmla="*/ 24 h 35"/>
                  <a:gd name="T46" fmla="*/ 37 w 37"/>
                  <a:gd name="T47" fmla="*/ 20 h 35"/>
                  <a:gd name="T48" fmla="*/ 37 w 37"/>
                  <a:gd name="T49" fmla="*/ 15 h 35"/>
                  <a:gd name="T50" fmla="*/ 36 w 37"/>
                  <a:gd name="T51" fmla="*/ 11 h 35"/>
                  <a:gd name="T52" fmla="*/ 34 w 37"/>
                  <a:gd name="T53" fmla="*/ 8 h 35"/>
                  <a:gd name="T54" fmla="*/ 33 w 37"/>
                  <a:gd name="T55" fmla="*/ 6 h 35"/>
                  <a:gd name="T56" fmla="*/ 31 w 37"/>
                  <a:gd name="T57" fmla="*/ 5 h 35"/>
                  <a:gd name="T58" fmla="*/ 29 w 37"/>
                  <a:gd name="T59" fmla="*/ 3 h 35"/>
                  <a:gd name="T60" fmla="*/ 26 w 37"/>
                  <a:gd name="T61" fmla="*/ 1 h 35"/>
                  <a:gd name="T62" fmla="*/ 21 w 37"/>
                  <a:gd name="T6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6" y="1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6" y="6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2" y="27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3" y="28"/>
                    </a:lnTo>
                    <a:lnTo>
                      <a:pt x="35" y="27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5"/>
                    </a:lnTo>
                    <a:lnTo>
                      <a:pt x="37" y="14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8" name="Freeform 82">
                <a:extLst>
                  <a:ext uri="{FF2B5EF4-FFF2-40B4-BE49-F238E27FC236}">
                    <a16:creationId xmlns:a16="http://schemas.microsoft.com/office/drawing/2014/main" id="{0364E2B8-A1B4-F346-91CD-0AE1F079229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55130" y="1416377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7 w 38"/>
                  <a:gd name="T5" fmla="*/ 4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6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7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7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6 w 38"/>
                  <a:gd name="T51" fmla="*/ 11 h 35"/>
                  <a:gd name="T52" fmla="*/ 34 w 38"/>
                  <a:gd name="T53" fmla="*/ 8 h 35"/>
                  <a:gd name="T54" fmla="*/ 33 w 38"/>
                  <a:gd name="T55" fmla="*/ 6 h 35"/>
                  <a:gd name="T56" fmla="*/ 32 w 38"/>
                  <a:gd name="T57" fmla="*/ 4 h 35"/>
                  <a:gd name="T58" fmla="*/ 30 w 38"/>
                  <a:gd name="T59" fmla="*/ 3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7" y="31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9" name="Freeform 83">
                <a:extLst>
                  <a:ext uri="{FF2B5EF4-FFF2-40B4-BE49-F238E27FC236}">
                    <a16:creationId xmlns:a16="http://schemas.microsoft.com/office/drawing/2014/main" id="{387B12FE-BC67-8042-8D95-F7F4A5E0C42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634660" y="1283566"/>
                <a:ext cx="39497" cy="40681"/>
              </a:xfrm>
              <a:custGeom>
                <a:avLst/>
                <a:gdLst>
                  <a:gd name="T0" fmla="*/ 17 w 38"/>
                  <a:gd name="T1" fmla="*/ 0 h 35"/>
                  <a:gd name="T2" fmla="*/ 12 w 38"/>
                  <a:gd name="T3" fmla="*/ 1 h 35"/>
                  <a:gd name="T4" fmla="*/ 7 w 38"/>
                  <a:gd name="T5" fmla="*/ 3 h 35"/>
                  <a:gd name="T6" fmla="*/ 4 w 38"/>
                  <a:gd name="T7" fmla="*/ 6 h 35"/>
                  <a:gd name="T8" fmla="*/ 2 w 38"/>
                  <a:gd name="T9" fmla="*/ 9 h 35"/>
                  <a:gd name="T10" fmla="*/ 1 w 38"/>
                  <a:gd name="T11" fmla="*/ 12 h 35"/>
                  <a:gd name="T12" fmla="*/ 0 w 38"/>
                  <a:gd name="T13" fmla="*/ 13 h 35"/>
                  <a:gd name="T14" fmla="*/ 0 w 38"/>
                  <a:gd name="T15" fmla="*/ 16 h 35"/>
                  <a:gd name="T16" fmla="*/ 0 w 38"/>
                  <a:gd name="T17" fmla="*/ 19 h 35"/>
                  <a:gd name="T18" fmla="*/ 2 w 38"/>
                  <a:gd name="T19" fmla="*/ 23 h 35"/>
                  <a:gd name="T20" fmla="*/ 4 w 38"/>
                  <a:gd name="T21" fmla="*/ 28 h 35"/>
                  <a:gd name="T22" fmla="*/ 7 w 38"/>
                  <a:gd name="T23" fmla="*/ 31 h 35"/>
                  <a:gd name="T24" fmla="*/ 11 w 38"/>
                  <a:gd name="T25" fmla="*/ 33 h 35"/>
                  <a:gd name="T26" fmla="*/ 13 w 38"/>
                  <a:gd name="T27" fmla="*/ 34 h 35"/>
                  <a:gd name="T28" fmla="*/ 15 w 38"/>
                  <a:gd name="T29" fmla="*/ 34 h 35"/>
                  <a:gd name="T30" fmla="*/ 17 w 38"/>
                  <a:gd name="T31" fmla="*/ 35 h 35"/>
                  <a:gd name="T32" fmla="*/ 20 w 38"/>
                  <a:gd name="T33" fmla="*/ 35 h 35"/>
                  <a:gd name="T34" fmla="*/ 22 w 38"/>
                  <a:gd name="T35" fmla="*/ 34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1 h 35"/>
                  <a:gd name="T42" fmla="*/ 34 w 38"/>
                  <a:gd name="T43" fmla="*/ 28 h 35"/>
                  <a:gd name="T44" fmla="*/ 36 w 38"/>
                  <a:gd name="T45" fmla="*/ 23 h 35"/>
                  <a:gd name="T46" fmla="*/ 37 w 38"/>
                  <a:gd name="T47" fmla="*/ 19 h 35"/>
                  <a:gd name="T48" fmla="*/ 37 w 38"/>
                  <a:gd name="T49" fmla="*/ 15 h 35"/>
                  <a:gd name="T50" fmla="*/ 36 w 38"/>
                  <a:gd name="T51" fmla="*/ 10 h 35"/>
                  <a:gd name="T52" fmla="*/ 34 w 38"/>
                  <a:gd name="T53" fmla="*/ 7 h 35"/>
                  <a:gd name="T54" fmla="*/ 33 w 38"/>
                  <a:gd name="T55" fmla="*/ 5 h 35"/>
                  <a:gd name="T56" fmla="*/ 31 w 38"/>
                  <a:gd name="T57" fmla="*/ 4 h 35"/>
                  <a:gd name="T58" fmla="*/ 29 w 38"/>
                  <a:gd name="T59" fmla="*/ 2 h 35"/>
                  <a:gd name="T60" fmla="*/ 26 w 38"/>
                  <a:gd name="T61" fmla="*/ 1 h 35"/>
                  <a:gd name="T62" fmla="*/ 21 w 38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7" y="31"/>
                    </a:lnTo>
                    <a:lnTo>
                      <a:pt x="9" y="32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3" y="34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3"/>
                    </a:lnTo>
                    <a:lnTo>
                      <a:pt x="37" y="22"/>
                    </a:lnTo>
                    <a:lnTo>
                      <a:pt x="37" y="19"/>
                    </a:lnTo>
                    <a:lnTo>
                      <a:pt x="38" y="17"/>
                    </a:lnTo>
                    <a:lnTo>
                      <a:pt x="37" y="15"/>
                    </a:lnTo>
                    <a:lnTo>
                      <a:pt x="37" y="13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32" y="4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0" name="Freeform 84">
                <a:extLst>
                  <a:ext uri="{FF2B5EF4-FFF2-40B4-BE49-F238E27FC236}">
                    <a16:creationId xmlns:a16="http://schemas.microsoft.com/office/drawing/2014/main" id="{35BBBFF2-E9BE-594D-9A0B-831AA661562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941058" y="1052643"/>
                <a:ext cx="39497" cy="40681"/>
              </a:xfrm>
              <a:custGeom>
                <a:avLst/>
                <a:gdLst>
                  <a:gd name="T0" fmla="*/ 17 w 38"/>
                  <a:gd name="T1" fmla="*/ 1 h 35"/>
                  <a:gd name="T2" fmla="*/ 12 w 38"/>
                  <a:gd name="T3" fmla="*/ 2 h 35"/>
                  <a:gd name="T4" fmla="*/ 8 w 38"/>
                  <a:gd name="T5" fmla="*/ 4 h 35"/>
                  <a:gd name="T6" fmla="*/ 4 w 38"/>
                  <a:gd name="T7" fmla="*/ 7 h 35"/>
                  <a:gd name="T8" fmla="*/ 2 w 38"/>
                  <a:gd name="T9" fmla="*/ 10 h 35"/>
                  <a:gd name="T10" fmla="*/ 1 w 38"/>
                  <a:gd name="T11" fmla="*/ 12 h 35"/>
                  <a:gd name="T12" fmla="*/ 1 w 38"/>
                  <a:gd name="T13" fmla="*/ 14 h 35"/>
                  <a:gd name="T14" fmla="*/ 0 w 38"/>
                  <a:gd name="T15" fmla="*/ 17 h 35"/>
                  <a:gd name="T16" fmla="*/ 0 w 38"/>
                  <a:gd name="T17" fmla="*/ 20 h 35"/>
                  <a:gd name="T18" fmla="*/ 2 w 38"/>
                  <a:gd name="T19" fmla="*/ 24 h 35"/>
                  <a:gd name="T20" fmla="*/ 4 w 38"/>
                  <a:gd name="T21" fmla="*/ 28 h 35"/>
                  <a:gd name="T22" fmla="*/ 8 w 38"/>
                  <a:gd name="T23" fmla="*/ 32 h 35"/>
                  <a:gd name="T24" fmla="*/ 11 w 38"/>
                  <a:gd name="T25" fmla="*/ 33 h 35"/>
                  <a:gd name="T26" fmla="*/ 13 w 38"/>
                  <a:gd name="T27" fmla="*/ 34 h 35"/>
                  <a:gd name="T28" fmla="*/ 16 w 38"/>
                  <a:gd name="T29" fmla="*/ 35 h 35"/>
                  <a:gd name="T30" fmla="*/ 18 w 38"/>
                  <a:gd name="T31" fmla="*/ 35 h 35"/>
                  <a:gd name="T32" fmla="*/ 20 w 38"/>
                  <a:gd name="T33" fmla="*/ 35 h 35"/>
                  <a:gd name="T34" fmla="*/ 23 w 38"/>
                  <a:gd name="T35" fmla="*/ 35 h 35"/>
                  <a:gd name="T36" fmla="*/ 25 w 38"/>
                  <a:gd name="T37" fmla="*/ 34 h 35"/>
                  <a:gd name="T38" fmla="*/ 27 w 38"/>
                  <a:gd name="T39" fmla="*/ 33 h 35"/>
                  <a:gd name="T40" fmla="*/ 30 w 38"/>
                  <a:gd name="T41" fmla="*/ 32 h 35"/>
                  <a:gd name="T42" fmla="*/ 34 w 38"/>
                  <a:gd name="T43" fmla="*/ 28 h 35"/>
                  <a:gd name="T44" fmla="*/ 36 w 38"/>
                  <a:gd name="T45" fmla="*/ 24 h 35"/>
                  <a:gd name="T46" fmla="*/ 38 w 38"/>
                  <a:gd name="T47" fmla="*/ 20 h 35"/>
                  <a:gd name="T48" fmla="*/ 38 w 38"/>
                  <a:gd name="T49" fmla="*/ 15 h 35"/>
                  <a:gd name="T50" fmla="*/ 36 w 38"/>
                  <a:gd name="T51" fmla="*/ 11 h 35"/>
                  <a:gd name="T52" fmla="*/ 35 w 38"/>
                  <a:gd name="T53" fmla="*/ 8 h 35"/>
                  <a:gd name="T54" fmla="*/ 33 w 38"/>
                  <a:gd name="T55" fmla="*/ 6 h 35"/>
                  <a:gd name="T56" fmla="*/ 32 w 38"/>
                  <a:gd name="T57" fmla="*/ 5 h 35"/>
                  <a:gd name="T58" fmla="*/ 30 w 38"/>
                  <a:gd name="T59" fmla="*/ 3 h 35"/>
                  <a:gd name="T60" fmla="*/ 26 w 38"/>
                  <a:gd name="T61" fmla="*/ 2 h 35"/>
                  <a:gd name="T62" fmla="*/ 21 w 38"/>
                  <a:gd name="T6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7" y="1"/>
                    </a:lnTo>
                    <a:lnTo>
                      <a:pt x="15" y="1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3"/>
                    </a:lnTo>
                    <a:lnTo>
                      <a:pt x="11" y="33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4" y="35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6" y="24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7" y="13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1" name="Line 85">
                <a:extLst>
                  <a:ext uri="{FF2B5EF4-FFF2-40B4-BE49-F238E27FC236}">
                    <a16:creationId xmlns:a16="http://schemas.microsoft.com/office/drawing/2014/main" id="{F0EE84ED-A8D1-4746-8826-38CCBDA9A9D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V="1">
                <a:off x="8334827" y="736768"/>
                <a:ext cx="1197" cy="1562621"/>
              </a:xfrm>
              <a:prstGeom prst="line">
                <a:avLst/>
              </a:prstGeom>
              <a:noFill/>
              <a:ln w="11176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2" name="Line 86">
                <a:extLst>
                  <a:ext uri="{FF2B5EF4-FFF2-40B4-BE49-F238E27FC236}">
                    <a16:creationId xmlns:a16="http://schemas.microsoft.com/office/drawing/2014/main" id="{591B81B4-7EF5-4D47-BB9A-29618C0FAFBC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291774" y="733179"/>
                <a:ext cx="2040659" cy="1196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3" name="Rectangle 87">
                <a:extLst>
                  <a:ext uri="{FF2B5EF4-FFF2-40B4-BE49-F238E27FC236}">
                    <a16:creationId xmlns:a16="http://schemas.microsoft.com/office/drawing/2014/main" id="{5587EC43-7125-174F-A7AE-B67BB9B0599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440340" y="2453462"/>
                <a:ext cx="1768838" cy="2496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 algn="ctr"/>
                <a:r>
                  <a:rPr lang="en-GB" altLang="en-IT" sz="14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Return period (years)</a:t>
                </a:r>
              </a:p>
            </p:txBody>
          </p:sp>
          <p:sp>
            <p:nvSpPr>
              <p:cNvPr id="464" name="Text Box 88">
                <a:extLst>
                  <a:ext uri="{FF2B5EF4-FFF2-40B4-BE49-F238E27FC236}">
                    <a16:creationId xmlns:a16="http://schemas.microsoft.com/office/drawing/2014/main" id="{45BBE741-BCD3-9845-80BF-B60DFC02E4D7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 rot="16200000">
                <a:off x="4863040" y="1398749"/>
                <a:ext cx="1971399" cy="2496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r>
                  <a:rPr lang="en-GB" altLang="en-IT" sz="14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Peak discharge (m³/s)</a:t>
                </a:r>
              </a:p>
            </p:txBody>
          </p:sp>
        </p:grpSp>
      </p:grpSp>
      <p:sp>
        <p:nvSpPr>
          <p:cNvPr id="190" name="Text Placeholder 1">
            <a:extLst>
              <a:ext uri="{FF2B5EF4-FFF2-40B4-BE49-F238E27FC236}">
                <a16:creationId xmlns:a16="http://schemas.microsoft.com/office/drawing/2014/main" id="{9EFCEF40-D5F9-5445-B74B-DEBED9A038FB}"/>
              </a:ext>
            </a:extLst>
          </p:cNvPr>
          <p:cNvSpPr txBox="1">
            <a:spLocks/>
          </p:cNvSpPr>
          <p:nvPr/>
        </p:nvSpPr>
        <p:spPr>
          <a:xfrm>
            <a:off x="436296" y="392559"/>
            <a:ext cx="65520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RESEARCH QUESTIONS</a:t>
            </a:r>
          </a:p>
        </p:txBody>
      </p:sp>
    </p:spTree>
    <p:extLst>
      <p:ext uri="{BB962C8B-B14F-4D97-AF65-F5344CB8AC3E}">
        <p14:creationId xmlns:p14="http://schemas.microsoft.com/office/powerpoint/2010/main" val="159160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6AC78-6EDB-4443-A40A-62A26C01B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b="1" dirty="0">
                <a:solidFill>
                  <a:srgbClr val="005B9D"/>
                </a:solidFill>
              </a:rPr>
              <a:t>Question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51AABE-B30A-5842-B1FA-3DC57DE822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>
                <a:solidFill>
                  <a:srgbClr val="00B0F0"/>
                </a:solidFill>
              </a:rPr>
              <a:t>Why are floods changing?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E9D1D-99E9-5849-BB70-DBD8362FD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3C07E6-7428-754B-9AC4-72CDD6658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1E90A-91B9-AE41-BE28-284026794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5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5479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E603F-BB7B-E745-AD58-D2F8E25F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489259-2A2F-D44F-AFDB-3F76873E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6F0F4-D33E-A04A-81A3-05B6C7DE8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6</a:t>
            </a:fld>
            <a:endParaRPr lang="en-IT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5F97D60-06FB-B548-8464-6286D1B96F64}"/>
              </a:ext>
            </a:extLst>
          </p:cNvPr>
          <p:cNvSpPr txBox="1">
            <a:spLocks/>
          </p:cNvSpPr>
          <p:nvPr/>
        </p:nvSpPr>
        <p:spPr>
          <a:xfrm>
            <a:off x="431027" y="700335"/>
            <a:ext cx="6550888" cy="5912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solidFill>
                  <a:srgbClr val="00B0F0"/>
                </a:solidFill>
              </a:rPr>
              <a:t>Why are floods changing?</a:t>
            </a:r>
          </a:p>
          <a:p>
            <a:pPr marL="0" indent="0">
              <a:buNone/>
            </a:pPr>
            <a:endParaRPr lang="en-GB" sz="1800" b="1" dirty="0">
              <a:solidFill>
                <a:srgbClr val="00B0F0"/>
              </a:solidFill>
            </a:endParaRP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72D23974-014D-3C4A-AA0D-30AD2DF20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1338" y="561783"/>
            <a:ext cx="4682150" cy="2880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D80CE7B-BD4C-E14D-8177-95ACADBE43AE}"/>
              </a:ext>
            </a:extLst>
          </p:cNvPr>
          <p:cNvGrpSpPr/>
          <p:nvPr/>
        </p:nvGrpSpPr>
        <p:grpSpPr>
          <a:xfrm>
            <a:off x="322416" y="2292092"/>
            <a:ext cx="4605337" cy="3641725"/>
            <a:chOff x="74930" y="2855758"/>
            <a:chExt cx="4605337" cy="364172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AFE5EDA-16A1-674A-92A2-7E602FB10BD4}"/>
                </a:ext>
              </a:extLst>
            </p:cNvPr>
            <p:cNvGrpSpPr/>
            <p:nvPr/>
          </p:nvGrpSpPr>
          <p:grpSpPr>
            <a:xfrm>
              <a:off x="74930" y="2855758"/>
              <a:ext cx="4605337" cy="3641725"/>
              <a:chOff x="292100" y="2730252"/>
              <a:chExt cx="4605337" cy="3641725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CC7716CA-3EF3-F644-B6B5-0DAF58E99FC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100" y="2901702"/>
                <a:ext cx="4254500" cy="34702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6E088A6-D98C-9D42-A0CE-24053C17645B}"/>
                  </a:ext>
                </a:extLst>
              </p:cNvPr>
              <p:cNvSpPr txBox="1"/>
              <p:nvPr/>
            </p:nvSpPr>
            <p:spPr>
              <a:xfrm>
                <a:off x="747712" y="2730252"/>
                <a:ext cx="4149725" cy="338554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kern="0" dirty="0">
                    <a:solidFill>
                      <a:schemeClr val="accent3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Detected trends in flood series  </a:t>
                </a:r>
              </a:p>
            </p:txBody>
          </p:sp>
        </p:grpSp>
        <p:sp>
          <p:nvSpPr>
            <p:cNvPr id="20" name="Rectangle 94">
              <a:extLst>
                <a:ext uri="{FF2B5EF4-FFF2-40B4-BE49-F238E27FC236}">
                  <a16:creationId xmlns:a16="http://schemas.microsoft.com/office/drawing/2014/main" id="{2261AD4A-0CC6-8D49-8501-A9E5C69AFBC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060489" y="3627942"/>
              <a:ext cx="492397" cy="731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r>
                <a:rPr lang="en-GB" altLang="en-IT" sz="3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sp>
        <p:nvSpPr>
          <p:cNvPr id="21" name="Text Placeholder 1">
            <a:extLst>
              <a:ext uri="{FF2B5EF4-FFF2-40B4-BE49-F238E27FC236}">
                <a16:creationId xmlns:a16="http://schemas.microsoft.com/office/drawing/2014/main" id="{0B0BFF05-0BC4-A442-B779-FC678627B69A}"/>
              </a:ext>
            </a:extLst>
          </p:cNvPr>
          <p:cNvSpPr txBox="1">
            <a:spLocks/>
          </p:cNvSpPr>
          <p:nvPr/>
        </p:nvSpPr>
        <p:spPr>
          <a:xfrm>
            <a:off x="436296" y="392559"/>
            <a:ext cx="65520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QUESTION 1</a:t>
            </a:r>
          </a:p>
        </p:txBody>
      </p:sp>
      <p:sp>
        <p:nvSpPr>
          <p:cNvPr id="27" name="Textplatzhalter 2">
            <a:extLst>
              <a:ext uri="{FF2B5EF4-FFF2-40B4-BE49-F238E27FC236}">
                <a16:creationId xmlns:a16="http://schemas.microsoft.com/office/drawing/2014/main" id="{98EB2EB9-2292-0E43-A92F-0EA9C049E07E}"/>
              </a:ext>
            </a:extLst>
          </p:cNvPr>
          <p:cNvSpPr txBox="1">
            <a:spLocks/>
          </p:cNvSpPr>
          <p:nvPr/>
        </p:nvSpPr>
        <p:spPr>
          <a:xfrm>
            <a:off x="6144608" y="6296217"/>
            <a:ext cx="2897946" cy="18657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GB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Bertola et al. (2019) </a:t>
            </a:r>
            <a:r>
              <a:rPr lang="en-GB" sz="1200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Journal of Hydrology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9C3A71E-DDB4-3944-B249-41670C79984C}"/>
              </a:ext>
            </a:extLst>
          </p:cNvPr>
          <p:cNvGrpSpPr/>
          <p:nvPr/>
        </p:nvGrpSpPr>
        <p:grpSpPr>
          <a:xfrm>
            <a:off x="4700995" y="3611149"/>
            <a:ext cx="4120589" cy="2405188"/>
            <a:chOff x="4700995" y="3642322"/>
            <a:chExt cx="4120589" cy="240518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DC26F52-94B0-FC4B-981A-07EA11B084BE}"/>
                </a:ext>
              </a:extLst>
            </p:cNvPr>
            <p:cNvGrpSpPr/>
            <p:nvPr/>
          </p:nvGrpSpPr>
          <p:grpSpPr>
            <a:xfrm>
              <a:off x="4700995" y="3642322"/>
              <a:ext cx="4120589" cy="2405188"/>
              <a:chOff x="4815296" y="3746232"/>
              <a:chExt cx="4120589" cy="2405188"/>
            </a:xfrm>
          </p:grpSpPr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33069AD5-5BC7-414A-B2FB-EDFCCEB92F80}"/>
                  </a:ext>
                </a:extLst>
              </p:cNvPr>
              <p:cNvSpPr/>
              <p:nvPr/>
            </p:nvSpPr>
            <p:spPr>
              <a:xfrm>
                <a:off x="4815296" y="3746232"/>
                <a:ext cx="4120589" cy="2405188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T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98C25203-8C41-B849-B209-1E584D04E3BD}"/>
                      </a:ext>
                    </a:extLst>
                  </p:cNvPr>
                  <p:cNvSpPr txBox="1"/>
                  <p:nvPr/>
                </p:nvSpPr>
                <p:spPr>
                  <a:xfrm>
                    <a:off x="4832510" y="3930925"/>
                    <a:ext cx="4095993" cy="131619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en-GB"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Non-stationary flood frequency analysis</a:t>
                    </a:r>
                  </a:p>
                  <a:p>
                    <a:pPr algn="ctr"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en-GB"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Extreme value distribution (Gumbel)</a:t>
                    </a:r>
                  </a:p>
                  <a:p>
                    <a:pPr algn="ctr">
                      <a:spcBef>
                        <a:spcPts val="600"/>
                      </a:spcBef>
                      <a:spcAft>
                        <a:spcPts val="6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it-IT" sz="16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  <m:d>
                            <m:dPr>
                              <m:ctrlPr>
                                <a:rPr lang="it-IT" sz="1600" i="1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it-IT" sz="1600" i="1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it-IT" sz="1600" i="1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it-IT" sz="1600" i="1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it-IT" sz="1600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it-IT" sz="1600" i="1">
                                      <a:solidFill>
                                        <a:schemeClr val="accent3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it-IT" sz="1600" i="1">
                                      <a:solidFill>
                                        <a:schemeClr val="accent3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unc>
                                    <m:funcPr>
                                      <m:ctrlPr>
                                        <a:rPr lang="it-IT" sz="1600" i="1">
                                          <a:solidFill>
                                            <a:schemeClr val="accent3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it-IT" sz="1600">
                                          <a:solidFill>
                                            <a:schemeClr val="accent3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exp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it-IT" sz="1600" i="1">
                                              <a:solidFill>
                                                <a:schemeClr val="accent3">
                                                  <a:lumMod val="50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it-IT" sz="1600" i="1">
                                              <a:solidFill>
                                                <a:schemeClr val="accent3">
                                                  <a:lumMod val="50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f>
                                            <m:fPr>
                                              <m:ctrlPr>
                                                <a:rPr lang="it-IT" sz="1600" i="1">
                                                  <a:solidFill>
                                                    <a:schemeClr val="accent3">
                                                      <a:lumMod val="50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it-IT" sz="1600" i="1">
                                                  <a:solidFill>
                                                    <a:schemeClr val="accent3">
                                                      <a:lumMod val="50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  <m:r>
                                                <a:rPr lang="it-IT" sz="1600" i="1">
                                                  <a:solidFill>
                                                    <a:schemeClr val="accent3">
                                                      <a:lumMod val="50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−</m:t>
                                              </m:r>
                                              <m:r>
                                                <a:rPr lang="it-IT" sz="1600" b="1" i="1" smtClean="0">
                                                  <a:solidFill>
                                                    <a:schemeClr val="accent3">
                                                      <a:lumMod val="50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𝝁</m:t>
                                              </m:r>
                                            </m:num>
                                            <m:den>
                                              <m:r>
                                                <a:rPr lang="it-IT" sz="1600" b="0" i="1" smtClean="0">
                                                  <a:solidFill>
                                                    <a:schemeClr val="accent3">
                                                      <a:lumMod val="50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𝜎</m:t>
                                              </m:r>
                                            </m:den>
                                          </m:f>
                                        </m:e>
                                      </m:d>
                                    </m:e>
                                  </m:func>
                                </m:e>
                              </m:d>
                            </m:e>
                          </m:func>
                        </m:oMath>
                      </m:oMathPara>
                    </a14:m>
                    <a:endParaRPr lang="it-IT" sz="1600" i="1" dirty="0">
                      <a:solidFill>
                        <a:schemeClr val="accent3">
                          <a:lumMod val="50000"/>
                        </a:schemeClr>
                      </a:solidFill>
                      <a:latin typeface="Arial" panose="020B0604020202020204" pitchFamily="34" charset="0"/>
                      <a:ea typeface="Cambria Math" panose="02040503050406030204" pitchFamily="18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98C25203-8C41-B849-B209-1E584D04E3B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832510" y="3930925"/>
                    <a:ext cx="4095993" cy="131619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309" t="-1923" r="-309"/>
                    </a:stretch>
                  </a:blipFill>
                </p:spPr>
                <p:txBody>
                  <a:bodyPr/>
                  <a:lstStyle/>
                  <a:p>
                    <a:r>
                      <a:rPr lang="en-I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4" name="Rectangle 23">
                    <a:extLst>
                      <a:ext uri="{FF2B5EF4-FFF2-40B4-BE49-F238E27FC236}">
                        <a16:creationId xmlns:a16="http://schemas.microsoft.com/office/drawing/2014/main" id="{EC59EA0E-B834-754E-8050-2AEFAF2F176A}"/>
                      </a:ext>
                    </a:extLst>
                  </p:cNvPr>
                  <p:cNvSpPr/>
                  <p:nvPr/>
                </p:nvSpPr>
                <p:spPr>
                  <a:xfrm>
                    <a:off x="6515527" y="5493054"/>
                    <a:ext cx="2170631" cy="458745"/>
                  </a:xfrm>
                  <a:prstGeom prst="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func>
                            <m:funcPr>
                              <m:ctrlPr>
                                <a:rPr lang="it-IT" sz="16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it-IT" sz="16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m:rPr>
                                  <m:sty m:val="p"/>
                                </m:rPr>
                                <a:rPr lang="it-IT" sz="1600" b="0" i="0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it-IT" sz="1600" b="0" i="1" smtClean="0">
                                      <a:solidFill>
                                        <a:schemeClr val="bg2">
                                          <a:lumMod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it-IT" sz="1600" b="0" i="1" smtClean="0">
                                      <a:solidFill>
                                        <a:schemeClr val="bg2">
                                          <a:lumMod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</m:d>
                            </m:e>
                          </m:func>
                          <m:r>
                            <a:rPr lang="it-IT" sz="16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it-IT" sz="16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it-IT" sz="16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it-IT" sz="16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it-IT" sz="16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it-IT" sz="1600" b="1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𝑿</m:t>
                          </m:r>
                          <m:r>
                            <a:rPr lang="it-IT" sz="1600" b="1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it-IT" sz="1600" b="1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it-IT" sz="1600" b="1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it-IT" sz="1600" b="1" dirty="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4" name="Rectangle 23">
                    <a:extLst>
                      <a:ext uri="{FF2B5EF4-FFF2-40B4-BE49-F238E27FC236}">
                        <a16:creationId xmlns:a16="http://schemas.microsoft.com/office/drawing/2014/main" id="{EC59EA0E-B834-754E-8050-2AEFAF2F176A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515527" y="5493054"/>
                    <a:ext cx="2170631" cy="458745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585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I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D5C0F20A-CE08-1D48-89E5-56696E6542AF}"/>
                      </a:ext>
                    </a:extLst>
                  </p:cNvPr>
                  <p:cNvSpPr/>
                  <p:nvPr/>
                </p:nvSpPr>
                <p:spPr>
                  <a:xfrm>
                    <a:off x="5259615" y="5511702"/>
                    <a:ext cx="860728" cy="416012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it-IT" sz="16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  <m:r>
                            <a:rPr lang="it-IT" sz="16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it-IT" sz="16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16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it-IT" sz="16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it-IT" sz="1600" dirty="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D5C0F20A-CE08-1D48-89E5-56696E6542AF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59615" y="5511702"/>
                    <a:ext cx="860728" cy="41601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IT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B902EDF-1340-EA44-9E6E-1EE50D69396A}"/>
                </a:ext>
              </a:extLst>
            </p:cNvPr>
            <p:cNvSpPr/>
            <p:nvPr/>
          </p:nvSpPr>
          <p:spPr>
            <a:xfrm>
              <a:off x="6775488" y="5119958"/>
              <a:ext cx="14847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ts val="600"/>
                </a:spcBef>
                <a:buClr>
                  <a:srgbClr val="00B0F0"/>
                </a:buClr>
              </a:pPr>
              <a:r>
                <a:rPr lang="en-GB" altLang="it-IT" sz="1600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non-stationary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1D53A42-B232-6946-B71A-06359EBC47D9}"/>
                </a:ext>
              </a:extLst>
            </p:cNvPr>
            <p:cNvSpPr/>
            <p:nvPr/>
          </p:nvSpPr>
          <p:spPr>
            <a:xfrm>
              <a:off x="5050712" y="5137615"/>
              <a:ext cx="10743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ts val="600"/>
                </a:spcBef>
                <a:buClr>
                  <a:srgbClr val="00B0F0"/>
                </a:buClr>
              </a:pPr>
              <a:r>
                <a:rPr lang="en-GB" altLang="it-IT" sz="1600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stationary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810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E603F-BB7B-E745-AD58-D2F8E25F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489259-2A2F-D44F-AFDB-3F76873E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6F0F4-D33E-A04A-81A3-05B6C7DE8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7</a:t>
            </a:fld>
            <a:endParaRPr lang="en-IT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5F97D60-06FB-B548-8464-6286D1B96F64}"/>
              </a:ext>
            </a:extLst>
          </p:cNvPr>
          <p:cNvSpPr txBox="1">
            <a:spLocks/>
          </p:cNvSpPr>
          <p:nvPr/>
        </p:nvSpPr>
        <p:spPr>
          <a:xfrm>
            <a:off x="431027" y="700335"/>
            <a:ext cx="6550888" cy="5912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solidFill>
                  <a:srgbClr val="00B0F0"/>
                </a:solidFill>
              </a:rPr>
              <a:t>Why are floods changing?</a:t>
            </a:r>
          </a:p>
          <a:p>
            <a:pPr marL="0" indent="0">
              <a:buNone/>
            </a:pPr>
            <a:endParaRPr lang="en-GB" sz="1800" b="1" dirty="0">
              <a:solidFill>
                <a:srgbClr val="00B0F0"/>
              </a:solidFill>
            </a:endParaRPr>
          </a:p>
        </p:txBody>
      </p:sp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D808335A-D857-5C4A-97BF-02A9CE97C866}"/>
              </a:ext>
            </a:extLst>
          </p:cNvPr>
          <p:cNvSpPr txBox="1">
            <a:spLocks/>
          </p:cNvSpPr>
          <p:nvPr/>
        </p:nvSpPr>
        <p:spPr>
          <a:xfrm>
            <a:off x="436296" y="392559"/>
            <a:ext cx="65520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QUESTION 1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F6BEF00-D0D0-7042-A767-826EAF382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0935" y="1169310"/>
            <a:ext cx="3043772" cy="198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508C159-A9A4-D346-B2A5-D95FDCCFCDE7}"/>
              </a:ext>
            </a:extLst>
          </p:cNvPr>
          <p:cNvSpPr txBox="1"/>
          <p:nvPr/>
        </p:nvSpPr>
        <p:spPr>
          <a:xfrm>
            <a:off x="3573373" y="812825"/>
            <a:ext cx="2382332" cy="511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Agricultural land-use </a:t>
            </a:r>
          </a:p>
          <a:p>
            <a:pPr algn="ctr"/>
            <a:r>
              <a:rPr lang="en-GB" sz="1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intensification index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D8EA6E69-B6AF-4A43-A1F6-7189DA4A8048}"/>
                  </a:ext>
                </a:extLst>
              </p:cNvPr>
              <p:cNvSpPr/>
              <p:nvPr/>
            </p:nvSpPr>
            <p:spPr>
              <a:xfrm>
                <a:off x="4003415" y="1350239"/>
                <a:ext cx="1631016" cy="407035"/>
              </a:xfrm>
              <a:prstGeom prst="rect">
                <a:avLst/>
              </a:prstGeom>
              <a:solidFill>
                <a:srgbClr val="BDDFCB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m:rPr>
                              <m:sty m:val="p"/>
                            </m:rPr>
                            <a:rPr lang="it-IT" sz="1200" b="0" i="0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d>
                            <m:dPr>
                              <m:ctrlPr>
                                <a:rPr lang="it-IT" sz="12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it-IT" sz="12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</m:d>
                        </m:e>
                      </m:func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1200" b="1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200" b="1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b>
                          <m:r>
                            <a:rPr lang="it-IT" sz="1200" b="1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</m:sub>
                      </m:sSub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</m:oMath>
                  </m:oMathPara>
                </a14:m>
                <a:endParaRPr lang="it-IT" sz="12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D8EA6E69-B6AF-4A43-A1F6-7189DA4A804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3415" y="1350239"/>
                <a:ext cx="1631016" cy="40703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DC8A1E6-19CC-2E48-A397-EB12E53F3EBD}"/>
              </a:ext>
            </a:extLst>
          </p:cNvPr>
          <p:cNvCxnSpPr>
            <a:cxnSpLocks/>
          </p:cNvCxnSpPr>
          <p:nvPr/>
        </p:nvCxnSpPr>
        <p:spPr>
          <a:xfrm flipV="1">
            <a:off x="5126103" y="1684529"/>
            <a:ext cx="0" cy="322259"/>
          </a:xfrm>
          <a:prstGeom prst="straightConnector1">
            <a:avLst/>
          </a:prstGeom>
          <a:ln w="38100">
            <a:solidFill>
              <a:srgbClr val="FF4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0720E993-2CA0-7C40-B0EA-FB29C66AD65F}"/>
              </a:ext>
            </a:extLst>
          </p:cNvPr>
          <p:cNvSpPr/>
          <p:nvPr/>
        </p:nvSpPr>
        <p:spPr>
          <a:xfrm>
            <a:off x="4727483" y="1897085"/>
            <a:ext cx="1203642" cy="451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FF40FF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elasticity parameter</a:t>
            </a:r>
            <a:endParaRPr lang="en-IT" sz="1200" dirty="0">
              <a:solidFill>
                <a:srgbClr val="FF40FF"/>
              </a:solidFill>
              <a:highlight>
                <a:srgbClr val="FFFF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6461765E-F0D2-4E48-8B7C-4B26AC1A4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4467" y="1181965"/>
            <a:ext cx="2979810" cy="195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88B6A311-2CC3-A34E-B395-91779EA23EE5}"/>
              </a:ext>
            </a:extLst>
          </p:cNvPr>
          <p:cNvSpPr txBox="1"/>
          <p:nvPr/>
        </p:nvSpPr>
        <p:spPr>
          <a:xfrm>
            <a:off x="6905783" y="1028076"/>
            <a:ext cx="1918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Reservoir index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EE7AB0C1-B0A7-0643-B5B3-98567E98E2E4}"/>
                  </a:ext>
                </a:extLst>
              </p:cNvPr>
              <p:cNvSpPr/>
              <p:nvPr/>
            </p:nvSpPr>
            <p:spPr>
              <a:xfrm>
                <a:off x="6905783" y="1401471"/>
                <a:ext cx="1640021" cy="416011"/>
              </a:xfrm>
              <a:prstGeom prst="rect">
                <a:avLst/>
              </a:prstGeom>
              <a:solidFill>
                <a:srgbClr val="F7CCC8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m:rPr>
                              <m:sty m:val="p"/>
                            </m:rPr>
                            <a:rPr lang="it-IT" sz="1200" b="0" i="0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d>
                            <m:dPr>
                              <m:ctrlPr>
                                <a:rPr lang="it-IT" sz="12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it-IT" sz="12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</m:d>
                        </m:e>
                      </m:func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1200" b="1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200" b="1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b>
                          <m:r>
                            <a:rPr lang="it-IT" sz="1200" b="1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𝑹</m:t>
                          </m:r>
                        </m:sub>
                      </m:sSub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sub>
                      </m:sSub>
                    </m:oMath>
                  </m:oMathPara>
                </a14:m>
                <a:endParaRPr lang="it-IT" sz="12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EE7AB0C1-B0A7-0643-B5B3-98567E98E2E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5783" y="1401471"/>
                <a:ext cx="1640021" cy="41601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4854D7A-F7CB-5A47-BF68-0CDDC08E339B}"/>
              </a:ext>
            </a:extLst>
          </p:cNvPr>
          <p:cNvCxnSpPr>
            <a:cxnSpLocks/>
          </p:cNvCxnSpPr>
          <p:nvPr/>
        </p:nvCxnSpPr>
        <p:spPr>
          <a:xfrm flipV="1">
            <a:off x="8032756" y="1757274"/>
            <a:ext cx="0" cy="329367"/>
          </a:xfrm>
          <a:prstGeom prst="straightConnector1">
            <a:avLst/>
          </a:prstGeom>
          <a:ln w="38100">
            <a:solidFill>
              <a:srgbClr val="FF4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F32F0BD6-A2ED-D142-ADB0-B04421F29C69}"/>
              </a:ext>
            </a:extLst>
          </p:cNvPr>
          <p:cNvSpPr/>
          <p:nvPr/>
        </p:nvSpPr>
        <p:spPr>
          <a:xfrm>
            <a:off x="7568451" y="1931476"/>
            <a:ext cx="12301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FF40FF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elasticity parameter</a:t>
            </a:r>
            <a:endParaRPr lang="en-IT" sz="1200" dirty="0">
              <a:solidFill>
                <a:srgbClr val="FF40FF"/>
              </a:solidFill>
              <a:highlight>
                <a:srgbClr val="FFFF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16">
            <a:extLst>
              <a:ext uri="{FF2B5EF4-FFF2-40B4-BE49-F238E27FC236}">
                <a16:creationId xmlns:a16="http://schemas.microsoft.com/office/drawing/2014/main" id="{23AC59E0-C1A1-264B-87A9-7FE44098E1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9437" y="1216168"/>
            <a:ext cx="3043771" cy="1981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43356BD-596C-AD4C-A88C-477EA1E46C3C}"/>
              </a:ext>
            </a:extLst>
          </p:cNvPr>
          <p:cNvSpPr txBox="1"/>
          <p:nvPr/>
        </p:nvSpPr>
        <p:spPr>
          <a:xfrm>
            <a:off x="1027124" y="1005846"/>
            <a:ext cx="1918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28B1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IT" sz="1400" dirty="0">
                <a:solidFill>
                  <a:srgbClr val="28B1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xtreme precipitation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2CE4333-AEFA-EA43-ABB5-861FF91C6652}"/>
                  </a:ext>
                </a:extLst>
              </p:cNvPr>
              <p:cNvSpPr/>
              <p:nvPr/>
            </p:nvSpPr>
            <p:spPr>
              <a:xfrm>
                <a:off x="1018454" y="1351628"/>
                <a:ext cx="1918332" cy="329350"/>
              </a:xfrm>
              <a:prstGeom prst="rect">
                <a:avLst/>
              </a:prstGeom>
              <a:solidFill>
                <a:srgbClr val="CFEFFD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m:rPr>
                              <m:sty m:val="p"/>
                            </m:rPr>
                            <a:rPr lang="it-IT" sz="1200" b="0" i="0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d>
                            <m:dPr>
                              <m:ctrlPr>
                                <a:rPr lang="it-IT" sz="12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it-IT" sz="12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</m:d>
                        </m:e>
                      </m:func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1200" b="1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200" b="1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b>
                          <m:r>
                            <a:rPr lang="it-IT" sz="1200" b="1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sub>
                      </m:sSub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m:rPr>
                          <m:sty m:val="p"/>
                        </m:rPr>
                        <a:rPr lang="it-IT" sz="1200" b="0" i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log</m:t>
                      </m:r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⁡(</m:t>
                      </m:r>
                      <m:sSub>
                        <m:sSubPr>
                          <m:ctrlP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it-IT" sz="12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it-IT" sz="12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it-IT" sz="12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2CE4333-AEFA-EA43-ABB5-861FF91C66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454" y="1351628"/>
                <a:ext cx="1918332" cy="32935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CCE04F2-DBD4-704C-9910-56AB0EABBE1D}"/>
              </a:ext>
            </a:extLst>
          </p:cNvPr>
          <p:cNvCxnSpPr>
            <a:cxnSpLocks/>
          </p:cNvCxnSpPr>
          <p:nvPr/>
        </p:nvCxnSpPr>
        <p:spPr>
          <a:xfrm flipV="1">
            <a:off x="2188076" y="1662001"/>
            <a:ext cx="0" cy="329367"/>
          </a:xfrm>
          <a:prstGeom prst="straightConnector1">
            <a:avLst/>
          </a:prstGeom>
          <a:ln w="38100">
            <a:solidFill>
              <a:srgbClr val="FF4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268BC738-BB3F-474E-8293-46CDE7694C20}"/>
              </a:ext>
            </a:extLst>
          </p:cNvPr>
          <p:cNvSpPr/>
          <p:nvPr/>
        </p:nvSpPr>
        <p:spPr>
          <a:xfrm>
            <a:off x="1820679" y="1843126"/>
            <a:ext cx="1122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FF40FF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elasticity parameter</a:t>
            </a:r>
            <a:endParaRPr lang="en-IT" sz="1200" dirty="0">
              <a:solidFill>
                <a:srgbClr val="FF40FF"/>
              </a:solidFill>
              <a:highlight>
                <a:srgbClr val="FFFF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Picture 15">
            <a:extLst>
              <a:ext uri="{FF2B5EF4-FFF2-40B4-BE49-F238E27FC236}">
                <a16:creationId xmlns:a16="http://schemas.microsoft.com/office/drawing/2014/main" id="{0ED98206-9EF4-5F44-8ED8-373FFA0BF8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9563"/>
          <a:stretch/>
        </p:blipFill>
        <p:spPr bwMode="auto">
          <a:xfrm>
            <a:off x="3623940" y="3274429"/>
            <a:ext cx="3910375" cy="319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platzhalter 2">
            <a:extLst>
              <a:ext uri="{FF2B5EF4-FFF2-40B4-BE49-F238E27FC236}">
                <a16:creationId xmlns:a16="http://schemas.microsoft.com/office/drawing/2014/main" id="{8D935673-592D-4245-AE7F-AB96CE3686C5}"/>
              </a:ext>
            </a:extLst>
          </p:cNvPr>
          <p:cNvSpPr txBox="1">
            <a:spLocks/>
          </p:cNvSpPr>
          <p:nvPr/>
        </p:nvSpPr>
        <p:spPr>
          <a:xfrm>
            <a:off x="6144608" y="6296217"/>
            <a:ext cx="2897946" cy="18657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GB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Bertola et al. (2019) </a:t>
            </a:r>
            <a:r>
              <a:rPr lang="en-GB" sz="1200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Journal of Hydrology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91014AA-EDD4-4049-A16B-3EDC42DC313D}"/>
              </a:ext>
            </a:extLst>
          </p:cNvPr>
          <p:cNvGrpSpPr>
            <a:grpSpLocks noChangeAspect="1"/>
          </p:cNvGrpSpPr>
          <p:nvPr/>
        </p:nvGrpSpPr>
        <p:grpSpPr>
          <a:xfrm>
            <a:off x="946459" y="4669145"/>
            <a:ext cx="2162787" cy="1734839"/>
            <a:chOff x="5275853" y="3915809"/>
            <a:chExt cx="3106284" cy="2491647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3C858C36-B1E3-DD49-B4E9-A9BF12C7A4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111" y="4151793"/>
              <a:ext cx="2251094" cy="225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5A315C1-9FB6-B141-B2B1-E2173138438E}"/>
                </a:ext>
              </a:extLst>
            </p:cNvPr>
            <p:cNvSpPr txBox="1"/>
            <p:nvPr/>
          </p:nvSpPr>
          <p:spPr>
            <a:xfrm>
              <a:off x="7202006" y="3915809"/>
              <a:ext cx="11801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rgbClr val="28B1E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Atmospheric</a:t>
              </a:r>
            </a:p>
            <a:p>
              <a:r>
                <a:rPr lang="en-GB" sz="1400" dirty="0">
                  <a:solidFill>
                    <a:srgbClr val="28B1E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driver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488253C-3006-E340-AF27-35AD291C08C2}"/>
                </a:ext>
              </a:extLst>
            </p:cNvPr>
            <p:cNvSpPr txBox="1"/>
            <p:nvPr/>
          </p:nvSpPr>
          <p:spPr>
            <a:xfrm>
              <a:off x="6815988" y="5488120"/>
              <a:ext cx="11496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River driver 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96DC7DE-8538-D245-9C3A-47111E39F87A}"/>
                </a:ext>
              </a:extLst>
            </p:cNvPr>
            <p:cNvSpPr txBox="1"/>
            <p:nvPr/>
          </p:nvSpPr>
          <p:spPr>
            <a:xfrm>
              <a:off x="5275853" y="4177419"/>
              <a:ext cx="1050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Catchment</a:t>
              </a:r>
            </a:p>
            <a:p>
              <a:pPr algn="r"/>
              <a:r>
                <a:rPr lang="en-GB" sz="14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driver</a:t>
              </a:r>
            </a:p>
          </p:txBody>
        </p:sp>
      </p:grpSp>
      <p:sp>
        <p:nvSpPr>
          <p:cNvPr id="29" name="Rectangle 42">
            <a:extLst>
              <a:ext uri="{FF2B5EF4-FFF2-40B4-BE49-F238E27FC236}">
                <a16:creationId xmlns:a16="http://schemas.microsoft.com/office/drawing/2014/main" id="{F8D7661F-C73E-DC41-9B58-65A9928A30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600" y="3334762"/>
            <a:ext cx="2471701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9pPr>
          </a:lstStyle>
          <a:p>
            <a:pPr marL="285750" indent="-285750">
              <a:spcBef>
                <a:spcPts val="6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it-IT" sz="1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selection and attribution with information criteria (WAIC)</a:t>
            </a:r>
          </a:p>
          <a:p>
            <a:pPr marL="285750" indent="-285750">
              <a:spcBef>
                <a:spcPts val="6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GB" altLang="it-IT" sz="1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 analysis</a:t>
            </a:r>
          </a:p>
          <a:p>
            <a:pPr marL="285750" indent="-285750">
              <a:spcBef>
                <a:spcPts val="6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it-IT" sz="1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52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4" grpId="0"/>
      <p:bldP spid="42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6AC78-6EDB-4443-A40A-62A26C01B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b="1" dirty="0">
                <a:solidFill>
                  <a:srgbClr val="005B9D"/>
                </a:solidFill>
              </a:rPr>
              <a:t>Question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51AABE-B30A-5842-B1FA-3DC57DE822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>
                <a:solidFill>
                  <a:srgbClr val="00B0F0"/>
                </a:solidFill>
              </a:rPr>
              <a:t>Are changes in small and big floods different?</a:t>
            </a:r>
          </a:p>
          <a:p>
            <a:endParaRPr lang="en-I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E9D1D-99E9-5849-BB70-DBD8362FD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3C07E6-7428-754B-9AC4-72CDD6658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1E90A-91B9-AE41-BE28-284026794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8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590538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E603F-BB7B-E745-AD58-D2F8E25F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Bologna, 29 September 2021</a:t>
            </a:r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489259-2A2F-D44F-AFDB-3F76873E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Workshop: Novel hydrological concepts for the engineering practice</a:t>
            </a:r>
            <a:endParaRPr lang="en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6F0F4-D33E-A04A-81A3-05B6C7DE8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795D-4064-0148-A5B5-22587EDABC70}" type="slidenum">
              <a:rPr lang="en-IT" smtClean="0"/>
              <a:t>9</a:t>
            </a:fld>
            <a:endParaRPr lang="en-IT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5F97D60-06FB-B548-8464-6286D1B96F64}"/>
              </a:ext>
            </a:extLst>
          </p:cNvPr>
          <p:cNvSpPr txBox="1">
            <a:spLocks/>
          </p:cNvSpPr>
          <p:nvPr/>
        </p:nvSpPr>
        <p:spPr>
          <a:xfrm>
            <a:off x="431027" y="700335"/>
            <a:ext cx="6550888" cy="3077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solidFill>
                  <a:srgbClr val="00B0F0"/>
                </a:solidFill>
              </a:rPr>
              <a:t>Are changes in small and big floods different?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8C30D6F-6AF4-584B-8459-7979E26BFF1F}"/>
              </a:ext>
            </a:extLst>
          </p:cNvPr>
          <p:cNvSpPr/>
          <p:nvPr/>
        </p:nvSpPr>
        <p:spPr>
          <a:xfrm>
            <a:off x="628650" y="1219257"/>
            <a:ext cx="231321" cy="38094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C812E10-D067-CC4F-9BD3-A75D3DEDE0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5315" y="1164287"/>
            <a:ext cx="5937356" cy="5187181"/>
          </a:xfrm>
          <a:prstGeom prst="rect">
            <a:avLst/>
          </a:prstGeom>
        </p:spPr>
      </p:pic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736D3A40-E082-5346-B70D-2270DBC5A2C5}"/>
              </a:ext>
            </a:extLst>
          </p:cNvPr>
          <p:cNvSpPr txBox="1">
            <a:spLocks/>
          </p:cNvSpPr>
          <p:nvPr/>
        </p:nvSpPr>
        <p:spPr>
          <a:xfrm>
            <a:off x="436296" y="392559"/>
            <a:ext cx="65520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rgbClr val="005B9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QUESTION 2</a:t>
            </a:r>
          </a:p>
        </p:txBody>
      </p:sp>
      <p:sp>
        <p:nvSpPr>
          <p:cNvPr id="20" name="Textplatzhalter 2">
            <a:extLst>
              <a:ext uri="{FF2B5EF4-FFF2-40B4-BE49-F238E27FC236}">
                <a16:creationId xmlns:a16="http://schemas.microsoft.com/office/drawing/2014/main" id="{D0CA1601-5E9F-FA43-B94D-07E798114C27}"/>
              </a:ext>
            </a:extLst>
          </p:cNvPr>
          <p:cNvSpPr txBox="1">
            <a:spLocks/>
          </p:cNvSpPr>
          <p:nvPr/>
        </p:nvSpPr>
        <p:spPr>
          <a:xfrm>
            <a:off x="7117773" y="6259135"/>
            <a:ext cx="1914390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GB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Bertola et al. (2020) </a:t>
            </a:r>
            <a:r>
              <a:rPr lang="en-GB" sz="1200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50E1A1-5A61-D642-9F82-D89E7A4A068C}"/>
              </a:ext>
            </a:extLst>
          </p:cNvPr>
          <p:cNvSpPr txBox="1"/>
          <p:nvPr/>
        </p:nvSpPr>
        <p:spPr>
          <a:xfrm>
            <a:off x="306335" y="1741558"/>
            <a:ext cx="2554288" cy="395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Gumbel distribution with </a:t>
            </a:r>
            <a:r>
              <a:rPr lang="en-GB" sz="17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alternative parameters</a:t>
            </a: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17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2-year flood (q</a:t>
            </a:r>
            <a:r>
              <a:rPr lang="en-GB" sz="1700" b="1" baseline="-25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GB" sz="17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GB" sz="17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100-year flood (q</a:t>
            </a:r>
            <a:r>
              <a:rPr lang="en-GB" sz="1700" b="1" baseline="-25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Non-stationary approach, 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covariate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Estimate trend in q</a:t>
            </a:r>
            <a:r>
              <a:rPr lang="en-GB" sz="1700" baseline="-25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q</a:t>
            </a:r>
            <a:r>
              <a:rPr lang="en-GB" sz="1700" baseline="-25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elasticity</a:t>
            </a: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 approach (moving window in space)</a:t>
            </a:r>
          </a:p>
        </p:txBody>
      </p:sp>
    </p:spTree>
    <p:extLst>
      <p:ext uri="{BB962C8B-B14F-4D97-AF65-F5344CB8AC3E}">
        <p14:creationId xmlns:p14="http://schemas.microsoft.com/office/powerpoint/2010/main" val="1686428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7445</TotalTime>
  <Words>1151</Words>
  <Application>Microsoft Macintosh PowerPoint</Application>
  <PresentationFormat>On-screen Show (4:3)</PresentationFormat>
  <Paragraphs>325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Question 1</vt:lpstr>
      <vt:lpstr>PowerPoint Presentation</vt:lpstr>
      <vt:lpstr>PowerPoint Presentation</vt:lpstr>
      <vt:lpstr>Question 2</vt:lpstr>
      <vt:lpstr>PowerPoint Presentation</vt:lpstr>
      <vt:lpstr>PowerPoint Presentation</vt:lpstr>
      <vt:lpstr>Question 3</vt:lpstr>
      <vt:lpstr>PowerPoint Presentation</vt:lpstr>
      <vt:lpstr>PowerPoint Presentation</vt:lpstr>
      <vt:lpstr>Conclusion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Miriam Bertola</dc:creator>
  <cp:lastModifiedBy>Miriam Bertola</cp:lastModifiedBy>
  <cp:revision>359</cp:revision>
  <dcterms:created xsi:type="dcterms:W3CDTF">2020-09-28T14:53:01Z</dcterms:created>
  <dcterms:modified xsi:type="dcterms:W3CDTF">2021-10-20T06:36:52Z</dcterms:modified>
</cp:coreProperties>
</file>