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bookmarkIdSeed="5">
  <p:sldMasterIdLst>
    <p:sldMasterId id="2147483687" r:id="rId1"/>
  </p:sldMasterIdLst>
  <p:notesMasterIdLst>
    <p:notesMasterId r:id="rId19"/>
  </p:notesMasterIdLst>
  <p:handoutMasterIdLst>
    <p:handoutMasterId r:id="rId20"/>
  </p:handoutMasterIdLst>
  <p:sldIdLst>
    <p:sldId id="256" r:id="rId2"/>
    <p:sldId id="285" r:id="rId3"/>
    <p:sldId id="287" r:id="rId4"/>
    <p:sldId id="295" r:id="rId5"/>
    <p:sldId id="270" r:id="rId6"/>
    <p:sldId id="269" r:id="rId7"/>
    <p:sldId id="271" r:id="rId8"/>
    <p:sldId id="272" r:id="rId9"/>
    <p:sldId id="273" r:id="rId10"/>
    <p:sldId id="274" r:id="rId11"/>
    <p:sldId id="275" r:id="rId12"/>
    <p:sldId id="284" r:id="rId13"/>
    <p:sldId id="294" r:id="rId14"/>
    <p:sldId id="288" r:id="rId15"/>
    <p:sldId id="293" r:id="rId16"/>
    <p:sldId id="278" r:id="rId17"/>
    <p:sldId id="279" r:id="rId18"/>
  </p:sldIdLst>
  <p:sldSz cx="9144000" cy="6858000" type="screen4x3"/>
  <p:notesSz cx="6858000" cy="9144000"/>
  <p:defaultTextStyle>
    <a:defPPr>
      <a:defRPr lang="el-GR"/>
    </a:defPPr>
    <a:lvl1pPr algn="ctr" rtl="0" fontAlgn="base">
      <a:spcBef>
        <a:spcPct val="0"/>
      </a:spcBef>
      <a:spcAft>
        <a:spcPct val="0"/>
      </a:spcAft>
      <a:defRPr b="1" i="1" kern="1200">
        <a:solidFill>
          <a:schemeClr val="tx1"/>
        </a:solidFill>
        <a:latin typeface="Calibri" pitchFamily="34" charset="0"/>
        <a:ea typeface="+mn-ea"/>
        <a:cs typeface="+mn-cs"/>
      </a:defRPr>
    </a:lvl1pPr>
    <a:lvl2pPr marL="457200" algn="ctr" rtl="0" fontAlgn="base">
      <a:spcBef>
        <a:spcPct val="0"/>
      </a:spcBef>
      <a:spcAft>
        <a:spcPct val="0"/>
      </a:spcAft>
      <a:defRPr b="1" i="1" kern="1200">
        <a:solidFill>
          <a:schemeClr val="tx1"/>
        </a:solidFill>
        <a:latin typeface="Calibri" pitchFamily="34" charset="0"/>
        <a:ea typeface="+mn-ea"/>
        <a:cs typeface="+mn-cs"/>
      </a:defRPr>
    </a:lvl2pPr>
    <a:lvl3pPr marL="914400" algn="ctr" rtl="0" fontAlgn="base">
      <a:spcBef>
        <a:spcPct val="0"/>
      </a:spcBef>
      <a:spcAft>
        <a:spcPct val="0"/>
      </a:spcAft>
      <a:defRPr b="1" i="1" kern="1200">
        <a:solidFill>
          <a:schemeClr val="tx1"/>
        </a:solidFill>
        <a:latin typeface="Calibri" pitchFamily="34" charset="0"/>
        <a:ea typeface="+mn-ea"/>
        <a:cs typeface="+mn-cs"/>
      </a:defRPr>
    </a:lvl3pPr>
    <a:lvl4pPr marL="1371600" algn="ctr" rtl="0" fontAlgn="base">
      <a:spcBef>
        <a:spcPct val="0"/>
      </a:spcBef>
      <a:spcAft>
        <a:spcPct val="0"/>
      </a:spcAft>
      <a:defRPr b="1" i="1" kern="1200">
        <a:solidFill>
          <a:schemeClr val="tx1"/>
        </a:solidFill>
        <a:latin typeface="Calibri" pitchFamily="34" charset="0"/>
        <a:ea typeface="+mn-ea"/>
        <a:cs typeface="+mn-cs"/>
      </a:defRPr>
    </a:lvl4pPr>
    <a:lvl5pPr marL="1828800" algn="ctr" rtl="0" fontAlgn="base">
      <a:spcBef>
        <a:spcPct val="0"/>
      </a:spcBef>
      <a:spcAft>
        <a:spcPct val="0"/>
      </a:spcAft>
      <a:defRPr b="1" i="1" kern="1200">
        <a:solidFill>
          <a:schemeClr val="tx1"/>
        </a:solidFill>
        <a:latin typeface="Calibri" pitchFamily="34" charset="0"/>
        <a:ea typeface="+mn-ea"/>
        <a:cs typeface="+mn-cs"/>
      </a:defRPr>
    </a:lvl5pPr>
    <a:lvl6pPr marL="2286000" algn="l" defTabSz="914400" rtl="0" eaLnBrk="1" latinLnBrk="0" hangingPunct="1">
      <a:defRPr b="1" i="1" kern="1200">
        <a:solidFill>
          <a:schemeClr val="tx1"/>
        </a:solidFill>
        <a:latin typeface="Calibri" pitchFamily="34" charset="0"/>
        <a:ea typeface="+mn-ea"/>
        <a:cs typeface="+mn-cs"/>
      </a:defRPr>
    </a:lvl6pPr>
    <a:lvl7pPr marL="2743200" algn="l" defTabSz="914400" rtl="0" eaLnBrk="1" latinLnBrk="0" hangingPunct="1">
      <a:defRPr b="1" i="1" kern="1200">
        <a:solidFill>
          <a:schemeClr val="tx1"/>
        </a:solidFill>
        <a:latin typeface="Calibri" pitchFamily="34" charset="0"/>
        <a:ea typeface="+mn-ea"/>
        <a:cs typeface="+mn-cs"/>
      </a:defRPr>
    </a:lvl7pPr>
    <a:lvl8pPr marL="3200400" algn="l" defTabSz="914400" rtl="0" eaLnBrk="1" latinLnBrk="0" hangingPunct="1">
      <a:defRPr b="1" i="1" kern="1200">
        <a:solidFill>
          <a:schemeClr val="tx1"/>
        </a:solidFill>
        <a:latin typeface="Calibri" pitchFamily="34" charset="0"/>
        <a:ea typeface="+mn-ea"/>
        <a:cs typeface="+mn-cs"/>
      </a:defRPr>
    </a:lvl8pPr>
    <a:lvl9pPr marL="3657600" algn="l" defTabSz="914400" rtl="0" eaLnBrk="1" latinLnBrk="0" hangingPunct="1">
      <a:defRPr b="1" i="1" kern="1200">
        <a:solidFill>
          <a:schemeClr val="tx1"/>
        </a:solidFill>
        <a:latin typeface="Calibri" pitchFamily="34" charset="0"/>
        <a:ea typeface="+mn-ea"/>
        <a:cs typeface="+mn-cs"/>
      </a:defRPr>
    </a:lvl9pPr>
  </p:defaultTextStyle>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metris Koutsoyiannis"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6600"/>
    <a:srgbClr val="009900"/>
    <a:srgbClr val="DCE5F4"/>
    <a:srgbClr val="FFCCFF"/>
    <a:srgbClr val="FFFFCC"/>
    <a:srgbClr val="FF9999"/>
    <a:srgbClr val="B40000"/>
    <a:srgbClr val="CC99FF"/>
    <a:srgbClr val="666699"/>
    <a:srgbClr val="44A27C"/>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949" autoAdjust="0"/>
    <p:restoredTop sz="99502" autoAdjust="0"/>
  </p:normalViewPr>
  <p:slideViewPr>
    <p:cSldViewPr snapToGrid="0">
      <p:cViewPr varScale="1">
        <p:scale>
          <a:sx n="68" d="100"/>
          <a:sy n="68" d="100"/>
        </p:scale>
        <p:origin x="-1290"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74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A5938BA-8C4C-4ACB-81E2-014BCD082C87}" type="datetimeFigureOut">
              <a:rPr lang="el-GR" smtClean="0"/>
              <a:pPr/>
              <a:t>15/4/2015</a:t>
            </a:fld>
            <a:endParaRPr lang="el-G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D8557DF-BEBC-41EF-9E85-75DFD50025F5}" type="slidenum">
              <a:rPr lang="el-GR" smtClean="0"/>
              <a:pPr/>
              <a:t>‹N›</a:t>
            </a:fld>
            <a:endParaRPr lang="el-GR"/>
          </a:p>
        </p:txBody>
      </p:sp>
    </p:spTree>
    <p:extLst>
      <p:ext uri="{BB962C8B-B14F-4D97-AF65-F5344CB8AC3E}">
        <p14:creationId xmlns="" xmlns:p14="http://schemas.microsoft.com/office/powerpoint/2010/main" val="20272892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b="0" i="0">
                <a:latin typeface="Cambria" pitchFamily="18" charset="0"/>
              </a:defRPr>
            </a:lvl1pPr>
          </a:lstStyle>
          <a:p>
            <a:endParaRPr lang="el-GR" dirty="0"/>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i="0">
                <a:latin typeface="Cambria" pitchFamily="18" charset="0"/>
              </a:defRPr>
            </a:lvl1pPr>
          </a:lstStyle>
          <a:p>
            <a:endParaRPr lang="el-GR" dirty="0"/>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 xmlns:a14="http://schemas.microsoft.com/office/drawing/2010/main">
                <a:effectLst>
                  <a:outerShdw dist="35921" dir="2700000" algn="ctr" rotWithShape="0">
                    <a:srgbClr val="808080"/>
                  </a:outerShdw>
                </a:effectLst>
              </a14:hiddenEffects>
            </a:ext>
            <a:ext uri="{53640926-AAD7-44D8-BBD7-CCE9431645EC}">
              <a14:shadowObscured xmlns="" xmlns:a14="http://schemas.microsoft.com/office/drawing/2010/main" val="1"/>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l-GR" dirty="0" err="1" smtClean="0"/>
              <a:t>Click</a:t>
            </a:r>
            <a:r>
              <a:rPr lang="el-GR" dirty="0" smtClean="0"/>
              <a:t> </a:t>
            </a:r>
            <a:r>
              <a:rPr lang="el-GR" dirty="0" err="1" smtClean="0"/>
              <a:t>to</a:t>
            </a:r>
            <a:r>
              <a:rPr lang="el-GR" dirty="0" smtClean="0"/>
              <a:t> </a:t>
            </a:r>
            <a:r>
              <a:rPr lang="el-GR" dirty="0" err="1" smtClean="0"/>
              <a:t>edit</a:t>
            </a:r>
            <a:r>
              <a:rPr lang="el-GR" dirty="0" smtClean="0"/>
              <a:t> </a:t>
            </a:r>
            <a:r>
              <a:rPr lang="el-GR" dirty="0" err="1" smtClean="0"/>
              <a:t>Master</a:t>
            </a:r>
            <a:r>
              <a:rPr lang="el-GR" dirty="0" smtClean="0"/>
              <a:t> </a:t>
            </a:r>
            <a:r>
              <a:rPr lang="el-GR" dirty="0" err="1" smtClean="0"/>
              <a:t>text</a:t>
            </a:r>
            <a:r>
              <a:rPr lang="el-GR" dirty="0" smtClean="0"/>
              <a:t> </a:t>
            </a:r>
            <a:r>
              <a:rPr lang="el-GR" dirty="0" err="1" smtClean="0"/>
              <a:t>styles</a:t>
            </a:r>
            <a:endParaRPr lang="el-GR" dirty="0" smtClean="0"/>
          </a:p>
          <a:p>
            <a:pPr lvl="1"/>
            <a:r>
              <a:rPr lang="el-GR" dirty="0" err="1" smtClean="0"/>
              <a:t>Second</a:t>
            </a:r>
            <a:r>
              <a:rPr lang="el-GR" dirty="0" smtClean="0"/>
              <a:t> </a:t>
            </a:r>
            <a:r>
              <a:rPr lang="el-GR" dirty="0" err="1" smtClean="0"/>
              <a:t>level</a:t>
            </a:r>
            <a:endParaRPr lang="el-GR" dirty="0" smtClean="0"/>
          </a:p>
          <a:p>
            <a:pPr lvl="2"/>
            <a:r>
              <a:rPr lang="el-GR" dirty="0" err="1" smtClean="0"/>
              <a:t>Third</a:t>
            </a:r>
            <a:r>
              <a:rPr lang="el-GR" dirty="0" smtClean="0"/>
              <a:t> </a:t>
            </a:r>
            <a:r>
              <a:rPr lang="el-GR" dirty="0" err="1" smtClean="0"/>
              <a:t>level</a:t>
            </a:r>
            <a:endParaRPr lang="el-GR" dirty="0" smtClean="0"/>
          </a:p>
          <a:p>
            <a:pPr lvl="3"/>
            <a:r>
              <a:rPr lang="el-GR" dirty="0" err="1" smtClean="0"/>
              <a:t>Fourth</a:t>
            </a:r>
            <a:r>
              <a:rPr lang="el-GR" dirty="0" smtClean="0"/>
              <a:t> </a:t>
            </a:r>
            <a:r>
              <a:rPr lang="el-GR" dirty="0" err="1" smtClean="0"/>
              <a:t>level</a:t>
            </a:r>
            <a:endParaRPr lang="el-GR" dirty="0" smtClean="0"/>
          </a:p>
          <a:p>
            <a:pPr lvl="4"/>
            <a:r>
              <a:rPr lang="el-GR" dirty="0" err="1" smtClean="0"/>
              <a:t>Fifth</a:t>
            </a:r>
            <a:r>
              <a:rPr lang="el-GR" dirty="0" smtClean="0"/>
              <a:t> </a:t>
            </a:r>
            <a:r>
              <a:rPr lang="el-GR" dirty="0" err="1" smtClean="0"/>
              <a:t>level</a:t>
            </a:r>
            <a:endParaRPr lang="el-GR" dirty="0" smtClean="0"/>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b="0" i="0">
                <a:latin typeface="Cambria" pitchFamily="18" charset="0"/>
              </a:defRPr>
            </a:lvl1pPr>
          </a:lstStyle>
          <a:p>
            <a:endParaRPr lang="el-GR" dirty="0"/>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i="0">
                <a:latin typeface="Cambria" pitchFamily="18" charset="0"/>
              </a:defRPr>
            </a:lvl1pPr>
          </a:lstStyle>
          <a:p>
            <a:fld id="{DC184440-E3BF-4E1F-A328-8F0D143743E5}" type="slidenum">
              <a:rPr lang="el-GR" smtClean="0"/>
              <a:pPr/>
              <a:t>‹N›</a:t>
            </a:fld>
            <a:endParaRPr lang="el-GR" dirty="0"/>
          </a:p>
        </p:txBody>
      </p:sp>
    </p:spTree>
    <p:extLst>
      <p:ext uri="{BB962C8B-B14F-4D97-AF65-F5344CB8AC3E}">
        <p14:creationId xmlns="" xmlns:p14="http://schemas.microsoft.com/office/powerpoint/2010/main" val="2521069394"/>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Cambria" pitchFamily="18" charset="0"/>
        <a:ea typeface="+mn-ea"/>
        <a:cs typeface="+mn-cs"/>
      </a:defRPr>
    </a:lvl1pPr>
    <a:lvl2pPr marL="457200" algn="l" rtl="0" fontAlgn="base">
      <a:spcBef>
        <a:spcPct val="30000"/>
      </a:spcBef>
      <a:spcAft>
        <a:spcPct val="0"/>
      </a:spcAft>
      <a:defRPr sz="1200" kern="1200">
        <a:solidFill>
          <a:schemeClr val="tx1"/>
        </a:solidFill>
        <a:latin typeface="Cambria" pitchFamily="18" charset="0"/>
        <a:ea typeface="+mn-ea"/>
        <a:cs typeface="+mn-cs"/>
      </a:defRPr>
    </a:lvl2pPr>
    <a:lvl3pPr marL="914400" algn="l" rtl="0" fontAlgn="base">
      <a:spcBef>
        <a:spcPct val="30000"/>
      </a:spcBef>
      <a:spcAft>
        <a:spcPct val="0"/>
      </a:spcAft>
      <a:defRPr sz="1200" kern="1200">
        <a:solidFill>
          <a:schemeClr val="tx1"/>
        </a:solidFill>
        <a:latin typeface="Cambria" pitchFamily="18" charset="0"/>
        <a:ea typeface="+mn-ea"/>
        <a:cs typeface="+mn-cs"/>
      </a:defRPr>
    </a:lvl3pPr>
    <a:lvl4pPr marL="1371600" algn="l" rtl="0" fontAlgn="base">
      <a:spcBef>
        <a:spcPct val="30000"/>
      </a:spcBef>
      <a:spcAft>
        <a:spcPct val="0"/>
      </a:spcAft>
      <a:defRPr sz="1200" kern="1200">
        <a:solidFill>
          <a:schemeClr val="tx1"/>
        </a:solidFill>
        <a:latin typeface="Cambria" pitchFamily="18" charset="0"/>
        <a:ea typeface="+mn-ea"/>
        <a:cs typeface="+mn-cs"/>
      </a:defRPr>
    </a:lvl4pPr>
    <a:lvl5pPr marL="1828800" algn="l" rtl="0" fontAlgn="base">
      <a:spcBef>
        <a:spcPct val="30000"/>
      </a:spcBef>
      <a:spcAft>
        <a:spcPct val="0"/>
      </a:spcAft>
      <a:defRPr sz="1200" kern="1200">
        <a:solidFill>
          <a:schemeClr val="tx1"/>
        </a:solidFill>
        <a:latin typeface="Cambria"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DC184440-E3BF-4E1F-A328-8F0D143743E5}" type="slidenum">
              <a:rPr lang="el-GR" smtClean="0"/>
              <a:pPr/>
              <a:t>1</a:t>
            </a:fld>
            <a:endParaRPr lang="el-GR" dirty="0"/>
          </a:p>
        </p:txBody>
      </p:sp>
    </p:spTree>
    <p:extLst>
      <p:ext uri="{BB962C8B-B14F-4D97-AF65-F5344CB8AC3E}">
        <p14:creationId xmlns="" xmlns:p14="http://schemas.microsoft.com/office/powerpoint/2010/main" val="36465218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E8FADF-7059-4C93-BB56-4DF6774D6D15}" type="slidenum">
              <a:rPr lang="el-GR"/>
              <a:pPr/>
              <a:t>17</a:t>
            </a:fld>
            <a:endParaRPr lang="el-GR"/>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00AA2F-AB32-4D8E-9CB3-B626FFCAB94B}" type="slidenum">
              <a:rPr lang="el-GR"/>
              <a:pPr/>
              <a:t>5</a:t>
            </a:fld>
            <a:endParaRPr lang="el-GR"/>
          </a:p>
        </p:txBody>
      </p:sp>
      <p:sp>
        <p:nvSpPr>
          <p:cNvPr id="461826" name="Rectangle 2"/>
          <p:cNvSpPr>
            <a:spLocks noGrp="1" noRot="1" noChangeAspect="1" noChangeArrowheads="1" noTextEdit="1"/>
          </p:cNvSpPr>
          <p:nvPr>
            <p:ph type="sldImg"/>
          </p:nvPr>
        </p:nvSpPr>
        <p:spPr>
          <a:ln/>
        </p:spPr>
      </p:sp>
      <p:sp>
        <p:nvSpPr>
          <p:cNvPr id="461827" name="Rectangle 3"/>
          <p:cNvSpPr>
            <a:spLocks noGrp="1" noChangeArrowheads="1"/>
          </p:cNvSpPr>
          <p:nvPr>
            <p:ph type="body" idx="1"/>
          </p:nvPr>
        </p:nvSpPr>
        <p:spPr/>
        <p:txBody>
          <a:bodyPr/>
          <a:lstStyle/>
          <a:p>
            <a:endParaRPr lang="el-G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103D65-9544-4691-99E7-4F4240D3F457}" type="slidenum">
              <a:rPr lang="el-GR"/>
              <a:pPr/>
              <a:t>6</a:t>
            </a:fld>
            <a:endParaRPr lang="el-GR"/>
          </a:p>
        </p:txBody>
      </p:sp>
      <p:sp>
        <p:nvSpPr>
          <p:cNvPr id="459778" name="Rectangle 2"/>
          <p:cNvSpPr>
            <a:spLocks noGrp="1" noRot="1" noChangeAspect="1" noChangeArrowheads="1" noTextEdit="1"/>
          </p:cNvSpPr>
          <p:nvPr>
            <p:ph type="sldImg"/>
          </p:nvPr>
        </p:nvSpPr>
        <p:spPr>
          <a:ln/>
        </p:spPr>
      </p:sp>
      <p:sp>
        <p:nvSpPr>
          <p:cNvPr id="459779" name="Rectangle 3"/>
          <p:cNvSpPr>
            <a:spLocks noGrp="1" noChangeArrowheads="1"/>
          </p:cNvSpPr>
          <p:nvPr>
            <p:ph type="body" idx="1"/>
          </p:nvPr>
        </p:nvSpPr>
        <p:spPr/>
        <p:txBody>
          <a:bodyPr/>
          <a:lstStyle/>
          <a:p>
            <a:endParaRPr lang="el-G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7B64C7-6FC3-46BF-A85A-4E1D7A5C65CE}" type="slidenum">
              <a:rPr lang="el-GR"/>
              <a:pPr/>
              <a:t>7</a:t>
            </a:fld>
            <a:endParaRPr lang="el-GR"/>
          </a:p>
        </p:txBody>
      </p:sp>
      <p:sp>
        <p:nvSpPr>
          <p:cNvPr id="462850" name="Rectangle 2"/>
          <p:cNvSpPr>
            <a:spLocks noGrp="1" noRot="1" noChangeAspect="1" noChangeArrowheads="1" noTextEdit="1"/>
          </p:cNvSpPr>
          <p:nvPr>
            <p:ph type="sldImg"/>
          </p:nvPr>
        </p:nvSpPr>
        <p:spPr>
          <a:ln/>
        </p:spPr>
      </p:sp>
      <p:sp>
        <p:nvSpPr>
          <p:cNvPr id="462851" name="Rectangle 3"/>
          <p:cNvSpPr>
            <a:spLocks noGrp="1" noChangeArrowheads="1"/>
          </p:cNvSpPr>
          <p:nvPr>
            <p:ph type="body" idx="1"/>
          </p:nvPr>
        </p:nvSpPr>
        <p:spPr/>
        <p:txBody>
          <a:bodyPr/>
          <a:lstStyle/>
          <a:p>
            <a:endParaRPr lang="el-G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CF17B1-D808-43CB-84B4-E40EBDFA9258}" type="slidenum">
              <a:rPr lang="el-GR"/>
              <a:pPr/>
              <a:t>8</a:t>
            </a:fld>
            <a:endParaRPr lang="el-GR"/>
          </a:p>
        </p:txBody>
      </p:sp>
      <p:sp>
        <p:nvSpPr>
          <p:cNvPr id="463874" name="Rectangle 2"/>
          <p:cNvSpPr>
            <a:spLocks noGrp="1" noRot="1" noChangeAspect="1" noChangeArrowheads="1" noTextEdit="1"/>
          </p:cNvSpPr>
          <p:nvPr>
            <p:ph type="sldImg"/>
          </p:nvPr>
        </p:nvSpPr>
        <p:spPr>
          <a:ln/>
        </p:spPr>
      </p:sp>
      <p:sp>
        <p:nvSpPr>
          <p:cNvPr id="463875" name="Rectangle 3"/>
          <p:cNvSpPr>
            <a:spLocks noGrp="1" noChangeArrowheads="1"/>
          </p:cNvSpPr>
          <p:nvPr>
            <p:ph type="body" idx="1"/>
          </p:nvPr>
        </p:nvSpPr>
        <p:spPr/>
        <p:txBody>
          <a:bodyPr/>
          <a:lstStyle/>
          <a:p>
            <a:endParaRPr lang="el-G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A81C6A-7DA4-4C2A-8FC9-7974C8B8C3C5}" type="slidenum">
              <a:rPr lang="el-GR"/>
              <a:pPr/>
              <a:t>9</a:t>
            </a:fld>
            <a:endParaRPr lang="el-GR"/>
          </a:p>
        </p:txBody>
      </p:sp>
      <p:sp>
        <p:nvSpPr>
          <p:cNvPr id="464898" name="Rectangle 2"/>
          <p:cNvSpPr>
            <a:spLocks noGrp="1" noRot="1" noChangeAspect="1" noChangeArrowheads="1" noTextEdit="1"/>
          </p:cNvSpPr>
          <p:nvPr>
            <p:ph type="sldImg"/>
          </p:nvPr>
        </p:nvSpPr>
        <p:spPr>
          <a:ln/>
        </p:spPr>
      </p:sp>
      <p:sp>
        <p:nvSpPr>
          <p:cNvPr id="464899" name="Rectangle 3"/>
          <p:cNvSpPr>
            <a:spLocks noGrp="1" noChangeArrowheads="1"/>
          </p:cNvSpPr>
          <p:nvPr>
            <p:ph type="body" idx="1"/>
          </p:nvPr>
        </p:nvSpPr>
        <p:spPr/>
        <p:txBody>
          <a:bodyPr/>
          <a:lstStyle/>
          <a:p>
            <a:endParaRPr lang="el-G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0E6BBD-46A6-4D0F-BF54-2A5F46384528}" type="slidenum">
              <a:rPr lang="el-GR"/>
              <a:pPr/>
              <a:t>10</a:t>
            </a:fld>
            <a:endParaRPr lang="el-GR"/>
          </a:p>
        </p:txBody>
      </p:sp>
      <p:sp>
        <p:nvSpPr>
          <p:cNvPr id="465922" name="Rectangle 2"/>
          <p:cNvSpPr>
            <a:spLocks noGrp="1" noRot="1" noChangeAspect="1" noChangeArrowheads="1" noTextEdit="1"/>
          </p:cNvSpPr>
          <p:nvPr>
            <p:ph type="sldImg"/>
          </p:nvPr>
        </p:nvSpPr>
        <p:spPr>
          <a:ln/>
        </p:spPr>
      </p:sp>
      <p:sp>
        <p:nvSpPr>
          <p:cNvPr id="465923" name="Rectangle 3"/>
          <p:cNvSpPr>
            <a:spLocks noGrp="1" noChangeArrowheads="1"/>
          </p:cNvSpPr>
          <p:nvPr>
            <p:ph type="body" idx="1"/>
          </p:nvPr>
        </p:nvSpPr>
        <p:spPr/>
        <p:txBody>
          <a:bodyPr/>
          <a:lstStyle/>
          <a:p>
            <a:endParaRPr lang="el-G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F42732-1A2D-403C-BA6C-5454D341D25C}" type="slidenum">
              <a:rPr lang="el-GR"/>
              <a:pPr/>
              <a:t>11</a:t>
            </a:fld>
            <a:endParaRPr lang="el-GR"/>
          </a:p>
        </p:txBody>
      </p:sp>
      <p:sp>
        <p:nvSpPr>
          <p:cNvPr id="466946" name="Rectangle 2"/>
          <p:cNvSpPr>
            <a:spLocks noGrp="1" noRot="1" noChangeAspect="1" noChangeArrowheads="1" noTextEdit="1"/>
          </p:cNvSpPr>
          <p:nvPr>
            <p:ph type="sldImg"/>
          </p:nvPr>
        </p:nvSpPr>
        <p:spPr>
          <a:ln/>
        </p:spPr>
      </p:sp>
      <p:sp>
        <p:nvSpPr>
          <p:cNvPr id="466947" name="Rectangle 3"/>
          <p:cNvSpPr>
            <a:spLocks noGrp="1" noChangeArrowheads="1"/>
          </p:cNvSpPr>
          <p:nvPr>
            <p:ph type="body" idx="1"/>
          </p:nvPr>
        </p:nvSpPr>
        <p:spPr/>
        <p:txBody>
          <a:bodyPr/>
          <a:lstStyle/>
          <a:p>
            <a:endParaRPr lang="el-G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D3E931-F8D8-403D-9F33-99CCF8F05036}" type="slidenum">
              <a:rPr lang="el-GR"/>
              <a:pPr/>
              <a:t>16</a:t>
            </a:fld>
            <a:endParaRPr lang="el-GR"/>
          </a:p>
        </p:txBody>
      </p:sp>
      <p:sp>
        <p:nvSpPr>
          <p:cNvPr id="483330" name="Rectangle 2"/>
          <p:cNvSpPr>
            <a:spLocks noGrp="1" noRot="1" noChangeAspect="1" noChangeArrowheads="1" noTextEdit="1"/>
          </p:cNvSpPr>
          <p:nvPr>
            <p:ph type="sldImg"/>
          </p:nvPr>
        </p:nvSpPr>
        <p:spPr>
          <a:ln/>
        </p:spPr>
      </p:sp>
      <p:sp>
        <p:nvSpPr>
          <p:cNvPr id="483331" name="Rectangle 3"/>
          <p:cNvSpPr>
            <a:spLocks noGrp="1" noChangeArrowheads="1"/>
          </p:cNvSpPr>
          <p:nvPr>
            <p:ph type="body" idx="1"/>
          </p:nvPr>
        </p:nvSpPr>
        <p:spPr/>
        <p:txBody>
          <a:bodyPr/>
          <a:lstStyle/>
          <a:p>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0178" name="Rectangle 2"/>
          <p:cNvSpPr>
            <a:spLocks noGrp="1" noChangeArrowheads="1"/>
          </p:cNvSpPr>
          <p:nvPr>
            <p:ph type="ctrTitle"/>
          </p:nvPr>
        </p:nvSpPr>
        <p:spPr>
          <a:xfrm>
            <a:off x="838200" y="2500313"/>
            <a:ext cx="7623175" cy="1752600"/>
          </a:xfrm>
        </p:spPr>
        <p:txBody>
          <a:bodyPr anchor="ctr"/>
          <a:lstStyle>
            <a:lvl1pPr>
              <a:defRPr sz="3600"/>
            </a:lvl1pPr>
          </a:lstStyle>
          <a:p>
            <a:pPr lvl="0"/>
            <a:r>
              <a:rPr lang="en-US" altLang="en-US" noProof="0" smtClean="0"/>
              <a:t>Click to edit Master title style</a:t>
            </a:r>
            <a:endParaRPr lang="el-GR" altLang="en-US" noProof="0" dirty="0" smtClean="0"/>
          </a:p>
        </p:txBody>
      </p:sp>
      <p:sp>
        <p:nvSpPr>
          <p:cNvPr id="50179" name="Rectangle 3"/>
          <p:cNvSpPr>
            <a:spLocks noGrp="1" noChangeArrowheads="1"/>
          </p:cNvSpPr>
          <p:nvPr>
            <p:ph type="subTitle" idx="1"/>
          </p:nvPr>
        </p:nvSpPr>
        <p:spPr>
          <a:xfrm>
            <a:off x="1663700" y="4414838"/>
            <a:ext cx="6870700" cy="1752600"/>
          </a:xfrm>
        </p:spPr>
        <p:txBody>
          <a:bodyPr/>
          <a:lstStyle>
            <a:lvl1pPr marL="0" indent="0">
              <a:buFont typeface="Wingdings" pitchFamily="2" charset="2"/>
              <a:buNone/>
              <a:defRPr/>
            </a:lvl1pPr>
          </a:lstStyle>
          <a:p>
            <a:pPr lvl="0"/>
            <a:r>
              <a:rPr lang="en-US" altLang="en-US" noProof="0" smtClean="0"/>
              <a:t>Click to edit Master subtitle style</a:t>
            </a:r>
            <a:endParaRPr lang="el-GR" altLang="en-US" noProof="0" dirty="0" smtClean="0"/>
          </a:p>
        </p:txBody>
      </p:sp>
      <p:sp>
        <p:nvSpPr>
          <p:cNvPr id="50183" name="Freeform 7"/>
          <p:cNvSpPr>
            <a:spLocks noChangeArrowheads="1"/>
          </p:cNvSpPr>
          <p:nvPr/>
        </p:nvSpPr>
        <p:spPr bwMode="auto">
          <a:xfrm>
            <a:off x="609600" y="2368550"/>
            <a:ext cx="7924800" cy="9144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38100" cap="flat" cmpd="sng">
            <a:solidFill>
              <a:schemeClr val="accent2"/>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l-GR" dirty="0">
              <a:latin typeface="Cambria" pitchFamily="18" charset="0"/>
            </a:endParaRPr>
          </a:p>
        </p:txBody>
      </p:sp>
      <p:sp>
        <p:nvSpPr>
          <p:cNvPr id="50184" name="Line 8"/>
          <p:cNvSpPr>
            <a:spLocks noChangeShapeType="1"/>
          </p:cNvSpPr>
          <p:nvPr/>
        </p:nvSpPr>
        <p:spPr bwMode="auto">
          <a:xfrm>
            <a:off x="1682750" y="4414838"/>
            <a:ext cx="6810375" cy="0"/>
          </a:xfrm>
          <a:prstGeom prst="line">
            <a:avLst/>
          </a:prstGeom>
          <a:noFill/>
          <a:ln w="38100">
            <a:solidFill>
              <a:schemeClr val="accent2"/>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a:lstStyle/>
          <a:p>
            <a:endParaRPr lang="el-GR" dirty="0">
              <a:latin typeface="Cambria" pitchFamily="18" charset="0"/>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lvl1pPr>
              <a:defRPr/>
            </a:lvl1pPr>
          </a:lstStyle>
          <a:p>
            <a:endParaRPr lang="el-GR" altLang="en-US"/>
          </a:p>
        </p:txBody>
      </p:sp>
      <p:sp>
        <p:nvSpPr>
          <p:cNvPr id="5" name="Footer Placeholder 4"/>
          <p:cNvSpPr>
            <a:spLocks noGrp="1"/>
          </p:cNvSpPr>
          <p:nvPr>
            <p:ph type="ftr" sz="quarter" idx="11"/>
          </p:nvPr>
        </p:nvSpPr>
        <p:spPr/>
        <p:txBody>
          <a:bodyPr/>
          <a:lstStyle>
            <a:lvl1pPr>
              <a:defRPr/>
            </a:lvl1pPr>
          </a:lstStyle>
          <a:p>
            <a:r>
              <a:rPr lang="en-GB" altLang="en-US" smtClean="0"/>
              <a:t>D. Koutsoyiannis &amp; A. Montanari, Risks from dismissing stationarity</a:t>
            </a:r>
            <a:endParaRPr lang="el-GR" altLang="en-US" dirty="0"/>
          </a:p>
        </p:txBody>
      </p:sp>
      <p:sp>
        <p:nvSpPr>
          <p:cNvPr id="6" name="Slide Number Placeholder 5"/>
          <p:cNvSpPr>
            <a:spLocks noGrp="1"/>
          </p:cNvSpPr>
          <p:nvPr>
            <p:ph type="sldNum" sz="quarter" idx="12"/>
          </p:nvPr>
        </p:nvSpPr>
        <p:spPr/>
        <p:txBody>
          <a:bodyPr/>
          <a:lstStyle>
            <a:lvl1pPr>
              <a:defRPr/>
            </a:lvl1pPr>
          </a:lstStyle>
          <a:p>
            <a:fld id="{3291D597-DF7C-4F16-964F-F6D618F2CB0A}" type="slidenum">
              <a:rPr lang="el-GR" altLang="en-US"/>
              <a:pPr/>
              <a:t>‹N›</a:t>
            </a:fld>
            <a:endParaRPr lang="el-GR" altLang="en-US"/>
          </a:p>
        </p:txBody>
      </p:sp>
    </p:spTree>
    <p:extLst>
      <p:ext uri="{BB962C8B-B14F-4D97-AF65-F5344CB8AC3E}">
        <p14:creationId xmlns="" xmlns:p14="http://schemas.microsoft.com/office/powerpoint/2010/main" val="127469741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7350" y="277813"/>
            <a:ext cx="2128838" cy="6097587"/>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346075" y="277813"/>
            <a:ext cx="6238875" cy="60975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lvl1pPr>
              <a:defRPr/>
            </a:lvl1pPr>
          </a:lstStyle>
          <a:p>
            <a:endParaRPr lang="el-GR" altLang="en-US"/>
          </a:p>
        </p:txBody>
      </p:sp>
      <p:sp>
        <p:nvSpPr>
          <p:cNvPr id="5" name="Footer Placeholder 4"/>
          <p:cNvSpPr>
            <a:spLocks noGrp="1"/>
          </p:cNvSpPr>
          <p:nvPr>
            <p:ph type="ftr" sz="quarter" idx="11"/>
          </p:nvPr>
        </p:nvSpPr>
        <p:spPr/>
        <p:txBody>
          <a:bodyPr/>
          <a:lstStyle>
            <a:lvl1pPr>
              <a:defRPr/>
            </a:lvl1pPr>
          </a:lstStyle>
          <a:p>
            <a:r>
              <a:rPr lang="en-GB" altLang="en-US" smtClean="0"/>
              <a:t>D. Koutsoyiannis &amp; A. Montanari, Risks from dismissing stationarity</a:t>
            </a:r>
            <a:endParaRPr lang="el-GR" altLang="en-US" dirty="0"/>
          </a:p>
        </p:txBody>
      </p:sp>
      <p:sp>
        <p:nvSpPr>
          <p:cNvPr id="6" name="Slide Number Placeholder 5"/>
          <p:cNvSpPr>
            <a:spLocks noGrp="1"/>
          </p:cNvSpPr>
          <p:nvPr>
            <p:ph type="sldNum" sz="quarter" idx="12"/>
          </p:nvPr>
        </p:nvSpPr>
        <p:spPr/>
        <p:txBody>
          <a:bodyPr/>
          <a:lstStyle>
            <a:lvl1pPr>
              <a:defRPr/>
            </a:lvl1pPr>
          </a:lstStyle>
          <a:p>
            <a:fld id="{F1AC0829-8B65-46ED-A4EC-9DF36E3142FA}" type="slidenum">
              <a:rPr lang="el-GR" altLang="en-US"/>
              <a:pPr/>
              <a:t>‹N›</a:t>
            </a:fld>
            <a:endParaRPr lang="el-GR" altLang="en-US"/>
          </a:p>
        </p:txBody>
      </p:sp>
    </p:spTree>
    <p:extLst>
      <p:ext uri="{BB962C8B-B14F-4D97-AF65-F5344CB8AC3E}">
        <p14:creationId xmlns="" xmlns:p14="http://schemas.microsoft.com/office/powerpoint/2010/main" val="352852815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nSpc>
                <a:spcPct val="95000"/>
              </a:lnSpc>
              <a:defRPr/>
            </a:lvl1pPr>
          </a:lstStyle>
          <a:p>
            <a:r>
              <a:rPr lang="en-US" smtClean="0"/>
              <a:t>Click to edit Master title style</a:t>
            </a:r>
            <a:endParaRPr lang="el-GR"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dirty="0"/>
          </a:p>
        </p:txBody>
      </p:sp>
      <p:sp>
        <p:nvSpPr>
          <p:cNvPr id="4" name="Date Placeholder 3"/>
          <p:cNvSpPr>
            <a:spLocks noGrp="1"/>
          </p:cNvSpPr>
          <p:nvPr>
            <p:ph type="dt" sz="half" idx="10"/>
          </p:nvPr>
        </p:nvSpPr>
        <p:spPr/>
        <p:txBody>
          <a:bodyPr/>
          <a:lstStyle>
            <a:lvl1pPr>
              <a:defRPr/>
            </a:lvl1pPr>
          </a:lstStyle>
          <a:p>
            <a:endParaRPr lang="el-GR" altLang="en-US" dirty="0"/>
          </a:p>
        </p:txBody>
      </p:sp>
      <p:sp>
        <p:nvSpPr>
          <p:cNvPr id="5" name="Footer Placeholder 4"/>
          <p:cNvSpPr>
            <a:spLocks noGrp="1"/>
          </p:cNvSpPr>
          <p:nvPr>
            <p:ph type="ftr" sz="quarter" idx="11"/>
          </p:nvPr>
        </p:nvSpPr>
        <p:spPr>
          <a:xfrm>
            <a:off x="3184324" y="6491288"/>
            <a:ext cx="5324475" cy="247650"/>
          </a:xfrm>
        </p:spPr>
        <p:txBody>
          <a:bodyPr/>
          <a:lstStyle>
            <a:lvl1pPr>
              <a:defRPr/>
            </a:lvl1pPr>
          </a:lstStyle>
          <a:p>
            <a:r>
              <a:rPr lang="en-GB" altLang="en-US" smtClean="0"/>
              <a:t>D. Koutsoyiannis &amp; A. Montanari, Risks from dismissing stationarity</a:t>
            </a:r>
            <a:endParaRPr lang="el-GR" altLang="en-US" dirty="0"/>
          </a:p>
        </p:txBody>
      </p:sp>
      <p:sp>
        <p:nvSpPr>
          <p:cNvPr id="6" name="Slide Number Placeholder 5"/>
          <p:cNvSpPr>
            <a:spLocks noGrp="1"/>
          </p:cNvSpPr>
          <p:nvPr>
            <p:ph type="sldNum" sz="quarter" idx="12"/>
          </p:nvPr>
        </p:nvSpPr>
        <p:spPr>
          <a:xfrm>
            <a:off x="8444175" y="6486525"/>
            <a:ext cx="449263" cy="247650"/>
          </a:xfrm>
        </p:spPr>
        <p:txBody>
          <a:bodyPr/>
          <a:lstStyle>
            <a:lvl1pPr>
              <a:defRPr/>
            </a:lvl1pPr>
          </a:lstStyle>
          <a:p>
            <a:fld id="{E2D1EF68-0DF5-4619-8524-0DE3C27F1D23}" type="slidenum">
              <a:rPr lang="el-GR" altLang="en-US"/>
              <a:pPr/>
              <a:t>‹N›</a:t>
            </a:fld>
            <a:endParaRPr lang="el-GR" altLang="en-US"/>
          </a:p>
        </p:txBody>
      </p:sp>
    </p:spTree>
    <p:extLst>
      <p:ext uri="{BB962C8B-B14F-4D97-AF65-F5344CB8AC3E}">
        <p14:creationId xmlns="" xmlns:p14="http://schemas.microsoft.com/office/powerpoint/2010/main" val="74780098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none" baseline="0"/>
            </a:lvl1pPr>
          </a:lstStyle>
          <a:p>
            <a:r>
              <a:rPr lang="en-US" smtClean="0"/>
              <a:t>Click to edit Master title style</a:t>
            </a:r>
            <a:endParaRPr lang="el-GR"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l-GR" altLang="en-US"/>
          </a:p>
        </p:txBody>
      </p:sp>
      <p:sp>
        <p:nvSpPr>
          <p:cNvPr id="5" name="Footer Placeholder 4"/>
          <p:cNvSpPr>
            <a:spLocks noGrp="1"/>
          </p:cNvSpPr>
          <p:nvPr>
            <p:ph type="ftr" sz="quarter" idx="11"/>
          </p:nvPr>
        </p:nvSpPr>
        <p:spPr>
          <a:xfrm>
            <a:off x="2966668" y="6491288"/>
            <a:ext cx="5324475" cy="247650"/>
          </a:xfrm>
        </p:spPr>
        <p:txBody>
          <a:bodyPr/>
          <a:lstStyle>
            <a:lvl1pPr>
              <a:defRPr/>
            </a:lvl1pPr>
          </a:lstStyle>
          <a:p>
            <a:r>
              <a:rPr lang="en-GB" altLang="en-US" smtClean="0"/>
              <a:t>D. Koutsoyiannis &amp; A. Montanari, Risks from dismissing stationarity</a:t>
            </a:r>
            <a:endParaRPr lang="el-GR" altLang="en-US" dirty="0"/>
          </a:p>
        </p:txBody>
      </p:sp>
      <p:sp>
        <p:nvSpPr>
          <p:cNvPr id="6" name="Slide Number Placeholder 5"/>
          <p:cNvSpPr>
            <a:spLocks noGrp="1"/>
          </p:cNvSpPr>
          <p:nvPr>
            <p:ph type="sldNum" sz="quarter" idx="12"/>
          </p:nvPr>
        </p:nvSpPr>
        <p:spPr>
          <a:xfrm>
            <a:off x="8392612" y="6486525"/>
            <a:ext cx="449263" cy="247650"/>
          </a:xfrm>
        </p:spPr>
        <p:txBody>
          <a:bodyPr/>
          <a:lstStyle>
            <a:lvl1pPr>
              <a:defRPr/>
            </a:lvl1pPr>
          </a:lstStyle>
          <a:p>
            <a:fld id="{49DE8EC0-6901-4558-B912-D2F855E0E712}" type="slidenum">
              <a:rPr lang="el-GR" altLang="en-US"/>
              <a:pPr/>
              <a:t>‹N›</a:t>
            </a:fld>
            <a:endParaRPr lang="el-GR" altLang="en-US"/>
          </a:p>
        </p:txBody>
      </p:sp>
    </p:spTree>
    <p:extLst>
      <p:ext uri="{BB962C8B-B14F-4D97-AF65-F5344CB8AC3E}">
        <p14:creationId xmlns="" xmlns:p14="http://schemas.microsoft.com/office/powerpoint/2010/main" val="306621514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346075" y="1600200"/>
            <a:ext cx="4183063" cy="477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dirty="0"/>
          </a:p>
        </p:txBody>
      </p:sp>
      <p:sp>
        <p:nvSpPr>
          <p:cNvPr id="4" name="Content Placeholder 3"/>
          <p:cNvSpPr>
            <a:spLocks noGrp="1"/>
          </p:cNvSpPr>
          <p:nvPr>
            <p:ph sz="half" idx="2"/>
          </p:nvPr>
        </p:nvSpPr>
        <p:spPr>
          <a:xfrm>
            <a:off x="4681538" y="1600200"/>
            <a:ext cx="4184650" cy="477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dirty="0"/>
          </a:p>
        </p:txBody>
      </p:sp>
      <p:sp>
        <p:nvSpPr>
          <p:cNvPr id="5" name="Date Placeholder 4"/>
          <p:cNvSpPr>
            <a:spLocks noGrp="1"/>
          </p:cNvSpPr>
          <p:nvPr>
            <p:ph type="dt" sz="half" idx="10"/>
          </p:nvPr>
        </p:nvSpPr>
        <p:spPr/>
        <p:txBody>
          <a:bodyPr/>
          <a:lstStyle>
            <a:lvl1pPr>
              <a:defRPr/>
            </a:lvl1pPr>
          </a:lstStyle>
          <a:p>
            <a:endParaRPr lang="el-GR" altLang="en-US"/>
          </a:p>
        </p:txBody>
      </p:sp>
      <p:sp>
        <p:nvSpPr>
          <p:cNvPr id="6" name="Footer Placeholder 5"/>
          <p:cNvSpPr>
            <a:spLocks noGrp="1"/>
          </p:cNvSpPr>
          <p:nvPr>
            <p:ph type="ftr" sz="quarter" idx="11"/>
          </p:nvPr>
        </p:nvSpPr>
        <p:spPr/>
        <p:txBody>
          <a:bodyPr/>
          <a:lstStyle>
            <a:lvl1pPr>
              <a:defRPr/>
            </a:lvl1pPr>
          </a:lstStyle>
          <a:p>
            <a:r>
              <a:rPr lang="en-GB" altLang="en-US" smtClean="0"/>
              <a:t>D. Koutsoyiannis &amp; A. Montanari, Risks from dismissing stationarity</a:t>
            </a:r>
            <a:endParaRPr lang="el-GR" altLang="en-US" dirty="0"/>
          </a:p>
        </p:txBody>
      </p:sp>
      <p:sp>
        <p:nvSpPr>
          <p:cNvPr id="7" name="Slide Number Placeholder 6"/>
          <p:cNvSpPr>
            <a:spLocks noGrp="1"/>
          </p:cNvSpPr>
          <p:nvPr>
            <p:ph type="sldNum" sz="quarter" idx="12"/>
          </p:nvPr>
        </p:nvSpPr>
        <p:spPr/>
        <p:txBody>
          <a:bodyPr/>
          <a:lstStyle>
            <a:lvl1pPr>
              <a:defRPr/>
            </a:lvl1pPr>
          </a:lstStyle>
          <a:p>
            <a:fld id="{A7F0C19B-D918-4E2A-94EF-4FA53CE428BB}" type="slidenum">
              <a:rPr lang="el-GR" altLang="en-US"/>
              <a:pPr/>
              <a:t>‹N›</a:t>
            </a:fld>
            <a:endParaRPr lang="el-GR" altLang="en-US"/>
          </a:p>
        </p:txBody>
      </p:sp>
    </p:spTree>
    <p:extLst>
      <p:ext uri="{BB962C8B-B14F-4D97-AF65-F5344CB8AC3E}">
        <p14:creationId xmlns="" xmlns:p14="http://schemas.microsoft.com/office/powerpoint/2010/main" val="280320033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dirty="0"/>
          </a:p>
        </p:txBody>
      </p:sp>
      <p:sp>
        <p:nvSpPr>
          <p:cNvPr id="7" name="Date Placeholder 6"/>
          <p:cNvSpPr>
            <a:spLocks noGrp="1"/>
          </p:cNvSpPr>
          <p:nvPr>
            <p:ph type="dt" sz="half" idx="10"/>
          </p:nvPr>
        </p:nvSpPr>
        <p:spPr/>
        <p:txBody>
          <a:bodyPr/>
          <a:lstStyle>
            <a:lvl1pPr>
              <a:defRPr/>
            </a:lvl1pPr>
          </a:lstStyle>
          <a:p>
            <a:endParaRPr lang="el-GR" altLang="en-US"/>
          </a:p>
        </p:txBody>
      </p:sp>
      <p:sp>
        <p:nvSpPr>
          <p:cNvPr id="8" name="Footer Placeholder 7"/>
          <p:cNvSpPr>
            <a:spLocks noGrp="1"/>
          </p:cNvSpPr>
          <p:nvPr>
            <p:ph type="ftr" sz="quarter" idx="11"/>
          </p:nvPr>
        </p:nvSpPr>
        <p:spPr/>
        <p:txBody>
          <a:bodyPr/>
          <a:lstStyle>
            <a:lvl1pPr>
              <a:defRPr/>
            </a:lvl1pPr>
          </a:lstStyle>
          <a:p>
            <a:r>
              <a:rPr lang="en-GB" altLang="en-US" smtClean="0"/>
              <a:t>D. Koutsoyiannis &amp; A. Montanari, Risks from dismissing stationarity</a:t>
            </a:r>
            <a:endParaRPr lang="el-GR" altLang="en-US" dirty="0"/>
          </a:p>
        </p:txBody>
      </p:sp>
      <p:sp>
        <p:nvSpPr>
          <p:cNvPr id="9" name="Slide Number Placeholder 8"/>
          <p:cNvSpPr>
            <a:spLocks noGrp="1"/>
          </p:cNvSpPr>
          <p:nvPr>
            <p:ph type="sldNum" sz="quarter" idx="12"/>
          </p:nvPr>
        </p:nvSpPr>
        <p:spPr/>
        <p:txBody>
          <a:bodyPr/>
          <a:lstStyle>
            <a:lvl1pPr>
              <a:defRPr/>
            </a:lvl1pPr>
          </a:lstStyle>
          <a:p>
            <a:fld id="{EA17889B-049A-4DFD-A056-FA2AFA925AD7}" type="slidenum">
              <a:rPr lang="el-GR" altLang="en-US"/>
              <a:pPr/>
              <a:t>‹N›</a:t>
            </a:fld>
            <a:endParaRPr lang="el-GR" altLang="en-US"/>
          </a:p>
        </p:txBody>
      </p:sp>
    </p:spTree>
    <p:extLst>
      <p:ext uri="{BB962C8B-B14F-4D97-AF65-F5344CB8AC3E}">
        <p14:creationId xmlns="" xmlns:p14="http://schemas.microsoft.com/office/powerpoint/2010/main" val="183434497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lvl1pPr>
              <a:defRPr/>
            </a:lvl1pPr>
          </a:lstStyle>
          <a:p>
            <a:endParaRPr lang="el-GR" altLang="en-US"/>
          </a:p>
        </p:txBody>
      </p:sp>
      <p:sp>
        <p:nvSpPr>
          <p:cNvPr id="4" name="Footer Placeholder 3"/>
          <p:cNvSpPr>
            <a:spLocks noGrp="1"/>
          </p:cNvSpPr>
          <p:nvPr>
            <p:ph type="ftr" sz="quarter" idx="11"/>
          </p:nvPr>
        </p:nvSpPr>
        <p:spPr/>
        <p:txBody>
          <a:bodyPr/>
          <a:lstStyle>
            <a:lvl1pPr>
              <a:defRPr/>
            </a:lvl1pPr>
          </a:lstStyle>
          <a:p>
            <a:r>
              <a:rPr lang="en-GB" altLang="en-US" smtClean="0"/>
              <a:t>D. Koutsoyiannis &amp; A. Montanari, Risks from dismissing stationarity</a:t>
            </a:r>
            <a:endParaRPr lang="el-GR" altLang="en-US" dirty="0"/>
          </a:p>
        </p:txBody>
      </p:sp>
      <p:sp>
        <p:nvSpPr>
          <p:cNvPr id="5" name="Slide Number Placeholder 4"/>
          <p:cNvSpPr>
            <a:spLocks noGrp="1"/>
          </p:cNvSpPr>
          <p:nvPr>
            <p:ph type="sldNum" sz="quarter" idx="12"/>
          </p:nvPr>
        </p:nvSpPr>
        <p:spPr/>
        <p:txBody>
          <a:bodyPr/>
          <a:lstStyle>
            <a:lvl1pPr>
              <a:defRPr/>
            </a:lvl1pPr>
          </a:lstStyle>
          <a:p>
            <a:fld id="{05F71085-7A84-45E3-BA5D-A179BF9C12B4}" type="slidenum">
              <a:rPr lang="el-GR" altLang="en-US"/>
              <a:pPr/>
              <a:t>‹N›</a:t>
            </a:fld>
            <a:endParaRPr lang="el-GR" altLang="en-US"/>
          </a:p>
        </p:txBody>
      </p:sp>
    </p:spTree>
    <p:extLst>
      <p:ext uri="{BB962C8B-B14F-4D97-AF65-F5344CB8AC3E}">
        <p14:creationId xmlns="" xmlns:p14="http://schemas.microsoft.com/office/powerpoint/2010/main" val="13465452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l-GR" altLang="en-US"/>
          </a:p>
        </p:txBody>
      </p:sp>
      <p:sp>
        <p:nvSpPr>
          <p:cNvPr id="3" name="Footer Placeholder 2"/>
          <p:cNvSpPr>
            <a:spLocks noGrp="1"/>
          </p:cNvSpPr>
          <p:nvPr>
            <p:ph type="ftr" sz="quarter" idx="11"/>
          </p:nvPr>
        </p:nvSpPr>
        <p:spPr/>
        <p:txBody>
          <a:bodyPr/>
          <a:lstStyle>
            <a:lvl1pPr>
              <a:defRPr/>
            </a:lvl1pPr>
          </a:lstStyle>
          <a:p>
            <a:r>
              <a:rPr lang="en-GB" altLang="en-US" smtClean="0"/>
              <a:t>D. Koutsoyiannis &amp; A. Montanari, Risks from dismissing stationarity</a:t>
            </a:r>
            <a:endParaRPr lang="el-GR" altLang="en-US" dirty="0"/>
          </a:p>
        </p:txBody>
      </p:sp>
      <p:sp>
        <p:nvSpPr>
          <p:cNvPr id="4" name="Slide Number Placeholder 3"/>
          <p:cNvSpPr>
            <a:spLocks noGrp="1"/>
          </p:cNvSpPr>
          <p:nvPr>
            <p:ph type="sldNum" sz="quarter" idx="12"/>
          </p:nvPr>
        </p:nvSpPr>
        <p:spPr/>
        <p:txBody>
          <a:bodyPr/>
          <a:lstStyle>
            <a:lvl1pPr>
              <a:defRPr/>
            </a:lvl1pPr>
          </a:lstStyle>
          <a:p>
            <a:fld id="{B714FDDA-659F-4F60-B74C-02A5B7BAA1BE}" type="slidenum">
              <a:rPr lang="el-GR" altLang="en-US"/>
              <a:pPr/>
              <a:t>‹N›</a:t>
            </a:fld>
            <a:endParaRPr lang="el-GR" altLang="en-US"/>
          </a:p>
        </p:txBody>
      </p:sp>
    </p:spTree>
    <p:extLst>
      <p:ext uri="{BB962C8B-B14F-4D97-AF65-F5344CB8AC3E}">
        <p14:creationId xmlns="" xmlns:p14="http://schemas.microsoft.com/office/powerpoint/2010/main" val="354373885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l-GR" altLang="en-US"/>
          </a:p>
        </p:txBody>
      </p:sp>
      <p:sp>
        <p:nvSpPr>
          <p:cNvPr id="6" name="Footer Placeholder 5"/>
          <p:cNvSpPr>
            <a:spLocks noGrp="1"/>
          </p:cNvSpPr>
          <p:nvPr>
            <p:ph type="ftr" sz="quarter" idx="11"/>
          </p:nvPr>
        </p:nvSpPr>
        <p:spPr/>
        <p:txBody>
          <a:bodyPr/>
          <a:lstStyle>
            <a:lvl1pPr>
              <a:defRPr/>
            </a:lvl1pPr>
          </a:lstStyle>
          <a:p>
            <a:r>
              <a:rPr lang="en-GB" altLang="en-US" smtClean="0"/>
              <a:t>D. Koutsoyiannis &amp; A. Montanari, Risks from dismissing stationarity</a:t>
            </a:r>
            <a:endParaRPr lang="el-GR" altLang="en-US" dirty="0"/>
          </a:p>
        </p:txBody>
      </p:sp>
      <p:sp>
        <p:nvSpPr>
          <p:cNvPr id="7" name="Slide Number Placeholder 6"/>
          <p:cNvSpPr>
            <a:spLocks noGrp="1"/>
          </p:cNvSpPr>
          <p:nvPr>
            <p:ph type="sldNum" sz="quarter" idx="12"/>
          </p:nvPr>
        </p:nvSpPr>
        <p:spPr/>
        <p:txBody>
          <a:bodyPr/>
          <a:lstStyle>
            <a:lvl1pPr>
              <a:defRPr/>
            </a:lvl1pPr>
          </a:lstStyle>
          <a:p>
            <a:fld id="{2E88EFD6-46F0-4F4C-A0F8-BBFD66BBDA8E}" type="slidenum">
              <a:rPr lang="el-GR" altLang="en-US"/>
              <a:pPr/>
              <a:t>‹N›</a:t>
            </a:fld>
            <a:endParaRPr lang="el-GR" altLang="en-US"/>
          </a:p>
        </p:txBody>
      </p:sp>
    </p:spTree>
    <p:extLst>
      <p:ext uri="{BB962C8B-B14F-4D97-AF65-F5344CB8AC3E}">
        <p14:creationId xmlns="" xmlns:p14="http://schemas.microsoft.com/office/powerpoint/2010/main" val="302096422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l-GR" altLang="en-US"/>
          </a:p>
        </p:txBody>
      </p:sp>
      <p:sp>
        <p:nvSpPr>
          <p:cNvPr id="6" name="Footer Placeholder 5"/>
          <p:cNvSpPr>
            <a:spLocks noGrp="1"/>
          </p:cNvSpPr>
          <p:nvPr>
            <p:ph type="ftr" sz="quarter" idx="11"/>
          </p:nvPr>
        </p:nvSpPr>
        <p:spPr/>
        <p:txBody>
          <a:bodyPr/>
          <a:lstStyle>
            <a:lvl1pPr>
              <a:defRPr/>
            </a:lvl1pPr>
          </a:lstStyle>
          <a:p>
            <a:r>
              <a:rPr lang="en-GB" altLang="en-US" smtClean="0"/>
              <a:t>D. Koutsoyiannis &amp; A. Montanari, Risks from dismissing stationarity</a:t>
            </a:r>
            <a:endParaRPr lang="el-GR" altLang="en-US" dirty="0"/>
          </a:p>
        </p:txBody>
      </p:sp>
      <p:sp>
        <p:nvSpPr>
          <p:cNvPr id="7" name="Slide Number Placeholder 6"/>
          <p:cNvSpPr>
            <a:spLocks noGrp="1"/>
          </p:cNvSpPr>
          <p:nvPr>
            <p:ph type="sldNum" sz="quarter" idx="12"/>
          </p:nvPr>
        </p:nvSpPr>
        <p:spPr/>
        <p:txBody>
          <a:bodyPr/>
          <a:lstStyle>
            <a:lvl1pPr>
              <a:defRPr/>
            </a:lvl1pPr>
          </a:lstStyle>
          <a:p>
            <a:fld id="{EEEB15A5-9DC7-41DC-9488-80669A2BB3A8}" type="slidenum">
              <a:rPr lang="el-GR" altLang="en-US"/>
              <a:pPr/>
              <a:t>‹N›</a:t>
            </a:fld>
            <a:endParaRPr lang="el-GR" altLang="en-US"/>
          </a:p>
        </p:txBody>
      </p:sp>
    </p:spTree>
    <p:extLst>
      <p:ext uri="{BB962C8B-B14F-4D97-AF65-F5344CB8AC3E}">
        <p14:creationId xmlns="" xmlns:p14="http://schemas.microsoft.com/office/powerpoint/2010/main" val="40595516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bwMode="auto">
          <a:xfrm>
            <a:off x="346075" y="277813"/>
            <a:ext cx="8520113" cy="1139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endParaRPr lang="el-GR" altLang="en-US" smtClean="0"/>
          </a:p>
        </p:txBody>
      </p:sp>
      <p:sp>
        <p:nvSpPr>
          <p:cNvPr id="49155" name="Rectangle 3"/>
          <p:cNvSpPr>
            <a:spLocks noGrp="1" noChangeArrowheads="1"/>
          </p:cNvSpPr>
          <p:nvPr>
            <p:ph type="body" idx="1"/>
          </p:nvPr>
        </p:nvSpPr>
        <p:spPr bwMode="auto">
          <a:xfrm>
            <a:off x="346075" y="1600200"/>
            <a:ext cx="8520113" cy="4775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l-GR" altLang="en-US" dirty="0" smtClean="0"/>
          </a:p>
        </p:txBody>
      </p:sp>
      <p:sp>
        <p:nvSpPr>
          <p:cNvPr id="49156" name="Rectangle 4"/>
          <p:cNvSpPr>
            <a:spLocks noGrp="1" noChangeArrowheads="1"/>
          </p:cNvSpPr>
          <p:nvPr>
            <p:ph type="dt" sz="half" idx="2"/>
          </p:nvPr>
        </p:nvSpPr>
        <p:spPr bwMode="auto">
          <a:xfrm>
            <a:off x="384175" y="6486525"/>
            <a:ext cx="2232025" cy="2476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b="0" i="0">
                <a:latin typeface="Cambria" pitchFamily="18" charset="0"/>
              </a:defRPr>
            </a:lvl1pPr>
          </a:lstStyle>
          <a:p>
            <a:endParaRPr lang="el-GR" altLang="en-US" dirty="0"/>
          </a:p>
        </p:txBody>
      </p:sp>
      <p:sp>
        <p:nvSpPr>
          <p:cNvPr id="49157" name="Rectangle 5"/>
          <p:cNvSpPr>
            <a:spLocks noGrp="1" noChangeArrowheads="1"/>
          </p:cNvSpPr>
          <p:nvPr>
            <p:ph type="ftr" sz="quarter" idx="3"/>
          </p:nvPr>
        </p:nvSpPr>
        <p:spPr bwMode="auto">
          <a:xfrm>
            <a:off x="3054350" y="6491288"/>
            <a:ext cx="5324475" cy="2476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latin typeface="Cambria" pitchFamily="18" charset="0"/>
              </a:defRPr>
            </a:lvl1pPr>
          </a:lstStyle>
          <a:p>
            <a:r>
              <a:rPr lang="en-GB" altLang="en-US" smtClean="0"/>
              <a:t>D. Koutsoyiannis &amp; A. Montanari, Risks from dismissing stationarity</a:t>
            </a:r>
            <a:endParaRPr lang="el-GR" altLang="en-US" dirty="0"/>
          </a:p>
        </p:txBody>
      </p:sp>
      <p:sp>
        <p:nvSpPr>
          <p:cNvPr id="49158" name="Rectangle 6"/>
          <p:cNvSpPr>
            <a:spLocks noGrp="1" noChangeArrowheads="1"/>
          </p:cNvSpPr>
          <p:nvPr>
            <p:ph type="sldNum" sz="quarter" idx="4"/>
          </p:nvPr>
        </p:nvSpPr>
        <p:spPr bwMode="auto">
          <a:xfrm>
            <a:off x="8242300" y="6486525"/>
            <a:ext cx="449263" cy="2476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000" b="0" i="0">
                <a:latin typeface="Cambria" pitchFamily="18" charset="0"/>
              </a:defRPr>
            </a:lvl1pPr>
          </a:lstStyle>
          <a:p>
            <a:fld id="{98A51356-70BB-43C8-B4D9-4AC5134CEBE5}" type="slidenum">
              <a:rPr lang="el-GR" altLang="en-US" smtClean="0"/>
              <a:pPr/>
              <a:t>‹N›</a:t>
            </a:fld>
            <a:endParaRPr lang="el-GR" altLang="en-US" dirty="0"/>
          </a:p>
        </p:txBody>
      </p:sp>
      <p:sp>
        <p:nvSpPr>
          <p:cNvPr id="49159" name="Freeform 7"/>
          <p:cNvSpPr>
            <a:spLocks noChangeArrowheads="1"/>
          </p:cNvSpPr>
          <p:nvPr/>
        </p:nvSpPr>
        <p:spPr bwMode="auto">
          <a:xfrm>
            <a:off x="268288" y="228600"/>
            <a:ext cx="8604250" cy="609600"/>
          </a:xfrm>
          <a:custGeom>
            <a:avLst/>
            <a:gdLst>
              <a:gd name="T0" fmla="*/ 0 w 1000"/>
              <a:gd name="T1" fmla="*/ 1000 h 1000"/>
              <a:gd name="T2" fmla="*/ 0 w 1000"/>
              <a:gd name="T3" fmla="*/ 0 h 1000"/>
              <a:gd name="T4" fmla="*/ 1000 w 1000"/>
              <a:gd name="T5" fmla="*/ 0 h 1000"/>
            </a:gdLst>
            <a:ahLst/>
            <a:cxnLst>
              <a:cxn ang="0">
                <a:pos x="T0" y="T1"/>
              </a:cxn>
              <a:cxn ang="0">
                <a:pos x="T2" y="T3"/>
              </a:cxn>
              <a:cxn ang="0">
                <a:pos x="T4" y="T5"/>
              </a:cxn>
            </a:cxnLst>
            <a:rect l="0" t="0" r="r" b="b"/>
            <a:pathLst>
              <a:path w="1000" h="1000">
                <a:moveTo>
                  <a:pt x="0" y="1000"/>
                </a:moveTo>
                <a:lnTo>
                  <a:pt x="0" y="0"/>
                </a:lnTo>
                <a:lnTo>
                  <a:pt x="1000" y="0"/>
                </a:lnTo>
              </a:path>
            </a:pathLst>
          </a:custGeom>
          <a:noFill/>
          <a:ln w="38100" cap="flat" cmpd="sng">
            <a:solidFill>
              <a:schemeClr val="accent2"/>
            </a:solidFill>
            <a:prstDash val="solid"/>
            <a:miter lim="800000"/>
            <a:headEnd/>
            <a:tailEnd/>
          </a:ln>
          <a:extLst>
            <a:ext uri="{909E8E84-426E-40DD-AFC4-6F175D3DCCD1}">
              <a14:hiddenFill xmlns="" xmlns:a14="http://schemas.microsoft.com/office/drawing/2010/main">
                <a:solidFill>
                  <a:srgbClr val="FFFFFF"/>
                </a:solidFill>
              </a14:hiddenFill>
            </a:ext>
          </a:extLst>
        </p:spPr>
        <p:txBody>
          <a:bodyPr/>
          <a:lstStyle/>
          <a:p>
            <a:endParaRPr lang="el-GR" dirty="0">
              <a:latin typeface="Cambria" pitchFamily="18" charset="0"/>
            </a:endParaRPr>
          </a:p>
        </p:txBody>
      </p:sp>
      <p:sp>
        <p:nvSpPr>
          <p:cNvPr id="49160" name="Line 8"/>
          <p:cNvSpPr>
            <a:spLocks noChangeShapeType="1"/>
          </p:cNvSpPr>
          <p:nvPr/>
        </p:nvSpPr>
        <p:spPr bwMode="auto">
          <a:xfrm>
            <a:off x="357188" y="6415088"/>
            <a:ext cx="8526462" cy="1587"/>
          </a:xfrm>
          <a:prstGeom prst="line">
            <a:avLst/>
          </a:prstGeom>
          <a:noFill/>
          <a:ln w="38100">
            <a:solidFill>
              <a:schemeClr val="accent2"/>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a:lstStyle/>
          <a:p>
            <a:endParaRPr lang="el-GR" dirty="0">
              <a:latin typeface="Cambria" pitchFamily="18" charset="0"/>
            </a:endParaRP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iming>
    <p:tnLst>
      <p:par>
        <p:cTn id="1" dur="indefinite" restart="never" nodeType="tmRoot"/>
      </p:par>
    </p:tnLst>
  </p:timing>
  <p:hf hdr="0" dt="0"/>
  <p:txStyles>
    <p:titleStyle>
      <a:lvl1pPr algn="l" rtl="0" eaLnBrk="1" fontAlgn="base" hangingPunct="1">
        <a:spcBef>
          <a:spcPct val="0"/>
        </a:spcBef>
        <a:spcAft>
          <a:spcPct val="0"/>
        </a:spcAft>
        <a:defRPr sz="3200">
          <a:solidFill>
            <a:srgbClr val="B40000"/>
          </a:solidFill>
          <a:latin typeface="Cambria" pitchFamily="18" charset="0"/>
          <a:ea typeface="+mj-ea"/>
          <a:cs typeface="+mj-cs"/>
        </a:defRPr>
      </a:lvl1pPr>
      <a:lvl2pPr algn="l" rtl="0" eaLnBrk="1" fontAlgn="base" hangingPunct="1">
        <a:spcBef>
          <a:spcPct val="0"/>
        </a:spcBef>
        <a:spcAft>
          <a:spcPct val="0"/>
        </a:spcAft>
        <a:defRPr sz="3200">
          <a:solidFill>
            <a:srgbClr val="B40000"/>
          </a:solidFill>
          <a:latin typeface="Calibri" pitchFamily="34" charset="0"/>
        </a:defRPr>
      </a:lvl2pPr>
      <a:lvl3pPr algn="l" rtl="0" eaLnBrk="1" fontAlgn="base" hangingPunct="1">
        <a:spcBef>
          <a:spcPct val="0"/>
        </a:spcBef>
        <a:spcAft>
          <a:spcPct val="0"/>
        </a:spcAft>
        <a:defRPr sz="3200">
          <a:solidFill>
            <a:srgbClr val="B40000"/>
          </a:solidFill>
          <a:latin typeface="Calibri" pitchFamily="34" charset="0"/>
        </a:defRPr>
      </a:lvl3pPr>
      <a:lvl4pPr algn="l" rtl="0" eaLnBrk="1" fontAlgn="base" hangingPunct="1">
        <a:spcBef>
          <a:spcPct val="0"/>
        </a:spcBef>
        <a:spcAft>
          <a:spcPct val="0"/>
        </a:spcAft>
        <a:defRPr sz="3200">
          <a:solidFill>
            <a:srgbClr val="B40000"/>
          </a:solidFill>
          <a:latin typeface="Calibri" pitchFamily="34" charset="0"/>
        </a:defRPr>
      </a:lvl4pPr>
      <a:lvl5pPr algn="l" rtl="0" eaLnBrk="1" fontAlgn="base" hangingPunct="1">
        <a:spcBef>
          <a:spcPct val="0"/>
        </a:spcBef>
        <a:spcAft>
          <a:spcPct val="0"/>
        </a:spcAft>
        <a:defRPr sz="3200">
          <a:solidFill>
            <a:srgbClr val="B40000"/>
          </a:solidFill>
          <a:latin typeface="Calibri" pitchFamily="34" charset="0"/>
        </a:defRPr>
      </a:lvl5pPr>
      <a:lvl6pPr marL="457200" algn="l" rtl="0" eaLnBrk="1" fontAlgn="base" hangingPunct="1">
        <a:spcBef>
          <a:spcPct val="0"/>
        </a:spcBef>
        <a:spcAft>
          <a:spcPct val="0"/>
        </a:spcAft>
        <a:defRPr sz="3200">
          <a:solidFill>
            <a:srgbClr val="B40000"/>
          </a:solidFill>
          <a:latin typeface="Calibri" pitchFamily="34" charset="0"/>
        </a:defRPr>
      </a:lvl6pPr>
      <a:lvl7pPr marL="914400" algn="l" rtl="0" eaLnBrk="1" fontAlgn="base" hangingPunct="1">
        <a:spcBef>
          <a:spcPct val="0"/>
        </a:spcBef>
        <a:spcAft>
          <a:spcPct val="0"/>
        </a:spcAft>
        <a:defRPr sz="3200">
          <a:solidFill>
            <a:srgbClr val="B40000"/>
          </a:solidFill>
          <a:latin typeface="Calibri" pitchFamily="34" charset="0"/>
        </a:defRPr>
      </a:lvl7pPr>
      <a:lvl8pPr marL="1371600" algn="l" rtl="0" eaLnBrk="1" fontAlgn="base" hangingPunct="1">
        <a:spcBef>
          <a:spcPct val="0"/>
        </a:spcBef>
        <a:spcAft>
          <a:spcPct val="0"/>
        </a:spcAft>
        <a:defRPr sz="3200">
          <a:solidFill>
            <a:srgbClr val="B40000"/>
          </a:solidFill>
          <a:latin typeface="Calibri" pitchFamily="34" charset="0"/>
        </a:defRPr>
      </a:lvl8pPr>
      <a:lvl9pPr marL="1828800" algn="l" rtl="0" eaLnBrk="1" fontAlgn="base" hangingPunct="1">
        <a:spcBef>
          <a:spcPct val="0"/>
        </a:spcBef>
        <a:spcAft>
          <a:spcPct val="0"/>
        </a:spcAft>
        <a:defRPr sz="3200">
          <a:solidFill>
            <a:srgbClr val="B40000"/>
          </a:solidFill>
          <a:latin typeface="Calibri" pitchFamily="34" charset="0"/>
        </a:defRPr>
      </a:lvl9pPr>
    </p:titleStyle>
    <p:bodyStyle>
      <a:lvl1pPr marL="342900" indent="-342900" algn="l" rtl="0" eaLnBrk="1" fontAlgn="base" hangingPunct="1">
        <a:lnSpc>
          <a:spcPct val="95000"/>
        </a:lnSpc>
        <a:spcBef>
          <a:spcPts val="500"/>
        </a:spcBef>
        <a:spcAft>
          <a:spcPct val="0"/>
        </a:spcAft>
        <a:buClr>
          <a:schemeClr val="accent1"/>
        </a:buClr>
        <a:buSzPct val="65000"/>
        <a:buFont typeface="Wingdings" pitchFamily="2" charset="2"/>
        <a:buChar char="n"/>
        <a:defRPr sz="2400">
          <a:solidFill>
            <a:schemeClr val="tx1"/>
          </a:solidFill>
          <a:latin typeface="Cambria" pitchFamily="18" charset="0"/>
          <a:ea typeface="+mn-ea"/>
          <a:cs typeface="+mn-cs"/>
        </a:defRPr>
      </a:lvl1pPr>
      <a:lvl2pPr marL="669925" indent="-325438" algn="l" rtl="0" eaLnBrk="1" fontAlgn="base" hangingPunct="1">
        <a:lnSpc>
          <a:spcPct val="95000"/>
        </a:lnSpc>
        <a:spcBef>
          <a:spcPts val="500"/>
        </a:spcBef>
        <a:spcAft>
          <a:spcPct val="0"/>
        </a:spcAft>
        <a:buClr>
          <a:schemeClr val="accent2"/>
        </a:buClr>
        <a:buSzPct val="60000"/>
        <a:buFont typeface="Wingdings" pitchFamily="2" charset="2"/>
        <a:buChar char="q"/>
        <a:defRPr sz="2400">
          <a:solidFill>
            <a:schemeClr val="tx1"/>
          </a:solidFill>
          <a:latin typeface="Cambria" pitchFamily="18" charset="0"/>
        </a:defRPr>
      </a:lvl2pPr>
      <a:lvl3pPr marL="1022350" indent="-350838" algn="l" rtl="0" eaLnBrk="1" fontAlgn="base" hangingPunct="1">
        <a:lnSpc>
          <a:spcPct val="95000"/>
        </a:lnSpc>
        <a:spcBef>
          <a:spcPts val="500"/>
        </a:spcBef>
        <a:spcAft>
          <a:spcPct val="0"/>
        </a:spcAft>
        <a:buClr>
          <a:schemeClr val="accent1"/>
        </a:buClr>
        <a:buSzPct val="65000"/>
        <a:buFont typeface="Wingdings" pitchFamily="2" charset="2"/>
        <a:buChar char="n"/>
        <a:defRPr sz="2400">
          <a:solidFill>
            <a:schemeClr val="tx1"/>
          </a:solidFill>
          <a:latin typeface="Cambria" pitchFamily="18" charset="0"/>
        </a:defRPr>
      </a:lvl3pPr>
      <a:lvl4pPr marL="1339850" indent="-315913" algn="l" rtl="0" eaLnBrk="1" fontAlgn="base" hangingPunct="1">
        <a:lnSpc>
          <a:spcPct val="95000"/>
        </a:lnSpc>
        <a:spcBef>
          <a:spcPts val="500"/>
        </a:spcBef>
        <a:spcAft>
          <a:spcPct val="0"/>
        </a:spcAft>
        <a:buClr>
          <a:schemeClr val="accent2"/>
        </a:buClr>
        <a:buSzPct val="70000"/>
        <a:buFont typeface="Wingdings" pitchFamily="2" charset="2"/>
        <a:buChar char="q"/>
        <a:defRPr sz="2400">
          <a:solidFill>
            <a:schemeClr val="tx1"/>
          </a:solidFill>
          <a:latin typeface="Cambria" pitchFamily="18" charset="0"/>
        </a:defRPr>
      </a:lvl4pPr>
      <a:lvl5pPr marL="1681163" indent="-339725" algn="l" rtl="0" eaLnBrk="1" fontAlgn="base" hangingPunct="1">
        <a:lnSpc>
          <a:spcPct val="95000"/>
        </a:lnSpc>
        <a:spcBef>
          <a:spcPts val="500"/>
        </a:spcBef>
        <a:spcAft>
          <a:spcPct val="0"/>
        </a:spcAft>
        <a:buClr>
          <a:schemeClr val="accent1"/>
        </a:buClr>
        <a:buSzPct val="75000"/>
        <a:buFont typeface="Wingdings" pitchFamily="2" charset="2"/>
        <a:buChar char="§"/>
        <a:defRPr sz="2400">
          <a:solidFill>
            <a:schemeClr val="tx1"/>
          </a:solidFill>
          <a:latin typeface="Cambria" pitchFamily="18" charset="0"/>
        </a:defRPr>
      </a:lvl5pPr>
      <a:lvl6pPr marL="2138363" indent="-339725" algn="l" rtl="0" eaLnBrk="1" fontAlgn="base" hangingPunct="1">
        <a:spcBef>
          <a:spcPct val="20000"/>
        </a:spcBef>
        <a:spcAft>
          <a:spcPct val="0"/>
        </a:spcAft>
        <a:buClr>
          <a:schemeClr val="accent1"/>
        </a:buClr>
        <a:buSzPct val="75000"/>
        <a:buFont typeface="Wingdings" pitchFamily="2" charset="2"/>
        <a:buChar char="§"/>
        <a:defRPr sz="2400">
          <a:solidFill>
            <a:schemeClr val="tx1"/>
          </a:solidFill>
          <a:latin typeface="+mn-lt"/>
        </a:defRPr>
      </a:lvl6pPr>
      <a:lvl7pPr marL="2595563" indent="-339725" algn="l" rtl="0" eaLnBrk="1" fontAlgn="base" hangingPunct="1">
        <a:spcBef>
          <a:spcPct val="20000"/>
        </a:spcBef>
        <a:spcAft>
          <a:spcPct val="0"/>
        </a:spcAft>
        <a:buClr>
          <a:schemeClr val="accent1"/>
        </a:buClr>
        <a:buSzPct val="75000"/>
        <a:buFont typeface="Wingdings" pitchFamily="2" charset="2"/>
        <a:buChar char="§"/>
        <a:defRPr sz="2400">
          <a:solidFill>
            <a:schemeClr val="tx1"/>
          </a:solidFill>
          <a:latin typeface="+mn-lt"/>
        </a:defRPr>
      </a:lvl7pPr>
      <a:lvl8pPr marL="3052763" indent="-339725" algn="l" rtl="0" eaLnBrk="1" fontAlgn="base" hangingPunct="1">
        <a:spcBef>
          <a:spcPct val="20000"/>
        </a:spcBef>
        <a:spcAft>
          <a:spcPct val="0"/>
        </a:spcAft>
        <a:buClr>
          <a:schemeClr val="accent1"/>
        </a:buClr>
        <a:buSzPct val="75000"/>
        <a:buFont typeface="Wingdings" pitchFamily="2" charset="2"/>
        <a:buChar char="§"/>
        <a:defRPr sz="2400">
          <a:solidFill>
            <a:schemeClr val="tx1"/>
          </a:solidFill>
          <a:latin typeface="+mn-lt"/>
        </a:defRPr>
      </a:lvl8pPr>
      <a:lvl9pPr marL="3509963" indent="-339725" algn="l" rtl="0" eaLnBrk="1" fontAlgn="base" hangingPunct="1">
        <a:spcBef>
          <a:spcPct val="20000"/>
        </a:spcBef>
        <a:spcAft>
          <a:spcPct val="0"/>
        </a:spcAft>
        <a:buClr>
          <a:schemeClr val="accent1"/>
        </a:buClr>
        <a:buSzPct val="75000"/>
        <a:buFont typeface="Wingdings" pitchFamily="2" charset="2"/>
        <a:buChar char="§"/>
        <a:defRPr sz="2400">
          <a:solidFill>
            <a:schemeClr val="tx1"/>
          </a:solidFill>
          <a:latin typeface="+mn-lt"/>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1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Climate is changing, everything is flowing, </a:t>
            </a:r>
            <a:r>
              <a:rPr lang="en-US" b="1" dirty="0" err="1" smtClean="0"/>
              <a:t>stationarity</a:t>
            </a:r>
            <a:r>
              <a:rPr lang="en-US" b="1" dirty="0" smtClean="0"/>
              <a:t> is immortal</a:t>
            </a:r>
            <a:endParaRPr lang="en-GB" b="1" dirty="0"/>
          </a:p>
        </p:txBody>
      </p:sp>
      <p:sp>
        <p:nvSpPr>
          <p:cNvPr id="3" name="Subtitle 2"/>
          <p:cNvSpPr>
            <a:spLocks noGrp="1"/>
          </p:cNvSpPr>
          <p:nvPr>
            <p:ph type="subTitle" idx="1"/>
          </p:nvPr>
        </p:nvSpPr>
        <p:spPr>
          <a:xfrm>
            <a:off x="1600199" y="4414838"/>
            <a:ext cx="7290436" cy="1752600"/>
          </a:xfrm>
        </p:spPr>
        <p:txBody>
          <a:bodyPr/>
          <a:lstStyle/>
          <a:p>
            <a:pPr>
              <a:lnSpc>
                <a:spcPct val="100000"/>
              </a:lnSpc>
            </a:pPr>
            <a:r>
              <a:rPr lang="en-GB" noProof="0" dirty="0" smtClean="0"/>
              <a:t>Demetris Koutsoyiannis</a:t>
            </a:r>
            <a:br>
              <a:rPr lang="en-GB" noProof="0" dirty="0" smtClean="0"/>
            </a:br>
            <a:r>
              <a:rPr lang="en-GB" sz="2000" noProof="0" dirty="0" smtClean="0"/>
              <a:t>National Technical University of Athens, Greece (dk@itia.ntua.gr) </a:t>
            </a:r>
          </a:p>
          <a:p>
            <a:pPr>
              <a:lnSpc>
                <a:spcPct val="100000"/>
              </a:lnSpc>
              <a:spcBef>
                <a:spcPts val="0"/>
              </a:spcBef>
            </a:pPr>
            <a:r>
              <a:rPr lang="en-GB" dirty="0">
                <a:solidFill>
                  <a:prstClr val="black"/>
                </a:solidFill>
              </a:rPr>
              <a:t>Alberto Montanari</a:t>
            </a:r>
            <a:br>
              <a:rPr lang="en-GB" dirty="0">
                <a:solidFill>
                  <a:prstClr val="black"/>
                </a:solidFill>
              </a:rPr>
            </a:br>
            <a:r>
              <a:rPr lang="en-US" sz="2000" dirty="0">
                <a:solidFill>
                  <a:prstClr val="black"/>
                </a:solidFill>
              </a:rPr>
              <a:t>University of Bologna, Italy (alberto.montanari@unibo.it)</a:t>
            </a:r>
            <a:r>
              <a:rPr lang="en-GB" sz="2000" dirty="0" smtClean="0">
                <a:solidFill>
                  <a:prstClr val="black"/>
                </a:solidFill>
              </a:rPr>
              <a:t> </a:t>
            </a:r>
            <a:r>
              <a:rPr lang="it-IT" dirty="0" smtClean="0"/>
              <a:t/>
            </a:r>
            <a:br>
              <a:rPr lang="it-IT" dirty="0" smtClean="0"/>
            </a:br>
            <a:r>
              <a:rPr lang="it-IT" dirty="0" smtClean="0"/>
              <a:t> </a:t>
            </a:r>
            <a:endParaRPr lang="en-GB" noProof="0" dirty="0"/>
          </a:p>
        </p:txBody>
      </p:sp>
      <p:sp>
        <p:nvSpPr>
          <p:cNvPr id="5" name="Rectangle 5"/>
          <p:cNvSpPr>
            <a:spLocks noChangeArrowheads="1"/>
          </p:cNvSpPr>
          <p:nvPr/>
        </p:nvSpPr>
        <p:spPr bwMode="auto">
          <a:xfrm>
            <a:off x="1682751" y="6124575"/>
            <a:ext cx="5124450" cy="366713"/>
          </a:xfrm>
          <a:prstGeom prst="rect">
            <a:avLst/>
          </a:prstGeom>
          <a:solidFill>
            <a:srgbClr val="666699">
              <a:alpha val="37000"/>
            </a:srgbClr>
          </a:solidFill>
          <a:ln w="9525" algn="ctr">
            <a:solidFill>
              <a:srgbClr val="3E4082"/>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lstStyle/>
          <a:p>
            <a:pPr marL="0" marR="0" lvl="0" indent="0" algn="l" defTabSz="914400" eaLnBrk="1" fontAlgn="auto" latinLnBrk="0" hangingPunct="1">
              <a:lnSpc>
                <a:spcPct val="9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Cambria" pitchFamily="18" charset="0"/>
                <a:cs typeface="Tahoma" pitchFamily="34" charset="0"/>
              </a:rPr>
              <a:t>Presentation available online: www.</a:t>
            </a:r>
            <a:r>
              <a:rPr kumimoji="0" lang="it-IT" sz="1600" b="0" i="0" u="none" strike="noStrike" kern="0" cap="none" spc="0" normalizeH="0" baseline="0" noProof="0" dirty="0" err="1" smtClean="0">
                <a:ln>
                  <a:noFill/>
                </a:ln>
                <a:solidFill>
                  <a:srgbClr val="000000"/>
                </a:solidFill>
                <a:effectLst/>
                <a:uLnTx/>
                <a:uFillTx/>
                <a:latin typeface="Cambria" pitchFamily="18" charset="0"/>
                <a:cs typeface="Tahoma" pitchFamily="34" charset="0"/>
              </a:rPr>
              <a:t>albertomontanari.it</a:t>
            </a:r>
            <a:endParaRPr kumimoji="0" lang="el-GR" sz="1600" b="0" i="0" u="none" strike="noStrike" kern="0" cap="none" spc="0" normalizeH="0" baseline="0" noProof="0" dirty="0" smtClean="0">
              <a:ln>
                <a:noFill/>
              </a:ln>
              <a:solidFill>
                <a:srgbClr val="000000"/>
              </a:solidFill>
              <a:effectLst/>
              <a:uLnTx/>
              <a:uFillTx/>
              <a:latin typeface="Cambria" pitchFamily="18" charset="0"/>
              <a:cs typeface="Tahoma" pitchFamily="34" charset="0"/>
            </a:endParaRPr>
          </a:p>
        </p:txBody>
      </p:sp>
      <p:pic>
        <p:nvPicPr>
          <p:cNvPr id="6" name="Picture 6" descr="emp2"/>
          <p:cNvPicPr>
            <a:picLocks noChangeAspect="1" noChangeArrowheads="1"/>
          </p:cNvPicPr>
          <p:nvPr/>
        </p:nvPicPr>
        <p:blipFill>
          <a:blip r:embed="rId3" cstate="print">
            <a:lum contrast="42000"/>
            <a:extLst>
              <a:ext uri="{28A0092B-C50C-407E-A947-70E740481C1C}">
                <a14:useLocalDpi xmlns="" xmlns:a14="http://schemas.microsoft.com/office/drawing/2010/main" val="0"/>
              </a:ext>
            </a:extLst>
          </a:blip>
          <a:srcRect/>
          <a:stretch>
            <a:fillRect/>
          </a:stretch>
        </p:blipFill>
        <p:spPr bwMode="auto">
          <a:xfrm>
            <a:off x="929759" y="4521200"/>
            <a:ext cx="562991" cy="609577"/>
          </a:xfrm>
          <a:prstGeom prst="rect">
            <a:avLst/>
          </a:prstGeom>
          <a:noFill/>
          <a:extLst>
            <a:ext uri="{909E8E84-426E-40DD-AFC4-6F175D3DCCD1}">
              <a14:hiddenFill xmlns="" xmlns:a14="http://schemas.microsoft.com/office/drawing/2010/main">
                <a:solidFill>
                  <a:srgbClr val="FFFFFF"/>
                </a:solidFill>
              </a14:hiddenFill>
            </a:ext>
          </a:extLst>
        </p:spPr>
      </p:pic>
      <p:sp>
        <p:nvSpPr>
          <p:cNvPr id="7" name="Subtitle 2"/>
          <p:cNvSpPr txBox="1">
            <a:spLocks/>
          </p:cNvSpPr>
          <p:nvPr/>
        </p:nvSpPr>
        <p:spPr bwMode="auto">
          <a:xfrm>
            <a:off x="465541" y="1295400"/>
            <a:ext cx="8425094" cy="7699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l" rtl="0" eaLnBrk="1" fontAlgn="base" hangingPunct="1">
              <a:lnSpc>
                <a:spcPct val="95000"/>
              </a:lnSpc>
              <a:spcBef>
                <a:spcPts val="500"/>
              </a:spcBef>
              <a:spcAft>
                <a:spcPct val="0"/>
              </a:spcAft>
              <a:buClr>
                <a:schemeClr val="accent1"/>
              </a:buClr>
              <a:buSzPct val="65000"/>
              <a:buFont typeface="Wingdings" pitchFamily="2" charset="2"/>
              <a:buNone/>
              <a:defRPr sz="2400">
                <a:solidFill>
                  <a:schemeClr val="tx1"/>
                </a:solidFill>
                <a:latin typeface="Cambria" pitchFamily="18" charset="0"/>
                <a:ea typeface="+mn-ea"/>
                <a:cs typeface="+mn-cs"/>
              </a:defRPr>
            </a:lvl1pPr>
            <a:lvl2pPr marL="669925" indent="-325438" algn="l" rtl="0" eaLnBrk="1" fontAlgn="base" hangingPunct="1">
              <a:lnSpc>
                <a:spcPct val="95000"/>
              </a:lnSpc>
              <a:spcBef>
                <a:spcPts val="500"/>
              </a:spcBef>
              <a:spcAft>
                <a:spcPct val="0"/>
              </a:spcAft>
              <a:buClr>
                <a:schemeClr val="accent2"/>
              </a:buClr>
              <a:buSzPct val="60000"/>
              <a:buFont typeface="Wingdings" pitchFamily="2" charset="2"/>
              <a:buChar char="q"/>
              <a:defRPr sz="2400">
                <a:solidFill>
                  <a:schemeClr val="tx1"/>
                </a:solidFill>
                <a:latin typeface="Cambria" pitchFamily="18" charset="0"/>
              </a:defRPr>
            </a:lvl2pPr>
            <a:lvl3pPr marL="1022350" indent="-350838" algn="l" rtl="0" eaLnBrk="1" fontAlgn="base" hangingPunct="1">
              <a:lnSpc>
                <a:spcPct val="95000"/>
              </a:lnSpc>
              <a:spcBef>
                <a:spcPts val="500"/>
              </a:spcBef>
              <a:spcAft>
                <a:spcPct val="0"/>
              </a:spcAft>
              <a:buClr>
                <a:schemeClr val="accent1"/>
              </a:buClr>
              <a:buSzPct val="65000"/>
              <a:buFont typeface="Wingdings" pitchFamily="2" charset="2"/>
              <a:buChar char="n"/>
              <a:defRPr sz="2400">
                <a:solidFill>
                  <a:schemeClr val="tx1"/>
                </a:solidFill>
                <a:latin typeface="Cambria" pitchFamily="18" charset="0"/>
              </a:defRPr>
            </a:lvl3pPr>
            <a:lvl4pPr marL="1339850" indent="-315913" algn="l" rtl="0" eaLnBrk="1" fontAlgn="base" hangingPunct="1">
              <a:lnSpc>
                <a:spcPct val="95000"/>
              </a:lnSpc>
              <a:spcBef>
                <a:spcPts val="500"/>
              </a:spcBef>
              <a:spcAft>
                <a:spcPct val="0"/>
              </a:spcAft>
              <a:buClr>
                <a:schemeClr val="accent2"/>
              </a:buClr>
              <a:buSzPct val="70000"/>
              <a:buFont typeface="Wingdings" pitchFamily="2" charset="2"/>
              <a:buChar char="q"/>
              <a:defRPr sz="2400">
                <a:solidFill>
                  <a:schemeClr val="tx1"/>
                </a:solidFill>
                <a:latin typeface="Cambria" pitchFamily="18" charset="0"/>
              </a:defRPr>
            </a:lvl4pPr>
            <a:lvl5pPr marL="1681163" indent="-339725" algn="l" rtl="0" eaLnBrk="1" fontAlgn="base" hangingPunct="1">
              <a:lnSpc>
                <a:spcPct val="95000"/>
              </a:lnSpc>
              <a:spcBef>
                <a:spcPts val="500"/>
              </a:spcBef>
              <a:spcAft>
                <a:spcPct val="0"/>
              </a:spcAft>
              <a:buClr>
                <a:schemeClr val="accent1"/>
              </a:buClr>
              <a:buSzPct val="75000"/>
              <a:buFont typeface="Wingdings" pitchFamily="2" charset="2"/>
              <a:buChar char="§"/>
              <a:defRPr sz="2400">
                <a:solidFill>
                  <a:schemeClr val="tx1"/>
                </a:solidFill>
                <a:latin typeface="Cambria" pitchFamily="18" charset="0"/>
              </a:defRPr>
            </a:lvl5pPr>
            <a:lvl6pPr marL="2138363" indent="-339725" algn="l" rtl="0" eaLnBrk="1" fontAlgn="base" hangingPunct="1">
              <a:spcBef>
                <a:spcPct val="20000"/>
              </a:spcBef>
              <a:spcAft>
                <a:spcPct val="0"/>
              </a:spcAft>
              <a:buClr>
                <a:schemeClr val="accent1"/>
              </a:buClr>
              <a:buSzPct val="75000"/>
              <a:buFont typeface="Wingdings" pitchFamily="2" charset="2"/>
              <a:buChar char="§"/>
              <a:defRPr sz="2400">
                <a:solidFill>
                  <a:schemeClr val="tx1"/>
                </a:solidFill>
                <a:latin typeface="+mn-lt"/>
              </a:defRPr>
            </a:lvl6pPr>
            <a:lvl7pPr marL="2595563" indent="-339725" algn="l" rtl="0" eaLnBrk="1" fontAlgn="base" hangingPunct="1">
              <a:spcBef>
                <a:spcPct val="20000"/>
              </a:spcBef>
              <a:spcAft>
                <a:spcPct val="0"/>
              </a:spcAft>
              <a:buClr>
                <a:schemeClr val="accent1"/>
              </a:buClr>
              <a:buSzPct val="75000"/>
              <a:buFont typeface="Wingdings" pitchFamily="2" charset="2"/>
              <a:buChar char="§"/>
              <a:defRPr sz="2400">
                <a:solidFill>
                  <a:schemeClr val="tx1"/>
                </a:solidFill>
                <a:latin typeface="+mn-lt"/>
              </a:defRPr>
            </a:lvl7pPr>
            <a:lvl8pPr marL="3052763" indent="-339725" algn="l" rtl="0" eaLnBrk="1" fontAlgn="base" hangingPunct="1">
              <a:spcBef>
                <a:spcPct val="20000"/>
              </a:spcBef>
              <a:spcAft>
                <a:spcPct val="0"/>
              </a:spcAft>
              <a:buClr>
                <a:schemeClr val="accent1"/>
              </a:buClr>
              <a:buSzPct val="75000"/>
              <a:buFont typeface="Wingdings" pitchFamily="2" charset="2"/>
              <a:buChar char="§"/>
              <a:defRPr sz="2400">
                <a:solidFill>
                  <a:schemeClr val="tx1"/>
                </a:solidFill>
                <a:latin typeface="+mn-lt"/>
              </a:defRPr>
            </a:lvl8pPr>
            <a:lvl9pPr marL="3509963" indent="-339725" algn="l" rtl="0" eaLnBrk="1" fontAlgn="base" hangingPunct="1">
              <a:spcBef>
                <a:spcPct val="20000"/>
              </a:spcBef>
              <a:spcAft>
                <a:spcPct val="0"/>
              </a:spcAft>
              <a:buClr>
                <a:schemeClr val="accent1"/>
              </a:buClr>
              <a:buSzPct val="75000"/>
              <a:buFont typeface="Wingdings" pitchFamily="2" charset="2"/>
              <a:buChar char="§"/>
              <a:defRPr sz="2400">
                <a:solidFill>
                  <a:schemeClr val="tx1"/>
                </a:solidFill>
                <a:latin typeface="+mn-lt"/>
              </a:defRPr>
            </a:lvl9pPr>
          </a:lstStyle>
          <a:p>
            <a:r>
              <a:rPr lang="en-US" sz="2000" b="0" i="0" kern="0" dirty="0" smtClean="0"/>
              <a:t>Session HS7.4/AS4.23/CL2.8</a:t>
            </a:r>
            <a:br>
              <a:rPr lang="en-US" sz="2000" b="0" i="0" kern="0" dirty="0" smtClean="0"/>
            </a:br>
            <a:r>
              <a:rPr lang="en-US" sz="2000" b="0" i="0" kern="0" dirty="0" smtClean="0"/>
              <a:t>Change in climate, hydrology and society</a:t>
            </a:r>
            <a:endParaRPr lang="en-US" sz="2000" b="0" i="0" kern="0" dirty="0"/>
          </a:p>
          <a:p>
            <a:r>
              <a:rPr lang="en-US" sz="2000" b="0" i="0" kern="0" dirty="0" smtClean="0"/>
              <a:t> </a:t>
            </a:r>
            <a:endParaRPr lang="el-GR" b="0" i="0" kern="0" dirty="0"/>
          </a:p>
        </p:txBody>
      </p:sp>
      <p:pic>
        <p:nvPicPr>
          <p:cNvPr id="1026" name="Picture 2"/>
          <p:cNvPicPr>
            <a:picLocks noChangeAspect="1" noChangeArrowheads="1"/>
          </p:cNvPicPr>
          <p:nvPr/>
        </p:nvPicPr>
        <p:blipFill>
          <a:blip r:embed="rId4" cstate="print"/>
          <a:srcRect/>
          <a:stretch>
            <a:fillRect/>
          </a:stretch>
        </p:blipFill>
        <p:spPr bwMode="auto">
          <a:xfrm>
            <a:off x="-3166" y="-2217"/>
            <a:ext cx="9147165" cy="1135578"/>
          </a:xfrm>
          <a:prstGeom prst="rect">
            <a:avLst/>
          </a:prstGeom>
          <a:noFill/>
          <a:ln w="9525">
            <a:noFill/>
            <a:miter lim="800000"/>
            <a:headEnd/>
            <a:tailEnd/>
          </a:ln>
          <a:effectLst/>
        </p:spPr>
      </p:pic>
      <p:pic>
        <p:nvPicPr>
          <p:cNvPr id="1027" name="Picture 3"/>
          <p:cNvPicPr>
            <a:picLocks noChangeAspect="1" noChangeArrowheads="1"/>
          </p:cNvPicPr>
          <p:nvPr/>
        </p:nvPicPr>
        <p:blipFill>
          <a:blip r:embed="rId5" cstate="print"/>
          <a:srcRect/>
          <a:stretch>
            <a:fillRect/>
          </a:stretch>
        </p:blipFill>
        <p:spPr bwMode="auto">
          <a:xfrm>
            <a:off x="940335" y="5215460"/>
            <a:ext cx="562590" cy="547687"/>
          </a:xfrm>
          <a:prstGeom prst="rect">
            <a:avLst/>
          </a:prstGeom>
          <a:noFill/>
          <a:ln w="9525">
            <a:noFill/>
            <a:miter lim="800000"/>
            <a:headEnd/>
            <a:tailEnd/>
          </a:ln>
          <a:effectLst/>
        </p:spPr>
      </p:pic>
      <p:pic>
        <p:nvPicPr>
          <p:cNvPr id="1028" name="Picture 4"/>
          <p:cNvPicPr>
            <a:picLocks noChangeAspect="1" noChangeArrowheads="1"/>
          </p:cNvPicPr>
          <p:nvPr/>
        </p:nvPicPr>
        <p:blipFill>
          <a:blip r:embed="rId6" cstate="print"/>
          <a:srcRect/>
          <a:stretch>
            <a:fillRect/>
          </a:stretch>
        </p:blipFill>
        <p:spPr bwMode="auto">
          <a:xfrm rot="19603962">
            <a:off x="1989666" y="3211139"/>
            <a:ext cx="5190083" cy="2421804"/>
          </a:xfrm>
          <a:prstGeom prst="rect">
            <a:avLst/>
          </a:prstGeom>
          <a:noFill/>
          <a:ln w="9525">
            <a:noFill/>
            <a:miter lim="800000"/>
            <a:headEnd/>
            <a:tailEnd/>
          </a:ln>
          <a:effectLst/>
        </p:spPr>
      </p:pic>
    </p:spTree>
    <p:extLst>
      <p:ext uri="{BB962C8B-B14F-4D97-AF65-F5344CB8AC3E}">
        <p14:creationId xmlns="" xmlns:p14="http://schemas.microsoft.com/office/powerpoint/2010/main" val="4215249960"/>
      </p:ext>
    </p:extLst>
  </p:cSld>
  <p:clrMapOvr>
    <a:masterClrMapping/>
  </p:clrMapOvr>
  <mc:AlternateContent xmlns:mc="http://schemas.openxmlformats.org/markup-compatibility/2006">
    <mc:Choice xmlns="" xmlns:p14="http://schemas.microsoft.com/office/powerpoint/2010/main" Requires="p14">
      <p:transition spd="slow" p14:dur="2000" advTm="1088"/>
    </mc:Choice>
    <mc:Fallback>
      <p:transition spd="slow" advTm="108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fade">
                                      <p:cBhvr>
                                        <p:cTn id="7" dur="20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443" name="Rectangle 3"/>
          <p:cNvSpPr>
            <a:spLocks noGrp="1" noChangeArrowheads="1"/>
          </p:cNvSpPr>
          <p:nvPr>
            <p:ph type="body" idx="1"/>
          </p:nvPr>
        </p:nvSpPr>
        <p:spPr>
          <a:xfrm>
            <a:off x="368300" y="4951413"/>
            <a:ext cx="2924175" cy="1423987"/>
          </a:xfrm>
        </p:spPr>
        <p:txBody>
          <a:bodyPr/>
          <a:lstStyle/>
          <a:p>
            <a:pPr marL="0" indent="0">
              <a:buFont typeface="Wingdings" pitchFamily="2" charset="2"/>
              <a:buNone/>
            </a:pPr>
            <a:r>
              <a:rPr lang="en-GB" sz="2000" noProof="0" dirty="0" smtClean="0"/>
              <a:t>Unexplained variance (differences between blue and red line): 0.2</a:t>
            </a:r>
            <a:r>
              <a:rPr lang="en-GB" sz="2000" baseline="30000" noProof="0" dirty="0" smtClean="0"/>
              <a:t>2</a:t>
            </a:r>
            <a:r>
              <a:rPr lang="en-GB" sz="2000" noProof="0" dirty="0" smtClean="0"/>
              <a:t> = 0.04.</a:t>
            </a:r>
            <a:endParaRPr lang="en-GB" sz="2000" noProof="0" dirty="0"/>
          </a:p>
        </p:txBody>
      </p:sp>
      <p:pic>
        <p:nvPicPr>
          <p:cNvPr id="445444"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t="5275" r="2815" b="4852"/>
          <a:stretch>
            <a:fillRect/>
          </a:stretch>
        </p:blipFill>
        <p:spPr bwMode="auto">
          <a:xfrm>
            <a:off x="3052763" y="336550"/>
            <a:ext cx="5919787" cy="3144838"/>
          </a:xfrm>
          <a:prstGeom prst="rect">
            <a:avLst/>
          </a:prstGeom>
          <a:noFill/>
          <a:ln>
            <a:noFill/>
          </a:ln>
          <a:effectLst/>
          <a:extLst>
            <a:ext uri="{909E8E84-426E-40DD-AFC4-6F175D3DCCD1}">
              <a14:hiddenFill xmlns="" xmlns:a14="http://schemas.microsoft.com/office/drawing/2010/main">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14:hiddenFill>
            </a:ext>
            <a:ext uri="{91240B29-F687-4F45-9708-019B960494DF}">
              <a14:hiddenLine xmlns="" xmlns:a14="http://schemas.microsoft.com/office/drawing/2010/main" w="9525" algn="ctr">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68686"/>
                  </a:outerShdw>
                </a:effectLst>
              </a14:hiddenEffects>
            </a:ext>
          </a:extLst>
        </p:spPr>
      </p:pic>
      <p:sp>
        <p:nvSpPr>
          <p:cNvPr id="445442" name="Rectangle 2"/>
          <p:cNvSpPr>
            <a:spLocks noGrp="1" noChangeArrowheads="1"/>
          </p:cNvSpPr>
          <p:nvPr>
            <p:ph type="title"/>
          </p:nvPr>
        </p:nvSpPr>
        <p:spPr>
          <a:xfrm>
            <a:off x="285750" y="277813"/>
            <a:ext cx="3092450" cy="1944687"/>
          </a:xfrm>
        </p:spPr>
        <p:txBody>
          <a:bodyPr/>
          <a:lstStyle/>
          <a:p>
            <a:r>
              <a:rPr lang="en-GB" sz="2700" noProof="0" smtClean="0"/>
              <a:t>The big difference of </a:t>
            </a:r>
            <a:r>
              <a:rPr lang="en-GB" sz="2700" b="1" noProof="0" smtClean="0"/>
              <a:t>nonstationarity</a:t>
            </a:r>
            <a:r>
              <a:rPr lang="en-GB" sz="2700" noProof="0" smtClean="0"/>
              <a:t> and stationarity </a:t>
            </a:r>
            <a:br>
              <a:rPr lang="en-GB" sz="2700" noProof="0" smtClean="0"/>
            </a:br>
            <a:r>
              <a:rPr lang="en-GB" sz="2700" noProof="0" smtClean="0"/>
              <a:t>(1)</a:t>
            </a:r>
            <a:endParaRPr lang="en-GB" sz="2700" noProof="0"/>
          </a:p>
        </p:txBody>
      </p:sp>
      <p:sp>
        <p:nvSpPr>
          <p:cNvPr id="445447" name="AutoShape 7"/>
          <p:cNvSpPr>
            <a:spLocks noChangeArrowheads="1"/>
          </p:cNvSpPr>
          <p:nvPr/>
        </p:nvSpPr>
        <p:spPr bwMode="auto">
          <a:xfrm>
            <a:off x="820738" y="2930525"/>
            <a:ext cx="2295525" cy="1849438"/>
          </a:xfrm>
          <a:prstGeom prst="homePlate">
            <a:avLst>
              <a:gd name="adj" fmla="val 25835"/>
            </a:avLst>
          </a:prstGeom>
          <a:solidFill>
            <a:schemeClr val="accent1">
              <a:lumMod val="20000"/>
              <a:lumOff val="80000"/>
            </a:schemeClr>
          </a:solidFill>
          <a:ln w="9525" algn="ctr">
            <a:solidFill>
              <a:schemeClr val="accent1"/>
            </a:solidFill>
            <a:round/>
            <a:headEnd/>
            <a:tailEnd/>
          </a:ln>
          <a:effectLst/>
          <a:extLst/>
        </p:spPr>
        <p:txBody>
          <a:bodyPr vert="horz" wrap="square" lIns="36000" tIns="36000" rIns="36000" bIns="36000" numCol="1" anchor="ctr" anchorCtr="0" compatLnSpc="1">
            <a:prstTxWarp prst="textNoShape">
              <a:avLst/>
            </a:prstTxWarp>
          </a:bodyPr>
          <a:lstStyle/>
          <a:p>
            <a:pPr algn="l">
              <a:lnSpc>
                <a:spcPct val="95000"/>
              </a:lnSpc>
              <a:spcBef>
                <a:spcPts val="600"/>
              </a:spcBef>
            </a:pPr>
            <a:r>
              <a:rPr lang="en-US" b="0" i="0" dirty="0">
                <a:latin typeface="Cambria" pitchFamily="18" charset="0"/>
              </a:rPr>
              <a:t>A mental copy generated by a nonstationary model (assuming the red line is a deterministic function)</a:t>
            </a:r>
            <a:endParaRPr lang="el-GR" b="0" i="0" dirty="0">
              <a:latin typeface="Cambria" pitchFamily="18" charset="0"/>
            </a:endParaRPr>
          </a:p>
        </p:txBody>
      </p:sp>
      <p:sp>
        <p:nvSpPr>
          <p:cNvPr id="445448" name="AutoShape 8"/>
          <p:cNvSpPr>
            <a:spLocks noChangeArrowheads="1"/>
          </p:cNvSpPr>
          <p:nvPr/>
        </p:nvSpPr>
        <p:spPr bwMode="auto">
          <a:xfrm>
            <a:off x="820737" y="2209800"/>
            <a:ext cx="2232025" cy="584200"/>
          </a:xfrm>
          <a:prstGeom prst="homePlate">
            <a:avLst>
              <a:gd name="adj" fmla="val 66291"/>
            </a:avLst>
          </a:prstGeom>
          <a:solidFill>
            <a:schemeClr val="accent1">
              <a:lumMod val="20000"/>
              <a:lumOff val="80000"/>
            </a:schemeClr>
          </a:solidFill>
          <a:ln w="9525" algn="ctr">
            <a:solidFill>
              <a:schemeClr val="accent1"/>
            </a:solidFill>
            <a:round/>
            <a:headEnd/>
            <a:tailEnd/>
          </a:ln>
          <a:effectLst/>
          <a:extLst/>
        </p:spPr>
        <p:txBody>
          <a:bodyPr vert="horz" wrap="square" lIns="36000" tIns="36000" rIns="36000" bIns="36000" numCol="1" anchor="ctr" anchorCtr="0" compatLnSpc="1">
            <a:prstTxWarp prst="textNoShape">
              <a:avLst/>
            </a:prstTxWarp>
          </a:bodyPr>
          <a:lstStyle/>
          <a:p>
            <a:pPr algn="l">
              <a:lnSpc>
                <a:spcPct val="95000"/>
              </a:lnSpc>
              <a:spcBef>
                <a:spcPts val="600"/>
              </a:spcBef>
            </a:pPr>
            <a:r>
              <a:rPr lang="en-US" b="0" i="0" dirty="0">
                <a:latin typeface="Cambria" pitchFamily="18" charset="0"/>
              </a:rPr>
              <a:t>The initial time series</a:t>
            </a:r>
            <a:endParaRPr lang="el-GR" b="0" i="0" dirty="0">
              <a:latin typeface="Cambria" pitchFamily="18" charset="0"/>
            </a:endParaRPr>
          </a:p>
        </p:txBody>
      </p:sp>
      <p:pic>
        <p:nvPicPr>
          <p:cNvPr id="445449" name="Picture 9"/>
          <p:cNvPicPr>
            <a:picLocks noChangeAspect="1" noChangeArrowheads="1"/>
          </p:cNvPicPr>
          <p:nvPr/>
        </p:nvPicPr>
        <p:blipFill>
          <a:blip r:embed="rId4" cstate="print">
            <a:extLst>
              <a:ext uri="{28A0092B-C50C-407E-A947-70E740481C1C}">
                <a14:useLocalDpi xmlns="" xmlns:a14="http://schemas.microsoft.com/office/drawing/2010/main" val="0"/>
              </a:ext>
            </a:extLst>
          </a:blip>
          <a:srcRect l="1595" t="4956" r="2875" b="4684"/>
          <a:stretch>
            <a:fillRect/>
          </a:stretch>
        </p:blipFill>
        <p:spPr bwMode="auto">
          <a:xfrm>
            <a:off x="3165475" y="3197225"/>
            <a:ext cx="5803900" cy="31543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68686"/>
                  </a:outerShdw>
                </a:effectLst>
              </a14:hiddenEffects>
            </a:ext>
          </a:extLst>
        </p:spPr>
      </p:pic>
      <p:sp>
        <p:nvSpPr>
          <p:cNvPr id="4" name="Slide Number Placeholder 3"/>
          <p:cNvSpPr>
            <a:spLocks noGrp="1"/>
          </p:cNvSpPr>
          <p:nvPr>
            <p:ph type="sldNum" sz="quarter" idx="12"/>
          </p:nvPr>
        </p:nvSpPr>
        <p:spPr/>
        <p:txBody>
          <a:bodyPr/>
          <a:lstStyle/>
          <a:p>
            <a:fld id="{E2D1EF68-0DF5-4619-8524-0DE3C27F1D23}" type="slidenum">
              <a:rPr lang="el-GR" altLang="en-US" smtClean="0"/>
              <a:pPr/>
              <a:t>10</a:t>
            </a:fld>
            <a:endParaRPr lang="el-GR" altLang="en-US"/>
          </a:p>
        </p:txBody>
      </p:sp>
      <p:sp>
        <p:nvSpPr>
          <p:cNvPr id="10" name="Footer Placeholder 5"/>
          <p:cNvSpPr>
            <a:spLocks noGrp="1"/>
          </p:cNvSpPr>
          <p:nvPr>
            <p:ph type="ftr" sz="quarter" idx="11"/>
          </p:nvPr>
        </p:nvSpPr>
        <p:spPr>
          <a:xfrm>
            <a:off x="1447800" y="6491288"/>
            <a:ext cx="7061000" cy="247650"/>
          </a:xfrm>
        </p:spPr>
        <p:txBody>
          <a:bodyPr/>
          <a:lstStyle/>
          <a:p>
            <a:r>
              <a:rPr lang="en-GB" altLang="en-US" dirty="0" smtClean="0"/>
              <a:t>D. Koutsoyiannis &amp; A. Montanari, </a:t>
            </a:r>
            <a:r>
              <a:rPr lang="en-US" altLang="en-US" dirty="0" smtClean="0"/>
              <a:t>Climate is changing, everything is flowing, </a:t>
            </a:r>
            <a:r>
              <a:rPr lang="en-US" altLang="en-US" dirty="0" err="1" smtClean="0"/>
              <a:t>stationarity</a:t>
            </a:r>
            <a:r>
              <a:rPr lang="en-US" altLang="en-US" dirty="0" smtClean="0"/>
              <a:t> is immortal</a:t>
            </a:r>
            <a:endParaRPr lang="el-GR" altLang="en-US" dirty="0"/>
          </a:p>
        </p:txBody>
      </p:sp>
    </p:spTree>
    <p:extLst>
      <p:ext uri="{BB962C8B-B14F-4D97-AF65-F5344CB8AC3E}">
        <p14:creationId xmlns="" xmlns:p14="http://schemas.microsoft.com/office/powerpoint/2010/main" val="985378571"/>
      </p:ext>
    </p:extLst>
  </p:cSld>
  <p:clrMapOvr>
    <a:masterClrMapping/>
  </p:clrMapOvr>
  <mc:AlternateContent xmlns:mc="http://schemas.openxmlformats.org/markup-compatibility/2006">
    <mc:Choice xmlns="" xmlns:p14="http://schemas.microsoft.com/office/powerpoint/2010/main" Requires="p14">
      <p:transition spd="slow" p14:dur="2000" advTm="559"/>
    </mc:Choice>
    <mc:Fallback>
      <p:transition spd="slow" advTm="559"/>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4658" name="Rectangle 2"/>
          <p:cNvSpPr>
            <a:spLocks noGrp="1" noChangeArrowheads="1"/>
          </p:cNvSpPr>
          <p:nvPr>
            <p:ph type="title"/>
          </p:nvPr>
        </p:nvSpPr>
        <p:spPr>
          <a:xfrm>
            <a:off x="285750" y="277813"/>
            <a:ext cx="2914650" cy="1944687"/>
          </a:xfrm>
        </p:spPr>
        <p:txBody>
          <a:bodyPr/>
          <a:lstStyle/>
          <a:p>
            <a:r>
              <a:rPr lang="en-GB" sz="2700" noProof="0" dirty="0" smtClean="0"/>
              <a:t>The big difference of nonstationarity and </a:t>
            </a:r>
            <a:r>
              <a:rPr lang="en-GB" sz="2700" b="1" noProof="0" dirty="0" smtClean="0"/>
              <a:t>stationarity</a:t>
            </a:r>
            <a:r>
              <a:rPr lang="en-GB" sz="2700" noProof="0" dirty="0" smtClean="0"/>
              <a:t> (2)</a:t>
            </a:r>
            <a:endParaRPr lang="en-GB" sz="2700" noProof="0" dirty="0"/>
          </a:p>
        </p:txBody>
      </p:sp>
      <p:sp>
        <p:nvSpPr>
          <p:cNvPr id="454659" name="Rectangle 3"/>
          <p:cNvSpPr>
            <a:spLocks noGrp="1" noChangeArrowheads="1"/>
          </p:cNvSpPr>
          <p:nvPr>
            <p:ph type="body" idx="1"/>
          </p:nvPr>
        </p:nvSpPr>
        <p:spPr>
          <a:xfrm>
            <a:off x="368300" y="4951413"/>
            <a:ext cx="2924175" cy="1423987"/>
          </a:xfrm>
        </p:spPr>
        <p:txBody>
          <a:bodyPr/>
          <a:lstStyle/>
          <a:p>
            <a:pPr marL="0" indent="0">
              <a:buFont typeface="Wingdings" pitchFamily="2" charset="2"/>
              <a:buNone/>
            </a:pPr>
            <a:r>
              <a:rPr lang="en-GB" sz="2000" noProof="0" dirty="0" smtClean="0"/>
              <a:t>Unexplained variance (the “undecomposed” time series): 0.38 (~10 times greater).</a:t>
            </a:r>
            <a:endParaRPr lang="en-GB" sz="2000" noProof="0" dirty="0"/>
          </a:p>
        </p:txBody>
      </p:sp>
      <p:pic>
        <p:nvPicPr>
          <p:cNvPr id="454660"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t="5275" r="2815" b="4852"/>
          <a:stretch>
            <a:fillRect/>
          </a:stretch>
        </p:blipFill>
        <p:spPr bwMode="auto">
          <a:xfrm>
            <a:off x="3052763" y="336550"/>
            <a:ext cx="5919787" cy="3144838"/>
          </a:xfrm>
          <a:prstGeom prst="rect">
            <a:avLst/>
          </a:prstGeom>
          <a:noFill/>
          <a:ln>
            <a:noFill/>
          </a:ln>
          <a:effectLst/>
          <a:extLst>
            <a:ext uri="{909E8E84-426E-40DD-AFC4-6F175D3DCCD1}">
              <a14:hiddenFill xmlns="" xmlns:a14="http://schemas.microsoft.com/office/drawing/2010/main">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14:hiddenFill>
            </a:ext>
            <a:ext uri="{91240B29-F687-4F45-9708-019B960494DF}">
              <a14:hiddenLine xmlns="" xmlns:a14="http://schemas.microsoft.com/office/drawing/2010/main" w="9525" algn="ctr">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68686"/>
                  </a:outerShdw>
                </a:effectLst>
              </a14:hiddenEffects>
            </a:ext>
          </a:extLst>
        </p:spPr>
      </p:pic>
      <p:sp>
        <p:nvSpPr>
          <p:cNvPr id="454661" name="AutoShape 5"/>
          <p:cNvSpPr>
            <a:spLocks noChangeArrowheads="1"/>
          </p:cNvSpPr>
          <p:nvPr/>
        </p:nvSpPr>
        <p:spPr bwMode="auto">
          <a:xfrm>
            <a:off x="820738" y="2930525"/>
            <a:ext cx="2295525" cy="1849438"/>
          </a:xfrm>
          <a:prstGeom prst="homePlate">
            <a:avLst>
              <a:gd name="adj" fmla="val 25835"/>
            </a:avLst>
          </a:prstGeom>
          <a:solidFill>
            <a:schemeClr val="accent1">
              <a:lumMod val="20000"/>
              <a:lumOff val="80000"/>
            </a:schemeClr>
          </a:solidFill>
          <a:ln w="9525" algn="ctr">
            <a:solidFill>
              <a:schemeClr val="accent1"/>
            </a:solidFill>
            <a:round/>
            <a:headEnd/>
            <a:tailEnd/>
          </a:ln>
          <a:effectLst/>
          <a:extLst/>
        </p:spPr>
        <p:txBody>
          <a:bodyPr vert="horz" wrap="square" lIns="36000" tIns="36000" rIns="36000" bIns="36000" numCol="1" anchor="ctr" anchorCtr="0" compatLnSpc="1">
            <a:prstTxWarp prst="textNoShape">
              <a:avLst/>
            </a:prstTxWarp>
          </a:bodyPr>
          <a:lstStyle/>
          <a:p>
            <a:pPr algn="l">
              <a:lnSpc>
                <a:spcPct val="95000"/>
              </a:lnSpc>
              <a:spcBef>
                <a:spcPts val="600"/>
              </a:spcBef>
            </a:pPr>
            <a:r>
              <a:rPr lang="en-US" b="0" i="0" dirty="0">
                <a:latin typeface="Cambria" pitchFamily="18" charset="0"/>
              </a:rPr>
              <a:t>A mental copy generated by a stationary model (assuming the red line is a stationary stochastic process)</a:t>
            </a:r>
            <a:endParaRPr lang="el-GR" b="0" i="0" dirty="0">
              <a:latin typeface="Cambria" pitchFamily="18" charset="0"/>
            </a:endParaRPr>
          </a:p>
        </p:txBody>
      </p:sp>
      <p:sp>
        <p:nvSpPr>
          <p:cNvPr id="454662" name="AutoShape 6"/>
          <p:cNvSpPr>
            <a:spLocks noChangeArrowheads="1"/>
          </p:cNvSpPr>
          <p:nvPr/>
        </p:nvSpPr>
        <p:spPr bwMode="auto">
          <a:xfrm>
            <a:off x="820738" y="2209800"/>
            <a:ext cx="2187575" cy="584200"/>
          </a:xfrm>
          <a:prstGeom prst="homePlate">
            <a:avLst>
              <a:gd name="adj" fmla="val 66291"/>
            </a:avLst>
          </a:prstGeom>
          <a:solidFill>
            <a:schemeClr val="accent1">
              <a:lumMod val="20000"/>
              <a:lumOff val="80000"/>
            </a:schemeClr>
          </a:solidFill>
          <a:ln w="9525" algn="ctr">
            <a:solidFill>
              <a:schemeClr val="accent1"/>
            </a:solidFill>
            <a:round/>
            <a:headEnd/>
            <a:tailEnd/>
          </a:ln>
          <a:effectLst/>
          <a:extLst/>
        </p:spPr>
        <p:txBody>
          <a:bodyPr vert="horz" wrap="square" lIns="36000" tIns="36000" rIns="36000" bIns="36000" numCol="1" anchor="ctr" anchorCtr="0" compatLnSpc="1">
            <a:prstTxWarp prst="textNoShape">
              <a:avLst/>
            </a:prstTxWarp>
          </a:bodyPr>
          <a:lstStyle/>
          <a:p>
            <a:pPr algn="l">
              <a:lnSpc>
                <a:spcPct val="95000"/>
              </a:lnSpc>
              <a:spcBef>
                <a:spcPts val="600"/>
              </a:spcBef>
            </a:pPr>
            <a:r>
              <a:rPr lang="en-US" b="0" i="0" dirty="0">
                <a:latin typeface="Cambria" pitchFamily="18" charset="0"/>
              </a:rPr>
              <a:t>The initial time series</a:t>
            </a:r>
            <a:endParaRPr lang="el-GR" b="0" i="0" dirty="0">
              <a:latin typeface="Cambria" pitchFamily="18" charset="0"/>
            </a:endParaRPr>
          </a:p>
        </p:txBody>
      </p:sp>
      <p:pic>
        <p:nvPicPr>
          <p:cNvPr id="454664" name="Picture 8"/>
          <p:cNvPicPr>
            <a:picLocks noChangeAspect="1" noChangeArrowheads="1"/>
          </p:cNvPicPr>
          <p:nvPr/>
        </p:nvPicPr>
        <p:blipFill>
          <a:blip r:embed="rId4" cstate="print">
            <a:extLst>
              <a:ext uri="{28A0092B-C50C-407E-A947-70E740481C1C}">
                <a14:useLocalDpi xmlns="" xmlns:a14="http://schemas.microsoft.com/office/drawing/2010/main" val="0"/>
              </a:ext>
            </a:extLst>
          </a:blip>
          <a:srcRect t="4430" r="2998" b="3639"/>
          <a:stretch>
            <a:fillRect/>
          </a:stretch>
        </p:blipFill>
        <p:spPr bwMode="auto">
          <a:xfrm>
            <a:off x="3054350" y="3170238"/>
            <a:ext cx="5907088" cy="3216275"/>
          </a:xfrm>
          <a:prstGeom prst="rect">
            <a:avLst/>
          </a:prstGeom>
          <a:noFill/>
          <a:ln>
            <a:noFill/>
          </a:ln>
          <a:effectLst/>
          <a:extLst>
            <a:ext uri="{909E8E84-426E-40DD-AFC4-6F175D3DCCD1}">
              <a14:hiddenFill xmlns="" xmlns:a14="http://schemas.microsoft.com/office/drawing/2010/main">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14:hiddenFill>
            </a:ext>
            <a:ext uri="{91240B29-F687-4F45-9708-019B960494DF}">
              <a14:hiddenLine xmlns="" xmlns:a14="http://schemas.microsoft.com/office/drawing/2010/main" w="9525" algn="ctr">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68686"/>
                  </a:outerShdw>
                </a:effectLst>
              </a14:hiddenEffects>
            </a:ext>
          </a:extLst>
        </p:spPr>
      </p:pic>
      <p:sp>
        <p:nvSpPr>
          <p:cNvPr id="4" name="Slide Number Placeholder 3"/>
          <p:cNvSpPr>
            <a:spLocks noGrp="1"/>
          </p:cNvSpPr>
          <p:nvPr>
            <p:ph type="sldNum" sz="quarter" idx="12"/>
          </p:nvPr>
        </p:nvSpPr>
        <p:spPr/>
        <p:txBody>
          <a:bodyPr/>
          <a:lstStyle/>
          <a:p>
            <a:fld id="{E2D1EF68-0DF5-4619-8524-0DE3C27F1D23}" type="slidenum">
              <a:rPr lang="el-GR" altLang="en-US" smtClean="0"/>
              <a:pPr/>
              <a:t>11</a:t>
            </a:fld>
            <a:endParaRPr lang="el-GR" altLang="en-US"/>
          </a:p>
        </p:txBody>
      </p:sp>
      <p:sp>
        <p:nvSpPr>
          <p:cNvPr id="10" name="Footer Placeholder 5"/>
          <p:cNvSpPr>
            <a:spLocks noGrp="1"/>
          </p:cNvSpPr>
          <p:nvPr>
            <p:ph type="ftr" sz="quarter" idx="11"/>
          </p:nvPr>
        </p:nvSpPr>
        <p:spPr>
          <a:xfrm>
            <a:off x="1447800" y="6491288"/>
            <a:ext cx="7061000" cy="247650"/>
          </a:xfrm>
        </p:spPr>
        <p:txBody>
          <a:bodyPr/>
          <a:lstStyle/>
          <a:p>
            <a:r>
              <a:rPr lang="en-GB" altLang="en-US" dirty="0" smtClean="0"/>
              <a:t>D. Koutsoyiannis &amp; A. Montanari, </a:t>
            </a:r>
            <a:r>
              <a:rPr lang="en-US" altLang="en-US" dirty="0" smtClean="0"/>
              <a:t>Climate is changing, everything is flowing, </a:t>
            </a:r>
            <a:r>
              <a:rPr lang="en-US" altLang="en-US" dirty="0" err="1" smtClean="0"/>
              <a:t>stationarity</a:t>
            </a:r>
            <a:r>
              <a:rPr lang="en-US" altLang="en-US" dirty="0" smtClean="0"/>
              <a:t> is immortal</a:t>
            </a:r>
            <a:endParaRPr lang="el-GR" altLang="en-US" dirty="0"/>
          </a:p>
        </p:txBody>
      </p:sp>
    </p:spTree>
    <p:extLst>
      <p:ext uri="{BB962C8B-B14F-4D97-AF65-F5344CB8AC3E}">
        <p14:creationId xmlns="" xmlns:p14="http://schemas.microsoft.com/office/powerpoint/2010/main" val="2526938473"/>
      </p:ext>
    </p:extLst>
  </p:cSld>
  <p:clrMapOvr>
    <a:masterClrMapping/>
  </p:clrMapOvr>
  <mc:AlternateContent xmlns:mc="http://schemas.openxmlformats.org/markup-compatibility/2006">
    <mc:Choice xmlns="" xmlns:p14="http://schemas.microsoft.com/office/powerpoint/2010/main" Requires="p14">
      <p:transition spd="slow" p14:dur="2000" advTm="126"/>
    </mc:Choice>
    <mc:Fallback>
      <p:transition spd="slow" advTm="126"/>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Justified use of nonstationary descriptions:</a:t>
            </a:r>
            <a:br>
              <a:rPr lang="en-US" dirty="0" smtClean="0"/>
            </a:br>
            <a:r>
              <a:rPr lang="en-US" dirty="0" smtClean="0"/>
              <a:t>Models for the past  </a:t>
            </a:r>
            <a:endParaRPr lang="el-GR" dirty="0"/>
          </a:p>
        </p:txBody>
      </p:sp>
      <p:sp>
        <p:nvSpPr>
          <p:cNvPr id="3" name="Content Placeholder 2"/>
          <p:cNvSpPr>
            <a:spLocks noGrp="1"/>
          </p:cNvSpPr>
          <p:nvPr>
            <p:ph idx="1"/>
          </p:nvPr>
        </p:nvSpPr>
        <p:spPr>
          <a:xfrm>
            <a:off x="346075" y="1473200"/>
            <a:ext cx="8520113" cy="4775200"/>
          </a:xfrm>
        </p:spPr>
        <p:txBody>
          <a:bodyPr/>
          <a:lstStyle/>
          <a:p>
            <a:r>
              <a:rPr lang="en-US" dirty="0" smtClean="0"/>
              <a:t>Changes in catchments happen all the time, including in quantifiable characteristics of catchments and conceptual parameters of models.</a:t>
            </a:r>
          </a:p>
          <a:p>
            <a:r>
              <a:rPr lang="en-US" dirty="0" smtClean="0"/>
              <a:t>If we know the evolution of these characteristics and parameters (e.g. we have information about how the percent of urban area changed in time), then we build a nonstationary model:</a:t>
            </a:r>
          </a:p>
          <a:p>
            <a:pPr lvl="1"/>
            <a:r>
              <a:rPr lang="en-US" dirty="0" smtClean="0"/>
              <a:t>Information → Reduced uncertainty </a:t>
            </a:r>
            <a:r>
              <a:rPr lang="en-US" dirty="0"/>
              <a:t>→</a:t>
            </a:r>
            <a:r>
              <a:rPr lang="en-US" dirty="0" smtClean="0"/>
              <a:t> Nonstationarity.</a:t>
            </a:r>
          </a:p>
          <a:p>
            <a:r>
              <a:rPr lang="en-US" dirty="0" smtClean="0"/>
              <a:t>If we do not have this quantitative information, then: </a:t>
            </a:r>
          </a:p>
          <a:p>
            <a:pPr lvl="1"/>
            <a:r>
              <a:rPr lang="en-US" dirty="0" smtClean="0"/>
              <a:t>We treat catchment characteristics and parameters as random variables.</a:t>
            </a:r>
          </a:p>
          <a:p>
            <a:pPr lvl="1"/>
            <a:r>
              <a:rPr lang="en-US" dirty="0" smtClean="0"/>
              <a:t>We build stationary models entailing larger uncertainty.</a:t>
            </a:r>
            <a:endParaRPr lang="el-GR" dirty="0"/>
          </a:p>
        </p:txBody>
      </p:sp>
      <p:sp>
        <p:nvSpPr>
          <p:cNvPr id="8" name="Slide Number Placeholder 7"/>
          <p:cNvSpPr>
            <a:spLocks noGrp="1"/>
          </p:cNvSpPr>
          <p:nvPr>
            <p:ph type="sldNum" sz="quarter" idx="12"/>
          </p:nvPr>
        </p:nvSpPr>
        <p:spPr/>
        <p:txBody>
          <a:bodyPr/>
          <a:lstStyle/>
          <a:p>
            <a:fld id="{E2D1EF68-0DF5-4619-8524-0DE3C27F1D23}" type="slidenum">
              <a:rPr lang="el-GR" altLang="en-US" smtClean="0"/>
              <a:pPr/>
              <a:t>12</a:t>
            </a:fld>
            <a:endParaRPr lang="el-GR" altLang="en-US"/>
          </a:p>
        </p:txBody>
      </p:sp>
      <p:sp>
        <p:nvSpPr>
          <p:cNvPr id="7" name="Footer Placeholder 5"/>
          <p:cNvSpPr>
            <a:spLocks noGrp="1"/>
          </p:cNvSpPr>
          <p:nvPr>
            <p:ph type="ftr" sz="quarter" idx="11"/>
          </p:nvPr>
        </p:nvSpPr>
        <p:spPr>
          <a:xfrm>
            <a:off x="1447800" y="6491288"/>
            <a:ext cx="7061000" cy="247650"/>
          </a:xfrm>
        </p:spPr>
        <p:txBody>
          <a:bodyPr/>
          <a:lstStyle/>
          <a:p>
            <a:r>
              <a:rPr lang="en-GB" altLang="en-US" dirty="0" smtClean="0"/>
              <a:t>D. Koutsoyiannis &amp; A. Montanari, </a:t>
            </a:r>
            <a:r>
              <a:rPr lang="en-US" altLang="en-US" dirty="0" smtClean="0"/>
              <a:t>Climate is changing, everything is flowing, </a:t>
            </a:r>
            <a:r>
              <a:rPr lang="en-US" altLang="en-US" dirty="0" err="1" smtClean="0"/>
              <a:t>stationarity</a:t>
            </a:r>
            <a:r>
              <a:rPr lang="en-US" altLang="en-US" dirty="0" smtClean="0"/>
              <a:t> is immortal</a:t>
            </a:r>
            <a:endParaRPr lang="el-GR" altLang="en-US" dirty="0"/>
          </a:p>
        </p:txBody>
      </p:sp>
    </p:spTree>
    <p:extLst>
      <p:ext uri="{BB962C8B-B14F-4D97-AF65-F5344CB8AC3E}">
        <p14:creationId xmlns="" xmlns:p14="http://schemas.microsoft.com/office/powerpoint/2010/main" val="3205366308"/>
      </p:ext>
    </p:extLst>
  </p:cSld>
  <p:clrMapOvr>
    <a:masterClrMapping/>
  </p:clrMapOvr>
  <mc:AlternateContent xmlns:mc="http://schemas.openxmlformats.org/markup-compatibility/2006">
    <mc:Choice xmlns="" xmlns:p14="http://schemas.microsoft.com/office/powerpoint/2010/main" Requires="p14">
      <p:transition spd="slow" p14:dur="2000" advTm="35223"/>
    </mc:Choice>
    <mc:Fallback>
      <p:transition spd="slow" advTm="35223"/>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nonstationary models stationarity is again important</a:t>
            </a:r>
            <a:endParaRPr lang="el-GR" dirty="0"/>
          </a:p>
        </p:txBody>
      </p:sp>
      <p:sp>
        <p:nvSpPr>
          <p:cNvPr id="3" name="Content Placeholder 2"/>
          <p:cNvSpPr>
            <a:spLocks noGrp="1"/>
          </p:cNvSpPr>
          <p:nvPr>
            <p:ph idx="1"/>
          </p:nvPr>
        </p:nvSpPr>
        <p:spPr/>
        <p:txBody>
          <a:bodyPr/>
          <a:lstStyle/>
          <a:p>
            <a:r>
              <a:rPr lang="en-US" dirty="0" smtClean="0"/>
              <a:t>Even if we have a good deterministic model applicable for future times, we can never hope that it will describe the future in full detail and precision.</a:t>
            </a:r>
          </a:p>
          <a:p>
            <a:r>
              <a:rPr lang="en-US" dirty="0" smtClean="0"/>
              <a:t>Uncertainty will </a:t>
            </a:r>
            <a:r>
              <a:rPr lang="en-US" dirty="0"/>
              <a:t>ever </a:t>
            </a:r>
            <a:r>
              <a:rPr lang="en-US" dirty="0" smtClean="0"/>
              <a:t>be present.</a:t>
            </a:r>
          </a:p>
          <a:p>
            <a:r>
              <a:rPr lang="en-US" dirty="0" smtClean="0"/>
              <a:t>That uncertainty </a:t>
            </a:r>
            <a:r>
              <a:rPr lang="en-US" dirty="0"/>
              <a:t>(unexplained variability</a:t>
            </a:r>
            <a:r>
              <a:rPr lang="en-US" dirty="0" smtClean="0"/>
              <a:t>) should be represented as </a:t>
            </a:r>
            <a:r>
              <a:rPr lang="en-US" dirty="0"/>
              <a:t>a random </a:t>
            </a:r>
            <a:r>
              <a:rPr lang="en-US" dirty="0" smtClean="0"/>
              <a:t>component superimposed to the deterministic </a:t>
            </a:r>
            <a:r>
              <a:rPr lang="en-US" dirty="0"/>
              <a:t>change </a:t>
            </a:r>
            <a:r>
              <a:rPr lang="en-US" dirty="0" smtClean="0"/>
              <a:t>given by the deterministic model; </a:t>
            </a:r>
            <a:br>
              <a:rPr lang="en-US" dirty="0" smtClean="0"/>
            </a:br>
            <a:r>
              <a:rPr lang="en-US" dirty="0" smtClean="0"/>
              <a:t>that random component is </a:t>
            </a:r>
            <a:r>
              <a:rPr lang="en-US" dirty="0"/>
              <a:t>necessarily stationary. </a:t>
            </a:r>
            <a:endParaRPr lang="en-US" dirty="0" smtClean="0"/>
          </a:p>
          <a:p>
            <a:r>
              <a:rPr lang="en-US" dirty="0" smtClean="0"/>
              <a:t>Thus, even </a:t>
            </a:r>
            <a:r>
              <a:rPr lang="en-US" dirty="0"/>
              <a:t>if </a:t>
            </a:r>
            <a:r>
              <a:rPr lang="en-US" dirty="0" smtClean="0"/>
              <a:t>a process is nonstationary, it will necessarily include </a:t>
            </a:r>
            <a:r>
              <a:rPr lang="en-US" dirty="0"/>
              <a:t>a stationary component, and therefore any future prediction needs to ultimately rely on the assumption of stationarity of that random part.</a:t>
            </a:r>
            <a:endParaRPr lang="el-GR" dirty="0"/>
          </a:p>
        </p:txBody>
      </p:sp>
      <p:sp>
        <p:nvSpPr>
          <p:cNvPr id="5" name="Slide Number Placeholder 4"/>
          <p:cNvSpPr>
            <a:spLocks noGrp="1"/>
          </p:cNvSpPr>
          <p:nvPr>
            <p:ph type="sldNum" sz="quarter" idx="12"/>
          </p:nvPr>
        </p:nvSpPr>
        <p:spPr/>
        <p:txBody>
          <a:bodyPr/>
          <a:lstStyle/>
          <a:p>
            <a:fld id="{E2D1EF68-0DF5-4619-8524-0DE3C27F1D23}" type="slidenum">
              <a:rPr lang="el-GR" altLang="en-US" smtClean="0"/>
              <a:pPr/>
              <a:t>13</a:t>
            </a:fld>
            <a:endParaRPr lang="el-GR" altLang="en-US"/>
          </a:p>
        </p:txBody>
      </p:sp>
      <p:sp>
        <p:nvSpPr>
          <p:cNvPr id="6" name="Footer Placeholder 5"/>
          <p:cNvSpPr>
            <a:spLocks noGrp="1"/>
          </p:cNvSpPr>
          <p:nvPr>
            <p:ph type="ftr" sz="quarter" idx="11"/>
          </p:nvPr>
        </p:nvSpPr>
        <p:spPr>
          <a:xfrm>
            <a:off x="1447800" y="6491288"/>
            <a:ext cx="7061000" cy="247650"/>
          </a:xfrm>
        </p:spPr>
        <p:txBody>
          <a:bodyPr/>
          <a:lstStyle/>
          <a:p>
            <a:r>
              <a:rPr lang="en-GB" altLang="en-US" dirty="0" smtClean="0"/>
              <a:t>D. Koutsoyiannis &amp; A. Montanari, </a:t>
            </a:r>
            <a:r>
              <a:rPr lang="en-US" altLang="en-US" dirty="0" smtClean="0"/>
              <a:t>Climate is changing, everything is flowing, </a:t>
            </a:r>
            <a:r>
              <a:rPr lang="en-US" altLang="en-US" dirty="0" err="1" smtClean="0"/>
              <a:t>stationarity</a:t>
            </a:r>
            <a:r>
              <a:rPr lang="en-US" altLang="en-US" dirty="0" smtClean="0"/>
              <a:t> is immortal</a:t>
            </a:r>
            <a:endParaRPr lang="el-GR" altLang="en-US" dirty="0"/>
          </a:p>
        </p:txBody>
      </p:sp>
    </p:spTree>
    <p:extLst>
      <p:ext uri="{BB962C8B-B14F-4D97-AF65-F5344CB8AC3E}">
        <p14:creationId xmlns="" xmlns:p14="http://schemas.microsoft.com/office/powerpoint/2010/main" val="34667131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discussion about stationarity is beyond semantics</a:t>
            </a:r>
            <a:endParaRPr lang="el-GR" dirty="0"/>
          </a:p>
        </p:txBody>
      </p:sp>
      <p:sp>
        <p:nvSpPr>
          <p:cNvPr id="3" name="Content Placeholder 2"/>
          <p:cNvSpPr>
            <a:spLocks noGrp="1"/>
          </p:cNvSpPr>
          <p:nvPr>
            <p:ph idx="1"/>
          </p:nvPr>
        </p:nvSpPr>
        <p:spPr>
          <a:xfrm>
            <a:off x="346075" y="1358900"/>
            <a:ext cx="8520113" cy="5016500"/>
          </a:xfrm>
        </p:spPr>
        <p:txBody>
          <a:bodyPr/>
          <a:lstStyle/>
          <a:p>
            <a:r>
              <a:rPr lang="en-GB" sz="2000" dirty="0" smtClean="0"/>
              <a:t>For mitigation of natural hazards, solving practical problems implies the design of management policies and engineering structures that need to be based on the estimation of design variables and their uncertainty, which is also related to economical feasibility of solutions.</a:t>
            </a:r>
          </a:p>
          <a:p>
            <a:r>
              <a:rPr lang="en-GB" sz="2000" dirty="0" smtClean="0"/>
              <a:t>The stationarity concept is useful because it highlights the fact that, whatever deterministic controls and mechanisms are identified and whatever progress is made in deterministic modelling, there will always be unexplainable variability in any system for which a probabilistic description assuming stationarity is needed. </a:t>
            </a:r>
          </a:p>
          <a:p>
            <a:r>
              <a:rPr lang="en-GB" sz="2000" dirty="0" smtClean="0"/>
              <a:t>Both </a:t>
            </a:r>
            <a:r>
              <a:rPr lang="en-GB" sz="2000" b="1" dirty="0" smtClean="0"/>
              <a:t>exact predictability</a:t>
            </a:r>
            <a:r>
              <a:rPr lang="en-GB" sz="2000" dirty="0" smtClean="0"/>
              <a:t> (particularly for distant times) and </a:t>
            </a:r>
            <a:r>
              <a:rPr lang="en-GB" sz="2000" b="1" dirty="0" smtClean="0"/>
              <a:t>inference without data</a:t>
            </a:r>
            <a:r>
              <a:rPr lang="en-GB" sz="2000" dirty="0" smtClean="0"/>
              <a:t> are </a:t>
            </a:r>
            <a:r>
              <a:rPr lang="en-GB" sz="2000" b="1" dirty="0" smtClean="0"/>
              <a:t>impossible</a:t>
            </a:r>
            <a:r>
              <a:rPr lang="en-GB" sz="2000" dirty="0" smtClean="0"/>
              <a:t>.</a:t>
            </a:r>
          </a:p>
          <a:p>
            <a:r>
              <a:rPr lang="en-GB" sz="2000" dirty="0" smtClean="0"/>
              <a:t>Only (physically-based) stochastic modelling using real-world data offers a pragmatic solution. </a:t>
            </a:r>
          </a:p>
          <a:p>
            <a:r>
              <a:rPr lang="en-GB" sz="2000" dirty="0" smtClean="0"/>
              <a:t>Thus, it is not paradoxical to conclude that </a:t>
            </a:r>
            <a:r>
              <a:rPr lang="en-GB" sz="2000" b="1" dirty="0" smtClean="0"/>
              <a:t>stationarity is immortal</a:t>
            </a:r>
            <a:r>
              <a:rPr lang="en-GB" sz="2000" dirty="0" smtClean="0"/>
              <a:t>, as immortal is the need for statistical descriptions and the need to seek robust solutions to practical problems.</a:t>
            </a:r>
            <a:endParaRPr lang="en-GB" sz="2000" dirty="0"/>
          </a:p>
        </p:txBody>
      </p:sp>
      <p:sp>
        <p:nvSpPr>
          <p:cNvPr id="8" name="Slide Number Placeholder 7"/>
          <p:cNvSpPr>
            <a:spLocks noGrp="1"/>
          </p:cNvSpPr>
          <p:nvPr>
            <p:ph type="sldNum" sz="quarter" idx="12"/>
          </p:nvPr>
        </p:nvSpPr>
        <p:spPr/>
        <p:txBody>
          <a:bodyPr/>
          <a:lstStyle/>
          <a:p>
            <a:fld id="{E2D1EF68-0DF5-4619-8524-0DE3C27F1D23}" type="slidenum">
              <a:rPr lang="el-GR" altLang="en-US" smtClean="0"/>
              <a:pPr/>
              <a:t>14</a:t>
            </a:fld>
            <a:endParaRPr lang="el-GR" altLang="en-US"/>
          </a:p>
        </p:txBody>
      </p:sp>
      <p:sp>
        <p:nvSpPr>
          <p:cNvPr id="7" name="Footer Placeholder 5"/>
          <p:cNvSpPr>
            <a:spLocks noGrp="1"/>
          </p:cNvSpPr>
          <p:nvPr>
            <p:ph type="ftr" sz="quarter" idx="11"/>
          </p:nvPr>
        </p:nvSpPr>
        <p:spPr>
          <a:xfrm>
            <a:off x="1447800" y="6491288"/>
            <a:ext cx="7061000" cy="247650"/>
          </a:xfrm>
        </p:spPr>
        <p:txBody>
          <a:bodyPr/>
          <a:lstStyle/>
          <a:p>
            <a:r>
              <a:rPr lang="en-GB" altLang="en-US" dirty="0" smtClean="0"/>
              <a:t>D. Koutsoyiannis &amp; A. Montanari, </a:t>
            </a:r>
            <a:r>
              <a:rPr lang="en-US" altLang="en-US" dirty="0" smtClean="0"/>
              <a:t>Climate is changing, everything is flowing, </a:t>
            </a:r>
            <a:r>
              <a:rPr lang="en-US" altLang="en-US" dirty="0" err="1" smtClean="0"/>
              <a:t>stationarity</a:t>
            </a:r>
            <a:r>
              <a:rPr lang="en-US" altLang="en-US" dirty="0" smtClean="0"/>
              <a:t> is immortal</a:t>
            </a:r>
            <a:endParaRPr lang="el-GR" altLang="en-US" dirty="0"/>
          </a:p>
        </p:txBody>
      </p:sp>
    </p:spTree>
    <p:extLst>
      <p:ext uri="{BB962C8B-B14F-4D97-AF65-F5344CB8AC3E}">
        <p14:creationId xmlns="" xmlns:p14="http://schemas.microsoft.com/office/powerpoint/2010/main" val="19889593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err="1" smtClean="0"/>
              <a:t>Panta</a:t>
            </a:r>
            <a:r>
              <a:rPr lang="it-IT" dirty="0" smtClean="0"/>
              <a:t> </a:t>
            </a:r>
            <a:r>
              <a:rPr lang="it-IT" dirty="0" err="1" smtClean="0"/>
              <a:t>Rhei</a:t>
            </a:r>
            <a:r>
              <a:rPr lang="en-US" dirty="0" smtClean="0"/>
              <a:t>: Does change entail nonstationarity?</a:t>
            </a:r>
            <a:r>
              <a:rPr lang="el-GR" dirty="0" smtClean="0"/>
              <a:t> </a:t>
            </a:r>
            <a:endParaRPr lang="el-GR" dirty="0"/>
          </a:p>
        </p:txBody>
      </p:sp>
      <p:sp>
        <p:nvSpPr>
          <p:cNvPr id="3" name="Content Placeholder 2"/>
          <p:cNvSpPr>
            <a:spLocks noGrp="1"/>
          </p:cNvSpPr>
          <p:nvPr>
            <p:ph idx="1"/>
          </p:nvPr>
        </p:nvSpPr>
        <p:spPr>
          <a:xfrm>
            <a:off x="2730500" y="1003300"/>
            <a:ext cx="6135688" cy="5372100"/>
          </a:xfrm>
        </p:spPr>
        <p:txBody>
          <a:bodyPr/>
          <a:lstStyle/>
          <a:p>
            <a:r>
              <a:rPr lang="en-GB" sz="1800" dirty="0"/>
              <a:t>Montanari, A., G. Young, H. H. G. </a:t>
            </a:r>
            <a:r>
              <a:rPr lang="en-GB" sz="1800" dirty="0" err="1"/>
              <a:t>Savenije</a:t>
            </a:r>
            <a:r>
              <a:rPr lang="en-GB" sz="1800" dirty="0"/>
              <a:t>, D. Hughes, T. Wagener, L. L. Ren, D. Koutsoyiannis, </a:t>
            </a:r>
            <a:r>
              <a:rPr lang="en-US" sz="1800" dirty="0" smtClean="0"/>
              <a:t>et al.,</a:t>
            </a:r>
            <a:r>
              <a:rPr lang="en-GB" sz="1800" dirty="0" smtClean="0"/>
              <a:t> </a:t>
            </a:r>
            <a:r>
              <a:rPr lang="en-GB" sz="1800" dirty="0"/>
              <a:t>“</a:t>
            </a:r>
            <a:r>
              <a:rPr lang="en-GB" sz="1800" dirty="0" err="1"/>
              <a:t>Panta</a:t>
            </a:r>
            <a:r>
              <a:rPr lang="en-GB" sz="1800" dirty="0"/>
              <a:t> </a:t>
            </a:r>
            <a:r>
              <a:rPr lang="en-GB" sz="1800" dirty="0" err="1"/>
              <a:t>Rhei</a:t>
            </a:r>
            <a:r>
              <a:rPr lang="en-GB" sz="1800" dirty="0"/>
              <a:t> – Everything Flows”, Change in Hydrology and Society – The IAHS Scientific Decade 2013-2022, </a:t>
            </a:r>
            <a:r>
              <a:rPr lang="en-GB" sz="1800" i="1" dirty="0"/>
              <a:t>Hydrological Sciences Journal</a:t>
            </a:r>
            <a:r>
              <a:rPr lang="en-GB" sz="1800" dirty="0"/>
              <a:t>, 58 (6), 1256–1275, 2013. </a:t>
            </a:r>
            <a:endParaRPr lang="en-GB" sz="1800" dirty="0" smtClean="0"/>
          </a:p>
          <a:p>
            <a:r>
              <a:rPr lang="en-US" sz="1800" dirty="0"/>
              <a:t>Koutsoyiannis, D., Hydrology and Change, </a:t>
            </a:r>
            <a:r>
              <a:rPr lang="en-US" sz="1800" i="1" dirty="0"/>
              <a:t>Hydrological Sciences Journal</a:t>
            </a:r>
            <a:r>
              <a:rPr lang="en-US" sz="1800" dirty="0"/>
              <a:t>, 58 (6), 1177–1197, 2013.</a:t>
            </a:r>
            <a:endParaRPr lang="el-GR" sz="1800" dirty="0" smtClean="0"/>
          </a:p>
          <a:p>
            <a:r>
              <a:rPr lang="en-US" sz="1800" dirty="0" err="1" smtClean="0"/>
              <a:t>Ceola</a:t>
            </a:r>
            <a:r>
              <a:rPr lang="en-US" sz="1800" dirty="0"/>
              <a:t>, S., A. Montanari, and D. Koutsoyiannis, Toward a theoretical framework for integrated modeling of hydrological change, </a:t>
            </a:r>
            <a:r>
              <a:rPr lang="en-US" sz="1800" i="1" dirty="0"/>
              <a:t>WIREs Water</a:t>
            </a:r>
            <a:r>
              <a:rPr lang="en-US" sz="1800" dirty="0"/>
              <a:t>, doi:10.1002/wat2.1038, 2014</a:t>
            </a:r>
            <a:r>
              <a:rPr lang="en-US" sz="1800" dirty="0" smtClean="0"/>
              <a:t>.</a:t>
            </a:r>
            <a:endParaRPr lang="el-GR" sz="1800" dirty="0" smtClean="0"/>
          </a:p>
          <a:p>
            <a:r>
              <a:rPr lang="en-US" sz="1800" dirty="0"/>
              <a:t>Koutsoyiannis, D., and A. Montanari, Negligent killing of scientific concepts: the stationarity case, </a:t>
            </a:r>
            <a:r>
              <a:rPr lang="en-US" sz="1800" i="1" dirty="0"/>
              <a:t>Hydrological Sciences Journal</a:t>
            </a:r>
            <a:r>
              <a:rPr lang="en-US" sz="1800" dirty="0"/>
              <a:t>, doi:10.1080/02626667.2014.959959, 2014.</a:t>
            </a:r>
            <a:endParaRPr lang="el-GR" sz="1800" dirty="0" smtClean="0"/>
          </a:p>
          <a:p>
            <a:r>
              <a:rPr lang="en-US" sz="1800" dirty="0" smtClean="0"/>
              <a:t>Montanari</a:t>
            </a:r>
            <a:r>
              <a:rPr lang="en-US" sz="1800" dirty="0"/>
              <a:t>, A., and D. Koutsoyiannis, Modeling and mitigating natural hazards: Stationarity is Immortal!, </a:t>
            </a:r>
            <a:r>
              <a:rPr lang="en-US" sz="1800" i="1" dirty="0"/>
              <a:t>Water Resources Research</a:t>
            </a:r>
            <a:r>
              <a:rPr lang="en-US" sz="1800" dirty="0"/>
              <a:t>, doi:10.1002/2014WR016092, 2014.</a:t>
            </a:r>
            <a:endParaRPr lang="el-GR" sz="1800" dirty="0"/>
          </a:p>
        </p:txBody>
      </p:sp>
      <p:sp>
        <p:nvSpPr>
          <p:cNvPr id="4" name="Footer Placeholder 3"/>
          <p:cNvSpPr>
            <a:spLocks noGrp="1"/>
          </p:cNvSpPr>
          <p:nvPr>
            <p:ph type="ftr" sz="quarter" idx="11"/>
          </p:nvPr>
        </p:nvSpPr>
        <p:spPr/>
        <p:txBody>
          <a:bodyPr/>
          <a:lstStyle/>
          <a:p>
            <a:r>
              <a:rPr lang="en-GB" altLang="en-US" smtClean="0"/>
              <a:t>D. Koutsoyiannis &amp; A. Montanari, Risks from dismissing stationarity</a:t>
            </a:r>
            <a:endParaRPr lang="el-GR" altLang="en-US" dirty="0"/>
          </a:p>
        </p:txBody>
      </p:sp>
      <p:sp>
        <p:nvSpPr>
          <p:cNvPr id="5" name="Slide Number Placeholder 4"/>
          <p:cNvSpPr>
            <a:spLocks noGrp="1"/>
          </p:cNvSpPr>
          <p:nvPr>
            <p:ph type="sldNum" sz="quarter" idx="12"/>
          </p:nvPr>
        </p:nvSpPr>
        <p:spPr/>
        <p:txBody>
          <a:bodyPr/>
          <a:lstStyle/>
          <a:p>
            <a:fld id="{E2D1EF68-0DF5-4619-8524-0DE3C27F1D23}" type="slidenum">
              <a:rPr lang="el-GR" altLang="en-US" smtClean="0"/>
              <a:pPr/>
              <a:t>15</a:t>
            </a:fld>
            <a:endParaRPr lang="el-GR" altLang="en-US"/>
          </a:p>
        </p:txBody>
      </p:sp>
      <p:pic>
        <p:nvPicPr>
          <p:cNvPr id="1026" name="Picture 2" descr="Home"/>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74253" y="2557462"/>
            <a:ext cx="2278447" cy="2586038"/>
          </a:xfrm>
          <a:prstGeom prst="rect">
            <a:avLst/>
          </a:prstGeom>
          <a:noFill/>
          <a:extLst>
            <a:ext uri="{909E8E84-426E-40DD-AFC4-6F175D3DCCD1}">
              <a14:hiddenFill xmlns="" xmlns:a14="http://schemas.microsoft.com/office/drawing/2010/main">
                <a:solidFill>
                  <a:srgbClr val="FFFFFF"/>
                </a:solidFill>
              </a14:hiddenFill>
            </a:ext>
          </a:extLst>
        </p:spPr>
      </p:pic>
      <p:sp>
        <p:nvSpPr>
          <p:cNvPr id="8" name="Rectangle 7"/>
          <p:cNvSpPr/>
          <p:nvPr/>
        </p:nvSpPr>
        <p:spPr>
          <a:xfrm>
            <a:off x="274253" y="5137835"/>
            <a:ext cx="2397126" cy="1200329"/>
          </a:xfrm>
          <a:prstGeom prst="rect">
            <a:avLst/>
          </a:prstGeom>
        </p:spPr>
        <p:txBody>
          <a:bodyPr wrap="square">
            <a:spAutoFit/>
          </a:bodyPr>
          <a:lstStyle/>
          <a:p>
            <a:r>
              <a:rPr lang="en-US" i="0" dirty="0"/>
              <a:t>Change in Hydrology and Society</a:t>
            </a:r>
          </a:p>
          <a:p>
            <a:r>
              <a:rPr lang="en-US" dirty="0"/>
              <a:t>IAHS Scientific Decade </a:t>
            </a:r>
            <a:r>
              <a:rPr lang="en-US" dirty="0" smtClean="0"/>
              <a:t>2013-20</a:t>
            </a:r>
            <a:r>
              <a:rPr lang="el-GR" dirty="0" smtClean="0"/>
              <a:t>22</a:t>
            </a:r>
            <a:endParaRPr lang="el-GR" dirty="0"/>
          </a:p>
        </p:txBody>
      </p:sp>
      <p:sp>
        <p:nvSpPr>
          <p:cNvPr id="9" name="AutoShape 8"/>
          <p:cNvSpPr>
            <a:spLocks noChangeArrowheads="1"/>
          </p:cNvSpPr>
          <p:nvPr/>
        </p:nvSpPr>
        <p:spPr bwMode="auto">
          <a:xfrm>
            <a:off x="499869" y="1108869"/>
            <a:ext cx="2052831" cy="948531"/>
          </a:xfrm>
          <a:prstGeom prst="homePlate">
            <a:avLst>
              <a:gd name="adj" fmla="val 27538"/>
            </a:avLst>
          </a:prstGeom>
          <a:solidFill>
            <a:schemeClr val="accent1">
              <a:lumMod val="20000"/>
              <a:lumOff val="80000"/>
            </a:schemeClr>
          </a:solidFill>
          <a:ln w="9525" algn="ctr">
            <a:solidFill>
              <a:schemeClr val="accent1"/>
            </a:solidFill>
            <a:round/>
            <a:headEnd/>
            <a:tailEnd/>
          </a:ln>
          <a:effectLst/>
        </p:spPr>
        <p:txBody>
          <a:bodyPr vert="horz" wrap="square" lIns="36000" tIns="36000" rIns="36000" bIns="36000" numCol="1" anchor="ctr" anchorCtr="0" compatLnSpc="1">
            <a:prstTxWarp prst="textNoShape">
              <a:avLst/>
            </a:prstTxWarp>
          </a:bodyPr>
          <a:lstStyle/>
          <a:p>
            <a:pPr algn="l">
              <a:lnSpc>
                <a:spcPct val="95000"/>
              </a:lnSpc>
              <a:spcBef>
                <a:spcPts val="600"/>
              </a:spcBef>
            </a:pPr>
            <a:r>
              <a:rPr lang="en-US" altLang="el-GR" i="0" dirty="0">
                <a:latin typeface="Cambria" pitchFamily="18" charset="0"/>
              </a:rPr>
              <a:t>Reply: No</a:t>
            </a:r>
          </a:p>
          <a:p>
            <a:pPr algn="l">
              <a:lnSpc>
                <a:spcPct val="95000"/>
              </a:lnSpc>
              <a:spcBef>
                <a:spcPts val="600"/>
              </a:spcBef>
            </a:pPr>
            <a:r>
              <a:rPr lang="en-US" altLang="el-GR" b="0" i="0" dirty="0">
                <a:latin typeface="Cambria" pitchFamily="18" charset="0"/>
              </a:rPr>
              <a:t>See justification in a series of </a:t>
            </a:r>
            <a:r>
              <a:rPr lang="en-US" altLang="el-GR" b="0" i="0" dirty="0" smtClean="0">
                <a:latin typeface="Cambria" pitchFamily="18" charset="0"/>
              </a:rPr>
              <a:t>papers</a:t>
            </a:r>
            <a:endParaRPr lang="en-US" altLang="el-GR" b="0" i="0" dirty="0">
              <a:latin typeface="Cambria" pitchFamily="18" charset="0"/>
            </a:endParaRPr>
          </a:p>
        </p:txBody>
      </p:sp>
    </p:spTree>
    <p:extLst>
      <p:ext uri="{BB962C8B-B14F-4D97-AF65-F5344CB8AC3E}">
        <p14:creationId xmlns="" xmlns:p14="http://schemas.microsoft.com/office/powerpoint/2010/main" val="25783465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306" name="Rectangle 2"/>
          <p:cNvSpPr>
            <a:spLocks noGrp="1" noChangeArrowheads="1"/>
          </p:cNvSpPr>
          <p:nvPr>
            <p:ph type="title"/>
          </p:nvPr>
        </p:nvSpPr>
        <p:spPr/>
        <p:txBody>
          <a:bodyPr/>
          <a:lstStyle/>
          <a:p>
            <a:r>
              <a:rPr lang="en-GB" noProof="0" dirty="0" smtClean="0"/>
              <a:t>Concluding remarks</a:t>
            </a:r>
            <a:endParaRPr lang="en-GB" noProof="0" dirty="0"/>
          </a:p>
        </p:txBody>
      </p:sp>
      <p:sp>
        <p:nvSpPr>
          <p:cNvPr id="482307" name="Rectangle 3"/>
          <p:cNvSpPr>
            <a:spLocks noGrp="1" noChangeArrowheads="1"/>
          </p:cNvSpPr>
          <p:nvPr>
            <p:ph idx="1"/>
          </p:nvPr>
        </p:nvSpPr>
        <p:spPr>
          <a:xfrm>
            <a:off x="346075" y="889000"/>
            <a:ext cx="8520113" cy="4775200"/>
          </a:xfrm>
        </p:spPr>
        <p:txBody>
          <a:bodyPr/>
          <a:lstStyle/>
          <a:p>
            <a:r>
              <a:rPr lang="it-IT" dirty="0" err="1" smtClean="0"/>
              <a:t>Panta</a:t>
            </a:r>
            <a:r>
              <a:rPr lang="it-IT" dirty="0" smtClean="0"/>
              <a:t> </a:t>
            </a:r>
            <a:r>
              <a:rPr lang="it-IT" dirty="0" err="1" smtClean="0"/>
              <a:t>Rhei</a:t>
            </a:r>
            <a:r>
              <a:rPr lang="el-GR" dirty="0" smtClean="0"/>
              <a:t> </a:t>
            </a:r>
            <a:r>
              <a:rPr lang="en-US" dirty="0" smtClean="0"/>
              <a:t>(or:</a:t>
            </a:r>
            <a:r>
              <a:rPr lang="el-GR" dirty="0" smtClean="0"/>
              <a:t> </a:t>
            </a:r>
            <a:r>
              <a:rPr lang="en-GB" noProof="0" dirty="0" smtClean="0"/>
              <a:t>Change is Nature’s style).</a:t>
            </a:r>
          </a:p>
          <a:p>
            <a:r>
              <a:rPr lang="en-GB" noProof="0" dirty="0" smtClean="0"/>
              <a:t>Change occurs at all time scales.</a:t>
            </a:r>
          </a:p>
          <a:p>
            <a:r>
              <a:rPr lang="en-GB" noProof="0" dirty="0" smtClean="0"/>
              <a:t>Stationarity is a property of </a:t>
            </a:r>
            <a:r>
              <a:rPr lang="en-GB" dirty="0" smtClean="0"/>
              <a:t>a process and a </a:t>
            </a:r>
            <a:r>
              <a:rPr lang="en-GB" b="1" dirty="0" smtClean="0"/>
              <a:t>process</a:t>
            </a:r>
            <a:r>
              <a:rPr lang="en-GB" dirty="0" smtClean="0"/>
              <a:t> is synonymous to </a:t>
            </a:r>
            <a:r>
              <a:rPr lang="en-GB" b="1" dirty="0" smtClean="0"/>
              <a:t>change</a:t>
            </a:r>
            <a:r>
              <a:rPr lang="en-GB" noProof="0" dirty="0" smtClean="0"/>
              <a:t>.</a:t>
            </a:r>
          </a:p>
          <a:p>
            <a:r>
              <a:rPr lang="en-GB" dirty="0"/>
              <a:t>Nonstationarity should not be confused with change, nor with </a:t>
            </a:r>
            <a:r>
              <a:rPr lang="en-GB" dirty="0" smtClean="0"/>
              <a:t>dependence of a process in time.</a:t>
            </a:r>
            <a:endParaRPr lang="en-GB" dirty="0"/>
          </a:p>
          <a:p>
            <a:r>
              <a:rPr lang="en-GB" noProof="0" dirty="0" smtClean="0"/>
              <a:t>Stationarity and nonstationarity apply to models, not to the real world, and are defined within stochastics.</a:t>
            </a:r>
          </a:p>
          <a:p>
            <a:r>
              <a:rPr lang="en-GB" noProof="0" dirty="0" smtClean="0"/>
              <a:t>Nonstationary descriptions are justified only if the future can be predicted in deterministic terms.</a:t>
            </a:r>
          </a:p>
          <a:p>
            <a:pPr marL="357188" indent="-357188">
              <a:spcBef>
                <a:spcPts val="400"/>
              </a:spcBef>
            </a:pPr>
            <a:r>
              <a:rPr lang="en-GB" dirty="0"/>
              <a:t>Unjustified/inappropriate claim of nonstationarity results in underestimation of variability, uncertainty and risk!!!</a:t>
            </a:r>
          </a:p>
          <a:p>
            <a:pPr marL="0" indent="0">
              <a:buNone/>
            </a:pPr>
            <a:endParaRPr lang="en-GB" noProof="0" dirty="0" smtClean="0"/>
          </a:p>
          <a:p>
            <a:pPr>
              <a:buFont typeface="Wingdings" pitchFamily="2" charset="2"/>
              <a:buNone/>
            </a:pPr>
            <a:endParaRPr lang="en-GB" noProof="0" dirty="0"/>
          </a:p>
        </p:txBody>
      </p:sp>
      <p:sp>
        <p:nvSpPr>
          <p:cNvPr id="2" name="Footer Placeholder 1"/>
          <p:cNvSpPr>
            <a:spLocks noGrp="1"/>
          </p:cNvSpPr>
          <p:nvPr>
            <p:ph type="ftr" sz="quarter" idx="11"/>
          </p:nvPr>
        </p:nvSpPr>
        <p:spPr/>
        <p:txBody>
          <a:bodyPr/>
          <a:lstStyle/>
          <a:p>
            <a:r>
              <a:rPr lang="en-GB" altLang="en-US" smtClean="0"/>
              <a:t>D. Koutsoyiannis &amp; A. Montanari, Risks from dismissing stationarity</a:t>
            </a:r>
            <a:endParaRPr lang="el-GR" altLang="en-US" dirty="0"/>
          </a:p>
        </p:txBody>
      </p:sp>
      <p:sp>
        <p:nvSpPr>
          <p:cNvPr id="4" name="Slide Number Placeholder 3"/>
          <p:cNvSpPr>
            <a:spLocks noGrp="1"/>
          </p:cNvSpPr>
          <p:nvPr>
            <p:ph type="sldNum" sz="quarter" idx="12"/>
          </p:nvPr>
        </p:nvSpPr>
        <p:spPr/>
        <p:txBody>
          <a:bodyPr/>
          <a:lstStyle/>
          <a:p>
            <a:fld id="{E2D1EF68-0DF5-4619-8524-0DE3C27F1D23}" type="slidenum">
              <a:rPr lang="el-GR" altLang="en-US" smtClean="0"/>
              <a:pPr/>
              <a:t>16</a:t>
            </a:fld>
            <a:endParaRPr lang="el-GR" altLang="en-US"/>
          </a:p>
        </p:txBody>
      </p:sp>
      <p:sp>
        <p:nvSpPr>
          <p:cNvPr id="482308" name="AutoShape 4"/>
          <p:cNvSpPr>
            <a:spLocks noChangeArrowheads="1"/>
          </p:cNvSpPr>
          <p:nvPr/>
        </p:nvSpPr>
        <p:spPr bwMode="auto">
          <a:xfrm>
            <a:off x="355600" y="5740400"/>
            <a:ext cx="8483600" cy="571499"/>
          </a:xfrm>
          <a:prstGeom prst="homePlate">
            <a:avLst>
              <a:gd name="adj" fmla="val 0"/>
            </a:avLst>
          </a:prstGeom>
          <a:solidFill>
            <a:schemeClr val="accent1">
              <a:lumMod val="20000"/>
              <a:lumOff val="80000"/>
            </a:schemeClr>
          </a:solidFill>
          <a:ln w="9525" algn="ctr">
            <a:solidFill>
              <a:schemeClr val="accent1"/>
            </a:solidFill>
            <a:round/>
            <a:headEnd/>
            <a:tailEnd/>
          </a:ln>
          <a:effectLst/>
        </p:spPr>
        <p:txBody>
          <a:bodyPr vert="horz" wrap="square" lIns="36000" tIns="36000" rIns="36000" bIns="36000" numCol="1" anchor="ctr" anchorCtr="0" compatLnSpc="1">
            <a:prstTxWarp prst="textNoShape">
              <a:avLst/>
            </a:prstTxWarp>
          </a:bodyPr>
          <a:lstStyle/>
          <a:p>
            <a:pPr algn="l">
              <a:lnSpc>
                <a:spcPct val="95000"/>
              </a:lnSpc>
              <a:spcBef>
                <a:spcPts val="600"/>
              </a:spcBef>
            </a:pPr>
            <a:r>
              <a:rPr lang="en-US" sz="3400" i="0" dirty="0">
                <a:latin typeface="Cambria" pitchFamily="18" charset="0"/>
              </a:rPr>
              <a:t>Stationarity is not dead. It is immortal!!!</a:t>
            </a:r>
            <a:endParaRPr lang="el-GR" sz="3400" i="0" dirty="0">
              <a:latin typeface="Cambria" pitchFamily="18" charset="0"/>
            </a:endParaRPr>
          </a:p>
        </p:txBody>
      </p:sp>
    </p:spTree>
    <p:custDataLst>
      <p:tags r:id="rId1"/>
    </p:custDataLst>
    <p:extLst>
      <p:ext uri="{BB962C8B-B14F-4D97-AF65-F5344CB8AC3E}">
        <p14:creationId xmlns="" xmlns:p14="http://schemas.microsoft.com/office/powerpoint/2010/main" val="3127321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23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230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441325" y="174625"/>
            <a:ext cx="8310563" cy="1139825"/>
          </a:xfrm>
        </p:spPr>
        <p:txBody>
          <a:bodyPr/>
          <a:lstStyle/>
          <a:p>
            <a:r>
              <a:rPr lang="en-GB" sz="2800" noProof="0"/>
              <a:t>References</a:t>
            </a:r>
          </a:p>
        </p:txBody>
      </p:sp>
      <p:sp>
        <p:nvSpPr>
          <p:cNvPr id="65539" name="Rectangle 3"/>
          <p:cNvSpPr>
            <a:spLocks noGrp="1" noChangeArrowheads="1"/>
          </p:cNvSpPr>
          <p:nvPr>
            <p:ph type="body" idx="1"/>
          </p:nvPr>
        </p:nvSpPr>
        <p:spPr>
          <a:xfrm>
            <a:off x="317500" y="646113"/>
            <a:ext cx="8637588" cy="5694362"/>
          </a:xfrm>
        </p:spPr>
        <p:txBody>
          <a:bodyPr/>
          <a:lstStyle/>
          <a:p>
            <a:pPr marL="266700" indent="-266700"/>
            <a:r>
              <a:rPr lang="en-GB" sz="2000" dirty="0" err="1" smtClean="0"/>
              <a:t>Khintchine</a:t>
            </a:r>
            <a:r>
              <a:rPr lang="en-GB" sz="2000" dirty="0"/>
              <a:t>, A</a:t>
            </a:r>
            <a:r>
              <a:rPr lang="en-GB" sz="2000" dirty="0" smtClean="0"/>
              <a:t>., </a:t>
            </a:r>
            <a:r>
              <a:rPr lang="en-GB" sz="2000" dirty="0" err="1"/>
              <a:t>Korrelationstheorie</a:t>
            </a:r>
            <a:r>
              <a:rPr lang="en-GB" sz="2000" dirty="0"/>
              <a:t> der </a:t>
            </a:r>
            <a:r>
              <a:rPr lang="en-GB" sz="2000" dirty="0" err="1"/>
              <a:t>stationären</a:t>
            </a:r>
            <a:r>
              <a:rPr lang="en-GB" sz="2000" dirty="0"/>
              <a:t> </a:t>
            </a:r>
            <a:r>
              <a:rPr lang="en-GB" sz="2000" dirty="0" err="1"/>
              <a:t>stochastischen</a:t>
            </a:r>
            <a:r>
              <a:rPr lang="en-GB" sz="2000" dirty="0"/>
              <a:t> </a:t>
            </a:r>
            <a:r>
              <a:rPr lang="en-GB" sz="2000" dirty="0" err="1"/>
              <a:t>Prozesse</a:t>
            </a:r>
            <a:r>
              <a:rPr lang="en-GB" sz="2000" dirty="0"/>
              <a:t>. </a:t>
            </a:r>
            <a:r>
              <a:rPr lang="en-GB" sz="2000" i="1" dirty="0" err="1"/>
              <a:t>Mathematische</a:t>
            </a:r>
            <a:r>
              <a:rPr lang="en-GB" sz="2000" i="1" dirty="0"/>
              <a:t> </a:t>
            </a:r>
            <a:r>
              <a:rPr lang="en-GB" sz="2000" i="1" dirty="0" err="1"/>
              <a:t>Annalen</a:t>
            </a:r>
            <a:r>
              <a:rPr lang="en-GB" sz="2000" dirty="0"/>
              <a:t>, 109 (1), </a:t>
            </a:r>
            <a:r>
              <a:rPr lang="en-GB" sz="2000" dirty="0" smtClean="0"/>
              <a:t>604–615, 1934.</a:t>
            </a:r>
            <a:endParaRPr lang="el-GR" sz="2000" dirty="0"/>
          </a:p>
          <a:p>
            <a:pPr marL="266700" indent="-266700"/>
            <a:r>
              <a:rPr lang="en-GB" sz="2000" dirty="0" smtClean="0"/>
              <a:t>Kolmogorov</a:t>
            </a:r>
            <a:r>
              <a:rPr lang="en-GB" sz="2000" dirty="0"/>
              <a:t>, A. N</a:t>
            </a:r>
            <a:r>
              <a:rPr lang="en-GB" sz="2000" dirty="0" smtClean="0"/>
              <a:t>., </a:t>
            </a:r>
            <a:r>
              <a:rPr lang="en-GB" sz="2000" dirty="0" err="1"/>
              <a:t>Uber</a:t>
            </a:r>
            <a:r>
              <a:rPr lang="en-GB" sz="2000" dirty="0"/>
              <a:t> die </a:t>
            </a:r>
            <a:r>
              <a:rPr lang="en-GB" sz="2000" dirty="0" err="1"/>
              <a:t>analytischen</a:t>
            </a:r>
            <a:r>
              <a:rPr lang="en-GB" sz="2000" dirty="0"/>
              <a:t> </a:t>
            </a:r>
            <a:r>
              <a:rPr lang="en-GB" sz="2000" dirty="0" err="1"/>
              <a:t>Methoden</a:t>
            </a:r>
            <a:r>
              <a:rPr lang="en-GB" sz="2000" dirty="0"/>
              <a:t> in der </a:t>
            </a:r>
            <a:r>
              <a:rPr lang="en-GB" sz="2000" dirty="0" err="1"/>
              <a:t>Wahrscheinlichkcitsrechnung</a:t>
            </a:r>
            <a:r>
              <a:rPr lang="en-GB" sz="2000" dirty="0"/>
              <a:t>, </a:t>
            </a:r>
            <a:r>
              <a:rPr lang="en-GB" sz="2000" i="1" dirty="0"/>
              <a:t>Math. Ann</a:t>
            </a:r>
            <a:r>
              <a:rPr lang="en-GB" sz="2000" i="1" dirty="0" smtClean="0"/>
              <a:t>.</a:t>
            </a:r>
            <a:r>
              <a:rPr lang="en-GB" sz="2000" dirty="0" smtClean="0"/>
              <a:t>, </a:t>
            </a:r>
            <a:r>
              <a:rPr lang="en-GB" sz="2000" dirty="0"/>
              <a:t>104, </a:t>
            </a:r>
            <a:r>
              <a:rPr lang="en-GB" sz="2000" dirty="0" smtClean="0"/>
              <a:t>415-458, 1931.</a:t>
            </a:r>
            <a:br>
              <a:rPr lang="en-GB" sz="2000" dirty="0" smtClean="0"/>
            </a:br>
            <a:r>
              <a:rPr lang="en-GB" sz="2000" dirty="0" smtClean="0"/>
              <a:t>(English </a:t>
            </a:r>
            <a:r>
              <a:rPr lang="en-GB" sz="2000" dirty="0"/>
              <a:t>translation: On analytical methods in probability theory, In: Kolmogorov, A.N</a:t>
            </a:r>
            <a:r>
              <a:rPr lang="en-GB" sz="2000" dirty="0" smtClean="0"/>
              <a:t>.,. </a:t>
            </a:r>
            <a:r>
              <a:rPr lang="en-GB" sz="2000" i="1" dirty="0"/>
              <a:t>Selected Works of A. N. Kolmogorov - Volume 2, Probability Theory and Mathematical </a:t>
            </a:r>
            <a:r>
              <a:rPr lang="en-GB" sz="2000" i="1" dirty="0" smtClean="0"/>
              <a:t>Statistics</a:t>
            </a:r>
            <a:r>
              <a:rPr lang="en-GB" sz="2000" dirty="0" smtClean="0"/>
              <a:t>, </a:t>
            </a:r>
            <a:r>
              <a:rPr lang="en-GB" sz="2000" dirty="0"/>
              <a:t>A. N. </a:t>
            </a:r>
            <a:r>
              <a:rPr lang="en-GB" sz="2000" dirty="0" err="1"/>
              <a:t>Shiryayev</a:t>
            </a:r>
            <a:r>
              <a:rPr lang="en-GB" sz="2000" dirty="0"/>
              <a:t>, ed., Kluwer, Dordrecht, The Netherlands, pp. </a:t>
            </a:r>
            <a:r>
              <a:rPr lang="en-GB" sz="2000" dirty="0" smtClean="0"/>
              <a:t>62-108, 1992). </a:t>
            </a:r>
            <a:endParaRPr lang="el-GR" sz="2000" dirty="0"/>
          </a:p>
          <a:p>
            <a:pPr marL="266700" indent="-266700"/>
            <a:r>
              <a:rPr lang="en-GB" sz="2000" dirty="0" smtClean="0"/>
              <a:t>Kolmogorov</a:t>
            </a:r>
            <a:r>
              <a:rPr lang="en-GB" sz="2000" dirty="0"/>
              <a:t>, A.N</a:t>
            </a:r>
            <a:r>
              <a:rPr lang="en-GB" sz="2000" dirty="0" smtClean="0"/>
              <a:t>., </a:t>
            </a:r>
            <a:r>
              <a:rPr lang="en-GB" sz="2000" dirty="0"/>
              <a:t>A simplified proof of the </a:t>
            </a:r>
            <a:r>
              <a:rPr lang="en-GB" sz="2000" dirty="0" err="1"/>
              <a:t>Birkhoff-Khinchin</a:t>
            </a:r>
            <a:r>
              <a:rPr lang="en-GB" sz="2000" dirty="0"/>
              <a:t> ergodic theorem, </a:t>
            </a:r>
            <a:r>
              <a:rPr lang="en-GB" sz="2000" i="1" dirty="0" err="1"/>
              <a:t>Uspekhi</a:t>
            </a:r>
            <a:r>
              <a:rPr lang="en-GB" sz="2000" i="1" dirty="0"/>
              <a:t> Mat. </a:t>
            </a:r>
            <a:r>
              <a:rPr lang="en-GB" sz="2000" i="1" dirty="0" err="1" smtClean="0"/>
              <a:t>Nauk</a:t>
            </a:r>
            <a:r>
              <a:rPr lang="en-GB" sz="2000" dirty="0" smtClean="0"/>
              <a:t>., </a:t>
            </a:r>
            <a:r>
              <a:rPr lang="en-GB" sz="2000" dirty="0"/>
              <a:t>5, </a:t>
            </a:r>
            <a:r>
              <a:rPr lang="en-GB" sz="2000" dirty="0" smtClean="0"/>
              <a:t>52-56,1938. </a:t>
            </a:r>
            <a:br>
              <a:rPr lang="en-GB" sz="2000" dirty="0" smtClean="0"/>
            </a:br>
            <a:r>
              <a:rPr lang="en-GB" sz="2000" dirty="0" smtClean="0"/>
              <a:t>(English </a:t>
            </a:r>
            <a:r>
              <a:rPr lang="en-GB" sz="2000" dirty="0"/>
              <a:t>edition: Kolmogorov, A.N</a:t>
            </a:r>
            <a:r>
              <a:rPr lang="en-GB" sz="2000" dirty="0" smtClean="0"/>
              <a:t>., </a:t>
            </a:r>
            <a:r>
              <a:rPr lang="en-GB" sz="2000" i="1" dirty="0"/>
              <a:t>Selected Works of A. N. Kolmogorov - Volume 1, Mathematics and Mechanics</a:t>
            </a:r>
            <a:r>
              <a:rPr lang="en-GB" sz="2000" dirty="0"/>
              <a:t>, </a:t>
            </a:r>
            <a:r>
              <a:rPr lang="en-GB" sz="2000" dirty="0" err="1"/>
              <a:t>Tikhomirov</a:t>
            </a:r>
            <a:r>
              <a:rPr lang="en-GB" sz="2000" dirty="0"/>
              <a:t>, V. M. ed., Kluwer, Dordrecht, The Netherlands, pp. </a:t>
            </a:r>
            <a:r>
              <a:rPr lang="en-GB" sz="2000" dirty="0" smtClean="0"/>
              <a:t>271-276, 1991).</a:t>
            </a:r>
            <a:endParaRPr lang="el-GR" sz="2000" dirty="0"/>
          </a:p>
          <a:p>
            <a:pPr marL="266700" indent="-266700">
              <a:lnSpc>
                <a:spcPct val="85000"/>
              </a:lnSpc>
              <a:spcBef>
                <a:spcPct val="15000"/>
              </a:spcBef>
            </a:pPr>
            <a:r>
              <a:rPr lang="en-GB" sz="2000" noProof="0" dirty="0" smtClean="0"/>
              <a:t>Koutsoyiannis, D., Hurst-Kolmogorov dynamics and uncertainty, </a:t>
            </a:r>
            <a:r>
              <a:rPr lang="en-GB" sz="2000" i="1" noProof="0" dirty="0" smtClean="0"/>
              <a:t>Journal of the American Water Resources Association</a:t>
            </a:r>
            <a:r>
              <a:rPr lang="en-GB" sz="2000" noProof="0" dirty="0" smtClean="0"/>
              <a:t>, 47 (3), 481–495, 2011.</a:t>
            </a:r>
          </a:p>
          <a:p>
            <a:pPr marL="266700" indent="-266700">
              <a:lnSpc>
                <a:spcPct val="85000"/>
              </a:lnSpc>
              <a:spcBef>
                <a:spcPct val="15000"/>
              </a:spcBef>
            </a:pPr>
            <a:r>
              <a:rPr lang="el-GR" altLang="el-GR" sz="2000" dirty="0" smtClean="0"/>
              <a:t>Koutsoyiannis</a:t>
            </a:r>
            <a:r>
              <a:rPr lang="el-GR" altLang="el-GR" sz="2000" dirty="0"/>
              <a:t>, D., A. Efstratiadis, </a:t>
            </a:r>
            <a:r>
              <a:rPr lang="el-GR" altLang="el-GR" sz="2000" dirty="0" err="1"/>
              <a:t>and</a:t>
            </a:r>
            <a:r>
              <a:rPr lang="el-GR" altLang="el-GR" sz="2000" dirty="0"/>
              <a:t> K. </a:t>
            </a:r>
            <a:r>
              <a:rPr lang="el-GR" altLang="el-GR" sz="2000" dirty="0" err="1"/>
              <a:t>Georgakakos</a:t>
            </a:r>
            <a:r>
              <a:rPr lang="el-GR" altLang="el-GR" sz="2000" dirty="0"/>
              <a:t>, </a:t>
            </a:r>
            <a:r>
              <a:rPr lang="el-GR" altLang="el-GR" sz="2000" dirty="0" err="1"/>
              <a:t>Uncertainty</a:t>
            </a:r>
            <a:r>
              <a:rPr lang="el-GR" altLang="el-GR" sz="2000" dirty="0"/>
              <a:t> </a:t>
            </a:r>
            <a:r>
              <a:rPr lang="el-GR" altLang="el-GR" sz="2000" dirty="0" err="1"/>
              <a:t>assessment</a:t>
            </a:r>
            <a:r>
              <a:rPr lang="el-GR" altLang="el-GR" sz="2000" dirty="0"/>
              <a:t> </a:t>
            </a:r>
            <a:r>
              <a:rPr lang="el-GR" altLang="el-GR" sz="2000" dirty="0" err="1"/>
              <a:t>of</a:t>
            </a:r>
            <a:r>
              <a:rPr lang="el-GR" altLang="el-GR" sz="2000" dirty="0"/>
              <a:t> </a:t>
            </a:r>
            <a:r>
              <a:rPr lang="el-GR" altLang="el-GR" sz="2000" dirty="0" err="1"/>
              <a:t>future</a:t>
            </a:r>
            <a:r>
              <a:rPr lang="el-GR" altLang="el-GR" sz="2000" dirty="0"/>
              <a:t> hydroclimatic </a:t>
            </a:r>
            <a:r>
              <a:rPr lang="el-GR" altLang="el-GR" sz="2000" dirty="0" err="1"/>
              <a:t>predictions</a:t>
            </a:r>
            <a:r>
              <a:rPr lang="el-GR" altLang="el-GR" sz="2000" dirty="0"/>
              <a:t>: A </a:t>
            </a:r>
            <a:r>
              <a:rPr lang="el-GR" altLang="el-GR" sz="2000" dirty="0" err="1"/>
              <a:t>comparison</a:t>
            </a:r>
            <a:r>
              <a:rPr lang="el-GR" altLang="el-GR" sz="2000" dirty="0"/>
              <a:t> </a:t>
            </a:r>
            <a:r>
              <a:rPr lang="el-GR" altLang="el-GR" sz="2000" dirty="0" err="1"/>
              <a:t>of</a:t>
            </a:r>
            <a:r>
              <a:rPr lang="el-GR" altLang="el-GR" sz="2000" dirty="0"/>
              <a:t> </a:t>
            </a:r>
            <a:r>
              <a:rPr lang="el-GR" altLang="el-GR" sz="2000" dirty="0" err="1"/>
              <a:t>probabilistic</a:t>
            </a:r>
            <a:r>
              <a:rPr lang="el-GR" altLang="el-GR" sz="2000" dirty="0"/>
              <a:t> </a:t>
            </a:r>
            <a:r>
              <a:rPr lang="el-GR" altLang="el-GR" sz="2000" dirty="0" err="1"/>
              <a:t>and</a:t>
            </a:r>
            <a:r>
              <a:rPr lang="el-GR" altLang="el-GR" sz="2000" dirty="0"/>
              <a:t> </a:t>
            </a:r>
            <a:r>
              <a:rPr lang="el-GR" altLang="el-GR" sz="2000" dirty="0" err="1"/>
              <a:t>scenario</a:t>
            </a:r>
            <a:r>
              <a:rPr lang="el-GR" altLang="el-GR" sz="2000" dirty="0"/>
              <a:t>-</a:t>
            </a:r>
            <a:r>
              <a:rPr lang="el-GR" altLang="el-GR" sz="2000" dirty="0" err="1"/>
              <a:t>based</a:t>
            </a:r>
            <a:r>
              <a:rPr lang="el-GR" altLang="el-GR" sz="2000" dirty="0"/>
              <a:t> </a:t>
            </a:r>
            <a:r>
              <a:rPr lang="el-GR" altLang="el-GR" sz="2000" dirty="0" err="1"/>
              <a:t>approaches</a:t>
            </a:r>
            <a:r>
              <a:rPr lang="el-GR" altLang="el-GR" sz="2000" dirty="0"/>
              <a:t>, </a:t>
            </a:r>
            <a:r>
              <a:rPr lang="el-GR" altLang="el-GR" sz="2000" i="1" dirty="0" err="1"/>
              <a:t>Journal</a:t>
            </a:r>
            <a:r>
              <a:rPr lang="el-GR" altLang="el-GR" sz="2000" i="1" dirty="0"/>
              <a:t> </a:t>
            </a:r>
            <a:r>
              <a:rPr lang="el-GR" altLang="el-GR" sz="2000" i="1" dirty="0" err="1"/>
              <a:t>of</a:t>
            </a:r>
            <a:r>
              <a:rPr lang="el-GR" altLang="el-GR" sz="2000" i="1" dirty="0"/>
              <a:t> </a:t>
            </a:r>
            <a:r>
              <a:rPr lang="el-GR" altLang="el-GR" sz="2000" i="1" dirty="0" err="1"/>
              <a:t>Hydrometeorology</a:t>
            </a:r>
            <a:r>
              <a:rPr lang="el-GR" altLang="el-GR" sz="2000" dirty="0"/>
              <a:t>, 8 (3), 261–281, 2007.  </a:t>
            </a:r>
            <a:endParaRPr lang="en-US" altLang="el-GR" sz="2000" dirty="0"/>
          </a:p>
        </p:txBody>
      </p:sp>
      <p:sp>
        <p:nvSpPr>
          <p:cNvPr id="2" name="Footer Placeholder 1"/>
          <p:cNvSpPr>
            <a:spLocks noGrp="1"/>
          </p:cNvSpPr>
          <p:nvPr>
            <p:ph type="ftr" sz="quarter" idx="11"/>
          </p:nvPr>
        </p:nvSpPr>
        <p:spPr/>
        <p:txBody>
          <a:bodyPr/>
          <a:lstStyle/>
          <a:p>
            <a:r>
              <a:rPr lang="en-GB" altLang="en-US" smtClean="0"/>
              <a:t>D. Koutsoyiannis &amp; A. Montanari, Risks from dismissing stationarity</a:t>
            </a:r>
            <a:endParaRPr lang="el-GR" altLang="en-US" dirty="0"/>
          </a:p>
        </p:txBody>
      </p:sp>
      <p:sp>
        <p:nvSpPr>
          <p:cNvPr id="4" name="Slide Number Placeholder 3"/>
          <p:cNvSpPr>
            <a:spLocks noGrp="1"/>
          </p:cNvSpPr>
          <p:nvPr>
            <p:ph type="sldNum" sz="quarter" idx="12"/>
          </p:nvPr>
        </p:nvSpPr>
        <p:spPr/>
        <p:txBody>
          <a:bodyPr/>
          <a:lstStyle/>
          <a:p>
            <a:fld id="{E2D1EF68-0DF5-4619-8524-0DE3C27F1D23}" type="slidenum">
              <a:rPr lang="el-GR" altLang="en-US" smtClean="0"/>
              <a:pPr/>
              <a:t>17</a:t>
            </a:fld>
            <a:endParaRPr lang="el-GR" altLang="en-US"/>
          </a:p>
        </p:txBody>
      </p:sp>
    </p:spTree>
    <p:extLst>
      <p:ext uri="{BB962C8B-B14F-4D97-AF65-F5344CB8AC3E}">
        <p14:creationId xmlns="" xmlns:p14="http://schemas.microsoft.com/office/powerpoint/2010/main" val="962394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meaning of stationarity —A historical note</a:t>
            </a:r>
            <a:endParaRPr lang="el-GR" dirty="0"/>
          </a:p>
        </p:txBody>
      </p:sp>
      <p:sp>
        <p:nvSpPr>
          <p:cNvPr id="3" name="Content Placeholder 2"/>
          <p:cNvSpPr>
            <a:spLocks noGrp="1"/>
          </p:cNvSpPr>
          <p:nvPr>
            <p:ph idx="1"/>
          </p:nvPr>
        </p:nvSpPr>
        <p:spPr>
          <a:xfrm>
            <a:off x="355600" y="800100"/>
            <a:ext cx="8458200" cy="5549899"/>
          </a:xfrm>
        </p:spPr>
        <p:txBody>
          <a:bodyPr/>
          <a:lstStyle/>
          <a:p>
            <a:pPr marL="3048000" indent="-266700"/>
            <a:r>
              <a:rPr lang="en-GB" dirty="0" smtClean="0"/>
              <a:t>Kolmogorov </a:t>
            </a:r>
            <a:r>
              <a:rPr lang="en-GB" dirty="0"/>
              <a:t>(1931) </a:t>
            </a:r>
            <a:endParaRPr lang="en-GB" dirty="0" smtClean="0"/>
          </a:p>
          <a:p>
            <a:pPr marL="3314700" lvl="1" indent="-266700"/>
            <a:r>
              <a:rPr lang="en-GB" dirty="0" smtClean="0"/>
              <a:t>clarified that the term </a:t>
            </a:r>
            <a:r>
              <a:rPr lang="en-GB" i="1" dirty="0" smtClean="0"/>
              <a:t>process</a:t>
            </a:r>
            <a:r>
              <a:rPr lang="en-GB" dirty="0" smtClean="0"/>
              <a:t> means </a:t>
            </a:r>
            <a:r>
              <a:rPr lang="en-GB" i="1" dirty="0" smtClean="0"/>
              <a:t>change </a:t>
            </a:r>
            <a:r>
              <a:rPr lang="en-GB" i="1" dirty="0"/>
              <a:t>of a certain </a:t>
            </a:r>
            <a:r>
              <a:rPr lang="en-GB" i="1" dirty="0" smtClean="0"/>
              <a:t>system</a:t>
            </a:r>
            <a:r>
              <a:rPr lang="en-GB" dirty="0"/>
              <a:t>;</a:t>
            </a:r>
            <a:endParaRPr lang="el-GR" dirty="0"/>
          </a:p>
          <a:p>
            <a:pPr marL="3314700" lvl="1" indent="-266700"/>
            <a:r>
              <a:rPr lang="en-GB" dirty="0"/>
              <a:t>introduced the term </a:t>
            </a:r>
            <a:r>
              <a:rPr lang="en-GB" i="1" dirty="0"/>
              <a:t>stochastic </a:t>
            </a:r>
            <a:r>
              <a:rPr lang="en-GB" i="1" dirty="0" smtClean="0"/>
              <a:t>process</a:t>
            </a:r>
            <a:r>
              <a:rPr lang="en-GB" dirty="0" smtClean="0"/>
              <a:t>;</a:t>
            </a:r>
            <a:endParaRPr lang="en-GB" dirty="0"/>
          </a:p>
          <a:p>
            <a:pPr marL="3314700" lvl="1" indent="-266700"/>
            <a:r>
              <a:rPr lang="en-GB" dirty="0" smtClean="0"/>
              <a:t>used </a:t>
            </a:r>
            <a:r>
              <a:rPr lang="en-GB" dirty="0"/>
              <a:t>the term </a:t>
            </a:r>
            <a:r>
              <a:rPr lang="en-GB" dirty="0" smtClean="0"/>
              <a:t/>
            </a:r>
            <a:br>
              <a:rPr lang="en-GB" dirty="0" smtClean="0"/>
            </a:br>
            <a:r>
              <a:rPr lang="en-GB" i="1" dirty="0" smtClean="0"/>
              <a:t>stationary</a:t>
            </a:r>
            <a:r>
              <a:rPr lang="en-GB" dirty="0" smtClean="0"/>
              <a:t> to </a:t>
            </a:r>
            <a:br>
              <a:rPr lang="en-GB" dirty="0" smtClean="0"/>
            </a:br>
            <a:r>
              <a:rPr lang="en-GB" dirty="0" smtClean="0"/>
              <a:t>describe </a:t>
            </a:r>
            <a:r>
              <a:rPr lang="en-GB" dirty="0"/>
              <a:t>a </a:t>
            </a:r>
            <a:r>
              <a:rPr lang="en-GB" dirty="0" smtClean="0"/>
              <a:t/>
            </a:r>
            <a:br>
              <a:rPr lang="en-GB" dirty="0" smtClean="0"/>
            </a:br>
            <a:r>
              <a:rPr lang="en-GB" dirty="0" smtClean="0"/>
              <a:t>probability </a:t>
            </a:r>
            <a:br>
              <a:rPr lang="en-GB" dirty="0" smtClean="0"/>
            </a:br>
            <a:r>
              <a:rPr lang="en-GB" dirty="0" smtClean="0"/>
              <a:t>density </a:t>
            </a:r>
            <a:r>
              <a:rPr lang="en-GB" dirty="0"/>
              <a:t>function </a:t>
            </a:r>
            <a:r>
              <a:rPr lang="en-GB" dirty="0" smtClean="0"/>
              <a:t/>
            </a:r>
            <a:br>
              <a:rPr lang="en-GB" dirty="0" smtClean="0"/>
            </a:br>
            <a:r>
              <a:rPr lang="en-GB" dirty="0" smtClean="0"/>
              <a:t>that </a:t>
            </a:r>
            <a:r>
              <a:rPr lang="en-GB" dirty="0"/>
              <a:t>is </a:t>
            </a:r>
            <a:r>
              <a:rPr lang="en-GB" dirty="0" smtClean="0"/>
              <a:t>unchanged</a:t>
            </a:r>
            <a:br>
              <a:rPr lang="en-GB" dirty="0" smtClean="0"/>
            </a:br>
            <a:r>
              <a:rPr lang="en-GB" dirty="0" smtClean="0"/>
              <a:t>in time.</a:t>
            </a:r>
          </a:p>
          <a:p>
            <a:r>
              <a:rPr lang="en-GB" dirty="0" err="1" smtClean="0"/>
              <a:t>Khinchin</a:t>
            </a:r>
            <a:r>
              <a:rPr lang="en-GB" dirty="0" smtClean="0"/>
              <a:t> </a:t>
            </a:r>
            <a:r>
              <a:rPr lang="en-GB" dirty="0"/>
              <a:t>(1934)</a:t>
            </a:r>
            <a:r>
              <a:rPr lang="en-GB" dirty="0" smtClean="0"/>
              <a:t> gave more </a:t>
            </a:r>
            <a:r>
              <a:rPr lang="en-GB" dirty="0"/>
              <a:t>formal </a:t>
            </a:r>
            <a:r>
              <a:rPr lang="en-GB" dirty="0" smtClean="0"/>
              <a:t/>
            </a:r>
            <a:br>
              <a:rPr lang="en-GB" dirty="0" smtClean="0"/>
            </a:br>
            <a:r>
              <a:rPr lang="en-GB" dirty="0" smtClean="0"/>
              <a:t>definitions </a:t>
            </a:r>
            <a:r>
              <a:rPr lang="en-GB" dirty="0"/>
              <a:t>of a </a:t>
            </a:r>
            <a:r>
              <a:rPr lang="en-GB" i="1" dirty="0"/>
              <a:t>stochastic process</a:t>
            </a:r>
            <a:r>
              <a:rPr lang="en-GB" dirty="0"/>
              <a:t> </a:t>
            </a:r>
            <a:r>
              <a:rPr lang="en-GB" dirty="0" smtClean="0"/>
              <a:t>and </a:t>
            </a:r>
            <a:br>
              <a:rPr lang="en-GB" dirty="0" smtClean="0"/>
            </a:br>
            <a:r>
              <a:rPr lang="en-GB" dirty="0" smtClean="0"/>
              <a:t>of </a:t>
            </a:r>
            <a:r>
              <a:rPr lang="en-GB" i="1" dirty="0" smtClean="0"/>
              <a:t>stationarity</a:t>
            </a:r>
            <a:r>
              <a:rPr lang="en-GB" dirty="0" smtClean="0"/>
              <a:t>.</a:t>
            </a:r>
          </a:p>
        </p:txBody>
      </p:sp>
      <p:grpSp>
        <p:nvGrpSpPr>
          <p:cNvPr id="9" name="Group 8"/>
          <p:cNvGrpSpPr/>
          <p:nvPr/>
        </p:nvGrpSpPr>
        <p:grpSpPr>
          <a:xfrm>
            <a:off x="355600" y="900734"/>
            <a:ext cx="2768600" cy="4083588"/>
            <a:chOff x="48986" y="-1"/>
            <a:chExt cx="2399823" cy="3467688"/>
          </a:xfrm>
        </p:grpSpPr>
        <p:pic>
          <p:nvPicPr>
            <p:cNvPr id="10" name="Picture 9" descr="http://www-history.mcs.st-and.ac.uk/BigPictures/Kolmogorov_2.jpeg"/>
            <p:cNvPicPr>
              <a:picLocks noChangeAspect="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8986" y="-1"/>
              <a:ext cx="2399823" cy="2740095"/>
            </a:xfrm>
            <a:prstGeom prst="rect">
              <a:avLst/>
            </a:prstGeom>
            <a:noFill/>
            <a:ln>
              <a:noFill/>
            </a:ln>
          </p:spPr>
        </p:pic>
        <p:sp>
          <p:nvSpPr>
            <p:cNvPr id="11" name="Text Box 2"/>
            <p:cNvSpPr txBox="1">
              <a:spLocks noChangeArrowheads="1"/>
            </p:cNvSpPr>
            <p:nvPr/>
          </p:nvSpPr>
          <p:spPr bwMode="auto">
            <a:xfrm>
              <a:off x="48986" y="2899406"/>
              <a:ext cx="2268855" cy="568281"/>
            </a:xfrm>
            <a:prstGeom prst="rect">
              <a:avLst/>
            </a:prstGeom>
            <a:noFill/>
            <a:ln w="9525">
              <a:noFill/>
              <a:miter lim="800000"/>
              <a:headEnd/>
              <a:tailEnd/>
            </a:ln>
          </p:spPr>
          <p:txBody>
            <a:bodyPr rot="0" vert="horz" wrap="square" lIns="91440" tIns="45720" rIns="91440" bIns="45720" anchor="t" anchorCtr="0">
              <a:noAutofit/>
            </a:bodyPr>
            <a:lstStyle/>
            <a:p>
              <a:pPr hangingPunct="0">
                <a:lnSpc>
                  <a:spcPct val="95000"/>
                </a:lnSpc>
                <a:spcAft>
                  <a:spcPts val="0"/>
                </a:spcAft>
              </a:pPr>
              <a:r>
                <a:rPr lang="en-GB" sz="2000" b="1" i="0" dirty="0">
                  <a:ln w="9525" cap="rnd" cmpd="sng" algn="ctr">
                    <a:solidFill>
                      <a:srgbClr val="000000"/>
                    </a:solidFill>
                    <a:prstDash val="solid"/>
                    <a:bevel/>
                  </a:ln>
                  <a:solidFill>
                    <a:srgbClr val="FFC000"/>
                  </a:solidFill>
                  <a:effectLst/>
                  <a:latin typeface="Impact"/>
                  <a:ea typeface="Times New Roman"/>
                  <a:cs typeface="Aharoni"/>
                </a:rPr>
                <a:t>Andrey </a:t>
              </a:r>
              <a:r>
                <a:rPr lang="en-GB" sz="2000" b="1" i="0" dirty="0" smtClean="0">
                  <a:ln w="9525" cap="rnd" cmpd="sng" algn="ctr">
                    <a:solidFill>
                      <a:srgbClr val="000000"/>
                    </a:solidFill>
                    <a:prstDash val="solid"/>
                    <a:bevel/>
                  </a:ln>
                  <a:solidFill>
                    <a:srgbClr val="FFC000"/>
                  </a:solidFill>
                  <a:effectLst/>
                  <a:latin typeface="Impact"/>
                  <a:ea typeface="Times New Roman"/>
                  <a:cs typeface="Aharoni"/>
                </a:rPr>
                <a:t>Kolmogorov</a:t>
              </a:r>
              <a:r>
                <a:rPr lang="en-US" sz="1500" i="0" dirty="0" smtClean="0">
                  <a:ln w="9525" cap="rnd" cmpd="sng" algn="ctr">
                    <a:solidFill>
                      <a:srgbClr val="000000"/>
                    </a:solidFill>
                    <a:prstDash val="solid"/>
                    <a:bevel/>
                  </a:ln>
                  <a:solidFill>
                    <a:srgbClr val="FFC000"/>
                  </a:solidFill>
                  <a:latin typeface="Impact"/>
                  <a:ea typeface="Times New Roman"/>
                  <a:cs typeface="Aharoni"/>
                </a:rPr>
                <a:t/>
              </a:r>
              <a:br>
                <a:rPr lang="en-US" sz="1500" i="0" dirty="0" smtClean="0">
                  <a:ln w="9525" cap="rnd" cmpd="sng" algn="ctr">
                    <a:solidFill>
                      <a:srgbClr val="000000"/>
                    </a:solidFill>
                    <a:prstDash val="solid"/>
                    <a:bevel/>
                  </a:ln>
                  <a:solidFill>
                    <a:srgbClr val="FFC000"/>
                  </a:solidFill>
                  <a:latin typeface="Impact"/>
                  <a:ea typeface="Times New Roman"/>
                  <a:cs typeface="Aharoni"/>
                </a:rPr>
              </a:br>
              <a:r>
                <a:rPr lang="en-US" sz="1500" i="0" dirty="0" smtClean="0">
                  <a:ln w="9525" cap="rnd" cmpd="sng" algn="ctr">
                    <a:solidFill>
                      <a:srgbClr val="000000"/>
                    </a:solidFill>
                    <a:prstDash val="solid"/>
                    <a:bevel/>
                  </a:ln>
                  <a:solidFill>
                    <a:srgbClr val="FFC000"/>
                  </a:solidFill>
                  <a:latin typeface="Impact"/>
                  <a:ea typeface="Times New Roman"/>
                  <a:cs typeface="Aharoni"/>
                </a:rPr>
                <a:t>(1903 </a:t>
              </a:r>
              <a:r>
                <a:rPr lang="en-US" sz="1500" i="0" dirty="0">
                  <a:ln w="9525" cap="rnd" cmpd="sng" algn="ctr">
                    <a:solidFill>
                      <a:srgbClr val="000000"/>
                    </a:solidFill>
                    <a:prstDash val="solid"/>
                    <a:bevel/>
                  </a:ln>
                  <a:solidFill>
                    <a:srgbClr val="FFC000"/>
                  </a:solidFill>
                  <a:latin typeface="Impact"/>
                  <a:ea typeface="Times New Roman"/>
                  <a:cs typeface="Aharoni"/>
                </a:rPr>
                <a:t>–1987)</a:t>
              </a:r>
              <a:endParaRPr lang="el-GR" sz="1500" i="0" dirty="0">
                <a:solidFill>
                  <a:srgbClr val="FFC000"/>
                </a:solidFill>
                <a:effectLst/>
                <a:latin typeface="Cambria"/>
                <a:ea typeface="Times New Roman"/>
                <a:cs typeface="Arial"/>
              </a:endParaRPr>
            </a:p>
          </p:txBody>
        </p:sp>
      </p:grpSp>
      <p:grpSp>
        <p:nvGrpSpPr>
          <p:cNvPr id="26" name="Group 25"/>
          <p:cNvGrpSpPr/>
          <p:nvPr/>
        </p:nvGrpSpPr>
        <p:grpSpPr>
          <a:xfrm>
            <a:off x="6096001" y="2540000"/>
            <a:ext cx="2786654" cy="3822700"/>
            <a:chOff x="4533899" y="953584"/>
            <a:chExt cx="2435225" cy="3490778"/>
          </a:xfrm>
        </p:grpSpPr>
        <p:pic>
          <p:nvPicPr>
            <p:cNvPr id="1026" name="Picture 2" descr="http://www.aprender-mat.info/history/photos/Khinchin_4.jpe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533899" y="953584"/>
              <a:ext cx="2435225" cy="2855696"/>
            </a:xfrm>
            <a:prstGeom prst="rect">
              <a:avLst/>
            </a:prstGeom>
            <a:noFill/>
            <a:extLst>
              <a:ext uri="{909E8E84-426E-40DD-AFC4-6F175D3DCCD1}">
                <a14:hiddenFill xmlns="" xmlns:a14="http://schemas.microsoft.com/office/drawing/2010/main">
                  <a:solidFill>
                    <a:srgbClr val="FFFFFF"/>
                  </a:solidFill>
                </a14:hiddenFill>
              </a:ext>
            </a:extLst>
          </p:spPr>
        </p:pic>
        <p:sp>
          <p:nvSpPr>
            <p:cNvPr id="13" name="Text Box 2"/>
            <p:cNvSpPr txBox="1">
              <a:spLocks noChangeArrowheads="1"/>
            </p:cNvSpPr>
            <p:nvPr/>
          </p:nvSpPr>
          <p:spPr bwMode="auto">
            <a:xfrm>
              <a:off x="4544694" y="3865295"/>
              <a:ext cx="2424430" cy="579067"/>
            </a:xfrm>
            <a:prstGeom prst="rect">
              <a:avLst/>
            </a:prstGeom>
            <a:noFill/>
            <a:ln w="9525">
              <a:noFill/>
              <a:miter lim="800000"/>
              <a:headEnd/>
              <a:tailEnd/>
            </a:ln>
          </p:spPr>
          <p:txBody>
            <a:bodyPr rot="0" vert="horz" wrap="square" lIns="91440" tIns="45720" rIns="91440" bIns="45720" anchor="t" anchorCtr="0">
              <a:noAutofit/>
            </a:bodyPr>
            <a:lstStyle/>
            <a:p>
              <a:pPr hangingPunct="0">
                <a:lnSpc>
                  <a:spcPct val="95000"/>
                </a:lnSpc>
                <a:spcAft>
                  <a:spcPts val="0"/>
                </a:spcAft>
              </a:pPr>
              <a:r>
                <a:rPr lang="en-GB" sz="2000" i="0" dirty="0" err="1">
                  <a:ln w="9525" cap="rnd" cmpd="sng" algn="ctr">
                    <a:solidFill>
                      <a:srgbClr val="000000"/>
                    </a:solidFill>
                    <a:prstDash val="solid"/>
                    <a:bevel/>
                  </a:ln>
                  <a:solidFill>
                    <a:srgbClr val="FFC000"/>
                  </a:solidFill>
                  <a:latin typeface="Impact"/>
                  <a:ea typeface="Times New Roman"/>
                  <a:cs typeface="Aharoni"/>
                </a:rPr>
                <a:t>Aleksandr</a:t>
              </a:r>
              <a:r>
                <a:rPr lang="en-GB" sz="2000" i="0" dirty="0">
                  <a:ln w="9525" cap="rnd" cmpd="sng" algn="ctr">
                    <a:solidFill>
                      <a:srgbClr val="000000"/>
                    </a:solidFill>
                    <a:prstDash val="solid"/>
                    <a:bevel/>
                  </a:ln>
                  <a:solidFill>
                    <a:srgbClr val="FFC000"/>
                  </a:solidFill>
                  <a:latin typeface="Impact"/>
                  <a:ea typeface="Times New Roman"/>
                  <a:cs typeface="Aharoni"/>
                </a:rPr>
                <a:t> </a:t>
              </a:r>
              <a:r>
                <a:rPr lang="en-GB" sz="2000" i="0" dirty="0" err="1" smtClean="0">
                  <a:ln w="9525" cap="rnd" cmpd="sng" algn="ctr">
                    <a:solidFill>
                      <a:srgbClr val="000000"/>
                    </a:solidFill>
                    <a:prstDash val="solid"/>
                    <a:bevel/>
                  </a:ln>
                  <a:solidFill>
                    <a:srgbClr val="FFC000"/>
                  </a:solidFill>
                  <a:latin typeface="Impact"/>
                  <a:ea typeface="Times New Roman"/>
                  <a:cs typeface="Aharoni"/>
                </a:rPr>
                <a:t>Khinchin</a:t>
              </a:r>
              <a:r>
                <a:rPr lang="en-GB" sz="1500" b="1" i="0" dirty="0" smtClean="0">
                  <a:ln w="9525" cap="rnd" cmpd="sng" algn="ctr">
                    <a:solidFill>
                      <a:srgbClr val="000000"/>
                    </a:solidFill>
                    <a:prstDash val="solid"/>
                    <a:bevel/>
                  </a:ln>
                  <a:solidFill>
                    <a:srgbClr val="FFC000"/>
                  </a:solidFill>
                  <a:effectLst/>
                  <a:latin typeface="Impact"/>
                  <a:ea typeface="Times New Roman"/>
                  <a:cs typeface="Aharoni"/>
                </a:rPr>
                <a:t> </a:t>
              </a:r>
              <a:br>
                <a:rPr lang="en-GB" sz="1500" b="1" i="0" dirty="0" smtClean="0">
                  <a:ln w="9525" cap="rnd" cmpd="sng" algn="ctr">
                    <a:solidFill>
                      <a:srgbClr val="000000"/>
                    </a:solidFill>
                    <a:prstDash val="solid"/>
                    <a:bevel/>
                  </a:ln>
                  <a:solidFill>
                    <a:srgbClr val="FFC000"/>
                  </a:solidFill>
                  <a:effectLst/>
                  <a:latin typeface="Impact"/>
                  <a:ea typeface="Times New Roman"/>
                  <a:cs typeface="Aharoni"/>
                </a:rPr>
              </a:br>
              <a:r>
                <a:rPr lang="en-US" sz="1500" b="0" i="0" dirty="0" smtClean="0">
                  <a:ln w="9525" cap="rnd" cmpd="sng" algn="ctr">
                    <a:solidFill>
                      <a:srgbClr val="000000"/>
                    </a:solidFill>
                    <a:prstDash val="solid"/>
                    <a:bevel/>
                  </a:ln>
                  <a:solidFill>
                    <a:srgbClr val="FFC000"/>
                  </a:solidFill>
                  <a:latin typeface="Impact"/>
                  <a:ea typeface="Times New Roman"/>
                  <a:cs typeface="Aharoni"/>
                </a:rPr>
                <a:t>(1894 </a:t>
              </a:r>
              <a:r>
                <a:rPr lang="en-US" sz="1500" b="0" i="0" dirty="0">
                  <a:ln w="9525" cap="rnd" cmpd="sng" algn="ctr">
                    <a:solidFill>
                      <a:srgbClr val="000000"/>
                    </a:solidFill>
                    <a:prstDash val="solid"/>
                    <a:bevel/>
                  </a:ln>
                  <a:solidFill>
                    <a:srgbClr val="FFC000"/>
                  </a:solidFill>
                  <a:latin typeface="Impact"/>
                  <a:ea typeface="Times New Roman"/>
                  <a:cs typeface="Aharoni"/>
                </a:rPr>
                <a:t>– 1959)</a:t>
              </a:r>
              <a:r>
                <a:rPr lang="en-US" sz="2000" i="0" dirty="0">
                  <a:ln w="9525" cap="rnd" cmpd="sng" algn="ctr">
                    <a:solidFill>
                      <a:srgbClr val="000000"/>
                    </a:solidFill>
                    <a:prstDash val="solid"/>
                    <a:bevel/>
                  </a:ln>
                  <a:solidFill>
                    <a:srgbClr val="FFC000"/>
                  </a:solidFill>
                  <a:latin typeface="Impact"/>
                  <a:ea typeface="Times New Roman"/>
                  <a:cs typeface="Aharoni"/>
                </a:rPr>
                <a:t> </a:t>
              </a:r>
              <a:endParaRPr lang="el-GR" sz="2000" i="0" dirty="0">
                <a:solidFill>
                  <a:srgbClr val="FFC000"/>
                </a:solidFill>
                <a:effectLst/>
                <a:latin typeface="Cambria"/>
                <a:ea typeface="Times New Roman"/>
                <a:cs typeface="Arial"/>
              </a:endParaRPr>
            </a:p>
          </p:txBody>
        </p:sp>
      </p:grpSp>
      <p:sp>
        <p:nvSpPr>
          <p:cNvPr id="6" name="Footer Placeholder 5"/>
          <p:cNvSpPr>
            <a:spLocks noGrp="1"/>
          </p:cNvSpPr>
          <p:nvPr>
            <p:ph type="ftr" sz="quarter" idx="11"/>
          </p:nvPr>
        </p:nvSpPr>
        <p:spPr>
          <a:xfrm>
            <a:off x="1447800" y="6499755"/>
            <a:ext cx="7061000" cy="247650"/>
          </a:xfrm>
        </p:spPr>
        <p:txBody>
          <a:bodyPr/>
          <a:lstStyle/>
          <a:p>
            <a:r>
              <a:rPr lang="en-GB" altLang="en-US" dirty="0" smtClean="0"/>
              <a:t>D. Koutsoyiannis &amp; A. Montanari, </a:t>
            </a:r>
            <a:r>
              <a:rPr lang="en-US" altLang="en-US" dirty="0" smtClean="0"/>
              <a:t>Climate is changing, everything is flowing, </a:t>
            </a:r>
            <a:r>
              <a:rPr lang="en-US" altLang="en-US" dirty="0" err="1" smtClean="0"/>
              <a:t>stationarity</a:t>
            </a:r>
            <a:r>
              <a:rPr lang="en-US" altLang="en-US" dirty="0" smtClean="0"/>
              <a:t> is immortal</a:t>
            </a:r>
            <a:endParaRPr lang="el-GR" altLang="en-US" dirty="0"/>
          </a:p>
        </p:txBody>
      </p:sp>
      <p:sp>
        <p:nvSpPr>
          <p:cNvPr id="8" name="Slide Number Placeholder 7"/>
          <p:cNvSpPr>
            <a:spLocks noGrp="1"/>
          </p:cNvSpPr>
          <p:nvPr>
            <p:ph type="sldNum" sz="quarter" idx="12"/>
          </p:nvPr>
        </p:nvSpPr>
        <p:spPr/>
        <p:txBody>
          <a:bodyPr/>
          <a:lstStyle/>
          <a:p>
            <a:fld id="{E2D1EF68-0DF5-4619-8524-0DE3C27F1D23}" type="slidenum">
              <a:rPr lang="el-GR" altLang="en-US" smtClean="0"/>
              <a:pPr/>
              <a:t>2</a:t>
            </a:fld>
            <a:endParaRPr lang="el-GR" altLang="en-US"/>
          </a:p>
        </p:txBody>
      </p:sp>
    </p:spTree>
    <p:extLst>
      <p:ext uri="{BB962C8B-B14F-4D97-AF65-F5344CB8AC3E}">
        <p14:creationId xmlns="" xmlns:p14="http://schemas.microsoft.com/office/powerpoint/2010/main" val="19477089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stationarity</a:t>
            </a:r>
            <a:endParaRPr lang="el-GR" dirty="0"/>
          </a:p>
        </p:txBody>
      </p:sp>
      <p:sp>
        <p:nvSpPr>
          <p:cNvPr id="3" name="Content Placeholder 2"/>
          <p:cNvSpPr>
            <a:spLocks noGrp="1"/>
          </p:cNvSpPr>
          <p:nvPr>
            <p:ph idx="1"/>
          </p:nvPr>
        </p:nvSpPr>
        <p:spPr>
          <a:xfrm>
            <a:off x="346075" y="804333"/>
            <a:ext cx="8520113" cy="5308600"/>
          </a:xfrm>
        </p:spPr>
        <p:txBody>
          <a:bodyPr/>
          <a:lstStyle/>
          <a:p>
            <a:pPr>
              <a:lnSpc>
                <a:spcPct val="93000"/>
              </a:lnSpc>
              <a:spcBef>
                <a:spcPts val="300"/>
              </a:spcBef>
            </a:pPr>
            <a:r>
              <a:rPr lang="en-GB" dirty="0"/>
              <a:t>Kolmogorov (</a:t>
            </a:r>
            <a:r>
              <a:rPr lang="en-GB" dirty="0" smtClean="0"/>
              <a:t>1938) gave a concise </a:t>
            </a:r>
            <a:r>
              <a:rPr lang="en-GB" dirty="0"/>
              <a:t>presentation </a:t>
            </a:r>
            <a:r>
              <a:rPr lang="en-GB" dirty="0" smtClean="0"/>
              <a:t>of the definition as </a:t>
            </a:r>
            <a:r>
              <a:rPr lang="en-GB" dirty="0"/>
              <a:t>follows</a:t>
            </a:r>
            <a:r>
              <a:rPr lang="en-GB" dirty="0" smtClean="0"/>
              <a:t>:</a:t>
            </a:r>
          </a:p>
          <a:p>
            <a:pPr marL="679450" lvl="2" indent="0">
              <a:lnSpc>
                <a:spcPct val="93000"/>
              </a:lnSpc>
              <a:spcBef>
                <a:spcPts val="300"/>
              </a:spcBef>
              <a:buNone/>
            </a:pPr>
            <a:r>
              <a:rPr lang="en-US" dirty="0" smtClean="0">
                <a:solidFill>
                  <a:srgbClr val="006600"/>
                </a:solidFill>
              </a:rPr>
              <a:t>a </a:t>
            </a:r>
            <a:r>
              <a:rPr lang="en-US" dirty="0">
                <a:solidFill>
                  <a:srgbClr val="006600"/>
                </a:solidFill>
              </a:rPr>
              <a:t>stationary stochastic process </a:t>
            </a:r>
            <a:r>
              <a:rPr lang="en-US" dirty="0" smtClean="0">
                <a:solidFill>
                  <a:srgbClr val="006600"/>
                </a:solidFill>
              </a:rPr>
              <a:t>[…] </a:t>
            </a:r>
            <a:r>
              <a:rPr lang="en-US" dirty="0">
                <a:solidFill>
                  <a:srgbClr val="006600"/>
                </a:solidFill>
              </a:rPr>
              <a:t>is a set of random variables </a:t>
            </a:r>
            <a:r>
              <a:rPr lang="en-US" i="1" dirty="0" err="1">
                <a:solidFill>
                  <a:srgbClr val="006600"/>
                </a:solidFill>
              </a:rPr>
              <a:t>x</a:t>
            </a:r>
            <a:r>
              <a:rPr lang="en-US" i="1" baseline="-25000" dirty="0" err="1">
                <a:solidFill>
                  <a:srgbClr val="006600"/>
                </a:solidFill>
              </a:rPr>
              <a:t>t</a:t>
            </a:r>
            <a:r>
              <a:rPr lang="en-US" dirty="0">
                <a:solidFill>
                  <a:srgbClr val="006600"/>
                </a:solidFill>
              </a:rPr>
              <a:t> depending on the parameter </a:t>
            </a:r>
            <a:r>
              <a:rPr lang="en-US" i="1" dirty="0">
                <a:solidFill>
                  <a:srgbClr val="006600"/>
                </a:solidFill>
              </a:rPr>
              <a:t>t</a:t>
            </a:r>
            <a:r>
              <a:rPr lang="en-US" dirty="0">
                <a:solidFill>
                  <a:srgbClr val="006600"/>
                </a:solidFill>
              </a:rPr>
              <a:t>, −∞ &lt; </a:t>
            </a:r>
            <a:r>
              <a:rPr lang="en-US" i="1" dirty="0">
                <a:solidFill>
                  <a:srgbClr val="006600"/>
                </a:solidFill>
              </a:rPr>
              <a:t>t</a:t>
            </a:r>
            <a:r>
              <a:rPr lang="en-US" dirty="0">
                <a:solidFill>
                  <a:srgbClr val="006600"/>
                </a:solidFill>
              </a:rPr>
              <a:t> &lt; +∞, such that the distributions of the systems </a:t>
            </a:r>
          </a:p>
          <a:p>
            <a:pPr marL="327025" lvl="1" indent="0" algn="ctr">
              <a:lnSpc>
                <a:spcPct val="93000"/>
              </a:lnSpc>
              <a:spcBef>
                <a:spcPts val="300"/>
              </a:spcBef>
              <a:buNone/>
            </a:pPr>
            <a:r>
              <a:rPr lang="en-GB" dirty="0">
                <a:solidFill>
                  <a:srgbClr val="006600"/>
                </a:solidFill>
              </a:rPr>
              <a:t>(</a:t>
            </a:r>
            <a:r>
              <a:rPr lang="en-GB" i="1" dirty="0">
                <a:solidFill>
                  <a:srgbClr val="006600"/>
                </a:solidFill>
              </a:rPr>
              <a:t>x</a:t>
            </a:r>
            <a:r>
              <a:rPr lang="en-GB" i="1" baseline="-25000" dirty="0">
                <a:solidFill>
                  <a:srgbClr val="006600"/>
                </a:solidFill>
              </a:rPr>
              <a:t>t</a:t>
            </a:r>
            <a:r>
              <a:rPr lang="en-GB" sz="2000" baseline="-46000" dirty="0">
                <a:solidFill>
                  <a:srgbClr val="006600"/>
                </a:solidFill>
              </a:rPr>
              <a:t>1</a:t>
            </a:r>
            <a:r>
              <a:rPr lang="en-GB" dirty="0">
                <a:solidFill>
                  <a:srgbClr val="006600"/>
                </a:solidFill>
              </a:rPr>
              <a:t>, </a:t>
            </a:r>
            <a:r>
              <a:rPr lang="en-GB" i="1" dirty="0">
                <a:solidFill>
                  <a:srgbClr val="006600"/>
                </a:solidFill>
              </a:rPr>
              <a:t>x</a:t>
            </a:r>
            <a:r>
              <a:rPr lang="en-GB" i="1" baseline="-25000" dirty="0">
                <a:solidFill>
                  <a:srgbClr val="006600"/>
                </a:solidFill>
              </a:rPr>
              <a:t>t</a:t>
            </a:r>
            <a:r>
              <a:rPr lang="en-GB" sz="2000" baseline="-46000" dirty="0">
                <a:solidFill>
                  <a:srgbClr val="006600"/>
                </a:solidFill>
              </a:rPr>
              <a:t>2</a:t>
            </a:r>
            <a:r>
              <a:rPr lang="en-GB" dirty="0">
                <a:solidFill>
                  <a:srgbClr val="006600"/>
                </a:solidFill>
              </a:rPr>
              <a:t>, …, </a:t>
            </a:r>
            <a:r>
              <a:rPr lang="en-GB" i="1" dirty="0" err="1">
                <a:solidFill>
                  <a:srgbClr val="006600"/>
                </a:solidFill>
              </a:rPr>
              <a:t>x</a:t>
            </a:r>
            <a:r>
              <a:rPr lang="en-GB" i="1" baseline="-25000" dirty="0" err="1">
                <a:solidFill>
                  <a:srgbClr val="006600"/>
                </a:solidFill>
              </a:rPr>
              <a:t>t</a:t>
            </a:r>
            <a:r>
              <a:rPr lang="en-GB" sz="2000" i="1" baseline="-46000" dirty="0" err="1">
                <a:solidFill>
                  <a:srgbClr val="006600"/>
                </a:solidFill>
              </a:rPr>
              <a:t>n</a:t>
            </a:r>
            <a:r>
              <a:rPr lang="en-GB" dirty="0">
                <a:solidFill>
                  <a:srgbClr val="006600"/>
                </a:solidFill>
              </a:rPr>
              <a:t>) and (</a:t>
            </a:r>
            <a:r>
              <a:rPr lang="en-GB" i="1" dirty="0">
                <a:solidFill>
                  <a:srgbClr val="006600"/>
                </a:solidFill>
              </a:rPr>
              <a:t>x</a:t>
            </a:r>
            <a:r>
              <a:rPr lang="en-GB" i="1" baseline="-25000" dirty="0">
                <a:solidFill>
                  <a:srgbClr val="006600"/>
                </a:solidFill>
              </a:rPr>
              <a:t>t</a:t>
            </a:r>
            <a:r>
              <a:rPr lang="en-GB" sz="2000" baseline="-46000" dirty="0">
                <a:solidFill>
                  <a:srgbClr val="006600"/>
                </a:solidFill>
              </a:rPr>
              <a:t>1</a:t>
            </a:r>
            <a:r>
              <a:rPr lang="en-GB" baseline="-25000" dirty="0">
                <a:solidFill>
                  <a:srgbClr val="006600"/>
                </a:solidFill>
              </a:rPr>
              <a:t> + </a:t>
            </a:r>
            <a:r>
              <a:rPr lang="en-GB" i="1" baseline="-25000" dirty="0">
                <a:solidFill>
                  <a:srgbClr val="006600"/>
                </a:solidFill>
              </a:rPr>
              <a:t>τ</a:t>
            </a:r>
            <a:r>
              <a:rPr lang="en-GB" dirty="0">
                <a:solidFill>
                  <a:srgbClr val="006600"/>
                </a:solidFill>
              </a:rPr>
              <a:t>, </a:t>
            </a:r>
            <a:r>
              <a:rPr lang="en-GB" i="1" dirty="0">
                <a:solidFill>
                  <a:srgbClr val="006600"/>
                </a:solidFill>
              </a:rPr>
              <a:t>x</a:t>
            </a:r>
            <a:r>
              <a:rPr lang="en-GB" i="1" baseline="-25000" dirty="0">
                <a:solidFill>
                  <a:srgbClr val="006600"/>
                </a:solidFill>
              </a:rPr>
              <a:t>t</a:t>
            </a:r>
            <a:r>
              <a:rPr lang="en-GB" sz="2000" baseline="-46000" dirty="0">
                <a:solidFill>
                  <a:srgbClr val="006600"/>
                </a:solidFill>
              </a:rPr>
              <a:t>2</a:t>
            </a:r>
            <a:r>
              <a:rPr lang="en-GB" baseline="-25000" dirty="0">
                <a:solidFill>
                  <a:srgbClr val="006600"/>
                </a:solidFill>
              </a:rPr>
              <a:t> + </a:t>
            </a:r>
            <a:r>
              <a:rPr lang="en-GB" i="1" baseline="-25000" dirty="0">
                <a:solidFill>
                  <a:srgbClr val="006600"/>
                </a:solidFill>
              </a:rPr>
              <a:t>τ</a:t>
            </a:r>
            <a:r>
              <a:rPr lang="en-GB" dirty="0">
                <a:solidFill>
                  <a:srgbClr val="006600"/>
                </a:solidFill>
              </a:rPr>
              <a:t>, …, </a:t>
            </a:r>
            <a:r>
              <a:rPr lang="en-GB" i="1" dirty="0" err="1">
                <a:solidFill>
                  <a:srgbClr val="006600"/>
                </a:solidFill>
              </a:rPr>
              <a:t>x</a:t>
            </a:r>
            <a:r>
              <a:rPr lang="en-GB" i="1" baseline="-25000" dirty="0" err="1">
                <a:solidFill>
                  <a:srgbClr val="006600"/>
                </a:solidFill>
              </a:rPr>
              <a:t>t</a:t>
            </a:r>
            <a:r>
              <a:rPr lang="en-GB" sz="2000" i="1" baseline="-46000" dirty="0" err="1">
                <a:solidFill>
                  <a:srgbClr val="006600"/>
                </a:solidFill>
              </a:rPr>
              <a:t>n</a:t>
            </a:r>
            <a:r>
              <a:rPr lang="en-GB" baseline="-25000" dirty="0">
                <a:solidFill>
                  <a:srgbClr val="006600"/>
                </a:solidFill>
              </a:rPr>
              <a:t> + </a:t>
            </a:r>
            <a:r>
              <a:rPr lang="en-GB" i="1" baseline="-25000" dirty="0">
                <a:solidFill>
                  <a:srgbClr val="006600"/>
                </a:solidFill>
              </a:rPr>
              <a:t>τ</a:t>
            </a:r>
            <a:r>
              <a:rPr lang="en-GB" dirty="0">
                <a:solidFill>
                  <a:srgbClr val="006600"/>
                </a:solidFill>
              </a:rPr>
              <a:t>)</a:t>
            </a:r>
            <a:r>
              <a:rPr lang="en-US" dirty="0">
                <a:solidFill>
                  <a:srgbClr val="006600"/>
                </a:solidFill>
              </a:rPr>
              <a:t>	</a:t>
            </a:r>
          </a:p>
          <a:p>
            <a:pPr marL="679450" lvl="2" indent="0">
              <a:lnSpc>
                <a:spcPct val="93000"/>
              </a:lnSpc>
              <a:spcBef>
                <a:spcPts val="300"/>
              </a:spcBef>
              <a:buNone/>
            </a:pPr>
            <a:r>
              <a:rPr lang="en-US" dirty="0">
                <a:solidFill>
                  <a:srgbClr val="006600"/>
                </a:solidFill>
              </a:rPr>
              <a:t>coincide for any </a:t>
            </a:r>
            <a:r>
              <a:rPr lang="en-US" i="1" dirty="0">
                <a:solidFill>
                  <a:srgbClr val="006600"/>
                </a:solidFill>
              </a:rPr>
              <a:t>n</a:t>
            </a:r>
            <a:r>
              <a:rPr lang="en-US" dirty="0">
                <a:solidFill>
                  <a:srgbClr val="006600"/>
                </a:solidFill>
              </a:rPr>
              <a:t>, </a:t>
            </a:r>
            <a:r>
              <a:rPr lang="en-US" i="1" dirty="0">
                <a:solidFill>
                  <a:srgbClr val="006600"/>
                </a:solidFill>
              </a:rPr>
              <a:t>t</a:t>
            </a:r>
            <a:r>
              <a:rPr lang="en-US" baseline="-25000" dirty="0">
                <a:solidFill>
                  <a:srgbClr val="006600"/>
                </a:solidFill>
              </a:rPr>
              <a:t>1</a:t>
            </a:r>
            <a:r>
              <a:rPr lang="en-US" dirty="0">
                <a:solidFill>
                  <a:srgbClr val="006600"/>
                </a:solidFill>
              </a:rPr>
              <a:t>, </a:t>
            </a:r>
            <a:r>
              <a:rPr lang="en-US" i="1" dirty="0">
                <a:solidFill>
                  <a:srgbClr val="006600"/>
                </a:solidFill>
              </a:rPr>
              <a:t>t</a:t>
            </a:r>
            <a:r>
              <a:rPr lang="en-US" baseline="-25000" dirty="0">
                <a:solidFill>
                  <a:srgbClr val="006600"/>
                </a:solidFill>
              </a:rPr>
              <a:t>2</a:t>
            </a:r>
            <a:r>
              <a:rPr lang="en-US" dirty="0">
                <a:solidFill>
                  <a:srgbClr val="006600"/>
                </a:solidFill>
              </a:rPr>
              <a:t>, … </a:t>
            </a:r>
            <a:r>
              <a:rPr lang="en-US" dirty="0" smtClean="0">
                <a:solidFill>
                  <a:srgbClr val="006600"/>
                </a:solidFill>
              </a:rPr>
              <a:t>, </a:t>
            </a:r>
            <a:r>
              <a:rPr lang="en-US" i="1" dirty="0" err="1" smtClean="0">
                <a:solidFill>
                  <a:srgbClr val="006600"/>
                </a:solidFill>
              </a:rPr>
              <a:t>t</a:t>
            </a:r>
            <a:r>
              <a:rPr lang="en-US" i="1" baseline="-25000" dirty="0" err="1" smtClean="0">
                <a:solidFill>
                  <a:srgbClr val="006600"/>
                </a:solidFill>
              </a:rPr>
              <a:t>n</a:t>
            </a:r>
            <a:r>
              <a:rPr lang="en-US" dirty="0">
                <a:solidFill>
                  <a:srgbClr val="006600"/>
                </a:solidFill>
              </a:rPr>
              <a:t>, and </a:t>
            </a:r>
            <a:r>
              <a:rPr lang="en-US" i="1" dirty="0">
                <a:solidFill>
                  <a:srgbClr val="006600"/>
                </a:solidFill>
              </a:rPr>
              <a:t>τ</a:t>
            </a:r>
            <a:r>
              <a:rPr lang="en-US" dirty="0" smtClean="0">
                <a:solidFill>
                  <a:srgbClr val="006600"/>
                </a:solidFill>
              </a:rPr>
              <a:t>.</a:t>
            </a:r>
            <a:endParaRPr lang="en-US" dirty="0">
              <a:solidFill>
                <a:srgbClr val="006600"/>
              </a:solidFill>
            </a:endParaRPr>
          </a:p>
        </p:txBody>
      </p:sp>
      <p:sp>
        <p:nvSpPr>
          <p:cNvPr id="8" name="Slide Number Placeholder 7"/>
          <p:cNvSpPr>
            <a:spLocks noGrp="1"/>
          </p:cNvSpPr>
          <p:nvPr>
            <p:ph type="sldNum" sz="quarter" idx="12"/>
          </p:nvPr>
        </p:nvSpPr>
        <p:spPr/>
        <p:txBody>
          <a:bodyPr/>
          <a:lstStyle/>
          <a:p>
            <a:fld id="{E2D1EF68-0DF5-4619-8524-0DE3C27F1D23}" type="slidenum">
              <a:rPr lang="el-GR" altLang="en-US" smtClean="0"/>
              <a:pPr/>
              <a:t>3</a:t>
            </a:fld>
            <a:endParaRPr lang="el-GR" altLang="en-US"/>
          </a:p>
        </p:txBody>
      </p:sp>
      <p:sp>
        <p:nvSpPr>
          <p:cNvPr id="7" name="Footer Placeholder 5"/>
          <p:cNvSpPr>
            <a:spLocks noGrp="1"/>
          </p:cNvSpPr>
          <p:nvPr>
            <p:ph type="ftr" sz="quarter" idx="11"/>
          </p:nvPr>
        </p:nvSpPr>
        <p:spPr>
          <a:xfrm>
            <a:off x="1447800" y="6491288"/>
            <a:ext cx="7061000" cy="247650"/>
          </a:xfrm>
        </p:spPr>
        <p:txBody>
          <a:bodyPr/>
          <a:lstStyle/>
          <a:p>
            <a:r>
              <a:rPr lang="en-GB" altLang="en-US" dirty="0" smtClean="0"/>
              <a:t>D. Koutsoyiannis &amp; A. Montanari, </a:t>
            </a:r>
            <a:r>
              <a:rPr lang="en-US" altLang="en-US" dirty="0" smtClean="0"/>
              <a:t>Climate is changing, everything is flowing, </a:t>
            </a:r>
            <a:r>
              <a:rPr lang="en-US" altLang="en-US" dirty="0" err="1" smtClean="0"/>
              <a:t>stationarity</a:t>
            </a:r>
            <a:r>
              <a:rPr lang="en-US" altLang="en-US" dirty="0" smtClean="0"/>
              <a:t> is immortal</a:t>
            </a:r>
            <a:endParaRPr lang="el-GR" altLang="en-US" dirty="0"/>
          </a:p>
        </p:txBody>
      </p:sp>
      <p:sp>
        <p:nvSpPr>
          <p:cNvPr id="9" name="Content Placeholder 2"/>
          <p:cNvSpPr txBox="1">
            <a:spLocks/>
          </p:cNvSpPr>
          <p:nvPr/>
        </p:nvSpPr>
        <p:spPr bwMode="auto">
          <a:xfrm>
            <a:off x="346069" y="3335960"/>
            <a:ext cx="8520113" cy="327650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93000"/>
              </a:lnSpc>
              <a:spcBef>
                <a:spcPts val="300"/>
              </a:spcBef>
              <a:spcAft>
                <a:spcPct val="0"/>
              </a:spcAft>
              <a:buClr>
                <a:schemeClr val="accent1"/>
              </a:buClr>
              <a:buSzPct val="65000"/>
              <a:buFont typeface="Wingdings" pitchFamily="2" charset="2"/>
              <a:buChar char="n"/>
              <a:tabLst/>
              <a:defRPr/>
            </a:pPr>
            <a:r>
              <a:rPr kumimoji="0" lang="en-GB" sz="2400" b="0" i="0" u="none" strike="noStrike" kern="0" cap="none" spc="0" normalizeH="0" baseline="0" noProof="0" dirty="0" smtClean="0">
                <a:ln>
                  <a:noFill/>
                </a:ln>
                <a:solidFill>
                  <a:schemeClr val="tx1"/>
                </a:solidFill>
                <a:effectLst/>
                <a:uLnTx/>
                <a:uFillTx/>
                <a:latin typeface="Cambria" pitchFamily="18" charset="0"/>
                <a:ea typeface="+mn-ea"/>
                <a:cs typeface="+mn-cs"/>
              </a:rPr>
              <a:t>Processes that are not stationary are called </a:t>
            </a:r>
            <a:r>
              <a:rPr kumimoji="0" lang="en-GB" sz="2400" b="1" i="0" u="none" strike="noStrike" kern="0" cap="none" spc="0" normalizeH="0" baseline="0" noProof="0" dirty="0" err="1" smtClean="0">
                <a:ln>
                  <a:noFill/>
                </a:ln>
                <a:solidFill>
                  <a:schemeClr val="tx1"/>
                </a:solidFill>
                <a:effectLst/>
                <a:uLnTx/>
                <a:uFillTx/>
                <a:latin typeface="Cambria" pitchFamily="18" charset="0"/>
                <a:ea typeface="+mn-ea"/>
                <a:cs typeface="+mn-cs"/>
              </a:rPr>
              <a:t>nonstationary</a:t>
            </a:r>
            <a:r>
              <a:rPr kumimoji="0" lang="en-GB" sz="2400" b="0" i="0" u="none" strike="noStrike" kern="0" cap="none" spc="0" normalizeH="0" baseline="0" noProof="0" dirty="0" smtClean="0">
                <a:ln>
                  <a:noFill/>
                </a:ln>
                <a:solidFill>
                  <a:schemeClr val="tx1"/>
                </a:solidFill>
                <a:effectLst/>
                <a:uLnTx/>
                <a:uFillTx/>
                <a:latin typeface="Cambria" pitchFamily="18" charset="0"/>
                <a:ea typeface="+mn-ea"/>
                <a:cs typeface="+mn-cs"/>
              </a:rPr>
              <a:t>; their statistical properties (at least some of them) change in time being </a:t>
            </a:r>
            <a:r>
              <a:rPr kumimoji="0" lang="en-GB" sz="2400" b="1" i="0" u="none" strike="noStrike" kern="0" cap="none" spc="0" normalizeH="0" baseline="0" noProof="0" dirty="0" smtClean="0">
                <a:ln>
                  <a:noFill/>
                </a:ln>
                <a:solidFill>
                  <a:schemeClr val="tx1"/>
                </a:solidFill>
                <a:effectLst/>
                <a:uLnTx/>
                <a:uFillTx/>
                <a:latin typeface="Cambria" pitchFamily="18" charset="0"/>
                <a:ea typeface="+mn-ea"/>
                <a:cs typeface="+mn-cs"/>
              </a:rPr>
              <a:t>deterministic</a:t>
            </a:r>
            <a:r>
              <a:rPr kumimoji="0" lang="en-GB" sz="2400" b="0" i="0" u="none" strike="noStrike" kern="0" cap="none" spc="0" normalizeH="0" baseline="0" noProof="0" dirty="0" smtClean="0">
                <a:ln>
                  <a:noFill/>
                </a:ln>
                <a:solidFill>
                  <a:schemeClr val="tx1"/>
                </a:solidFill>
                <a:effectLst/>
                <a:uLnTx/>
                <a:uFillTx/>
                <a:latin typeface="Cambria" pitchFamily="18" charset="0"/>
                <a:ea typeface="+mn-ea"/>
                <a:cs typeface="+mn-cs"/>
              </a:rPr>
              <a:t> functions of time.</a:t>
            </a:r>
            <a:endParaRPr kumimoji="0" lang="en-US" sz="2400" b="0" i="0" u="none" strike="noStrike" kern="0" cap="none" spc="0" normalizeH="0" baseline="0" noProof="0" dirty="0" smtClean="0">
              <a:ln>
                <a:noFill/>
              </a:ln>
              <a:solidFill>
                <a:schemeClr val="tx1"/>
              </a:solidFill>
              <a:effectLst/>
              <a:uLnTx/>
              <a:uFillTx/>
              <a:latin typeface="Cambria" pitchFamily="18" charset="0"/>
              <a:ea typeface="+mn-ea"/>
              <a:cs typeface="+mn-cs"/>
            </a:endParaRPr>
          </a:p>
        </p:txBody>
      </p:sp>
      <p:sp>
        <p:nvSpPr>
          <p:cNvPr id="10" name="Content Placeholder 2"/>
          <p:cNvSpPr txBox="1">
            <a:spLocks/>
          </p:cNvSpPr>
          <p:nvPr/>
        </p:nvSpPr>
        <p:spPr bwMode="auto">
          <a:xfrm>
            <a:off x="346063" y="4394329"/>
            <a:ext cx="8520113" cy="215887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93000"/>
              </a:lnSpc>
              <a:spcBef>
                <a:spcPts val="300"/>
              </a:spcBef>
              <a:spcAft>
                <a:spcPct val="0"/>
              </a:spcAft>
              <a:buClr>
                <a:schemeClr val="accent1"/>
              </a:buClr>
              <a:buSzPct val="65000"/>
              <a:buFont typeface="Wingdings" pitchFamily="2" charset="2"/>
              <a:buChar char="n"/>
              <a:tabLst/>
              <a:defRPr/>
            </a:pPr>
            <a:r>
              <a:rPr kumimoji="0" lang="en-US" sz="2400" b="0" i="0" u="none" strike="noStrike" kern="0" cap="none" spc="0" normalizeH="0" baseline="0" noProof="0" dirty="0" smtClean="0">
                <a:ln>
                  <a:noFill/>
                </a:ln>
                <a:solidFill>
                  <a:schemeClr val="tx1"/>
                </a:solidFill>
                <a:effectLst/>
                <a:uLnTx/>
                <a:uFillTx/>
                <a:latin typeface="Cambria" pitchFamily="18" charset="0"/>
                <a:ea typeface="+mn-ea"/>
                <a:cs typeface="+mn-cs"/>
              </a:rPr>
              <a:t>As far as we know:</a:t>
            </a:r>
          </a:p>
          <a:p>
            <a:pPr marL="669925" marR="0" lvl="1" indent="-325438" algn="l" defTabSz="914400" rtl="0" eaLnBrk="1" fontAlgn="base" latinLnBrk="0" hangingPunct="1">
              <a:lnSpc>
                <a:spcPct val="93000"/>
              </a:lnSpc>
              <a:spcBef>
                <a:spcPts val="300"/>
              </a:spcBef>
              <a:spcAft>
                <a:spcPct val="0"/>
              </a:spcAft>
              <a:buClr>
                <a:schemeClr val="accent2"/>
              </a:buClr>
              <a:buSzPct val="60000"/>
              <a:buFont typeface="Wingdings" pitchFamily="2" charset="2"/>
              <a:buChar char="q"/>
              <a:tabLst/>
              <a:defRPr/>
            </a:pPr>
            <a:r>
              <a:rPr kumimoji="0" lang="en-US" sz="2400" b="0" i="0" u="none" strike="noStrike" kern="0" cap="none" spc="0" normalizeH="0" baseline="0" noProof="0" dirty="0" smtClean="0">
                <a:ln>
                  <a:noFill/>
                </a:ln>
                <a:solidFill>
                  <a:schemeClr val="tx1"/>
                </a:solidFill>
                <a:effectLst/>
                <a:uLnTx/>
                <a:uFillTx/>
                <a:latin typeface="Cambria" pitchFamily="18" charset="0"/>
              </a:rPr>
              <a:t>This definition of </a:t>
            </a:r>
            <a:r>
              <a:rPr kumimoji="0" lang="en-US" sz="2400" b="0" i="0" u="none" strike="noStrike" kern="0" cap="none" spc="0" normalizeH="0" baseline="0" noProof="0" dirty="0" err="1" smtClean="0">
                <a:ln>
                  <a:noFill/>
                </a:ln>
                <a:solidFill>
                  <a:schemeClr val="tx1"/>
                </a:solidFill>
                <a:effectLst/>
                <a:uLnTx/>
                <a:uFillTx/>
                <a:latin typeface="Cambria" pitchFamily="18" charset="0"/>
              </a:rPr>
              <a:t>stationarity</a:t>
            </a:r>
            <a:r>
              <a:rPr kumimoji="0" lang="en-US" sz="2400" b="0" i="0" u="none" strike="noStrike" kern="0" cap="none" spc="0" normalizeH="0" baseline="0" noProof="0" dirty="0" smtClean="0">
                <a:ln>
                  <a:noFill/>
                </a:ln>
                <a:solidFill>
                  <a:schemeClr val="tx1"/>
                </a:solidFill>
                <a:effectLst/>
                <a:uLnTx/>
                <a:uFillTx/>
                <a:latin typeface="Cambria" pitchFamily="18" charset="0"/>
              </a:rPr>
              <a:t> has never been disputed.</a:t>
            </a:r>
          </a:p>
          <a:p>
            <a:pPr marL="669925" marR="0" lvl="1" indent="-325438" algn="l" defTabSz="914400" rtl="0" eaLnBrk="1" fontAlgn="base" latinLnBrk="0" hangingPunct="1">
              <a:lnSpc>
                <a:spcPct val="93000"/>
              </a:lnSpc>
              <a:spcBef>
                <a:spcPts val="300"/>
              </a:spcBef>
              <a:spcAft>
                <a:spcPct val="0"/>
              </a:spcAft>
              <a:buClr>
                <a:schemeClr val="accent2"/>
              </a:buClr>
              <a:buSzPct val="60000"/>
              <a:buFont typeface="Wingdings" pitchFamily="2" charset="2"/>
              <a:buChar char="q"/>
              <a:tabLst/>
              <a:defRPr/>
            </a:pPr>
            <a:r>
              <a:rPr kumimoji="0" lang="en-US" sz="2400" b="0" i="0" u="none" strike="noStrike" kern="0" cap="none" spc="0" normalizeH="0" baseline="0" noProof="0" dirty="0" smtClean="0">
                <a:ln>
                  <a:noFill/>
                </a:ln>
                <a:solidFill>
                  <a:schemeClr val="tx1"/>
                </a:solidFill>
                <a:effectLst/>
                <a:uLnTx/>
                <a:uFillTx/>
                <a:latin typeface="Cambria" pitchFamily="18" charset="0"/>
              </a:rPr>
              <a:t>There has never been an alternative formal definition of </a:t>
            </a:r>
            <a:r>
              <a:rPr kumimoji="0" lang="en-US" sz="2400" b="0" i="0" u="none" strike="noStrike" kern="0" cap="none" spc="0" normalizeH="0" baseline="0" noProof="0" dirty="0" err="1" smtClean="0">
                <a:ln>
                  <a:noFill/>
                </a:ln>
                <a:solidFill>
                  <a:schemeClr val="tx1"/>
                </a:solidFill>
                <a:effectLst/>
                <a:uLnTx/>
                <a:uFillTx/>
                <a:latin typeface="Cambria" pitchFamily="18" charset="0"/>
              </a:rPr>
              <a:t>stationarity</a:t>
            </a:r>
            <a:r>
              <a:rPr kumimoji="0" lang="en-US" sz="2400" b="0" i="0" u="none" strike="noStrike" kern="0" cap="none" spc="0" normalizeH="0" baseline="0" noProof="0" dirty="0" smtClean="0">
                <a:ln>
                  <a:noFill/>
                </a:ln>
                <a:solidFill>
                  <a:schemeClr val="tx1"/>
                </a:solidFill>
                <a:effectLst/>
                <a:uLnTx/>
                <a:uFillTx/>
                <a:latin typeface="Cambria" pitchFamily="18" charset="0"/>
              </a:rPr>
              <a:t>.</a:t>
            </a:r>
          </a:p>
          <a:p>
            <a:pPr marL="669925" marR="0" lvl="1" indent="-325438" algn="l" defTabSz="914400" rtl="0" eaLnBrk="1" fontAlgn="base" latinLnBrk="0" hangingPunct="1">
              <a:lnSpc>
                <a:spcPct val="93000"/>
              </a:lnSpc>
              <a:spcBef>
                <a:spcPts val="300"/>
              </a:spcBef>
              <a:spcAft>
                <a:spcPct val="0"/>
              </a:spcAft>
              <a:buClr>
                <a:schemeClr val="accent2"/>
              </a:buClr>
              <a:buSzPct val="60000"/>
              <a:buFont typeface="Wingdings" pitchFamily="2" charset="2"/>
              <a:buChar char="q"/>
              <a:tabLst/>
              <a:defRPr/>
            </a:pPr>
            <a:r>
              <a:rPr kumimoji="0" lang="en-US" sz="2400" b="0" i="0" u="none" strike="noStrike" kern="0" cap="none" spc="0" normalizeH="0" baseline="0" noProof="0" dirty="0" smtClean="0">
                <a:ln>
                  <a:noFill/>
                </a:ln>
                <a:solidFill>
                  <a:schemeClr val="tx1"/>
                </a:solidFill>
                <a:effectLst/>
                <a:uLnTx/>
                <a:uFillTx/>
                <a:latin typeface="Cambria" pitchFamily="18" charset="0"/>
              </a:rPr>
              <a:t>The terms stationary and </a:t>
            </a:r>
            <a:r>
              <a:rPr kumimoji="0" lang="en-US" sz="2400" b="0" i="0" u="none" strike="noStrike" kern="0" cap="none" spc="0" normalizeH="0" baseline="0" noProof="0" dirty="0" err="1" smtClean="0">
                <a:ln>
                  <a:noFill/>
                </a:ln>
                <a:solidFill>
                  <a:schemeClr val="tx1"/>
                </a:solidFill>
                <a:effectLst/>
                <a:uLnTx/>
                <a:uFillTx/>
                <a:latin typeface="Cambria" pitchFamily="18" charset="0"/>
              </a:rPr>
              <a:t>stationarity</a:t>
            </a:r>
            <a:r>
              <a:rPr kumimoji="0" lang="en-US" sz="2400" b="0" i="0" u="none" strike="noStrike" kern="0" cap="none" spc="0" normalizeH="0" baseline="0" noProof="0" dirty="0" smtClean="0">
                <a:ln>
                  <a:noFill/>
                </a:ln>
                <a:solidFill>
                  <a:schemeClr val="tx1"/>
                </a:solidFill>
                <a:effectLst/>
                <a:uLnTx/>
                <a:uFillTx/>
                <a:latin typeface="Cambria" pitchFamily="18" charset="0"/>
              </a:rPr>
              <a:t> are often misused.</a:t>
            </a:r>
            <a:endParaRPr kumimoji="0" lang="el-GR" sz="2400" b="0" i="0" u="none" strike="noStrike" kern="0" cap="none" spc="0" normalizeH="0" baseline="0" noProof="0" dirty="0">
              <a:ln>
                <a:noFill/>
              </a:ln>
              <a:solidFill>
                <a:schemeClr val="tx1"/>
              </a:solidFill>
              <a:effectLst/>
              <a:uLnTx/>
              <a:uFillTx/>
              <a:latin typeface="Cambria" pitchFamily="18" charset="0"/>
            </a:endParaRPr>
          </a:p>
        </p:txBody>
      </p:sp>
    </p:spTree>
    <p:extLst>
      <p:ext uri="{BB962C8B-B14F-4D97-AF65-F5344CB8AC3E}">
        <p14:creationId xmlns="" xmlns:p14="http://schemas.microsoft.com/office/powerpoint/2010/main" val="557918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Implications  </a:t>
            </a:r>
            <a:endParaRPr lang="el-GR" dirty="0"/>
          </a:p>
        </p:txBody>
      </p:sp>
      <p:sp>
        <p:nvSpPr>
          <p:cNvPr id="3" name="Content Placeholder 2"/>
          <p:cNvSpPr>
            <a:spLocks noGrp="1"/>
          </p:cNvSpPr>
          <p:nvPr>
            <p:ph idx="1"/>
          </p:nvPr>
        </p:nvSpPr>
        <p:spPr>
          <a:xfrm>
            <a:off x="346075" y="753505"/>
            <a:ext cx="8520113" cy="4775200"/>
          </a:xfrm>
        </p:spPr>
        <p:txBody>
          <a:bodyPr/>
          <a:lstStyle/>
          <a:p>
            <a:r>
              <a:rPr lang="en-US" dirty="0" err="1" smtClean="0"/>
              <a:t>Stationarity</a:t>
            </a:r>
            <a:r>
              <a:rPr lang="en-US" dirty="0" smtClean="0"/>
              <a:t> refers to stochastic processes.</a:t>
            </a:r>
          </a:p>
          <a:p>
            <a:r>
              <a:rPr lang="en-US" dirty="0" smtClean="0"/>
              <a:t>This is not pure speculation: it implies relevant practical implications.</a:t>
            </a:r>
          </a:p>
          <a:p>
            <a:r>
              <a:rPr lang="en-US" dirty="0" smtClean="0"/>
              <a:t>If a process is deterministic, it is meaningless to refer to </a:t>
            </a:r>
            <a:r>
              <a:rPr lang="en-US" dirty="0" err="1" smtClean="0"/>
              <a:t>stationarity</a:t>
            </a:r>
            <a:r>
              <a:rPr lang="en-US" dirty="0" smtClean="0"/>
              <a:t>. The process would be perfectly predictable, its changing properties could be figured out with precision without the need to call </a:t>
            </a:r>
            <a:r>
              <a:rPr lang="en-US" dirty="0" err="1" smtClean="0"/>
              <a:t>stationarity</a:t>
            </a:r>
            <a:r>
              <a:rPr lang="en-US" dirty="0" smtClean="0"/>
              <a:t> into play.</a:t>
            </a:r>
          </a:p>
        </p:txBody>
      </p:sp>
      <p:sp>
        <p:nvSpPr>
          <p:cNvPr id="8" name="Slide Number Placeholder 7"/>
          <p:cNvSpPr>
            <a:spLocks noGrp="1"/>
          </p:cNvSpPr>
          <p:nvPr>
            <p:ph type="sldNum" sz="quarter" idx="12"/>
          </p:nvPr>
        </p:nvSpPr>
        <p:spPr/>
        <p:txBody>
          <a:bodyPr/>
          <a:lstStyle/>
          <a:p>
            <a:fld id="{E2D1EF68-0DF5-4619-8524-0DE3C27F1D23}" type="slidenum">
              <a:rPr lang="el-GR" altLang="en-US" smtClean="0"/>
              <a:pPr/>
              <a:t>4</a:t>
            </a:fld>
            <a:endParaRPr lang="el-GR" altLang="en-US"/>
          </a:p>
        </p:txBody>
      </p:sp>
      <p:sp>
        <p:nvSpPr>
          <p:cNvPr id="7" name="Footer Placeholder 5"/>
          <p:cNvSpPr>
            <a:spLocks noGrp="1"/>
          </p:cNvSpPr>
          <p:nvPr>
            <p:ph type="ftr" sz="quarter" idx="11"/>
          </p:nvPr>
        </p:nvSpPr>
        <p:spPr>
          <a:xfrm>
            <a:off x="1447800" y="6491288"/>
            <a:ext cx="7061000" cy="247650"/>
          </a:xfrm>
        </p:spPr>
        <p:txBody>
          <a:bodyPr/>
          <a:lstStyle/>
          <a:p>
            <a:r>
              <a:rPr lang="en-GB" altLang="en-US" dirty="0" smtClean="0"/>
              <a:t>D. Koutsoyiannis &amp; A. Montanari, </a:t>
            </a:r>
            <a:r>
              <a:rPr lang="en-US" altLang="en-US" dirty="0" smtClean="0"/>
              <a:t>Climate is changing, everything is flowing, </a:t>
            </a:r>
            <a:r>
              <a:rPr lang="en-US" altLang="en-US" dirty="0" err="1" smtClean="0"/>
              <a:t>stationarity</a:t>
            </a:r>
            <a:r>
              <a:rPr lang="en-US" altLang="en-US" dirty="0" smtClean="0"/>
              <a:t> is immortal</a:t>
            </a:r>
            <a:endParaRPr lang="el-GR" altLang="en-US" dirty="0"/>
          </a:p>
        </p:txBody>
      </p:sp>
      <p:sp>
        <p:nvSpPr>
          <p:cNvPr id="6" name="Content Placeholder 2"/>
          <p:cNvSpPr txBox="1">
            <a:spLocks/>
          </p:cNvSpPr>
          <p:nvPr/>
        </p:nvSpPr>
        <p:spPr bwMode="auto">
          <a:xfrm>
            <a:off x="346069" y="3378269"/>
            <a:ext cx="8520113" cy="4775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95000"/>
              </a:lnSpc>
              <a:spcBef>
                <a:spcPts val="500"/>
              </a:spcBef>
              <a:spcAft>
                <a:spcPct val="0"/>
              </a:spcAft>
              <a:buClr>
                <a:schemeClr val="accent1"/>
              </a:buClr>
              <a:buSzPct val="65000"/>
              <a:buFont typeface="Wingdings" pitchFamily="2" charset="2"/>
              <a:buChar char="n"/>
              <a:tabLst/>
              <a:defRPr/>
            </a:pPr>
            <a:r>
              <a:rPr kumimoji="0" lang="en-US" sz="2400" b="0" i="0" u="none" strike="noStrike" kern="0" cap="none" spc="0" normalizeH="0" baseline="0" noProof="0" dirty="0" smtClean="0">
                <a:ln>
                  <a:noFill/>
                </a:ln>
                <a:solidFill>
                  <a:schemeClr val="tx1"/>
                </a:solidFill>
                <a:effectLst/>
                <a:uLnTx/>
                <a:uFillTx/>
                <a:latin typeface="Cambria" pitchFamily="18" charset="0"/>
                <a:ea typeface="+mn-ea"/>
                <a:cs typeface="+mn-cs"/>
              </a:rPr>
              <a:t>Conversely, a process which is not fully predictable implies the presence of a stochastic component. Such component must be predicted in statistical terms.</a:t>
            </a:r>
          </a:p>
          <a:p>
            <a:pPr marL="342900" marR="0" lvl="0" indent="-342900" algn="l" defTabSz="914400" rtl="0" eaLnBrk="1" fontAlgn="base" latinLnBrk="0" hangingPunct="1">
              <a:lnSpc>
                <a:spcPct val="95000"/>
              </a:lnSpc>
              <a:spcBef>
                <a:spcPts val="500"/>
              </a:spcBef>
              <a:spcAft>
                <a:spcPct val="0"/>
              </a:spcAft>
              <a:buClr>
                <a:schemeClr val="accent1"/>
              </a:buClr>
              <a:buSzPct val="65000"/>
              <a:buFont typeface="Wingdings" pitchFamily="2" charset="2"/>
              <a:buChar char="n"/>
              <a:tabLst/>
              <a:defRPr/>
            </a:pPr>
            <a:r>
              <a:rPr kumimoji="0" lang="en-US" sz="2400" b="0" i="0" u="none" strike="noStrike" kern="0" cap="none" spc="0" normalizeH="0" baseline="0" noProof="0" dirty="0" smtClean="0">
                <a:ln>
                  <a:noFill/>
                </a:ln>
                <a:solidFill>
                  <a:schemeClr val="tx1"/>
                </a:solidFill>
                <a:effectLst/>
                <a:uLnTx/>
                <a:uFillTx/>
                <a:latin typeface="Cambria" pitchFamily="18" charset="0"/>
                <a:ea typeface="+mn-ea"/>
                <a:cs typeface="+mn-cs"/>
              </a:rPr>
              <a:t>It becomes necessary to call </a:t>
            </a:r>
            <a:r>
              <a:rPr kumimoji="0" lang="en-US" sz="2400" b="0" i="0" u="none" strike="noStrike" kern="0" cap="none" spc="0" normalizeH="0" baseline="0" noProof="0" dirty="0" err="1" smtClean="0">
                <a:ln>
                  <a:noFill/>
                </a:ln>
                <a:solidFill>
                  <a:schemeClr val="tx1"/>
                </a:solidFill>
                <a:effectLst/>
                <a:uLnTx/>
                <a:uFillTx/>
                <a:latin typeface="Cambria" pitchFamily="18" charset="0"/>
                <a:ea typeface="+mn-ea"/>
                <a:cs typeface="+mn-cs"/>
              </a:rPr>
              <a:t>stationarity</a:t>
            </a:r>
            <a:r>
              <a:rPr kumimoji="0" lang="en-US" sz="2400" b="0" i="0" u="none" strike="noStrike" kern="0" cap="none" spc="0" normalizeH="0" baseline="0" noProof="0" dirty="0" smtClean="0">
                <a:ln>
                  <a:noFill/>
                </a:ln>
                <a:solidFill>
                  <a:schemeClr val="tx1"/>
                </a:solidFill>
                <a:effectLst/>
                <a:uLnTx/>
                <a:uFillTx/>
                <a:latin typeface="Cambria" pitchFamily="18" charset="0"/>
                <a:ea typeface="+mn-ea"/>
                <a:cs typeface="+mn-cs"/>
              </a:rPr>
              <a:t> into play, to assume that the statistical behaviors do not change in time.</a:t>
            </a:r>
          </a:p>
          <a:p>
            <a:pPr marL="342900" marR="0" lvl="0" indent="-342900" algn="l" defTabSz="914400" rtl="0" eaLnBrk="1" fontAlgn="base" latinLnBrk="0" hangingPunct="1">
              <a:lnSpc>
                <a:spcPct val="95000"/>
              </a:lnSpc>
              <a:spcBef>
                <a:spcPts val="500"/>
              </a:spcBef>
              <a:spcAft>
                <a:spcPct val="0"/>
              </a:spcAft>
              <a:buClr>
                <a:schemeClr val="accent1"/>
              </a:buClr>
              <a:buSzPct val="65000"/>
              <a:buFont typeface="Wingdings" pitchFamily="2" charset="2"/>
              <a:buChar char="n"/>
              <a:tabLst/>
              <a:defRPr/>
            </a:pPr>
            <a:r>
              <a:rPr kumimoji="0" lang="en-US" sz="2400" b="0" i="0" u="none" strike="noStrike" kern="0" cap="none" spc="0" normalizeH="0" baseline="0" noProof="0" dirty="0" smtClean="0">
                <a:ln>
                  <a:noFill/>
                </a:ln>
                <a:solidFill>
                  <a:schemeClr val="tx1"/>
                </a:solidFill>
                <a:effectLst/>
                <a:uLnTx/>
                <a:uFillTx/>
                <a:latin typeface="Cambria" pitchFamily="18" charset="0"/>
                <a:ea typeface="+mn-ea"/>
                <a:cs typeface="+mn-cs"/>
              </a:rPr>
              <a:t>If </a:t>
            </a:r>
            <a:r>
              <a:rPr kumimoji="0" lang="en-US" sz="2400" b="0" i="0" u="none" strike="noStrike" kern="0" cap="none" spc="0" normalizeH="0" baseline="0" noProof="0" dirty="0" smtClean="0">
                <a:ln>
                  <a:noFill/>
                </a:ln>
                <a:solidFill>
                  <a:schemeClr val="tx1"/>
                </a:solidFill>
                <a:effectLst/>
                <a:uLnTx/>
                <a:uFillTx/>
                <a:latin typeface="Cambria" pitchFamily="18" charset="0"/>
                <a:ea typeface="+mn-ea"/>
                <a:cs typeface="+mn-cs"/>
              </a:rPr>
              <a:t>we admit that statistics change in time we imply that the process is non-stationary, but we need to define the change in statistics in deterministic terms.</a:t>
            </a:r>
          </a:p>
        </p:txBody>
      </p:sp>
    </p:spTree>
    <p:extLst>
      <p:ext uri="{BB962C8B-B14F-4D97-AF65-F5344CB8AC3E}">
        <p14:creationId xmlns="" xmlns:p14="http://schemas.microsoft.com/office/powerpoint/2010/main" val="3205366308"/>
      </p:ext>
    </p:extLst>
  </p:cSld>
  <p:clrMapOvr>
    <a:masterClrMapping/>
  </p:clrMapOvr>
  <mc:AlternateContent xmlns:mc="http://schemas.openxmlformats.org/markup-compatibility/2006">
    <mc:Choice xmlns="" xmlns:p14="http://schemas.microsoft.com/office/powerpoint/2010/main" Requires="p14">
      <p:transition spd="slow" p14:dur="2000" advTm="35223"/>
    </mc:Choice>
    <mc:Fallback>
      <p:transition spd="slow" advTm="3522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0" name="Rectangle 2"/>
          <p:cNvSpPr>
            <a:spLocks noGrp="1" noChangeArrowheads="1"/>
          </p:cNvSpPr>
          <p:nvPr>
            <p:ph type="title"/>
          </p:nvPr>
        </p:nvSpPr>
        <p:spPr/>
        <p:txBody>
          <a:bodyPr/>
          <a:lstStyle/>
          <a:p>
            <a:r>
              <a:rPr lang="en-GB" noProof="0" dirty="0" smtClean="0"/>
              <a:t>In which world do stationarity and nonstationarity belong?</a:t>
            </a:r>
            <a:endParaRPr lang="en-GB" noProof="0" dirty="0"/>
          </a:p>
        </p:txBody>
      </p:sp>
      <p:grpSp>
        <p:nvGrpSpPr>
          <p:cNvPr id="2" name="Organization Chart 2"/>
          <p:cNvGrpSpPr>
            <a:grpSpLocks/>
          </p:cNvGrpSpPr>
          <p:nvPr/>
        </p:nvGrpSpPr>
        <p:grpSpPr bwMode="auto">
          <a:xfrm>
            <a:off x="4964113" y="1370013"/>
            <a:ext cx="3798887" cy="3363912"/>
            <a:chOff x="1152" y="1296"/>
            <a:chExt cx="864" cy="1584"/>
          </a:xfrm>
        </p:grpSpPr>
        <p:cxnSp>
          <p:nvCxnSpPr>
            <p:cNvPr id="2052" name="_s2052"/>
            <p:cNvCxnSpPr>
              <a:cxnSpLocks noChangeShapeType="1"/>
              <a:stCxn id="6" idx="0"/>
              <a:endCxn id="5" idx="2"/>
            </p:cNvCxnSpPr>
            <p:nvPr/>
          </p:nvCxnSpPr>
          <p:spPr bwMode="auto">
            <a:xfrm rot="16200000">
              <a:off x="1513" y="2519"/>
              <a:ext cx="144" cy="1"/>
            </a:xfrm>
            <a:prstGeom prst="straightConnector1">
              <a:avLst/>
            </a:prstGeom>
            <a:noFill/>
            <a:ln w="28575">
              <a:solidFill>
                <a:schemeClr val="tx1"/>
              </a:solidFill>
              <a:round/>
              <a:headEnd type="stealth" w="med" len="me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rgbClr val="808080"/>
                    </a:outerShdw>
                  </a:effectLst>
                </a14:hiddenEffects>
              </a:ext>
            </a:extLst>
          </p:spPr>
        </p:cxnSp>
        <p:cxnSp>
          <p:nvCxnSpPr>
            <p:cNvPr id="2053" name="_s2053"/>
            <p:cNvCxnSpPr>
              <a:cxnSpLocks noChangeShapeType="1"/>
              <a:stCxn id="5" idx="0"/>
              <a:endCxn id="4" idx="2"/>
            </p:cNvCxnSpPr>
            <p:nvPr/>
          </p:nvCxnSpPr>
          <p:spPr bwMode="auto">
            <a:xfrm rot="16200000">
              <a:off x="1513" y="2087"/>
              <a:ext cx="144" cy="1"/>
            </a:xfrm>
            <a:prstGeom prst="straightConnector1">
              <a:avLst/>
            </a:prstGeom>
            <a:noFill/>
            <a:ln w="28575">
              <a:solidFill>
                <a:schemeClr val="tx1"/>
              </a:solidFill>
              <a:round/>
              <a:headEnd type="stealth" w="med" len="me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rgbClr val="808080"/>
                    </a:outerShdw>
                  </a:effectLst>
                </a14:hiddenEffects>
              </a:ext>
            </a:extLst>
          </p:spPr>
        </p:cxnSp>
        <p:cxnSp>
          <p:nvCxnSpPr>
            <p:cNvPr id="2054" name="_s2054"/>
            <p:cNvCxnSpPr>
              <a:cxnSpLocks noChangeShapeType="1"/>
              <a:stCxn id="4" idx="0"/>
              <a:endCxn id="3" idx="2"/>
            </p:cNvCxnSpPr>
            <p:nvPr/>
          </p:nvCxnSpPr>
          <p:spPr bwMode="auto">
            <a:xfrm rot="16200000">
              <a:off x="1513" y="1655"/>
              <a:ext cx="144" cy="1"/>
            </a:xfrm>
            <a:prstGeom prst="straightConnector1">
              <a:avLst/>
            </a:prstGeom>
            <a:noFill/>
            <a:ln w="28575">
              <a:solidFill>
                <a:schemeClr val="tx1"/>
              </a:solidFill>
              <a:round/>
              <a:headEnd type="stealth" w="med" len="me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rgbClr val="808080"/>
                    </a:outerShdw>
                  </a:effectLst>
                </a14:hiddenEffects>
              </a:ext>
            </a:extLst>
          </p:spPr>
        </p:cxnSp>
        <p:sp>
          <p:nvSpPr>
            <p:cNvPr id="3" name="_s2055"/>
            <p:cNvSpPr>
              <a:spLocks noChangeArrowheads="1"/>
            </p:cNvSpPr>
            <p:nvPr/>
          </p:nvSpPr>
          <p:spPr bwMode="auto">
            <a:xfrm>
              <a:off x="1152" y="1296"/>
              <a:ext cx="864" cy="288"/>
            </a:xfrm>
            <a:prstGeom prst="roundRect">
              <a:avLst>
                <a:gd name="adj" fmla="val 16667"/>
              </a:avLst>
            </a:prstGeom>
            <a:solidFill>
              <a:srgbClr val="FF9999"/>
            </a:solidFill>
            <a:ln w="9525" algn="ctr">
              <a:solidFill>
                <a:srgbClr val="FF0000"/>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36000" tIns="36000" rIns="36000" bIns="36000" numCol="1" anchor="ctr" anchorCtr="0" compatLnSpc="1">
              <a:prstTxWarp prst="textNoShape">
                <a:avLst/>
              </a:prstTxWarp>
            </a:bodyPr>
            <a:lstStyle/>
            <a:p>
              <a:pPr marL="0" marR="0" lvl="0" indent="0" algn="ctr" defTabSz="914400" rtl="0" eaLnBrk="1" fontAlgn="base" latinLnBrk="0" hangingPunct="1">
                <a:lnSpc>
                  <a:spcPct val="95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mbria" pitchFamily="18" charset="0"/>
                </a:rPr>
                <a:t>Abstract representation</a:t>
              </a:r>
              <a:endParaRPr kumimoji="0" lang="el-GR" sz="2000" b="1" i="0" u="none" strike="noStrike" cap="none" normalizeH="0" baseline="0" smtClean="0">
                <a:ln>
                  <a:noFill/>
                </a:ln>
                <a:solidFill>
                  <a:schemeClr val="tx1"/>
                </a:solidFill>
                <a:effectLst/>
                <a:latin typeface="Cambria" pitchFamily="18" charset="0"/>
              </a:endParaRPr>
            </a:p>
          </p:txBody>
        </p:sp>
        <p:sp>
          <p:nvSpPr>
            <p:cNvPr id="4" name="_s2056"/>
            <p:cNvSpPr>
              <a:spLocks noChangeArrowheads="1"/>
            </p:cNvSpPr>
            <p:nvPr/>
          </p:nvSpPr>
          <p:spPr bwMode="auto">
            <a:xfrm>
              <a:off x="1152" y="1728"/>
              <a:ext cx="864" cy="288"/>
            </a:xfrm>
            <a:prstGeom prst="roundRect">
              <a:avLst>
                <a:gd name="adj" fmla="val 16667"/>
              </a:avLst>
            </a:prstGeom>
            <a:solidFill>
              <a:srgbClr val="FF9999"/>
            </a:solidFill>
            <a:ln w="9525" algn="ctr">
              <a:solidFill>
                <a:srgbClr val="FF0000"/>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36000" tIns="36000" rIns="36000" bIns="36000" numCol="1" anchor="ctr" anchorCtr="0" compatLnSpc="1">
              <a:prstTxWarp prst="textNoShape">
                <a:avLst/>
              </a:prstTxWarp>
            </a:bodyPr>
            <a:lstStyle/>
            <a:p>
              <a:pPr>
                <a:lnSpc>
                  <a:spcPct val="95000"/>
                </a:lnSpc>
              </a:pPr>
              <a:r>
                <a:rPr lang="en-US" sz="2000" b="0" i="0" dirty="0" smtClean="0">
                  <a:latin typeface="Cambria" pitchFamily="18" charset="0"/>
                </a:rPr>
                <a:t>Model </a:t>
              </a:r>
              <a:br>
                <a:rPr lang="en-US" sz="2000" b="0" i="0" dirty="0" smtClean="0">
                  <a:latin typeface="Cambria" pitchFamily="18" charset="0"/>
                </a:rPr>
              </a:br>
              <a:r>
                <a:rPr lang="en-US" sz="2000" b="0" i="0" dirty="0" smtClean="0">
                  <a:latin typeface="Cambria" pitchFamily="18" charset="0"/>
                </a:rPr>
                <a:t>(Stochastic process)</a:t>
              </a:r>
              <a:endParaRPr lang="el-GR" sz="2000" b="0" i="0" dirty="0">
                <a:latin typeface="Cambria" pitchFamily="18" charset="0"/>
              </a:endParaRPr>
            </a:p>
          </p:txBody>
        </p:sp>
        <p:sp>
          <p:nvSpPr>
            <p:cNvPr id="5" name="_s2057"/>
            <p:cNvSpPr>
              <a:spLocks noChangeArrowheads="1"/>
            </p:cNvSpPr>
            <p:nvPr/>
          </p:nvSpPr>
          <p:spPr bwMode="auto">
            <a:xfrm>
              <a:off x="1152" y="2160"/>
              <a:ext cx="864" cy="288"/>
            </a:xfrm>
            <a:prstGeom prst="roundRect">
              <a:avLst>
                <a:gd name="adj" fmla="val 16667"/>
              </a:avLst>
            </a:prstGeom>
            <a:solidFill>
              <a:srgbClr val="FF9999"/>
            </a:solidFill>
            <a:ln w="9525" algn="ctr">
              <a:solidFill>
                <a:srgbClr val="FF0000"/>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36000" tIns="36000" rIns="36000" bIns="36000" numCol="1" anchor="ctr" anchorCtr="0" compatLnSpc="1">
              <a:prstTxWarp prst="textNoShape">
                <a:avLst/>
              </a:prstTxWarp>
            </a:bodyPr>
            <a:lstStyle/>
            <a:p>
              <a:pPr marL="0" marR="0" lvl="0" indent="0" algn="ctr" defTabSz="914400" rtl="0" eaLnBrk="1" fontAlgn="base" latinLnBrk="0" hangingPunct="1">
                <a:lnSpc>
                  <a:spcPct val="95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mbria" pitchFamily="18" charset="0"/>
                </a:rPr>
                <a:t>Ensemble (Gibbs’s idea): </a:t>
              </a:r>
              <a:r>
                <a:rPr kumimoji="0" lang="en-US" sz="2000" b="1" i="0" u="none" strike="noStrike" cap="none" normalizeH="0" baseline="0" dirty="0" smtClean="0">
                  <a:ln>
                    <a:noFill/>
                  </a:ln>
                  <a:solidFill>
                    <a:schemeClr val="tx1"/>
                  </a:solidFill>
                  <a:effectLst/>
                  <a:latin typeface="Cambria" pitchFamily="18" charset="0"/>
                </a:rPr>
                <a:t>mental copies</a:t>
              </a:r>
              <a:r>
                <a:rPr kumimoji="0" lang="en-US" sz="2000" b="0" i="0" u="none" strike="noStrike" cap="none" normalizeH="0" baseline="0" dirty="0" smtClean="0">
                  <a:ln>
                    <a:noFill/>
                  </a:ln>
                  <a:solidFill>
                    <a:schemeClr val="tx1"/>
                  </a:solidFill>
                  <a:effectLst/>
                  <a:latin typeface="Cambria" pitchFamily="18" charset="0"/>
                </a:rPr>
                <a:t> of natural system </a:t>
              </a:r>
              <a:endParaRPr kumimoji="0" lang="el-GR" sz="2000" b="0" i="0" u="none" strike="noStrike" cap="none" normalizeH="0" baseline="0" dirty="0" smtClean="0">
                <a:ln>
                  <a:noFill/>
                </a:ln>
                <a:solidFill>
                  <a:schemeClr val="tx1"/>
                </a:solidFill>
                <a:effectLst/>
                <a:latin typeface="Cambria" pitchFamily="18" charset="0"/>
              </a:endParaRPr>
            </a:p>
          </p:txBody>
        </p:sp>
        <p:sp>
          <p:nvSpPr>
            <p:cNvPr id="6" name="_s2058"/>
            <p:cNvSpPr>
              <a:spLocks noChangeArrowheads="1"/>
            </p:cNvSpPr>
            <p:nvPr/>
          </p:nvSpPr>
          <p:spPr bwMode="auto">
            <a:xfrm>
              <a:off x="1152" y="2592"/>
              <a:ext cx="864" cy="288"/>
            </a:xfrm>
            <a:prstGeom prst="roundRect">
              <a:avLst>
                <a:gd name="adj" fmla="val 16667"/>
              </a:avLst>
            </a:prstGeom>
            <a:solidFill>
              <a:srgbClr val="FF9999"/>
            </a:solidFill>
            <a:ln w="9525" algn="ctr">
              <a:solidFill>
                <a:srgbClr val="FF0000"/>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36000" tIns="36000" rIns="36000" bIns="36000" numCol="1" anchor="ctr" anchorCtr="0" compatLnSpc="1">
              <a:prstTxWarp prst="textNoShape">
                <a:avLst/>
              </a:prstTxWarp>
            </a:bodyPr>
            <a:lstStyle/>
            <a:p>
              <a:pPr marL="0" marR="0" lvl="0" indent="0" algn="ctr" defTabSz="914400" rtl="0" eaLnBrk="1" fontAlgn="base" latinLnBrk="0" hangingPunct="1">
                <a:lnSpc>
                  <a:spcPct val="95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mbria" pitchFamily="18" charset="0"/>
                </a:rPr>
                <a:t>Time series</a:t>
              </a:r>
              <a:r>
                <a:rPr kumimoji="0" lang="en-US" sz="2000" b="0" i="0" u="none" strike="noStrike" cap="none" normalizeH="0" dirty="0" smtClean="0">
                  <a:ln>
                    <a:noFill/>
                  </a:ln>
                  <a:solidFill>
                    <a:schemeClr val="tx1"/>
                  </a:solidFill>
                  <a:effectLst/>
                  <a:latin typeface="Cambria" pitchFamily="18" charset="0"/>
                </a:rPr>
                <a:t> </a:t>
              </a:r>
              <a:br>
                <a:rPr kumimoji="0" lang="en-US" sz="2000" b="0" i="0" u="none" strike="noStrike" cap="none" normalizeH="0" dirty="0" smtClean="0">
                  <a:ln>
                    <a:noFill/>
                  </a:ln>
                  <a:solidFill>
                    <a:schemeClr val="tx1"/>
                  </a:solidFill>
                  <a:effectLst/>
                  <a:latin typeface="Cambria" pitchFamily="18" charset="0"/>
                </a:rPr>
              </a:br>
              <a:r>
                <a:rPr kumimoji="0" lang="en-US" sz="2000" b="0" i="0" u="none" strike="noStrike" cap="none" normalizeH="0" dirty="0" smtClean="0">
                  <a:ln>
                    <a:noFill/>
                  </a:ln>
                  <a:solidFill>
                    <a:schemeClr val="tx1"/>
                  </a:solidFill>
                  <a:effectLst/>
                  <a:latin typeface="Cambria" pitchFamily="18" charset="0"/>
                </a:rPr>
                <a:t>(simulated)</a:t>
              </a:r>
              <a:endParaRPr kumimoji="0" lang="el-GR" sz="2000" b="0" i="0" u="none" strike="noStrike" cap="none" normalizeH="0" baseline="0" dirty="0" smtClean="0">
                <a:ln>
                  <a:noFill/>
                </a:ln>
                <a:solidFill>
                  <a:schemeClr val="tx1"/>
                </a:solidFill>
                <a:effectLst/>
                <a:latin typeface="Cambria" pitchFamily="18" charset="0"/>
              </a:endParaRPr>
            </a:p>
          </p:txBody>
        </p:sp>
      </p:grpSp>
      <p:grpSp>
        <p:nvGrpSpPr>
          <p:cNvPr id="7" name="Organization Chart 11"/>
          <p:cNvGrpSpPr>
            <a:grpSpLocks/>
          </p:cNvGrpSpPr>
          <p:nvPr/>
        </p:nvGrpSpPr>
        <p:grpSpPr bwMode="auto">
          <a:xfrm>
            <a:off x="455613" y="1370013"/>
            <a:ext cx="1622425" cy="3363912"/>
            <a:chOff x="1152" y="1296"/>
            <a:chExt cx="864" cy="1584"/>
          </a:xfrm>
        </p:grpSpPr>
        <p:cxnSp>
          <p:nvCxnSpPr>
            <p:cNvPr id="2061" name="_s2061"/>
            <p:cNvCxnSpPr>
              <a:cxnSpLocks noChangeShapeType="1"/>
              <a:stCxn id="13" idx="0"/>
              <a:endCxn id="10" idx="2"/>
            </p:cNvCxnSpPr>
            <p:nvPr/>
          </p:nvCxnSpPr>
          <p:spPr bwMode="auto">
            <a:xfrm rot="16200000">
              <a:off x="1513" y="2519"/>
              <a:ext cx="144" cy="1"/>
            </a:xfrm>
            <a:prstGeom prst="straightConnector1">
              <a:avLst/>
            </a:prstGeom>
            <a:noFill/>
            <a:ln w="28575">
              <a:solidFill>
                <a:schemeClr val="tx1"/>
              </a:solidFill>
              <a:round/>
              <a:headEnd type="stealth" w="med" len="me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rgbClr val="808080"/>
                    </a:outerShdw>
                  </a:effectLst>
                </a14:hiddenEffects>
              </a:ext>
            </a:extLst>
          </p:spPr>
        </p:cxnSp>
        <p:cxnSp>
          <p:nvCxnSpPr>
            <p:cNvPr id="2062" name="_s2062"/>
            <p:cNvCxnSpPr>
              <a:cxnSpLocks noChangeShapeType="1"/>
              <a:stCxn id="10" idx="0"/>
              <a:endCxn id="9" idx="2"/>
            </p:cNvCxnSpPr>
            <p:nvPr/>
          </p:nvCxnSpPr>
          <p:spPr bwMode="auto">
            <a:xfrm rot="16200000">
              <a:off x="1513" y="2087"/>
              <a:ext cx="144" cy="1"/>
            </a:xfrm>
            <a:prstGeom prst="straightConnector1">
              <a:avLst/>
            </a:prstGeom>
            <a:noFill/>
            <a:ln w="28575">
              <a:solidFill>
                <a:schemeClr val="tx1"/>
              </a:solidFill>
              <a:round/>
              <a:headEnd type="stealth" w="med" len="me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rgbClr val="808080"/>
                    </a:outerShdw>
                  </a:effectLst>
                </a14:hiddenEffects>
              </a:ext>
            </a:extLst>
          </p:spPr>
        </p:cxnSp>
        <p:cxnSp>
          <p:nvCxnSpPr>
            <p:cNvPr id="2063" name="_s2063"/>
            <p:cNvCxnSpPr>
              <a:cxnSpLocks noChangeShapeType="1"/>
              <a:stCxn id="9" idx="0"/>
              <a:endCxn id="8" idx="2"/>
            </p:cNvCxnSpPr>
            <p:nvPr/>
          </p:nvCxnSpPr>
          <p:spPr bwMode="auto">
            <a:xfrm rot="16200000">
              <a:off x="1513" y="1655"/>
              <a:ext cx="144" cy="1"/>
            </a:xfrm>
            <a:prstGeom prst="straightConnector1">
              <a:avLst/>
            </a:prstGeom>
            <a:noFill/>
            <a:ln w="28575">
              <a:solidFill>
                <a:schemeClr val="tx1"/>
              </a:solidFill>
              <a:round/>
              <a:headEnd type="stealth" w="med" len="med"/>
              <a:tailEnd/>
            </a:ln>
            <a:extLst>
              <a:ext uri="{909E8E84-426E-40DD-AFC4-6F175D3DCCD1}">
                <a14:hiddenFill xmlns="" xmlns:a14="http://schemas.microsoft.com/office/drawing/2010/main">
                  <a:noFill/>
                </a14:hiddenFill>
              </a:ext>
            </a:extLst>
          </p:spPr>
        </p:cxnSp>
        <p:sp>
          <p:nvSpPr>
            <p:cNvPr id="8" name="_s2064"/>
            <p:cNvSpPr>
              <a:spLocks noChangeArrowheads="1"/>
            </p:cNvSpPr>
            <p:nvPr/>
          </p:nvSpPr>
          <p:spPr bwMode="auto">
            <a:xfrm>
              <a:off x="1152" y="1296"/>
              <a:ext cx="864" cy="288"/>
            </a:xfrm>
            <a:prstGeom prst="roundRect">
              <a:avLst>
                <a:gd name="adj" fmla="val 16667"/>
              </a:avLst>
            </a:prstGeom>
            <a:solidFill>
              <a:srgbClr val="DCE5F4"/>
            </a:solidFill>
            <a:ln w="9525" algn="ctr">
              <a:solidFill>
                <a:srgbClr val="0070C0"/>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80467" tIns="40234" rIns="80467" bIns="40234" numCol="1" anchor="ctr" anchorCtr="1" compatLnSpc="1">
              <a:prstTxWarp prst="textNoShape">
                <a:avLst/>
              </a:prstTxWarp>
            </a:bodyPr>
            <a:lstStyle/>
            <a:p>
              <a:pPr marL="0" marR="0" lvl="0" indent="0" algn="l" defTabSz="914400" rtl="0" eaLnBrk="1" fontAlgn="base" latinLnBrk="0" hangingPunct="1">
                <a:lnSpc>
                  <a:spcPct val="90000"/>
                </a:lnSpc>
                <a:spcBef>
                  <a:spcPct val="20000"/>
                </a:spcBef>
                <a:spcAft>
                  <a:spcPct val="0"/>
                </a:spcAft>
                <a:buClr>
                  <a:schemeClr val="accent1"/>
                </a:buClr>
                <a:buSzPct val="65000"/>
                <a:buFont typeface="Wingdings" pitchFamily="2" charset="2"/>
                <a:buNone/>
                <a:tabLst/>
              </a:pPr>
              <a:r>
                <a:rPr kumimoji="0" lang="en-US" sz="2000" b="1" i="0" u="none" strike="noStrike" cap="none" normalizeH="0" baseline="0" dirty="0" smtClean="0">
                  <a:ln>
                    <a:noFill/>
                  </a:ln>
                  <a:solidFill>
                    <a:schemeClr val="tx1"/>
                  </a:solidFill>
                  <a:effectLst/>
                  <a:latin typeface="Cambria" pitchFamily="18" charset="0"/>
                </a:rPr>
                <a:t>Real world</a:t>
              </a:r>
              <a:endParaRPr kumimoji="0" lang="el-GR" sz="2000" b="1" i="0" u="none" strike="noStrike" cap="none" normalizeH="0" baseline="0" dirty="0" smtClean="0">
                <a:ln>
                  <a:noFill/>
                </a:ln>
                <a:solidFill>
                  <a:schemeClr val="tx1"/>
                </a:solidFill>
                <a:effectLst/>
                <a:latin typeface="Cambria" pitchFamily="18" charset="0"/>
              </a:endParaRPr>
            </a:p>
          </p:txBody>
        </p:sp>
        <p:sp>
          <p:nvSpPr>
            <p:cNvPr id="9" name="_s2065"/>
            <p:cNvSpPr>
              <a:spLocks noChangeArrowheads="1"/>
            </p:cNvSpPr>
            <p:nvPr/>
          </p:nvSpPr>
          <p:spPr bwMode="auto">
            <a:xfrm>
              <a:off x="1152" y="1728"/>
              <a:ext cx="864" cy="288"/>
            </a:xfrm>
            <a:prstGeom prst="roundRect">
              <a:avLst>
                <a:gd name="adj" fmla="val 16667"/>
              </a:avLst>
            </a:prstGeom>
            <a:solidFill>
              <a:srgbClr val="DCE5F4"/>
            </a:solidFill>
            <a:ln w="9525" algn="ctr">
              <a:solidFill>
                <a:srgbClr val="0070C0"/>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80467" tIns="40234" rIns="80467" bIns="40234" numCol="1" anchor="ctr" anchorCtr="1" compatLnSpc="1">
              <a:prstTxWarp prst="textNoShape">
                <a:avLst/>
              </a:prstTxWarp>
            </a:bodyPr>
            <a:lstStyle/>
            <a:p>
              <a:pPr marL="0" marR="0" lvl="0" indent="0" algn="l" defTabSz="914400" rtl="0" eaLnBrk="1" fontAlgn="base" latinLnBrk="0" hangingPunct="1">
                <a:lnSpc>
                  <a:spcPct val="90000"/>
                </a:lnSpc>
                <a:spcBef>
                  <a:spcPct val="20000"/>
                </a:spcBef>
                <a:spcAft>
                  <a:spcPct val="0"/>
                </a:spcAft>
                <a:buClr>
                  <a:schemeClr val="accent1"/>
                </a:buClr>
                <a:buSzPct val="65000"/>
                <a:buFont typeface="Wingdings" pitchFamily="2" charset="2"/>
                <a:buNone/>
                <a:tabLst/>
              </a:pPr>
              <a:r>
                <a:rPr kumimoji="0" lang="en-US" sz="2000" b="0" i="0" u="none" strike="noStrike" cap="none" normalizeH="0" baseline="0" dirty="0" smtClean="0">
                  <a:ln>
                    <a:noFill/>
                  </a:ln>
                  <a:solidFill>
                    <a:schemeClr val="tx1"/>
                  </a:solidFill>
                  <a:effectLst/>
                  <a:latin typeface="Cambria" pitchFamily="18" charset="0"/>
                </a:rPr>
                <a:t>Physical system</a:t>
              </a:r>
              <a:endParaRPr kumimoji="0" lang="el-GR" sz="2000" b="0" i="0" u="none" strike="noStrike" cap="none" normalizeH="0" baseline="0" dirty="0" smtClean="0">
                <a:ln>
                  <a:noFill/>
                </a:ln>
                <a:solidFill>
                  <a:schemeClr val="tx1"/>
                </a:solidFill>
                <a:effectLst/>
                <a:latin typeface="Cambria" pitchFamily="18" charset="0"/>
              </a:endParaRPr>
            </a:p>
          </p:txBody>
        </p:sp>
        <p:sp>
          <p:nvSpPr>
            <p:cNvPr id="10" name="_s2066"/>
            <p:cNvSpPr>
              <a:spLocks noChangeArrowheads="1"/>
            </p:cNvSpPr>
            <p:nvPr/>
          </p:nvSpPr>
          <p:spPr bwMode="auto">
            <a:xfrm>
              <a:off x="1152" y="2160"/>
              <a:ext cx="864" cy="288"/>
            </a:xfrm>
            <a:prstGeom prst="roundRect">
              <a:avLst>
                <a:gd name="adj" fmla="val 16667"/>
              </a:avLst>
            </a:prstGeom>
            <a:solidFill>
              <a:srgbClr val="DCE5F4"/>
            </a:solidFill>
            <a:ln w="9525" algn="ctr">
              <a:solidFill>
                <a:srgbClr val="0070C0"/>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80467" tIns="40234" rIns="80467" bIns="40234" numCol="1" anchor="ctr" anchorCtr="1" compatLnSpc="1">
              <a:prstTxWarp prst="textNoShape">
                <a:avLst/>
              </a:prstTxWarp>
            </a:bodyPr>
            <a:lstStyle/>
            <a:p>
              <a:pPr marL="0" marR="0" lvl="0" indent="0" algn="l" defTabSz="914400" rtl="0" eaLnBrk="1" fontAlgn="base" latinLnBrk="0" hangingPunct="1">
                <a:lnSpc>
                  <a:spcPct val="90000"/>
                </a:lnSpc>
                <a:spcBef>
                  <a:spcPct val="20000"/>
                </a:spcBef>
                <a:spcAft>
                  <a:spcPct val="0"/>
                </a:spcAft>
                <a:buClr>
                  <a:schemeClr val="accent1"/>
                </a:buClr>
                <a:buSzPct val="65000"/>
                <a:buFont typeface="Wingdings" pitchFamily="2" charset="2"/>
                <a:buNone/>
                <a:tabLst/>
              </a:pPr>
              <a:r>
                <a:rPr kumimoji="0" lang="en-US" sz="2000" b="0" i="0" u="none" strike="noStrike" cap="none" normalizeH="0" baseline="0" smtClean="0">
                  <a:ln>
                    <a:noFill/>
                  </a:ln>
                  <a:solidFill>
                    <a:schemeClr val="tx1"/>
                  </a:solidFill>
                  <a:effectLst/>
                  <a:latin typeface="Cambria" pitchFamily="18" charset="0"/>
                </a:rPr>
                <a:t>Unique evolution</a:t>
              </a:r>
              <a:endParaRPr kumimoji="0" lang="el-GR" sz="2000" b="0" i="0" u="none" strike="noStrike" cap="none" normalizeH="0" baseline="0" smtClean="0">
                <a:ln>
                  <a:noFill/>
                </a:ln>
                <a:solidFill>
                  <a:schemeClr val="tx1"/>
                </a:solidFill>
                <a:effectLst/>
                <a:latin typeface="Cambria" pitchFamily="18" charset="0"/>
              </a:endParaRPr>
            </a:p>
          </p:txBody>
        </p:sp>
        <p:sp>
          <p:nvSpPr>
            <p:cNvPr id="13" name="_s2067"/>
            <p:cNvSpPr>
              <a:spLocks noChangeArrowheads="1"/>
            </p:cNvSpPr>
            <p:nvPr/>
          </p:nvSpPr>
          <p:spPr bwMode="auto">
            <a:xfrm>
              <a:off x="1152" y="2592"/>
              <a:ext cx="864" cy="288"/>
            </a:xfrm>
            <a:prstGeom prst="roundRect">
              <a:avLst>
                <a:gd name="adj" fmla="val 16667"/>
              </a:avLst>
            </a:prstGeom>
            <a:solidFill>
              <a:srgbClr val="DCE5F4"/>
            </a:solidFill>
            <a:ln w="9525" algn="ctr">
              <a:solidFill>
                <a:srgbClr val="0070C0"/>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80467" tIns="40234" rIns="80467" bIns="40234" numCol="1" anchor="ctr" anchorCtr="1" compatLnSpc="1">
              <a:prstTxWarp prst="textNoShape">
                <a:avLst/>
              </a:prstTxWarp>
            </a:bodyPr>
            <a:lstStyle/>
            <a:p>
              <a:pPr marL="0" marR="0" lvl="0" indent="0" algn="l" defTabSz="914400" rtl="0" eaLnBrk="1" fontAlgn="base" latinLnBrk="0" hangingPunct="1">
                <a:lnSpc>
                  <a:spcPct val="90000"/>
                </a:lnSpc>
                <a:spcBef>
                  <a:spcPct val="20000"/>
                </a:spcBef>
                <a:spcAft>
                  <a:spcPct val="0"/>
                </a:spcAft>
                <a:buClr>
                  <a:schemeClr val="accent1"/>
                </a:buClr>
                <a:buSzPct val="65000"/>
                <a:buFont typeface="Wingdings" pitchFamily="2" charset="2"/>
                <a:buNone/>
                <a:tabLst/>
              </a:pPr>
              <a:r>
                <a:rPr kumimoji="0" lang="en-US" sz="2000" b="0" i="0" u="none" strike="noStrike" cap="none" normalizeH="0" baseline="0" dirty="0" smtClean="0">
                  <a:ln>
                    <a:noFill/>
                  </a:ln>
                  <a:solidFill>
                    <a:schemeClr val="tx1"/>
                  </a:solidFill>
                  <a:effectLst/>
                  <a:latin typeface="Cambria" pitchFamily="18" charset="0"/>
                </a:rPr>
                <a:t>Time series (observed)</a:t>
              </a:r>
              <a:endParaRPr kumimoji="0" lang="el-GR" sz="2000" b="0" i="0" u="none" strike="noStrike" cap="none" normalizeH="0" baseline="0" dirty="0" smtClean="0">
                <a:ln>
                  <a:noFill/>
                </a:ln>
                <a:solidFill>
                  <a:schemeClr val="tx1"/>
                </a:solidFill>
                <a:effectLst/>
                <a:latin typeface="Cambria" pitchFamily="18" charset="0"/>
              </a:endParaRPr>
            </a:p>
          </p:txBody>
        </p:sp>
      </p:grpSp>
      <p:sp>
        <p:nvSpPr>
          <p:cNvPr id="452674" name="AutoShape 66"/>
          <p:cNvSpPr>
            <a:spLocks noChangeArrowheads="1"/>
          </p:cNvSpPr>
          <p:nvPr/>
        </p:nvSpPr>
        <p:spPr bwMode="auto">
          <a:xfrm>
            <a:off x="2241550" y="2332110"/>
            <a:ext cx="2547938" cy="522287"/>
          </a:xfrm>
          <a:prstGeom prst="homePlate">
            <a:avLst>
              <a:gd name="adj" fmla="val 78416"/>
            </a:avLst>
          </a:prstGeom>
          <a:solidFill>
            <a:schemeClr val="bg2">
              <a:alpha val="35001"/>
            </a:schemeClr>
          </a:solidFill>
          <a:ln w="9525" algn="ctr">
            <a:solidFill>
              <a:srgbClr val="B40000"/>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36000" tIns="3600" rIns="0" bIns="3600" anchor="ctr"/>
          <a:lstStyle/>
          <a:p>
            <a:pPr algn="l">
              <a:lnSpc>
                <a:spcPct val="90000"/>
              </a:lnSpc>
              <a:spcBef>
                <a:spcPct val="20000"/>
              </a:spcBef>
              <a:buClr>
                <a:schemeClr val="accent1"/>
              </a:buClr>
              <a:buSzPct val="65000"/>
              <a:buFont typeface="Wingdings" pitchFamily="2" charset="2"/>
              <a:buNone/>
            </a:pPr>
            <a:r>
              <a:rPr lang="en-US" b="0" i="0" dirty="0">
                <a:latin typeface="Cambria" pitchFamily="18" charset="0"/>
              </a:rPr>
              <a:t>Many different models can be constructed</a:t>
            </a:r>
            <a:endParaRPr lang="el-GR" b="0" i="0" dirty="0">
              <a:latin typeface="Cambria" pitchFamily="18" charset="0"/>
            </a:endParaRPr>
          </a:p>
        </p:txBody>
      </p:sp>
      <p:sp>
        <p:nvSpPr>
          <p:cNvPr id="452675" name="AutoShape 67"/>
          <p:cNvSpPr>
            <a:spLocks noChangeArrowheads="1"/>
          </p:cNvSpPr>
          <p:nvPr/>
        </p:nvSpPr>
        <p:spPr bwMode="auto">
          <a:xfrm>
            <a:off x="2241550" y="3249540"/>
            <a:ext cx="2547938" cy="522288"/>
          </a:xfrm>
          <a:prstGeom prst="homePlate">
            <a:avLst>
              <a:gd name="adj" fmla="val 59580"/>
            </a:avLst>
          </a:prstGeom>
          <a:solidFill>
            <a:schemeClr val="bg2">
              <a:alpha val="35001"/>
            </a:schemeClr>
          </a:solidFill>
          <a:ln w="9525" algn="ctr">
            <a:solidFill>
              <a:srgbClr val="B40000"/>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36000" tIns="3600" rIns="0" bIns="3600" anchor="ctr"/>
          <a:lstStyle/>
          <a:p>
            <a:pPr algn="l">
              <a:lnSpc>
                <a:spcPct val="90000"/>
              </a:lnSpc>
              <a:spcBef>
                <a:spcPct val="20000"/>
              </a:spcBef>
              <a:buClr>
                <a:schemeClr val="accent1"/>
              </a:buClr>
              <a:buSzPct val="65000"/>
              <a:buFont typeface="Wingdings" pitchFamily="2" charset="2"/>
              <a:buNone/>
            </a:pPr>
            <a:r>
              <a:rPr lang="en-US" b="0" i="0" dirty="0">
                <a:latin typeface="Cambria" pitchFamily="18" charset="0"/>
              </a:rPr>
              <a:t>Mental copies depend on model constructed</a:t>
            </a:r>
            <a:endParaRPr lang="el-GR" b="0" i="0" dirty="0">
              <a:latin typeface="Cambria" pitchFamily="18" charset="0"/>
            </a:endParaRPr>
          </a:p>
        </p:txBody>
      </p:sp>
      <p:sp>
        <p:nvSpPr>
          <p:cNvPr id="452677" name="AutoShape 69"/>
          <p:cNvSpPr>
            <a:spLocks noChangeArrowheads="1"/>
          </p:cNvSpPr>
          <p:nvPr/>
        </p:nvSpPr>
        <p:spPr bwMode="auto">
          <a:xfrm>
            <a:off x="5359400" y="4978400"/>
            <a:ext cx="3073400" cy="1219200"/>
          </a:xfrm>
          <a:prstGeom prst="upArrowCallout">
            <a:avLst>
              <a:gd name="adj1" fmla="val 50651"/>
              <a:gd name="adj2" fmla="val 50651"/>
              <a:gd name="adj3" fmla="val 16667"/>
              <a:gd name="adj4" fmla="val 74505"/>
            </a:avLst>
          </a:prstGeom>
          <a:solidFill>
            <a:srgbClr val="FF9999"/>
          </a:solidFill>
          <a:ln w="9525" algn="ctr">
            <a:solidFill>
              <a:srgbClr val="FF0000"/>
            </a:solidFill>
            <a:miter lim="800000"/>
            <a:headEnd/>
            <a:tailEnd/>
          </a:ln>
          <a:effectLst/>
          <a:extLst/>
        </p:spPr>
        <p:txBody>
          <a:bodyPr lIns="36000" tIns="36000" rIns="36000" bIns="36000" anchor="ctr"/>
          <a:lstStyle/>
          <a:p>
            <a:r>
              <a:rPr lang="en-US" i="0" dirty="0" smtClean="0">
                <a:latin typeface="Cambria" pitchFamily="18" charset="0"/>
              </a:rPr>
              <a:t>Both stationarity </a:t>
            </a:r>
            <a:r>
              <a:rPr lang="en-US" i="0" dirty="0">
                <a:latin typeface="Cambria" pitchFamily="18" charset="0"/>
              </a:rPr>
              <a:t>and nonstationarity apply </a:t>
            </a:r>
            <a:r>
              <a:rPr lang="en-US" i="0" dirty="0" smtClean="0">
                <a:latin typeface="Cambria" pitchFamily="18" charset="0"/>
              </a:rPr>
              <a:t>here (not in the real world)</a:t>
            </a:r>
            <a:endParaRPr lang="el-GR" i="0" dirty="0">
              <a:latin typeface="Cambria" pitchFamily="18" charset="0"/>
            </a:endParaRPr>
          </a:p>
        </p:txBody>
      </p:sp>
      <p:sp>
        <p:nvSpPr>
          <p:cNvPr id="27" name="AutoShape 69"/>
          <p:cNvSpPr>
            <a:spLocks noChangeArrowheads="1"/>
          </p:cNvSpPr>
          <p:nvPr/>
        </p:nvSpPr>
        <p:spPr bwMode="auto">
          <a:xfrm>
            <a:off x="458430" y="4978400"/>
            <a:ext cx="1622425" cy="1219200"/>
          </a:xfrm>
          <a:prstGeom prst="upArrowCallout">
            <a:avLst>
              <a:gd name="adj1" fmla="val 21484"/>
              <a:gd name="adj2" fmla="val 35026"/>
              <a:gd name="adj3" fmla="val 16667"/>
              <a:gd name="adj4" fmla="val 74505"/>
            </a:avLst>
          </a:prstGeom>
          <a:solidFill>
            <a:srgbClr val="DCE5F4"/>
          </a:solidFill>
          <a:ln w="9525" algn="ctr">
            <a:solidFill>
              <a:srgbClr val="0070C0"/>
            </a:solidFill>
            <a:miter lim="800000"/>
            <a:headEnd/>
            <a:tailEnd/>
          </a:ln>
          <a:effectLst/>
          <a:extLst/>
        </p:spPr>
        <p:txBody>
          <a:bodyPr lIns="36000" tIns="36000" rIns="36000" bIns="36000" anchor="ctr"/>
          <a:lstStyle/>
          <a:p>
            <a:r>
              <a:rPr lang="en-US" i="0" dirty="0" smtClean="0">
                <a:latin typeface="Cambria" pitchFamily="18" charset="0"/>
              </a:rPr>
              <a:t>Perpetual change</a:t>
            </a:r>
            <a:endParaRPr lang="el-GR" i="0" dirty="0">
              <a:latin typeface="Cambria" pitchFamily="18" charset="0"/>
            </a:endParaRPr>
          </a:p>
        </p:txBody>
      </p:sp>
      <p:sp>
        <p:nvSpPr>
          <p:cNvPr id="28" name="AutoShape 67"/>
          <p:cNvSpPr>
            <a:spLocks noChangeArrowheads="1"/>
          </p:cNvSpPr>
          <p:nvPr/>
        </p:nvSpPr>
        <p:spPr bwMode="auto">
          <a:xfrm>
            <a:off x="2241550" y="3942387"/>
            <a:ext cx="2547938" cy="971456"/>
          </a:xfrm>
          <a:prstGeom prst="homePlate">
            <a:avLst>
              <a:gd name="adj" fmla="val 38663"/>
            </a:avLst>
          </a:prstGeom>
          <a:solidFill>
            <a:schemeClr val="bg2">
              <a:alpha val="35001"/>
            </a:schemeClr>
          </a:solidFill>
          <a:ln w="9525" algn="ctr">
            <a:solidFill>
              <a:srgbClr val="B40000"/>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36000" tIns="3600" rIns="0" bIns="3600" anchor="ctr"/>
          <a:lstStyle/>
          <a:p>
            <a:pPr algn="l">
              <a:lnSpc>
                <a:spcPct val="90000"/>
              </a:lnSpc>
              <a:spcBef>
                <a:spcPct val="20000"/>
              </a:spcBef>
              <a:buClr>
                <a:schemeClr val="accent1"/>
              </a:buClr>
              <a:buSzPct val="65000"/>
              <a:buFont typeface="Wingdings" pitchFamily="2" charset="2"/>
              <a:buNone/>
            </a:pPr>
            <a:r>
              <a:rPr lang="en-US" b="0" i="0" dirty="0" smtClean="0">
                <a:latin typeface="Cambria" pitchFamily="18" charset="0"/>
              </a:rPr>
              <a:t>The observed time series is unique; the simulated can be arbitrarily many</a:t>
            </a:r>
            <a:endParaRPr lang="el-GR" b="0" i="0" dirty="0">
              <a:latin typeface="Cambria" pitchFamily="18" charset="0"/>
            </a:endParaRPr>
          </a:p>
        </p:txBody>
      </p:sp>
      <p:sp>
        <p:nvSpPr>
          <p:cNvPr id="29" name="AutoShape 67"/>
          <p:cNvSpPr>
            <a:spLocks noChangeArrowheads="1"/>
          </p:cNvSpPr>
          <p:nvPr/>
        </p:nvSpPr>
        <p:spPr bwMode="auto">
          <a:xfrm>
            <a:off x="2241550" y="5469869"/>
            <a:ext cx="2976563" cy="539222"/>
          </a:xfrm>
          <a:prstGeom prst="homePlate">
            <a:avLst>
              <a:gd name="adj" fmla="val 38663"/>
            </a:avLst>
          </a:prstGeom>
          <a:solidFill>
            <a:schemeClr val="bg2">
              <a:alpha val="35001"/>
            </a:schemeClr>
          </a:solidFill>
          <a:ln w="9525" algn="ctr">
            <a:solidFill>
              <a:srgbClr val="B40000"/>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36000" tIns="3600" rIns="0" bIns="3600" anchor="ctr"/>
          <a:lstStyle/>
          <a:p>
            <a:pPr algn="l">
              <a:lnSpc>
                <a:spcPct val="90000"/>
              </a:lnSpc>
              <a:spcBef>
                <a:spcPct val="20000"/>
              </a:spcBef>
              <a:buClr>
                <a:schemeClr val="accent1"/>
              </a:buClr>
              <a:buSzPct val="65000"/>
              <a:buFont typeface="Wingdings" pitchFamily="2" charset="2"/>
              <a:buNone/>
            </a:pPr>
            <a:r>
              <a:rPr lang="en-US" b="0" i="0" dirty="0" smtClean="0">
                <a:latin typeface="Cambria" pitchFamily="18" charset="0"/>
              </a:rPr>
              <a:t>An important consequence:</a:t>
            </a:r>
            <a:endParaRPr lang="en-US" b="0" i="0" dirty="0">
              <a:latin typeface="Cambria" pitchFamily="18" charset="0"/>
            </a:endParaRPr>
          </a:p>
          <a:p>
            <a:pPr algn="l">
              <a:lnSpc>
                <a:spcPct val="90000"/>
              </a:lnSpc>
              <a:spcBef>
                <a:spcPct val="20000"/>
              </a:spcBef>
              <a:buClr>
                <a:schemeClr val="accent1"/>
              </a:buClr>
              <a:buSzPct val="65000"/>
              <a:buFont typeface="Wingdings" pitchFamily="2" charset="2"/>
              <a:buNone/>
            </a:pPr>
            <a:r>
              <a:rPr lang="en-US" i="0" dirty="0" smtClean="0">
                <a:latin typeface="Cambria" pitchFamily="18" charset="0"/>
              </a:rPr>
              <a:t>Stationarity is immortal</a:t>
            </a:r>
            <a:endParaRPr lang="en-US" i="0" dirty="0">
              <a:latin typeface="Cambria" pitchFamily="18" charset="0"/>
            </a:endParaRPr>
          </a:p>
        </p:txBody>
      </p:sp>
      <p:sp>
        <p:nvSpPr>
          <p:cNvPr id="16" name="Slide Number Placeholder 15"/>
          <p:cNvSpPr>
            <a:spLocks noGrp="1"/>
          </p:cNvSpPr>
          <p:nvPr>
            <p:ph type="sldNum" sz="quarter" idx="12"/>
          </p:nvPr>
        </p:nvSpPr>
        <p:spPr/>
        <p:txBody>
          <a:bodyPr/>
          <a:lstStyle/>
          <a:p>
            <a:fld id="{E2D1EF68-0DF5-4619-8524-0DE3C27F1D23}" type="slidenum">
              <a:rPr lang="el-GR" altLang="en-US" smtClean="0"/>
              <a:pPr/>
              <a:t>5</a:t>
            </a:fld>
            <a:endParaRPr lang="el-GR" altLang="en-US"/>
          </a:p>
        </p:txBody>
      </p:sp>
      <p:sp>
        <p:nvSpPr>
          <p:cNvPr id="30" name="Footer Placeholder 5"/>
          <p:cNvSpPr>
            <a:spLocks noGrp="1"/>
          </p:cNvSpPr>
          <p:nvPr>
            <p:ph type="ftr" sz="quarter" idx="11"/>
          </p:nvPr>
        </p:nvSpPr>
        <p:spPr>
          <a:xfrm>
            <a:off x="1447800" y="6491288"/>
            <a:ext cx="7061000" cy="247650"/>
          </a:xfrm>
        </p:spPr>
        <p:txBody>
          <a:bodyPr/>
          <a:lstStyle/>
          <a:p>
            <a:r>
              <a:rPr lang="en-GB" altLang="en-US" dirty="0" smtClean="0"/>
              <a:t>D. Koutsoyiannis &amp; A. Montanari, </a:t>
            </a:r>
            <a:r>
              <a:rPr lang="en-US" altLang="en-US" dirty="0" smtClean="0"/>
              <a:t>Climate is changing, everything is flowing, </a:t>
            </a:r>
            <a:r>
              <a:rPr lang="en-US" altLang="en-US" dirty="0" err="1" smtClean="0"/>
              <a:t>stationarity</a:t>
            </a:r>
            <a:r>
              <a:rPr lang="en-US" altLang="en-US" dirty="0" smtClean="0"/>
              <a:t> is immortal</a:t>
            </a:r>
            <a:endParaRPr lang="el-GR" altLang="en-US" dirty="0"/>
          </a:p>
        </p:txBody>
      </p:sp>
    </p:spTree>
    <p:extLst>
      <p:ext uri="{BB962C8B-B14F-4D97-AF65-F5344CB8AC3E}">
        <p14:creationId xmlns="" xmlns:p14="http://schemas.microsoft.com/office/powerpoint/2010/main" val="1121934851"/>
      </p:ext>
    </p:extLst>
  </p:cSld>
  <p:clrMapOvr>
    <a:masterClrMapping/>
  </p:clrMapOvr>
  <mc:AlternateContent xmlns:mc="http://schemas.openxmlformats.org/markup-compatibility/2006">
    <mc:Choice xmlns="" xmlns:p14="http://schemas.microsoft.com/office/powerpoint/2010/main" Requires="p14">
      <p:transition spd="slow" p14:dur="2000" advTm="0"/>
    </mc:Choice>
    <mc:Fallback>
      <p:transition spd="slow" advTm="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514" name="Rectangle 2"/>
          <p:cNvSpPr>
            <a:spLocks noGrp="1" noChangeArrowheads="1"/>
          </p:cNvSpPr>
          <p:nvPr>
            <p:ph type="title"/>
          </p:nvPr>
        </p:nvSpPr>
        <p:spPr/>
        <p:txBody>
          <a:bodyPr/>
          <a:lstStyle/>
          <a:p>
            <a:r>
              <a:rPr lang="en-GB" noProof="0" dirty="0" smtClean="0"/>
              <a:t>Does a time series tell us if it is stationary or nonstationary? </a:t>
            </a:r>
            <a:endParaRPr lang="en-GB" noProof="0" dirty="0"/>
          </a:p>
        </p:txBody>
      </p:sp>
      <p:sp>
        <p:nvSpPr>
          <p:cNvPr id="448515" name="Rectangle 3"/>
          <p:cNvSpPr>
            <a:spLocks noGrp="1" noChangeArrowheads="1"/>
          </p:cNvSpPr>
          <p:nvPr>
            <p:ph type="body" idx="1"/>
          </p:nvPr>
        </p:nvSpPr>
        <p:spPr>
          <a:xfrm>
            <a:off x="357188" y="1370013"/>
            <a:ext cx="8520112" cy="1806575"/>
          </a:xfrm>
        </p:spPr>
        <p:txBody>
          <a:bodyPr/>
          <a:lstStyle/>
          <a:p>
            <a:pPr>
              <a:lnSpc>
                <a:spcPct val="85000"/>
              </a:lnSpc>
            </a:pPr>
            <a:r>
              <a:rPr lang="en-GB" sz="2000" dirty="0" smtClean="0"/>
              <a:t>Not actually.</a:t>
            </a:r>
          </a:p>
          <a:p>
            <a:pPr>
              <a:lnSpc>
                <a:spcPct val="85000"/>
              </a:lnSpc>
            </a:pPr>
            <a:r>
              <a:rPr lang="en-GB" sz="2000" dirty="0" smtClean="0"/>
              <a:t>Actually, a time series is neither stationary nor nonstationary.</a:t>
            </a:r>
            <a:endParaRPr lang="en-GB" sz="2000" noProof="0" dirty="0" smtClean="0"/>
          </a:p>
          <a:p>
            <a:pPr>
              <a:lnSpc>
                <a:spcPct val="85000"/>
              </a:lnSpc>
            </a:pPr>
            <a:r>
              <a:rPr lang="en-GB" sz="2000" noProof="0" dirty="0" smtClean="0"/>
              <a:t>These are properties </a:t>
            </a:r>
            <a:r>
              <a:rPr lang="en-GB" sz="2000" dirty="0" smtClean="0"/>
              <a:t>of the stochastic process that generated the time series.</a:t>
            </a:r>
            <a:r>
              <a:rPr lang="en-GB" sz="2000" noProof="0" dirty="0" smtClean="0"/>
              <a:t> </a:t>
            </a:r>
          </a:p>
        </p:txBody>
      </p:sp>
      <p:pic>
        <p:nvPicPr>
          <p:cNvPr id="448516"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l="2686" t="3783" r="2173" b="5823"/>
          <a:stretch>
            <a:fillRect/>
          </a:stretch>
        </p:blipFill>
        <p:spPr bwMode="auto">
          <a:xfrm>
            <a:off x="3133725" y="2498725"/>
            <a:ext cx="5745163" cy="3135313"/>
          </a:xfrm>
          <a:prstGeom prst="rect">
            <a:avLst/>
          </a:prstGeom>
          <a:noFill/>
          <a:ln>
            <a:noFill/>
          </a:ln>
          <a:effectLst/>
          <a:extLst>
            <a:ext uri="{909E8E84-426E-40DD-AFC4-6F175D3DCCD1}">
              <a14:hiddenFill xmlns="" xmlns:a14="http://schemas.microsoft.com/office/drawing/2010/main">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14:hiddenFill>
            </a:ext>
            <a:ext uri="{91240B29-F687-4F45-9708-019B960494DF}">
              <a14:hiddenLine xmlns="" xmlns:a14="http://schemas.microsoft.com/office/drawing/2010/main" w="9525" algn="ctr">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68686"/>
                  </a:outerShdw>
                </a:effectLst>
              </a14:hiddenEffects>
            </a:ext>
          </a:extLst>
        </p:spPr>
      </p:pic>
      <p:sp>
        <p:nvSpPr>
          <p:cNvPr id="448517" name="AutoShape 5"/>
          <p:cNvSpPr>
            <a:spLocks noChangeArrowheads="1"/>
          </p:cNvSpPr>
          <p:nvPr/>
        </p:nvSpPr>
        <p:spPr bwMode="auto">
          <a:xfrm>
            <a:off x="406400" y="4389438"/>
            <a:ext cx="2752725" cy="1108075"/>
          </a:xfrm>
          <a:prstGeom prst="homePlate">
            <a:avLst>
              <a:gd name="adj" fmla="val 44843"/>
            </a:avLst>
          </a:prstGeom>
          <a:solidFill>
            <a:schemeClr val="accent1">
              <a:lumMod val="20000"/>
              <a:lumOff val="80000"/>
            </a:schemeClr>
          </a:solidFill>
          <a:ln w="9525" algn="ctr">
            <a:solidFill>
              <a:schemeClr val="accent1"/>
            </a:solidFill>
            <a:round/>
            <a:headEnd/>
            <a:tailEnd/>
          </a:ln>
          <a:effectLst/>
          <a:extLst/>
        </p:spPr>
        <p:txBody>
          <a:bodyPr vert="horz" wrap="square" lIns="36000" tIns="36000" rIns="36000" bIns="36000" numCol="1" anchor="ctr" anchorCtr="0" compatLnSpc="1">
            <a:prstTxWarp prst="textNoShape">
              <a:avLst/>
            </a:prstTxWarp>
          </a:bodyPr>
          <a:lstStyle/>
          <a:p>
            <a:pPr algn="l">
              <a:lnSpc>
                <a:spcPct val="95000"/>
              </a:lnSpc>
              <a:spcBef>
                <a:spcPts val="600"/>
              </a:spcBef>
            </a:pPr>
            <a:r>
              <a:rPr lang="en-US" i="0" dirty="0">
                <a:latin typeface="Cambria" pitchFamily="18" charset="0"/>
              </a:rPr>
              <a:t>Example</a:t>
            </a:r>
            <a:r>
              <a:rPr lang="en-US" b="0" i="0" dirty="0">
                <a:latin typeface="Cambria" pitchFamily="18" charset="0"/>
              </a:rPr>
              <a:t>:</a:t>
            </a:r>
            <a:br>
              <a:rPr lang="en-US" b="0" i="0" dirty="0">
                <a:latin typeface="Cambria" pitchFamily="18" charset="0"/>
              </a:rPr>
            </a:br>
            <a:r>
              <a:rPr lang="en-US" b="0" i="0" dirty="0">
                <a:latin typeface="Cambria" pitchFamily="18" charset="0"/>
              </a:rPr>
              <a:t>50 terms of a synthetic time series</a:t>
            </a:r>
            <a:endParaRPr lang="el-GR" b="0" i="0" dirty="0">
              <a:latin typeface="Cambria" pitchFamily="18" charset="0"/>
            </a:endParaRPr>
          </a:p>
        </p:txBody>
      </p:sp>
      <p:sp>
        <p:nvSpPr>
          <p:cNvPr id="4" name="Slide Number Placeholder 3"/>
          <p:cNvSpPr>
            <a:spLocks noGrp="1"/>
          </p:cNvSpPr>
          <p:nvPr>
            <p:ph type="sldNum" sz="quarter" idx="12"/>
          </p:nvPr>
        </p:nvSpPr>
        <p:spPr/>
        <p:txBody>
          <a:bodyPr/>
          <a:lstStyle/>
          <a:p>
            <a:fld id="{E2D1EF68-0DF5-4619-8524-0DE3C27F1D23}" type="slidenum">
              <a:rPr lang="el-GR" altLang="en-US" smtClean="0"/>
              <a:pPr/>
              <a:t>6</a:t>
            </a:fld>
            <a:endParaRPr lang="el-GR" altLang="en-US"/>
          </a:p>
        </p:txBody>
      </p:sp>
      <p:sp>
        <p:nvSpPr>
          <p:cNvPr id="8" name="_s2056"/>
          <p:cNvSpPr>
            <a:spLocks noChangeArrowheads="1"/>
          </p:cNvSpPr>
          <p:nvPr/>
        </p:nvSpPr>
        <p:spPr bwMode="auto">
          <a:xfrm>
            <a:off x="3581400" y="5795962"/>
            <a:ext cx="5283200" cy="470479"/>
          </a:xfrm>
          <a:prstGeom prst="roundRect">
            <a:avLst>
              <a:gd name="adj" fmla="val 0"/>
            </a:avLst>
          </a:prstGeom>
          <a:solidFill>
            <a:schemeClr val="accent1">
              <a:lumMod val="20000"/>
              <a:lumOff val="80000"/>
            </a:schemeClr>
          </a:solidFill>
          <a:ln w="9525" algn="ctr">
            <a:solidFill>
              <a:schemeClr val="accent1"/>
            </a:solidFill>
            <a:round/>
            <a:headEnd/>
            <a:tailEnd/>
          </a:ln>
          <a:effectLst/>
          <a:extLst/>
        </p:spPr>
        <p:txBody>
          <a:bodyPr vert="horz" wrap="square" lIns="36000" tIns="36000" rIns="36000" bIns="36000" numCol="1" anchor="ctr" anchorCtr="0" compatLnSpc="1">
            <a:prstTxWarp prst="textNoShape">
              <a:avLst/>
            </a:prstTxWarp>
          </a:bodyPr>
          <a:lstStyle/>
          <a:p>
            <a:pPr algn="l">
              <a:lnSpc>
                <a:spcPct val="95000"/>
              </a:lnSpc>
              <a:spcBef>
                <a:spcPts val="600"/>
              </a:spcBef>
            </a:pPr>
            <a:r>
              <a:rPr lang="en-US" b="0" i="0" dirty="0">
                <a:latin typeface="Cambria" pitchFamily="18" charset="0"/>
              </a:rPr>
              <a:t>See details of this example in Koutsoyiannis (2011)</a:t>
            </a:r>
          </a:p>
        </p:txBody>
      </p:sp>
      <p:sp>
        <p:nvSpPr>
          <p:cNvPr id="9" name="Footer Placeholder 5"/>
          <p:cNvSpPr>
            <a:spLocks noGrp="1"/>
          </p:cNvSpPr>
          <p:nvPr>
            <p:ph type="ftr" sz="quarter" idx="11"/>
          </p:nvPr>
        </p:nvSpPr>
        <p:spPr>
          <a:xfrm>
            <a:off x="1447800" y="6491288"/>
            <a:ext cx="7061000" cy="247650"/>
          </a:xfrm>
        </p:spPr>
        <p:txBody>
          <a:bodyPr/>
          <a:lstStyle/>
          <a:p>
            <a:r>
              <a:rPr lang="en-GB" altLang="en-US" dirty="0" smtClean="0"/>
              <a:t>D. Koutsoyiannis &amp; A. Montanari, </a:t>
            </a:r>
            <a:r>
              <a:rPr lang="en-US" altLang="en-US" dirty="0" smtClean="0"/>
              <a:t>Climate is changing, everything is flowing, </a:t>
            </a:r>
            <a:r>
              <a:rPr lang="en-US" altLang="en-US" dirty="0" err="1" smtClean="0"/>
              <a:t>stationarity</a:t>
            </a:r>
            <a:r>
              <a:rPr lang="en-US" altLang="en-US" dirty="0" smtClean="0"/>
              <a:t> is immortal</a:t>
            </a:r>
            <a:endParaRPr lang="el-GR" altLang="en-US" dirty="0"/>
          </a:p>
        </p:txBody>
      </p:sp>
    </p:spTree>
    <p:extLst>
      <p:ext uri="{BB962C8B-B14F-4D97-AF65-F5344CB8AC3E}">
        <p14:creationId xmlns="" xmlns:p14="http://schemas.microsoft.com/office/powerpoint/2010/main" val="334221218"/>
      </p:ext>
    </p:extLst>
  </p:cSld>
  <p:clrMapOvr>
    <a:masterClrMapping/>
  </p:clrMapOvr>
  <mc:AlternateContent xmlns:mc="http://schemas.openxmlformats.org/markup-compatibility/2006">
    <mc:Choice xmlns="" xmlns:p14="http://schemas.microsoft.com/office/powerpoint/2010/main" Requires="p14">
      <p:transition spd="slow" p14:dur="2000" advTm="0"/>
    </mc:Choice>
    <mc:Fallback>
      <p:transition spd="slow" advTm="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2373" name="Picture 5"/>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152650" y="1062038"/>
            <a:ext cx="6869113" cy="3946525"/>
          </a:xfrm>
          <a:prstGeom prst="rect">
            <a:avLst/>
          </a:prstGeom>
          <a:noFill/>
          <a:ln>
            <a:noFill/>
          </a:ln>
          <a:effectLst/>
          <a:extLst>
            <a:ext uri="{909E8E84-426E-40DD-AFC4-6F175D3DCCD1}">
              <a14:hiddenFill xmlns="" xmlns:a14="http://schemas.microsoft.com/office/drawing/2010/main">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14:hiddenFill>
            </a:ext>
            <a:ext uri="{91240B29-F687-4F45-9708-019B960494DF}">
              <a14:hiddenLine xmlns="" xmlns:a14="http://schemas.microsoft.com/office/drawing/2010/main" w="9525" algn="ctr">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68686"/>
                  </a:outerShdw>
                </a:effectLst>
              </a14:hiddenEffects>
            </a:ext>
          </a:extLst>
        </p:spPr>
      </p:pic>
      <p:sp>
        <p:nvSpPr>
          <p:cNvPr id="442370" name="Rectangle 2"/>
          <p:cNvSpPr>
            <a:spLocks noGrp="1" noChangeArrowheads="1"/>
          </p:cNvSpPr>
          <p:nvPr>
            <p:ph type="title"/>
          </p:nvPr>
        </p:nvSpPr>
        <p:spPr>
          <a:xfrm>
            <a:off x="346075" y="277813"/>
            <a:ext cx="8520113" cy="714375"/>
          </a:xfrm>
        </p:spPr>
        <p:txBody>
          <a:bodyPr/>
          <a:lstStyle/>
          <a:p>
            <a:r>
              <a:rPr lang="en-GB" sz="2800" noProof="0" smtClean="0"/>
              <a:t>Does this example suggest stationarity or nonstationarity?</a:t>
            </a:r>
            <a:endParaRPr lang="en-GB" sz="2800" noProof="0"/>
          </a:p>
        </p:txBody>
      </p:sp>
      <p:sp>
        <p:nvSpPr>
          <p:cNvPr id="442371" name="Rectangle 3"/>
          <p:cNvSpPr>
            <a:spLocks noGrp="1" noChangeArrowheads="1"/>
          </p:cNvSpPr>
          <p:nvPr>
            <p:ph type="body" idx="1"/>
          </p:nvPr>
        </p:nvSpPr>
        <p:spPr>
          <a:xfrm>
            <a:off x="334963" y="4983163"/>
            <a:ext cx="8259762" cy="1379537"/>
          </a:xfrm>
        </p:spPr>
        <p:txBody>
          <a:bodyPr/>
          <a:lstStyle/>
          <a:p>
            <a:pPr>
              <a:buFont typeface="Wingdings" pitchFamily="2" charset="2"/>
              <a:buNone/>
            </a:pPr>
            <a:r>
              <a:rPr lang="en-GB" noProof="0" dirty="0" smtClean="0"/>
              <a:t>Mean </a:t>
            </a:r>
            <a:r>
              <a:rPr lang="en-GB" i="1" noProof="0" dirty="0" smtClean="0"/>
              <a:t>m</a:t>
            </a:r>
            <a:r>
              <a:rPr lang="en-GB" noProof="0" dirty="0" smtClean="0"/>
              <a:t> (red line) of time series (blue line) is:</a:t>
            </a:r>
          </a:p>
          <a:p>
            <a:pPr lvl="1">
              <a:buFont typeface="Wingdings" pitchFamily="2" charset="2"/>
              <a:buNone/>
            </a:pPr>
            <a:r>
              <a:rPr lang="en-GB" i="1" noProof="0" dirty="0" smtClean="0"/>
              <a:t>m</a:t>
            </a:r>
            <a:r>
              <a:rPr lang="en-GB" noProof="0" dirty="0" smtClean="0"/>
              <a:t> = 1.8 for </a:t>
            </a:r>
            <a:r>
              <a:rPr lang="en-GB" i="1" noProof="0" dirty="0" err="1" smtClean="0"/>
              <a:t>i</a:t>
            </a:r>
            <a:r>
              <a:rPr lang="en-GB" noProof="0" dirty="0" smtClean="0"/>
              <a:t> &lt; 70 </a:t>
            </a:r>
          </a:p>
          <a:p>
            <a:pPr lvl="1">
              <a:buFont typeface="Wingdings" pitchFamily="2" charset="2"/>
              <a:buNone/>
            </a:pPr>
            <a:r>
              <a:rPr lang="en-GB" i="1" noProof="0" dirty="0" smtClean="0"/>
              <a:t>m</a:t>
            </a:r>
            <a:r>
              <a:rPr lang="en-GB" noProof="0" dirty="0" smtClean="0"/>
              <a:t> = 3.5 for </a:t>
            </a:r>
            <a:r>
              <a:rPr lang="en-GB" i="1" noProof="0" dirty="0" err="1" smtClean="0"/>
              <a:t>i</a:t>
            </a:r>
            <a:r>
              <a:rPr lang="en-GB" noProof="0" dirty="0" smtClean="0"/>
              <a:t> </a:t>
            </a:r>
            <a:r>
              <a:rPr lang="en-GB" noProof="0" dirty="0" smtClean="0">
                <a:cs typeface="Tahoma" pitchFamily="34" charset="0"/>
              </a:rPr>
              <a:t>≥</a:t>
            </a:r>
            <a:r>
              <a:rPr lang="en-GB" noProof="0" dirty="0" smtClean="0"/>
              <a:t> 70 </a:t>
            </a:r>
            <a:endParaRPr lang="en-GB" noProof="0" dirty="0"/>
          </a:p>
        </p:txBody>
      </p:sp>
      <p:sp>
        <p:nvSpPr>
          <p:cNvPr id="442374" name="AutoShape 6"/>
          <p:cNvSpPr>
            <a:spLocks noChangeArrowheads="1"/>
          </p:cNvSpPr>
          <p:nvPr/>
        </p:nvSpPr>
        <p:spPr bwMode="auto">
          <a:xfrm>
            <a:off x="398463" y="3263900"/>
            <a:ext cx="1860550" cy="868363"/>
          </a:xfrm>
          <a:prstGeom prst="homePlate">
            <a:avLst>
              <a:gd name="adj" fmla="val 44598"/>
            </a:avLst>
          </a:prstGeom>
          <a:solidFill>
            <a:schemeClr val="accent1">
              <a:lumMod val="20000"/>
              <a:lumOff val="80000"/>
            </a:schemeClr>
          </a:solidFill>
          <a:ln w="9525" algn="ctr">
            <a:solidFill>
              <a:schemeClr val="accent1"/>
            </a:solidFill>
            <a:round/>
            <a:headEnd/>
            <a:tailEnd/>
          </a:ln>
          <a:effectLst/>
          <a:extLst/>
        </p:spPr>
        <p:txBody>
          <a:bodyPr vert="horz" wrap="square" lIns="36000" tIns="36000" rIns="36000" bIns="36000" numCol="1" anchor="ctr" anchorCtr="0" compatLnSpc="1">
            <a:prstTxWarp prst="textNoShape">
              <a:avLst/>
            </a:prstTxWarp>
          </a:bodyPr>
          <a:lstStyle/>
          <a:p>
            <a:pPr algn="l">
              <a:lnSpc>
                <a:spcPct val="95000"/>
              </a:lnSpc>
              <a:spcBef>
                <a:spcPts val="600"/>
              </a:spcBef>
            </a:pPr>
            <a:r>
              <a:rPr lang="en-US" b="0" i="0" dirty="0" smtClean="0">
                <a:latin typeface="Cambria" pitchFamily="18" charset="0"/>
              </a:rPr>
              <a:t>Example time series </a:t>
            </a:r>
            <a:r>
              <a:rPr lang="en-US" b="0" i="0" dirty="0">
                <a:latin typeface="Cambria" pitchFamily="18" charset="0"/>
              </a:rPr>
              <a:t>extended up to time 100</a:t>
            </a:r>
            <a:endParaRPr lang="el-GR" b="0" i="0" dirty="0">
              <a:latin typeface="Cambria" pitchFamily="18" charset="0"/>
            </a:endParaRPr>
          </a:p>
        </p:txBody>
      </p:sp>
      <p:sp>
        <p:nvSpPr>
          <p:cNvPr id="4" name="Slide Number Placeholder 3"/>
          <p:cNvSpPr>
            <a:spLocks noGrp="1"/>
          </p:cNvSpPr>
          <p:nvPr>
            <p:ph type="sldNum" sz="quarter" idx="12"/>
          </p:nvPr>
        </p:nvSpPr>
        <p:spPr/>
        <p:txBody>
          <a:bodyPr/>
          <a:lstStyle/>
          <a:p>
            <a:fld id="{E2D1EF68-0DF5-4619-8524-0DE3C27F1D23}" type="slidenum">
              <a:rPr lang="el-GR" altLang="en-US" smtClean="0"/>
              <a:pPr/>
              <a:t>7</a:t>
            </a:fld>
            <a:endParaRPr lang="el-GR" altLang="en-US"/>
          </a:p>
        </p:txBody>
      </p:sp>
      <p:sp>
        <p:nvSpPr>
          <p:cNvPr id="8" name="Footer Placeholder 5"/>
          <p:cNvSpPr>
            <a:spLocks noGrp="1"/>
          </p:cNvSpPr>
          <p:nvPr>
            <p:ph type="ftr" sz="quarter" idx="11"/>
          </p:nvPr>
        </p:nvSpPr>
        <p:spPr>
          <a:xfrm>
            <a:off x="1447800" y="6491288"/>
            <a:ext cx="7061000" cy="247650"/>
          </a:xfrm>
        </p:spPr>
        <p:txBody>
          <a:bodyPr/>
          <a:lstStyle/>
          <a:p>
            <a:r>
              <a:rPr lang="en-GB" altLang="en-US" dirty="0" smtClean="0"/>
              <a:t>D. Koutsoyiannis &amp; A. Montanari, </a:t>
            </a:r>
            <a:r>
              <a:rPr lang="en-US" altLang="en-US" dirty="0" smtClean="0"/>
              <a:t>Climate is changing, everything is flowing, </a:t>
            </a:r>
            <a:r>
              <a:rPr lang="en-US" altLang="en-US" dirty="0" err="1" smtClean="0"/>
              <a:t>stationarity</a:t>
            </a:r>
            <a:r>
              <a:rPr lang="en-US" altLang="en-US" dirty="0" smtClean="0"/>
              <a:t> is immortal</a:t>
            </a:r>
            <a:endParaRPr lang="el-GR" altLang="en-US" dirty="0"/>
          </a:p>
        </p:txBody>
      </p:sp>
    </p:spTree>
    <p:extLst>
      <p:ext uri="{BB962C8B-B14F-4D97-AF65-F5344CB8AC3E}">
        <p14:creationId xmlns="" xmlns:p14="http://schemas.microsoft.com/office/powerpoint/2010/main" val="2595279621"/>
      </p:ext>
    </p:extLst>
  </p:cSld>
  <p:clrMapOvr>
    <a:masterClrMapping/>
  </p:clrMapOvr>
  <mc:AlternateContent xmlns:mc="http://schemas.openxmlformats.org/markup-compatibility/2006">
    <mc:Choice xmlns="" xmlns:p14="http://schemas.microsoft.com/office/powerpoint/2010/main" Requires="p14">
      <p:transition spd="slow" p14:dur="2000" advTm="420"/>
    </mc:Choice>
    <mc:Fallback>
      <p:transition spd="slow" advTm="42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5"/>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152650" y="1062038"/>
            <a:ext cx="6869113" cy="3946525"/>
          </a:xfrm>
          <a:prstGeom prst="rect">
            <a:avLst/>
          </a:prstGeom>
          <a:noFill/>
          <a:ln>
            <a:noFill/>
          </a:ln>
          <a:effectLst/>
          <a:extLst>
            <a:ext uri="{909E8E84-426E-40DD-AFC4-6F175D3DCCD1}">
              <a14:hiddenFill xmlns="" xmlns:a14="http://schemas.microsoft.com/office/drawing/2010/main">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14:hiddenFill>
            </a:ext>
            <a:ext uri="{91240B29-F687-4F45-9708-019B960494DF}">
              <a14:hiddenLine xmlns="" xmlns:a14="http://schemas.microsoft.com/office/drawing/2010/main" w="9525" algn="ctr">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68686"/>
                  </a:outerShdw>
                </a:effectLst>
              </a14:hiddenEffects>
            </a:ext>
          </a:extLst>
        </p:spPr>
      </p:pic>
      <p:sp>
        <p:nvSpPr>
          <p:cNvPr id="453635" name="Rectangle 3"/>
          <p:cNvSpPr>
            <a:spLocks noGrp="1" noChangeArrowheads="1"/>
          </p:cNvSpPr>
          <p:nvPr>
            <p:ph type="title"/>
          </p:nvPr>
        </p:nvSpPr>
        <p:spPr>
          <a:xfrm>
            <a:off x="346075" y="277813"/>
            <a:ext cx="8520113" cy="714375"/>
          </a:xfrm>
        </p:spPr>
        <p:txBody>
          <a:bodyPr/>
          <a:lstStyle/>
          <a:p>
            <a:r>
              <a:rPr lang="en-GB" sz="2800" noProof="0" smtClean="0"/>
              <a:t>Reformulation of question:</a:t>
            </a:r>
            <a:br>
              <a:rPr lang="en-GB" sz="2800" noProof="0" smtClean="0"/>
            </a:br>
            <a:r>
              <a:rPr lang="en-GB" sz="2800" noProof="0" smtClean="0"/>
              <a:t>Does the red line reflect a </a:t>
            </a:r>
            <a:r>
              <a:rPr lang="en-GB" sz="2800" b="1" noProof="0" smtClean="0"/>
              <a:t>deterministic</a:t>
            </a:r>
            <a:r>
              <a:rPr lang="en-GB" sz="2800" noProof="0" smtClean="0"/>
              <a:t> function?</a:t>
            </a:r>
            <a:endParaRPr lang="en-GB" sz="2800" noProof="0"/>
          </a:p>
        </p:txBody>
      </p:sp>
      <p:sp>
        <p:nvSpPr>
          <p:cNvPr id="453636" name="Rectangle 4"/>
          <p:cNvSpPr>
            <a:spLocks noGrp="1" noChangeArrowheads="1"/>
          </p:cNvSpPr>
          <p:nvPr>
            <p:ph type="body" idx="1"/>
          </p:nvPr>
        </p:nvSpPr>
        <p:spPr>
          <a:xfrm>
            <a:off x="346075" y="4830763"/>
            <a:ext cx="8259763" cy="1455737"/>
          </a:xfrm>
        </p:spPr>
        <p:txBody>
          <a:bodyPr/>
          <a:lstStyle/>
          <a:p>
            <a:r>
              <a:rPr lang="en-GB" noProof="0" dirty="0" smtClean="0"/>
              <a:t>If the red line is a deterministic function of time: </a:t>
            </a:r>
            <a:r>
              <a:rPr lang="en-GB" noProof="0" dirty="0" smtClean="0">
                <a:cs typeface="Tahoma" pitchFamily="34" charset="0"/>
              </a:rPr>
              <a:t>→ </a:t>
            </a:r>
            <a:r>
              <a:rPr lang="en-GB" b="1" noProof="0" dirty="0" smtClean="0">
                <a:cs typeface="Tahoma" pitchFamily="34" charset="0"/>
              </a:rPr>
              <a:t>nonstationarity</a:t>
            </a:r>
            <a:r>
              <a:rPr lang="en-GB" noProof="0" dirty="0" smtClean="0">
                <a:cs typeface="Tahoma" pitchFamily="34" charset="0"/>
              </a:rPr>
              <a:t>.</a:t>
            </a:r>
          </a:p>
          <a:p>
            <a:r>
              <a:rPr lang="en-GB" noProof="0" dirty="0" smtClean="0">
                <a:cs typeface="Tahoma" pitchFamily="34" charset="0"/>
              </a:rPr>
              <a:t>If </a:t>
            </a:r>
            <a:r>
              <a:rPr lang="en-GB" noProof="0" dirty="0" smtClean="0"/>
              <a:t>the red line is</a:t>
            </a:r>
            <a:r>
              <a:rPr lang="en-GB" noProof="0" dirty="0" smtClean="0">
                <a:cs typeface="Tahoma" pitchFamily="34" charset="0"/>
              </a:rPr>
              <a:t> a random function (realization of a stationary stochastic process) → </a:t>
            </a:r>
            <a:r>
              <a:rPr lang="en-GB" b="1" noProof="0" dirty="0" smtClean="0">
                <a:cs typeface="Tahoma" pitchFamily="34" charset="0"/>
              </a:rPr>
              <a:t>stationarity</a:t>
            </a:r>
            <a:r>
              <a:rPr lang="en-GB" noProof="0" dirty="0" smtClean="0">
                <a:cs typeface="Tahoma" pitchFamily="34" charset="0"/>
              </a:rPr>
              <a:t>.</a:t>
            </a:r>
            <a:endParaRPr lang="en-GB" noProof="0" dirty="0">
              <a:cs typeface="Tahoma" pitchFamily="34" charset="0"/>
            </a:endParaRPr>
          </a:p>
        </p:txBody>
      </p:sp>
      <p:sp>
        <p:nvSpPr>
          <p:cNvPr id="10" name="AutoShape 6"/>
          <p:cNvSpPr>
            <a:spLocks noChangeArrowheads="1"/>
          </p:cNvSpPr>
          <p:nvPr/>
        </p:nvSpPr>
        <p:spPr bwMode="auto">
          <a:xfrm>
            <a:off x="398463" y="3263900"/>
            <a:ext cx="1860550" cy="868363"/>
          </a:xfrm>
          <a:prstGeom prst="homePlate">
            <a:avLst>
              <a:gd name="adj" fmla="val 44598"/>
            </a:avLst>
          </a:prstGeom>
          <a:solidFill>
            <a:schemeClr val="accent1">
              <a:lumMod val="20000"/>
              <a:lumOff val="80000"/>
            </a:schemeClr>
          </a:solidFill>
          <a:ln w="9525" algn="ctr">
            <a:solidFill>
              <a:schemeClr val="accent1"/>
            </a:solidFill>
            <a:round/>
            <a:headEnd/>
            <a:tailEnd/>
          </a:ln>
          <a:effectLst/>
          <a:extLst/>
        </p:spPr>
        <p:txBody>
          <a:bodyPr vert="horz" wrap="square" lIns="36000" tIns="36000" rIns="36000" bIns="36000" numCol="1" anchor="ctr" anchorCtr="0" compatLnSpc="1">
            <a:prstTxWarp prst="textNoShape">
              <a:avLst/>
            </a:prstTxWarp>
          </a:bodyPr>
          <a:lstStyle/>
          <a:p>
            <a:pPr algn="l">
              <a:lnSpc>
                <a:spcPct val="95000"/>
              </a:lnSpc>
              <a:spcBef>
                <a:spcPts val="600"/>
              </a:spcBef>
            </a:pPr>
            <a:r>
              <a:rPr lang="en-US" b="0" i="0" dirty="0">
                <a:latin typeface="Cambria" pitchFamily="18" charset="0"/>
              </a:rPr>
              <a:t>Example time series extended up to time 100</a:t>
            </a:r>
            <a:endParaRPr lang="el-GR" b="0" i="0" dirty="0">
              <a:latin typeface="Cambria" pitchFamily="18" charset="0"/>
            </a:endParaRPr>
          </a:p>
        </p:txBody>
      </p:sp>
      <p:sp>
        <p:nvSpPr>
          <p:cNvPr id="4" name="Slide Number Placeholder 3"/>
          <p:cNvSpPr>
            <a:spLocks noGrp="1"/>
          </p:cNvSpPr>
          <p:nvPr>
            <p:ph type="sldNum" sz="quarter" idx="12"/>
          </p:nvPr>
        </p:nvSpPr>
        <p:spPr/>
        <p:txBody>
          <a:bodyPr/>
          <a:lstStyle/>
          <a:p>
            <a:fld id="{E2D1EF68-0DF5-4619-8524-0DE3C27F1D23}" type="slidenum">
              <a:rPr lang="el-GR" altLang="en-US" smtClean="0"/>
              <a:pPr/>
              <a:t>8</a:t>
            </a:fld>
            <a:endParaRPr lang="el-GR" altLang="en-US"/>
          </a:p>
        </p:txBody>
      </p:sp>
      <p:sp>
        <p:nvSpPr>
          <p:cNvPr id="8" name="Footer Placeholder 5"/>
          <p:cNvSpPr>
            <a:spLocks noGrp="1"/>
          </p:cNvSpPr>
          <p:nvPr>
            <p:ph type="ftr" sz="quarter" idx="11"/>
          </p:nvPr>
        </p:nvSpPr>
        <p:spPr>
          <a:xfrm>
            <a:off x="1447800" y="6491288"/>
            <a:ext cx="7061000" cy="247650"/>
          </a:xfrm>
        </p:spPr>
        <p:txBody>
          <a:bodyPr/>
          <a:lstStyle/>
          <a:p>
            <a:r>
              <a:rPr lang="en-GB" altLang="en-US" dirty="0" smtClean="0"/>
              <a:t>D. Koutsoyiannis &amp; A. Montanari, </a:t>
            </a:r>
            <a:r>
              <a:rPr lang="en-US" altLang="en-US" dirty="0" smtClean="0"/>
              <a:t>Climate is changing, everything is flowing, </a:t>
            </a:r>
            <a:r>
              <a:rPr lang="en-US" altLang="en-US" dirty="0" err="1" smtClean="0"/>
              <a:t>stationarity</a:t>
            </a:r>
            <a:r>
              <a:rPr lang="en-US" altLang="en-US" dirty="0" smtClean="0"/>
              <a:t> is immortal</a:t>
            </a:r>
            <a:endParaRPr lang="el-GR" altLang="en-US" dirty="0"/>
          </a:p>
        </p:txBody>
      </p:sp>
    </p:spTree>
    <p:extLst>
      <p:ext uri="{BB962C8B-B14F-4D97-AF65-F5344CB8AC3E}">
        <p14:creationId xmlns="" xmlns:p14="http://schemas.microsoft.com/office/powerpoint/2010/main" val="850911992"/>
      </p:ext>
    </p:extLst>
  </p:cSld>
  <p:clrMapOvr>
    <a:masterClrMapping/>
  </p:clrMapOvr>
  <mc:AlternateContent xmlns:mc="http://schemas.openxmlformats.org/markup-compatibility/2006">
    <mc:Choice xmlns="" xmlns:p14="http://schemas.microsoft.com/office/powerpoint/2010/main" Requires="p14">
      <p:transition spd="slow" p14:dur="2000" advTm="458"/>
    </mc:Choice>
    <mc:Fallback>
      <p:transition spd="slow" advTm="458"/>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3396" name="Picture 4"/>
          <p:cNvPicPr>
            <a:picLocks noChangeAspect="1" noChangeArrowheads="1"/>
          </p:cNvPicPr>
          <p:nvPr/>
        </p:nvPicPr>
        <p:blipFill>
          <a:blip r:embed="rId3" cstate="print">
            <a:extLst>
              <a:ext uri="{28A0092B-C50C-407E-A947-70E740481C1C}">
                <a14:useLocalDpi xmlns="" xmlns:a14="http://schemas.microsoft.com/office/drawing/2010/main" val="0"/>
              </a:ext>
            </a:extLst>
          </a:blip>
          <a:srcRect l="1192" t="4147" r="2209" b="5011"/>
          <a:stretch>
            <a:fillRect/>
          </a:stretch>
        </p:blipFill>
        <p:spPr bwMode="auto">
          <a:xfrm>
            <a:off x="2625725" y="1235075"/>
            <a:ext cx="6178550" cy="3338513"/>
          </a:xfrm>
          <a:prstGeom prst="rect">
            <a:avLst/>
          </a:prstGeom>
          <a:noFill/>
          <a:ln>
            <a:noFill/>
          </a:ln>
          <a:effectLst/>
          <a:extLst>
            <a:ext uri="{909E8E84-426E-40DD-AFC4-6F175D3DCCD1}">
              <a14:hiddenFill xmlns="" xmlns:a14="http://schemas.microsoft.com/office/drawing/2010/main">
                <a:gradFill rotWithShape="0">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14:hiddenFill>
            </a:ext>
            <a:ext uri="{91240B29-F687-4F45-9708-019B960494DF}">
              <a14:hiddenLine xmlns="" xmlns:a14="http://schemas.microsoft.com/office/drawing/2010/main" w="9525" algn="ctr">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68686"/>
                  </a:outerShdw>
                </a:effectLst>
              </a14:hiddenEffects>
            </a:ext>
          </a:extLst>
        </p:spPr>
      </p:pic>
      <p:sp>
        <p:nvSpPr>
          <p:cNvPr id="443394" name="Rectangle 2"/>
          <p:cNvSpPr>
            <a:spLocks noGrp="1" noChangeArrowheads="1"/>
          </p:cNvSpPr>
          <p:nvPr>
            <p:ph type="title"/>
          </p:nvPr>
        </p:nvSpPr>
        <p:spPr/>
        <p:txBody>
          <a:bodyPr/>
          <a:lstStyle/>
          <a:p>
            <a:r>
              <a:rPr lang="en-GB" noProof="0" smtClean="0"/>
              <a:t>Answer of the last question: the red line is a realization of a stochastic process</a:t>
            </a:r>
            <a:endParaRPr lang="en-GB" noProof="0"/>
          </a:p>
        </p:txBody>
      </p:sp>
      <p:sp>
        <p:nvSpPr>
          <p:cNvPr id="443395" name="Rectangle 3"/>
          <p:cNvSpPr>
            <a:spLocks noGrp="1" noChangeArrowheads="1"/>
          </p:cNvSpPr>
          <p:nvPr>
            <p:ph type="body" idx="1"/>
          </p:nvPr>
        </p:nvSpPr>
        <p:spPr>
          <a:xfrm>
            <a:off x="361950" y="4357688"/>
            <a:ext cx="8437563" cy="1989137"/>
          </a:xfrm>
        </p:spPr>
        <p:txBody>
          <a:bodyPr/>
          <a:lstStyle/>
          <a:p>
            <a:pPr>
              <a:lnSpc>
                <a:spcPct val="90000"/>
              </a:lnSpc>
            </a:pPr>
            <a:r>
              <a:rPr lang="en-GB" sz="2000" noProof="0" dirty="0" smtClean="0"/>
              <a:t>The time series was constructed by superposition of:</a:t>
            </a:r>
          </a:p>
          <a:p>
            <a:pPr lvl="1">
              <a:lnSpc>
                <a:spcPct val="90000"/>
              </a:lnSpc>
            </a:pPr>
            <a:r>
              <a:rPr lang="en-GB" sz="2000" noProof="0" dirty="0" smtClean="0"/>
              <a:t>A stochastic process with values </a:t>
            </a:r>
            <a:r>
              <a:rPr lang="en-GB" sz="2000" i="1" u="sng" noProof="0" dirty="0" err="1" smtClean="0"/>
              <a:t>m</a:t>
            </a:r>
            <a:r>
              <a:rPr lang="en-GB" sz="2000" i="1" baseline="-25000" noProof="0" dirty="0" err="1" smtClean="0"/>
              <a:t>j</a:t>
            </a:r>
            <a:r>
              <a:rPr lang="en-GB" sz="2000" noProof="0" dirty="0" smtClean="0"/>
              <a:t> ~ </a:t>
            </a:r>
            <a:r>
              <a:rPr lang="en-GB" sz="2000" i="1" noProof="0" dirty="0" smtClean="0"/>
              <a:t>N</a:t>
            </a:r>
            <a:r>
              <a:rPr lang="en-GB" sz="2000" noProof="0" dirty="0" smtClean="0"/>
              <a:t>(2, 0.5) each lasting a period </a:t>
            </a:r>
            <a:r>
              <a:rPr lang="en-GB" sz="2000" i="1" u="sng" noProof="0" dirty="0" err="1" smtClean="0"/>
              <a:t>τ</a:t>
            </a:r>
            <a:r>
              <a:rPr lang="en-GB" sz="2000" i="1" baseline="-25000" noProof="0" dirty="0" err="1" smtClean="0"/>
              <a:t>j</a:t>
            </a:r>
            <a:r>
              <a:rPr lang="en-GB" sz="2000" noProof="0" dirty="0" smtClean="0"/>
              <a:t> exponentially distributed with </a:t>
            </a:r>
            <a:r>
              <a:rPr lang="en-GB" sz="2000" i="1" noProof="0" dirty="0" smtClean="0"/>
              <a:t>E</a:t>
            </a:r>
            <a:r>
              <a:rPr lang="en-GB" sz="2000" i="1" baseline="30000" noProof="0" dirty="0" smtClean="0"/>
              <a:t> </a:t>
            </a:r>
            <a:r>
              <a:rPr lang="en-GB" sz="2000" noProof="0" dirty="0" smtClean="0"/>
              <a:t>[</a:t>
            </a:r>
            <a:r>
              <a:rPr lang="en-GB" sz="2000" i="1" u="sng" noProof="0" dirty="0" err="1" smtClean="0"/>
              <a:t>τ</a:t>
            </a:r>
            <a:r>
              <a:rPr lang="en-GB" sz="2000" i="1" baseline="-25000" noProof="0" dirty="0" err="1" smtClean="0"/>
              <a:t>j</a:t>
            </a:r>
            <a:r>
              <a:rPr lang="en-GB" sz="2000" noProof="0" dirty="0" smtClean="0"/>
              <a:t>] = 50 (red line);</a:t>
            </a:r>
          </a:p>
          <a:p>
            <a:pPr lvl="1">
              <a:lnSpc>
                <a:spcPct val="90000"/>
              </a:lnSpc>
            </a:pPr>
            <a:r>
              <a:rPr lang="en-GB" sz="2000" noProof="0" dirty="0" smtClean="0"/>
              <a:t>White noise </a:t>
            </a:r>
            <a:r>
              <a:rPr lang="en-GB" sz="2000" i="1" noProof="0" dirty="0" smtClean="0"/>
              <a:t>N</a:t>
            </a:r>
            <a:r>
              <a:rPr lang="en-GB" sz="2000" noProof="0" dirty="0" smtClean="0"/>
              <a:t>(0, 0.2).</a:t>
            </a:r>
          </a:p>
          <a:p>
            <a:pPr>
              <a:lnSpc>
                <a:spcPct val="90000"/>
              </a:lnSpc>
            </a:pPr>
            <a:r>
              <a:rPr lang="en-GB" sz="2000" noProof="0" dirty="0" smtClean="0"/>
              <a:t>Nothing in the model is nonstationary.</a:t>
            </a:r>
          </a:p>
          <a:p>
            <a:pPr>
              <a:lnSpc>
                <a:spcPct val="90000"/>
              </a:lnSpc>
            </a:pPr>
            <a:r>
              <a:rPr lang="en-GB" sz="2000" noProof="0" dirty="0" smtClean="0"/>
              <a:t>The process of our example is </a:t>
            </a:r>
            <a:r>
              <a:rPr lang="en-GB" sz="2000" b="1" noProof="0" dirty="0" smtClean="0"/>
              <a:t>stationary.</a:t>
            </a:r>
            <a:endParaRPr lang="en-GB" sz="2000" b="1" noProof="0" dirty="0"/>
          </a:p>
        </p:txBody>
      </p:sp>
      <p:sp>
        <p:nvSpPr>
          <p:cNvPr id="443397" name="AutoShape 5"/>
          <p:cNvSpPr>
            <a:spLocks noChangeArrowheads="1"/>
          </p:cNvSpPr>
          <p:nvPr/>
        </p:nvSpPr>
        <p:spPr bwMode="auto">
          <a:xfrm>
            <a:off x="504825" y="3046413"/>
            <a:ext cx="1860550" cy="846137"/>
          </a:xfrm>
          <a:prstGeom prst="homePlate">
            <a:avLst>
              <a:gd name="adj" fmla="val 45769"/>
            </a:avLst>
          </a:prstGeom>
          <a:solidFill>
            <a:schemeClr val="accent1">
              <a:lumMod val="20000"/>
              <a:lumOff val="80000"/>
            </a:schemeClr>
          </a:solidFill>
          <a:ln w="9525" algn="ctr">
            <a:solidFill>
              <a:schemeClr val="accent1"/>
            </a:solidFill>
            <a:round/>
            <a:headEnd/>
            <a:tailEnd/>
          </a:ln>
          <a:effectLst/>
          <a:extLst/>
        </p:spPr>
        <p:txBody>
          <a:bodyPr vert="horz" wrap="square" lIns="36000" tIns="36000" rIns="36000" bIns="36000" numCol="1" anchor="ctr" anchorCtr="0" compatLnSpc="1">
            <a:prstTxWarp prst="textNoShape">
              <a:avLst/>
            </a:prstTxWarp>
          </a:bodyPr>
          <a:lstStyle/>
          <a:p>
            <a:pPr algn="l">
              <a:lnSpc>
                <a:spcPct val="95000"/>
              </a:lnSpc>
              <a:spcBef>
                <a:spcPts val="600"/>
              </a:spcBef>
            </a:pPr>
            <a:r>
              <a:rPr lang="en-US" b="0" i="0" dirty="0">
                <a:latin typeface="Cambria" pitchFamily="18" charset="0"/>
              </a:rPr>
              <a:t>Example 1 extended up to time 1000</a:t>
            </a:r>
            <a:endParaRPr lang="el-GR" b="0" i="0" dirty="0">
              <a:latin typeface="Cambria" pitchFamily="18" charset="0"/>
            </a:endParaRPr>
          </a:p>
        </p:txBody>
      </p:sp>
      <p:sp>
        <p:nvSpPr>
          <p:cNvPr id="4" name="Slide Number Placeholder 3"/>
          <p:cNvSpPr>
            <a:spLocks noGrp="1"/>
          </p:cNvSpPr>
          <p:nvPr>
            <p:ph type="sldNum" sz="quarter" idx="12"/>
          </p:nvPr>
        </p:nvSpPr>
        <p:spPr/>
        <p:txBody>
          <a:bodyPr/>
          <a:lstStyle/>
          <a:p>
            <a:fld id="{E2D1EF68-0DF5-4619-8524-0DE3C27F1D23}" type="slidenum">
              <a:rPr lang="el-GR" altLang="en-US" smtClean="0"/>
              <a:pPr/>
              <a:t>9</a:t>
            </a:fld>
            <a:endParaRPr lang="el-GR" altLang="en-US"/>
          </a:p>
        </p:txBody>
      </p:sp>
      <p:sp>
        <p:nvSpPr>
          <p:cNvPr id="8" name="Footer Placeholder 5"/>
          <p:cNvSpPr>
            <a:spLocks noGrp="1"/>
          </p:cNvSpPr>
          <p:nvPr>
            <p:ph type="ftr" sz="quarter" idx="11"/>
          </p:nvPr>
        </p:nvSpPr>
        <p:spPr>
          <a:xfrm>
            <a:off x="1447800" y="6491288"/>
            <a:ext cx="7061000" cy="247650"/>
          </a:xfrm>
        </p:spPr>
        <p:txBody>
          <a:bodyPr/>
          <a:lstStyle/>
          <a:p>
            <a:r>
              <a:rPr lang="en-GB" altLang="en-US" dirty="0" smtClean="0"/>
              <a:t>D. Koutsoyiannis &amp; A. Montanari, </a:t>
            </a:r>
            <a:r>
              <a:rPr lang="en-US" altLang="en-US" dirty="0" smtClean="0"/>
              <a:t>Climate is changing, everything is flowing, </a:t>
            </a:r>
            <a:r>
              <a:rPr lang="en-US" altLang="en-US" dirty="0" err="1" smtClean="0"/>
              <a:t>stationarity</a:t>
            </a:r>
            <a:r>
              <a:rPr lang="en-US" altLang="en-US" dirty="0" smtClean="0"/>
              <a:t> is immortal</a:t>
            </a:r>
            <a:endParaRPr lang="el-GR" altLang="en-US" dirty="0"/>
          </a:p>
        </p:txBody>
      </p:sp>
    </p:spTree>
    <p:extLst>
      <p:ext uri="{BB962C8B-B14F-4D97-AF65-F5344CB8AC3E}">
        <p14:creationId xmlns="" xmlns:p14="http://schemas.microsoft.com/office/powerpoint/2010/main" val="471502731"/>
      </p:ext>
    </p:extLst>
  </p:cSld>
  <p:clrMapOvr>
    <a:masterClrMapping/>
  </p:clrMapOvr>
  <mc:AlternateContent xmlns:mc="http://schemas.openxmlformats.org/markup-compatibility/2006">
    <mc:Choice xmlns="" xmlns:p14="http://schemas.microsoft.com/office/powerpoint/2010/main" Requires="p14">
      <p:transition spd="slow" p14:dur="2000" advTm="503"/>
    </mc:Choice>
    <mc:Fallback>
      <p:transition spd="slow" advTm="503"/>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6|3.3|2.2|2.6|4.2|5.3"/>
</p:tagLst>
</file>

<file path=ppt/theme/theme1.xml><?xml version="1.0" encoding="utf-8"?>
<a:theme xmlns:a="http://schemas.openxmlformats.org/drawingml/2006/main" name="2012cambria">
  <a:themeElements>
    <a:clrScheme name="Custom 4">
      <a:dk1>
        <a:sysClr val="windowText" lastClr="000000"/>
      </a:dk1>
      <a:lt1>
        <a:sysClr val="window" lastClr="FFFFFF"/>
      </a:lt1>
      <a:dk2>
        <a:srgbClr val="000000"/>
      </a:dk2>
      <a:lt2>
        <a:srgbClr val="F8F8F8"/>
      </a:lt2>
      <a:accent1>
        <a:srgbClr val="5F5F5F"/>
      </a:accent1>
      <a:accent2>
        <a:srgbClr val="5F5F5F"/>
      </a:accent2>
      <a:accent3>
        <a:srgbClr val="969696"/>
      </a:accent3>
      <a:accent4>
        <a:srgbClr val="808080"/>
      </a:accent4>
      <a:accent5>
        <a:srgbClr val="969696"/>
      </a:accent5>
      <a:accent6>
        <a:srgbClr val="969696"/>
      </a:accent6>
      <a:hlink>
        <a:srgbClr val="5F5F5F"/>
      </a:hlink>
      <a:folHlink>
        <a:srgbClr val="919191"/>
      </a:folHlink>
    </a:clrScheme>
    <a:fontScheme name="2010templ_calibri">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spAutoFit/>
      </a:bodyPr>
      <a:lstStyle>
        <a:defPPr>
          <a:defRPr b="0" i="0" dirty="0">
            <a:latin typeface="Cambria" pitchFamily="18" charset="0"/>
          </a:defRPr>
        </a:defPPr>
      </a:lstStyle>
    </a:spDef>
    <a:lnDef>
      <a:spPr bwMode="auto">
        <a:xfrm>
          <a:off x="0" y="0"/>
          <a:ext cx="1" cy="1"/>
        </a:xfrm>
        <a:custGeom>
          <a:avLst/>
          <a:gdLst/>
          <a:ahLst/>
          <a:cxnLst/>
          <a:rect l="0" t="0" r="0" b="0"/>
          <a:pathLst/>
        </a:custGeom>
        <a:noFill/>
        <a:ln w="9525" cap="flat" cmpd="sng" algn="ctr">
          <a:solidFill>
            <a:schemeClr val="tx2"/>
          </a:solidFill>
          <a:prstDash val="solid"/>
          <a:round/>
          <a:headEnd type="none" w="med" len="med"/>
          <a:tailEnd type="none" w="med" len="med"/>
        </a:ln>
        <a:effectLst/>
        <a:scene3d>
          <a:camera prst="legacyPerspectiveTopLeft"/>
          <a:lightRig rig="legacyNormal3" dir="r"/>
        </a:scene3d>
        <a:sp3d extrusionH="201600" prstMaterial="legacyMetal">
          <a:bevelT w="13500" h="13500" prst="angle"/>
          <a:bevelB w="13500" h="13500" prst="angle"/>
          <a:extrusionClr>
            <a:srgbClr val="FFFFFF"/>
          </a:extrusionClr>
        </a:sp3d>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68686"/>
                </a:outerShdw>
              </a:effectLst>
            </a14:hiddenEffects>
          </a:ext>
        </a:extLst>
      </a:spPr>
      <a:bodyPr vert="horz" wrap="none" lIns="90000" tIns="46800" rIns="90000" bIns="4680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l-GR" sz="1800" b="1" i="1" u="none" strike="noStrike" cap="none" normalizeH="0" baseline="0" smtClean="0">
            <a:ln>
              <a:noFill/>
            </a:ln>
            <a:solidFill>
              <a:schemeClr val="tx1"/>
            </a:solidFill>
            <a:effectLst/>
            <a:latin typeface="Calibri" pitchFamily="34" charset="0"/>
          </a:defRPr>
        </a:defPPr>
      </a:lstStyle>
    </a:lnDef>
    <a:txDef>
      <a:spPr>
        <a:noFill/>
      </a:spPr>
      <a:bodyPr wrap="none" rtlCol="0">
        <a:spAutoFit/>
      </a:bodyPr>
      <a:lstStyle>
        <a:defPPr>
          <a:defRPr b="0" i="0" dirty="0" smtClean="0"/>
        </a:defPPr>
      </a:lstStyle>
    </a:txDef>
  </a:objectDefaults>
  <a:extraClrSchemeLst>
    <a:extraClrScheme>
      <a:clrScheme name="2010templ_calibri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2010templ_calibri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2010templ_calibri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2010templ_calibri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2010templ_calibri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2010templ_calibri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2010templ_calibri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2010templ_calibri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2010templ_calibri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2010templ_calibri 10">
        <a:dk1>
          <a:srgbClr val="000000"/>
        </a:dk1>
        <a:lt1>
          <a:srgbClr val="FFFFFF"/>
        </a:lt1>
        <a:dk2>
          <a:srgbClr val="CC0000"/>
        </a:dk2>
        <a:lt2>
          <a:srgbClr val="666699"/>
        </a:lt2>
        <a:accent1>
          <a:srgbClr val="808080"/>
        </a:accent1>
        <a:accent2>
          <a:srgbClr val="3333CC"/>
        </a:accent2>
        <a:accent3>
          <a:srgbClr val="FFFFFF"/>
        </a:accent3>
        <a:accent4>
          <a:srgbClr val="000000"/>
        </a:accent4>
        <a:accent5>
          <a:srgbClr val="C0C0C0"/>
        </a:accent5>
        <a:accent6>
          <a:srgbClr val="2D2DB9"/>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2010templ_calibri 11">
        <a:dk1>
          <a:srgbClr val="000000"/>
        </a:dk1>
        <a:lt1>
          <a:srgbClr val="FFFFFF"/>
        </a:lt1>
        <a:dk2>
          <a:srgbClr val="CC0000"/>
        </a:dk2>
        <a:lt2>
          <a:srgbClr val="666699"/>
        </a:lt2>
        <a:accent1>
          <a:srgbClr val="808080"/>
        </a:accent1>
        <a:accent2>
          <a:srgbClr val="666699"/>
        </a:accent2>
        <a:accent3>
          <a:srgbClr val="FFFFFF"/>
        </a:accent3>
        <a:accent4>
          <a:srgbClr val="000000"/>
        </a:accent4>
        <a:accent5>
          <a:srgbClr val="C0C0C0"/>
        </a:accent5>
        <a:accent6>
          <a:srgbClr val="5C5C8A"/>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2010templ_calibri 12">
        <a:dk1>
          <a:srgbClr val="000000"/>
        </a:dk1>
        <a:lt1>
          <a:srgbClr val="FFFFFF"/>
        </a:lt1>
        <a:dk2>
          <a:srgbClr val="CC0000"/>
        </a:dk2>
        <a:lt2>
          <a:srgbClr val="666699"/>
        </a:lt2>
        <a:accent1>
          <a:srgbClr val="808080"/>
        </a:accent1>
        <a:accent2>
          <a:srgbClr val="3E4082"/>
        </a:accent2>
        <a:accent3>
          <a:srgbClr val="FFFFFF"/>
        </a:accent3>
        <a:accent4>
          <a:srgbClr val="000000"/>
        </a:accent4>
        <a:accent5>
          <a:srgbClr val="C0C0C0"/>
        </a:accent5>
        <a:accent6>
          <a:srgbClr val="373975"/>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2010templ_calibri 13">
        <a:dk1>
          <a:srgbClr val="000000"/>
        </a:dk1>
        <a:lt1>
          <a:srgbClr val="FFFFFF"/>
        </a:lt1>
        <a:dk2>
          <a:srgbClr val="B40000"/>
        </a:dk2>
        <a:lt2>
          <a:srgbClr val="666699"/>
        </a:lt2>
        <a:accent1>
          <a:srgbClr val="808080"/>
        </a:accent1>
        <a:accent2>
          <a:srgbClr val="3E4082"/>
        </a:accent2>
        <a:accent3>
          <a:srgbClr val="FFFFFF"/>
        </a:accent3>
        <a:accent4>
          <a:srgbClr val="000000"/>
        </a:accent4>
        <a:accent5>
          <a:srgbClr val="C0C0C0"/>
        </a:accent5>
        <a:accent6>
          <a:srgbClr val="373975"/>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2010templ_calibri 14">
        <a:dk1>
          <a:srgbClr val="000000"/>
        </a:dk1>
        <a:lt1>
          <a:srgbClr val="FFFFFF"/>
        </a:lt1>
        <a:dk2>
          <a:srgbClr val="B40000"/>
        </a:dk2>
        <a:lt2>
          <a:srgbClr val="666699"/>
        </a:lt2>
        <a:accent1>
          <a:srgbClr val="9C9DD0"/>
        </a:accent1>
        <a:accent2>
          <a:srgbClr val="3E4082"/>
        </a:accent2>
        <a:accent3>
          <a:srgbClr val="FFFFFF"/>
        </a:accent3>
        <a:accent4>
          <a:srgbClr val="000000"/>
        </a:accent4>
        <a:accent5>
          <a:srgbClr val="CBCCE4"/>
        </a:accent5>
        <a:accent6>
          <a:srgbClr val="373975"/>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2012cambria</Template>
  <TotalTime>3319</TotalTime>
  <Words>1710</Words>
  <Application>Microsoft Office PowerPoint</Application>
  <PresentationFormat>Presentazione su schermo (4:3)</PresentationFormat>
  <Paragraphs>162</Paragraphs>
  <Slides>17</Slides>
  <Notes>10</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17</vt:i4>
      </vt:variant>
    </vt:vector>
  </HeadingPairs>
  <TitlesOfParts>
    <vt:vector size="26" baseType="lpstr">
      <vt:lpstr>Arial</vt:lpstr>
      <vt:lpstr>Cambria</vt:lpstr>
      <vt:lpstr>Wingdings</vt:lpstr>
      <vt:lpstr>Tahoma</vt:lpstr>
      <vt:lpstr>Impact</vt:lpstr>
      <vt:lpstr>Times New Roman</vt:lpstr>
      <vt:lpstr>Aharoni</vt:lpstr>
      <vt:lpstr>Calibri</vt:lpstr>
      <vt:lpstr>2012cambria</vt:lpstr>
      <vt:lpstr>Climate is changing, everything is flowing, stationarity is immortal</vt:lpstr>
      <vt:lpstr>The meaning of stationarity —A historical note</vt:lpstr>
      <vt:lpstr>Definition of stationarity</vt:lpstr>
      <vt:lpstr>Implications  </vt:lpstr>
      <vt:lpstr>In which world do stationarity and nonstationarity belong?</vt:lpstr>
      <vt:lpstr>Does a time series tell us if it is stationary or nonstationary? </vt:lpstr>
      <vt:lpstr>Does this example suggest stationarity or nonstationarity?</vt:lpstr>
      <vt:lpstr>Reformulation of question: Does the red line reflect a deterministic function?</vt:lpstr>
      <vt:lpstr>Answer of the last question: the red line is a realization of a stochastic process</vt:lpstr>
      <vt:lpstr>The big difference of nonstationarity and stationarity  (1)</vt:lpstr>
      <vt:lpstr>The big difference of nonstationarity and stationarity (2)</vt:lpstr>
      <vt:lpstr>Justified use of nonstationary descriptions: Models for the past  </vt:lpstr>
      <vt:lpstr>In nonstationary models stationarity is again important</vt:lpstr>
      <vt:lpstr>The discussion about stationarity is beyond semantics</vt:lpstr>
      <vt:lpstr>Panta Rhei: Does change entail nonstationarity? </vt:lpstr>
      <vt:lpstr>Concluding remarks</vt:lpstr>
      <vt:lpstr>References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Risks from dismissing stationarity</dc:title>
  <dc:creator>Demetris Koutsoyiannis &amp; Alberto Montanari</dc:creator>
  <cp:lastModifiedBy>sturno</cp:lastModifiedBy>
  <cp:revision>149</cp:revision>
  <dcterms:created xsi:type="dcterms:W3CDTF">2013-06-08T20:29:46Z</dcterms:created>
  <dcterms:modified xsi:type="dcterms:W3CDTF">2015-04-15T09:37:17Z</dcterms:modified>
</cp:coreProperties>
</file>