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33"/>
  </p:notesMasterIdLst>
  <p:handoutMasterIdLst>
    <p:handoutMasterId r:id="rId34"/>
  </p:handoutMasterIdLst>
  <p:sldIdLst>
    <p:sldId id="257" r:id="rId7"/>
    <p:sldId id="448" r:id="rId8"/>
    <p:sldId id="449" r:id="rId9"/>
    <p:sldId id="450" r:id="rId10"/>
    <p:sldId id="451" r:id="rId11"/>
    <p:sldId id="452" r:id="rId12"/>
    <p:sldId id="453" r:id="rId13"/>
    <p:sldId id="454" r:id="rId14"/>
    <p:sldId id="455" r:id="rId15"/>
    <p:sldId id="456" r:id="rId16"/>
    <p:sldId id="457" r:id="rId17"/>
    <p:sldId id="458" r:id="rId18"/>
    <p:sldId id="459" r:id="rId19"/>
    <p:sldId id="460" r:id="rId20"/>
    <p:sldId id="461" r:id="rId21"/>
    <p:sldId id="462" r:id="rId22"/>
    <p:sldId id="463" r:id="rId23"/>
    <p:sldId id="464" r:id="rId24"/>
    <p:sldId id="465" r:id="rId25"/>
    <p:sldId id="466" r:id="rId26"/>
    <p:sldId id="467" r:id="rId27"/>
    <p:sldId id="468" r:id="rId28"/>
    <p:sldId id="469" r:id="rId29"/>
    <p:sldId id="470" r:id="rId30"/>
    <p:sldId id="471" r:id="rId31"/>
    <p:sldId id="472" r:id="rId32"/>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C6E7B"/>
    <a:srgbClr val="EBABB3"/>
    <a:srgbClr val="BB2D3F"/>
    <a:srgbClr val="5F5F5F"/>
    <a:srgbClr val="4D4D4D"/>
    <a:srgbClr val="A50021"/>
    <a:srgbClr val="CC0000"/>
    <a:srgbClr val="FF33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7" autoAdjust="0"/>
    <p:restoredTop sz="99645" autoAdjust="0"/>
  </p:normalViewPr>
  <p:slideViewPr>
    <p:cSldViewPr>
      <p:cViewPr>
        <p:scale>
          <a:sx n="75" d="100"/>
          <a:sy n="75" d="100"/>
        </p:scale>
        <p:origin x="-2562" y="-8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14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p14="http://schemas.microsoft.com/office/powerpoint/2010/main" xmlns=""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p14="http://schemas.microsoft.com/office/powerpoint/2010/main" xmlns=""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p14="http://schemas.microsoft.com/office/powerpoint/2010/main" xmlns=""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p14="http://schemas.microsoft.com/office/powerpoint/2010/main" xmlns=""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p14="http://schemas.microsoft.com/office/powerpoint/2010/main" xmlns=""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p14="http://schemas.microsoft.com/office/powerpoint/2010/main" xmlns=""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p14="http://schemas.microsoft.com/office/powerpoint/2010/main" xmlns=""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p14="http://schemas.microsoft.com/office/powerpoint/2010/main" xmlns=""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p14="http://schemas.microsoft.com/office/powerpoint/2010/main" xmlns=""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p14="http://schemas.microsoft.com/office/powerpoint/2010/main" xmlns=""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p14="http://schemas.microsoft.com/office/powerpoint/2010/main" xmlns=""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p14="http://schemas.microsoft.com/office/powerpoint/2010/main" xmlns=""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p14="http://schemas.microsoft.com/office/powerpoint/2010/main" xmlns=""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p14="http://schemas.microsoft.com/office/powerpoint/2010/main" xmlns=""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p14="http://schemas.microsoft.com/office/powerpoint/2010/main" xmlns=""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p14="http://schemas.microsoft.com/office/powerpoint/2010/main" xmlns=""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p14="http://schemas.microsoft.com/office/powerpoint/2010/main" xmlns=""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p14="http://schemas.microsoft.com/office/powerpoint/2010/main" xmlns=""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p14="http://schemas.microsoft.com/office/powerpoint/2010/main" xmlns=""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p14="http://schemas.microsoft.com/office/powerpoint/2010/main" xmlns=""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p14="http://schemas.microsoft.com/office/powerpoint/2010/main" xmlns=""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p14="http://schemas.microsoft.com/office/powerpoint/2010/main" xmlns=""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p14="http://schemas.microsoft.com/office/powerpoint/2010/main" xmlns=""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p14="http://schemas.microsoft.com/office/powerpoint/2010/main" xmlns=""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0" y="207963"/>
            <a:ext cx="1292225" cy="1660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xmlns=""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xmlns="" val="0"/>
              </a:ext>
            </a:extLst>
          </a:blip>
          <a:srcRect/>
          <a:stretch>
            <a:fillRect/>
          </a:stretch>
        </p:blipFill>
        <p:spPr bwMode="auto">
          <a:xfrm>
            <a:off x="71438" y="103188"/>
            <a:ext cx="846137" cy="1087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187624" y="467380"/>
            <a:ext cx="7344816" cy="369332"/>
          </a:xfrm>
          <a:prstGeom prst="rect">
            <a:avLst/>
          </a:prstGeom>
          <a:noFill/>
        </p:spPr>
        <p:txBody>
          <a:bodyPr wrap="square" rtlCol="0">
            <a:spAutoFit/>
          </a:bodyPr>
          <a:lstStyle/>
          <a:p>
            <a:r>
              <a:rPr lang="it-IT" b="1" u="none" dirty="0" err="1" smtClean="0"/>
              <a:t>Course</a:t>
            </a:r>
            <a:r>
              <a:rPr lang="it-IT" b="1" u="none" baseline="0" dirty="0" smtClean="0"/>
              <a:t> on </a:t>
            </a:r>
            <a:r>
              <a:rPr lang="it-IT" b="1" u="none" baseline="0" dirty="0" err="1" smtClean="0"/>
              <a:t>Sustainable</a:t>
            </a:r>
            <a:r>
              <a:rPr lang="it-IT" b="1" u="none" baseline="0" dirty="0" smtClean="0"/>
              <a:t> Design </a:t>
            </a:r>
            <a:r>
              <a:rPr lang="it-IT" b="1" u="none" baseline="0" dirty="0" err="1" smtClean="0"/>
              <a:t>of</a:t>
            </a:r>
            <a:r>
              <a:rPr lang="it-IT" b="1" u="none" baseline="0" dirty="0" smtClean="0"/>
              <a:t> Water </a:t>
            </a:r>
            <a:r>
              <a:rPr lang="it-IT" b="1" u="none" baseline="0" dirty="0" err="1" smtClean="0"/>
              <a:t>Resources</a:t>
            </a:r>
            <a:r>
              <a:rPr lang="it-IT" b="1" u="none" baseline="0" dirty="0" smtClean="0"/>
              <a:t> </a:t>
            </a:r>
            <a:r>
              <a:rPr lang="it-IT" b="1" u="none" baseline="0" dirty="0" err="1" smtClean="0"/>
              <a:t>Systems</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743200"/>
            <a:ext cx="9144000" cy="21852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r>
              <a:rPr lang="en-US" altLang="it-IT" sz="4000" u="none" dirty="0" smtClean="0">
                <a:solidFill>
                  <a:srgbClr val="333333"/>
                </a:solidFill>
              </a:rPr>
              <a:t>Assessing water resources availability</a:t>
            </a:r>
          </a:p>
          <a:p>
            <a:pPr algn="ctr" eaLnBrk="1" hangingPunct="1">
              <a:spcBef>
                <a:spcPct val="50000"/>
              </a:spcBef>
            </a:pPr>
            <a:r>
              <a:rPr lang="en-US" altLang="it-IT" sz="4000" u="none" dirty="0" smtClean="0">
                <a:solidFill>
                  <a:srgbClr val="333333"/>
                </a:solidFill>
              </a:rPr>
              <a:t>Deductive methods</a:t>
            </a:r>
            <a:endParaRPr lang="it-IT" altLang="it-IT" sz="4000" u="none" dirty="0">
              <a:solidFill>
                <a:srgbClr val="333333"/>
              </a:solidFill>
            </a:endParaRPr>
          </a:p>
          <a:p>
            <a:pPr algn="ctr" eaLnBrk="1" hangingPunct="1">
              <a:spcBef>
                <a:spcPct val="50000"/>
              </a:spcBef>
            </a:pPr>
            <a:endParaRPr lang="it-IT" altLang="it-IT" sz="2400" i="1" u="none" dirty="0">
              <a:solidFill>
                <a:srgbClr val="33333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smtClean="0"/>
              <a:t>Linear </a:t>
            </a:r>
            <a:r>
              <a:rPr lang="it-IT" sz="3200" b="1" u="none" dirty="0" err="1" smtClean="0"/>
              <a:t>reservoir</a:t>
            </a:r>
            <a:endParaRPr lang="it-IT" sz="3200" b="1" u="none" dirty="0"/>
          </a:p>
        </p:txBody>
      </p:sp>
      <p:sp>
        <p:nvSpPr>
          <p:cNvPr id="6" name="Segnaposto contenuto 2"/>
          <p:cNvSpPr>
            <a:spLocks noGrp="1"/>
          </p:cNvSpPr>
          <p:nvPr>
            <p:ph idx="1"/>
          </p:nvPr>
        </p:nvSpPr>
        <p:spPr>
          <a:xfrm>
            <a:off x="179512" y="1916660"/>
            <a:ext cx="8640960" cy="2369880"/>
          </a:xfrm>
        </p:spPr>
        <p:txBody>
          <a:bodyPr>
            <a:spAutoFit/>
          </a:bodyPr>
          <a:lstStyle/>
          <a:p>
            <a:pPr algn="just">
              <a:spcBef>
                <a:spcPts val="1200"/>
              </a:spcBef>
              <a:buClr>
                <a:srgbClr val="C00000"/>
              </a:buClr>
              <a:buFont typeface="Wingdings" panose="05000000000000000000" pitchFamily="2" charset="2"/>
              <a:buChar char="§"/>
            </a:pPr>
            <a:r>
              <a:rPr lang="en-US" sz="1800" dirty="0" smtClean="0"/>
              <a:t>By integrating one obtains:</a:t>
            </a:r>
          </a:p>
          <a:p>
            <a:pPr algn="just">
              <a:spcBef>
                <a:spcPts val="1200"/>
              </a:spcBef>
              <a:buClr>
                <a:srgbClr val="C00000"/>
              </a:buClr>
              <a:buFont typeface="Wingdings" panose="05000000000000000000" pitchFamily="2" charset="2"/>
              <a:buChar char="§"/>
            </a:pPr>
            <a:endParaRPr lang="en-US" sz="1800" dirty="0" smtClean="0"/>
          </a:p>
          <a:p>
            <a:pPr algn="just">
              <a:spcBef>
                <a:spcPts val="1200"/>
              </a:spcBef>
              <a:buClr>
                <a:srgbClr val="C00000"/>
              </a:buClr>
              <a:buFont typeface="Wingdings" panose="05000000000000000000" pitchFamily="2" charset="2"/>
              <a:buChar char="§"/>
            </a:pPr>
            <a:endParaRPr lang="en-US" sz="1800" dirty="0" smtClean="0"/>
          </a:p>
          <a:p>
            <a:pPr algn="just">
              <a:spcBef>
                <a:spcPts val="1200"/>
              </a:spcBef>
              <a:buClr>
                <a:srgbClr val="C00000"/>
              </a:buClr>
              <a:buFont typeface="Wingdings" panose="05000000000000000000" pitchFamily="2" charset="2"/>
              <a:buChar char="§"/>
            </a:pPr>
            <a:endParaRPr lang="en-US" sz="1800" dirty="0" smtClean="0"/>
          </a:p>
          <a:p>
            <a:pPr algn="just">
              <a:spcBef>
                <a:spcPts val="1200"/>
              </a:spcBef>
              <a:buClr>
                <a:srgbClr val="C00000"/>
              </a:buClr>
              <a:buFont typeface="Wingdings" panose="05000000000000000000" pitchFamily="2" charset="2"/>
              <a:buChar char="§"/>
            </a:pPr>
            <a:r>
              <a:rPr lang="en-US" sz="1800" dirty="0" smtClean="0"/>
              <a:t>If one assumes p(t)=constant, an explicit expression is readily obtained for the river flow:</a:t>
            </a:r>
          </a:p>
        </p:txBody>
      </p:sp>
      <p:pic>
        <p:nvPicPr>
          <p:cNvPr id="34818" name="Picture 2"/>
          <p:cNvPicPr>
            <a:picLocks noChangeAspect="1" noChangeArrowheads="1"/>
          </p:cNvPicPr>
          <p:nvPr/>
        </p:nvPicPr>
        <p:blipFill>
          <a:blip r:embed="rId2" cstate="print"/>
          <a:srcRect/>
          <a:stretch>
            <a:fillRect/>
          </a:stretch>
        </p:blipFill>
        <p:spPr bwMode="auto">
          <a:xfrm>
            <a:off x="3238500" y="2571744"/>
            <a:ext cx="2667000" cy="838200"/>
          </a:xfrm>
          <a:prstGeom prst="rect">
            <a:avLst/>
          </a:prstGeom>
          <a:noFill/>
          <a:ln w="9525">
            <a:noFill/>
            <a:miter lim="800000"/>
            <a:headEnd/>
            <a:tailEnd/>
          </a:ln>
          <a:effectLst/>
        </p:spPr>
      </p:pic>
      <p:pic>
        <p:nvPicPr>
          <p:cNvPr id="34819" name="Picture 3"/>
          <p:cNvPicPr>
            <a:picLocks noChangeAspect="1" noChangeArrowheads="1"/>
          </p:cNvPicPr>
          <p:nvPr/>
        </p:nvPicPr>
        <p:blipFill>
          <a:blip r:embed="rId3" cstate="print"/>
          <a:srcRect/>
          <a:stretch>
            <a:fillRect/>
          </a:stretch>
        </p:blipFill>
        <p:spPr bwMode="auto">
          <a:xfrm>
            <a:off x="14288" y="4495814"/>
            <a:ext cx="9115425" cy="933450"/>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Non-linear</a:t>
            </a:r>
            <a:r>
              <a:rPr lang="it-IT" sz="3200" b="1" u="none" dirty="0" smtClean="0"/>
              <a:t> </a:t>
            </a:r>
            <a:r>
              <a:rPr lang="it-IT" sz="3200" b="1" u="none" dirty="0" err="1" smtClean="0"/>
              <a:t>reservoir</a:t>
            </a:r>
            <a:endParaRPr lang="it-IT" sz="3200" b="1" u="none" dirty="0"/>
          </a:p>
        </p:txBody>
      </p:sp>
      <p:sp>
        <p:nvSpPr>
          <p:cNvPr id="6" name="Segnaposto contenuto 2"/>
          <p:cNvSpPr>
            <a:spLocks noGrp="1"/>
          </p:cNvSpPr>
          <p:nvPr>
            <p:ph idx="1"/>
          </p:nvPr>
        </p:nvSpPr>
        <p:spPr>
          <a:xfrm>
            <a:off x="179512" y="1916660"/>
            <a:ext cx="8640960" cy="1754326"/>
          </a:xfrm>
        </p:spPr>
        <p:txBody>
          <a:bodyPr>
            <a:spAutoFit/>
          </a:bodyPr>
          <a:lstStyle/>
          <a:p>
            <a:pPr algn="just">
              <a:spcBef>
                <a:spcPts val="1200"/>
              </a:spcBef>
              <a:buClr>
                <a:srgbClr val="C00000"/>
              </a:buClr>
              <a:buFont typeface="Wingdings" panose="05000000000000000000" pitchFamily="2" charset="2"/>
              <a:buChar char="§"/>
            </a:pPr>
            <a:r>
              <a:rPr lang="en-US" sz="1800" dirty="0" smtClean="0"/>
              <a:t>Several variants of the linear reservoir modeling scheme can be introduced, for instance by adopting a non linear relationship between discharge and storage. Moreover, an upper limit can be fixed for the storage in the catchment, and additional discharges can be introduced, which can be activated for different levels of storage. All of the above modifications make the model non-linear so that an analytical integration is generally not possible.</a:t>
            </a:r>
          </a:p>
        </p:txBody>
      </p:sp>
      <p:pic>
        <p:nvPicPr>
          <p:cNvPr id="38915" name="Picture 3"/>
          <p:cNvPicPr>
            <a:picLocks noChangeAspect="1" noChangeArrowheads="1"/>
          </p:cNvPicPr>
          <p:nvPr/>
        </p:nvPicPr>
        <p:blipFill>
          <a:blip r:embed="rId2" cstate="print"/>
          <a:srcRect/>
          <a:stretch>
            <a:fillRect/>
          </a:stretch>
        </p:blipFill>
        <p:spPr bwMode="auto">
          <a:xfrm>
            <a:off x="2928926" y="3612698"/>
            <a:ext cx="3286148" cy="2816698"/>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Hymod</a:t>
            </a:r>
            <a:r>
              <a:rPr lang="it-IT" sz="3200" b="1" u="none" dirty="0" smtClean="0"/>
              <a:t> </a:t>
            </a:r>
            <a:r>
              <a:rPr lang="it-IT" sz="3200" b="1" u="none" dirty="0" err="1" smtClean="0"/>
              <a:t>model</a:t>
            </a:r>
            <a:endParaRPr lang="it-IT" sz="3200" b="1" u="none" dirty="0"/>
          </a:p>
        </p:txBody>
      </p:sp>
      <p:sp>
        <p:nvSpPr>
          <p:cNvPr id="6" name="Segnaposto contenuto 2"/>
          <p:cNvSpPr>
            <a:spLocks noGrp="1"/>
          </p:cNvSpPr>
          <p:nvPr>
            <p:ph idx="1"/>
          </p:nvPr>
        </p:nvSpPr>
        <p:spPr>
          <a:xfrm>
            <a:off x="179512" y="1916660"/>
            <a:ext cx="8640960" cy="3016210"/>
          </a:xfrm>
        </p:spPr>
        <p:txBody>
          <a:bodyPr>
            <a:spAutoFit/>
          </a:bodyPr>
          <a:lstStyle/>
          <a:p>
            <a:pPr algn="just">
              <a:spcBef>
                <a:spcPts val="1200"/>
              </a:spcBef>
              <a:buClr>
                <a:srgbClr val="C00000"/>
              </a:buClr>
              <a:buFont typeface="Wingdings" panose="05000000000000000000" pitchFamily="2" charset="2"/>
              <a:buChar char="§"/>
            </a:pPr>
            <a:r>
              <a:rPr lang="en-US" sz="1800" dirty="0" smtClean="0"/>
              <a:t>The </a:t>
            </a:r>
            <a:r>
              <a:rPr lang="en-US" sz="1800" dirty="0" err="1" smtClean="0"/>
              <a:t>Hymod</a:t>
            </a:r>
            <a:r>
              <a:rPr lang="en-US" sz="1800" dirty="0" smtClean="0"/>
              <a:t> model is a flexible solution that is increasingly adopted for its capability of providing a good fit in several practical applications.</a:t>
            </a:r>
          </a:p>
          <a:p>
            <a:pPr algn="just">
              <a:spcBef>
                <a:spcPts val="1200"/>
              </a:spcBef>
              <a:buClr>
                <a:srgbClr val="C00000"/>
              </a:buClr>
              <a:buFont typeface="Wingdings" panose="05000000000000000000" pitchFamily="2" charset="2"/>
              <a:buChar char="§"/>
            </a:pPr>
            <a:r>
              <a:rPr lang="en-US" sz="1800" dirty="0" smtClean="0"/>
              <a:t>It is based on the assumption that each point location </a:t>
            </a:r>
            <a:r>
              <a:rPr lang="en-US" sz="1800" dirty="0" err="1" smtClean="0"/>
              <a:t>i</a:t>
            </a:r>
            <a:r>
              <a:rPr lang="en-US" sz="1800" dirty="0" smtClean="0"/>
              <a:t> in the basin is </a:t>
            </a:r>
            <a:r>
              <a:rPr lang="en-US" sz="1800" dirty="0" err="1" smtClean="0"/>
              <a:t>characterised</a:t>
            </a:r>
            <a:r>
              <a:rPr lang="en-US" sz="1800" dirty="0" smtClean="0"/>
              <a:t> by a local value of soil water storage </a:t>
            </a:r>
            <a:r>
              <a:rPr lang="en-US" sz="1800" dirty="0" err="1" smtClean="0"/>
              <a:t>C</a:t>
            </a:r>
            <a:r>
              <a:rPr lang="en-US" sz="1800" baseline="-25000" dirty="0" err="1" smtClean="0"/>
              <a:t>i</a:t>
            </a:r>
            <a:r>
              <a:rPr lang="en-US" sz="1800" dirty="0" smtClean="0"/>
              <a:t>, which varies from 0 in the impervious areas up to a maximum value </a:t>
            </a:r>
            <a:r>
              <a:rPr lang="en-US" sz="1800" dirty="0" err="1" smtClean="0"/>
              <a:t>C</a:t>
            </a:r>
            <a:r>
              <a:rPr lang="en-US" sz="1800" baseline="-25000" dirty="0" err="1" smtClean="0"/>
              <a:t>max</a:t>
            </a:r>
            <a:r>
              <a:rPr lang="en-US" sz="1800" dirty="0" smtClean="0"/>
              <a:t> in the most permeable location of the catchment. </a:t>
            </a:r>
            <a:r>
              <a:rPr lang="en-US" sz="1800" dirty="0" err="1" smtClean="0"/>
              <a:t>C</a:t>
            </a:r>
            <a:r>
              <a:rPr lang="en-US" sz="1800" baseline="-25000" dirty="0" err="1" smtClean="0"/>
              <a:t>i</a:t>
            </a:r>
            <a:r>
              <a:rPr lang="en-US" sz="1800" dirty="0" smtClean="0"/>
              <a:t> is assumed to be randomly varying, so that for an assigned value C</a:t>
            </a:r>
            <a:r>
              <a:rPr lang="en-US" sz="1800" baseline="-25000" dirty="0" smtClean="0"/>
              <a:t>*</a:t>
            </a:r>
            <a:r>
              <a:rPr lang="en-US" sz="1800" dirty="0" smtClean="0"/>
              <a:t> of soil water storage a probability distribution is introduced that gives the probability that a randomly selected location j is </a:t>
            </a:r>
            <a:r>
              <a:rPr lang="en-US" sz="1800" dirty="0" err="1" smtClean="0"/>
              <a:t>characterised</a:t>
            </a:r>
            <a:r>
              <a:rPr lang="en-US" sz="1800" dirty="0" smtClean="0"/>
              <a:t> by </a:t>
            </a:r>
            <a:r>
              <a:rPr lang="en-US" sz="1800" dirty="0" err="1" smtClean="0"/>
              <a:t>C</a:t>
            </a:r>
            <a:r>
              <a:rPr lang="en-US" sz="1800" baseline="-25000" dirty="0" err="1" smtClean="0"/>
              <a:t>j</a:t>
            </a:r>
            <a:r>
              <a:rPr lang="en-US" sz="1800" dirty="0" smtClean="0"/>
              <a:t> less then, or equal to, C</a:t>
            </a:r>
            <a:r>
              <a:rPr lang="en-US" sz="1800" baseline="-25000" dirty="0" smtClean="0"/>
              <a:t>*</a:t>
            </a:r>
            <a:r>
              <a:rPr lang="en-US" sz="1800" dirty="0" smtClean="0"/>
              <a:t>. Such probability may be interpreted as the fraction F(C</a:t>
            </a:r>
            <a:r>
              <a:rPr lang="en-US" sz="1800" baseline="-25000" dirty="0" smtClean="0"/>
              <a:t>*</a:t>
            </a:r>
            <a:r>
              <a:rPr lang="en-US" sz="1800" dirty="0" smtClean="0"/>
              <a:t>) of the catchment area where </a:t>
            </a:r>
            <a:r>
              <a:rPr lang="en-US" sz="1800" dirty="0" err="1" smtClean="0"/>
              <a:t>C</a:t>
            </a:r>
            <a:r>
              <a:rPr lang="en-US" sz="1800" baseline="-25000" dirty="0" err="1" smtClean="0"/>
              <a:t>j</a:t>
            </a:r>
            <a:r>
              <a:rPr lang="en-US" sz="1800" dirty="0" err="1" smtClean="0"/>
              <a:t>≤C</a:t>
            </a:r>
            <a:r>
              <a:rPr lang="en-US" sz="1800" baseline="-25000" dirty="0" smtClean="0"/>
              <a:t>*</a:t>
            </a:r>
            <a:r>
              <a:rPr lang="en-US" sz="1800" dirty="0" smtClean="0"/>
              <a:t>. The above probability distribution is written as</a:t>
            </a:r>
          </a:p>
        </p:txBody>
      </p:sp>
      <p:pic>
        <p:nvPicPr>
          <p:cNvPr id="39937" name="Picture 1"/>
          <p:cNvPicPr>
            <a:picLocks noChangeAspect="1" noChangeArrowheads="1"/>
          </p:cNvPicPr>
          <p:nvPr/>
        </p:nvPicPr>
        <p:blipFill>
          <a:blip r:embed="rId2" cstate="print"/>
          <a:srcRect/>
          <a:stretch>
            <a:fillRect/>
          </a:stretch>
        </p:blipFill>
        <p:spPr bwMode="auto">
          <a:xfrm>
            <a:off x="2000232" y="5214951"/>
            <a:ext cx="5092980" cy="1000132"/>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Hymod</a:t>
            </a:r>
            <a:r>
              <a:rPr lang="it-IT" sz="3200" b="1" u="none" dirty="0" smtClean="0"/>
              <a:t> </a:t>
            </a:r>
            <a:r>
              <a:rPr lang="it-IT" sz="3200" b="1" u="none" dirty="0" err="1" smtClean="0"/>
              <a:t>model</a:t>
            </a:r>
            <a:endParaRPr lang="it-IT" sz="3200" b="1" u="none" dirty="0"/>
          </a:p>
        </p:txBody>
      </p:sp>
      <p:sp>
        <p:nvSpPr>
          <p:cNvPr id="6" name="Segnaposto contenuto 2"/>
          <p:cNvSpPr>
            <a:spLocks noGrp="1"/>
          </p:cNvSpPr>
          <p:nvPr>
            <p:ph idx="1"/>
          </p:nvPr>
        </p:nvSpPr>
        <p:spPr>
          <a:xfrm>
            <a:off x="179512" y="1916660"/>
            <a:ext cx="8640960" cy="3908762"/>
          </a:xfrm>
        </p:spPr>
        <p:txBody>
          <a:bodyPr>
            <a:spAutoFit/>
          </a:bodyPr>
          <a:lstStyle/>
          <a:p>
            <a:pPr algn="just">
              <a:spcBef>
                <a:spcPts val="1200"/>
              </a:spcBef>
              <a:buClr>
                <a:srgbClr val="C00000"/>
              </a:buClr>
              <a:buFont typeface="Wingdings" panose="05000000000000000000" pitchFamily="2" charset="2"/>
              <a:buChar char="§"/>
            </a:pPr>
            <a:r>
              <a:rPr lang="en-US" sz="1800" dirty="0" err="1" smtClean="0"/>
              <a:t>β</a:t>
            </a:r>
            <a:r>
              <a:rPr lang="en-US" sz="1800" baseline="-25000" dirty="0" err="1" smtClean="0"/>
              <a:t>k</a:t>
            </a:r>
            <a:r>
              <a:rPr lang="en-US" sz="1800" dirty="0" smtClean="0"/>
              <a:t> is a parameter which quantifies the variability of the soil water storage over the catchment.</a:t>
            </a:r>
          </a:p>
          <a:p>
            <a:pPr algn="just">
              <a:spcBef>
                <a:spcPts val="1200"/>
              </a:spcBef>
              <a:buClr>
                <a:srgbClr val="C00000"/>
              </a:buClr>
              <a:buFont typeface="Wingdings" panose="05000000000000000000" pitchFamily="2" charset="2"/>
              <a:buChar char="§"/>
            </a:pPr>
            <a:r>
              <a:rPr lang="en-US" sz="1800" dirty="0" err="1" smtClean="0"/>
              <a:t>β</a:t>
            </a:r>
            <a:r>
              <a:rPr lang="en-US" sz="1800" baseline="-25000" dirty="0" err="1" smtClean="0"/>
              <a:t>k</a:t>
            </a:r>
            <a:r>
              <a:rPr lang="en-US" sz="1800" dirty="0" smtClean="0"/>
              <a:t>=0 implies that the soil water storage is constant over the basin and equal to </a:t>
            </a:r>
            <a:r>
              <a:rPr lang="en-US" sz="1800" dirty="0" err="1" smtClean="0"/>
              <a:t>C</a:t>
            </a:r>
            <a:r>
              <a:rPr lang="en-US" sz="1800" baseline="-25000" dirty="0" err="1" smtClean="0"/>
              <a:t>max</a:t>
            </a:r>
            <a:r>
              <a:rPr lang="en-US" sz="1800" dirty="0" smtClean="0"/>
              <a:t>; </a:t>
            </a:r>
          </a:p>
          <a:p>
            <a:pPr algn="just">
              <a:spcBef>
                <a:spcPts val="1200"/>
              </a:spcBef>
              <a:buClr>
                <a:srgbClr val="C00000"/>
              </a:buClr>
              <a:buFont typeface="Wingdings" panose="05000000000000000000" pitchFamily="2" charset="2"/>
              <a:buChar char="§"/>
            </a:pPr>
            <a:r>
              <a:rPr lang="en-US" sz="1800" dirty="0" err="1" smtClean="0"/>
              <a:t>β</a:t>
            </a:r>
            <a:r>
              <a:rPr lang="en-US" sz="1800" baseline="-25000" dirty="0" err="1" smtClean="0"/>
              <a:t>k</a:t>
            </a:r>
            <a:r>
              <a:rPr lang="en-US" sz="1800" dirty="0" smtClean="0"/>
              <a:t>=1 implies that the soil water storage is linearly varying from 0 to </a:t>
            </a:r>
            <a:r>
              <a:rPr lang="en-US" sz="1800" dirty="0" err="1" smtClean="0"/>
              <a:t>C</a:t>
            </a:r>
            <a:r>
              <a:rPr lang="en-US" sz="1800" baseline="-25000" dirty="0" err="1" smtClean="0"/>
              <a:t>max</a:t>
            </a:r>
            <a:r>
              <a:rPr lang="en-US" sz="1800" dirty="0" smtClean="0"/>
              <a:t>; </a:t>
            </a:r>
          </a:p>
          <a:p>
            <a:pPr algn="just">
              <a:spcBef>
                <a:spcPts val="1200"/>
              </a:spcBef>
              <a:buClr>
                <a:srgbClr val="C00000"/>
              </a:buClr>
              <a:buFont typeface="Wingdings" panose="05000000000000000000" pitchFamily="2" charset="2"/>
              <a:buChar char="§"/>
            </a:pPr>
            <a:r>
              <a:rPr lang="en-US" sz="1800" dirty="0" err="1" smtClean="0"/>
              <a:t>β</a:t>
            </a:r>
            <a:r>
              <a:rPr lang="en-US" sz="1800" baseline="-25000" dirty="0" err="1" smtClean="0"/>
              <a:t>k</a:t>
            </a:r>
            <a:r>
              <a:rPr lang="en-US" sz="1800" dirty="0" smtClean="0"/>
              <a:t>→∞ implies that the soil water storage is tending to the null value over the whole catchment, which is therefore impervious.</a:t>
            </a:r>
          </a:p>
          <a:p>
            <a:pPr algn="just">
              <a:spcBef>
                <a:spcPts val="1200"/>
              </a:spcBef>
              <a:buClr>
                <a:srgbClr val="C00000"/>
              </a:buClr>
              <a:buFont typeface="Wingdings" panose="05000000000000000000" pitchFamily="2" charset="2"/>
              <a:buChar char="§"/>
            </a:pPr>
            <a:r>
              <a:rPr lang="en-US" sz="1800" dirty="0" smtClean="0"/>
              <a:t>Let us define with the symbol C(t) the time varying water depth stored in the unsaturated locations of the catchment.</a:t>
            </a:r>
          </a:p>
          <a:p>
            <a:pPr algn="just">
              <a:spcBef>
                <a:spcPts val="1200"/>
              </a:spcBef>
              <a:buClr>
                <a:srgbClr val="C00000"/>
              </a:buClr>
              <a:buFont typeface="Wingdings" panose="05000000000000000000" pitchFamily="2" charset="2"/>
              <a:buChar char="§"/>
            </a:pPr>
            <a:r>
              <a:rPr lang="en-US" sz="1800" dirty="0" smtClean="0"/>
              <a:t>If we ignore any water losses, like </a:t>
            </a:r>
            <a:r>
              <a:rPr lang="en-US" sz="1800" dirty="0" err="1" smtClean="0"/>
              <a:t>evapotranspiration</a:t>
            </a:r>
            <a:r>
              <a:rPr lang="en-US" sz="1800" dirty="0" smtClean="0"/>
              <a:t>, C(t) is equal to the rainfall amount from the beginning of the event</a:t>
            </a: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Hymod</a:t>
            </a:r>
            <a:r>
              <a:rPr lang="it-IT" sz="3200" b="1" u="none" dirty="0" smtClean="0"/>
              <a:t> </a:t>
            </a:r>
            <a:r>
              <a:rPr lang="it-IT" sz="3200" b="1" u="none" dirty="0" err="1" smtClean="0"/>
              <a:t>model</a:t>
            </a:r>
            <a:endParaRPr lang="it-IT" sz="3200" b="1" u="none" dirty="0"/>
          </a:p>
        </p:txBody>
      </p:sp>
      <p:pic>
        <p:nvPicPr>
          <p:cNvPr id="40962" name="Picture 2"/>
          <p:cNvPicPr>
            <a:picLocks noChangeAspect="1" noChangeArrowheads="1"/>
          </p:cNvPicPr>
          <p:nvPr/>
        </p:nvPicPr>
        <p:blipFill>
          <a:blip r:embed="rId2" cstate="print"/>
          <a:srcRect/>
          <a:stretch>
            <a:fillRect/>
          </a:stretch>
        </p:blipFill>
        <p:spPr bwMode="auto">
          <a:xfrm>
            <a:off x="214282" y="2305067"/>
            <a:ext cx="6524625" cy="3552825"/>
          </a:xfrm>
          <a:prstGeom prst="rect">
            <a:avLst/>
          </a:prstGeom>
          <a:noFill/>
          <a:ln w="9525">
            <a:noFill/>
            <a:miter lim="800000"/>
            <a:headEnd/>
            <a:tailEnd/>
          </a:ln>
          <a:effectLst/>
        </p:spPr>
      </p:pic>
      <p:pic>
        <p:nvPicPr>
          <p:cNvPr id="40963" name="Picture 3"/>
          <p:cNvPicPr>
            <a:picLocks noChangeAspect="1" noChangeArrowheads="1"/>
          </p:cNvPicPr>
          <p:nvPr/>
        </p:nvPicPr>
        <p:blipFill>
          <a:blip r:embed="rId3" cstate="print"/>
          <a:srcRect/>
          <a:stretch>
            <a:fillRect/>
          </a:stretch>
        </p:blipFill>
        <p:spPr bwMode="auto">
          <a:xfrm>
            <a:off x="5750744" y="3500438"/>
            <a:ext cx="3250412" cy="600076"/>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Hymod</a:t>
            </a:r>
            <a:r>
              <a:rPr lang="it-IT" sz="3200" b="1" u="none" dirty="0" smtClean="0"/>
              <a:t> </a:t>
            </a:r>
            <a:r>
              <a:rPr lang="it-IT" sz="3200" b="1" u="none" dirty="0" err="1" smtClean="0"/>
              <a:t>model</a:t>
            </a:r>
            <a:endParaRPr lang="it-IT" sz="3200" b="1" u="none" dirty="0"/>
          </a:p>
        </p:txBody>
      </p:sp>
      <p:pic>
        <p:nvPicPr>
          <p:cNvPr id="41986" name="Picture 2" descr="Z:\home\sturno\sturno\didattica\sustainability\animated-hymod1.gif"/>
          <p:cNvPicPr>
            <a:picLocks noChangeAspect="1" noChangeArrowheads="1" noCrop="1"/>
          </p:cNvPicPr>
          <p:nvPr/>
        </p:nvPicPr>
        <p:blipFill>
          <a:blip r:embed="rId2" cstate="print"/>
          <a:srcRect/>
          <a:stretch>
            <a:fillRect/>
          </a:stretch>
        </p:blipFill>
        <p:spPr bwMode="auto">
          <a:xfrm>
            <a:off x="1309687" y="2162191"/>
            <a:ext cx="6524625" cy="3552825"/>
          </a:xfrm>
          <a:prstGeom prst="rect">
            <a:avLst/>
          </a:prstGeom>
          <a:noFill/>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Hymod</a:t>
            </a:r>
            <a:r>
              <a:rPr lang="it-IT" sz="3200" b="1" u="none" dirty="0" smtClean="0"/>
              <a:t> </a:t>
            </a:r>
            <a:r>
              <a:rPr lang="it-IT" sz="3200" b="1" u="none" dirty="0" err="1" smtClean="0"/>
              <a:t>model</a:t>
            </a:r>
            <a:endParaRPr lang="it-IT" sz="3200" b="1" u="none" dirty="0"/>
          </a:p>
        </p:txBody>
      </p:sp>
      <p:pic>
        <p:nvPicPr>
          <p:cNvPr id="44034" name="Picture 2"/>
          <p:cNvPicPr>
            <a:picLocks noChangeAspect="1" noChangeArrowheads="1"/>
          </p:cNvPicPr>
          <p:nvPr/>
        </p:nvPicPr>
        <p:blipFill>
          <a:blip r:embed="rId2" cstate="print"/>
          <a:srcRect/>
          <a:stretch>
            <a:fillRect/>
          </a:stretch>
        </p:blipFill>
        <p:spPr bwMode="auto">
          <a:xfrm>
            <a:off x="214282" y="1857364"/>
            <a:ext cx="4762500" cy="2733675"/>
          </a:xfrm>
          <a:prstGeom prst="rect">
            <a:avLst/>
          </a:prstGeom>
          <a:noFill/>
          <a:ln w="9525">
            <a:noFill/>
            <a:miter lim="800000"/>
            <a:headEnd/>
            <a:tailEnd/>
          </a:ln>
          <a:effectLst/>
        </p:spPr>
      </p:pic>
      <p:pic>
        <p:nvPicPr>
          <p:cNvPr id="44035" name="Picture 3"/>
          <p:cNvPicPr>
            <a:picLocks noChangeAspect="1" noChangeArrowheads="1"/>
          </p:cNvPicPr>
          <p:nvPr/>
        </p:nvPicPr>
        <p:blipFill>
          <a:blip r:embed="rId3" cstate="print"/>
          <a:srcRect/>
          <a:stretch>
            <a:fillRect/>
          </a:stretch>
        </p:blipFill>
        <p:spPr bwMode="auto">
          <a:xfrm>
            <a:off x="285720" y="4786322"/>
            <a:ext cx="5553075" cy="923925"/>
          </a:xfrm>
          <a:prstGeom prst="rect">
            <a:avLst/>
          </a:prstGeom>
          <a:noFill/>
          <a:ln w="9525">
            <a:noFill/>
            <a:miter lim="800000"/>
            <a:headEnd/>
            <a:tailEnd/>
          </a:ln>
          <a:effectLst/>
        </p:spPr>
      </p:pic>
      <p:pic>
        <p:nvPicPr>
          <p:cNvPr id="44036" name="Picture 4"/>
          <p:cNvPicPr>
            <a:picLocks noChangeAspect="1" noChangeArrowheads="1"/>
          </p:cNvPicPr>
          <p:nvPr/>
        </p:nvPicPr>
        <p:blipFill>
          <a:blip r:embed="rId4" cstate="print"/>
          <a:srcRect/>
          <a:stretch>
            <a:fillRect/>
          </a:stretch>
        </p:blipFill>
        <p:spPr bwMode="auto">
          <a:xfrm>
            <a:off x="5214942" y="2928934"/>
            <a:ext cx="3143250" cy="1000125"/>
          </a:xfrm>
          <a:prstGeom prst="rect">
            <a:avLst/>
          </a:prstGeom>
          <a:noFill/>
          <a:ln w="9525">
            <a:noFill/>
            <a:miter lim="800000"/>
            <a:headEnd/>
            <a:tailEnd/>
          </a:ln>
          <a:effectLst/>
        </p:spPr>
      </p:pic>
      <p:pic>
        <p:nvPicPr>
          <p:cNvPr id="44037" name="Picture 5"/>
          <p:cNvPicPr>
            <a:picLocks noChangeAspect="1" noChangeArrowheads="1"/>
          </p:cNvPicPr>
          <p:nvPr/>
        </p:nvPicPr>
        <p:blipFill>
          <a:blip r:embed="rId5" cstate="print"/>
          <a:srcRect/>
          <a:stretch>
            <a:fillRect/>
          </a:stretch>
        </p:blipFill>
        <p:spPr bwMode="auto">
          <a:xfrm>
            <a:off x="6143636" y="4572008"/>
            <a:ext cx="1886482" cy="657226"/>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Hymod</a:t>
            </a:r>
            <a:r>
              <a:rPr lang="it-IT" sz="3200" b="1" u="none" dirty="0" smtClean="0"/>
              <a:t> </a:t>
            </a:r>
            <a:r>
              <a:rPr lang="it-IT" sz="3200" b="1" u="none" dirty="0" err="1" smtClean="0"/>
              <a:t>model</a:t>
            </a:r>
            <a:endParaRPr lang="it-IT" sz="3200" b="1" u="none" dirty="0"/>
          </a:p>
        </p:txBody>
      </p:sp>
      <p:pic>
        <p:nvPicPr>
          <p:cNvPr id="45058" name="Picture 2"/>
          <p:cNvPicPr>
            <a:picLocks noChangeAspect="1" noChangeArrowheads="1"/>
          </p:cNvPicPr>
          <p:nvPr/>
        </p:nvPicPr>
        <p:blipFill>
          <a:blip r:embed="rId2" cstate="print"/>
          <a:srcRect/>
          <a:stretch>
            <a:fillRect/>
          </a:stretch>
        </p:blipFill>
        <p:spPr bwMode="auto">
          <a:xfrm>
            <a:off x="571472" y="2271711"/>
            <a:ext cx="7954352" cy="308611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2207493"/>
            <a:ext cx="8640960" cy="3293209"/>
          </a:xfrm>
        </p:spPr>
        <p:txBody>
          <a:bodyPr>
            <a:spAutoFit/>
          </a:bodyPr>
          <a:lstStyle/>
          <a:p>
            <a:pPr algn="just">
              <a:spcBef>
                <a:spcPts val="1200"/>
              </a:spcBef>
              <a:buClr>
                <a:srgbClr val="C00000"/>
              </a:buClr>
              <a:buFont typeface="Wingdings" panose="05000000000000000000" pitchFamily="2" charset="2"/>
              <a:buChar char="§"/>
            </a:pPr>
            <a:r>
              <a:rPr lang="en-US" sz="1800" dirty="0" smtClean="0"/>
              <a:t>Groundwater models are computer models of groundwater flow systems. As for rainfall-runoff models, there are several different variants of groundwater models, but the physical principles are the same as for surface models: the conservation of mass and momentum. Groundwater models can be coupled with chemical and/or ecological models to describe water quality therefore allowing to design conservation and remediation strategies</a:t>
            </a:r>
            <a:r>
              <a:rPr lang="en-US" sz="1800" dirty="0" smtClean="0"/>
              <a:t>.</a:t>
            </a:r>
            <a:endParaRPr lang="en-US" sz="1800" dirty="0" smtClean="0"/>
          </a:p>
          <a:p>
            <a:pPr algn="just">
              <a:spcBef>
                <a:spcPts val="1200"/>
              </a:spcBef>
              <a:buClr>
                <a:srgbClr val="C00000"/>
              </a:buClr>
              <a:buFont typeface="Wingdings" panose="05000000000000000000" pitchFamily="2" charset="2"/>
              <a:buChar char="§"/>
            </a:pPr>
            <a:r>
              <a:rPr lang="en-US" sz="1800" dirty="0" smtClean="0"/>
              <a:t>Groundwater models are based on the application of the groundwater flow equation. A distinguishing </a:t>
            </a:r>
            <a:r>
              <a:rPr lang="en-US" sz="1800" dirty="0" err="1" smtClean="0"/>
              <a:t>behaviour</a:t>
            </a:r>
            <a:r>
              <a:rPr lang="en-US" sz="1800" dirty="0" smtClean="0"/>
              <a:t> of groundwater flow is its reduced velocity, which makes the assumption of steady flow a reasonable working hypothesis. In steady state conditions groundwater flow is described by Laplace equation which describes potential flow as we will see below.</a:t>
            </a:r>
            <a:endParaRPr lang="en-US" sz="1800" dirty="0" smtClean="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19</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pic>
        <p:nvPicPr>
          <p:cNvPr id="1026" name="Picture 2"/>
          <p:cNvPicPr>
            <a:picLocks noChangeAspect="1" noChangeArrowheads="1"/>
          </p:cNvPicPr>
          <p:nvPr/>
        </p:nvPicPr>
        <p:blipFill>
          <a:blip r:embed="rId2" cstate="print"/>
          <a:srcRect/>
          <a:stretch>
            <a:fillRect/>
          </a:stretch>
        </p:blipFill>
        <p:spPr bwMode="auto">
          <a:xfrm>
            <a:off x="642910" y="2000240"/>
            <a:ext cx="4418386" cy="3833823"/>
          </a:xfrm>
          <a:prstGeom prst="rect">
            <a:avLst/>
          </a:prstGeom>
          <a:noFill/>
          <a:ln w="9525">
            <a:noFill/>
            <a:miter lim="800000"/>
            <a:headEnd/>
            <a:tailEnd/>
          </a:ln>
          <a:effectLst/>
        </p:spPr>
      </p:pic>
      <p:sp>
        <p:nvSpPr>
          <p:cNvPr id="8" name="Segnaposto contenuto 2"/>
          <p:cNvSpPr>
            <a:spLocks noGrp="1"/>
          </p:cNvSpPr>
          <p:nvPr>
            <p:ph idx="1"/>
          </p:nvPr>
        </p:nvSpPr>
        <p:spPr>
          <a:xfrm>
            <a:off x="5286380" y="2889120"/>
            <a:ext cx="3534092" cy="1754326"/>
          </a:xfrm>
        </p:spPr>
        <p:txBody>
          <a:bodyPr wrap="square">
            <a:spAutoFit/>
          </a:bodyPr>
          <a:lstStyle/>
          <a:p>
            <a:pPr algn="just">
              <a:spcBef>
                <a:spcPts val="1200"/>
              </a:spcBef>
              <a:buClr>
                <a:srgbClr val="C00000"/>
              </a:buClr>
              <a:buFont typeface="Wingdings" panose="05000000000000000000" pitchFamily="2" charset="2"/>
              <a:buChar char="§"/>
            </a:pPr>
            <a:r>
              <a:rPr lang="en-US" sz="1800" dirty="0" smtClean="0"/>
              <a:t>The groundwater flow equation is applied to a control volume, which in technical applications is the region of space occupied by an aquifer</a:t>
            </a:r>
            <a:endParaRPr lang="en-US" sz="1800" dirty="0" smtClean="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94548"/>
            <a:ext cx="8640960" cy="2062103"/>
          </a:xfrm>
        </p:spPr>
        <p:txBody>
          <a:bodyPr>
            <a:spAutoFit/>
          </a:bodyPr>
          <a:lstStyle/>
          <a:p>
            <a:pPr algn="just">
              <a:spcBef>
                <a:spcPts val="1200"/>
              </a:spcBef>
              <a:buClr>
                <a:srgbClr val="C00000"/>
              </a:buClr>
              <a:buFont typeface="Wingdings" panose="05000000000000000000" pitchFamily="2" charset="2"/>
              <a:buChar char="§"/>
            </a:pPr>
            <a:r>
              <a:rPr lang="en-US" sz="1800" dirty="0" smtClean="0"/>
              <a:t>Deductive assessment of water resources availability is carried out by applying mathematical models which simulate the water flow in the surface river network or underground aquifers. </a:t>
            </a:r>
          </a:p>
          <a:p>
            <a:pPr algn="just">
              <a:spcBef>
                <a:spcPts val="1200"/>
              </a:spcBef>
              <a:buClr>
                <a:srgbClr val="C00000"/>
              </a:buClr>
              <a:buFont typeface="Wingdings" panose="05000000000000000000" pitchFamily="2" charset="2"/>
              <a:buChar char="§"/>
            </a:pPr>
            <a:r>
              <a:rPr lang="en-US" sz="1800" dirty="0" smtClean="0"/>
              <a:t>Modeling of surface water is usually carried out through hydraulic models or rainfall-runoff models. </a:t>
            </a:r>
          </a:p>
          <a:p>
            <a:pPr algn="just">
              <a:spcBef>
                <a:spcPts val="1200"/>
              </a:spcBef>
              <a:buClr>
                <a:srgbClr val="C00000"/>
              </a:buClr>
              <a:buFont typeface="Wingdings" panose="05000000000000000000" pitchFamily="2" charset="2"/>
              <a:buChar char="§"/>
            </a:pPr>
            <a:r>
              <a:rPr lang="en-US" sz="1800" dirty="0" smtClean="0"/>
              <a:t>Aquifers are modeled by applying groundwater models.</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smtClean="0"/>
              <a:t>Water </a:t>
            </a:r>
            <a:r>
              <a:rPr lang="it-IT" sz="3200" b="1" u="none" dirty="0" err="1" smtClean="0"/>
              <a:t>Resources</a:t>
            </a:r>
            <a:r>
              <a:rPr lang="it-IT" sz="3200" b="1" u="none" dirty="0" smtClean="0"/>
              <a:t> </a:t>
            </a:r>
            <a:r>
              <a:rPr lang="it-IT" sz="3200" b="1" u="none" dirty="0" err="1" smtClean="0"/>
              <a:t>Availability</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20</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2207493"/>
            <a:ext cx="8640960" cy="2215991"/>
          </a:xfrm>
        </p:spPr>
        <p:txBody>
          <a:bodyPr>
            <a:spAutoFit/>
          </a:bodyPr>
          <a:lstStyle/>
          <a:p>
            <a:pPr algn="just">
              <a:spcBef>
                <a:spcPts val="1200"/>
              </a:spcBef>
              <a:buClr>
                <a:srgbClr val="C00000"/>
              </a:buClr>
              <a:buNone/>
            </a:pPr>
            <a:r>
              <a:rPr lang="en-US" sz="1800" dirty="0" smtClean="0"/>
              <a:t>Let us assume that</a:t>
            </a:r>
            <a:r>
              <a:rPr lang="en-US" sz="1800" dirty="0" smtClean="0"/>
              <a:t>:</a:t>
            </a:r>
            <a:endParaRPr lang="en-US" sz="1800" dirty="0" smtClean="0"/>
          </a:p>
          <a:p>
            <a:pPr algn="just">
              <a:spcBef>
                <a:spcPts val="1200"/>
              </a:spcBef>
              <a:buClr>
                <a:srgbClr val="C00000"/>
              </a:buClr>
              <a:buNone/>
            </a:pPr>
            <a:r>
              <a:rPr lang="en-US" sz="1800" dirty="0" smtClean="0"/>
              <a:t>      1) Fluid </a:t>
            </a:r>
            <a:r>
              <a:rPr lang="en-US" sz="1800" dirty="0" smtClean="0"/>
              <a:t>is incompressible;</a:t>
            </a:r>
          </a:p>
          <a:p>
            <a:pPr algn="just">
              <a:spcBef>
                <a:spcPts val="1200"/>
              </a:spcBef>
              <a:buClr>
                <a:srgbClr val="C00000"/>
              </a:buClr>
              <a:buNone/>
            </a:pPr>
            <a:r>
              <a:rPr lang="en-US" sz="1800" dirty="0" smtClean="0"/>
              <a:t>	2) There </a:t>
            </a:r>
            <a:r>
              <a:rPr lang="en-US" sz="1800" dirty="0" smtClean="0"/>
              <a:t>are no sources of water mass in the control volume</a:t>
            </a:r>
            <a:r>
              <a:rPr lang="en-US" sz="1800" dirty="0" smtClean="0"/>
              <a:t>,</a:t>
            </a:r>
          </a:p>
          <a:p>
            <a:pPr marL="0" indent="0" algn="just">
              <a:spcBef>
                <a:spcPts val="1200"/>
              </a:spcBef>
              <a:buClr>
                <a:srgbClr val="C00000"/>
              </a:buClr>
              <a:buNone/>
            </a:pPr>
            <a:r>
              <a:rPr lang="en-US" sz="1800" dirty="0" smtClean="0"/>
              <a:t>and </a:t>
            </a:r>
            <a:r>
              <a:rPr lang="en-US" sz="1800" dirty="0" smtClean="0"/>
              <a:t>let us denotes with W(</a:t>
            </a:r>
            <a:r>
              <a:rPr lang="en-US" sz="1800" dirty="0" err="1" smtClean="0"/>
              <a:t>x,y,z,t</a:t>
            </a:r>
            <a:r>
              <a:rPr lang="en-US" sz="1800" dirty="0" smtClean="0"/>
              <a:t>), Qin(</a:t>
            </a:r>
            <a:r>
              <a:rPr lang="en-US" sz="1800" dirty="0" err="1" smtClean="0"/>
              <a:t>x,y,z,t</a:t>
            </a:r>
            <a:r>
              <a:rPr lang="en-US" sz="1800" dirty="0" smtClean="0"/>
              <a:t>) and </a:t>
            </a:r>
            <a:r>
              <a:rPr lang="en-US" sz="1800" dirty="0" err="1" smtClean="0"/>
              <a:t>Qout</a:t>
            </a:r>
            <a:r>
              <a:rPr lang="en-US" sz="1800" dirty="0" smtClean="0"/>
              <a:t>(</a:t>
            </a:r>
            <a:r>
              <a:rPr lang="en-US" sz="1800" dirty="0" err="1" smtClean="0"/>
              <a:t>x,y,z,t</a:t>
            </a:r>
            <a:r>
              <a:rPr lang="en-US" sz="1800" dirty="0" smtClean="0"/>
              <a:t>) the water storage, total inflow into, and total outflow from, respectively, the elementary volume with coordinates </a:t>
            </a:r>
            <a:r>
              <a:rPr lang="en-US" sz="1800" dirty="0" err="1" smtClean="0"/>
              <a:t>x,y,z</a:t>
            </a:r>
            <a:r>
              <a:rPr lang="en-US" sz="1800" dirty="0" smtClean="0"/>
              <a:t> at time t (see Figure 6). Then, the continuity equation </a:t>
            </a:r>
            <a:r>
              <a:rPr lang="en-US" sz="1800" dirty="0" smtClean="0"/>
              <a:t>states </a:t>
            </a:r>
            <a:r>
              <a:rPr lang="en-US" sz="1800" dirty="0" smtClean="0"/>
              <a:t>that:</a:t>
            </a:r>
            <a:endParaRPr lang="en-US" sz="1800" dirty="0" smtClean="0"/>
          </a:p>
        </p:txBody>
      </p:sp>
      <p:pic>
        <p:nvPicPr>
          <p:cNvPr id="2050" name="Picture 2"/>
          <p:cNvPicPr>
            <a:picLocks noChangeAspect="1" noChangeArrowheads="1"/>
          </p:cNvPicPr>
          <p:nvPr/>
        </p:nvPicPr>
        <p:blipFill>
          <a:blip r:embed="rId2" cstate="print"/>
          <a:srcRect/>
          <a:stretch>
            <a:fillRect/>
          </a:stretch>
        </p:blipFill>
        <p:spPr bwMode="auto">
          <a:xfrm>
            <a:off x="314325" y="4752989"/>
            <a:ext cx="8515350" cy="67627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21</a:t>
            </a:fld>
            <a:endParaRPr lang="it-IT"/>
          </a:p>
        </p:txBody>
      </p:sp>
      <p:sp>
        <p:nvSpPr>
          <p:cNvPr id="5" name="CasellaDiTesto 4"/>
          <p:cNvSpPr txBox="1"/>
          <p:nvPr/>
        </p:nvSpPr>
        <p:spPr>
          <a:xfrm>
            <a:off x="1187624" y="1129713"/>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1571612"/>
            <a:ext cx="8640960" cy="3662541"/>
          </a:xfrm>
        </p:spPr>
        <p:txBody>
          <a:bodyPr>
            <a:spAutoFit/>
          </a:bodyPr>
          <a:lstStyle/>
          <a:p>
            <a:pPr algn="just">
              <a:spcBef>
                <a:spcPts val="1200"/>
              </a:spcBef>
              <a:buClr>
                <a:srgbClr val="C00000"/>
              </a:buClr>
              <a:buNone/>
            </a:pPr>
            <a:r>
              <a:rPr lang="en-US" sz="1800" dirty="0" smtClean="0"/>
              <a:t>To estimate Qin(</a:t>
            </a:r>
            <a:r>
              <a:rPr lang="en-US" sz="1800" dirty="0" err="1" smtClean="0"/>
              <a:t>x,y,z,t</a:t>
            </a:r>
            <a:r>
              <a:rPr lang="en-US" sz="1800" dirty="0" smtClean="0"/>
              <a:t>), one may write:</a:t>
            </a:r>
          </a:p>
          <a:p>
            <a:pPr algn="just">
              <a:spcBef>
                <a:spcPts val="1200"/>
              </a:spcBef>
              <a:buClr>
                <a:srgbClr val="C00000"/>
              </a:buClr>
            </a:pPr>
            <a:r>
              <a:rPr lang="en-US" sz="1800" dirty="0" smtClean="0"/>
              <a:t>Volume </a:t>
            </a:r>
            <a:r>
              <a:rPr lang="en-US" sz="1800" dirty="0" smtClean="0"/>
              <a:t>per unit time into face x = </a:t>
            </a:r>
            <a:r>
              <a:rPr lang="en-US" sz="1800" dirty="0" err="1" smtClean="0"/>
              <a:t>q</a:t>
            </a:r>
            <a:r>
              <a:rPr lang="en-US" sz="1800" baseline="-25000" dirty="0" err="1" smtClean="0"/>
              <a:t>x</a:t>
            </a:r>
            <a:r>
              <a:rPr lang="en-US" sz="1800" dirty="0" smtClean="0"/>
              <a:t>(</a:t>
            </a:r>
            <a:r>
              <a:rPr lang="en-US" sz="1800" dirty="0" err="1" smtClean="0"/>
              <a:t>x,y,z,t</a:t>
            </a:r>
            <a:r>
              <a:rPr lang="en-US" sz="1800" dirty="0" smtClean="0"/>
              <a:t>)A</a:t>
            </a:r>
            <a:r>
              <a:rPr lang="en-US" sz="1800" baseline="-25000" dirty="0" smtClean="0"/>
              <a:t>x</a:t>
            </a:r>
            <a:r>
              <a:rPr lang="en-US" sz="1800" dirty="0" smtClean="0"/>
              <a:t> = </a:t>
            </a:r>
            <a:r>
              <a:rPr lang="en-US" sz="1800" dirty="0" err="1" smtClean="0"/>
              <a:t>q</a:t>
            </a:r>
            <a:r>
              <a:rPr lang="en-US" sz="1800" baseline="-25000" dirty="0" err="1" smtClean="0"/>
              <a:t>x</a:t>
            </a:r>
            <a:r>
              <a:rPr lang="en-US" sz="1800" dirty="0" smtClean="0"/>
              <a:t>(</a:t>
            </a:r>
            <a:r>
              <a:rPr lang="en-US" sz="1800" dirty="0" err="1" smtClean="0"/>
              <a:t>x,y,z,t</a:t>
            </a:r>
            <a:r>
              <a:rPr lang="en-US" sz="1800" dirty="0" smtClean="0"/>
              <a:t>) </a:t>
            </a:r>
            <a:r>
              <a:rPr lang="en-US" sz="1800" dirty="0" err="1" smtClean="0"/>
              <a:t>dy</a:t>
            </a:r>
            <a:r>
              <a:rPr lang="en-US" sz="1800" dirty="0" smtClean="0"/>
              <a:t> </a:t>
            </a:r>
            <a:r>
              <a:rPr lang="en-US" sz="1800" dirty="0" err="1" smtClean="0"/>
              <a:t>dz</a:t>
            </a:r>
            <a:r>
              <a:rPr lang="en-US" sz="1800" dirty="0" smtClean="0"/>
              <a:t>;</a:t>
            </a:r>
          </a:p>
          <a:p>
            <a:pPr algn="just">
              <a:spcBef>
                <a:spcPts val="1200"/>
              </a:spcBef>
              <a:buClr>
                <a:srgbClr val="C00000"/>
              </a:buClr>
            </a:pPr>
            <a:r>
              <a:rPr lang="en-US" sz="1800" dirty="0" smtClean="0"/>
              <a:t>Volume </a:t>
            </a:r>
            <a:r>
              <a:rPr lang="en-US" sz="1800" dirty="0" smtClean="0"/>
              <a:t>per unit time into face y = </a:t>
            </a:r>
            <a:r>
              <a:rPr lang="en-US" sz="1800" dirty="0" err="1" smtClean="0"/>
              <a:t>q</a:t>
            </a:r>
            <a:r>
              <a:rPr lang="en-US" sz="1800" baseline="-25000" dirty="0" err="1" smtClean="0"/>
              <a:t>y</a:t>
            </a:r>
            <a:r>
              <a:rPr lang="en-US" sz="1800" dirty="0" smtClean="0"/>
              <a:t>(</a:t>
            </a:r>
            <a:r>
              <a:rPr lang="en-US" sz="1800" dirty="0" err="1" smtClean="0"/>
              <a:t>x,y,z,t</a:t>
            </a:r>
            <a:r>
              <a:rPr lang="en-US" sz="1800" dirty="0" smtClean="0"/>
              <a:t>)A</a:t>
            </a:r>
            <a:r>
              <a:rPr lang="en-US" sz="1800" baseline="-25000" dirty="0" smtClean="0"/>
              <a:t>y</a:t>
            </a:r>
            <a:r>
              <a:rPr lang="en-US" sz="1800" dirty="0" smtClean="0"/>
              <a:t> = </a:t>
            </a:r>
            <a:r>
              <a:rPr lang="en-US" sz="1800" dirty="0" err="1" smtClean="0"/>
              <a:t>q</a:t>
            </a:r>
            <a:r>
              <a:rPr lang="en-US" sz="1800" baseline="-25000" dirty="0" err="1" smtClean="0"/>
              <a:t>y</a:t>
            </a:r>
            <a:r>
              <a:rPr lang="en-US" sz="1800" dirty="0" smtClean="0"/>
              <a:t>(</a:t>
            </a:r>
            <a:r>
              <a:rPr lang="en-US" sz="1800" dirty="0" err="1" smtClean="0"/>
              <a:t>x,y,z,t</a:t>
            </a:r>
            <a:r>
              <a:rPr lang="en-US" sz="1800" dirty="0" smtClean="0"/>
              <a:t>) </a:t>
            </a:r>
            <a:r>
              <a:rPr lang="en-US" sz="1800" dirty="0" err="1" smtClean="0"/>
              <a:t>dx</a:t>
            </a:r>
            <a:r>
              <a:rPr lang="en-US" sz="1800" dirty="0" smtClean="0"/>
              <a:t> </a:t>
            </a:r>
            <a:r>
              <a:rPr lang="en-US" sz="1800" dirty="0" err="1" smtClean="0"/>
              <a:t>dz</a:t>
            </a:r>
            <a:r>
              <a:rPr lang="en-US" sz="1800" dirty="0" smtClean="0"/>
              <a:t>;</a:t>
            </a:r>
          </a:p>
          <a:p>
            <a:pPr algn="just">
              <a:spcBef>
                <a:spcPts val="1200"/>
              </a:spcBef>
              <a:buClr>
                <a:srgbClr val="C00000"/>
              </a:buClr>
            </a:pPr>
            <a:r>
              <a:rPr lang="en-US" sz="1800" dirty="0" smtClean="0"/>
              <a:t>Volume </a:t>
            </a:r>
            <a:r>
              <a:rPr lang="en-US" sz="1800" dirty="0" smtClean="0"/>
              <a:t>per unit time into face z = </a:t>
            </a:r>
            <a:r>
              <a:rPr lang="en-US" sz="1800" dirty="0" err="1" smtClean="0"/>
              <a:t>q</a:t>
            </a:r>
            <a:r>
              <a:rPr lang="en-US" sz="1800" baseline="-25000" dirty="0" err="1" smtClean="0"/>
              <a:t>z</a:t>
            </a:r>
            <a:r>
              <a:rPr lang="en-US" sz="1800" dirty="0" smtClean="0"/>
              <a:t>(</a:t>
            </a:r>
            <a:r>
              <a:rPr lang="en-US" sz="1800" dirty="0" err="1" smtClean="0"/>
              <a:t>x,y,z,t</a:t>
            </a:r>
            <a:r>
              <a:rPr lang="en-US" sz="1800" dirty="0" smtClean="0"/>
              <a:t>)</a:t>
            </a:r>
            <a:r>
              <a:rPr lang="en-US" sz="1800" dirty="0" err="1" smtClean="0"/>
              <a:t>A</a:t>
            </a:r>
            <a:r>
              <a:rPr lang="en-US" sz="1800" baseline="-25000" dirty="0" err="1" smtClean="0"/>
              <a:t>z</a:t>
            </a:r>
            <a:r>
              <a:rPr lang="en-US" sz="1800" dirty="0" smtClean="0"/>
              <a:t> = </a:t>
            </a:r>
            <a:r>
              <a:rPr lang="en-US" sz="1800" dirty="0" err="1" smtClean="0"/>
              <a:t>q</a:t>
            </a:r>
            <a:r>
              <a:rPr lang="en-US" sz="1800" baseline="-25000" dirty="0" err="1" smtClean="0"/>
              <a:t>x</a:t>
            </a:r>
            <a:r>
              <a:rPr lang="en-US" sz="1800" dirty="0" smtClean="0"/>
              <a:t>(</a:t>
            </a:r>
            <a:r>
              <a:rPr lang="en-US" sz="1800" dirty="0" err="1" smtClean="0"/>
              <a:t>x,y,z,t</a:t>
            </a:r>
            <a:r>
              <a:rPr lang="en-US" sz="1800" dirty="0" smtClean="0"/>
              <a:t>) </a:t>
            </a:r>
            <a:r>
              <a:rPr lang="en-US" sz="1800" dirty="0" err="1" smtClean="0"/>
              <a:t>dx</a:t>
            </a:r>
            <a:r>
              <a:rPr lang="en-US" sz="1800" dirty="0" smtClean="0"/>
              <a:t> dy</a:t>
            </a:r>
            <a:r>
              <a:rPr lang="en-US" sz="1800" dirty="0" smtClean="0"/>
              <a:t>.</a:t>
            </a:r>
          </a:p>
          <a:p>
            <a:pPr marL="0" indent="0" algn="just">
              <a:spcBef>
                <a:spcPts val="1200"/>
              </a:spcBef>
              <a:buClr>
                <a:srgbClr val="C00000"/>
              </a:buClr>
              <a:buNone/>
            </a:pPr>
            <a:r>
              <a:rPr lang="en-US" sz="1800" dirty="0" smtClean="0"/>
              <a:t>where </a:t>
            </a:r>
            <a:r>
              <a:rPr lang="en-US" sz="1800" dirty="0" err="1" smtClean="0"/>
              <a:t>q</a:t>
            </a:r>
            <a:r>
              <a:rPr lang="en-US" sz="1800" baseline="-25000" dirty="0" err="1" smtClean="0"/>
              <a:t>x</a:t>
            </a:r>
            <a:r>
              <a:rPr lang="en-US" sz="1800" dirty="0" smtClean="0"/>
              <a:t>(</a:t>
            </a:r>
            <a:r>
              <a:rPr lang="en-US" sz="1800" dirty="0" err="1" smtClean="0"/>
              <a:t>x,y,z,t</a:t>
            </a:r>
            <a:r>
              <a:rPr lang="en-US" sz="1800" dirty="0" smtClean="0"/>
              <a:t>), </a:t>
            </a:r>
            <a:r>
              <a:rPr lang="en-US" sz="1800" dirty="0" err="1" smtClean="0"/>
              <a:t>q</a:t>
            </a:r>
            <a:r>
              <a:rPr lang="en-US" sz="1800" baseline="-25000" dirty="0" err="1" smtClean="0"/>
              <a:t>y</a:t>
            </a:r>
            <a:r>
              <a:rPr lang="en-US" sz="1800" dirty="0" smtClean="0"/>
              <a:t>(</a:t>
            </a:r>
            <a:r>
              <a:rPr lang="en-US" sz="1800" dirty="0" err="1" smtClean="0"/>
              <a:t>x,y,z,t</a:t>
            </a:r>
            <a:r>
              <a:rPr lang="en-US" sz="1800" dirty="0" smtClean="0"/>
              <a:t>) and </a:t>
            </a:r>
            <a:r>
              <a:rPr lang="en-US" sz="1800" dirty="0" err="1" smtClean="0"/>
              <a:t>q</a:t>
            </a:r>
            <a:r>
              <a:rPr lang="en-US" sz="1800" baseline="-25000" dirty="0" err="1" smtClean="0"/>
              <a:t>z</a:t>
            </a:r>
            <a:r>
              <a:rPr lang="en-US" sz="1800" dirty="0" smtClean="0"/>
              <a:t>(</a:t>
            </a:r>
            <a:r>
              <a:rPr lang="en-US" sz="1800" dirty="0" err="1" smtClean="0"/>
              <a:t>x,y,z,t</a:t>
            </a:r>
            <a:r>
              <a:rPr lang="en-US" sz="1800" dirty="0" smtClean="0"/>
              <a:t>) are volumes per unit time and area of the control volume through the faces x, y and z, respectively.</a:t>
            </a:r>
          </a:p>
          <a:p>
            <a:pPr algn="just">
              <a:spcBef>
                <a:spcPts val="1200"/>
              </a:spcBef>
              <a:buClr>
                <a:srgbClr val="C00000"/>
              </a:buClr>
              <a:buNone/>
            </a:pPr>
            <a:r>
              <a:rPr lang="en-US" sz="1800" dirty="0" smtClean="0"/>
              <a:t>Therefore </a:t>
            </a:r>
            <a:r>
              <a:rPr lang="en-US" sz="1800" dirty="0" smtClean="0"/>
              <a:t>the total inflow volume per unit time may be written as</a:t>
            </a:r>
            <a:r>
              <a:rPr lang="en-US" sz="1800" dirty="0" smtClean="0"/>
              <a:t>:</a:t>
            </a:r>
            <a:endParaRPr lang="en-US" sz="1800" dirty="0" smtClean="0"/>
          </a:p>
          <a:p>
            <a:pPr algn="just">
              <a:spcBef>
                <a:spcPts val="1200"/>
              </a:spcBef>
              <a:buClr>
                <a:srgbClr val="C00000"/>
              </a:buClr>
              <a:buNone/>
            </a:pPr>
            <a:r>
              <a:rPr lang="en-US" sz="1800" dirty="0" smtClean="0"/>
              <a:t>Q</a:t>
            </a:r>
            <a:r>
              <a:rPr lang="en-US" sz="1800" baseline="-25000" dirty="0" smtClean="0"/>
              <a:t>in</a:t>
            </a:r>
            <a:r>
              <a:rPr lang="en-US" sz="1800" dirty="0" smtClean="0"/>
              <a:t>(,</a:t>
            </a:r>
            <a:r>
              <a:rPr lang="en-US" sz="1800" dirty="0" err="1" smtClean="0"/>
              <a:t>y,z,t</a:t>
            </a:r>
            <a:r>
              <a:rPr lang="en-US" sz="1800" dirty="0" smtClean="0"/>
              <a:t>) = </a:t>
            </a:r>
            <a:r>
              <a:rPr lang="en-US" sz="1800" dirty="0" err="1" smtClean="0"/>
              <a:t>q</a:t>
            </a:r>
            <a:r>
              <a:rPr lang="en-US" sz="1800" baseline="-25000" dirty="0" err="1" smtClean="0"/>
              <a:t>x</a:t>
            </a:r>
            <a:r>
              <a:rPr lang="en-US" sz="1800" dirty="0" smtClean="0"/>
              <a:t>(</a:t>
            </a:r>
            <a:r>
              <a:rPr lang="en-US" sz="1800" dirty="0" err="1" smtClean="0"/>
              <a:t>x,y,z,t</a:t>
            </a:r>
            <a:r>
              <a:rPr lang="en-US" sz="1800" dirty="0" smtClean="0"/>
              <a:t>) </a:t>
            </a:r>
            <a:r>
              <a:rPr lang="en-US" sz="1800" dirty="0" err="1" smtClean="0"/>
              <a:t>dy</a:t>
            </a:r>
            <a:r>
              <a:rPr lang="en-US" sz="1800" dirty="0" smtClean="0"/>
              <a:t> </a:t>
            </a:r>
            <a:r>
              <a:rPr lang="en-US" sz="1800" dirty="0" err="1" smtClean="0"/>
              <a:t>dz</a:t>
            </a:r>
            <a:r>
              <a:rPr lang="en-US" sz="1800" dirty="0" smtClean="0"/>
              <a:t> + </a:t>
            </a:r>
            <a:r>
              <a:rPr lang="en-US" sz="1800" dirty="0" err="1" smtClean="0"/>
              <a:t>q</a:t>
            </a:r>
            <a:r>
              <a:rPr lang="en-US" sz="1800" baseline="-25000" dirty="0" err="1" smtClean="0"/>
              <a:t>y</a:t>
            </a:r>
            <a:r>
              <a:rPr lang="en-US" sz="1800" dirty="0" smtClean="0"/>
              <a:t>(</a:t>
            </a:r>
            <a:r>
              <a:rPr lang="en-US" sz="1800" dirty="0" err="1" smtClean="0"/>
              <a:t>x,y,z,t</a:t>
            </a:r>
            <a:r>
              <a:rPr lang="en-US" sz="1800" dirty="0" smtClean="0"/>
              <a:t>) </a:t>
            </a:r>
            <a:r>
              <a:rPr lang="en-US" sz="1800" dirty="0" err="1" smtClean="0"/>
              <a:t>dx</a:t>
            </a:r>
            <a:r>
              <a:rPr lang="en-US" sz="1800" dirty="0" smtClean="0"/>
              <a:t> </a:t>
            </a:r>
            <a:r>
              <a:rPr lang="en-US" sz="1800" dirty="0" err="1" smtClean="0"/>
              <a:t>dz</a:t>
            </a:r>
            <a:r>
              <a:rPr lang="en-US" sz="1800" dirty="0" smtClean="0"/>
              <a:t> + </a:t>
            </a:r>
            <a:r>
              <a:rPr lang="en-US" sz="1800" dirty="0" err="1" smtClean="0"/>
              <a:t>q</a:t>
            </a:r>
            <a:r>
              <a:rPr lang="en-US" sz="1800" baseline="-25000" dirty="0" err="1" smtClean="0"/>
              <a:t>z</a:t>
            </a:r>
            <a:r>
              <a:rPr lang="en-US" sz="1800" dirty="0" smtClean="0"/>
              <a:t>(</a:t>
            </a:r>
            <a:r>
              <a:rPr lang="en-US" sz="1800" dirty="0" err="1" smtClean="0"/>
              <a:t>x,y,z,t</a:t>
            </a:r>
            <a:r>
              <a:rPr lang="en-US" sz="1800" dirty="0" smtClean="0"/>
              <a:t>) </a:t>
            </a:r>
            <a:r>
              <a:rPr lang="en-US" sz="1800" dirty="0" err="1" smtClean="0"/>
              <a:t>dx</a:t>
            </a:r>
            <a:r>
              <a:rPr lang="en-US" sz="1800" dirty="0" smtClean="0"/>
              <a:t> </a:t>
            </a:r>
            <a:r>
              <a:rPr lang="en-US" sz="1800" dirty="0" err="1" smtClean="0"/>
              <a:t>dy</a:t>
            </a:r>
            <a:r>
              <a:rPr lang="en-US" sz="1800" dirty="0" smtClean="0"/>
              <a:t> .</a:t>
            </a:r>
          </a:p>
          <a:p>
            <a:pPr algn="just">
              <a:spcBef>
                <a:spcPts val="1200"/>
              </a:spcBef>
              <a:buClr>
                <a:srgbClr val="C00000"/>
              </a:buClr>
              <a:buNone/>
            </a:pPr>
            <a:r>
              <a:rPr lang="en-US" sz="1800" dirty="0" smtClean="0"/>
              <a:t>The </a:t>
            </a:r>
            <a:r>
              <a:rPr lang="en-US" sz="1800" dirty="0" smtClean="0"/>
              <a:t>total outflow volume </a:t>
            </a:r>
            <a:r>
              <a:rPr lang="en-US" sz="1800" dirty="0" err="1" smtClean="0"/>
              <a:t>Q</a:t>
            </a:r>
            <a:r>
              <a:rPr lang="en-US" sz="1800" baseline="-25000" dirty="0" err="1" smtClean="0"/>
              <a:t>out</a:t>
            </a:r>
            <a:r>
              <a:rPr lang="en-US" sz="1800" dirty="0" smtClean="0"/>
              <a:t>(t) per unit time may be written as:</a:t>
            </a:r>
          </a:p>
        </p:txBody>
      </p:sp>
      <p:pic>
        <p:nvPicPr>
          <p:cNvPr id="3074" name="Picture 2"/>
          <p:cNvPicPr>
            <a:picLocks noChangeAspect="1" noChangeArrowheads="1"/>
          </p:cNvPicPr>
          <p:nvPr/>
        </p:nvPicPr>
        <p:blipFill>
          <a:blip r:embed="rId2" cstate="print"/>
          <a:srcRect/>
          <a:stretch>
            <a:fillRect/>
          </a:stretch>
        </p:blipFill>
        <p:spPr bwMode="auto">
          <a:xfrm>
            <a:off x="47629" y="5217136"/>
            <a:ext cx="9096403" cy="1283698"/>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22</a:t>
            </a:fld>
            <a:endParaRPr lang="it-IT"/>
          </a:p>
        </p:txBody>
      </p:sp>
      <p:sp>
        <p:nvSpPr>
          <p:cNvPr id="5" name="CasellaDiTesto 4"/>
          <p:cNvSpPr txBox="1"/>
          <p:nvPr/>
        </p:nvSpPr>
        <p:spPr>
          <a:xfrm>
            <a:off x="1187624" y="127258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1773784"/>
            <a:ext cx="8640960" cy="369332"/>
          </a:xfrm>
        </p:spPr>
        <p:txBody>
          <a:bodyPr>
            <a:spAutoFit/>
          </a:bodyPr>
          <a:lstStyle/>
          <a:p>
            <a:pPr algn="just">
              <a:spcBef>
                <a:spcPts val="1200"/>
              </a:spcBef>
              <a:buClr>
                <a:srgbClr val="C00000"/>
              </a:buClr>
              <a:buNone/>
            </a:pPr>
            <a:r>
              <a:rPr lang="en-US" sz="1800" dirty="0" smtClean="0"/>
              <a:t>Therefore:</a:t>
            </a:r>
            <a:endParaRPr lang="en-US" sz="1800" dirty="0" smtClean="0"/>
          </a:p>
        </p:txBody>
      </p:sp>
      <p:pic>
        <p:nvPicPr>
          <p:cNvPr id="4098" name="Picture 2"/>
          <p:cNvPicPr>
            <a:picLocks noChangeAspect="1" noChangeArrowheads="1"/>
          </p:cNvPicPr>
          <p:nvPr/>
        </p:nvPicPr>
        <p:blipFill>
          <a:blip r:embed="rId2" cstate="print"/>
          <a:srcRect/>
          <a:stretch>
            <a:fillRect/>
          </a:stretch>
        </p:blipFill>
        <p:spPr bwMode="auto">
          <a:xfrm>
            <a:off x="109542" y="2455258"/>
            <a:ext cx="8820176" cy="2312005"/>
          </a:xfrm>
          <a:prstGeom prst="rect">
            <a:avLst/>
          </a:prstGeom>
          <a:noFill/>
          <a:ln w="9525">
            <a:noFill/>
            <a:miter lim="800000"/>
            <a:headEnd/>
            <a:tailEnd/>
          </a:ln>
          <a:effectLst/>
        </p:spPr>
      </p:pic>
      <p:sp>
        <p:nvSpPr>
          <p:cNvPr id="7" name="Segnaposto contenuto 2"/>
          <p:cNvSpPr txBox="1">
            <a:spLocks/>
          </p:cNvSpPr>
          <p:nvPr/>
        </p:nvSpPr>
        <p:spPr>
          <a:xfrm>
            <a:off x="179220" y="4857760"/>
            <a:ext cx="8640960" cy="1200329"/>
          </a:xfrm>
          <a:prstGeom prst="rect">
            <a:avLst/>
          </a:prstGeom>
        </p:spPr>
        <p:txBody>
          <a:bodyPr>
            <a:spAutoFit/>
          </a:bodyPr>
          <a:lstStyle/>
          <a:p>
            <a:pPr lvl="0" algn="just" eaLnBrk="0" hangingPunct="0">
              <a:spcBef>
                <a:spcPts val="1200"/>
              </a:spcBef>
              <a:buClr>
                <a:srgbClr val="C00000"/>
              </a:buClr>
            </a:pPr>
            <a:r>
              <a:rPr lang="en-US" u="none" kern="0" dirty="0" smtClean="0">
                <a:latin typeface="+mn-lt"/>
              </a:rPr>
              <a:t>We now define Ss as the volumetric specific storage, which is often simply called specific storage: it is the volume of water that an aquifer releases from storage, per volume of aquifer, per unit decline in hydraulic head h(</a:t>
            </a:r>
            <a:r>
              <a:rPr lang="en-US" u="none" kern="0" dirty="0" err="1" smtClean="0">
                <a:latin typeface="+mn-lt"/>
              </a:rPr>
              <a:t>x,y,z,t</a:t>
            </a:r>
            <a:r>
              <a:rPr lang="en-US" u="none" kern="0" dirty="0" smtClean="0">
                <a:latin typeface="+mn-lt"/>
              </a:rPr>
              <a:t>) in the aquifer. It has the dimension of 1/length</a:t>
            </a:r>
            <a:r>
              <a:rPr lang="en-US" u="none" kern="0" dirty="0" smtClean="0">
                <a:latin typeface="+mn-lt"/>
              </a:rPr>
              <a:t>.</a:t>
            </a:r>
            <a:endParaRPr lang="en-US" u="none" kern="0" dirty="0" smtClean="0">
              <a:latin typeface="+mn-lt"/>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23</a:t>
            </a:fld>
            <a:endParaRPr lang="it-IT"/>
          </a:p>
        </p:txBody>
      </p:sp>
      <p:sp>
        <p:nvSpPr>
          <p:cNvPr id="5" name="CasellaDiTesto 4"/>
          <p:cNvSpPr txBox="1"/>
          <p:nvPr/>
        </p:nvSpPr>
        <p:spPr>
          <a:xfrm>
            <a:off x="1187624" y="127258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1773784"/>
            <a:ext cx="8640960" cy="369332"/>
          </a:xfrm>
        </p:spPr>
        <p:txBody>
          <a:bodyPr>
            <a:spAutoFit/>
          </a:bodyPr>
          <a:lstStyle/>
          <a:p>
            <a:pPr algn="just">
              <a:spcBef>
                <a:spcPts val="1200"/>
              </a:spcBef>
              <a:buClr>
                <a:srgbClr val="C00000"/>
              </a:buClr>
              <a:buNone/>
            </a:pPr>
            <a:r>
              <a:rPr lang="en-US" sz="1800" dirty="0" smtClean="0"/>
              <a:t>Therefore:</a:t>
            </a:r>
            <a:endParaRPr lang="en-US" sz="1800" dirty="0" smtClean="0"/>
          </a:p>
        </p:txBody>
      </p:sp>
      <p:pic>
        <p:nvPicPr>
          <p:cNvPr id="5122" name="Picture 2"/>
          <p:cNvPicPr>
            <a:picLocks noChangeAspect="1" noChangeArrowheads="1"/>
          </p:cNvPicPr>
          <p:nvPr/>
        </p:nvPicPr>
        <p:blipFill>
          <a:blip r:embed="rId2" cstate="print"/>
          <a:srcRect/>
          <a:stretch>
            <a:fillRect/>
          </a:stretch>
        </p:blipFill>
        <p:spPr bwMode="auto">
          <a:xfrm>
            <a:off x="295275" y="2285992"/>
            <a:ext cx="8553450" cy="63817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285750" y="3033719"/>
            <a:ext cx="8572500" cy="1323975"/>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cstate="print"/>
          <a:srcRect/>
          <a:stretch>
            <a:fillRect/>
          </a:stretch>
        </p:blipFill>
        <p:spPr bwMode="auto">
          <a:xfrm>
            <a:off x="361950" y="4448187"/>
            <a:ext cx="8420100" cy="695325"/>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cstate="print"/>
          <a:srcRect/>
          <a:stretch>
            <a:fillRect/>
          </a:stretch>
        </p:blipFill>
        <p:spPr bwMode="auto">
          <a:xfrm>
            <a:off x="376268" y="5219717"/>
            <a:ext cx="8553450" cy="63817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24</a:t>
            </a:fld>
            <a:endParaRPr lang="it-IT"/>
          </a:p>
        </p:txBody>
      </p:sp>
      <p:sp>
        <p:nvSpPr>
          <p:cNvPr id="5" name="CasellaDiTesto 4"/>
          <p:cNvSpPr txBox="1"/>
          <p:nvPr/>
        </p:nvSpPr>
        <p:spPr>
          <a:xfrm>
            <a:off x="1187624" y="1201151"/>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1773784"/>
            <a:ext cx="8640960" cy="1477328"/>
          </a:xfrm>
        </p:spPr>
        <p:txBody>
          <a:bodyPr>
            <a:spAutoFit/>
          </a:bodyPr>
          <a:lstStyle/>
          <a:p>
            <a:pPr marL="0" indent="0" algn="just">
              <a:spcBef>
                <a:spcPts val="1200"/>
              </a:spcBef>
              <a:buClr>
                <a:srgbClr val="C00000"/>
              </a:buClr>
              <a:buNone/>
            </a:pPr>
            <a:r>
              <a:rPr lang="en-US" sz="1800" dirty="0" smtClean="0"/>
              <a:t>The above equation has both the flux q(</a:t>
            </a:r>
            <a:r>
              <a:rPr lang="en-US" sz="1800" dirty="0" err="1" smtClean="0"/>
              <a:t>x,y,z,t</a:t>
            </a:r>
            <a:r>
              <a:rPr lang="en-US" sz="1800" dirty="0" smtClean="0"/>
              <a:t>) and the head h(</a:t>
            </a:r>
            <a:r>
              <a:rPr lang="en-US" sz="1800" dirty="0" err="1" smtClean="0"/>
              <a:t>x,y,z,t</a:t>
            </a:r>
            <a:r>
              <a:rPr lang="en-US" sz="1800" dirty="0" smtClean="0"/>
              <a:t>) unknown. Therefore, it is necessary to couple the continuity equation with a second equation, which is the momentum equation that is derived from the </a:t>
            </a:r>
            <a:r>
              <a:rPr lang="en-US" sz="1800" dirty="0" err="1" smtClean="0"/>
              <a:t>Navier</a:t>
            </a:r>
            <a:r>
              <a:rPr lang="en-US" sz="1800" dirty="0" smtClean="0"/>
              <a:t>-Stokes equations. Under the assumption that the flow is slow and viscous, the momentum equation reduces to the Darcy's law, which reads as:</a:t>
            </a:r>
          </a:p>
        </p:txBody>
      </p:sp>
      <p:pic>
        <p:nvPicPr>
          <p:cNvPr id="6146" name="Picture 2"/>
          <p:cNvPicPr>
            <a:picLocks noChangeAspect="1" noChangeArrowheads="1"/>
          </p:cNvPicPr>
          <p:nvPr/>
        </p:nvPicPr>
        <p:blipFill>
          <a:blip r:embed="rId2" cstate="print"/>
          <a:srcRect/>
          <a:stretch>
            <a:fillRect/>
          </a:stretch>
        </p:blipFill>
        <p:spPr bwMode="auto">
          <a:xfrm>
            <a:off x="247650" y="3329000"/>
            <a:ext cx="8648700" cy="1885950"/>
          </a:xfrm>
          <a:prstGeom prst="rect">
            <a:avLst/>
          </a:prstGeom>
          <a:noFill/>
          <a:ln w="9525">
            <a:noFill/>
            <a:miter lim="800000"/>
            <a:headEnd/>
            <a:tailEnd/>
          </a:ln>
          <a:effectLst/>
        </p:spPr>
      </p:pic>
      <p:sp>
        <p:nvSpPr>
          <p:cNvPr id="10" name="Segnaposto contenuto 2"/>
          <p:cNvSpPr txBox="1">
            <a:spLocks/>
          </p:cNvSpPr>
          <p:nvPr/>
        </p:nvSpPr>
        <p:spPr>
          <a:xfrm>
            <a:off x="180944" y="5237820"/>
            <a:ext cx="8640960" cy="646331"/>
          </a:xfrm>
          <a:prstGeom prst="rect">
            <a:avLst/>
          </a:prstGeom>
        </p:spPr>
        <p:txBody>
          <a:bodyPr>
            <a:spAutoFit/>
          </a:bodyPr>
          <a:lstStyle/>
          <a:p>
            <a:pPr lvl="0" algn="just" eaLnBrk="0" hangingPunct="0">
              <a:spcBef>
                <a:spcPts val="1200"/>
              </a:spcBef>
              <a:buClr>
                <a:srgbClr val="C00000"/>
              </a:buClr>
            </a:pPr>
            <a:r>
              <a:rPr lang="en-US" u="none" kern="0" dirty="0" smtClean="0">
                <a:latin typeface="+mn-lt"/>
              </a:rPr>
              <a:t>where K is hydraulic conductivity, which has the dimension of a velocity and is here assumed to be an isotropic property</a:t>
            </a:r>
            <a:r>
              <a:rPr lang="en-US" u="none" kern="0" dirty="0" smtClean="0">
                <a:latin typeface="+mn-lt"/>
              </a:rPr>
              <a:t>.</a:t>
            </a: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25</a:t>
            </a:fld>
            <a:endParaRPr lang="it-IT"/>
          </a:p>
        </p:txBody>
      </p:sp>
      <p:sp>
        <p:nvSpPr>
          <p:cNvPr id="5" name="CasellaDiTesto 4"/>
          <p:cNvSpPr txBox="1"/>
          <p:nvPr/>
        </p:nvSpPr>
        <p:spPr>
          <a:xfrm>
            <a:off x="1187624" y="127258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6" name="Segnaposto contenuto 2"/>
          <p:cNvSpPr>
            <a:spLocks noGrp="1"/>
          </p:cNvSpPr>
          <p:nvPr>
            <p:ph idx="1"/>
          </p:nvPr>
        </p:nvSpPr>
        <p:spPr>
          <a:xfrm>
            <a:off x="179512" y="1916660"/>
            <a:ext cx="8640960" cy="369332"/>
          </a:xfrm>
        </p:spPr>
        <p:txBody>
          <a:bodyPr>
            <a:spAutoFit/>
          </a:bodyPr>
          <a:lstStyle/>
          <a:p>
            <a:pPr marL="0" indent="0" algn="just">
              <a:spcBef>
                <a:spcPts val="1200"/>
              </a:spcBef>
              <a:buClr>
                <a:srgbClr val="C00000"/>
              </a:buClr>
              <a:buNone/>
            </a:pPr>
            <a:r>
              <a:rPr lang="en-US" sz="1800" dirty="0" smtClean="0"/>
              <a:t>By </a:t>
            </a:r>
            <a:r>
              <a:rPr lang="en-US" sz="1800" dirty="0" smtClean="0"/>
              <a:t>substituting in the above equation one obtains:</a:t>
            </a:r>
          </a:p>
        </p:txBody>
      </p:sp>
      <p:sp>
        <p:nvSpPr>
          <p:cNvPr id="10" name="Segnaposto contenuto 2"/>
          <p:cNvSpPr txBox="1">
            <a:spLocks/>
          </p:cNvSpPr>
          <p:nvPr/>
        </p:nvSpPr>
        <p:spPr>
          <a:xfrm>
            <a:off x="180944" y="4280608"/>
            <a:ext cx="8640960" cy="1077218"/>
          </a:xfrm>
          <a:prstGeom prst="rect">
            <a:avLst/>
          </a:prstGeom>
        </p:spPr>
        <p:txBody>
          <a:bodyPr>
            <a:spAutoFit/>
          </a:bodyPr>
          <a:lstStyle/>
          <a:p>
            <a:pPr lvl="0" algn="just" eaLnBrk="0" hangingPunct="0">
              <a:spcBef>
                <a:spcPts val="1200"/>
              </a:spcBef>
              <a:buClr>
                <a:srgbClr val="C00000"/>
              </a:buClr>
            </a:pPr>
            <a:r>
              <a:rPr lang="en-US" u="none" kern="0" dirty="0" smtClean="0">
                <a:latin typeface="+mn-lt"/>
              </a:rPr>
              <a:t>which is the desired groundwater flow equation. In steady-state </a:t>
            </a:r>
            <a:r>
              <a:rPr lang="en-US" u="none" kern="0" dirty="0" smtClean="0">
                <a:latin typeface="+mn-lt"/>
              </a:rPr>
              <a:t>conditions</a:t>
            </a:r>
            <a:br>
              <a:rPr lang="en-US" u="none" kern="0" dirty="0" smtClean="0">
                <a:latin typeface="+mn-lt"/>
              </a:rPr>
            </a:br>
            <a:r>
              <a:rPr lang="en-US" u="none" kern="0" dirty="0" smtClean="0">
                <a:latin typeface="+mn-lt"/>
              </a:rPr>
              <a:t>∂ </a:t>
            </a:r>
            <a:r>
              <a:rPr lang="en-US" u="none" kern="0" dirty="0" smtClean="0">
                <a:latin typeface="+mn-lt"/>
              </a:rPr>
              <a:t>h(</a:t>
            </a:r>
            <a:r>
              <a:rPr lang="en-US" u="none" kern="0" dirty="0" err="1" smtClean="0">
                <a:latin typeface="+mn-lt"/>
              </a:rPr>
              <a:t>x,y,z,t</a:t>
            </a:r>
            <a:r>
              <a:rPr lang="en-US" u="none" kern="0" dirty="0" smtClean="0">
                <a:latin typeface="+mn-lt"/>
              </a:rPr>
              <a:t>)/∂ t = 0 and therefore the above equation reduces to Laplace's equation:</a:t>
            </a:r>
          </a:p>
          <a:p>
            <a:pPr lvl="0" algn="just" eaLnBrk="0" hangingPunct="0">
              <a:spcBef>
                <a:spcPts val="1200"/>
              </a:spcBef>
              <a:buClr>
                <a:srgbClr val="C00000"/>
              </a:buClr>
            </a:pPr>
            <a:r>
              <a:rPr lang="en-US" u="none" kern="0" dirty="0" smtClean="0">
                <a:latin typeface="+mn-lt"/>
              </a:rPr>
              <a:t>∇</a:t>
            </a:r>
            <a:r>
              <a:rPr lang="en-US" u="none" kern="0" baseline="30000" dirty="0" smtClean="0">
                <a:latin typeface="+mn-lt"/>
              </a:rPr>
              <a:t>2</a:t>
            </a:r>
            <a:r>
              <a:rPr lang="en-US" u="none" kern="0" dirty="0" smtClean="0">
                <a:latin typeface="+mn-lt"/>
              </a:rPr>
              <a:t>h(</a:t>
            </a:r>
            <a:r>
              <a:rPr lang="en-US" u="none" kern="0" dirty="0" err="1" smtClean="0">
                <a:latin typeface="+mn-lt"/>
              </a:rPr>
              <a:t>x,y,z</a:t>
            </a:r>
            <a:r>
              <a:rPr lang="en-US" u="none" kern="0" dirty="0" smtClean="0">
                <a:latin typeface="+mn-lt"/>
              </a:rPr>
              <a:t>) = </a:t>
            </a:r>
            <a:r>
              <a:rPr lang="en-US" u="none" kern="0" dirty="0" smtClean="0">
                <a:latin typeface="+mn-lt"/>
              </a:rPr>
              <a:t>0</a:t>
            </a:r>
          </a:p>
        </p:txBody>
      </p:sp>
      <p:pic>
        <p:nvPicPr>
          <p:cNvPr id="7170" name="Picture 2"/>
          <p:cNvPicPr>
            <a:picLocks noChangeAspect="1" noChangeArrowheads="1"/>
          </p:cNvPicPr>
          <p:nvPr/>
        </p:nvPicPr>
        <p:blipFill>
          <a:blip r:embed="rId2" cstate="print"/>
          <a:srcRect/>
          <a:stretch>
            <a:fillRect/>
          </a:stretch>
        </p:blipFill>
        <p:spPr bwMode="auto">
          <a:xfrm>
            <a:off x="228600" y="2543174"/>
            <a:ext cx="8686800" cy="742950"/>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cstate="print"/>
          <a:srcRect/>
          <a:stretch>
            <a:fillRect/>
          </a:stretch>
        </p:blipFill>
        <p:spPr bwMode="auto">
          <a:xfrm>
            <a:off x="285720" y="3452817"/>
            <a:ext cx="8439150" cy="619125"/>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26</a:t>
            </a:fld>
            <a:endParaRPr lang="it-IT"/>
          </a:p>
        </p:txBody>
      </p:sp>
      <p:sp>
        <p:nvSpPr>
          <p:cNvPr id="5" name="CasellaDiTesto 4"/>
          <p:cNvSpPr txBox="1"/>
          <p:nvPr/>
        </p:nvSpPr>
        <p:spPr>
          <a:xfrm>
            <a:off x="1187624" y="1272589"/>
            <a:ext cx="6912768" cy="584775"/>
          </a:xfrm>
          <a:prstGeom prst="rect">
            <a:avLst/>
          </a:prstGeom>
          <a:noFill/>
        </p:spPr>
        <p:txBody>
          <a:bodyPr wrap="square" rtlCol="0">
            <a:spAutoFit/>
          </a:bodyPr>
          <a:lstStyle/>
          <a:p>
            <a:pPr algn="ctr"/>
            <a:r>
              <a:rPr lang="it-IT" sz="3200" b="1" u="none" dirty="0" err="1" smtClean="0"/>
              <a:t>Groundwater</a:t>
            </a:r>
            <a:r>
              <a:rPr lang="it-IT" sz="3200" b="1" u="none" dirty="0" smtClean="0"/>
              <a:t> </a:t>
            </a:r>
            <a:r>
              <a:rPr lang="it-IT" sz="3200" b="1" u="none" dirty="0" err="1" smtClean="0"/>
              <a:t>models</a:t>
            </a:r>
            <a:endParaRPr lang="it-IT" sz="3200" b="1" u="none" dirty="0"/>
          </a:p>
        </p:txBody>
      </p:sp>
      <p:sp>
        <p:nvSpPr>
          <p:cNvPr id="10" name="Segnaposto contenuto 2"/>
          <p:cNvSpPr txBox="1">
            <a:spLocks/>
          </p:cNvSpPr>
          <p:nvPr/>
        </p:nvSpPr>
        <p:spPr>
          <a:xfrm>
            <a:off x="180944" y="2054734"/>
            <a:ext cx="8640960" cy="3231654"/>
          </a:xfrm>
          <a:prstGeom prst="rect">
            <a:avLst/>
          </a:prstGeom>
        </p:spPr>
        <p:txBody>
          <a:bodyPr>
            <a:spAutoFit/>
          </a:bodyPr>
          <a:lstStyle/>
          <a:p>
            <a:pPr lvl="0" algn="just" eaLnBrk="0" hangingPunct="0">
              <a:spcBef>
                <a:spcPts val="1200"/>
              </a:spcBef>
              <a:buClr>
                <a:srgbClr val="C00000"/>
              </a:buClr>
            </a:pPr>
            <a:r>
              <a:rPr lang="en-US" u="none" kern="0" dirty="0" smtClean="0">
                <a:latin typeface="+mn-lt"/>
              </a:rPr>
              <a:t>To </a:t>
            </a:r>
            <a:r>
              <a:rPr lang="en-US" u="none" kern="0" dirty="0" smtClean="0">
                <a:latin typeface="+mn-lt"/>
              </a:rPr>
              <a:t>solve the groundwater flow equation for the sake of describing the hydraulic head, one </a:t>
            </a:r>
            <a:r>
              <a:rPr lang="en-US" u="none" kern="0" dirty="0" smtClean="0">
                <a:latin typeface="+mn-lt"/>
              </a:rPr>
              <a:t>needs:</a:t>
            </a:r>
            <a:endParaRPr lang="en-US" u="none" kern="0" dirty="0" smtClean="0">
              <a:latin typeface="+mn-lt"/>
            </a:endParaRPr>
          </a:p>
          <a:p>
            <a:pPr marL="177800" lvl="0" indent="-177800" algn="just" eaLnBrk="0" hangingPunct="0">
              <a:spcBef>
                <a:spcPts val="1200"/>
              </a:spcBef>
              <a:buClr>
                <a:srgbClr val="C00000"/>
              </a:buClr>
              <a:buFont typeface="Arial" pitchFamily="34" charset="0"/>
              <a:buChar char="•"/>
            </a:pPr>
            <a:r>
              <a:rPr lang="en-US" u="none" kern="0" dirty="0" smtClean="0">
                <a:latin typeface="+mn-lt"/>
              </a:rPr>
              <a:t>geometry </a:t>
            </a:r>
            <a:r>
              <a:rPr lang="en-US" u="none" kern="0" dirty="0" smtClean="0">
                <a:latin typeface="+mn-lt"/>
              </a:rPr>
              <a:t>of the control volume;</a:t>
            </a:r>
          </a:p>
          <a:p>
            <a:pPr marL="177800" lvl="0" indent="-177800" algn="just" eaLnBrk="0" hangingPunct="0">
              <a:spcBef>
                <a:spcPts val="1200"/>
              </a:spcBef>
              <a:buClr>
                <a:srgbClr val="C00000"/>
              </a:buClr>
              <a:buFont typeface="Arial" pitchFamily="34" charset="0"/>
              <a:buChar char="•"/>
            </a:pPr>
            <a:r>
              <a:rPr lang="en-US" u="none" kern="0" dirty="0" smtClean="0">
                <a:latin typeface="+mn-lt"/>
              </a:rPr>
              <a:t>material </a:t>
            </a:r>
            <a:r>
              <a:rPr lang="en-US" u="none" kern="0" dirty="0" smtClean="0">
                <a:latin typeface="+mn-lt"/>
              </a:rPr>
              <a:t>properties (including hydraulic conductivity);</a:t>
            </a:r>
          </a:p>
          <a:p>
            <a:pPr marL="177800" lvl="0" indent="-177800" algn="just" eaLnBrk="0" hangingPunct="0">
              <a:spcBef>
                <a:spcPts val="1200"/>
              </a:spcBef>
              <a:buClr>
                <a:srgbClr val="C00000"/>
              </a:buClr>
              <a:buFont typeface="Arial" pitchFamily="34" charset="0"/>
              <a:buChar char="•"/>
            </a:pPr>
            <a:r>
              <a:rPr lang="en-US" u="none" kern="0" dirty="0" smtClean="0">
                <a:latin typeface="+mn-lt"/>
              </a:rPr>
              <a:t>initial </a:t>
            </a:r>
            <a:r>
              <a:rPr lang="en-US" u="none" kern="0" dirty="0" smtClean="0">
                <a:latin typeface="+mn-lt"/>
              </a:rPr>
              <a:t>conditions;</a:t>
            </a:r>
          </a:p>
          <a:p>
            <a:pPr marL="177800" lvl="0" indent="-177800" algn="just" eaLnBrk="0" hangingPunct="0">
              <a:spcBef>
                <a:spcPts val="1200"/>
              </a:spcBef>
              <a:buClr>
                <a:srgbClr val="C00000"/>
              </a:buClr>
              <a:buFont typeface="Arial" pitchFamily="34" charset="0"/>
              <a:buChar char="•"/>
            </a:pPr>
            <a:r>
              <a:rPr lang="en-US" u="none" kern="0" dirty="0" smtClean="0">
                <a:latin typeface="+mn-lt"/>
              </a:rPr>
              <a:t>boundary </a:t>
            </a:r>
            <a:r>
              <a:rPr lang="en-US" u="none" kern="0" dirty="0" smtClean="0">
                <a:latin typeface="+mn-lt"/>
              </a:rPr>
              <a:t>conditions;</a:t>
            </a:r>
          </a:p>
          <a:p>
            <a:pPr marL="177800" lvl="0" indent="-177800" algn="just" eaLnBrk="0" hangingPunct="0">
              <a:spcBef>
                <a:spcPts val="1200"/>
              </a:spcBef>
              <a:buClr>
                <a:srgbClr val="C00000"/>
              </a:buClr>
              <a:buFont typeface="Arial" pitchFamily="34" charset="0"/>
              <a:buChar char="•"/>
            </a:pPr>
            <a:r>
              <a:rPr lang="en-US" u="none" kern="0" dirty="0" smtClean="0">
                <a:latin typeface="+mn-lt"/>
              </a:rPr>
              <a:t>the </a:t>
            </a:r>
            <a:r>
              <a:rPr lang="en-US" u="none" kern="0" dirty="0" smtClean="0">
                <a:latin typeface="+mn-lt"/>
              </a:rPr>
              <a:t>method of solution.</a:t>
            </a:r>
          </a:p>
          <a:p>
            <a:pPr marL="177800" lvl="0" indent="-177800" algn="just" eaLnBrk="0" hangingPunct="0">
              <a:spcBef>
                <a:spcPts val="1200"/>
              </a:spcBef>
              <a:buClr>
                <a:srgbClr val="C00000"/>
              </a:buClr>
              <a:buFont typeface="Arial" pitchFamily="34" charset="0"/>
              <a:buChar char="•"/>
            </a:pPr>
            <a:endParaRPr kumimoji="0" lang="en-US" sz="1800" b="0" i="0" u="none" strike="noStrike" kern="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94548"/>
            <a:ext cx="8640960" cy="3170099"/>
          </a:xfrm>
        </p:spPr>
        <p:txBody>
          <a:bodyPr>
            <a:spAutoFit/>
          </a:bodyPr>
          <a:lstStyle/>
          <a:p>
            <a:pPr algn="just">
              <a:spcBef>
                <a:spcPts val="1200"/>
              </a:spcBef>
              <a:buClr>
                <a:srgbClr val="C00000"/>
              </a:buClr>
              <a:buFont typeface="Wingdings" panose="05000000000000000000" pitchFamily="2" charset="2"/>
              <a:buChar char="§"/>
            </a:pPr>
            <a:r>
              <a:rPr lang="en-US" sz="1800" dirty="0" smtClean="0"/>
              <a:t>Rainfall-Runoff modeling is one of the most classical applications of hydrology. It has the purpose of simulating a river flow hydrograph induced by an observed or a hypothetical rainfall forcing.</a:t>
            </a:r>
          </a:p>
          <a:p>
            <a:pPr algn="just">
              <a:spcBef>
                <a:spcPts val="1200"/>
              </a:spcBef>
              <a:buClr>
                <a:srgbClr val="C00000"/>
              </a:buClr>
              <a:buFont typeface="Wingdings" panose="05000000000000000000" pitchFamily="2" charset="2"/>
              <a:buChar char="§"/>
            </a:pPr>
            <a:r>
              <a:rPr lang="en-US" sz="1800" dirty="0" smtClean="0"/>
              <a:t>Rainfall-runoff models describe a portion of the water cycle (see Figure 1) and therefore the movement of a fluid - water - and therefore they are explicitly or implicitly based on the laws of physics, and in particular on the principles of conservation of mass, conservation of energy and conservation of momentum. </a:t>
            </a:r>
          </a:p>
          <a:p>
            <a:pPr algn="just">
              <a:spcBef>
                <a:spcPts val="1200"/>
              </a:spcBef>
              <a:buClr>
                <a:srgbClr val="C00000"/>
              </a:buClr>
              <a:buFont typeface="Wingdings" panose="05000000000000000000" pitchFamily="2" charset="2"/>
              <a:buChar char="§"/>
            </a:pPr>
            <a:r>
              <a:rPr lang="en-US" sz="1800" dirty="0" smtClean="0"/>
              <a:t>Depending on their complexity, models can also simulate the dynamics of water quality, ecosystems, and other dynamical systems related to water, therefore embedding laws of chemistry, ecology, social sciences and so forth.</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Rainfall-runoff</a:t>
            </a:r>
            <a:r>
              <a:rPr lang="it-IT" sz="3200" b="1" u="none" dirty="0" smtClean="0"/>
              <a:t> </a:t>
            </a:r>
            <a:r>
              <a:rPr lang="it-IT" sz="3200" b="1" u="none" dirty="0" err="1" smtClean="0"/>
              <a:t>modeling</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94548"/>
            <a:ext cx="8640960" cy="3447098"/>
          </a:xfrm>
        </p:spPr>
        <p:txBody>
          <a:bodyPr>
            <a:spAutoFit/>
          </a:bodyPr>
          <a:lstStyle/>
          <a:p>
            <a:pPr algn="just">
              <a:spcBef>
                <a:spcPts val="1200"/>
              </a:spcBef>
              <a:buClr>
                <a:srgbClr val="C00000"/>
              </a:buClr>
              <a:buFont typeface="Wingdings" panose="05000000000000000000" pitchFamily="2" charset="2"/>
              <a:buChar char="§"/>
            </a:pPr>
            <a:r>
              <a:rPr lang="en-US" sz="1800" dirty="0" smtClean="0"/>
              <a:t>Models are built by constitutive equations, namely, mathematical formulations of the above laws, whose number depends on the number of variables to be simulated. The latter are the output variables, and the state variables, which one may need to introduce to describe the state of the system. </a:t>
            </a:r>
          </a:p>
          <a:p>
            <a:pPr algn="just">
              <a:spcBef>
                <a:spcPts val="1200"/>
              </a:spcBef>
              <a:buClr>
                <a:srgbClr val="C00000"/>
              </a:buClr>
              <a:buFont typeface="Wingdings" panose="05000000000000000000" pitchFamily="2" charset="2"/>
              <a:buChar char="§"/>
            </a:pPr>
            <a:r>
              <a:rPr lang="en-US" sz="1800" dirty="0" smtClean="0"/>
              <a:t>Constitutive equations may include parameters: they are numeric factors in the model equations that can assume different values therefore making the model flexible.</a:t>
            </a:r>
          </a:p>
          <a:p>
            <a:pPr algn="just">
              <a:spcBef>
                <a:spcPts val="1200"/>
              </a:spcBef>
              <a:buClr>
                <a:srgbClr val="C00000"/>
              </a:buClr>
              <a:buFont typeface="Wingdings" panose="05000000000000000000" pitchFamily="2" charset="2"/>
              <a:buChar char="§"/>
            </a:pPr>
            <a:r>
              <a:rPr lang="en-US" sz="1800" dirty="0" smtClean="0"/>
              <a:t>In order to apply the model, parameters needs to be estimated (or calibrated, or optimized, and we say that the model is calibrated, parameterized, optimized). Parameters usually assume fixed value, but in some models they may depend on time, or the state of the system.</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Rainfall-runoff</a:t>
            </a:r>
            <a:r>
              <a:rPr lang="it-IT" sz="3200" b="1" u="none" dirty="0" smtClean="0"/>
              <a:t> </a:t>
            </a:r>
            <a:r>
              <a:rPr lang="it-IT" sz="3200" b="1" u="none" dirty="0" err="1" smtClean="0"/>
              <a:t>modeling</a:t>
            </a:r>
            <a:endParaRPr lang="it-IT" sz="3200" b="1" u="none" dirty="0"/>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Rainfall-runoff</a:t>
            </a:r>
            <a:r>
              <a:rPr lang="it-IT" sz="3200" b="1" u="none" dirty="0" smtClean="0"/>
              <a:t> </a:t>
            </a:r>
            <a:r>
              <a:rPr lang="it-IT" sz="3200" b="1" u="none" dirty="0" err="1" smtClean="0"/>
              <a:t>modeling</a:t>
            </a:r>
            <a:endParaRPr lang="it-IT" sz="3200" b="1" u="none" dirty="0"/>
          </a:p>
        </p:txBody>
      </p:sp>
      <p:pic>
        <p:nvPicPr>
          <p:cNvPr id="1025" name="Picture 1"/>
          <p:cNvPicPr>
            <a:picLocks noChangeAspect="1" noChangeArrowheads="1"/>
          </p:cNvPicPr>
          <p:nvPr/>
        </p:nvPicPr>
        <p:blipFill>
          <a:blip r:embed="rId2" cstate="print"/>
          <a:srcRect/>
          <a:stretch>
            <a:fillRect/>
          </a:stretch>
        </p:blipFill>
        <p:spPr bwMode="auto">
          <a:xfrm>
            <a:off x="1500166" y="1962158"/>
            <a:ext cx="6208648" cy="4252924"/>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Rational</a:t>
            </a:r>
            <a:r>
              <a:rPr lang="it-IT" sz="3200" b="1" u="none" dirty="0" smtClean="0"/>
              <a:t> formula</a:t>
            </a:r>
            <a:endParaRPr lang="it-IT" sz="3200" b="1" u="none" dirty="0"/>
          </a:p>
        </p:txBody>
      </p:sp>
      <p:sp>
        <p:nvSpPr>
          <p:cNvPr id="6" name="Segnaposto contenuto 2"/>
          <p:cNvSpPr>
            <a:spLocks noGrp="1"/>
          </p:cNvSpPr>
          <p:nvPr>
            <p:ph idx="1"/>
          </p:nvPr>
        </p:nvSpPr>
        <p:spPr>
          <a:xfrm>
            <a:off x="179512" y="1906210"/>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smtClean="0"/>
              <a:t>The Rational Formula delivers an estimate of the peak flow Q [L</a:t>
            </a:r>
            <a:r>
              <a:rPr lang="en-US" sz="1800" baseline="30000" dirty="0" smtClean="0"/>
              <a:t>3</a:t>
            </a:r>
            <a:r>
              <a:rPr lang="en-US" sz="1800" dirty="0" smtClean="0"/>
              <a:t>/T] for a catchment with area A [L</a:t>
            </a:r>
            <a:r>
              <a:rPr lang="en-US" sz="1800" baseline="30000" dirty="0" smtClean="0"/>
              <a:t>2</a:t>
            </a:r>
            <a:r>
              <a:rPr lang="en-US" sz="1800" dirty="0" smtClean="0"/>
              <a:t>], depending on a forcing given by rainfall intensity </a:t>
            </a:r>
            <a:r>
              <a:rPr lang="en-US" sz="1800" dirty="0" err="1" smtClean="0"/>
              <a:t>i</a:t>
            </a:r>
            <a:r>
              <a:rPr lang="en-US" sz="1800" dirty="0" smtClean="0"/>
              <a:t> [L/T] and the runoff coefficient C [-]. The rational formula can be considered the first rainfall-runoff model proposed. It was developed by the American scientist </a:t>
            </a:r>
            <a:r>
              <a:rPr lang="en-US" sz="1800" dirty="0" err="1" smtClean="0"/>
              <a:t>Kuichling</a:t>
            </a:r>
            <a:r>
              <a:rPr lang="en-US" sz="1800" dirty="0" smtClean="0"/>
              <a:t> in 1889, who elaborated concepts that were previously proposed by the Irish engineer Thomas </a:t>
            </a:r>
            <a:r>
              <a:rPr lang="en-US" sz="1800" dirty="0" err="1" smtClean="0"/>
              <a:t>Mulvaney</a:t>
            </a:r>
            <a:r>
              <a:rPr lang="en-US" sz="1800" dirty="0" smtClean="0"/>
              <a:t> in 1851. The Rational Formula reads as:</a:t>
            </a:r>
          </a:p>
          <a:p>
            <a:pPr algn="just">
              <a:spcBef>
                <a:spcPts val="1200"/>
              </a:spcBef>
              <a:buClr>
                <a:srgbClr val="C00000"/>
              </a:buClr>
              <a:buNone/>
            </a:pPr>
            <a:r>
              <a:rPr lang="en-US" sz="1800" dirty="0" smtClean="0"/>
              <a:t>	Q = C </a:t>
            </a:r>
            <a:r>
              <a:rPr lang="en-US" sz="1800" dirty="0" err="1" smtClean="0"/>
              <a:t>i</a:t>
            </a:r>
            <a:r>
              <a:rPr lang="en-US" sz="1800" dirty="0" smtClean="0"/>
              <a:t> A,</a:t>
            </a:r>
          </a:p>
          <a:p>
            <a:pPr algn="just">
              <a:spcBef>
                <a:spcPts val="1200"/>
              </a:spcBef>
              <a:buClr>
                <a:srgbClr val="C00000"/>
              </a:buClr>
            </a:pPr>
            <a:r>
              <a:rPr lang="en-US" sz="1800" dirty="0" smtClean="0"/>
              <a:t>It is dimensionally homogeneous and therefore one should measure rainfall in m/s and the catchment area in m</a:t>
            </a:r>
            <a:r>
              <a:rPr lang="en-US" sz="1800" baseline="30000" dirty="0" smtClean="0"/>
              <a:t>2</a:t>
            </a:r>
            <a:r>
              <a:rPr lang="en-US" sz="1800" dirty="0" smtClean="0"/>
              <a:t> to obtain an estimate of the river flow in m</a:t>
            </a:r>
            <a:r>
              <a:rPr lang="en-US" sz="1800" baseline="30000" dirty="0" smtClean="0"/>
              <a:t>3</a:t>
            </a:r>
            <a:r>
              <a:rPr lang="en-US" sz="1800" dirty="0" smtClean="0"/>
              <a:t>/s.</a:t>
            </a:r>
          </a:p>
          <a:p>
            <a:pPr algn="just">
              <a:spcBef>
                <a:spcPts val="1200"/>
              </a:spcBef>
              <a:buClr>
                <a:srgbClr val="C00000"/>
              </a:buClr>
            </a:pPr>
            <a:r>
              <a:rPr lang="en-US" sz="1800" dirty="0" smtClean="0"/>
              <a:t>It delivers an estimate of the peak river flow only</a:t>
            </a:r>
          </a:p>
          <a:p>
            <a:pPr algn="just">
              <a:spcBef>
                <a:spcPts val="1200"/>
              </a:spcBef>
              <a:buClr>
                <a:srgbClr val="C00000"/>
              </a:buClr>
            </a:pPr>
            <a:r>
              <a:rPr lang="en-US" sz="1800" dirty="0" smtClean="0"/>
              <a:t>It is implicitly based on the principle of mass conservation.</a:t>
            </a: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err="1" smtClean="0"/>
              <a:t>Rational</a:t>
            </a:r>
            <a:r>
              <a:rPr lang="it-IT" sz="3200" b="1" u="none" dirty="0" smtClean="0"/>
              <a:t> formula</a:t>
            </a:r>
            <a:endParaRPr lang="it-IT" sz="3200" b="1" u="none" dirty="0"/>
          </a:p>
        </p:txBody>
      </p:sp>
      <p:sp>
        <p:nvSpPr>
          <p:cNvPr id="6" name="Segnaposto contenuto 2"/>
          <p:cNvSpPr>
            <a:spLocks noGrp="1"/>
          </p:cNvSpPr>
          <p:nvPr>
            <p:ph idx="1"/>
          </p:nvPr>
        </p:nvSpPr>
        <p:spPr>
          <a:xfrm>
            <a:off x="179512" y="1906210"/>
            <a:ext cx="8640960" cy="2616101"/>
          </a:xfrm>
        </p:spPr>
        <p:txBody>
          <a:bodyPr>
            <a:spAutoFit/>
          </a:bodyPr>
          <a:lstStyle/>
          <a:p>
            <a:pPr algn="just">
              <a:spcBef>
                <a:spcPts val="1200"/>
              </a:spcBef>
              <a:buClr>
                <a:srgbClr val="C00000"/>
              </a:buClr>
              <a:buFont typeface="Wingdings" panose="05000000000000000000" pitchFamily="2" charset="2"/>
              <a:buChar char="§"/>
            </a:pPr>
            <a:r>
              <a:rPr lang="en-US" sz="1800" dirty="0" smtClean="0"/>
              <a:t>As for the duration of the rainfall event, it can be proved, under certain assumptions, that the rainfall duration that causes the most severe response by the catchment, in terms of peak flow, is equivalent to the time of concentration of the catchment. It is important to note that the mean areal rainfall intensity over the catchment should be plugged into the rational formula.</a:t>
            </a:r>
          </a:p>
          <a:p>
            <a:pPr algn="just">
              <a:spcBef>
                <a:spcPts val="1200"/>
              </a:spcBef>
              <a:buClr>
                <a:srgbClr val="C00000"/>
              </a:buClr>
              <a:buFont typeface="Wingdings" panose="05000000000000000000" pitchFamily="2" charset="2"/>
              <a:buChar char="§"/>
            </a:pPr>
            <a:r>
              <a:rPr lang="en-US" sz="1800" dirty="0" smtClean="0"/>
              <a:t>The time of concentration is defined to be the time required for a fluid </a:t>
            </a:r>
            <a:r>
              <a:rPr lang="en-US" sz="1800" dirty="0" err="1" smtClean="0"/>
              <a:t>partcle</a:t>
            </a:r>
            <a:r>
              <a:rPr lang="en-US" sz="1800" dirty="0" smtClean="0"/>
              <a:t> to travel from the most hydraulically distant part of a watershed to the outlet.</a:t>
            </a:r>
          </a:p>
          <a:p>
            <a:pPr algn="just">
              <a:spcBef>
                <a:spcPts val="1200"/>
              </a:spcBef>
              <a:buClr>
                <a:srgbClr val="C00000"/>
              </a:buClr>
              <a:buFont typeface="Wingdings" panose="05000000000000000000" pitchFamily="2" charset="2"/>
              <a:buChar char="§"/>
            </a:pPr>
            <a:r>
              <a:rPr lang="en-US" sz="1800" dirty="0" smtClean="0"/>
              <a:t>Return period of rainfall and river flow are assumed to be identical.</a:t>
            </a:r>
          </a:p>
        </p:txBody>
      </p:sp>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smtClean="0"/>
              <a:t>Linear </a:t>
            </a:r>
            <a:r>
              <a:rPr lang="it-IT" sz="3200" b="1" u="none" dirty="0" err="1" smtClean="0"/>
              <a:t>reservoir</a:t>
            </a:r>
            <a:endParaRPr lang="it-IT" sz="3200" b="1" u="none" dirty="0"/>
          </a:p>
        </p:txBody>
      </p:sp>
      <p:sp>
        <p:nvSpPr>
          <p:cNvPr id="6" name="Segnaposto contenuto 2"/>
          <p:cNvSpPr>
            <a:spLocks noGrp="1"/>
          </p:cNvSpPr>
          <p:nvPr>
            <p:ph idx="1"/>
          </p:nvPr>
        </p:nvSpPr>
        <p:spPr>
          <a:xfrm>
            <a:off x="179512" y="1906210"/>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smtClean="0"/>
              <a:t>The linear reservoir is one of the most used rainfall-runoff models.</a:t>
            </a:r>
          </a:p>
          <a:p>
            <a:pPr algn="just">
              <a:spcBef>
                <a:spcPts val="1200"/>
              </a:spcBef>
              <a:buClr>
                <a:srgbClr val="C00000"/>
              </a:buClr>
              <a:buFont typeface="Wingdings" panose="05000000000000000000" pitchFamily="2" charset="2"/>
              <a:buChar char="§"/>
            </a:pPr>
            <a:r>
              <a:rPr lang="en-US" sz="1800" dirty="0" smtClean="0"/>
              <a:t>The linear reservoir model assimilates the catchment to a reservoir, for which the conservation of mass applies. </a:t>
            </a:r>
          </a:p>
          <a:p>
            <a:pPr algn="just">
              <a:spcBef>
                <a:spcPts val="1200"/>
              </a:spcBef>
              <a:buClr>
                <a:srgbClr val="C00000"/>
              </a:buClr>
              <a:buFont typeface="Wingdings" panose="05000000000000000000" pitchFamily="2" charset="2"/>
              <a:buChar char="§"/>
            </a:pPr>
            <a:r>
              <a:rPr lang="en-US" sz="1800" dirty="0" smtClean="0"/>
              <a:t>The reservoir is fed by rainfall, and releases the river flow through a bottom discharge, for which a linear dependence applies between the river flow and the volume of water stored in the reservoir, while other losses - including </a:t>
            </a:r>
            <a:r>
              <a:rPr lang="en-US" sz="1800" dirty="0" err="1" smtClean="0"/>
              <a:t>evapotranspiration</a:t>
            </a:r>
            <a:r>
              <a:rPr lang="en-US" sz="1800" dirty="0" smtClean="0"/>
              <a:t> - are neglected. </a:t>
            </a:r>
          </a:p>
          <a:p>
            <a:pPr algn="just">
              <a:spcBef>
                <a:spcPts val="1200"/>
              </a:spcBef>
              <a:buClr>
                <a:srgbClr val="C00000"/>
              </a:buClr>
              <a:buFont typeface="Wingdings" panose="05000000000000000000" pitchFamily="2" charset="2"/>
              <a:buChar char="§"/>
            </a:pPr>
            <a:r>
              <a:rPr lang="en-US" sz="1800" dirty="0" smtClean="0"/>
              <a:t>Therefore, the model is constituted by the following relationships:</a:t>
            </a:r>
          </a:p>
        </p:txBody>
      </p:sp>
      <p:pic>
        <p:nvPicPr>
          <p:cNvPr id="33794" name="Picture 2"/>
          <p:cNvPicPr>
            <a:picLocks noChangeAspect="1" noChangeArrowheads="1"/>
          </p:cNvPicPr>
          <p:nvPr/>
        </p:nvPicPr>
        <p:blipFill>
          <a:blip r:embed="rId2" cstate="print"/>
          <a:srcRect/>
          <a:stretch>
            <a:fillRect/>
          </a:stretch>
        </p:blipFill>
        <p:spPr bwMode="auto">
          <a:xfrm>
            <a:off x="550834" y="4929198"/>
            <a:ext cx="2381250" cy="742950"/>
          </a:xfrm>
          <a:prstGeom prst="rect">
            <a:avLst/>
          </a:prstGeom>
          <a:noFill/>
          <a:ln w="9525">
            <a:noFill/>
            <a:miter lim="800000"/>
            <a:headEnd/>
            <a:tailEnd/>
          </a:ln>
          <a:effectLst/>
        </p:spPr>
      </p:pic>
      <p:pic>
        <p:nvPicPr>
          <p:cNvPr id="33795" name="Picture 3"/>
          <p:cNvPicPr>
            <a:picLocks noChangeAspect="1" noChangeArrowheads="1"/>
          </p:cNvPicPr>
          <p:nvPr/>
        </p:nvPicPr>
        <p:blipFill>
          <a:blip r:embed="rId3" cstate="print"/>
          <a:srcRect/>
          <a:stretch>
            <a:fillRect/>
          </a:stretch>
        </p:blipFill>
        <p:spPr bwMode="auto">
          <a:xfrm>
            <a:off x="4543436" y="5072074"/>
            <a:ext cx="1600200" cy="400050"/>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1187624" y="1260049"/>
            <a:ext cx="6912768" cy="584775"/>
          </a:xfrm>
          <a:prstGeom prst="rect">
            <a:avLst/>
          </a:prstGeom>
          <a:noFill/>
        </p:spPr>
        <p:txBody>
          <a:bodyPr wrap="square" rtlCol="0">
            <a:spAutoFit/>
          </a:bodyPr>
          <a:lstStyle/>
          <a:p>
            <a:pPr algn="ctr"/>
            <a:r>
              <a:rPr lang="it-IT" sz="3200" b="1" u="none" dirty="0" smtClean="0"/>
              <a:t>Linear </a:t>
            </a:r>
            <a:r>
              <a:rPr lang="it-IT" sz="3200" b="1" u="none" dirty="0" err="1" smtClean="0"/>
              <a:t>reservoir</a:t>
            </a:r>
            <a:endParaRPr lang="it-IT" sz="3200" b="1" u="none" dirty="0"/>
          </a:p>
        </p:txBody>
      </p:sp>
      <p:sp>
        <p:nvSpPr>
          <p:cNvPr id="6" name="Segnaposto contenuto 2"/>
          <p:cNvSpPr>
            <a:spLocks noGrp="1"/>
          </p:cNvSpPr>
          <p:nvPr>
            <p:ph idx="1"/>
          </p:nvPr>
        </p:nvSpPr>
        <p:spPr>
          <a:xfrm>
            <a:off x="179512" y="1785926"/>
            <a:ext cx="8640960" cy="4616648"/>
          </a:xfrm>
        </p:spPr>
        <p:txBody>
          <a:bodyPr>
            <a:spAutoFit/>
          </a:bodyPr>
          <a:lstStyle/>
          <a:p>
            <a:pPr algn="just">
              <a:spcBef>
                <a:spcPts val="1200"/>
              </a:spcBef>
              <a:buClr>
                <a:srgbClr val="C00000"/>
              </a:buClr>
              <a:buFont typeface="Wingdings" panose="05000000000000000000" pitchFamily="2" charset="2"/>
              <a:buChar char="§"/>
            </a:pPr>
            <a:r>
              <a:rPr lang="en-US" sz="1800" dirty="0" smtClean="0"/>
              <a:t>The linear reservoir is one of the most used rainfall-runoff models.</a:t>
            </a:r>
          </a:p>
          <a:p>
            <a:pPr algn="just">
              <a:spcBef>
                <a:spcPts val="1200"/>
              </a:spcBef>
              <a:buClr>
                <a:srgbClr val="C00000"/>
              </a:buClr>
              <a:buFont typeface="Wingdings" panose="05000000000000000000" pitchFamily="2" charset="2"/>
              <a:buChar char="§"/>
            </a:pPr>
            <a:r>
              <a:rPr lang="en-US" sz="1800" dirty="0" smtClean="0"/>
              <a:t>The linear reservoir model assimilates the catchment to a reservoir, for which the conservation of mass applies. </a:t>
            </a:r>
          </a:p>
          <a:p>
            <a:pPr algn="just">
              <a:spcBef>
                <a:spcPts val="1200"/>
              </a:spcBef>
              <a:buClr>
                <a:srgbClr val="C00000"/>
              </a:buClr>
              <a:buFont typeface="Wingdings" panose="05000000000000000000" pitchFamily="2" charset="2"/>
              <a:buChar char="§"/>
            </a:pPr>
            <a:r>
              <a:rPr lang="en-US" sz="1800" dirty="0" smtClean="0"/>
              <a:t>The reservoir is fed by rainfall, and releases the river flow through a bottom discharge, for which a linear dependence applies between the river flow and the volume of water stored in the reservoir, while other losses - including </a:t>
            </a:r>
            <a:r>
              <a:rPr lang="en-US" sz="1800" dirty="0" err="1" smtClean="0"/>
              <a:t>evapotranspiration</a:t>
            </a:r>
            <a:r>
              <a:rPr lang="en-US" sz="1800" dirty="0" smtClean="0"/>
              <a:t> - are neglected. </a:t>
            </a:r>
          </a:p>
          <a:p>
            <a:pPr algn="just">
              <a:spcBef>
                <a:spcPts val="1200"/>
              </a:spcBef>
              <a:buClr>
                <a:srgbClr val="C00000"/>
              </a:buClr>
              <a:buFont typeface="Wingdings" panose="05000000000000000000" pitchFamily="2" charset="2"/>
              <a:buChar char="§"/>
            </a:pPr>
            <a:r>
              <a:rPr lang="en-US" sz="1800" dirty="0" smtClean="0"/>
              <a:t>Therefore, the model is constituted by the following relationships:</a:t>
            </a:r>
          </a:p>
          <a:p>
            <a:pPr algn="just">
              <a:spcBef>
                <a:spcPts val="1200"/>
              </a:spcBef>
              <a:buClr>
                <a:srgbClr val="C00000"/>
              </a:buClr>
              <a:buFont typeface="Wingdings" panose="05000000000000000000" pitchFamily="2" charset="2"/>
              <a:buChar char="§"/>
            </a:pPr>
            <a:endParaRPr lang="en-US" sz="1800" dirty="0" smtClean="0"/>
          </a:p>
          <a:p>
            <a:pPr algn="just">
              <a:spcBef>
                <a:spcPts val="1200"/>
              </a:spcBef>
              <a:buClr>
                <a:srgbClr val="C00000"/>
              </a:buClr>
              <a:buFont typeface="Wingdings" panose="05000000000000000000" pitchFamily="2" charset="2"/>
              <a:buChar char="§"/>
            </a:pPr>
            <a:endParaRPr lang="en-US" sz="1800" dirty="0" smtClean="0"/>
          </a:p>
          <a:p>
            <a:pPr algn="just">
              <a:spcBef>
                <a:spcPts val="1200"/>
              </a:spcBef>
              <a:buClr>
                <a:srgbClr val="C00000"/>
              </a:buClr>
              <a:buNone/>
            </a:pPr>
            <a:r>
              <a:rPr lang="en-US" sz="1800" dirty="0" smtClean="0"/>
              <a:t>	where W(t) is the volume of water stored in the catchment at time t, p(t) is rainfall, q(t) is the river flow at time t and k is a constant parameter with the dimension of time.</a:t>
            </a:r>
          </a:p>
        </p:txBody>
      </p:sp>
      <p:pic>
        <p:nvPicPr>
          <p:cNvPr id="33794" name="Picture 2"/>
          <p:cNvPicPr>
            <a:picLocks noChangeAspect="1" noChangeArrowheads="1"/>
          </p:cNvPicPr>
          <p:nvPr/>
        </p:nvPicPr>
        <p:blipFill>
          <a:blip r:embed="rId2" cstate="print"/>
          <a:srcRect/>
          <a:stretch>
            <a:fillRect/>
          </a:stretch>
        </p:blipFill>
        <p:spPr bwMode="auto">
          <a:xfrm>
            <a:off x="550834" y="4643446"/>
            <a:ext cx="2381250" cy="742950"/>
          </a:xfrm>
          <a:prstGeom prst="rect">
            <a:avLst/>
          </a:prstGeom>
          <a:noFill/>
          <a:ln w="9525">
            <a:noFill/>
            <a:miter lim="800000"/>
            <a:headEnd/>
            <a:tailEnd/>
          </a:ln>
          <a:effectLst/>
        </p:spPr>
      </p:pic>
      <p:pic>
        <p:nvPicPr>
          <p:cNvPr id="33795" name="Picture 3"/>
          <p:cNvPicPr>
            <a:picLocks noChangeAspect="1" noChangeArrowheads="1"/>
          </p:cNvPicPr>
          <p:nvPr/>
        </p:nvPicPr>
        <p:blipFill>
          <a:blip r:embed="rId3" cstate="print"/>
          <a:srcRect/>
          <a:stretch>
            <a:fillRect/>
          </a:stretch>
        </p:blipFill>
        <p:spPr bwMode="auto">
          <a:xfrm>
            <a:off x="4543436" y="4786322"/>
            <a:ext cx="1600200" cy="400050"/>
          </a:xfrm>
          <a:prstGeom prst="rect">
            <a:avLst/>
          </a:prstGeom>
          <a:noFill/>
          <a:ln w="9525">
            <a:noFill/>
            <a:miter lim="800000"/>
            <a:headEnd/>
            <a:tailEnd/>
          </a:ln>
          <a:effectLst/>
        </p:spPr>
      </p:pic>
    </p:spTree>
    <p:extLst>
      <p:ext uri="{BB962C8B-B14F-4D97-AF65-F5344CB8AC3E}">
        <p14:creationId xmlns:p14="http://schemas.microsoft.com/office/powerpoint/2010/main" xmlns=""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3.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customXml/itemProps4.xml><?xml version="1.0" encoding="utf-8"?>
<ds:datastoreItem xmlns:ds="http://schemas.openxmlformats.org/officeDocument/2006/customXml" ds:itemID="{2FD45BBA-6CE0-45E6-B662-D3846BEAC0FB}">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7087</TotalTime>
  <Words>1639</Words>
  <Application>Microsoft Office PowerPoint</Application>
  <PresentationFormat>Presentazione su schermo (4:3)</PresentationFormat>
  <Paragraphs>124</Paragraphs>
  <Slides>26</Slides>
  <Notes>1</Notes>
  <HiddenSlides>0</HiddenSlides>
  <MMClips>0</MMClips>
  <ScaleCrop>false</ScaleCrop>
  <HeadingPairs>
    <vt:vector size="4" baseType="variant">
      <vt:variant>
        <vt:lpstr>Tema</vt:lpstr>
      </vt:variant>
      <vt:variant>
        <vt:i4>2</vt:i4>
      </vt:variant>
      <vt:variant>
        <vt:lpstr>Titoli diapositive</vt:lpstr>
      </vt:variant>
      <vt:variant>
        <vt:i4>26</vt:i4>
      </vt:variant>
    </vt:vector>
  </HeadingPairs>
  <TitlesOfParts>
    <vt:vector size="28"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sturno</cp:lastModifiedBy>
  <cp:revision>578</cp:revision>
  <cp:lastPrinted>2017-04-13T11:45:43Z</cp:lastPrinted>
  <dcterms:created xsi:type="dcterms:W3CDTF">2009-04-22T19:24:48Z</dcterms:created>
  <dcterms:modified xsi:type="dcterms:W3CDTF">2018-03-26T04:51:52Z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