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3" r:id="rId6"/>
  </p:sldMasterIdLst>
  <p:notesMasterIdLst>
    <p:notesMasterId r:id="rId23"/>
  </p:notesMasterIdLst>
  <p:handoutMasterIdLst>
    <p:handoutMasterId r:id="rId24"/>
  </p:handoutMasterIdLst>
  <p:sldIdLst>
    <p:sldId id="257" r:id="rId7"/>
    <p:sldId id="448" r:id="rId8"/>
    <p:sldId id="449" r:id="rId9"/>
    <p:sldId id="450" r:id="rId10"/>
    <p:sldId id="451" r:id="rId11"/>
    <p:sldId id="452" r:id="rId12"/>
    <p:sldId id="453" r:id="rId13"/>
    <p:sldId id="454" r:id="rId14"/>
    <p:sldId id="455" r:id="rId15"/>
    <p:sldId id="456" r:id="rId16"/>
    <p:sldId id="457" r:id="rId17"/>
    <p:sldId id="458" r:id="rId18"/>
    <p:sldId id="459" r:id="rId19"/>
    <p:sldId id="460" r:id="rId20"/>
    <p:sldId id="461" r:id="rId21"/>
    <p:sldId id="462" r:id="rId22"/>
  </p:sldIdLst>
  <p:sldSz cx="9144000" cy="6858000" type="screen4x3"/>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C6E7B"/>
    <a:srgbClr val="EBABB3"/>
    <a:srgbClr val="BB2D3F"/>
    <a:srgbClr val="5F5F5F"/>
    <a:srgbClr val="4D4D4D"/>
    <a:srgbClr val="A50021"/>
    <a:srgbClr val="CC0000"/>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9645" autoAdjust="0"/>
  </p:normalViewPr>
  <p:slideViewPr>
    <p:cSldViewPr>
      <p:cViewPr>
        <p:scale>
          <a:sx n="75" d="100"/>
          <a:sy n="75" d="100"/>
        </p:scale>
        <p:origin x="-2562" y="-8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148" y="-96"/>
      </p:cViewPr>
      <p:guideLst>
        <p:guide orient="horz" pos="3079"/>
        <p:guide pos="211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 xmlns:p14="http://schemas.microsoft.com/office/powerpoint/2010/main"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smtClean="0"/>
              <a:t>Fare clic per modificare gli stili del testo dello schema</a:t>
            </a:r>
          </a:p>
          <a:p>
            <a:pPr lvl="1"/>
            <a:r>
              <a:rPr lang="it-IT" altLang="it-IT" noProof="0" smtClean="0"/>
              <a:t>Secondo livello</a:t>
            </a:r>
          </a:p>
          <a:p>
            <a:pPr lvl="2"/>
            <a:r>
              <a:rPr lang="it-IT" altLang="it-IT" noProof="0" smtClean="0"/>
              <a:t>Terzo livello</a:t>
            </a:r>
          </a:p>
          <a:p>
            <a:pPr lvl="3"/>
            <a:r>
              <a:rPr lang="it-IT" altLang="it-IT" noProof="0" smtClean="0"/>
              <a:t>Quarto livello</a:t>
            </a:r>
          </a:p>
          <a:p>
            <a:pPr lvl="4"/>
            <a:r>
              <a:rPr lang="it-IT" altLang="it-IT" noProof="0" smtClean="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 xmlns:p14="http://schemas.microsoft.com/office/powerpoint/2010/main"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p:spPr>
        <p:txBody>
          <a:bodyPr/>
          <a:lstStyle/>
          <a:p>
            <a:pPr eaLnBrk="1" hangingPunct="1"/>
            <a:endParaRPr lang="it-IT" altLang="it-IT" smtClean="0"/>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A8210E1C-C696-47C5-891A-2DEE3BEDD044}" type="slidenum">
              <a:rPr lang="it-IT"/>
              <a:pPr>
                <a:defRPr/>
              </a:pPr>
              <a:t>‹N›</a:t>
            </a:fld>
            <a:endParaRPr lang="it-IT"/>
          </a:p>
        </p:txBody>
      </p:sp>
    </p:spTree>
    <p:extLst>
      <p:ext uri="{BB962C8B-B14F-4D97-AF65-F5344CB8AC3E}">
        <p14:creationId xmlns="" xmlns:p14="http://schemas.microsoft.com/office/powerpoint/2010/main" val="256324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BB990647-89A4-4616-BC6D-DA012556E623}" type="slidenum">
              <a:rPr lang="it-IT"/>
              <a:pPr>
                <a:defRPr/>
              </a:pPr>
              <a:t>‹N›</a:t>
            </a:fld>
            <a:endParaRPr lang="it-IT"/>
          </a:p>
        </p:txBody>
      </p:sp>
    </p:spTree>
    <p:extLst>
      <p:ext uri="{BB962C8B-B14F-4D97-AF65-F5344CB8AC3E}">
        <p14:creationId xmlns="" xmlns:p14="http://schemas.microsoft.com/office/powerpoint/2010/main" val="53780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E67FEBB-A17A-4D2D-BE4A-FF7D4681F1FB}" type="slidenum">
              <a:rPr lang="it-IT"/>
              <a:pPr>
                <a:defRPr/>
              </a:pPr>
              <a:t>‹N›</a:t>
            </a:fld>
            <a:endParaRPr lang="it-IT"/>
          </a:p>
        </p:txBody>
      </p:sp>
    </p:spTree>
    <p:extLst>
      <p:ext uri="{BB962C8B-B14F-4D97-AF65-F5344CB8AC3E}">
        <p14:creationId xmlns="" xmlns:p14="http://schemas.microsoft.com/office/powerpoint/2010/main" val="73472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893A220-7EA6-4008-88FA-2FF7D603DF2D}" type="slidenum">
              <a:rPr/>
              <a:pPr>
                <a:defRPr/>
              </a:pPr>
              <a:t>‹N›</a:t>
            </a:fld>
            <a:endParaRPr/>
          </a:p>
        </p:txBody>
      </p:sp>
    </p:spTree>
    <p:extLst>
      <p:ext uri="{BB962C8B-B14F-4D97-AF65-F5344CB8AC3E}">
        <p14:creationId xmlns="" xmlns:p14="http://schemas.microsoft.com/office/powerpoint/2010/main" val="554999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 xmlns:p14="http://schemas.microsoft.com/office/powerpoint/2010/main" val="2787874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80DF0307-B68E-4DC0-A158-A7BC3606DD34}" type="slidenum">
              <a:rPr/>
              <a:pPr>
                <a:defRPr/>
              </a:pPr>
              <a:t>‹N›</a:t>
            </a:fld>
            <a:endParaRPr/>
          </a:p>
        </p:txBody>
      </p:sp>
    </p:spTree>
    <p:extLst>
      <p:ext uri="{BB962C8B-B14F-4D97-AF65-F5344CB8AC3E}">
        <p14:creationId xmlns="" xmlns:p14="http://schemas.microsoft.com/office/powerpoint/2010/main" val="358625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D544837E-D120-45B4-B012-A93BA781473C}" type="slidenum">
              <a:rPr/>
              <a:pPr>
                <a:defRPr/>
              </a:pPr>
              <a:t>‹N›</a:t>
            </a:fld>
            <a:endParaRPr/>
          </a:p>
        </p:txBody>
      </p:sp>
    </p:spTree>
    <p:extLst>
      <p:ext uri="{BB962C8B-B14F-4D97-AF65-F5344CB8AC3E}">
        <p14:creationId xmlns="" xmlns:p14="http://schemas.microsoft.com/office/powerpoint/2010/main" val="1049668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7274711C-9478-47D0-A276-6270B235E4DE}" type="slidenum">
              <a:rPr/>
              <a:pPr>
                <a:defRPr/>
              </a:pPr>
              <a:t>‹N›</a:t>
            </a:fld>
            <a:endParaRPr/>
          </a:p>
        </p:txBody>
      </p:sp>
    </p:spTree>
    <p:extLst>
      <p:ext uri="{BB962C8B-B14F-4D97-AF65-F5344CB8AC3E}">
        <p14:creationId xmlns="" xmlns:p14="http://schemas.microsoft.com/office/powerpoint/2010/main" val="255400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95377742-E236-4F62-92F2-4808BDA04816}" type="slidenum">
              <a:rPr/>
              <a:pPr>
                <a:defRPr/>
              </a:pPr>
              <a:t>‹N›</a:t>
            </a:fld>
            <a:endParaRPr/>
          </a:p>
        </p:txBody>
      </p:sp>
    </p:spTree>
    <p:extLst>
      <p:ext uri="{BB962C8B-B14F-4D97-AF65-F5344CB8AC3E}">
        <p14:creationId xmlns="" xmlns:p14="http://schemas.microsoft.com/office/powerpoint/2010/main" val="1795396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3D0EFA86-03CB-453F-BA71-4F3F551482D0}" type="slidenum">
              <a:rPr/>
              <a:pPr>
                <a:defRPr/>
              </a:pPr>
              <a:t>‹N›</a:t>
            </a:fld>
            <a:endParaRPr/>
          </a:p>
        </p:txBody>
      </p:sp>
    </p:spTree>
    <p:extLst>
      <p:ext uri="{BB962C8B-B14F-4D97-AF65-F5344CB8AC3E}">
        <p14:creationId xmlns="" xmlns:p14="http://schemas.microsoft.com/office/powerpoint/2010/main" val="306962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49E67BD1-3CC9-45E0-9F7F-2D6DE1064BC1}" type="slidenum">
              <a:rPr/>
              <a:pPr>
                <a:defRPr/>
              </a:pPr>
              <a:t>‹N›</a:t>
            </a:fld>
            <a:endParaRPr/>
          </a:p>
        </p:txBody>
      </p:sp>
    </p:spTree>
    <p:extLst>
      <p:ext uri="{BB962C8B-B14F-4D97-AF65-F5344CB8AC3E}">
        <p14:creationId xmlns="" xmlns:p14="http://schemas.microsoft.com/office/powerpoint/2010/main" val="2599756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56C2C8BD-3087-4F77-91F7-FD981115F6B4}" type="slidenum">
              <a:rPr lang="it-IT"/>
              <a:pPr>
                <a:defRPr/>
              </a:pPr>
              <a:t>‹N›</a:t>
            </a:fld>
            <a:endParaRPr lang="it-IT"/>
          </a:p>
        </p:txBody>
      </p:sp>
    </p:spTree>
    <p:extLst>
      <p:ext uri="{BB962C8B-B14F-4D97-AF65-F5344CB8AC3E}">
        <p14:creationId xmlns="" xmlns:p14="http://schemas.microsoft.com/office/powerpoint/2010/main" val="1518572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399A4CB0-1B30-4E15-A4E9-21583A04A630}" type="slidenum">
              <a:rPr/>
              <a:pPr>
                <a:defRPr/>
              </a:pPr>
              <a:t>‹N›</a:t>
            </a:fld>
            <a:endParaRPr/>
          </a:p>
        </p:txBody>
      </p:sp>
    </p:spTree>
    <p:extLst>
      <p:ext uri="{BB962C8B-B14F-4D97-AF65-F5344CB8AC3E}">
        <p14:creationId xmlns="" xmlns:p14="http://schemas.microsoft.com/office/powerpoint/2010/main" val="32109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Segnaposto numero diapositiva 1"/>
          <p:cNvSpPr txBox="1">
            <a:spLocks/>
          </p:cNvSpPr>
          <p:nvPr userDrawn="1"/>
        </p:nvSpPr>
        <p:spPr>
          <a:xfrm>
            <a:off x="6553200" y="6356350"/>
            <a:ext cx="2133600" cy="365125"/>
          </a:xfrm>
          <a:prstGeom prst="rect">
            <a:avLst/>
          </a:prstGeom>
        </p:spPr>
        <p:txBody>
          <a:bodyPr anchor="ctr"/>
          <a:lstStyle>
            <a:defPPr>
              <a:defRPr lang="it-IT"/>
            </a:defPPr>
            <a:lvl1pPr algn="l" rtl="0" fontAlgn="base">
              <a:spcBef>
                <a:spcPct val="0"/>
              </a:spcBef>
              <a:spcAft>
                <a:spcPct val="0"/>
              </a:spcAft>
              <a:defRPr lang="it-IT" sz="1200" u="sng" kern="1200" smtClean="0">
                <a:solidFill>
                  <a:schemeClr val="tx1">
                    <a:tint val="75000"/>
                  </a:schemeClr>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a:lstStyle>
          <a:p>
            <a:pPr algn="r">
              <a:defRPr/>
            </a:pPr>
            <a:fld id="{AF016CC2-3AE2-48FD-B9CF-E99A8961C210}" type="slidenum">
              <a:rPr/>
              <a:pPr algn="r">
                <a:defRPr/>
              </a:pPr>
              <a:t>‹N›</a:t>
            </a:fld>
            <a:endParaRPr/>
          </a:p>
        </p:txBody>
      </p:sp>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 xmlns:p14="http://schemas.microsoft.com/office/powerpoint/2010/main" val="3219939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1156A59A-C36B-44FE-86A5-E86CCD9CD027}" type="slidenum">
              <a:rPr/>
              <a:pPr>
                <a:defRPr/>
              </a:pPr>
              <a:t>‹N›</a:t>
            </a:fld>
            <a:endParaRPr/>
          </a:p>
        </p:txBody>
      </p:sp>
    </p:spTree>
    <p:extLst>
      <p:ext uri="{BB962C8B-B14F-4D97-AF65-F5344CB8AC3E}">
        <p14:creationId xmlns="" xmlns:p14="http://schemas.microsoft.com/office/powerpoint/2010/main" val="305835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6C52D363-1933-4B4C-8E49-A658AECC3426}" type="slidenum">
              <a:rPr lang="it-IT"/>
              <a:pPr>
                <a:defRPr/>
              </a:pPr>
              <a:t>‹N›</a:t>
            </a:fld>
            <a:endParaRPr lang="it-IT"/>
          </a:p>
        </p:txBody>
      </p:sp>
    </p:spTree>
    <p:extLst>
      <p:ext uri="{BB962C8B-B14F-4D97-AF65-F5344CB8AC3E}">
        <p14:creationId xmlns="" xmlns:p14="http://schemas.microsoft.com/office/powerpoint/2010/main" val="744540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CA9C86E4-4B8E-4DAA-B78E-6DD312120BC0}" type="slidenum">
              <a:rPr lang="it-IT"/>
              <a:pPr>
                <a:defRPr/>
              </a:pPr>
              <a:t>‹N›</a:t>
            </a:fld>
            <a:endParaRPr lang="it-IT"/>
          </a:p>
        </p:txBody>
      </p:sp>
    </p:spTree>
    <p:extLst>
      <p:ext uri="{BB962C8B-B14F-4D97-AF65-F5344CB8AC3E}">
        <p14:creationId xmlns="" xmlns:p14="http://schemas.microsoft.com/office/powerpoint/2010/main" val="429432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E7FF39F7-113F-4487-A577-CC10C044863B}" type="slidenum">
              <a:rPr lang="it-IT"/>
              <a:pPr>
                <a:defRPr/>
              </a:pPr>
              <a:t>‹N›</a:t>
            </a:fld>
            <a:endParaRPr lang="it-IT"/>
          </a:p>
        </p:txBody>
      </p:sp>
    </p:spTree>
    <p:extLst>
      <p:ext uri="{BB962C8B-B14F-4D97-AF65-F5344CB8AC3E}">
        <p14:creationId xmlns="" xmlns:p14="http://schemas.microsoft.com/office/powerpoint/2010/main" val="396739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336B6BFD-3B3B-4A57-AA2E-F15E4C3E050B}" type="slidenum">
              <a:rPr lang="it-IT"/>
              <a:pPr>
                <a:defRPr/>
              </a:pPr>
              <a:t>‹N›</a:t>
            </a:fld>
            <a:endParaRPr lang="it-IT"/>
          </a:p>
        </p:txBody>
      </p:sp>
    </p:spTree>
    <p:extLst>
      <p:ext uri="{BB962C8B-B14F-4D97-AF65-F5344CB8AC3E}">
        <p14:creationId xmlns="" xmlns:p14="http://schemas.microsoft.com/office/powerpoint/2010/main" val="88173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Tree>
    <p:extLst>
      <p:ext uri="{BB962C8B-B14F-4D97-AF65-F5344CB8AC3E}">
        <p14:creationId xmlns="" xmlns:p14="http://schemas.microsoft.com/office/powerpoint/2010/main" val="358451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BED005C1-77C0-47D4-95D6-0B7E011E5CF0}" type="slidenum">
              <a:rPr lang="it-IT"/>
              <a:pPr>
                <a:defRPr/>
              </a:pPr>
              <a:t>‹N›</a:t>
            </a:fld>
            <a:endParaRPr lang="it-IT"/>
          </a:p>
        </p:txBody>
      </p:sp>
    </p:spTree>
    <p:extLst>
      <p:ext uri="{BB962C8B-B14F-4D97-AF65-F5344CB8AC3E}">
        <p14:creationId xmlns="" xmlns:p14="http://schemas.microsoft.com/office/powerpoint/2010/main" val="55412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7FE6CA7A-4A83-4710-99F6-DED49D9302DD}" type="slidenum">
              <a:rPr lang="it-IT"/>
              <a:pPr>
                <a:defRPr/>
              </a:pPr>
              <a:t>‹N›</a:t>
            </a:fld>
            <a:endParaRPr lang="it-IT"/>
          </a:p>
        </p:txBody>
      </p:sp>
    </p:spTree>
    <p:extLst>
      <p:ext uri="{BB962C8B-B14F-4D97-AF65-F5344CB8AC3E}">
        <p14:creationId xmlns="" xmlns:p14="http://schemas.microsoft.com/office/powerpoint/2010/main" val="202267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Line 23"/>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0" y="207963"/>
            <a:ext cx="1292225" cy="1660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30" name="Line 26"/>
          <p:cNvSpPr>
            <a:spLocks noChangeShapeType="1"/>
          </p:cNvSpPr>
          <p:nvPr userDrawn="1"/>
        </p:nvSpPr>
        <p:spPr bwMode="auto">
          <a:xfrm>
            <a:off x="92075" y="0"/>
            <a:ext cx="0" cy="1871663"/>
          </a:xfrm>
          <a:prstGeom prst="line">
            <a:avLst/>
          </a:prstGeom>
          <a:noFill/>
          <a:ln w="190500">
            <a:solidFill>
              <a:srgbClr val="CC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870075"/>
            <a:ext cx="8305800" cy="0"/>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71438" y="103188"/>
            <a:ext cx="846137" cy="1087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lang="it-IT" sz="1200">
                <a:solidFill>
                  <a:schemeClr val="tx1">
                    <a:tint val="75000"/>
                  </a:schemeClr>
                </a:solidFill>
              </a:defRPr>
            </a:lvl1pPr>
          </a:lstStyle>
          <a:p>
            <a:pPr>
              <a:defRPr/>
            </a:pPr>
            <a:fld id="{0B6439C3-A087-4E2E-8329-DB6B0D92C8C4}" type="slidenum">
              <a:rPr/>
              <a:pPr>
                <a:defRPr/>
              </a:pPr>
              <a:t>‹N›</a:t>
            </a:fld>
            <a:endParaRPr/>
          </a:p>
        </p:txBody>
      </p:sp>
      <p:sp>
        <p:nvSpPr>
          <p:cNvPr id="9" name="CasellaDiTesto 8"/>
          <p:cNvSpPr txBox="1"/>
          <p:nvPr userDrawn="1"/>
        </p:nvSpPr>
        <p:spPr>
          <a:xfrm>
            <a:off x="1187624" y="467380"/>
            <a:ext cx="7344816" cy="369332"/>
          </a:xfrm>
          <a:prstGeom prst="rect">
            <a:avLst/>
          </a:prstGeom>
          <a:noFill/>
        </p:spPr>
        <p:txBody>
          <a:bodyPr wrap="square" rtlCol="0">
            <a:spAutoFit/>
          </a:bodyPr>
          <a:lstStyle/>
          <a:p>
            <a:r>
              <a:rPr lang="it-IT" b="1" u="none" dirty="0" err="1" smtClean="0"/>
              <a:t>Course</a:t>
            </a:r>
            <a:r>
              <a:rPr lang="it-IT" b="1" u="none" baseline="0" dirty="0" smtClean="0"/>
              <a:t> on </a:t>
            </a:r>
            <a:r>
              <a:rPr lang="it-IT" b="1" u="none" baseline="0" dirty="0" err="1" smtClean="0"/>
              <a:t>Sustainable</a:t>
            </a:r>
            <a:r>
              <a:rPr lang="it-IT" b="1" u="none" baseline="0" dirty="0" smtClean="0"/>
              <a:t> Design </a:t>
            </a:r>
            <a:r>
              <a:rPr lang="it-IT" b="1" u="none" baseline="0" dirty="0" err="1" smtClean="0"/>
              <a:t>of</a:t>
            </a:r>
            <a:r>
              <a:rPr lang="it-IT" b="1" u="none" baseline="0" dirty="0" smtClean="0"/>
              <a:t> Water </a:t>
            </a:r>
            <a:r>
              <a:rPr lang="it-IT" b="1" u="none" baseline="0" dirty="0" err="1" smtClean="0"/>
              <a:t>Resources</a:t>
            </a:r>
            <a:r>
              <a:rPr lang="it-IT" b="1" u="none" baseline="0" dirty="0" smtClean="0"/>
              <a:t> </a:t>
            </a:r>
            <a:r>
              <a:rPr lang="it-IT" b="1" u="none" baseline="0" dirty="0" err="1" smtClean="0"/>
              <a:t>Systems</a:t>
            </a:r>
            <a:endParaRPr lang="it-IT" b="1" u="none" dirty="0"/>
          </a:p>
        </p:txBody>
      </p:sp>
      <p:sp>
        <p:nvSpPr>
          <p:cNvPr id="11" name="CasellaDiTesto 10"/>
          <p:cNvSpPr txBox="1"/>
          <p:nvPr userDrawn="1"/>
        </p:nvSpPr>
        <p:spPr>
          <a:xfrm>
            <a:off x="-40944" y="6426040"/>
            <a:ext cx="4427984" cy="461665"/>
          </a:xfrm>
          <a:prstGeom prst="rect">
            <a:avLst/>
          </a:prstGeom>
          <a:noFill/>
        </p:spPr>
        <p:txBody>
          <a:bodyPr wrap="square" rtlCol="0">
            <a:spAutoFit/>
          </a:bodyPr>
          <a:lstStyle/>
          <a:p>
            <a:r>
              <a:rPr lang="it-IT" sz="1200" u="none" dirty="0" err="1" smtClean="0">
                <a:solidFill>
                  <a:schemeClr val="bg1"/>
                </a:solidFill>
              </a:rPr>
              <a:t>These</a:t>
            </a:r>
            <a:r>
              <a:rPr lang="it-IT" sz="1200" u="none" baseline="0" dirty="0" smtClean="0">
                <a:solidFill>
                  <a:schemeClr val="bg1"/>
                </a:solidFill>
              </a:rPr>
              <a:t> </a:t>
            </a:r>
            <a:r>
              <a:rPr lang="it-IT" sz="1200" u="none" baseline="0" dirty="0" err="1" smtClean="0">
                <a:solidFill>
                  <a:schemeClr val="bg1"/>
                </a:solidFill>
              </a:rPr>
              <a:t>slides</a:t>
            </a:r>
            <a:r>
              <a:rPr lang="it-IT" sz="1200" u="none" baseline="0" dirty="0" smtClean="0">
                <a:solidFill>
                  <a:schemeClr val="bg1"/>
                </a:solidFill>
              </a:rPr>
              <a:t> and </a:t>
            </a:r>
            <a:r>
              <a:rPr lang="it-IT" sz="1200" u="none" baseline="0" dirty="0" err="1" smtClean="0">
                <a:solidFill>
                  <a:schemeClr val="bg1"/>
                </a:solidFill>
              </a:rPr>
              <a:t>extended</a:t>
            </a:r>
            <a:r>
              <a:rPr lang="it-IT" sz="1200" u="none" baseline="0" dirty="0" smtClean="0">
                <a:solidFill>
                  <a:schemeClr val="bg1"/>
                </a:solidFill>
              </a:rPr>
              <a:t> </a:t>
            </a:r>
            <a:r>
              <a:rPr lang="it-IT" sz="1200" u="none" baseline="0" dirty="0" err="1" smtClean="0">
                <a:solidFill>
                  <a:schemeClr val="bg1"/>
                </a:solidFill>
              </a:rPr>
              <a:t>version</a:t>
            </a:r>
            <a:r>
              <a:rPr lang="it-IT" sz="1200" u="none" baseline="0" dirty="0" smtClean="0">
                <a:solidFill>
                  <a:schemeClr val="bg1"/>
                </a:solidFill>
              </a:rPr>
              <a:t> </a:t>
            </a:r>
            <a:r>
              <a:rPr lang="it-IT" sz="1200" u="none" baseline="0" dirty="0" err="1" smtClean="0">
                <a:solidFill>
                  <a:schemeClr val="bg1"/>
                </a:solidFill>
              </a:rPr>
              <a:t>of</a:t>
            </a:r>
            <a:r>
              <a:rPr lang="it-IT" sz="1200" u="none" baseline="0" dirty="0" smtClean="0">
                <a:solidFill>
                  <a:schemeClr val="bg1"/>
                </a:solidFill>
              </a:rPr>
              <a:t> </a:t>
            </a:r>
            <a:r>
              <a:rPr lang="it-IT" sz="1200" u="none" baseline="0" dirty="0" err="1" smtClean="0">
                <a:solidFill>
                  <a:schemeClr val="bg1"/>
                </a:solidFill>
              </a:rPr>
              <a:t>this</a:t>
            </a:r>
            <a:r>
              <a:rPr lang="it-IT" sz="1200" u="none" baseline="0" dirty="0" smtClean="0">
                <a:solidFill>
                  <a:schemeClr val="bg1"/>
                </a:solidFill>
              </a:rPr>
              <a:t> </a:t>
            </a:r>
            <a:r>
              <a:rPr lang="it-IT" sz="1200" u="none" baseline="0" dirty="0" err="1" smtClean="0">
                <a:solidFill>
                  <a:schemeClr val="bg1"/>
                </a:solidFill>
              </a:rPr>
              <a:t>lecture</a:t>
            </a:r>
            <a:r>
              <a:rPr lang="it-IT" sz="1200" u="none" baseline="0" dirty="0" smtClean="0">
                <a:solidFill>
                  <a:schemeClr val="bg1"/>
                </a:solidFill>
              </a:rPr>
              <a:t> (</a:t>
            </a:r>
            <a:r>
              <a:rPr lang="it-IT" sz="1200" u="none" baseline="0" dirty="0" err="1" smtClean="0">
                <a:solidFill>
                  <a:schemeClr val="bg1"/>
                </a:solidFill>
              </a:rPr>
              <a:t>with</a:t>
            </a:r>
            <a:r>
              <a:rPr lang="it-IT" sz="1200" u="none" baseline="0" dirty="0" smtClean="0">
                <a:solidFill>
                  <a:schemeClr val="bg1"/>
                </a:solidFill>
              </a:rPr>
              <a:t> </a:t>
            </a:r>
            <a:r>
              <a:rPr lang="it-IT" sz="1200" u="none" baseline="0" dirty="0" err="1" smtClean="0">
                <a:solidFill>
                  <a:schemeClr val="bg1"/>
                </a:solidFill>
              </a:rPr>
              <a:t>videos</a:t>
            </a:r>
            <a:r>
              <a:rPr lang="it-IT" sz="1200" u="none" baseline="0" dirty="0" smtClean="0">
                <a:solidFill>
                  <a:schemeClr val="bg1"/>
                </a:solidFill>
              </a:rPr>
              <a:t>) can </a:t>
            </a:r>
            <a:r>
              <a:rPr lang="it-IT" sz="1200" u="none" baseline="0" dirty="0" err="1" smtClean="0">
                <a:solidFill>
                  <a:schemeClr val="bg1"/>
                </a:solidFill>
              </a:rPr>
              <a:t>be</a:t>
            </a:r>
            <a:r>
              <a:rPr lang="it-IT" sz="1200" u="none" baseline="0" dirty="0" smtClean="0">
                <a:solidFill>
                  <a:schemeClr val="bg1"/>
                </a:solidFill>
              </a:rPr>
              <a:t> </a:t>
            </a:r>
            <a:r>
              <a:rPr lang="it-IT" sz="1200" u="none" baseline="0" dirty="0" err="1" smtClean="0">
                <a:solidFill>
                  <a:schemeClr val="bg1"/>
                </a:solidFill>
              </a:rPr>
              <a:t>downloaded</a:t>
            </a:r>
            <a:r>
              <a:rPr lang="it-IT" sz="1200" u="none" baseline="0" dirty="0" smtClean="0">
                <a:solidFill>
                  <a:schemeClr val="bg1"/>
                </a:solidFill>
              </a:rPr>
              <a:t> at www.albertomontanari.it</a:t>
            </a:r>
            <a:endParaRPr lang="it-IT" sz="1200" u="none"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4" r:id="rId10"/>
    <p:sldLayoutId id="214748393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2743200"/>
            <a:ext cx="9144000" cy="2185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eaLnBrk="1" hangingPunct="1">
              <a:spcBef>
                <a:spcPct val="50000"/>
              </a:spcBef>
            </a:pPr>
            <a:r>
              <a:rPr lang="en-US" altLang="it-IT" sz="4000" u="none" dirty="0" smtClean="0">
                <a:solidFill>
                  <a:srgbClr val="333333"/>
                </a:solidFill>
              </a:rPr>
              <a:t>Assessing water resources availability</a:t>
            </a:r>
          </a:p>
          <a:p>
            <a:pPr algn="ctr" eaLnBrk="1" hangingPunct="1">
              <a:spcBef>
                <a:spcPct val="50000"/>
              </a:spcBef>
            </a:pPr>
            <a:r>
              <a:rPr lang="en-US" altLang="it-IT" sz="4000" u="none" dirty="0" smtClean="0">
                <a:solidFill>
                  <a:srgbClr val="333333"/>
                </a:solidFill>
              </a:rPr>
              <a:t>Inductive methods</a:t>
            </a:r>
            <a:endParaRPr lang="it-IT" altLang="it-IT" sz="4000" u="none" dirty="0">
              <a:solidFill>
                <a:srgbClr val="333333"/>
              </a:solidFill>
            </a:endParaRPr>
          </a:p>
          <a:p>
            <a:pPr algn="ctr" eaLnBrk="1" hangingPunct="1">
              <a:spcBef>
                <a:spcPct val="50000"/>
              </a:spcBef>
            </a:pPr>
            <a:endParaRPr lang="it-IT" altLang="it-IT" sz="2400" i="1" u="none" dirty="0">
              <a:solidFill>
                <a:srgbClr val="33333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it-IT" sz="3200" b="1" u="none" dirty="0" err="1" smtClean="0"/>
              <a:t>Estimation</a:t>
            </a:r>
            <a:r>
              <a:rPr lang="it-IT" sz="3200" b="1" u="none" dirty="0" smtClean="0"/>
              <a:t> </a:t>
            </a:r>
            <a:r>
              <a:rPr lang="it-IT" sz="3200" b="1" u="none" dirty="0" err="1" smtClean="0"/>
              <a:t>of</a:t>
            </a:r>
            <a:r>
              <a:rPr lang="it-IT" sz="3200" b="1" u="none" dirty="0" smtClean="0"/>
              <a:t> design water </a:t>
            </a:r>
            <a:r>
              <a:rPr lang="it-IT" sz="3200" b="1" u="none" dirty="0" err="1" smtClean="0"/>
              <a:t>withdrawal</a:t>
            </a:r>
            <a:endParaRPr lang="it-IT" sz="3200" b="1" u="none" dirty="0"/>
          </a:p>
        </p:txBody>
      </p:sp>
      <p:sp>
        <p:nvSpPr>
          <p:cNvPr id="7" name="Segnaposto contenuto 2"/>
          <p:cNvSpPr>
            <a:spLocks noGrp="1"/>
          </p:cNvSpPr>
          <p:nvPr>
            <p:ph idx="1"/>
          </p:nvPr>
        </p:nvSpPr>
        <p:spPr>
          <a:xfrm>
            <a:off x="179512" y="2970818"/>
            <a:ext cx="8640960" cy="2185214"/>
          </a:xfrm>
        </p:spPr>
        <p:txBody>
          <a:bodyPr>
            <a:spAutoFit/>
          </a:bodyPr>
          <a:lstStyle/>
          <a:p>
            <a:pPr algn="just">
              <a:spcBef>
                <a:spcPts val="1200"/>
              </a:spcBef>
              <a:buClr>
                <a:srgbClr val="C00000"/>
              </a:buClr>
              <a:buFont typeface="Wingdings" panose="05000000000000000000" pitchFamily="2" charset="2"/>
              <a:buChar char="§"/>
            </a:pPr>
            <a:r>
              <a:rPr lang="en-US" sz="1800" b="1" dirty="0" smtClean="0"/>
              <a:t>Cost-benefit analysis – depends on the water use.</a:t>
            </a:r>
          </a:p>
          <a:p>
            <a:pPr algn="just">
              <a:spcBef>
                <a:spcPts val="1200"/>
              </a:spcBef>
              <a:buClr>
                <a:srgbClr val="C00000"/>
              </a:buClr>
              <a:buFont typeface="Wingdings" panose="05000000000000000000" pitchFamily="2" charset="2"/>
              <a:buChar char="§"/>
            </a:pPr>
            <a:r>
              <a:rPr lang="en-US" sz="1800" b="1" dirty="0" smtClean="0"/>
              <a:t>When designing run-of-the-river hydropower plants, it is usual practice to adopt as design flow the river discharge with a duration of 60 days over an observation period of one year, namely, 15-20% of the year. Once the design water withdrawal </a:t>
            </a:r>
            <a:r>
              <a:rPr lang="en-US" sz="1800" b="1" dirty="0" err="1" smtClean="0"/>
              <a:t>Qp</a:t>
            </a:r>
            <a:r>
              <a:rPr lang="en-US" sz="1800" b="1" dirty="0" smtClean="0"/>
              <a:t> is fixed, the FDC allows one to estimate the volume of withdrawn water, by also taking into account the release of the environmental flow. The procedure is presented by the graph in Figure 5</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it-IT" sz="3200" b="1" u="none" dirty="0" err="1" smtClean="0"/>
              <a:t>Estimation</a:t>
            </a:r>
            <a:r>
              <a:rPr lang="it-IT" sz="3200" b="1" u="none" dirty="0" smtClean="0"/>
              <a:t> </a:t>
            </a:r>
            <a:r>
              <a:rPr lang="it-IT" sz="3200" b="1" u="none" dirty="0" err="1" smtClean="0"/>
              <a:t>of</a:t>
            </a:r>
            <a:r>
              <a:rPr lang="it-IT" sz="3200" b="1" u="none" dirty="0" smtClean="0"/>
              <a:t> design water </a:t>
            </a:r>
            <a:r>
              <a:rPr lang="it-IT" sz="3200" b="1" u="none" dirty="0" err="1" smtClean="0"/>
              <a:t>withdrawal</a:t>
            </a:r>
            <a:endParaRPr lang="it-IT" sz="3200" b="1" u="none" dirty="0"/>
          </a:p>
        </p:txBody>
      </p:sp>
      <p:pic>
        <p:nvPicPr>
          <p:cNvPr id="38913" name="Picture 1"/>
          <p:cNvPicPr>
            <a:picLocks noChangeAspect="1" noChangeArrowheads="1"/>
          </p:cNvPicPr>
          <p:nvPr/>
        </p:nvPicPr>
        <p:blipFill>
          <a:blip r:embed="rId2" cstate="print"/>
          <a:srcRect/>
          <a:stretch>
            <a:fillRect/>
          </a:stretch>
        </p:blipFill>
        <p:spPr bwMode="auto">
          <a:xfrm>
            <a:off x="1403648" y="2348880"/>
            <a:ext cx="5989315" cy="3932071"/>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it-IT" sz="3200" b="1" u="none" dirty="0" err="1" smtClean="0"/>
              <a:t>Estimation</a:t>
            </a:r>
            <a:r>
              <a:rPr lang="it-IT" sz="3200" b="1" u="none" dirty="0" smtClean="0"/>
              <a:t> </a:t>
            </a:r>
            <a:r>
              <a:rPr lang="it-IT" sz="3200" b="1" u="none" dirty="0" err="1" smtClean="0"/>
              <a:t>of</a:t>
            </a:r>
            <a:r>
              <a:rPr lang="it-IT" sz="3200" b="1" u="none" dirty="0" smtClean="0"/>
              <a:t> design water </a:t>
            </a:r>
            <a:r>
              <a:rPr lang="it-IT" sz="3200" b="1" u="none" dirty="0" err="1" smtClean="0"/>
              <a:t>withdrawal</a:t>
            </a:r>
            <a:endParaRPr lang="it-IT" sz="3200" b="1" u="none" dirty="0"/>
          </a:p>
        </p:txBody>
      </p:sp>
      <p:sp>
        <p:nvSpPr>
          <p:cNvPr id="7" name="Segnaposto contenuto 2"/>
          <p:cNvSpPr>
            <a:spLocks noGrp="1"/>
          </p:cNvSpPr>
          <p:nvPr>
            <p:ph idx="1"/>
          </p:nvPr>
        </p:nvSpPr>
        <p:spPr>
          <a:xfrm>
            <a:off x="179512" y="2970818"/>
            <a:ext cx="8640960" cy="2062103"/>
          </a:xfrm>
        </p:spPr>
        <p:txBody>
          <a:bodyPr>
            <a:spAutoFit/>
          </a:bodyPr>
          <a:lstStyle/>
          <a:p>
            <a:pPr algn="just">
              <a:spcBef>
                <a:spcPts val="1200"/>
              </a:spcBef>
              <a:buClr>
                <a:srgbClr val="C00000"/>
              </a:buClr>
              <a:buFont typeface="Wingdings" panose="05000000000000000000" pitchFamily="2" charset="2"/>
              <a:buChar char="§"/>
            </a:pPr>
            <a:r>
              <a:rPr lang="en-US" sz="1800" b="1" dirty="0" smtClean="0"/>
              <a:t>Once </a:t>
            </a:r>
            <a:r>
              <a:rPr lang="en-US" sz="1800" b="1" dirty="0" err="1" smtClean="0"/>
              <a:t>Qp</a:t>
            </a:r>
            <a:r>
              <a:rPr lang="en-US" sz="1800" b="1" dirty="0" smtClean="0"/>
              <a:t> is defined, it is possible to compute the average withdrawn river flow </a:t>
            </a:r>
            <a:r>
              <a:rPr lang="en-US" sz="1800" b="1" dirty="0" err="1" smtClean="0"/>
              <a:t>Qmp</a:t>
            </a:r>
            <a:r>
              <a:rPr lang="en-US" sz="1800" b="1" dirty="0" smtClean="0"/>
              <a:t>. Then, one can compute the following indexes which quantify the impact of the withdrawal:</a:t>
            </a:r>
          </a:p>
          <a:p>
            <a:pPr marL="533400" indent="-533400" algn="just">
              <a:spcBef>
                <a:spcPts val="1200"/>
              </a:spcBef>
              <a:buClr>
                <a:srgbClr val="C00000"/>
              </a:buClr>
              <a:buNone/>
              <a:tabLst>
                <a:tab pos="355600" algn="l"/>
              </a:tabLst>
            </a:pPr>
            <a:r>
              <a:rPr lang="en-US" sz="1800" b="1" dirty="0" smtClean="0"/>
              <a:t>	- Water withdrawal index </a:t>
            </a:r>
            <a:r>
              <a:rPr lang="en-US" sz="1800" b="1" dirty="0" err="1" smtClean="0"/>
              <a:t>Ic</a:t>
            </a:r>
            <a:r>
              <a:rPr lang="en-US" sz="1800" b="1" dirty="0" smtClean="0"/>
              <a:t>=</a:t>
            </a:r>
            <a:r>
              <a:rPr lang="en-US" sz="1800" b="1" dirty="0" err="1" smtClean="0"/>
              <a:t>Qp</a:t>
            </a:r>
            <a:r>
              <a:rPr lang="en-US" sz="1800" b="1" dirty="0" smtClean="0"/>
              <a:t>/</a:t>
            </a:r>
            <a:r>
              <a:rPr lang="en-US" sz="1800" b="1" dirty="0" err="1" smtClean="0"/>
              <a:t>Qm</a:t>
            </a:r>
            <a:r>
              <a:rPr lang="en-US" sz="1800" b="1" dirty="0" smtClean="0"/>
              <a:t>, where </a:t>
            </a:r>
            <a:r>
              <a:rPr lang="en-US" sz="1800" b="1" dirty="0" err="1" smtClean="0"/>
              <a:t>Qm</a:t>
            </a:r>
            <a:r>
              <a:rPr lang="en-US" sz="1800" b="1" dirty="0" smtClean="0"/>
              <a:t> is the average river flow in pristine conditions.</a:t>
            </a:r>
          </a:p>
          <a:p>
            <a:pPr algn="just">
              <a:spcBef>
                <a:spcPts val="1200"/>
              </a:spcBef>
              <a:buClr>
                <a:srgbClr val="C00000"/>
              </a:buClr>
              <a:buNone/>
            </a:pPr>
            <a:r>
              <a:rPr lang="en-US" sz="1800" b="1" dirty="0" smtClean="0"/>
              <a:t>	- Water use index </a:t>
            </a:r>
            <a:r>
              <a:rPr lang="en-US" sz="1800" b="1" dirty="0" err="1" smtClean="0"/>
              <a:t>Iu</a:t>
            </a:r>
            <a:r>
              <a:rPr lang="en-US" sz="1800" b="1" dirty="0" smtClean="0"/>
              <a:t>=</a:t>
            </a:r>
            <a:r>
              <a:rPr lang="en-US" sz="1800" b="1" dirty="0" err="1" smtClean="0"/>
              <a:t>Qmp</a:t>
            </a:r>
            <a:r>
              <a:rPr lang="en-US" sz="1800" b="1" dirty="0" smtClean="0"/>
              <a:t>/</a:t>
            </a:r>
            <a:r>
              <a:rPr lang="en-US" sz="1800" b="1" dirty="0" err="1" smtClean="0"/>
              <a:t>Qm</a:t>
            </a:r>
            <a:r>
              <a:rPr lang="en-US" sz="1800" b="1" dirty="0" smtClean="0"/>
              <a:t>.</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it-IT" sz="3200" b="1" u="none" dirty="0" err="1" smtClean="0"/>
              <a:t>Estimation</a:t>
            </a:r>
            <a:r>
              <a:rPr lang="it-IT" sz="3200" b="1" u="none" dirty="0" smtClean="0"/>
              <a:t> </a:t>
            </a:r>
            <a:r>
              <a:rPr lang="it-IT" sz="3200" b="1" u="none" dirty="0" err="1" smtClean="0"/>
              <a:t>of</a:t>
            </a:r>
            <a:r>
              <a:rPr lang="it-IT" sz="3200" b="1" u="none" dirty="0" smtClean="0"/>
              <a:t> design water </a:t>
            </a:r>
            <a:r>
              <a:rPr lang="it-IT" sz="3200" b="1" u="none" dirty="0" err="1" smtClean="0"/>
              <a:t>withdrawal</a:t>
            </a:r>
            <a:endParaRPr lang="it-IT" sz="3200" b="1" u="none" dirty="0"/>
          </a:p>
        </p:txBody>
      </p:sp>
      <p:pic>
        <p:nvPicPr>
          <p:cNvPr id="39937" name="Picture 1"/>
          <p:cNvPicPr>
            <a:picLocks noChangeAspect="1" noChangeArrowheads="1"/>
          </p:cNvPicPr>
          <p:nvPr/>
        </p:nvPicPr>
        <p:blipFill>
          <a:blip r:embed="rId2" cstate="print"/>
          <a:srcRect/>
          <a:stretch>
            <a:fillRect/>
          </a:stretch>
        </p:blipFill>
        <p:spPr bwMode="auto">
          <a:xfrm>
            <a:off x="2266188" y="2390938"/>
            <a:ext cx="4466052" cy="3918382"/>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14</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en-US" sz="3200" b="1" u="none" dirty="0" smtClean="0"/>
              <a:t>Inductive assessment of groundwater availability</a:t>
            </a:r>
            <a:endParaRPr lang="it-IT" sz="3200" b="1" u="none" dirty="0"/>
          </a:p>
        </p:txBody>
      </p:sp>
      <p:pic>
        <p:nvPicPr>
          <p:cNvPr id="41988" name="Picture 4"/>
          <p:cNvPicPr>
            <a:picLocks noChangeAspect="1" noChangeArrowheads="1"/>
          </p:cNvPicPr>
          <p:nvPr/>
        </p:nvPicPr>
        <p:blipFill>
          <a:blip r:embed="rId2" cstate="print"/>
          <a:srcRect/>
          <a:stretch>
            <a:fillRect/>
          </a:stretch>
        </p:blipFill>
        <p:spPr bwMode="auto">
          <a:xfrm>
            <a:off x="2483768" y="2276872"/>
            <a:ext cx="4184699" cy="4078043"/>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15</a:t>
            </a:fld>
            <a:endParaRPr lang="it-IT"/>
          </a:p>
        </p:txBody>
      </p:sp>
      <p:sp>
        <p:nvSpPr>
          <p:cNvPr id="5" name="CasellaDiTesto 4"/>
          <p:cNvSpPr txBox="1"/>
          <p:nvPr/>
        </p:nvSpPr>
        <p:spPr>
          <a:xfrm>
            <a:off x="1187624" y="1124744"/>
            <a:ext cx="6912768" cy="1077218"/>
          </a:xfrm>
          <a:prstGeom prst="rect">
            <a:avLst/>
          </a:prstGeom>
          <a:noFill/>
        </p:spPr>
        <p:txBody>
          <a:bodyPr wrap="square" rtlCol="0">
            <a:spAutoFit/>
          </a:bodyPr>
          <a:lstStyle/>
          <a:p>
            <a:pPr algn="ctr"/>
            <a:r>
              <a:rPr lang="en-US" sz="3200" b="1" u="none" dirty="0" smtClean="0"/>
              <a:t>Inductive assessment of groundwater availability</a:t>
            </a:r>
            <a:endParaRPr lang="it-IT" sz="3200" b="1" u="none" dirty="0"/>
          </a:p>
        </p:txBody>
      </p:sp>
      <p:sp>
        <p:nvSpPr>
          <p:cNvPr id="6" name="Segnaposto contenuto 2"/>
          <p:cNvSpPr>
            <a:spLocks noGrp="1"/>
          </p:cNvSpPr>
          <p:nvPr>
            <p:ph idx="1"/>
          </p:nvPr>
        </p:nvSpPr>
        <p:spPr>
          <a:xfrm>
            <a:off x="179512" y="2257122"/>
            <a:ext cx="8640960" cy="4124206"/>
          </a:xfrm>
        </p:spPr>
        <p:txBody>
          <a:bodyPr>
            <a:spAutoFit/>
          </a:bodyPr>
          <a:lstStyle/>
          <a:p>
            <a:pPr algn="just">
              <a:spcBef>
                <a:spcPts val="1200"/>
              </a:spcBef>
              <a:buClr>
                <a:srgbClr val="C00000"/>
              </a:buClr>
              <a:buFont typeface="Wingdings" panose="05000000000000000000" pitchFamily="2" charset="2"/>
              <a:buChar char="§"/>
            </a:pPr>
            <a:r>
              <a:rPr lang="en-US" sz="1800" b="1" dirty="0" smtClean="0"/>
              <a:t>Aquifer testing and aquifer monitoring are possible means to inductively understand groundwater dynamics. Testing and monitoring is traditionally carried out through wells. An aquifer test (or pumping test) is carried by constantly pumping water from a selected well and observing the aquifer's response, in terms of changes in the water table elevation, in nearby wells. A rapidly lowering groundwater table, in response to a pumping test, indicates that the aquifer has a slow recharge. Conversely, if nearby wells are not impacted by the pumping test then one may conclude that the aquifer is rapidly recharging.</a:t>
            </a:r>
          </a:p>
          <a:p>
            <a:pPr algn="just">
              <a:spcBef>
                <a:spcPts val="1200"/>
              </a:spcBef>
              <a:buClr>
                <a:srgbClr val="C00000"/>
              </a:buClr>
              <a:buFont typeface="Wingdings" panose="05000000000000000000" pitchFamily="2" charset="2"/>
              <a:buChar char="§"/>
            </a:pPr>
            <a:r>
              <a:rPr lang="en-US" sz="1800" b="1" dirty="0" smtClean="0"/>
              <a:t>Groundwater monitoring through wells is carried out by regularly observing the groundwater level in selected wells where significant pumping is applied. In this case as well, a groundwater level that is not significantly impacted by pumping indicates that the aquifer is not negatively affected by water withdrawal.</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16</a:t>
            </a:fld>
            <a:endParaRPr lang="it-IT"/>
          </a:p>
        </p:txBody>
      </p:sp>
      <p:sp>
        <p:nvSpPr>
          <p:cNvPr id="5" name="CasellaDiTesto 4"/>
          <p:cNvSpPr txBox="1"/>
          <p:nvPr/>
        </p:nvSpPr>
        <p:spPr>
          <a:xfrm>
            <a:off x="1187624" y="1343670"/>
            <a:ext cx="6912768" cy="1077218"/>
          </a:xfrm>
          <a:prstGeom prst="rect">
            <a:avLst/>
          </a:prstGeom>
          <a:noFill/>
        </p:spPr>
        <p:txBody>
          <a:bodyPr wrap="square" rtlCol="0">
            <a:spAutoFit/>
          </a:bodyPr>
          <a:lstStyle/>
          <a:p>
            <a:pPr algn="ctr"/>
            <a:r>
              <a:rPr lang="en-US" sz="3200" b="1" u="none" dirty="0" smtClean="0"/>
              <a:t>Inductive assessment of groundwater availability</a:t>
            </a:r>
            <a:endParaRPr lang="it-IT" sz="3200" b="1" u="none" dirty="0"/>
          </a:p>
        </p:txBody>
      </p:sp>
      <p:sp>
        <p:nvSpPr>
          <p:cNvPr id="6" name="Segnaposto contenuto 2"/>
          <p:cNvSpPr>
            <a:spLocks noGrp="1"/>
          </p:cNvSpPr>
          <p:nvPr>
            <p:ph idx="1"/>
          </p:nvPr>
        </p:nvSpPr>
        <p:spPr>
          <a:xfrm>
            <a:off x="179512" y="2870934"/>
            <a:ext cx="8640960" cy="2862322"/>
          </a:xfrm>
        </p:spPr>
        <p:txBody>
          <a:bodyPr>
            <a:spAutoFit/>
          </a:bodyPr>
          <a:lstStyle/>
          <a:p>
            <a:pPr algn="just">
              <a:spcBef>
                <a:spcPts val="1200"/>
              </a:spcBef>
              <a:buClr>
                <a:srgbClr val="C00000"/>
              </a:buClr>
              <a:buFont typeface="Wingdings" panose="05000000000000000000" pitchFamily="2" charset="2"/>
              <a:buChar char="§"/>
            </a:pPr>
            <a:r>
              <a:rPr lang="en-US" sz="1800" b="1" dirty="0" smtClean="0"/>
              <a:t>Another possibility to infer aquifer dynamic is to estimate water age. If water withdrawn from a well is very old, it means that the aquifer has a slow recharge. The opposite conclusion is reached when it turn out that water is young, though in this case concerns may arise about aquifer vulnerability to contamination, as fast recharge indicates that groundwater flows close to the topographic surface. The age of groundwater ranges from few hours to million years, or perhaps more. Groundwater age can be determined by referring to tracers, including isotopes. For instance, Carbon 14 is frequently used for dating very old water.</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56542"/>
            <a:ext cx="8640960" cy="3908762"/>
          </a:xfrm>
        </p:spPr>
        <p:txBody>
          <a:bodyPr>
            <a:spAutoFit/>
          </a:bodyPr>
          <a:lstStyle/>
          <a:p>
            <a:pPr algn="just">
              <a:spcBef>
                <a:spcPts val="1200"/>
              </a:spcBef>
              <a:buClr>
                <a:srgbClr val="C00000"/>
              </a:buClr>
              <a:buFont typeface="Wingdings" panose="05000000000000000000" pitchFamily="2" charset="2"/>
              <a:buChar char="§"/>
            </a:pPr>
            <a:r>
              <a:rPr lang="en-US" sz="1800" b="1" dirty="0" smtClean="0"/>
              <a:t>Estimation of water resources availability is an essential step for devising efficient water resources management strategies (see the Wikipedia page for “water scarcity”.</a:t>
            </a:r>
          </a:p>
          <a:p>
            <a:pPr algn="just">
              <a:spcBef>
                <a:spcPts val="1200"/>
              </a:spcBef>
              <a:buClr>
                <a:srgbClr val="C00000"/>
              </a:buClr>
              <a:buFont typeface="Wingdings" panose="05000000000000000000" pitchFamily="2" charset="2"/>
              <a:buChar char="§"/>
            </a:pPr>
            <a:r>
              <a:rPr lang="en-US" sz="1800" b="1" dirty="0" smtClean="0"/>
              <a:t>Assessment of surface water resources is less complicated with respect to groundwater, for the </a:t>
            </a:r>
            <a:r>
              <a:rPr lang="en-US" sz="1800" b="1" dirty="0" err="1" smtClean="0"/>
              <a:t>observability</a:t>
            </a:r>
            <a:r>
              <a:rPr lang="en-US" sz="1800" b="1" dirty="0" smtClean="0"/>
              <a:t> of surface water bodies.</a:t>
            </a:r>
          </a:p>
          <a:p>
            <a:pPr algn="just">
              <a:spcBef>
                <a:spcPts val="1200"/>
              </a:spcBef>
              <a:buClr>
                <a:srgbClr val="C00000"/>
              </a:buClr>
              <a:buFont typeface="Wingdings" panose="05000000000000000000" pitchFamily="2" charset="2"/>
              <a:buChar char="§"/>
            </a:pPr>
            <a:r>
              <a:rPr lang="en-US" sz="1800" b="1" dirty="0" smtClean="0"/>
              <a:t>The most relevant challenge when assessing water resources is lack of data. This is a widespread problem in hydrology, as observations of climate and hydrology started relatively recently.</a:t>
            </a:r>
          </a:p>
          <a:p>
            <a:pPr algn="just">
              <a:spcBef>
                <a:spcPts val="1200"/>
              </a:spcBef>
              <a:buClr>
                <a:srgbClr val="C00000"/>
              </a:buClr>
              <a:buFont typeface="Wingdings" panose="05000000000000000000" pitchFamily="2" charset="2"/>
              <a:buChar char="§"/>
            </a:pPr>
            <a:r>
              <a:rPr lang="en-US" sz="1800" b="1" dirty="0" smtClean="0"/>
              <a:t>History of water resources systems (interactive learning).</a:t>
            </a:r>
          </a:p>
          <a:p>
            <a:pPr algn="just">
              <a:spcBef>
                <a:spcPts val="1200"/>
              </a:spcBef>
              <a:buClr>
                <a:srgbClr val="C00000"/>
              </a:buClr>
              <a:buFont typeface="Wingdings" panose="05000000000000000000" pitchFamily="2" charset="2"/>
              <a:buChar char="§"/>
            </a:pPr>
            <a:endParaRPr lang="en-US" sz="1800" b="1" dirty="0" smtClean="0"/>
          </a:p>
          <a:p>
            <a:pPr algn="just">
              <a:spcBef>
                <a:spcPts val="1200"/>
              </a:spcBef>
              <a:buClr>
                <a:srgbClr val="C00000"/>
              </a:buClr>
              <a:buFont typeface="Wingdings" panose="05000000000000000000" pitchFamily="2" charset="2"/>
              <a:buChar char="§"/>
            </a:pPr>
            <a:endParaRPr lang="en-US"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smtClean="0"/>
              <a:t>Water </a:t>
            </a:r>
            <a:r>
              <a:rPr lang="it-IT" sz="3200" b="1" u="none" dirty="0" err="1" smtClean="0"/>
              <a:t>Resources</a:t>
            </a:r>
            <a:r>
              <a:rPr lang="it-IT" sz="3200" b="1" u="none" dirty="0" smtClean="0"/>
              <a:t> </a:t>
            </a:r>
            <a:r>
              <a:rPr lang="it-IT" sz="3200" b="1" u="none" dirty="0" err="1" smtClean="0"/>
              <a:t>Availability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747243"/>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b="1" dirty="0" smtClean="0"/>
              <a:t>Lakes are relatively easy to manage provided the recharge is quick. Lakes may be regulated.</a:t>
            </a:r>
          </a:p>
          <a:p>
            <a:pPr algn="just">
              <a:spcBef>
                <a:spcPts val="1200"/>
              </a:spcBef>
              <a:buClr>
                <a:srgbClr val="C00000"/>
              </a:buClr>
              <a:buFont typeface="Wingdings" panose="05000000000000000000" pitchFamily="2" charset="2"/>
              <a:buChar char="§"/>
            </a:pPr>
            <a:r>
              <a:rPr lang="en-US" sz="1800" b="1" dirty="0" smtClean="0"/>
              <a:t>Rivers are frequently dealt with, by assessing the dynamics of river flow.</a:t>
            </a:r>
          </a:p>
          <a:p>
            <a:pPr algn="just">
              <a:spcBef>
                <a:spcPts val="1200"/>
              </a:spcBef>
              <a:buClr>
                <a:srgbClr val="C00000"/>
              </a:buClr>
              <a:buFont typeface="Wingdings" panose="05000000000000000000" pitchFamily="2" charset="2"/>
              <a:buChar char="§"/>
            </a:pPr>
            <a:r>
              <a:rPr lang="en-US" sz="1800" b="1" dirty="0" smtClean="0"/>
              <a:t>Either “inductive” or “deductive” methods (or “direct” and “indirect”).</a:t>
            </a:r>
          </a:p>
          <a:p>
            <a:pPr algn="just">
              <a:spcBef>
                <a:spcPts val="1200"/>
              </a:spcBef>
              <a:buClr>
                <a:srgbClr val="C00000"/>
              </a:buClr>
              <a:buFont typeface="Wingdings" panose="05000000000000000000" pitchFamily="2" charset="2"/>
              <a:buChar char="§"/>
            </a:pPr>
            <a:r>
              <a:rPr lang="en-US" sz="1800" b="1" dirty="0" smtClean="0"/>
              <a:t>Reference is usually made to a cross river section, namely, the geometric figure that is obtained by cutting the river with a plane that is perpendicular to the velocity vector for a given fluid particle within a river flow (remember the definition of water flow).</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it-IT" sz="3200" b="1" u="none" dirty="0" err="1" smtClean="0"/>
              <a:t>Assessment</a:t>
            </a:r>
            <a:r>
              <a:rPr lang="it-IT" sz="3200" b="1" u="none" dirty="0" smtClean="0"/>
              <a:t> </a:t>
            </a:r>
            <a:r>
              <a:rPr lang="it-IT" sz="3200" b="1" u="none" dirty="0" err="1" smtClean="0"/>
              <a:t>of</a:t>
            </a:r>
            <a:r>
              <a:rPr lang="it-IT" sz="3200" b="1" u="none" dirty="0" smtClean="0"/>
              <a:t> Water </a:t>
            </a:r>
            <a:r>
              <a:rPr lang="it-IT" sz="3200" b="1" u="none" dirty="0" err="1" smtClean="0"/>
              <a:t>Resources</a:t>
            </a:r>
            <a:r>
              <a:rPr lang="it-IT" sz="3200" b="1" u="none" dirty="0" smtClean="0"/>
              <a:t> </a:t>
            </a:r>
            <a:r>
              <a:rPr lang="it-IT" sz="3200" b="1" u="none" dirty="0" err="1" smtClean="0"/>
              <a:t>Availability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747243"/>
            <a:ext cx="8640960" cy="2215991"/>
          </a:xfrm>
        </p:spPr>
        <p:txBody>
          <a:bodyPr>
            <a:spAutoFit/>
          </a:bodyPr>
          <a:lstStyle/>
          <a:p>
            <a:pPr algn="just">
              <a:spcBef>
                <a:spcPts val="1200"/>
              </a:spcBef>
              <a:buClr>
                <a:srgbClr val="C00000"/>
              </a:buClr>
              <a:buFont typeface="Wingdings" panose="05000000000000000000" pitchFamily="2" charset="2"/>
              <a:buChar char="§"/>
            </a:pPr>
            <a:r>
              <a:rPr lang="en-US" sz="1800" b="1" dirty="0" smtClean="0"/>
              <a:t>Reference to a location and corresponding cross section.</a:t>
            </a:r>
          </a:p>
          <a:p>
            <a:pPr algn="just">
              <a:spcBef>
                <a:spcPts val="1200"/>
              </a:spcBef>
              <a:buClr>
                <a:srgbClr val="C00000"/>
              </a:buClr>
              <a:buFont typeface="Wingdings" panose="05000000000000000000" pitchFamily="2" charset="2"/>
              <a:buChar char="§"/>
            </a:pPr>
            <a:r>
              <a:rPr lang="en-US" sz="1800" b="1" dirty="0" smtClean="0"/>
              <a:t>Water flow is the volume of water per unit time that passes through the cross section. In a river it is also called “discharge”.</a:t>
            </a:r>
          </a:p>
          <a:p>
            <a:pPr algn="just">
              <a:spcBef>
                <a:spcPts val="1200"/>
              </a:spcBef>
              <a:buClr>
                <a:srgbClr val="C00000"/>
              </a:buClr>
              <a:buFont typeface="Wingdings" panose="05000000000000000000" pitchFamily="2" charset="2"/>
              <a:buChar char="§"/>
            </a:pPr>
            <a:r>
              <a:rPr lang="en-US" sz="1800" b="1" dirty="0" smtClean="0"/>
              <a:t>Measuring water discharge for a long time allows one to assess water resources availability.</a:t>
            </a:r>
          </a:p>
          <a:p>
            <a:pPr algn="just">
              <a:spcBef>
                <a:spcPts val="1200"/>
              </a:spcBef>
              <a:buClr>
                <a:srgbClr val="C00000"/>
              </a:buClr>
              <a:buFont typeface="Wingdings" panose="05000000000000000000" pitchFamily="2" charset="2"/>
              <a:buChar char="§"/>
            </a:pPr>
            <a:r>
              <a:rPr lang="en-US" sz="1800" b="1" dirty="0" smtClean="0"/>
              <a:t>Estimation of flow duration curve – transparent and simple (FDC)</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it-IT" sz="3200" b="1" u="none" dirty="0" err="1" smtClean="0"/>
              <a:t>Inductive</a:t>
            </a:r>
            <a:r>
              <a:rPr lang="it-IT" sz="3200" b="1" u="none" dirty="0" smtClean="0"/>
              <a:t> </a:t>
            </a:r>
            <a:r>
              <a:rPr lang="it-IT" sz="3200" b="1" u="none" dirty="0" err="1" smtClean="0"/>
              <a:t>Assessment</a:t>
            </a:r>
            <a:r>
              <a:rPr lang="it-IT" sz="3200" b="1" u="none" dirty="0" smtClean="0"/>
              <a:t> </a:t>
            </a:r>
            <a:r>
              <a:rPr lang="it-IT" sz="3200" b="1" u="none" dirty="0" err="1" smtClean="0"/>
              <a:t>of</a:t>
            </a:r>
            <a:r>
              <a:rPr lang="it-IT" sz="3200" b="1" u="none" dirty="0" smtClean="0"/>
              <a:t> Water </a:t>
            </a:r>
            <a:r>
              <a:rPr lang="it-IT" sz="3200" b="1" u="none" dirty="0" err="1" smtClean="0"/>
              <a:t>Resources</a:t>
            </a:r>
            <a:r>
              <a:rPr lang="it-IT" sz="3200" b="1" u="none" dirty="0" smtClean="0"/>
              <a:t> </a:t>
            </a:r>
            <a:r>
              <a:rPr lang="it-IT" sz="3200" b="1" u="none" dirty="0" err="1" smtClean="0"/>
              <a:t>Availability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88840"/>
            <a:ext cx="8640960" cy="923330"/>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The FDC depicts the percentage of time (duration) over a given observation period during which a given </a:t>
            </a:r>
            <a:r>
              <a:rPr lang="en-US" sz="1800" b="1" dirty="0" err="1" smtClean="0"/>
              <a:t>streamflow</a:t>
            </a:r>
            <a:r>
              <a:rPr lang="en-US" sz="1800" b="1" dirty="0" smtClean="0"/>
              <a:t> is </a:t>
            </a:r>
            <a:r>
              <a:rPr lang="en-US" sz="1800" b="1" dirty="0" err="1" smtClean="0"/>
              <a:t>equalled</a:t>
            </a:r>
            <a:r>
              <a:rPr lang="en-US" sz="1800" b="1" dirty="0" smtClean="0"/>
              <a:t> or exceeded.</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Estimation</a:t>
            </a:r>
            <a:r>
              <a:rPr lang="it-IT" sz="3200" b="1" u="none" dirty="0" smtClean="0"/>
              <a:t> </a:t>
            </a:r>
            <a:r>
              <a:rPr lang="it-IT" sz="3200" b="1" u="none" dirty="0" err="1" smtClean="0"/>
              <a:t>of</a:t>
            </a:r>
            <a:r>
              <a:rPr lang="it-IT" sz="3200" b="1" u="none" dirty="0" smtClean="0"/>
              <a:t> flow </a:t>
            </a:r>
            <a:r>
              <a:rPr lang="it-IT" sz="3200" b="1" u="none" dirty="0" err="1" smtClean="0"/>
              <a:t>duration</a:t>
            </a:r>
            <a:r>
              <a:rPr lang="it-IT" sz="3200" b="1" u="none" dirty="0" smtClean="0"/>
              <a:t> curve</a:t>
            </a:r>
            <a:endParaRPr lang="it-IT" sz="3200" b="1" u="none" dirty="0"/>
          </a:p>
        </p:txBody>
      </p:sp>
      <p:pic>
        <p:nvPicPr>
          <p:cNvPr id="1025" name="Picture 1"/>
          <p:cNvPicPr>
            <a:picLocks noChangeAspect="1" noChangeArrowheads="1"/>
          </p:cNvPicPr>
          <p:nvPr/>
        </p:nvPicPr>
        <p:blipFill>
          <a:blip r:embed="rId2" cstate="print"/>
          <a:srcRect/>
          <a:stretch>
            <a:fillRect/>
          </a:stretch>
        </p:blipFill>
        <p:spPr bwMode="auto">
          <a:xfrm>
            <a:off x="683568" y="2924944"/>
            <a:ext cx="7608713" cy="3388322"/>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16832"/>
            <a:ext cx="8640960" cy="4431983"/>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The FDC is a key signature of the hydrologic </a:t>
            </a:r>
            <a:r>
              <a:rPr lang="en-US" sz="1800" b="1" dirty="0" err="1" smtClean="0"/>
              <a:t>behaviour</a:t>
            </a:r>
            <a:r>
              <a:rPr lang="en-US" sz="1800" b="1" dirty="0" smtClean="0"/>
              <a:t> of a given basin, as it results from the interplay of climatic regime, size, morphology, and permeability of the basin.</a:t>
            </a:r>
          </a:p>
          <a:p>
            <a:pPr algn="just">
              <a:spcBef>
                <a:spcPts val="1200"/>
              </a:spcBef>
              <a:buClr>
                <a:srgbClr val="C00000"/>
              </a:buClr>
              <a:buFont typeface="Wingdings" panose="05000000000000000000" pitchFamily="2" charset="2"/>
              <a:buChar char="§"/>
            </a:pPr>
            <a:r>
              <a:rPr lang="en-US" sz="1800" b="1" dirty="0" smtClean="0"/>
              <a:t>From a statistical viewpoint, the FDC is the cumulative probability distribution of the random variable </a:t>
            </a:r>
            <a:r>
              <a:rPr lang="en-US" sz="1800" b="1" dirty="0" err="1" smtClean="0"/>
              <a:t>streamflow</a:t>
            </a:r>
            <a:r>
              <a:rPr lang="en-US" sz="1800" b="1" dirty="0" smtClean="0"/>
              <a:t>. </a:t>
            </a:r>
          </a:p>
          <a:p>
            <a:pPr algn="just">
              <a:spcBef>
                <a:spcPts val="1200"/>
              </a:spcBef>
              <a:buClr>
                <a:srgbClr val="C00000"/>
              </a:buClr>
              <a:buFont typeface="Wingdings" panose="05000000000000000000" pitchFamily="2" charset="2"/>
              <a:buChar char="§"/>
            </a:pPr>
            <a:r>
              <a:rPr lang="en-US" sz="1800" b="1" dirty="0" smtClean="0"/>
              <a:t>In fact, being the FDC an indication of the frequency with which a given flow is </a:t>
            </a:r>
            <a:r>
              <a:rPr lang="en-US" sz="1800" b="1" dirty="0" err="1" smtClean="0"/>
              <a:t>equalled</a:t>
            </a:r>
            <a:r>
              <a:rPr lang="en-US" sz="1800" b="1" dirty="0" smtClean="0"/>
              <a:t> or exceeded, if the observation period is sufficiently long the FDC itself is an approximation of the probability of </a:t>
            </a:r>
            <a:r>
              <a:rPr lang="en-US" sz="1800" b="1" dirty="0" err="1" smtClean="0"/>
              <a:t>equalling</a:t>
            </a:r>
            <a:r>
              <a:rPr lang="en-US" sz="1800" b="1" dirty="0" smtClean="0"/>
              <a:t> or exceeding a given river flow. </a:t>
            </a:r>
          </a:p>
          <a:p>
            <a:pPr algn="just">
              <a:spcBef>
                <a:spcPts val="1200"/>
              </a:spcBef>
              <a:buClr>
                <a:srgbClr val="C00000"/>
              </a:buClr>
              <a:buFont typeface="Wingdings" panose="05000000000000000000" pitchFamily="2" charset="2"/>
              <a:buChar char="§"/>
            </a:pPr>
            <a:r>
              <a:rPr lang="en-US" sz="1800" b="1" dirty="0" smtClean="0"/>
              <a:t>Note that for a real random variable the probability of "</a:t>
            </a:r>
            <a:r>
              <a:rPr lang="en-US" sz="1800" b="1" dirty="0" err="1" smtClean="0"/>
              <a:t>equalling</a:t>
            </a:r>
            <a:r>
              <a:rPr lang="en-US" sz="1800" b="1" dirty="0" smtClean="0"/>
              <a:t> or exceeding" is technically coincident with the probability of "exceeding". Remember that the frequency of an event is an approximation of its probability. We will discuss about probability theory and its implications later on.</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Estimation</a:t>
            </a:r>
            <a:r>
              <a:rPr lang="it-IT" sz="3200" b="1" u="none" dirty="0" smtClean="0"/>
              <a:t> </a:t>
            </a:r>
            <a:r>
              <a:rPr lang="it-IT" sz="3200" b="1" u="none" dirty="0" err="1" smtClean="0"/>
              <a:t>of</a:t>
            </a:r>
            <a:r>
              <a:rPr lang="it-IT" sz="3200" b="1" u="none" dirty="0" smtClean="0"/>
              <a:t> flow </a:t>
            </a:r>
            <a:r>
              <a:rPr lang="it-IT" sz="3200" b="1" u="none" dirty="0" err="1" smtClean="0"/>
              <a:t>duration</a:t>
            </a:r>
            <a:r>
              <a:rPr lang="it-IT" sz="3200" b="1" u="none" dirty="0" smtClean="0"/>
              <a:t> curve</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483599"/>
            <a:ext cx="8640960" cy="4185761"/>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The construction of FDC from a time series of river flows observed at a given and fixed time step is straightforward. One should:</a:t>
            </a:r>
          </a:p>
          <a:p>
            <a:pPr algn="just">
              <a:spcBef>
                <a:spcPts val="1200"/>
              </a:spcBef>
              <a:buClr>
                <a:srgbClr val="C00000"/>
              </a:buClr>
              <a:buNone/>
            </a:pPr>
            <a:r>
              <a:rPr lang="en-US" sz="1800" b="1" dirty="0" smtClean="0"/>
              <a:t>	1) Pool all observed </a:t>
            </a:r>
            <a:r>
              <a:rPr lang="en-US" sz="1800" b="1" dirty="0" err="1" smtClean="0"/>
              <a:t>streamflows</a:t>
            </a:r>
            <a:r>
              <a:rPr lang="en-US" sz="1800" b="1" dirty="0" smtClean="0"/>
              <a:t> in one sample.</a:t>
            </a:r>
          </a:p>
          <a:p>
            <a:pPr algn="just">
              <a:spcBef>
                <a:spcPts val="1200"/>
              </a:spcBef>
              <a:buClr>
                <a:srgbClr val="C00000"/>
              </a:buClr>
              <a:buNone/>
            </a:pPr>
            <a:r>
              <a:rPr lang="en-US" sz="1800" b="1" dirty="0" smtClean="0"/>
              <a:t>	2) Rank the observed </a:t>
            </a:r>
            <a:r>
              <a:rPr lang="en-US" sz="1800" b="1" dirty="0" err="1" smtClean="0"/>
              <a:t>streamflows</a:t>
            </a:r>
            <a:r>
              <a:rPr lang="en-US" sz="1800" b="1" dirty="0" smtClean="0"/>
              <a:t> in ascending order.</a:t>
            </a:r>
          </a:p>
          <a:p>
            <a:pPr algn="just">
              <a:spcBef>
                <a:spcPts val="1200"/>
              </a:spcBef>
              <a:buClr>
                <a:srgbClr val="C00000"/>
              </a:buClr>
              <a:buNone/>
            </a:pPr>
            <a:r>
              <a:rPr lang="en-US" sz="1800" b="1" dirty="0" smtClean="0"/>
              <a:t>	3) Identify the position of the </a:t>
            </a:r>
            <a:r>
              <a:rPr lang="en-US" sz="1800" b="1" dirty="0" err="1" smtClean="0"/>
              <a:t>ith</a:t>
            </a:r>
            <a:r>
              <a:rPr lang="en-US" sz="1800" b="1" dirty="0" smtClean="0"/>
              <a:t> observation in the ordered sample, which coincides with an estimate of the </a:t>
            </a:r>
            <a:r>
              <a:rPr lang="en-US" sz="1800" b="1" dirty="0" err="1" smtClean="0"/>
              <a:t>exceedance</a:t>
            </a:r>
            <a:r>
              <a:rPr lang="en-US" sz="1800" b="1" dirty="0" smtClean="0"/>
              <a:t> probability of the observation.</a:t>
            </a:r>
          </a:p>
          <a:p>
            <a:pPr algn="just">
              <a:spcBef>
                <a:spcPts val="1200"/>
              </a:spcBef>
              <a:buClr>
                <a:srgbClr val="C00000"/>
              </a:buClr>
              <a:buNone/>
            </a:pPr>
            <a:r>
              <a:rPr lang="en-US" sz="1800" b="1" dirty="0" smtClean="0"/>
              <a:t>	4) Plot each ordered observation versus its position, in relative or absolute terms (i.e., in percentage terms with respect to the observation sample size or </a:t>
            </a:r>
            <a:r>
              <a:rPr lang="en-US" sz="1800" b="1" smtClean="0"/>
              <a:t>actual position; </a:t>
            </a:r>
            <a:r>
              <a:rPr lang="en-US" sz="1800" b="1" dirty="0" smtClean="0"/>
              <a:t>for instance, from 1 to 365 for daily values over an observation period of one year in absolute terms).</a:t>
            </a:r>
          </a:p>
          <a:p>
            <a:pPr algn="just">
              <a:spcBef>
                <a:spcPts val="1200"/>
              </a:spcBef>
              <a:buClr>
                <a:srgbClr val="C00000"/>
              </a:buClr>
              <a:buFont typeface="Wingdings" panose="05000000000000000000" pitchFamily="2" charset="2"/>
              <a:buChar char="§"/>
            </a:pPr>
            <a:endParaRPr lang="en-US"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it-IT" sz="3200" b="1" u="none" dirty="0" err="1" smtClean="0"/>
              <a:t>Estimation</a:t>
            </a:r>
            <a:r>
              <a:rPr lang="it-IT" sz="3200" b="1" u="none" dirty="0" smtClean="0"/>
              <a:t> </a:t>
            </a:r>
            <a:r>
              <a:rPr lang="it-IT" sz="3200" b="1" u="none" dirty="0" err="1" smtClean="0"/>
              <a:t>of</a:t>
            </a:r>
            <a:r>
              <a:rPr lang="it-IT" sz="3200" b="1" u="none" dirty="0" smtClean="0"/>
              <a:t> flow </a:t>
            </a:r>
            <a:r>
              <a:rPr lang="it-IT" sz="3200" b="1" u="none" dirty="0" err="1" smtClean="0"/>
              <a:t>duration</a:t>
            </a:r>
            <a:r>
              <a:rPr lang="it-IT" sz="3200" b="1" u="none" dirty="0" smtClean="0"/>
              <a:t> curve </a:t>
            </a:r>
            <a:r>
              <a:rPr lang="it-IT" sz="3200" b="1" u="none" dirty="0" err="1" smtClean="0"/>
              <a:t>for</a:t>
            </a:r>
            <a:r>
              <a:rPr lang="it-IT" sz="3200" b="1" u="none" dirty="0" smtClean="0"/>
              <a:t> a </a:t>
            </a:r>
            <a:r>
              <a:rPr lang="it-IT" sz="3200" b="1" u="none" dirty="0" err="1" smtClean="0"/>
              <a:t>gauged</a:t>
            </a:r>
            <a:r>
              <a:rPr lang="it-IT" sz="3200" b="1" u="none" dirty="0" smtClean="0"/>
              <a:t> site</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5" name="CasellaDiTesto 4"/>
          <p:cNvSpPr txBox="1"/>
          <p:nvPr/>
        </p:nvSpPr>
        <p:spPr>
          <a:xfrm>
            <a:off x="1187624" y="1260049"/>
            <a:ext cx="6912768" cy="1077218"/>
          </a:xfrm>
          <a:prstGeom prst="rect">
            <a:avLst/>
          </a:prstGeom>
          <a:noFill/>
        </p:spPr>
        <p:txBody>
          <a:bodyPr wrap="square" rtlCol="0">
            <a:spAutoFit/>
          </a:bodyPr>
          <a:lstStyle/>
          <a:p>
            <a:pPr algn="ctr"/>
            <a:r>
              <a:rPr lang="it-IT" sz="3200" b="1" u="none" dirty="0" err="1" smtClean="0"/>
              <a:t>Estimation</a:t>
            </a:r>
            <a:r>
              <a:rPr lang="it-IT" sz="3200" b="1" u="none" dirty="0" smtClean="0"/>
              <a:t> </a:t>
            </a:r>
            <a:r>
              <a:rPr lang="it-IT" sz="3200" b="1" u="none" dirty="0" err="1" smtClean="0"/>
              <a:t>of</a:t>
            </a:r>
            <a:r>
              <a:rPr lang="it-IT" sz="3200" b="1" u="none" dirty="0" smtClean="0"/>
              <a:t> flow </a:t>
            </a:r>
            <a:r>
              <a:rPr lang="it-IT" sz="3200" b="1" u="none" dirty="0" err="1" smtClean="0"/>
              <a:t>duration</a:t>
            </a:r>
            <a:r>
              <a:rPr lang="it-IT" sz="3200" b="1" u="none" dirty="0" smtClean="0"/>
              <a:t> curve </a:t>
            </a:r>
            <a:r>
              <a:rPr lang="it-IT" sz="3200" b="1" u="none" dirty="0" err="1" smtClean="0"/>
              <a:t>for</a:t>
            </a:r>
            <a:r>
              <a:rPr lang="it-IT" sz="3200" b="1" u="none" dirty="0" smtClean="0"/>
              <a:t> a </a:t>
            </a:r>
            <a:r>
              <a:rPr lang="it-IT" sz="3200" b="1" u="none" dirty="0" err="1" smtClean="0"/>
              <a:t>gauged</a:t>
            </a:r>
            <a:r>
              <a:rPr lang="it-IT" sz="3200" b="1" u="none" dirty="0" smtClean="0"/>
              <a:t> site - alternative</a:t>
            </a:r>
            <a:endParaRPr lang="it-IT" sz="3200" b="1" u="none" dirty="0"/>
          </a:p>
        </p:txBody>
      </p:sp>
      <p:pic>
        <p:nvPicPr>
          <p:cNvPr id="33794" name="Picture 2"/>
          <p:cNvPicPr>
            <a:picLocks noChangeAspect="1" noChangeArrowheads="1"/>
          </p:cNvPicPr>
          <p:nvPr/>
        </p:nvPicPr>
        <p:blipFill>
          <a:blip r:embed="rId2" cstate="print"/>
          <a:srcRect/>
          <a:stretch>
            <a:fillRect/>
          </a:stretch>
        </p:blipFill>
        <p:spPr bwMode="auto">
          <a:xfrm>
            <a:off x="971600" y="2498179"/>
            <a:ext cx="6477000" cy="3667125"/>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smtClean="0"/>
              <a:t>Flow </a:t>
            </a:r>
            <a:r>
              <a:rPr lang="it-IT" sz="3200" b="1" u="none" dirty="0" err="1" smtClean="0"/>
              <a:t>regimes</a:t>
            </a:r>
            <a:r>
              <a:rPr lang="it-IT" sz="3200" b="1" u="none" dirty="0" smtClean="0"/>
              <a:t> </a:t>
            </a:r>
            <a:r>
              <a:rPr lang="it-IT" sz="3200" b="1" u="none" dirty="0" err="1" smtClean="0"/>
              <a:t>based</a:t>
            </a:r>
            <a:r>
              <a:rPr lang="it-IT" sz="3200" b="1" u="none" dirty="0" smtClean="0"/>
              <a:t> on the FDC</a:t>
            </a:r>
            <a:endParaRPr lang="it-IT" sz="3200" b="1" u="none" dirty="0"/>
          </a:p>
        </p:txBody>
      </p:sp>
      <p:pic>
        <p:nvPicPr>
          <p:cNvPr id="34818" name="Picture 2"/>
          <p:cNvPicPr>
            <a:picLocks noChangeAspect="1" noChangeArrowheads="1"/>
          </p:cNvPicPr>
          <p:nvPr/>
        </p:nvPicPr>
        <p:blipFill>
          <a:blip r:embed="rId2" cstate="print"/>
          <a:srcRect/>
          <a:stretch>
            <a:fillRect/>
          </a:stretch>
        </p:blipFill>
        <p:spPr bwMode="auto">
          <a:xfrm>
            <a:off x="2339752" y="2564904"/>
            <a:ext cx="4332337" cy="3717865"/>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agineDiAssegnazione xmlns="17050E7E-A2DD-4021-B821-9F40A7206F78" xsi:nil="true"/>
    <AnnoRedazione xmlns="17050E7E-A2DD-4021-B821-9F40A7206F78">2017</AnnoRedazione>
    <AbstractO xmlns="17050E7E-A2DD-4021-B821-9F40A7206F78"/>
    <AutoreDoc xmlns="17050E7E-A2DD-4021-B821-9F40A7206F78">Daniela Tibaldi</AutoreDoc>
    <StatoDoc xmlns="17050E7E-A2DD-4021-B821-9F40A7206F78">Bozza</StatoDoc>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Modulistica e Modelli" ma:contentTypeID="0x0101004F48A16EE6CB4320AF330DE4EBE8DB750055D17F50304844768B8C48A11458544900EEA682410AFD4C1993C23356160222EA000F866CA80A06624CAD3EBCA4C5E00D7C" ma:contentTypeVersion="1" ma:contentTypeDescription="" ma:contentTypeScope="" ma:versionID="6c9fe75181e76a83ea17993b18c01ee4">
  <xsd:schema xmlns:xsd="http://www.w3.org/2001/XMLSchema" xmlns:p="http://schemas.microsoft.com/office/2006/metadata/properties" xmlns:ns1="http://schemas.microsoft.com/sharepoint/v3" xmlns:ns2="17050E7E-A2DD-4021-B821-9F40A7206F78" targetNamespace="http://schemas.microsoft.com/office/2006/metadata/properties" ma:root="true" ma:fieldsID="bfeeb4410fcec1f75012fd3f45986c1b" ns1:_="" ns2:_="">
    <xsd:import namespace="http://schemas.microsoft.com/sharepoint/v3"/>
    <xsd:import namespace="17050E7E-A2DD-4021-B821-9F40A7206F78"/>
    <xsd:element name="properties">
      <xsd:complexType>
        <xsd:sequence>
          <xsd:element name="documentManagement">
            <xsd:complexType>
              <xsd:all>
                <xsd:element ref="ns1:Author" minOccurs="0"/>
                <xsd:element ref="ns1:Editor" minOccurs="0"/>
                <xsd:element ref="ns2:AutoreDoc"/>
                <xsd:element ref="ns2:AbstractO"/>
                <xsd:element ref="ns2:StatoDoc"/>
                <xsd:element ref="ns2:AnnoRedazione"/>
                <xsd:element ref="ns2:PagineDiAssegnazion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Author" ma:index="9" nillable="true" ma:displayName="Creato da"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0" nillable="true" ma:displayName="Modificato da"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17050E7E-A2DD-4021-B821-9F40A7206F78" elementFormDefault="qualified">
    <xsd:import namespace="http://schemas.microsoft.com/office/2006/documentManagement/types"/>
    <xsd:element name="AutoreDoc" ma:index="11" ma:displayName="Autore" ma:description="Inserire il nome dell'autore nella forma 'Cognome Nome'. Nel caso di più autori, separare ognuno con il ';'. Se gli autori sono più di tre, scrivere i primi tre e poi 'et al.'. Se il documento è stato genericamente redatto da una struttura (area, settore, ufficio...), inserire il nome della struttura. Per leggi, statuti e normativa in genere inserire 'Italia', 'Roma', 'UE'... Se non si conosce il nome dell'autore, inserire la fonte." ma:internalName="AutoreDoc">
      <xsd:simpleType>
        <xsd:restriction base="dms:Text">
          <xsd:maxLength value="255"/>
        </xsd:restriction>
      </xsd:simpleType>
    </xsd:element>
    <xsd:element name="AbstractO" ma:index="12" ma:displayName="Abstract" ma:description="N.B. Si consiglia di non scrivere più di 5 righe." ma:internalName="AbstractO">
      <xsd:simpleType>
        <xsd:restriction base="dms:Note"/>
      </xsd:simpleType>
    </xsd:element>
    <xsd:element name="StatoDoc" ma:index="13" ma:displayName="Stato" ma:format="Dropdown" ma:internalName="StatoDoc">
      <xsd:simpleType>
        <xsd:restriction base="dms:Choice">
          <xsd:enumeration value="Bozza"/>
          <xsd:enumeration value="Definitivo"/>
        </xsd:restriction>
      </xsd:simpleType>
    </xsd:element>
    <xsd:element name="AnnoRedazione" ma:index="14" ma:displayName="Anno di redazione" ma:internalName="AnnoRedazione">
      <xsd:simpleType>
        <xsd:union memberTypes="dms:Text">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union>
      </xsd:simpleType>
    </xsd:element>
    <xsd:element name="PagineDiAssegnazione" ma:index="15" nillable="true" ma:displayName="Pagine di assegnazione" ma:internalName="PagineDiAssegnazion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axOccurs="1" ma:index="7"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1CDB5C5C-065C-4C2D-A9FD-1F3427DE3F7E}">
  <ds:schemaRefs>
    <ds:schemaRef ds:uri="http://schemas.openxmlformats.org/package/2006/metadata/core-properties"/>
    <ds:schemaRef ds:uri="17050E7E-A2DD-4021-B821-9F40A7206F78"/>
    <ds:schemaRef ds:uri="http://schemas.microsoft.com/sharepoint/v3"/>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s>
</ds:datastoreItem>
</file>

<file path=customXml/itemProps2.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3.xml><?xml version="1.0" encoding="utf-8"?>
<ds:datastoreItem xmlns:ds="http://schemas.openxmlformats.org/officeDocument/2006/customXml" ds:itemID="{4DEBAD1D-8F20-4324-98F1-0B72460472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7050E7E-A2DD-4021-B821-9F40A7206F7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2FD45BBA-6CE0-45E6-B662-D3846BEAC0FB}">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6967</TotalTime>
  <Words>952</Words>
  <Application>Microsoft Office PowerPoint</Application>
  <PresentationFormat>Presentazione su schermo (4:3)</PresentationFormat>
  <Paragraphs>63</Paragraphs>
  <Slides>16</Slides>
  <Notes>1</Notes>
  <HiddenSlides>0</HiddenSlides>
  <MMClips>0</MMClips>
  <ScaleCrop>false</ScaleCrop>
  <HeadingPairs>
    <vt:vector size="4" baseType="variant">
      <vt:variant>
        <vt:lpstr>Tema</vt:lpstr>
      </vt:variant>
      <vt:variant>
        <vt:i4>2</vt:i4>
      </vt:variant>
      <vt:variant>
        <vt:lpstr>Titoli diapositive</vt:lpstr>
      </vt:variant>
      <vt:variant>
        <vt:i4>16</vt:i4>
      </vt:variant>
    </vt:vector>
  </HeadingPairs>
  <TitlesOfParts>
    <vt:vector size="18" baseType="lpstr">
      <vt:lpstr>1_Struttura predefinita</vt:lpstr>
      <vt:lpstr>2_Personalizza struttura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sturno</cp:lastModifiedBy>
  <cp:revision>557</cp:revision>
  <cp:lastPrinted>2017-04-13T11:45:43Z</cp:lastPrinted>
  <dcterms:created xsi:type="dcterms:W3CDTF">2009-04-22T19:24:48Z</dcterms:created>
  <dcterms:modified xsi:type="dcterms:W3CDTF">2019-03-11T06:25:47Z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0x0101004F48A16EE6CB4320AF330DE4EBE8DB750055D17F50304844768B8C48A11458544900EEA682410AFD4C1993C23356160222EA00FD410E8749EC3C4AB46035E8CA496042</vt:lpwstr>
  </property>
</Properties>
</file>