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customXml/itemProps4.xml" ContentType="application/vnd.openxmlformats-officedocument.customXmlProperti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 id="2147483653" r:id="rId6"/>
  </p:sldMasterIdLst>
  <p:notesMasterIdLst>
    <p:notesMasterId r:id="rId54"/>
  </p:notesMasterIdLst>
  <p:handoutMasterIdLst>
    <p:handoutMasterId r:id="rId55"/>
  </p:handoutMasterIdLst>
  <p:sldIdLst>
    <p:sldId id="257" r:id="rId7"/>
    <p:sldId id="448" r:id="rId8"/>
    <p:sldId id="469" r:id="rId9"/>
    <p:sldId id="470" r:id="rId10"/>
    <p:sldId id="471" r:id="rId11"/>
    <p:sldId id="472" r:id="rId12"/>
    <p:sldId id="473" r:id="rId13"/>
    <p:sldId id="474" r:id="rId14"/>
    <p:sldId id="475" r:id="rId15"/>
    <p:sldId id="476" r:id="rId16"/>
    <p:sldId id="478" r:id="rId17"/>
    <p:sldId id="477" r:id="rId18"/>
    <p:sldId id="479" r:id="rId19"/>
    <p:sldId id="480" r:id="rId20"/>
    <p:sldId id="445" r:id="rId21"/>
    <p:sldId id="446" r:id="rId22"/>
    <p:sldId id="444" r:id="rId23"/>
    <p:sldId id="481" r:id="rId24"/>
    <p:sldId id="482" r:id="rId25"/>
    <p:sldId id="483" r:id="rId26"/>
    <p:sldId id="484" r:id="rId27"/>
    <p:sldId id="485" r:id="rId28"/>
    <p:sldId id="487" r:id="rId29"/>
    <p:sldId id="488" r:id="rId30"/>
    <p:sldId id="486" r:id="rId31"/>
    <p:sldId id="449" r:id="rId32"/>
    <p:sldId id="450" r:id="rId33"/>
    <p:sldId id="451" r:id="rId34"/>
    <p:sldId id="489" r:id="rId35"/>
    <p:sldId id="490" r:id="rId36"/>
    <p:sldId id="491" r:id="rId37"/>
    <p:sldId id="447" r:id="rId38"/>
    <p:sldId id="453" r:id="rId39"/>
    <p:sldId id="452" r:id="rId40"/>
    <p:sldId id="454" r:id="rId41"/>
    <p:sldId id="456" r:id="rId42"/>
    <p:sldId id="457" r:id="rId43"/>
    <p:sldId id="458" r:id="rId44"/>
    <p:sldId id="459" r:id="rId45"/>
    <p:sldId id="460" r:id="rId46"/>
    <p:sldId id="461" r:id="rId47"/>
    <p:sldId id="462" r:id="rId48"/>
    <p:sldId id="463" r:id="rId49"/>
    <p:sldId id="464" r:id="rId50"/>
    <p:sldId id="465" r:id="rId51"/>
    <p:sldId id="466" r:id="rId52"/>
    <p:sldId id="467" r:id="rId53"/>
  </p:sldIdLst>
  <p:sldSz cx="9144000" cy="6858000" type="screen4x3"/>
  <p:notesSz cx="6724650" cy="97742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Corradi" initials="A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C6E7B"/>
    <a:srgbClr val="EBABB3"/>
    <a:srgbClr val="BB2D3F"/>
    <a:srgbClr val="5F5F5F"/>
    <a:srgbClr val="4D4D4D"/>
    <a:srgbClr val="A50021"/>
    <a:srgbClr val="CC0000"/>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9645" autoAdjust="0"/>
  </p:normalViewPr>
  <p:slideViewPr>
    <p:cSldViewPr>
      <p:cViewPr>
        <p:scale>
          <a:sx n="100" d="100"/>
          <a:sy n="100" d="100"/>
        </p:scale>
        <p:origin x="-1002" y="-6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148" y="-96"/>
      </p:cViewPr>
      <p:guideLst>
        <p:guide orient="horz" pos="3079"/>
        <p:guide pos="2117"/>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commentAuthors" Target="commentAuthor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3315" name="Rectangle 3"/>
          <p:cNvSpPr>
            <a:spLocks noGrp="1" noChangeArrowheads="1"/>
          </p:cNvSpPr>
          <p:nvPr>
            <p:ph type="dt" sz="quarter" idx="1"/>
          </p:nvPr>
        </p:nvSpPr>
        <p:spPr bwMode="auto">
          <a:xfrm>
            <a:off x="3808332"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13316" name="Rectangle 4"/>
          <p:cNvSpPr>
            <a:spLocks noGrp="1" noChangeArrowheads="1"/>
          </p:cNvSpPr>
          <p:nvPr>
            <p:ph type="ftr" sz="quarter" idx="2"/>
          </p:nvPr>
        </p:nvSpPr>
        <p:spPr bwMode="auto">
          <a:xfrm>
            <a:off x="0"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3317" name="Rectangle 5"/>
          <p:cNvSpPr>
            <a:spLocks noGrp="1" noChangeArrowheads="1"/>
          </p:cNvSpPr>
          <p:nvPr>
            <p:ph type="sldNum" sz="quarter" idx="3"/>
          </p:nvPr>
        </p:nvSpPr>
        <p:spPr bwMode="auto">
          <a:xfrm>
            <a:off x="3808332"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897CEA9C-29F2-4131-82B7-862BE4FFCC7A}" type="slidenum">
              <a:rPr lang="it-IT" altLang="it-IT"/>
              <a:pPr>
                <a:defRPr/>
              </a:pPr>
              <a:t>‹N›</a:t>
            </a:fld>
            <a:endParaRPr lang="it-IT" altLang="it-IT"/>
          </a:p>
        </p:txBody>
      </p:sp>
    </p:spTree>
    <p:extLst>
      <p:ext uri="{BB962C8B-B14F-4D97-AF65-F5344CB8AC3E}">
        <p14:creationId xmlns="" xmlns:p14="http://schemas.microsoft.com/office/powerpoint/2010/main" val="5565942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0243" name="Rectangle 3"/>
          <p:cNvSpPr>
            <a:spLocks noGrp="1" noChangeArrowheads="1"/>
          </p:cNvSpPr>
          <p:nvPr>
            <p:ph type="dt" idx="1"/>
          </p:nvPr>
        </p:nvSpPr>
        <p:spPr bwMode="auto">
          <a:xfrm>
            <a:off x="3808332"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25604" name="Rectangle 4"/>
          <p:cNvSpPr>
            <a:spLocks noGrp="1" noRot="1" noChangeAspect="1" noChangeArrowheads="1" noTextEdit="1"/>
          </p:cNvSpPr>
          <p:nvPr>
            <p:ph type="sldImg" idx="2"/>
          </p:nvPr>
        </p:nvSpPr>
        <p:spPr bwMode="auto">
          <a:xfrm>
            <a:off x="919163" y="733425"/>
            <a:ext cx="4887912" cy="3665538"/>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10245" name="Rectangle 5"/>
          <p:cNvSpPr>
            <a:spLocks noGrp="1" noChangeArrowheads="1"/>
          </p:cNvSpPr>
          <p:nvPr>
            <p:ph type="body" sz="quarter" idx="3"/>
          </p:nvPr>
        </p:nvSpPr>
        <p:spPr bwMode="auto">
          <a:xfrm>
            <a:off x="673722" y="4642490"/>
            <a:ext cx="5377207" cy="4398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p>
            <a:pPr lvl="0"/>
            <a:r>
              <a:rPr lang="it-IT" altLang="it-IT" noProof="0" smtClean="0"/>
              <a:t>Fare clic per modificare gli stili del testo dello schema</a:t>
            </a:r>
          </a:p>
          <a:p>
            <a:pPr lvl="1"/>
            <a:r>
              <a:rPr lang="it-IT" altLang="it-IT" noProof="0" smtClean="0"/>
              <a:t>Secondo livello</a:t>
            </a:r>
          </a:p>
          <a:p>
            <a:pPr lvl="2"/>
            <a:r>
              <a:rPr lang="it-IT" altLang="it-IT" noProof="0" smtClean="0"/>
              <a:t>Terzo livello</a:t>
            </a:r>
          </a:p>
          <a:p>
            <a:pPr lvl="3"/>
            <a:r>
              <a:rPr lang="it-IT" altLang="it-IT" noProof="0" smtClean="0"/>
              <a:t>Quarto livello</a:t>
            </a:r>
          </a:p>
          <a:p>
            <a:pPr lvl="4"/>
            <a:r>
              <a:rPr lang="it-IT" altLang="it-IT" noProof="0" smtClean="0"/>
              <a:t>Quinto livello</a:t>
            </a:r>
          </a:p>
        </p:txBody>
      </p:sp>
      <p:sp>
        <p:nvSpPr>
          <p:cNvPr id="10246" name="Rectangle 6"/>
          <p:cNvSpPr>
            <a:spLocks noGrp="1" noChangeArrowheads="1"/>
          </p:cNvSpPr>
          <p:nvPr>
            <p:ph type="ftr" sz="quarter" idx="4"/>
          </p:nvPr>
        </p:nvSpPr>
        <p:spPr bwMode="auto">
          <a:xfrm>
            <a:off x="0"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0247" name="Rectangle 7"/>
          <p:cNvSpPr>
            <a:spLocks noGrp="1" noChangeArrowheads="1"/>
          </p:cNvSpPr>
          <p:nvPr>
            <p:ph type="sldNum" sz="quarter" idx="5"/>
          </p:nvPr>
        </p:nvSpPr>
        <p:spPr bwMode="auto">
          <a:xfrm>
            <a:off x="3808332"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C5C8A21D-5864-4191-9ECB-FD437BD042D1}" type="slidenum">
              <a:rPr lang="it-IT" altLang="it-IT"/>
              <a:pPr>
                <a:defRPr/>
              </a:pPr>
              <a:t>‹N›</a:t>
            </a:fld>
            <a:endParaRPr lang="it-IT" altLang="it-IT"/>
          </a:p>
        </p:txBody>
      </p:sp>
    </p:spTree>
    <p:extLst>
      <p:ext uri="{BB962C8B-B14F-4D97-AF65-F5344CB8AC3E}">
        <p14:creationId xmlns="" xmlns:p14="http://schemas.microsoft.com/office/powerpoint/2010/main" val="27387686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p:spPr>
        <p:txBody>
          <a:bodyPr/>
          <a:lstStyle/>
          <a:p>
            <a:pPr eaLnBrk="1" hangingPunct="1"/>
            <a:endParaRPr lang="it-IT" altLang="it-IT" smtClean="0"/>
          </a:p>
        </p:txBody>
      </p:sp>
      <p:sp>
        <p:nvSpPr>
          <p:cNvPr id="26628" name="Segnaposto numero diapositiva 1"/>
          <p:cNvSpPr>
            <a:spLocks noGrp="1"/>
          </p:cNvSpPr>
          <p:nvPr>
            <p:ph type="sldNum" sz="quarter" idx="5"/>
          </p:nvPr>
        </p:nvSpPr>
        <p:spPr>
          <a:noFill/>
        </p:spPr>
        <p:txBody>
          <a:bodyPr/>
          <a:lstStyle>
            <a:lvl1pPr defTabSz="914584" eaLnBrk="0" hangingPunct="0">
              <a:spcBef>
                <a:spcPct val="30000"/>
              </a:spcBef>
              <a:defRPr sz="1200">
                <a:solidFill>
                  <a:schemeClr val="tx1"/>
                </a:solidFill>
                <a:latin typeface="Arial" charset="0"/>
              </a:defRPr>
            </a:lvl1pPr>
            <a:lvl2pPr marL="732920" indent="-281892" defTabSz="914584" eaLnBrk="0" hangingPunct="0">
              <a:spcBef>
                <a:spcPct val="30000"/>
              </a:spcBef>
              <a:defRPr sz="1200">
                <a:solidFill>
                  <a:schemeClr val="tx1"/>
                </a:solidFill>
                <a:latin typeface="Arial" charset="0"/>
              </a:defRPr>
            </a:lvl2pPr>
            <a:lvl3pPr marL="1127570" indent="-225514" defTabSz="914584" eaLnBrk="0" hangingPunct="0">
              <a:spcBef>
                <a:spcPct val="30000"/>
              </a:spcBef>
              <a:defRPr sz="1200">
                <a:solidFill>
                  <a:schemeClr val="tx1"/>
                </a:solidFill>
                <a:latin typeface="Arial" charset="0"/>
              </a:defRPr>
            </a:lvl3pPr>
            <a:lvl4pPr marL="1578597" indent="-225514" defTabSz="914584" eaLnBrk="0" hangingPunct="0">
              <a:spcBef>
                <a:spcPct val="30000"/>
              </a:spcBef>
              <a:defRPr sz="1200">
                <a:solidFill>
                  <a:schemeClr val="tx1"/>
                </a:solidFill>
                <a:latin typeface="Arial" charset="0"/>
              </a:defRPr>
            </a:lvl4pPr>
            <a:lvl5pPr marL="2029625" indent="-225514" defTabSz="914584" eaLnBrk="0" hangingPunct="0">
              <a:spcBef>
                <a:spcPct val="30000"/>
              </a:spcBef>
              <a:defRPr sz="1200">
                <a:solidFill>
                  <a:schemeClr val="tx1"/>
                </a:solidFill>
                <a:latin typeface="Arial" charset="0"/>
              </a:defRPr>
            </a:lvl5pPr>
            <a:lvl6pPr marL="2480653" indent="-225514" defTabSz="914584" eaLnBrk="0" fontAlgn="base" hangingPunct="0">
              <a:spcBef>
                <a:spcPct val="30000"/>
              </a:spcBef>
              <a:spcAft>
                <a:spcPct val="0"/>
              </a:spcAft>
              <a:defRPr sz="1200">
                <a:solidFill>
                  <a:schemeClr val="tx1"/>
                </a:solidFill>
                <a:latin typeface="Arial" charset="0"/>
              </a:defRPr>
            </a:lvl6pPr>
            <a:lvl7pPr marL="2931681" indent="-225514" defTabSz="914584" eaLnBrk="0" fontAlgn="base" hangingPunct="0">
              <a:spcBef>
                <a:spcPct val="30000"/>
              </a:spcBef>
              <a:spcAft>
                <a:spcPct val="0"/>
              </a:spcAft>
              <a:defRPr sz="1200">
                <a:solidFill>
                  <a:schemeClr val="tx1"/>
                </a:solidFill>
                <a:latin typeface="Arial" charset="0"/>
              </a:defRPr>
            </a:lvl7pPr>
            <a:lvl8pPr marL="3382709" indent="-225514" defTabSz="914584" eaLnBrk="0" fontAlgn="base" hangingPunct="0">
              <a:spcBef>
                <a:spcPct val="30000"/>
              </a:spcBef>
              <a:spcAft>
                <a:spcPct val="0"/>
              </a:spcAft>
              <a:defRPr sz="1200">
                <a:solidFill>
                  <a:schemeClr val="tx1"/>
                </a:solidFill>
                <a:latin typeface="Arial" charset="0"/>
              </a:defRPr>
            </a:lvl8pPr>
            <a:lvl9pPr marL="3833736" indent="-225514" defTabSz="9145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F43985-1B58-4E93-AE53-7810CE4DF3A4}" type="slidenum">
              <a:rPr lang="it-IT" altLang="it-IT" smtClean="0"/>
              <a:pPr eaLnBrk="1" hangingPunct="1">
                <a:spcBef>
                  <a:spcPct val="0"/>
                </a:spcBef>
              </a:pPr>
              <a:t>1</a:t>
            </a:fld>
            <a:endParaRPr lang="it-IT"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A8210E1C-C696-47C5-891A-2DEE3BEDD044}" type="slidenum">
              <a:rPr lang="it-IT"/>
              <a:pPr>
                <a:defRPr/>
              </a:pPr>
              <a:t>‹N›</a:t>
            </a:fld>
            <a:endParaRPr lang="it-IT"/>
          </a:p>
        </p:txBody>
      </p:sp>
    </p:spTree>
    <p:extLst>
      <p:ext uri="{BB962C8B-B14F-4D97-AF65-F5344CB8AC3E}">
        <p14:creationId xmlns="" xmlns:p14="http://schemas.microsoft.com/office/powerpoint/2010/main" val="256324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BB990647-89A4-4616-BC6D-DA012556E623}" type="slidenum">
              <a:rPr lang="it-IT"/>
              <a:pPr>
                <a:defRPr/>
              </a:pPr>
              <a:t>‹N›</a:t>
            </a:fld>
            <a:endParaRPr lang="it-IT"/>
          </a:p>
        </p:txBody>
      </p:sp>
    </p:spTree>
    <p:extLst>
      <p:ext uri="{BB962C8B-B14F-4D97-AF65-F5344CB8AC3E}">
        <p14:creationId xmlns="" xmlns:p14="http://schemas.microsoft.com/office/powerpoint/2010/main" val="53780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E67FEBB-A17A-4D2D-BE4A-FF7D4681F1FB}" type="slidenum">
              <a:rPr lang="it-IT"/>
              <a:pPr>
                <a:defRPr/>
              </a:pPr>
              <a:t>‹N›</a:t>
            </a:fld>
            <a:endParaRPr lang="it-IT"/>
          </a:p>
        </p:txBody>
      </p:sp>
    </p:spTree>
    <p:extLst>
      <p:ext uri="{BB962C8B-B14F-4D97-AF65-F5344CB8AC3E}">
        <p14:creationId xmlns="" xmlns:p14="http://schemas.microsoft.com/office/powerpoint/2010/main" val="73472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893A220-7EA6-4008-88FA-2FF7D603DF2D}" type="slidenum">
              <a:rPr/>
              <a:pPr>
                <a:defRPr/>
              </a:pPr>
              <a:t>‹N›</a:t>
            </a:fld>
            <a:endParaRPr/>
          </a:p>
        </p:txBody>
      </p:sp>
    </p:spTree>
    <p:extLst>
      <p:ext uri="{BB962C8B-B14F-4D97-AF65-F5344CB8AC3E}">
        <p14:creationId xmlns="" xmlns:p14="http://schemas.microsoft.com/office/powerpoint/2010/main" val="554999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F41124C1-6B5B-4AA9-A791-C5137598F3F0}" type="slidenum">
              <a:rPr/>
              <a:pPr>
                <a:defRPr/>
              </a:pPr>
              <a:t>‹N›</a:t>
            </a:fld>
            <a:endParaRPr/>
          </a:p>
        </p:txBody>
      </p:sp>
    </p:spTree>
    <p:extLst>
      <p:ext uri="{BB962C8B-B14F-4D97-AF65-F5344CB8AC3E}">
        <p14:creationId xmlns="" xmlns:p14="http://schemas.microsoft.com/office/powerpoint/2010/main" val="2787874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80DF0307-B68E-4DC0-A158-A7BC3606DD34}" type="slidenum">
              <a:rPr/>
              <a:pPr>
                <a:defRPr/>
              </a:pPr>
              <a:t>‹N›</a:t>
            </a:fld>
            <a:endParaRPr/>
          </a:p>
        </p:txBody>
      </p:sp>
    </p:spTree>
    <p:extLst>
      <p:ext uri="{BB962C8B-B14F-4D97-AF65-F5344CB8AC3E}">
        <p14:creationId xmlns="" xmlns:p14="http://schemas.microsoft.com/office/powerpoint/2010/main" val="3586255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D544837E-D120-45B4-B012-A93BA781473C}" type="slidenum">
              <a:rPr/>
              <a:pPr>
                <a:defRPr/>
              </a:pPr>
              <a:t>‹N›</a:t>
            </a:fld>
            <a:endParaRPr/>
          </a:p>
        </p:txBody>
      </p:sp>
    </p:spTree>
    <p:extLst>
      <p:ext uri="{BB962C8B-B14F-4D97-AF65-F5344CB8AC3E}">
        <p14:creationId xmlns="" xmlns:p14="http://schemas.microsoft.com/office/powerpoint/2010/main" val="1049668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7274711C-9478-47D0-A276-6270B235E4DE}" type="slidenum">
              <a:rPr/>
              <a:pPr>
                <a:defRPr/>
              </a:pPr>
              <a:t>‹N›</a:t>
            </a:fld>
            <a:endParaRPr/>
          </a:p>
        </p:txBody>
      </p:sp>
    </p:spTree>
    <p:extLst>
      <p:ext uri="{BB962C8B-B14F-4D97-AF65-F5344CB8AC3E}">
        <p14:creationId xmlns="" xmlns:p14="http://schemas.microsoft.com/office/powerpoint/2010/main" val="2554000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3" name="Segnaposto numero diapositiva 1"/>
          <p:cNvSpPr>
            <a:spLocks noGrp="1"/>
          </p:cNvSpPr>
          <p:nvPr>
            <p:ph type="sldNum" sz="quarter" idx="10"/>
          </p:nvPr>
        </p:nvSpPr>
        <p:spPr/>
        <p:txBody>
          <a:bodyPr/>
          <a:lstStyle>
            <a:lvl1pPr>
              <a:defRPr/>
            </a:lvl1pPr>
          </a:lstStyle>
          <a:p>
            <a:pPr>
              <a:defRPr/>
            </a:pPr>
            <a:fld id="{95377742-E236-4F62-92F2-4808BDA04816}" type="slidenum">
              <a:rPr/>
              <a:pPr>
                <a:defRPr/>
              </a:pPr>
              <a:t>‹N›</a:t>
            </a:fld>
            <a:endParaRPr/>
          </a:p>
        </p:txBody>
      </p:sp>
    </p:spTree>
    <p:extLst>
      <p:ext uri="{BB962C8B-B14F-4D97-AF65-F5344CB8AC3E}">
        <p14:creationId xmlns="" xmlns:p14="http://schemas.microsoft.com/office/powerpoint/2010/main" val="1795396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3D0EFA86-03CB-453F-BA71-4F3F551482D0}" type="slidenum">
              <a:rPr/>
              <a:pPr>
                <a:defRPr/>
              </a:pPr>
              <a:t>‹N›</a:t>
            </a:fld>
            <a:endParaRPr/>
          </a:p>
        </p:txBody>
      </p:sp>
    </p:spTree>
    <p:extLst>
      <p:ext uri="{BB962C8B-B14F-4D97-AF65-F5344CB8AC3E}">
        <p14:creationId xmlns="" xmlns:p14="http://schemas.microsoft.com/office/powerpoint/2010/main" val="3069627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49E67BD1-3CC9-45E0-9F7F-2D6DE1064BC1}" type="slidenum">
              <a:rPr/>
              <a:pPr>
                <a:defRPr/>
              </a:pPr>
              <a:t>‹N›</a:t>
            </a:fld>
            <a:endParaRPr/>
          </a:p>
        </p:txBody>
      </p:sp>
    </p:spTree>
    <p:extLst>
      <p:ext uri="{BB962C8B-B14F-4D97-AF65-F5344CB8AC3E}">
        <p14:creationId xmlns="" xmlns:p14="http://schemas.microsoft.com/office/powerpoint/2010/main" val="2599756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56C2C8BD-3087-4F77-91F7-FD981115F6B4}" type="slidenum">
              <a:rPr lang="it-IT"/>
              <a:pPr>
                <a:defRPr/>
              </a:pPr>
              <a:t>‹N›</a:t>
            </a:fld>
            <a:endParaRPr lang="it-IT"/>
          </a:p>
        </p:txBody>
      </p:sp>
    </p:spTree>
    <p:extLst>
      <p:ext uri="{BB962C8B-B14F-4D97-AF65-F5344CB8AC3E}">
        <p14:creationId xmlns="" xmlns:p14="http://schemas.microsoft.com/office/powerpoint/2010/main" val="1518572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399A4CB0-1B30-4E15-A4E9-21583A04A630}" type="slidenum">
              <a:rPr/>
              <a:pPr>
                <a:defRPr/>
              </a:pPr>
              <a:t>‹N›</a:t>
            </a:fld>
            <a:endParaRPr/>
          </a:p>
        </p:txBody>
      </p:sp>
    </p:spTree>
    <p:extLst>
      <p:ext uri="{BB962C8B-B14F-4D97-AF65-F5344CB8AC3E}">
        <p14:creationId xmlns="" xmlns:p14="http://schemas.microsoft.com/office/powerpoint/2010/main" val="3210934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4" name="Segnaposto numero diapositiva 1"/>
          <p:cNvSpPr txBox="1">
            <a:spLocks/>
          </p:cNvSpPr>
          <p:nvPr userDrawn="1"/>
        </p:nvSpPr>
        <p:spPr>
          <a:xfrm>
            <a:off x="6553200" y="6356350"/>
            <a:ext cx="2133600" cy="365125"/>
          </a:xfrm>
          <a:prstGeom prst="rect">
            <a:avLst/>
          </a:prstGeom>
        </p:spPr>
        <p:txBody>
          <a:bodyPr anchor="ctr"/>
          <a:lstStyle>
            <a:defPPr>
              <a:defRPr lang="it-IT"/>
            </a:defPPr>
            <a:lvl1pPr algn="l" rtl="0" fontAlgn="base">
              <a:spcBef>
                <a:spcPct val="0"/>
              </a:spcBef>
              <a:spcAft>
                <a:spcPct val="0"/>
              </a:spcAft>
              <a:defRPr lang="it-IT" sz="1200" u="sng" kern="1200" smtClean="0">
                <a:solidFill>
                  <a:schemeClr val="tx1">
                    <a:tint val="75000"/>
                  </a:schemeClr>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a:lstStyle>
          <a:p>
            <a:pPr algn="r">
              <a:defRPr/>
            </a:pPr>
            <a:fld id="{AF016CC2-3AE2-48FD-B9CF-E99A8961C210}" type="slidenum">
              <a:rPr/>
              <a:pPr algn="r">
                <a:defRPr/>
              </a:pPr>
              <a:t>‹N›</a:t>
            </a:fld>
            <a:endParaRPr/>
          </a:p>
        </p:txBody>
      </p:sp>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 xmlns:p14="http://schemas.microsoft.com/office/powerpoint/2010/main" val="3219939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1156A59A-C36B-44FE-86A5-E86CCD9CD027}" type="slidenum">
              <a:rPr/>
              <a:pPr>
                <a:defRPr/>
              </a:pPr>
              <a:t>‹N›</a:t>
            </a:fld>
            <a:endParaRPr/>
          </a:p>
        </p:txBody>
      </p:sp>
    </p:spTree>
    <p:extLst>
      <p:ext uri="{BB962C8B-B14F-4D97-AF65-F5344CB8AC3E}">
        <p14:creationId xmlns="" xmlns:p14="http://schemas.microsoft.com/office/powerpoint/2010/main" val="305835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6C52D363-1933-4B4C-8E49-A658AECC3426}" type="slidenum">
              <a:rPr lang="it-IT"/>
              <a:pPr>
                <a:defRPr/>
              </a:pPr>
              <a:t>‹N›</a:t>
            </a:fld>
            <a:endParaRPr lang="it-IT"/>
          </a:p>
        </p:txBody>
      </p:sp>
    </p:spTree>
    <p:extLst>
      <p:ext uri="{BB962C8B-B14F-4D97-AF65-F5344CB8AC3E}">
        <p14:creationId xmlns="" xmlns:p14="http://schemas.microsoft.com/office/powerpoint/2010/main" val="744540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CA9C86E4-4B8E-4DAA-B78E-6DD312120BC0}" type="slidenum">
              <a:rPr lang="it-IT"/>
              <a:pPr>
                <a:defRPr/>
              </a:pPr>
              <a:t>‹N›</a:t>
            </a:fld>
            <a:endParaRPr lang="it-IT"/>
          </a:p>
        </p:txBody>
      </p:sp>
    </p:spTree>
    <p:extLst>
      <p:ext uri="{BB962C8B-B14F-4D97-AF65-F5344CB8AC3E}">
        <p14:creationId xmlns="" xmlns:p14="http://schemas.microsoft.com/office/powerpoint/2010/main" val="429432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E7FF39F7-113F-4487-A577-CC10C044863B}" type="slidenum">
              <a:rPr lang="it-IT"/>
              <a:pPr>
                <a:defRPr/>
              </a:pPr>
              <a:t>‹N›</a:t>
            </a:fld>
            <a:endParaRPr lang="it-IT"/>
          </a:p>
        </p:txBody>
      </p:sp>
    </p:spTree>
    <p:extLst>
      <p:ext uri="{BB962C8B-B14F-4D97-AF65-F5344CB8AC3E}">
        <p14:creationId xmlns="" xmlns:p14="http://schemas.microsoft.com/office/powerpoint/2010/main" val="396739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336B6BFD-3B3B-4A57-AA2E-F15E4C3E050B}" type="slidenum">
              <a:rPr lang="it-IT"/>
              <a:pPr>
                <a:defRPr/>
              </a:pPr>
              <a:t>‹N›</a:t>
            </a:fld>
            <a:endParaRPr lang="it-IT"/>
          </a:p>
        </p:txBody>
      </p:sp>
    </p:spTree>
    <p:extLst>
      <p:ext uri="{BB962C8B-B14F-4D97-AF65-F5344CB8AC3E}">
        <p14:creationId xmlns="" xmlns:p14="http://schemas.microsoft.com/office/powerpoint/2010/main" val="88173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8B95D8B4-282E-4CF1-9ADE-5B0CA80A5E1E}" type="slidenum">
              <a:rPr lang="it-IT"/>
              <a:pPr>
                <a:defRPr/>
              </a:pPr>
              <a:t>‹N›</a:t>
            </a:fld>
            <a:endParaRPr lang="it-IT"/>
          </a:p>
        </p:txBody>
      </p:sp>
    </p:spTree>
    <p:extLst>
      <p:ext uri="{BB962C8B-B14F-4D97-AF65-F5344CB8AC3E}">
        <p14:creationId xmlns="" xmlns:p14="http://schemas.microsoft.com/office/powerpoint/2010/main" val="358451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BED005C1-77C0-47D4-95D6-0B7E011E5CF0}" type="slidenum">
              <a:rPr lang="it-IT"/>
              <a:pPr>
                <a:defRPr/>
              </a:pPr>
              <a:t>‹N›</a:t>
            </a:fld>
            <a:endParaRPr lang="it-IT"/>
          </a:p>
        </p:txBody>
      </p:sp>
    </p:spTree>
    <p:extLst>
      <p:ext uri="{BB962C8B-B14F-4D97-AF65-F5344CB8AC3E}">
        <p14:creationId xmlns="" xmlns:p14="http://schemas.microsoft.com/office/powerpoint/2010/main" val="55412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7FE6CA7A-4A83-4710-99F6-DED49D9302DD}" type="slidenum">
              <a:rPr lang="it-IT"/>
              <a:pPr>
                <a:defRPr/>
              </a:pPr>
              <a:t>‹N›</a:t>
            </a:fld>
            <a:endParaRPr lang="it-IT"/>
          </a:p>
        </p:txBody>
      </p:sp>
    </p:spTree>
    <p:extLst>
      <p:ext uri="{BB962C8B-B14F-4D97-AF65-F5344CB8AC3E}">
        <p14:creationId xmlns="" xmlns:p14="http://schemas.microsoft.com/office/powerpoint/2010/main" val="202267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6" descr="BANDA ROSSA 2 OPT BOLOGNA RAST"/>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Line 23"/>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28" name="Line 24"/>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pic>
        <p:nvPicPr>
          <p:cNvPr id="1029" name="Picture 25" descr="Alma-Mater TAGLIATO"/>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0" y="207963"/>
            <a:ext cx="1292225" cy="1660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30" name="Line 26"/>
          <p:cNvSpPr>
            <a:spLocks noChangeShapeType="1"/>
          </p:cNvSpPr>
          <p:nvPr userDrawn="1"/>
        </p:nvSpPr>
        <p:spPr bwMode="auto">
          <a:xfrm>
            <a:off x="92075" y="0"/>
            <a:ext cx="0" cy="1871663"/>
          </a:xfrm>
          <a:prstGeom prst="line">
            <a:avLst/>
          </a:prstGeom>
          <a:noFill/>
          <a:ln w="190500">
            <a:solidFill>
              <a:srgbClr val="CC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31" name="Line 27"/>
          <p:cNvSpPr>
            <a:spLocks noChangeShapeType="1"/>
          </p:cNvSpPr>
          <p:nvPr userDrawn="1"/>
        </p:nvSpPr>
        <p:spPr bwMode="auto">
          <a:xfrm>
            <a:off x="0" y="1870075"/>
            <a:ext cx="8305800" cy="0"/>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3002EC2-8E04-4259-8188-642163027A1A}"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6" descr="BANDA ROSSA 2 OPT BOLOGNA RAST"/>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1" name="Picture 25" descr="Alma-Mater TAGLIATO"/>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71438" y="103188"/>
            <a:ext cx="846137" cy="1087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2" name="Line 26"/>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3" name="Line 27"/>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4" name="Line 34"/>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5" name="Line 35"/>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lang="it-IT" sz="1200">
                <a:solidFill>
                  <a:schemeClr val="tx1">
                    <a:tint val="75000"/>
                  </a:schemeClr>
                </a:solidFill>
              </a:defRPr>
            </a:lvl1pPr>
          </a:lstStyle>
          <a:p>
            <a:pPr>
              <a:defRPr/>
            </a:pPr>
            <a:fld id="{0B6439C3-A087-4E2E-8329-DB6B0D92C8C4}" type="slidenum">
              <a:rPr/>
              <a:pPr>
                <a:defRPr/>
              </a:pPr>
              <a:t>‹N›</a:t>
            </a:fld>
            <a:endParaRPr/>
          </a:p>
        </p:txBody>
      </p:sp>
      <p:sp>
        <p:nvSpPr>
          <p:cNvPr id="9" name="CasellaDiTesto 8"/>
          <p:cNvSpPr txBox="1"/>
          <p:nvPr userDrawn="1"/>
        </p:nvSpPr>
        <p:spPr>
          <a:xfrm>
            <a:off x="1500166" y="467380"/>
            <a:ext cx="7344816" cy="369332"/>
          </a:xfrm>
          <a:prstGeom prst="rect">
            <a:avLst/>
          </a:prstGeom>
          <a:noFill/>
        </p:spPr>
        <p:txBody>
          <a:bodyPr wrap="square" rtlCol="0">
            <a:spAutoFit/>
          </a:bodyPr>
          <a:lstStyle/>
          <a:p>
            <a:r>
              <a:rPr lang="en-US" b="1" u="none" dirty="0" smtClean="0"/>
              <a:t>What are sustainability and sustainable development?</a:t>
            </a:r>
            <a:endParaRPr lang="it-IT" b="1" u="none" dirty="0"/>
          </a:p>
        </p:txBody>
      </p:sp>
      <p:sp>
        <p:nvSpPr>
          <p:cNvPr id="11" name="CasellaDiTesto 10"/>
          <p:cNvSpPr txBox="1"/>
          <p:nvPr userDrawn="1"/>
        </p:nvSpPr>
        <p:spPr>
          <a:xfrm>
            <a:off x="-40944" y="6426040"/>
            <a:ext cx="4427984" cy="461665"/>
          </a:xfrm>
          <a:prstGeom prst="rect">
            <a:avLst/>
          </a:prstGeom>
          <a:noFill/>
        </p:spPr>
        <p:txBody>
          <a:bodyPr wrap="square" rtlCol="0">
            <a:spAutoFit/>
          </a:bodyPr>
          <a:lstStyle/>
          <a:p>
            <a:r>
              <a:rPr lang="it-IT" sz="1200" u="none" dirty="0" err="1" smtClean="0">
                <a:solidFill>
                  <a:schemeClr val="bg1"/>
                </a:solidFill>
              </a:rPr>
              <a:t>These</a:t>
            </a:r>
            <a:r>
              <a:rPr lang="it-IT" sz="1200" u="none" baseline="0" dirty="0" smtClean="0">
                <a:solidFill>
                  <a:schemeClr val="bg1"/>
                </a:solidFill>
              </a:rPr>
              <a:t> </a:t>
            </a:r>
            <a:r>
              <a:rPr lang="it-IT" sz="1200" u="none" baseline="0" dirty="0" err="1" smtClean="0">
                <a:solidFill>
                  <a:schemeClr val="bg1"/>
                </a:solidFill>
              </a:rPr>
              <a:t>slides</a:t>
            </a:r>
            <a:r>
              <a:rPr lang="it-IT" sz="1200" u="none" baseline="0" dirty="0" smtClean="0">
                <a:solidFill>
                  <a:schemeClr val="bg1"/>
                </a:solidFill>
              </a:rPr>
              <a:t> and </a:t>
            </a:r>
            <a:r>
              <a:rPr lang="it-IT" sz="1200" u="none" baseline="0" dirty="0" err="1" smtClean="0">
                <a:solidFill>
                  <a:schemeClr val="bg1"/>
                </a:solidFill>
              </a:rPr>
              <a:t>extended</a:t>
            </a:r>
            <a:r>
              <a:rPr lang="it-IT" sz="1200" u="none" baseline="0" dirty="0" smtClean="0">
                <a:solidFill>
                  <a:schemeClr val="bg1"/>
                </a:solidFill>
              </a:rPr>
              <a:t> </a:t>
            </a:r>
            <a:r>
              <a:rPr lang="it-IT" sz="1200" u="none" baseline="0" dirty="0" err="1" smtClean="0">
                <a:solidFill>
                  <a:schemeClr val="bg1"/>
                </a:solidFill>
              </a:rPr>
              <a:t>version</a:t>
            </a:r>
            <a:r>
              <a:rPr lang="it-IT" sz="1200" u="none" baseline="0" dirty="0" smtClean="0">
                <a:solidFill>
                  <a:schemeClr val="bg1"/>
                </a:solidFill>
              </a:rPr>
              <a:t> </a:t>
            </a:r>
            <a:r>
              <a:rPr lang="it-IT" sz="1200" u="none" baseline="0" dirty="0" err="1" smtClean="0">
                <a:solidFill>
                  <a:schemeClr val="bg1"/>
                </a:solidFill>
              </a:rPr>
              <a:t>of</a:t>
            </a:r>
            <a:r>
              <a:rPr lang="it-IT" sz="1200" u="none" baseline="0" dirty="0" smtClean="0">
                <a:solidFill>
                  <a:schemeClr val="bg1"/>
                </a:solidFill>
              </a:rPr>
              <a:t> </a:t>
            </a:r>
            <a:r>
              <a:rPr lang="it-IT" sz="1200" u="none" baseline="0" dirty="0" err="1" smtClean="0">
                <a:solidFill>
                  <a:schemeClr val="bg1"/>
                </a:solidFill>
              </a:rPr>
              <a:t>this</a:t>
            </a:r>
            <a:r>
              <a:rPr lang="it-IT" sz="1200" u="none" baseline="0" dirty="0" smtClean="0">
                <a:solidFill>
                  <a:schemeClr val="bg1"/>
                </a:solidFill>
              </a:rPr>
              <a:t> </a:t>
            </a:r>
            <a:r>
              <a:rPr lang="it-IT" sz="1200" u="none" baseline="0" dirty="0" err="1" smtClean="0">
                <a:solidFill>
                  <a:schemeClr val="bg1"/>
                </a:solidFill>
              </a:rPr>
              <a:t>lecture</a:t>
            </a:r>
            <a:r>
              <a:rPr lang="it-IT" sz="1200" u="none" baseline="0" dirty="0" smtClean="0">
                <a:solidFill>
                  <a:schemeClr val="bg1"/>
                </a:solidFill>
              </a:rPr>
              <a:t> (</a:t>
            </a:r>
            <a:r>
              <a:rPr lang="it-IT" sz="1200" u="none" baseline="0" dirty="0" err="1" smtClean="0">
                <a:solidFill>
                  <a:schemeClr val="bg1"/>
                </a:solidFill>
              </a:rPr>
              <a:t>with</a:t>
            </a:r>
            <a:r>
              <a:rPr lang="it-IT" sz="1200" u="none" baseline="0" dirty="0" smtClean="0">
                <a:solidFill>
                  <a:schemeClr val="bg1"/>
                </a:solidFill>
              </a:rPr>
              <a:t> </a:t>
            </a:r>
            <a:r>
              <a:rPr lang="it-IT" sz="1200" u="none" baseline="0" dirty="0" err="1" smtClean="0">
                <a:solidFill>
                  <a:schemeClr val="bg1"/>
                </a:solidFill>
              </a:rPr>
              <a:t>videos</a:t>
            </a:r>
            <a:r>
              <a:rPr lang="it-IT" sz="1200" u="none" baseline="0" dirty="0" smtClean="0">
                <a:solidFill>
                  <a:schemeClr val="bg1"/>
                </a:solidFill>
              </a:rPr>
              <a:t>) can </a:t>
            </a:r>
            <a:r>
              <a:rPr lang="it-IT" sz="1200" u="none" baseline="0" dirty="0" err="1" smtClean="0">
                <a:solidFill>
                  <a:schemeClr val="bg1"/>
                </a:solidFill>
              </a:rPr>
              <a:t>be</a:t>
            </a:r>
            <a:r>
              <a:rPr lang="it-IT" sz="1200" u="none" baseline="0" dirty="0" smtClean="0">
                <a:solidFill>
                  <a:schemeClr val="bg1"/>
                </a:solidFill>
              </a:rPr>
              <a:t> </a:t>
            </a:r>
            <a:r>
              <a:rPr lang="it-IT" sz="1200" u="none" baseline="0" dirty="0" err="1" smtClean="0">
                <a:solidFill>
                  <a:schemeClr val="bg1"/>
                </a:solidFill>
              </a:rPr>
              <a:t>downloaded</a:t>
            </a:r>
            <a:r>
              <a:rPr lang="it-IT" sz="1200" u="none" baseline="0" dirty="0" smtClean="0">
                <a:solidFill>
                  <a:schemeClr val="bg1"/>
                </a:solidFill>
              </a:rPr>
              <a:t> at www.albertomontanari.it</a:t>
            </a:r>
            <a:endParaRPr lang="it-IT" sz="1200" u="none"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4" r:id="rId10"/>
    <p:sldLayoutId id="214748393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berto.montanari@unibo.it"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www.albertomontanari.it/"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0" y="2636912"/>
            <a:ext cx="8929718" cy="37240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algn="ctr" eaLnBrk="1" hangingPunct="1">
              <a:spcBef>
                <a:spcPct val="50000"/>
              </a:spcBef>
            </a:pPr>
            <a:endParaRPr lang="en-US" altLang="it-IT" sz="4000" u="none" dirty="0" smtClean="0"/>
          </a:p>
          <a:p>
            <a:pPr algn="ctr" eaLnBrk="1" hangingPunct="1">
              <a:spcBef>
                <a:spcPct val="50000"/>
              </a:spcBef>
            </a:pPr>
            <a:r>
              <a:rPr lang="en-US" altLang="it-IT" sz="4000" u="none" dirty="0" smtClean="0"/>
              <a:t>What are sustainability and sustainable development</a:t>
            </a:r>
            <a:r>
              <a:rPr lang="en-US" altLang="it-IT" sz="4000" u="none" dirty="0" smtClean="0"/>
              <a:t>?</a:t>
            </a:r>
          </a:p>
          <a:p>
            <a:pPr algn="ctr" eaLnBrk="1" hangingPunct="1">
              <a:spcBef>
                <a:spcPct val="50000"/>
              </a:spcBef>
            </a:pPr>
            <a:r>
              <a:rPr lang="en-US" altLang="it-IT" sz="1600" u="none" dirty="0" smtClean="0"/>
              <a:t>Alberto Montanari</a:t>
            </a:r>
          </a:p>
          <a:p>
            <a:pPr algn="ctr" eaLnBrk="1" hangingPunct="1">
              <a:spcBef>
                <a:spcPct val="50000"/>
              </a:spcBef>
            </a:pPr>
            <a:r>
              <a:rPr lang="en-US" altLang="it-IT" sz="1600" u="none" dirty="0" err="1" smtClean="0"/>
              <a:t>Departiment</a:t>
            </a:r>
            <a:r>
              <a:rPr lang="en-US" altLang="it-IT" sz="1600" u="none" dirty="0" smtClean="0"/>
              <a:t> of Civil, Chemical, Environmental and Material Engineering – University of Bologna</a:t>
            </a:r>
          </a:p>
          <a:p>
            <a:pPr algn="ctr" eaLnBrk="1" hangingPunct="1">
              <a:spcBef>
                <a:spcPct val="50000"/>
              </a:spcBef>
            </a:pPr>
            <a:r>
              <a:rPr lang="en-US" altLang="it-IT" sz="1600" u="none" dirty="0" smtClean="0">
                <a:hlinkClick r:id="rId3"/>
              </a:rPr>
              <a:t>alberto.montanari@unibo.it</a:t>
            </a:r>
            <a:endParaRPr lang="en-US" altLang="it-IT" sz="1600" u="none" dirty="0" smtClean="0"/>
          </a:p>
          <a:p>
            <a:pPr algn="ctr" eaLnBrk="1" hangingPunct="1">
              <a:spcBef>
                <a:spcPct val="50000"/>
              </a:spcBef>
            </a:pPr>
            <a:r>
              <a:rPr lang="en-US" altLang="it-IT" sz="1600" u="none" dirty="0" smtClean="0">
                <a:hlinkClick r:id="rId4"/>
              </a:rPr>
              <a:t>www.albertomontanari.it</a:t>
            </a:r>
            <a:r>
              <a:rPr lang="en-US" altLang="it-IT" sz="1600" u="none" dirty="0" smtClean="0"/>
              <a:t> </a:t>
            </a:r>
            <a:endParaRPr lang="it-IT" altLang="it-IT" sz="1600" u="none" dirty="0" smtClean="0"/>
          </a:p>
        </p:txBody>
      </p:sp>
      <p:pic>
        <p:nvPicPr>
          <p:cNvPr id="26625" name="Picture 1"/>
          <p:cNvPicPr>
            <a:picLocks noChangeAspect="1" noChangeArrowheads="1"/>
          </p:cNvPicPr>
          <p:nvPr/>
        </p:nvPicPr>
        <p:blipFill>
          <a:blip r:embed="rId5" cstate="print"/>
          <a:srcRect/>
          <a:stretch>
            <a:fillRect/>
          </a:stretch>
        </p:blipFill>
        <p:spPr bwMode="auto">
          <a:xfrm>
            <a:off x="4572000" y="357166"/>
            <a:ext cx="4572000" cy="3228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53604"/>
            <a:ext cx="8640960" cy="3447098"/>
          </a:xfrm>
        </p:spPr>
        <p:txBody>
          <a:bodyPr>
            <a:spAutoFit/>
          </a:bodyPr>
          <a:lstStyle/>
          <a:p>
            <a:pPr algn="just">
              <a:spcBef>
                <a:spcPts val="1200"/>
              </a:spcBef>
              <a:buClr>
                <a:srgbClr val="C00000"/>
              </a:buClr>
            </a:pPr>
            <a:r>
              <a:rPr lang="en-US" sz="1800" b="1" dirty="0" smtClean="0"/>
              <a:t>Another implication of the above development is that engineering has been often identified as a main driver of environmental degradation.</a:t>
            </a:r>
          </a:p>
          <a:p>
            <a:pPr algn="just">
              <a:spcBef>
                <a:spcPts val="1200"/>
              </a:spcBef>
              <a:buClr>
                <a:srgbClr val="C00000"/>
              </a:buClr>
            </a:pPr>
            <a:r>
              <a:rPr lang="en-US" sz="1800" b="1" dirty="0" smtClean="0"/>
              <a:t>The Green politics often identified large scale infrastructures, like for instance artificial reservoirs and river barrages for water resources management, as relevant causes of environmental degradation. Therefore, we observe today a progressive community distrust of engineering and technology, while increasing interest is addressed to the so-called "green solutions" or "nature-based solutions".</a:t>
            </a:r>
          </a:p>
          <a:p>
            <a:pPr algn="just">
              <a:spcBef>
                <a:spcPts val="1200"/>
              </a:spcBef>
              <a:buClr>
                <a:srgbClr val="C00000"/>
              </a:buClr>
            </a:pPr>
            <a:r>
              <a:rPr lang="en-US" sz="1800" b="1" dirty="0" smtClean="0"/>
              <a:t>The distrust in engineering is a relevant problem in the context of sustainability and environmental protection, because engineering is an essential science for environmental protection and recovery.</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10</a:t>
            </a:fld>
            <a:endParaRPr lang="it-IT"/>
          </a:p>
        </p:txBody>
      </p:sp>
      <p:sp>
        <p:nvSpPr>
          <p:cNvPr id="5" name="CasellaDiTesto 4"/>
          <p:cNvSpPr txBox="1"/>
          <p:nvPr/>
        </p:nvSpPr>
        <p:spPr>
          <a:xfrm>
            <a:off x="214282" y="1260049"/>
            <a:ext cx="8786874" cy="584775"/>
          </a:xfrm>
          <a:prstGeom prst="rect">
            <a:avLst/>
          </a:prstGeom>
          <a:noFill/>
        </p:spPr>
        <p:txBody>
          <a:bodyPr wrap="square" rtlCol="0">
            <a:spAutoFit/>
          </a:bodyPr>
          <a:lstStyle/>
          <a:p>
            <a:pPr algn="ctr"/>
            <a:r>
              <a:rPr lang="en-US" sz="3200" b="1" u="none" dirty="0" smtClean="0"/>
              <a:t>Distrust of engineering</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32856"/>
            <a:ext cx="8640960" cy="4154984"/>
          </a:xfrm>
        </p:spPr>
        <p:txBody>
          <a:bodyPr>
            <a:spAutoFit/>
          </a:bodyPr>
          <a:lstStyle/>
          <a:p>
            <a:pPr algn="just">
              <a:spcBef>
                <a:spcPts val="1200"/>
              </a:spcBef>
              <a:buClr>
                <a:srgbClr val="C00000"/>
              </a:buClr>
              <a:buFont typeface="Wingdings" panose="05000000000000000000" pitchFamily="2" charset="2"/>
              <a:buChar char="§"/>
            </a:pPr>
            <a:r>
              <a:rPr lang="en-US" sz="1800" b="1" dirty="0" smtClean="0"/>
              <a:t>Sustainability was first defined in ecology as the property of biological systems to remain diverse and productive indefinitely.</a:t>
            </a:r>
          </a:p>
          <a:p>
            <a:pPr algn="just">
              <a:spcBef>
                <a:spcPts val="1200"/>
              </a:spcBef>
              <a:buClr>
                <a:srgbClr val="C00000"/>
              </a:buClr>
              <a:buFont typeface="Wingdings" panose="05000000000000000000" pitchFamily="2" charset="2"/>
              <a:buChar char="§"/>
            </a:pPr>
            <a:r>
              <a:rPr lang="en-US" sz="1800" b="1" dirty="0" smtClean="0"/>
              <a:t>The concept of sustainability can be extended to any environmental, political and economical system.</a:t>
            </a:r>
          </a:p>
          <a:p>
            <a:pPr algn="just">
              <a:spcBef>
                <a:spcPts val="1200"/>
              </a:spcBef>
              <a:buClr>
                <a:srgbClr val="C00000"/>
              </a:buClr>
              <a:buFont typeface="Wingdings" panose="05000000000000000000" pitchFamily="2" charset="2"/>
              <a:buChar char="§"/>
            </a:pPr>
            <a:r>
              <a:rPr lang="en-US" sz="1800" b="1" dirty="0" smtClean="0"/>
              <a:t>The extension of the concept of sustainability to societal development dates back to 1980s. At that time, it was a common belief that "societal development" - that is strictly related to engineering and economics - and "sustainability" - that is strictly related to environment and natural resources - were antithetic. </a:t>
            </a:r>
          </a:p>
          <a:p>
            <a:pPr algn="just">
              <a:spcBef>
                <a:spcPts val="1200"/>
              </a:spcBef>
              <a:buClr>
                <a:srgbClr val="C00000"/>
              </a:buClr>
              <a:buFont typeface="Wingdings" panose="05000000000000000000" pitchFamily="2" charset="2"/>
              <a:buChar char="§"/>
            </a:pPr>
            <a:r>
              <a:rPr lang="en-US" sz="1800" b="1" dirty="0" smtClean="0"/>
              <a:t>Therefore, engineering and global economy were identified as the enemies of environmental protection and restoration. Development was identified as the main cause of environmental degradation, increased risk of natural hazards and disparity in the human systems.</a:t>
            </a: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11</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Definition</a:t>
            </a:r>
            <a:r>
              <a:rPr lang="it-IT" sz="3200" b="1" u="none" dirty="0" smtClean="0"/>
              <a:t> </a:t>
            </a:r>
            <a:r>
              <a:rPr lang="it-IT" sz="3200" b="1" u="none" dirty="0" err="1" smtClean="0"/>
              <a:t>of</a:t>
            </a:r>
            <a:r>
              <a:rPr lang="it-IT" sz="3200" b="1" u="none" dirty="0" smtClean="0"/>
              <a:t> </a:t>
            </a:r>
            <a:r>
              <a:rPr lang="it-IT" sz="3200" b="1" u="none" dirty="0" err="1" smtClean="0"/>
              <a:t>Sustainability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32856"/>
            <a:ext cx="8640960" cy="3724096"/>
          </a:xfrm>
        </p:spPr>
        <p:txBody>
          <a:bodyPr>
            <a:spAutoFit/>
          </a:bodyPr>
          <a:lstStyle/>
          <a:p>
            <a:pPr algn="just">
              <a:spcBef>
                <a:spcPts val="1200"/>
              </a:spcBef>
              <a:buClr>
                <a:srgbClr val="C00000"/>
              </a:buClr>
              <a:buFont typeface="Wingdings" panose="05000000000000000000" pitchFamily="2" charset="2"/>
              <a:buChar char="§"/>
            </a:pPr>
            <a:r>
              <a:rPr lang="en-US" sz="1800" b="1" dirty="0" smtClean="0"/>
              <a:t>Political ideas and forces promoting progress and evolution of society were in different ways opposed or </a:t>
            </a:r>
            <a:r>
              <a:rPr lang="en-US" sz="1800" b="1" dirty="0" err="1" smtClean="0"/>
              <a:t>criticised</a:t>
            </a:r>
            <a:r>
              <a:rPr lang="en-US" sz="1800" b="1" dirty="0" smtClean="0"/>
              <a:t> by those promoting equality, diversity and environmental care within a democratic and participatory approach. Such a view led to political and scientific controversies, some of which are still debated today.</a:t>
            </a:r>
          </a:p>
          <a:p>
            <a:pPr algn="just">
              <a:spcBef>
                <a:spcPts val="1200"/>
              </a:spcBef>
              <a:buClr>
                <a:srgbClr val="C00000"/>
              </a:buClr>
              <a:buFont typeface="Wingdings" panose="05000000000000000000" pitchFamily="2" charset="2"/>
              <a:buChar char="§"/>
            </a:pPr>
            <a:r>
              <a:rPr lang="en-US" sz="1800" b="1" dirty="0" smtClean="0"/>
              <a:t>Actually, starting from the understanding that sustainability of contemporary society is strictly connected to societal development, the idea came forward to coin a new term to </a:t>
            </a:r>
            <a:r>
              <a:rPr lang="en-US" sz="1800" b="1" dirty="0" err="1" smtClean="0"/>
              <a:t>emphasise</a:t>
            </a:r>
            <a:r>
              <a:rPr lang="en-US" sz="1800" b="1" dirty="0" smtClean="0"/>
              <a:t> that "sustainability" and "development" were not antithetic, bur rather strictly coupled. </a:t>
            </a:r>
          </a:p>
          <a:p>
            <a:pPr algn="just">
              <a:spcBef>
                <a:spcPts val="1200"/>
              </a:spcBef>
              <a:buClr>
                <a:srgbClr val="C00000"/>
              </a:buClr>
              <a:buFont typeface="Wingdings" panose="05000000000000000000" pitchFamily="2" charset="2"/>
              <a:buChar char="§"/>
            </a:pPr>
            <a:r>
              <a:rPr lang="en-US" sz="1800" b="1" dirty="0" smtClean="0"/>
              <a:t>The 1980 World Conservation Strategy of the International Union for the Conservation of Nature was the first report that included a very brief chapter on a concept called "sustainable development".</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12</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Definition</a:t>
            </a:r>
            <a:r>
              <a:rPr lang="it-IT" sz="3200" b="1" u="none" dirty="0" smtClean="0"/>
              <a:t> </a:t>
            </a:r>
            <a:r>
              <a:rPr lang="it-IT" sz="3200" b="1" u="none" dirty="0" err="1" smtClean="0"/>
              <a:t>of</a:t>
            </a:r>
            <a:r>
              <a:rPr lang="it-IT" sz="3200" b="1" u="none" dirty="0" smtClean="0"/>
              <a:t> </a:t>
            </a:r>
            <a:r>
              <a:rPr lang="it-IT" sz="3200" b="1" u="none" dirty="0" err="1" smtClean="0"/>
              <a:t>Sustainability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655035"/>
            <a:ext cx="8640960" cy="2893100"/>
          </a:xfrm>
        </p:spPr>
        <p:txBody>
          <a:bodyPr>
            <a:spAutoFit/>
          </a:bodyPr>
          <a:lstStyle/>
          <a:p>
            <a:pPr algn="just">
              <a:spcBef>
                <a:spcPts val="1200"/>
              </a:spcBef>
              <a:buClr>
                <a:srgbClr val="C00000"/>
              </a:buClr>
              <a:buFont typeface="Wingdings" panose="05000000000000000000" pitchFamily="2" charset="2"/>
              <a:buChar char="§"/>
            </a:pPr>
            <a:r>
              <a:rPr lang="en-US" sz="1800" b="1" dirty="0" smtClean="0"/>
              <a:t>In December 1983, the Secretary-General of the United Nations (UN), Javier </a:t>
            </a:r>
            <a:r>
              <a:rPr lang="en-US" sz="1800" b="1" dirty="0" err="1" smtClean="0"/>
              <a:t>Pérez</a:t>
            </a:r>
            <a:r>
              <a:rPr lang="en-US" sz="1800" b="1" dirty="0" smtClean="0"/>
              <a:t> de </a:t>
            </a:r>
            <a:r>
              <a:rPr lang="en-US" sz="1800" b="1" dirty="0" err="1" smtClean="0"/>
              <a:t>Cuéllar</a:t>
            </a:r>
            <a:r>
              <a:rPr lang="en-US" sz="1800" b="1" dirty="0" smtClean="0"/>
              <a:t> asked the Prime Minister of Norway, </a:t>
            </a:r>
            <a:r>
              <a:rPr lang="en-US" sz="1800" b="1" dirty="0" err="1" smtClean="0"/>
              <a:t>Gro</a:t>
            </a:r>
            <a:r>
              <a:rPr lang="en-US" sz="1800" b="1" dirty="0" smtClean="0"/>
              <a:t> Harlem </a:t>
            </a:r>
            <a:r>
              <a:rPr lang="en-US" sz="1800" b="1" dirty="0" err="1" smtClean="0"/>
              <a:t>Brundtland</a:t>
            </a:r>
            <a:r>
              <a:rPr lang="en-US" sz="1800" b="1" dirty="0" smtClean="0"/>
              <a:t>, to create an organization independent of the UN to focus on environmental and developmental problems and solutions. </a:t>
            </a:r>
          </a:p>
          <a:p>
            <a:pPr algn="just">
              <a:spcBef>
                <a:spcPts val="1200"/>
              </a:spcBef>
              <a:buClr>
                <a:srgbClr val="C00000"/>
              </a:buClr>
              <a:buFont typeface="Wingdings" panose="05000000000000000000" pitchFamily="2" charset="2"/>
              <a:buChar char="§"/>
            </a:pPr>
            <a:r>
              <a:rPr lang="en-US" sz="1800" b="1" dirty="0" smtClean="0"/>
              <a:t>This new organization was the </a:t>
            </a:r>
            <a:r>
              <a:rPr lang="en-US" sz="1800" b="1" dirty="0" err="1" smtClean="0"/>
              <a:t>Brundtland</a:t>
            </a:r>
            <a:r>
              <a:rPr lang="en-US" sz="1800" b="1" dirty="0" smtClean="0"/>
              <a:t> Commission, or more formally, the World Commission on Environment and Development (WCED).</a:t>
            </a:r>
          </a:p>
          <a:p>
            <a:pPr algn="just">
              <a:spcBef>
                <a:spcPts val="1200"/>
              </a:spcBef>
              <a:buClr>
                <a:srgbClr val="C00000"/>
              </a:buClr>
              <a:buFont typeface="Wingdings" panose="05000000000000000000" pitchFamily="2" charset="2"/>
              <a:buChar char="§"/>
            </a:pPr>
            <a:r>
              <a:rPr lang="en-US" sz="1800" b="1" dirty="0" smtClean="0"/>
              <a:t>In 1987, the </a:t>
            </a:r>
            <a:r>
              <a:rPr lang="en-US" sz="1800" b="1" dirty="0" err="1" smtClean="0"/>
              <a:t>Brundtland</a:t>
            </a:r>
            <a:r>
              <a:rPr lang="en-US" sz="1800" b="1" dirty="0" smtClean="0"/>
              <a:t> Commission published the first volume of “Our Common Future,” the organization’s main report. “Our Common Future” strongly influenced the 1992 Earth Summit in Rio de Janeiro.</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13</a:t>
            </a:fld>
            <a:endParaRPr lang="it-IT"/>
          </a:p>
        </p:txBody>
      </p:sp>
      <p:sp>
        <p:nvSpPr>
          <p:cNvPr id="5" name="CasellaDiTesto 4"/>
          <p:cNvSpPr txBox="1"/>
          <p:nvPr/>
        </p:nvSpPr>
        <p:spPr>
          <a:xfrm>
            <a:off x="1187624" y="1214422"/>
            <a:ext cx="6912768" cy="1077218"/>
          </a:xfrm>
          <a:prstGeom prst="rect">
            <a:avLst/>
          </a:prstGeom>
          <a:noFill/>
        </p:spPr>
        <p:txBody>
          <a:bodyPr wrap="square" rtlCol="0">
            <a:spAutoFit/>
          </a:bodyPr>
          <a:lstStyle/>
          <a:p>
            <a:pPr algn="ctr"/>
            <a:r>
              <a:rPr lang="it-IT" sz="3200" b="1" u="none" dirty="0" err="1" smtClean="0"/>
              <a:t>Definition</a:t>
            </a:r>
            <a:r>
              <a:rPr lang="it-IT" sz="3200" b="1" u="none" dirty="0" smtClean="0"/>
              <a:t> </a:t>
            </a:r>
            <a:r>
              <a:rPr lang="it-IT" sz="3200" b="1" u="none" dirty="0" err="1" smtClean="0"/>
              <a:t>of</a:t>
            </a:r>
            <a:r>
              <a:rPr lang="it-IT" sz="3200" b="1" u="none" dirty="0" smtClean="0"/>
              <a:t> </a:t>
            </a:r>
            <a:r>
              <a:rPr lang="it-IT" sz="3200" b="1" u="none" dirty="0" err="1" smtClean="0"/>
              <a:t>Sustainable</a:t>
            </a:r>
            <a:r>
              <a:rPr lang="it-IT" sz="3200" b="1" u="none" dirty="0" smtClean="0"/>
              <a:t> </a:t>
            </a:r>
            <a:r>
              <a:rPr lang="it-IT" sz="3200" b="1" u="none" dirty="0" err="1" smtClean="0"/>
              <a:t>development</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43116"/>
            <a:ext cx="8640960" cy="4185761"/>
          </a:xfrm>
        </p:spPr>
        <p:txBody>
          <a:bodyPr>
            <a:spAutoFit/>
          </a:bodyPr>
          <a:lstStyle/>
          <a:p>
            <a:pPr algn="just">
              <a:spcBef>
                <a:spcPts val="1200"/>
              </a:spcBef>
              <a:buClr>
                <a:srgbClr val="C00000"/>
              </a:buClr>
              <a:buFont typeface="Wingdings" panose="05000000000000000000" pitchFamily="2" charset="2"/>
              <a:buChar char="§"/>
            </a:pPr>
            <a:r>
              <a:rPr lang="en-US" sz="1800" b="1" dirty="0" smtClean="0"/>
              <a:t>The </a:t>
            </a:r>
            <a:r>
              <a:rPr lang="en-US" sz="1800" b="1" dirty="0" err="1" smtClean="0"/>
              <a:t>Brundtland</a:t>
            </a:r>
            <a:r>
              <a:rPr lang="en-US" sz="1800" b="1" dirty="0" smtClean="0"/>
              <a:t> Commission draws upon several notions in its definition of sustainable development which reads as:</a:t>
            </a:r>
          </a:p>
          <a:p>
            <a:pPr algn="just">
              <a:spcBef>
                <a:spcPts val="1200"/>
              </a:spcBef>
              <a:buClr>
                <a:srgbClr val="C00000"/>
              </a:buClr>
              <a:buNone/>
            </a:pPr>
            <a:r>
              <a:rPr lang="en-US" sz="1800" b="1" dirty="0" smtClean="0"/>
              <a:t>	"Sustainable development is development that meets the needs of the present without compromising the ability of future generations to meet their own needs".</a:t>
            </a:r>
          </a:p>
          <a:p>
            <a:pPr algn="just">
              <a:spcBef>
                <a:spcPts val="1200"/>
              </a:spcBef>
              <a:buClr>
                <a:srgbClr val="C00000"/>
              </a:buClr>
              <a:buFont typeface="Wingdings" panose="05000000000000000000" pitchFamily="2" charset="2"/>
              <a:buChar char="§"/>
            </a:pPr>
            <a:r>
              <a:rPr lang="en-US" sz="1800" b="1" dirty="0" smtClean="0"/>
              <a:t>It contains two key concepts:</a:t>
            </a:r>
          </a:p>
          <a:p>
            <a:pPr marL="542925" indent="-180975" algn="just">
              <a:spcBef>
                <a:spcPts val="1200"/>
              </a:spcBef>
              <a:buClr>
                <a:srgbClr val="C00000"/>
              </a:buClr>
              <a:buNone/>
            </a:pPr>
            <a:r>
              <a:rPr lang="en-US" sz="1800" b="1" dirty="0" smtClean="0"/>
              <a:t>- The </a:t>
            </a:r>
            <a:r>
              <a:rPr lang="en-US" sz="1800" b="1" dirty="0" smtClean="0"/>
              <a:t>concept of "needs", in particular the essential needs of the world's poor;</a:t>
            </a:r>
          </a:p>
          <a:p>
            <a:pPr marL="542925" indent="-180975" algn="just">
              <a:spcBef>
                <a:spcPts val="1200"/>
              </a:spcBef>
              <a:buClr>
                <a:srgbClr val="C00000"/>
              </a:buClr>
              <a:buNone/>
            </a:pPr>
            <a:r>
              <a:rPr lang="en-US" sz="1800" b="1" dirty="0" smtClean="0"/>
              <a:t>- The </a:t>
            </a:r>
            <a:r>
              <a:rPr lang="en-US" sz="1800" b="1" dirty="0" smtClean="0"/>
              <a:t>idea of limitations imposed by the state of technology and social organization on the environment's ability to meet present and future needs.</a:t>
            </a:r>
            <a:endParaRPr lang="en-US" sz="1800" b="1" dirty="0" smtClean="0"/>
          </a:p>
          <a:p>
            <a:pPr algn="just">
              <a:spcBef>
                <a:spcPts val="1200"/>
              </a:spcBef>
              <a:buClr>
                <a:srgbClr val="C00000"/>
              </a:buClr>
              <a:buNone/>
            </a:pPr>
            <a:r>
              <a:rPr lang="en-US" sz="1800" b="1" dirty="0" smtClean="0"/>
              <a:t>A key element in the definition is the unity of environment and development.</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14</a:t>
            </a:fld>
            <a:endParaRPr lang="it-IT"/>
          </a:p>
        </p:txBody>
      </p:sp>
      <p:sp>
        <p:nvSpPr>
          <p:cNvPr id="5" name="CasellaDiTesto 4"/>
          <p:cNvSpPr txBox="1"/>
          <p:nvPr/>
        </p:nvSpPr>
        <p:spPr>
          <a:xfrm>
            <a:off x="1187624" y="1137336"/>
            <a:ext cx="6912768" cy="1077218"/>
          </a:xfrm>
          <a:prstGeom prst="rect">
            <a:avLst/>
          </a:prstGeom>
          <a:noFill/>
        </p:spPr>
        <p:txBody>
          <a:bodyPr wrap="square" rtlCol="0">
            <a:spAutoFit/>
          </a:bodyPr>
          <a:lstStyle/>
          <a:p>
            <a:pPr algn="ctr"/>
            <a:r>
              <a:rPr lang="it-IT" sz="3200" b="1" u="none" dirty="0" err="1" smtClean="0"/>
              <a:t>Definition</a:t>
            </a:r>
            <a:r>
              <a:rPr lang="it-IT" sz="3200" b="1" u="none" dirty="0" smtClean="0"/>
              <a:t> </a:t>
            </a:r>
            <a:r>
              <a:rPr lang="it-IT" sz="3200" b="1" u="none" dirty="0" err="1" smtClean="0"/>
              <a:t>of</a:t>
            </a:r>
            <a:r>
              <a:rPr lang="it-IT" sz="3200" b="1" u="none" dirty="0" smtClean="0"/>
              <a:t> </a:t>
            </a:r>
            <a:r>
              <a:rPr lang="it-IT" sz="3200" b="1" u="none" dirty="0" err="1" smtClean="0"/>
              <a:t>Sustainable</a:t>
            </a:r>
            <a:r>
              <a:rPr lang="it-IT" sz="3200" b="1" u="none" dirty="0" smtClean="0"/>
              <a:t> </a:t>
            </a:r>
            <a:r>
              <a:rPr lang="it-IT" sz="3200" b="1" u="none" dirty="0" err="1" smtClean="0"/>
              <a:t>development</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15</a:t>
            </a:fld>
            <a:endParaRPr lang="it-IT"/>
          </a:p>
        </p:txBody>
      </p:sp>
      <p:pic>
        <p:nvPicPr>
          <p:cNvPr id="1026" name="Picture 2"/>
          <p:cNvPicPr>
            <a:picLocks noChangeAspect="1" noChangeArrowheads="1"/>
          </p:cNvPicPr>
          <p:nvPr/>
        </p:nvPicPr>
        <p:blipFill>
          <a:blip r:embed="rId2" cstate="print"/>
          <a:srcRect/>
          <a:stretch>
            <a:fillRect/>
          </a:stretch>
        </p:blipFill>
        <p:spPr bwMode="auto">
          <a:xfrm>
            <a:off x="1524000" y="1643881"/>
            <a:ext cx="5740532" cy="4305399"/>
          </a:xfrm>
          <a:prstGeom prst="rect">
            <a:avLst/>
          </a:prstGeom>
          <a:noFill/>
          <a:ln w="9525">
            <a:noFill/>
            <a:miter lim="800000"/>
            <a:headEnd/>
            <a:tailEnd/>
          </a:ln>
          <a:effectLst/>
        </p:spPr>
      </p:pic>
      <p:sp>
        <p:nvSpPr>
          <p:cNvPr id="9" name="CasellaDiTesto 8"/>
          <p:cNvSpPr txBox="1"/>
          <p:nvPr/>
        </p:nvSpPr>
        <p:spPr>
          <a:xfrm>
            <a:off x="1187624" y="1124744"/>
            <a:ext cx="6912768" cy="584775"/>
          </a:xfrm>
          <a:prstGeom prst="rect">
            <a:avLst/>
          </a:prstGeom>
          <a:noFill/>
        </p:spPr>
        <p:txBody>
          <a:bodyPr wrap="square" rtlCol="0">
            <a:spAutoFit/>
          </a:bodyPr>
          <a:lstStyle/>
          <a:p>
            <a:pPr algn="ctr"/>
            <a:r>
              <a:rPr lang="it-IT" sz="3200" b="1" u="none" dirty="0" err="1" smtClean="0"/>
              <a:t>Pillars</a:t>
            </a:r>
            <a:r>
              <a:rPr lang="it-IT" sz="3200" b="1" u="none" dirty="0" smtClean="0"/>
              <a:t> </a:t>
            </a:r>
            <a:r>
              <a:rPr lang="it-IT" sz="3200" b="1" u="none" dirty="0" err="1" smtClean="0"/>
              <a:t>of</a:t>
            </a:r>
            <a:r>
              <a:rPr lang="it-IT" sz="3200" b="1" u="none" dirty="0" smtClean="0"/>
              <a:t> </a:t>
            </a:r>
            <a:r>
              <a:rPr lang="it-IT" sz="3200" b="1" u="none" dirty="0" err="1" smtClean="0"/>
              <a:t>sustainability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16</a:t>
            </a:fld>
            <a:endParaRPr lang="it-IT"/>
          </a:p>
        </p:txBody>
      </p:sp>
      <p:pic>
        <p:nvPicPr>
          <p:cNvPr id="1025" name="Picture 1"/>
          <p:cNvPicPr>
            <a:picLocks noChangeAspect="1" noChangeArrowheads="1"/>
          </p:cNvPicPr>
          <p:nvPr/>
        </p:nvPicPr>
        <p:blipFill>
          <a:blip r:embed="rId2" cstate="print"/>
          <a:srcRect/>
          <a:stretch>
            <a:fillRect/>
          </a:stretch>
        </p:blipFill>
        <p:spPr bwMode="auto">
          <a:xfrm>
            <a:off x="1475656" y="1700808"/>
            <a:ext cx="5898232" cy="3760123"/>
          </a:xfrm>
          <a:prstGeom prst="rect">
            <a:avLst/>
          </a:prstGeom>
          <a:noFill/>
          <a:ln w="9525">
            <a:noFill/>
            <a:miter lim="800000"/>
            <a:headEnd/>
            <a:tailEnd/>
          </a:ln>
          <a:effectLst/>
        </p:spPr>
      </p:pic>
      <p:sp>
        <p:nvSpPr>
          <p:cNvPr id="5" name="CasellaDiTesto 4"/>
          <p:cNvSpPr txBox="1"/>
          <p:nvPr/>
        </p:nvSpPr>
        <p:spPr>
          <a:xfrm>
            <a:off x="1115616" y="1124744"/>
            <a:ext cx="6912768" cy="584775"/>
          </a:xfrm>
          <a:prstGeom prst="rect">
            <a:avLst/>
          </a:prstGeom>
          <a:noFill/>
        </p:spPr>
        <p:txBody>
          <a:bodyPr wrap="square" rtlCol="0">
            <a:spAutoFit/>
          </a:bodyPr>
          <a:lstStyle/>
          <a:p>
            <a:pPr algn="ctr"/>
            <a:r>
              <a:rPr lang="it-IT" sz="3200" b="1" u="none" dirty="0" err="1" smtClean="0"/>
              <a:t>Intersection</a:t>
            </a:r>
            <a:r>
              <a:rPr lang="it-IT" sz="3200" b="1" u="none" dirty="0" smtClean="0"/>
              <a:t> </a:t>
            </a:r>
            <a:r>
              <a:rPr lang="it-IT" sz="3200" b="1" u="none" dirty="0" err="1" smtClean="0"/>
              <a:t>among</a:t>
            </a:r>
            <a:r>
              <a:rPr lang="it-IT" sz="3200" b="1" u="none" dirty="0" smtClean="0"/>
              <a:t> </a:t>
            </a:r>
            <a:r>
              <a:rPr lang="it-IT" sz="3200" b="1" u="none" dirty="0" err="1" smtClean="0"/>
              <a:t>pillars</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60142"/>
            <a:ext cx="8640960" cy="3754874"/>
          </a:xfrm>
        </p:spPr>
        <p:txBody>
          <a:bodyPr>
            <a:spAutoFit/>
          </a:bodyPr>
          <a:lstStyle/>
          <a:p>
            <a:pPr algn="just">
              <a:spcBef>
                <a:spcPts val="1200"/>
              </a:spcBef>
              <a:buClr>
                <a:srgbClr val="C00000"/>
              </a:buClr>
              <a:buFont typeface="Wingdings" panose="05000000000000000000" pitchFamily="2" charset="2"/>
              <a:buChar char="§"/>
            </a:pPr>
            <a:r>
              <a:rPr lang="en-US" sz="1800" b="1" dirty="0" smtClean="0">
                <a:solidFill>
                  <a:srgbClr val="FF0000"/>
                </a:solidFill>
              </a:rPr>
              <a:t>Integral elements of sustainability are research, innovation, education, technological transfer and policy making.</a:t>
            </a:r>
            <a:r>
              <a:rPr lang="en-US" sz="1800" b="1" dirty="0" smtClean="0"/>
              <a:t> </a:t>
            </a:r>
          </a:p>
          <a:p>
            <a:pPr algn="just">
              <a:spcBef>
                <a:spcPts val="1200"/>
              </a:spcBef>
              <a:buClr>
                <a:srgbClr val="C00000"/>
              </a:buClr>
              <a:buFont typeface="Wingdings" panose="05000000000000000000" pitchFamily="2" charset="2"/>
              <a:buChar char="§"/>
            </a:pPr>
            <a:r>
              <a:rPr lang="en-US" sz="1800" b="1" dirty="0" smtClean="0"/>
              <a:t>Sustainability is closely connected to resilience of the related systems.</a:t>
            </a:r>
          </a:p>
          <a:p>
            <a:pPr algn="just">
              <a:spcBef>
                <a:spcPts val="1200"/>
              </a:spcBef>
              <a:buClr>
                <a:srgbClr val="C00000"/>
              </a:buClr>
              <a:buFont typeface="Wingdings" panose="05000000000000000000" pitchFamily="2" charset="2"/>
              <a:buChar char="§"/>
            </a:pPr>
            <a:r>
              <a:rPr lang="en-US" sz="1800" b="1" dirty="0" smtClean="0"/>
              <a:t>Resilience was first defined in ecology as the capacity of an ecosystem to absorb disturbance and still retain its basic structure and viability. </a:t>
            </a:r>
          </a:p>
          <a:p>
            <a:pPr algn="just">
              <a:spcBef>
                <a:spcPts val="1200"/>
              </a:spcBef>
              <a:buClr>
                <a:srgbClr val="C00000"/>
              </a:buClr>
              <a:buFont typeface="Wingdings" panose="05000000000000000000" pitchFamily="2" charset="2"/>
              <a:buChar char="§"/>
            </a:pPr>
            <a:r>
              <a:rPr lang="en-US" sz="1800" b="1" dirty="0" smtClean="0"/>
              <a:t>In the context of sustainability of environment, economic and society, resilience implies the need to manage interactions between human-constructed systems and natural ecosystems in a sustainable way.</a:t>
            </a:r>
          </a:p>
          <a:p>
            <a:pPr algn="just">
              <a:spcBef>
                <a:spcPts val="1200"/>
              </a:spcBef>
              <a:buClr>
                <a:srgbClr val="C00000"/>
              </a:buClr>
              <a:buFont typeface="Wingdings" panose="05000000000000000000" pitchFamily="2" charset="2"/>
              <a:buChar char="§"/>
            </a:pPr>
            <a:r>
              <a:rPr lang="en-US" sz="1800" b="1" dirty="0" smtClean="0"/>
              <a:t>The concept of sustainable development is subject to criticism, as on the one hand the whole Earth system, even in natural conditions, is not sustainable, as the history of other planets like Mars clearly shows.</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17</a:t>
            </a:fld>
            <a:endParaRPr lang="it-IT"/>
          </a:p>
        </p:txBody>
      </p:sp>
      <p:sp>
        <p:nvSpPr>
          <p:cNvPr id="6" name="CasellaDiTesto 5"/>
          <p:cNvSpPr txBox="1"/>
          <p:nvPr/>
        </p:nvSpPr>
        <p:spPr>
          <a:xfrm>
            <a:off x="1187624" y="1124744"/>
            <a:ext cx="6912768" cy="584775"/>
          </a:xfrm>
          <a:prstGeom prst="rect">
            <a:avLst/>
          </a:prstGeom>
          <a:noFill/>
        </p:spPr>
        <p:txBody>
          <a:bodyPr wrap="square" rtlCol="0">
            <a:spAutoFit/>
          </a:bodyPr>
          <a:lstStyle/>
          <a:p>
            <a:pPr algn="ctr"/>
            <a:r>
              <a:rPr lang="it-IT" sz="3200" b="1" u="none" dirty="0" err="1" smtClean="0"/>
              <a:t>Elements</a:t>
            </a:r>
            <a:r>
              <a:rPr lang="it-IT" sz="3200" b="1" u="none" dirty="0" smtClean="0"/>
              <a:t> </a:t>
            </a:r>
            <a:r>
              <a:rPr lang="it-IT" sz="3200" b="1" u="none" dirty="0" err="1" smtClean="0"/>
              <a:t>of</a:t>
            </a:r>
            <a:r>
              <a:rPr lang="it-IT" sz="3200" b="1" u="none" dirty="0" smtClean="0"/>
              <a:t> </a:t>
            </a:r>
            <a:r>
              <a:rPr lang="it-IT" sz="3200" b="1" u="none" dirty="0" err="1" smtClean="0"/>
              <a:t>sustainability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18</a:t>
            </a:fld>
            <a:endParaRPr lang="it-IT"/>
          </a:p>
        </p:txBody>
      </p:sp>
      <p:sp>
        <p:nvSpPr>
          <p:cNvPr id="6" name="CasellaDiTesto 5"/>
          <p:cNvSpPr txBox="1"/>
          <p:nvPr/>
        </p:nvSpPr>
        <p:spPr>
          <a:xfrm>
            <a:off x="1187624" y="1124744"/>
            <a:ext cx="6912768" cy="584775"/>
          </a:xfrm>
          <a:prstGeom prst="rect">
            <a:avLst/>
          </a:prstGeom>
          <a:noFill/>
        </p:spPr>
        <p:txBody>
          <a:bodyPr wrap="square" rtlCol="0">
            <a:spAutoFit/>
          </a:bodyPr>
          <a:lstStyle/>
          <a:p>
            <a:pPr algn="ctr"/>
            <a:r>
              <a:rPr lang="it-IT" sz="3200" b="1" u="none" dirty="0" err="1" smtClean="0"/>
              <a:t>Sustainable</a:t>
            </a:r>
            <a:r>
              <a:rPr lang="it-IT" sz="3200" b="1" u="none" dirty="0" smtClean="0"/>
              <a:t> </a:t>
            </a:r>
            <a:r>
              <a:rPr lang="it-IT" sz="3200" b="1" u="none" dirty="0" err="1" smtClean="0"/>
              <a:t>development</a:t>
            </a:r>
            <a:r>
              <a:rPr lang="it-IT" sz="3200" b="1" u="none" dirty="0" smtClean="0"/>
              <a:t> </a:t>
            </a:r>
            <a:r>
              <a:rPr lang="it-IT" sz="3200" b="1" u="none" dirty="0" err="1" smtClean="0"/>
              <a:t>goals</a:t>
            </a:r>
            <a:endParaRPr lang="it-IT" sz="3200" b="1" u="none" dirty="0"/>
          </a:p>
        </p:txBody>
      </p:sp>
      <p:pic>
        <p:nvPicPr>
          <p:cNvPr id="53249" name="Picture 1"/>
          <p:cNvPicPr>
            <a:picLocks noChangeAspect="1" noChangeArrowheads="1"/>
          </p:cNvPicPr>
          <p:nvPr/>
        </p:nvPicPr>
        <p:blipFill>
          <a:blip r:embed="rId2" cstate="print"/>
          <a:srcRect/>
          <a:stretch>
            <a:fillRect/>
          </a:stretch>
        </p:blipFill>
        <p:spPr bwMode="auto">
          <a:xfrm>
            <a:off x="857224" y="1714488"/>
            <a:ext cx="7358114" cy="4598821"/>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60142"/>
            <a:ext cx="8640960" cy="4339650"/>
          </a:xfrm>
        </p:spPr>
        <p:txBody>
          <a:bodyPr>
            <a:spAutoFit/>
          </a:bodyPr>
          <a:lstStyle/>
          <a:p>
            <a:pPr algn="just">
              <a:spcBef>
                <a:spcPts val="1200"/>
              </a:spcBef>
              <a:buClr>
                <a:srgbClr val="C00000"/>
              </a:buClr>
              <a:buFont typeface="Wingdings" panose="05000000000000000000" pitchFamily="2" charset="2"/>
              <a:buChar char="§"/>
            </a:pPr>
            <a:r>
              <a:rPr lang="en-US" sz="1800" b="1" dirty="0" smtClean="0">
                <a:solidFill>
                  <a:srgbClr val="FF0000"/>
                </a:solidFill>
              </a:rPr>
              <a:t>Research, innovation, education, technological transfer and policy </a:t>
            </a:r>
            <a:r>
              <a:rPr lang="en-US" sz="1800" b="1" dirty="0" smtClean="0">
                <a:solidFill>
                  <a:srgbClr val="FF0000"/>
                </a:solidFill>
              </a:rPr>
              <a:t>making</a:t>
            </a:r>
            <a:r>
              <a:rPr lang="en-US" sz="1800" b="1" dirty="0" smtClean="0"/>
              <a:t>. </a:t>
            </a:r>
            <a:endParaRPr lang="en-US" sz="1800" b="1" dirty="0" smtClean="0"/>
          </a:p>
          <a:p>
            <a:pPr algn="just">
              <a:spcBef>
                <a:spcPts val="1200"/>
              </a:spcBef>
              <a:buClr>
                <a:srgbClr val="C00000"/>
              </a:buClr>
              <a:buFont typeface="Wingdings" panose="05000000000000000000" pitchFamily="2" charset="2"/>
              <a:buChar char="§"/>
            </a:pPr>
            <a:r>
              <a:rPr lang="en-US" sz="1800" b="1" dirty="0" err="1" smtClean="0"/>
              <a:t>Multidisciplinarity</a:t>
            </a:r>
            <a:r>
              <a:rPr lang="en-US" sz="1800" b="1" dirty="0" smtClean="0"/>
              <a:t>, </a:t>
            </a:r>
            <a:r>
              <a:rPr lang="en-US" sz="1800" b="1" dirty="0" err="1" smtClean="0"/>
              <a:t>interdisciplinarity</a:t>
            </a:r>
            <a:r>
              <a:rPr lang="en-US" sz="1800" b="1" dirty="0" smtClean="0"/>
              <a:t>, </a:t>
            </a:r>
            <a:r>
              <a:rPr lang="en-US" sz="1800" b="1" dirty="0" err="1" smtClean="0"/>
              <a:t>transdisciplinarity</a:t>
            </a:r>
            <a:r>
              <a:rPr lang="en-US" sz="1800" b="1" dirty="0" smtClean="0"/>
              <a:t>.</a:t>
            </a:r>
          </a:p>
          <a:p>
            <a:pPr algn="just">
              <a:spcBef>
                <a:spcPts val="1200"/>
              </a:spcBef>
              <a:buClr>
                <a:srgbClr val="C00000"/>
              </a:buClr>
              <a:buFont typeface="Wingdings" panose="05000000000000000000" pitchFamily="2" charset="2"/>
              <a:buChar char="§"/>
            </a:pPr>
            <a:r>
              <a:rPr lang="en-US" sz="1800" b="1" dirty="0" smtClean="0"/>
              <a:t>It is still not clear what is the role of each scientific discipline and what is the role of engineering to reach sustainable development goals. </a:t>
            </a:r>
          </a:p>
          <a:p>
            <a:pPr algn="just">
              <a:spcBef>
                <a:spcPts val="1200"/>
              </a:spcBef>
              <a:buClr>
                <a:srgbClr val="C00000"/>
              </a:buClr>
              <a:buFont typeface="Wingdings" panose="05000000000000000000" pitchFamily="2" charset="2"/>
              <a:buChar char="§"/>
            </a:pPr>
            <a:r>
              <a:rPr lang="en-US" sz="1800" b="1" dirty="0" smtClean="0"/>
              <a:t>It is not yet clear how scientific </a:t>
            </a:r>
            <a:r>
              <a:rPr lang="en-US" sz="1800" b="1" dirty="0" err="1" smtClean="0"/>
              <a:t>multidisciplinarity</a:t>
            </a:r>
            <a:r>
              <a:rPr lang="en-US" sz="1800" b="1" dirty="0" smtClean="0"/>
              <a:t>, </a:t>
            </a:r>
            <a:r>
              <a:rPr lang="en-US" sz="1800" b="1" dirty="0" err="1" smtClean="0"/>
              <a:t>interdisciplinarity</a:t>
            </a:r>
            <a:r>
              <a:rPr lang="en-US" sz="1800" b="1" dirty="0" smtClean="0"/>
              <a:t> and </a:t>
            </a:r>
            <a:r>
              <a:rPr lang="en-US" sz="1800" b="1" dirty="0" err="1" smtClean="0"/>
              <a:t>transdisciplinarity</a:t>
            </a:r>
            <a:r>
              <a:rPr lang="en-US" sz="1800" b="1" dirty="0" smtClean="0"/>
              <a:t> should be better achieved. </a:t>
            </a:r>
          </a:p>
          <a:p>
            <a:pPr algn="just">
              <a:spcBef>
                <a:spcPts val="1200"/>
              </a:spcBef>
              <a:buClr>
                <a:srgbClr val="C00000"/>
              </a:buClr>
              <a:buFont typeface="Wingdings" panose="05000000000000000000" pitchFamily="2" charset="2"/>
              <a:buChar char="§"/>
            </a:pPr>
            <a:r>
              <a:rPr lang="en-US" sz="1800" b="1" dirty="0" smtClean="0"/>
              <a:t>Scientific controversy often leads to sterile debates, alarmism and populism, therefore undermining public awareness and problem solving. </a:t>
            </a:r>
          </a:p>
          <a:p>
            <a:pPr algn="just">
              <a:spcBef>
                <a:spcPts val="1200"/>
              </a:spcBef>
              <a:buClr>
                <a:srgbClr val="C00000"/>
              </a:buClr>
              <a:buFont typeface="Wingdings" panose="05000000000000000000" pitchFamily="2" charset="2"/>
              <a:buChar char="§"/>
            </a:pPr>
            <a:r>
              <a:rPr lang="en-US" sz="1800" b="1" dirty="0" smtClean="0"/>
              <a:t>Scientific publications often reduce to generic calls for interdisciplinary actions</a:t>
            </a:r>
            <a:r>
              <a:rPr lang="en-US" sz="1800" b="1" dirty="0" smtClean="0"/>
              <a:t>.</a:t>
            </a:r>
          </a:p>
          <a:p>
            <a:pPr algn="just">
              <a:spcBef>
                <a:spcPts val="1200"/>
              </a:spcBef>
              <a:buClr>
                <a:srgbClr val="C00000"/>
              </a:buClr>
              <a:buFont typeface="Wingdings" panose="05000000000000000000" pitchFamily="2" charset="2"/>
              <a:buChar char="§"/>
            </a:pPr>
            <a:r>
              <a:rPr lang="en-US" sz="1800" b="1" dirty="0" smtClean="0">
                <a:solidFill>
                  <a:srgbClr val="FF0000"/>
                </a:solidFill>
              </a:rPr>
              <a:t>We need to take action!</a:t>
            </a:r>
            <a:endParaRPr lang="en-US" sz="1800" b="1" dirty="0" smtClean="0">
              <a:solidFill>
                <a:srgbClr val="FF0000"/>
              </a:solidFill>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19</a:t>
            </a:fld>
            <a:endParaRPr lang="it-IT"/>
          </a:p>
        </p:txBody>
      </p:sp>
      <p:sp>
        <p:nvSpPr>
          <p:cNvPr id="6" name="CasellaDiTesto 5"/>
          <p:cNvSpPr txBox="1"/>
          <p:nvPr/>
        </p:nvSpPr>
        <p:spPr>
          <a:xfrm>
            <a:off x="758996" y="1260049"/>
            <a:ext cx="7456342" cy="584775"/>
          </a:xfrm>
          <a:prstGeom prst="rect">
            <a:avLst/>
          </a:prstGeom>
          <a:noFill/>
        </p:spPr>
        <p:txBody>
          <a:bodyPr wrap="square" rtlCol="0">
            <a:spAutoFit/>
          </a:bodyPr>
          <a:lstStyle/>
          <a:p>
            <a:pPr algn="ctr"/>
            <a:r>
              <a:rPr lang="it-IT" sz="3200" b="1" u="none" dirty="0" smtClean="0"/>
              <a:t>The </a:t>
            </a:r>
            <a:r>
              <a:rPr lang="it-IT" sz="3200" b="1" u="none" dirty="0" err="1" smtClean="0"/>
              <a:t>role</a:t>
            </a:r>
            <a:r>
              <a:rPr lang="it-IT" sz="3200" b="1" u="none" dirty="0" smtClean="0"/>
              <a:t> </a:t>
            </a:r>
            <a:r>
              <a:rPr lang="it-IT" sz="3200" b="1" u="none" dirty="0" err="1" smtClean="0"/>
              <a:t>of</a:t>
            </a:r>
            <a:r>
              <a:rPr lang="it-IT" sz="3200" b="1" u="none" dirty="0" smtClean="0"/>
              <a:t> science and </a:t>
            </a:r>
            <a:r>
              <a:rPr lang="it-IT" sz="3200" b="1" u="none" dirty="0" err="1" smtClean="0"/>
              <a:t>engineering</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76872"/>
            <a:ext cx="8640960" cy="3477875"/>
          </a:xfrm>
        </p:spPr>
        <p:txBody>
          <a:bodyPr>
            <a:spAutoFit/>
          </a:bodyPr>
          <a:lstStyle/>
          <a:p>
            <a:pPr algn="just">
              <a:spcBef>
                <a:spcPts val="1200"/>
              </a:spcBef>
              <a:buClr>
                <a:srgbClr val="C00000"/>
              </a:buClr>
              <a:buFont typeface="Wingdings" panose="05000000000000000000" pitchFamily="2" charset="2"/>
              <a:buChar char="§"/>
            </a:pPr>
            <a:r>
              <a:rPr lang="en-US" sz="1800" b="1" dirty="0" smtClean="0"/>
              <a:t>Sustainability and sustainable development are extremely topical issues for modern society. The concept of sustainability was brought to the attention of humanity during the 20th century.</a:t>
            </a:r>
          </a:p>
          <a:p>
            <a:pPr algn="just">
              <a:spcBef>
                <a:spcPts val="1200"/>
              </a:spcBef>
              <a:buClr>
                <a:srgbClr val="C00000"/>
              </a:buClr>
              <a:buFont typeface="Wingdings" panose="05000000000000000000" pitchFamily="2" charset="2"/>
              <a:buChar char="§"/>
            </a:pPr>
            <a:r>
              <a:rPr lang="en-US" sz="1800" b="1" dirty="0" smtClean="0"/>
              <a:t>The purpose of this essay is to introduce the concepts of sustainability and sustainable development and </a:t>
            </a:r>
            <a:r>
              <a:rPr lang="en-US" sz="1800" b="1" dirty="0" smtClean="0"/>
              <a:t>review </a:t>
            </a:r>
            <a:r>
              <a:rPr lang="en-US" sz="1800" b="1" dirty="0" smtClean="0"/>
              <a:t>their main implications. </a:t>
            </a:r>
          </a:p>
          <a:p>
            <a:pPr algn="just">
              <a:spcBef>
                <a:spcPts val="1200"/>
              </a:spcBef>
              <a:buClr>
                <a:srgbClr val="C00000"/>
              </a:buClr>
              <a:buFont typeface="Wingdings" panose="05000000000000000000" pitchFamily="2" charset="2"/>
              <a:buChar char="§"/>
            </a:pPr>
            <a:r>
              <a:rPr lang="en-US" sz="1800" b="1" dirty="0" smtClean="0"/>
              <a:t>In </a:t>
            </a:r>
            <a:r>
              <a:rPr lang="en-US" sz="1800" b="1" dirty="0" smtClean="0"/>
              <a:t>order to better understand the importance of sustainability and its role for the progress of humanity it is useful to look back at when environmental preservation and restoration became relevant concerns.</a:t>
            </a:r>
          </a:p>
          <a:p>
            <a:pPr algn="just">
              <a:spcBef>
                <a:spcPts val="1200"/>
              </a:spcBef>
              <a:buClr>
                <a:srgbClr val="C00000"/>
              </a:buClr>
              <a:buFont typeface="Wingdings" panose="05000000000000000000" pitchFamily="2" charset="2"/>
              <a:buChar char="§"/>
            </a:pPr>
            <a:endParaRPr lang="en-US" sz="1800" b="1" dirty="0" smtClean="0"/>
          </a:p>
          <a:p>
            <a:pPr algn="just">
              <a:spcBef>
                <a:spcPts val="1200"/>
              </a:spcBef>
              <a:buClr>
                <a:srgbClr val="C00000"/>
              </a:buClr>
              <a:buFont typeface="Wingdings" panose="05000000000000000000" pitchFamily="2" charset="2"/>
              <a:buChar char="§"/>
            </a:pP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a:t>
            </a:fld>
            <a:endParaRPr lang="it-IT"/>
          </a:p>
        </p:txBody>
      </p:sp>
      <p:sp>
        <p:nvSpPr>
          <p:cNvPr id="5" name="CasellaDiTesto 4"/>
          <p:cNvSpPr txBox="1"/>
          <p:nvPr/>
        </p:nvSpPr>
        <p:spPr>
          <a:xfrm>
            <a:off x="1187624" y="1332057"/>
            <a:ext cx="6912768" cy="584775"/>
          </a:xfrm>
          <a:prstGeom prst="rect">
            <a:avLst/>
          </a:prstGeom>
          <a:noFill/>
        </p:spPr>
        <p:txBody>
          <a:bodyPr wrap="square" rtlCol="0">
            <a:spAutoFit/>
          </a:bodyPr>
          <a:lstStyle/>
          <a:p>
            <a:pPr algn="ctr"/>
            <a:r>
              <a:rPr lang="it-IT" sz="3200" b="1" u="none" dirty="0" err="1" smtClean="0"/>
              <a:t>Sustainability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700808"/>
            <a:ext cx="8640960" cy="4585871"/>
          </a:xfrm>
        </p:spPr>
        <p:txBody>
          <a:bodyPr>
            <a:spAutoFit/>
          </a:bodyPr>
          <a:lstStyle/>
          <a:p>
            <a:pPr algn="just">
              <a:spcBef>
                <a:spcPts val="1200"/>
              </a:spcBef>
              <a:buClr>
                <a:srgbClr val="C00000"/>
              </a:buClr>
              <a:buFont typeface="Wingdings" panose="05000000000000000000" pitchFamily="2" charset="2"/>
              <a:buChar char="§"/>
            </a:pPr>
            <a:r>
              <a:rPr lang="en-US" sz="1800" b="1" dirty="0" smtClean="0"/>
              <a:t>It is relevant to note that the interactions and feedbacks among the main causes of the progressive environmental degradation are not yet </a:t>
            </a:r>
            <a:r>
              <a:rPr lang="en-US" sz="1800" b="1" dirty="0" smtClean="0"/>
              <a:t>There </a:t>
            </a:r>
            <a:r>
              <a:rPr lang="en-US" sz="1800" b="1" dirty="0" smtClean="0"/>
              <a:t>is no </a:t>
            </a:r>
            <a:r>
              <a:rPr lang="en-US" sz="1800" b="1" dirty="0" smtClean="0"/>
              <a:t>consensus </a:t>
            </a:r>
            <a:r>
              <a:rPr lang="en-US" sz="1800" b="1" dirty="0" smtClean="0"/>
              <a:t>on the most appropriate mitigation and remediation </a:t>
            </a:r>
            <a:r>
              <a:rPr lang="en-US" sz="1800" b="1" dirty="0" smtClean="0"/>
              <a:t>strategies.</a:t>
            </a:r>
            <a:endParaRPr lang="en-US" sz="1800" b="1" dirty="0" smtClean="0"/>
          </a:p>
          <a:p>
            <a:pPr algn="just">
              <a:spcBef>
                <a:spcPts val="1200"/>
              </a:spcBef>
              <a:buClr>
                <a:srgbClr val="C00000"/>
              </a:buClr>
              <a:buFont typeface="Wingdings" panose="05000000000000000000" pitchFamily="2" charset="2"/>
              <a:buChar char="§"/>
            </a:pPr>
            <a:r>
              <a:rPr lang="en-US" sz="1800" b="1" dirty="0" smtClean="0"/>
              <a:t>It is a urgent necessity to define the role of scientific research and engineering, to develop technical guidelines.</a:t>
            </a:r>
          </a:p>
          <a:p>
            <a:pPr algn="just">
              <a:spcBef>
                <a:spcPts val="1200"/>
              </a:spcBef>
              <a:buClr>
                <a:srgbClr val="C00000"/>
              </a:buClr>
              <a:buFont typeface="Wingdings" panose="05000000000000000000" pitchFamily="2" charset="2"/>
              <a:buChar char="§"/>
            </a:pPr>
            <a:r>
              <a:rPr lang="en-US" sz="1800" b="1" dirty="0" smtClean="0"/>
              <a:t>Engineering </a:t>
            </a:r>
            <a:r>
              <a:rPr lang="en-US" sz="1800" b="1" dirty="0" smtClean="0"/>
              <a:t>is essential for improving our understanding of environmental processes and developing </a:t>
            </a:r>
            <a:r>
              <a:rPr lang="en-US" sz="1800" b="1" dirty="0" smtClean="0"/>
              <a:t>innovative technologies and technical </a:t>
            </a:r>
            <a:r>
              <a:rPr lang="en-US" sz="1800" b="1" dirty="0" smtClean="0"/>
              <a:t>guidelines.</a:t>
            </a:r>
          </a:p>
          <a:p>
            <a:pPr algn="just">
              <a:spcBef>
                <a:spcPts val="1200"/>
              </a:spcBef>
              <a:buClr>
                <a:srgbClr val="C00000"/>
              </a:buClr>
              <a:buFont typeface="Wingdings" panose="05000000000000000000" pitchFamily="2" charset="2"/>
              <a:buChar char="§"/>
            </a:pPr>
            <a:r>
              <a:rPr lang="en-US" sz="1800" b="1" dirty="0" smtClean="0"/>
              <a:t>Engineering is the application of knowledge, typically in the form of science, mathematics, and empirical evidence, to the </a:t>
            </a:r>
            <a:r>
              <a:rPr lang="en-US" sz="1800" b="1" dirty="0" smtClean="0"/>
              <a:t>innovation and design.</a:t>
            </a:r>
            <a:endParaRPr lang="en-US" sz="1800" b="1" dirty="0" smtClean="0"/>
          </a:p>
          <a:p>
            <a:pPr algn="just">
              <a:spcBef>
                <a:spcPts val="1200"/>
              </a:spcBef>
              <a:buClr>
                <a:srgbClr val="C00000"/>
              </a:buClr>
              <a:buFont typeface="Wingdings" panose="05000000000000000000" pitchFamily="2" charset="2"/>
              <a:buChar char="§"/>
            </a:pPr>
            <a:r>
              <a:rPr lang="en-US" sz="1800" b="1" dirty="0" smtClean="0"/>
              <a:t>Therefore, engineering is precisely what humans need to </a:t>
            </a:r>
            <a:r>
              <a:rPr lang="en-US" sz="1800" b="1" dirty="0" smtClean="0"/>
              <a:t>improve knowledge and apply concepts </a:t>
            </a:r>
            <a:r>
              <a:rPr lang="en-US" sz="1800" b="1" dirty="0" smtClean="0"/>
              <a:t>and </a:t>
            </a:r>
            <a:r>
              <a:rPr lang="en-US" sz="1800" b="1" dirty="0" smtClean="0"/>
              <a:t>know-how.</a:t>
            </a:r>
            <a:endParaRPr lang="en-US"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20</a:t>
            </a:fld>
            <a:endParaRPr lang="it-IT" dirty="0"/>
          </a:p>
        </p:txBody>
      </p:sp>
      <p:sp>
        <p:nvSpPr>
          <p:cNvPr id="6" name="CasellaDiTesto 5"/>
          <p:cNvSpPr txBox="1"/>
          <p:nvPr/>
        </p:nvSpPr>
        <p:spPr>
          <a:xfrm>
            <a:off x="758996" y="1124744"/>
            <a:ext cx="7456342" cy="584775"/>
          </a:xfrm>
          <a:prstGeom prst="rect">
            <a:avLst/>
          </a:prstGeom>
          <a:noFill/>
        </p:spPr>
        <p:txBody>
          <a:bodyPr wrap="square" rtlCol="0">
            <a:spAutoFit/>
          </a:bodyPr>
          <a:lstStyle/>
          <a:p>
            <a:pPr algn="ctr"/>
            <a:r>
              <a:rPr lang="it-IT" sz="3200" b="1" u="none" dirty="0" smtClean="0"/>
              <a:t>The </a:t>
            </a:r>
            <a:r>
              <a:rPr lang="it-IT" sz="3200" b="1" u="none" dirty="0" err="1" smtClean="0"/>
              <a:t>role</a:t>
            </a:r>
            <a:r>
              <a:rPr lang="it-IT" sz="3200" b="1" u="none" dirty="0" smtClean="0"/>
              <a:t> </a:t>
            </a:r>
            <a:r>
              <a:rPr lang="it-IT" sz="3200" b="1" u="none" dirty="0" err="1" smtClean="0"/>
              <a:t>of</a:t>
            </a:r>
            <a:r>
              <a:rPr lang="it-IT" sz="3200" b="1" u="none" dirty="0" smtClean="0"/>
              <a:t> science and </a:t>
            </a:r>
            <a:r>
              <a:rPr lang="it-IT" sz="3200" b="1" u="none" dirty="0" err="1" smtClean="0"/>
              <a:t>engineering</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21</a:t>
            </a:fld>
            <a:endParaRPr lang="it-IT" dirty="0"/>
          </a:p>
        </p:txBody>
      </p:sp>
      <p:sp>
        <p:nvSpPr>
          <p:cNvPr id="6" name="CasellaDiTesto 5"/>
          <p:cNvSpPr txBox="1"/>
          <p:nvPr/>
        </p:nvSpPr>
        <p:spPr>
          <a:xfrm>
            <a:off x="758996" y="1124744"/>
            <a:ext cx="7456342" cy="584775"/>
          </a:xfrm>
          <a:prstGeom prst="rect">
            <a:avLst/>
          </a:prstGeom>
          <a:noFill/>
        </p:spPr>
        <p:txBody>
          <a:bodyPr wrap="square" rtlCol="0">
            <a:spAutoFit/>
          </a:bodyPr>
          <a:lstStyle/>
          <a:p>
            <a:pPr algn="ctr"/>
            <a:r>
              <a:rPr lang="it-IT" sz="3200" b="1" u="none" dirty="0" err="1" smtClean="0"/>
              <a:t>Water-food-energy</a:t>
            </a:r>
            <a:r>
              <a:rPr lang="it-IT" sz="3200" b="1" u="none" dirty="0" smtClean="0"/>
              <a:t> </a:t>
            </a:r>
            <a:r>
              <a:rPr lang="it-IT" sz="3200" b="1" u="none" dirty="0" err="1" smtClean="0"/>
              <a:t>nexus</a:t>
            </a:r>
            <a:endParaRPr lang="it-IT" sz="3200" b="1" u="none" dirty="0"/>
          </a:p>
        </p:txBody>
      </p:sp>
      <p:pic>
        <p:nvPicPr>
          <p:cNvPr id="66562" name="Picture 2"/>
          <p:cNvPicPr>
            <a:picLocks noChangeAspect="1" noChangeArrowheads="1"/>
          </p:cNvPicPr>
          <p:nvPr/>
        </p:nvPicPr>
        <p:blipFill>
          <a:blip r:embed="rId2" cstate="print"/>
          <a:srcRect/>
          <a:stretch>
            <a:fillRect/>
          </a:stretch>
        </p:blipFill>
        <p:spPr bwMode="auto">
          <a:xfrm>
            <a:off x="2347433" y="1714488"/>
            <a:ext cx="4081955" cy="4419607"/>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22</a:t>
            </a:fld>
            <a:endParaRPr lang="it-IT" dirty="0"/>
          </a:p>
        </p:txBody>
      </p:sp>
      <p:sp>
        <p:nvSpPr>
          <p:cNvPr id="6" name="CasellaDiTesto 5"/>
          <p:cNvSpPr txBox="1"/>
          <p:nvPr/>
        </p:nvSpPr>
        <p:spPr>
          <a:xfrm>
            <a:off x="758996" y="1272589"/>
            <a:ext cx="7456342" cy="584775"/>
          </a:xfrm>
          <a:prstGeom prst="rect">
            <a:avLst/>
          </a:prstGeom>
          <a:noFill/>
        </p:spPr>
        <p:txBody>
          <a:bodyPr wrap="square" rtlCol="0">
            <a:spAutoFit/>
          </a:bodyPr>
          <a:lstStyle/>
          <a:p>
            <a:pPr algn="ctr"/>
            <a:r>
              <a:rPr lang="it-IT" sz="3200" b="1" u="none" dirty="0" err="1" smtClean="0"/>
              <a:t>Sustainability</a:t>
            </a:r>
            <a:r>
              <a:rPr lang="it-IT" sz="3200" b="1" u="none" dirty="0" smtClean="0"/>
              <a:t> </a:t>
            </a:r>
            <a:r>
              <a:rPr lang="it-IT" sz="3200" b="1" u="none" dirty="0" err="1" smtClean="0"/>
              <a:t>of</a:t>
            </a:r>
            <a:r>
              <a:rPr lang="it-IT" sz="3200" b="1" u="none" dirty="0" smtClean="0"/>
              <a:t> </a:t>
            </a:r>
            <a:r>
              <a:rPr lang="it-IT" sz="3200" b="1" u="none" dirty="0" err="1" smtClean="0"/>
              <a:t>energy</a:t>
            </a:r>
            <a:r>
              <a:rPr lang="it-IT" sz="3200" b="1" u="none" dirty="0" smtClean="0"/>
              <a:t> production</a:t>
            </a:r>
            <a:endParaRPr lang="it-IT" sz="3200" b="1" u="none" dirty="0"/>
          </a:p>
        </p:txBody>
      </p:sp>
      <p:sp>
        <p:nvSpPr>
          <p:cNvPr id="7" name="Segnaposto contenuto 2"/>
          <p:cNvSpPr>
            <a:spLocks noGrp="1"/>
          </p:cNvSpPr>
          <p:nvPr>
            <p:ph idx="1"/>
          </p:nvPr>
        </p:nvSpPr>
        <p:spPr>
          <a:xfrm>
            <a:off x="179512" y="2121237"/>
            <a:ext cx="8640960" cy="3323987"/>
          </a:xfrm>
        </p:spPr>
        <p:txBody>
          <a:bodyPr>
            <a:spAutoFit/>
          </a:bodyPr>
          <a:lstStyle/>
          <a:p>
            <a:pPr algn="just">
              <a:spcBef>
                <a:spcPts val="1200"/>
              </a:spcBef>
              <a:buClr>
                <a:srgbClr val="C00000"/>
              </a:buClr>
              <a:buFont typeface="Wingdings" panose="05000000000000000000" pitchFamily="2" charset="2"/>
              <a:buChar char="§"/>
            </a:pPr>
            <a:r>
              <a:rPr lang="en-US" sz="1800" b="1" dirty="0" smtClean="0"/>
              <a:t>Energy development is the field of activities focused on obtaining energy from natural resources.</a:t>
            </a:r>
          </a:p>
          <a:p>
            <a:pPr algn="just">
              <a:spcBef>
                <a:spcPts val="1200"/>
              </a:spcBef>
              <a:buClr>
                <a:srgbClr val="C00000"/>
              </a:buClr>
              <a:buFont typeface="Wingdings" panose="05000000000000000000" pitchFamily="2" charset="2"/>
              <a:buChar char="§"/>
            </a:pPr>
            <a:r>
              <a:rPr lang="en-US" sz="1800" b="1" dirty="0" smtClean="0"/>
              <a:t>A classification </a:t>
            </a:r>
            <a:r>
              <a:rPr lang="en-US" sz="1800" b="1" dirty="0" smtClean="0"/>
              <a:t>that is relevant to sustainable development subdivides energy into two categories</a:t>
            </a:r>
            <a:r>
              <a:rPr lang="en-US" sz="1800" b="1" dirty="0" smtClean="0"/>
              <a:t>:</a:t>
            </a:r>
          </a:p>
          <a:p>
            <a:pPr algn="just">
              <a:spcBef>
                <a:spcPts val="1200"/>
              </a:spcBef>
              <a:buClr>
                <a:srgbClr val="C00000"/>
              </a:buClr>
              <a:buNone/>
            </a:pPr>
            <a:r>
              <a:rPr lang="en-US" sz="1800" b="1" dirty="0" smtClean="0"/>
              <a:t>	</a:t>
            </a:r>
            <a:r>
              <a:rPr lang="en-US" sz="1800" b="1" dirty="0" smtClean="0">
                <a:solidFill>
                  <a:srgbClr val="FF0000"/>
                </a:solidFill>
              </a:rPr>
              <a:t>Renewable </a:t>
            </a:r>
            <a:r>
              <a:rPr lang="en-US" sz="1800" b="1" dirty="0" smtClean="0">
                <a:solidFill>
                  <a:srgbClr val="FF0000"/>
                </a:solidFill>
              </a:rPr>
              <a:t>resources</a:t>
            </a:r>
            <a:r>
              <a:rPr lang="en-US" sz="1800" b="1" dirty="0" smtClean="0"/>
              <a:t> are those that recover their capacity in a time that is compatible with human needs. Examples are hydroelectric power or wind power. </a:t>
            </a:r>
            <a:endParaRPr lang="en-US" sz="1800" b="1" dirty="0" smtClean="0"/>
          </a:p>
          <a:p>
            <a:pPr algn="just">
              <a:spcBef>
                <a:spcPts val="1200"/>
              </a:spcBef>
              <a:buClr>
                <a:srgbClr val="C00000"/>
              </a:buClr>
              <a:buNone/>
            </a:pPr>
            <a:r>
              <a:rPr lang="en-US" sz="1800" b="1" dirty="0" smtClean="0"/>
              <a:t>	</a:t>
            </a:r>
            <a:r>
              <a:rPr lang="en-US" sz="1800" b="1" dirty="0" smtClean="0"/>
              <a:t>Non-renewable </a:t>
            </a:r>
            <a:r>
              <a:rPr lang="en-US" sz="1800" b="1" dirty="0" smtClean="0"/>
              <a:t>resources are those that are significantly depleted by human usage and that will not recover their potential significantly during human lifetime. An example of a non-renewable energy source is </a:t>
            </a:r>
            <a:r>
              <a:rPr lang="en-US" sz="1800" b="1" dirty="0" smtClean="0"/>
              <a:t>coal.</a:t>
            </a:r>
            <a:endParaRPr lang="en-US" sz="1800" b="1" dirty="0" smtClean="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23</a:t>
            </a:fld>
            <a:endParaRPr lang="it-IT" dirty="0"/>
          </a:p>
        </p:txBody>
      </p:sp>
      <p:sp>
        <p:nvSpPr>
          <p:cNvPr id="6" name="CasellaDiTesto 5"/>
          <p:cNvSpPr txBox="1"/>
          <p:nvPr/>
        </p:nvSpPr>
        <p:spPr>
          <a:xfrm>
            <a:off x="758996" y="1272589"/>
            <a:ext cx="7456342" cy="584775"/>
          </a:xfrm>
          <a:prstGeom prst="rect">
            <a:avLst/>
          </a:prstGeom>
          <a:noFill/>
        </p:spPr>
        <p:txBody>
          <a:bodyPr wrap="square" rtlCol="0">
            <a:spAutoFit/>
          </a:bodyPr>
          <a:lstStyle/>
          <a:p>
            <a:pPr algn="ctr"/>
            <a:r>
              <a:rPr lang="it-IT" sz="3200" b="1" u="none" dirty="0" err="1" smtClean="0"/>
              <a:t>Sustainability</a:t>
            </a:r>
            <a:r>
              <a:rPr lang="it-IT" sz="3200" b="1" u="none" dirty="0" smtClean="0"/>
              <a:t> </a:t>
            </a:r>
            <a:r>
              <a:rPr lang="it-IT" sz="3200" b="1" u="none" dirty="0" err="1" smtClean="0"/>
              <a:t>of</a:t>
            </a:r>
            <a:r>
              <a:rPr lang="it-IT" sz="3200" b="1" u="none" dirty="0" smtClean="0"/>
              <a:t> </a:t>
            </a:r>
            <a:r>
              <a:rPr lang="it-IT" sz="3200" b="1" u="none" dirty="0" err="1" smtClean="0"/>
              <a:t>energy</a:t>
            </a:r>
            <a:r>
              <a:rPr lang="it-IT" sz="3200" b="1" u="none" dirty="0" smtClean="0"/>
              <a:t> production</a:t>
            </a:r>
            <a:endParaRPr lang="it-IT" sz="3200" b="1" u="none" dirty="0"/>
          </a:p>
        </p:txBody>
      </p:sp>
      <p:pic>
        <p:nvPicPr>
          <p:cNvPr id="67585" name="Picture 1"/>
          <p:cNvPicPr>
            <a:picLocks noChangeAspect="1" noChangeArrowheads="1"/>
          </p:cNvPicPr>
          <p:nvPr/>
        </p:nvPicPr>
        <p:blipFill>
          <a:blip r:embed="rId2" cstate="print"/>
          <a:srcRect/>
          <a:stretch>
            <a:fillRect/>
          </a:stretch>
        </p:blipFill>
        <p:spPr bwMode="auto">
          <a:xfrm>
            <a:off x="1524000" y="2543189"/>
            <a:ext cx="6096000" cy="2886075"/>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24</a:t>
            </a:fld>
            <a:endParaRPr lang="it-IT" dirty="0"/>
          </a:p>
        </p:txBody>
      </p:sp>
      <p:sp>
        <p:nvSpPr>
          <p:cNvPr id="6" name="CasellaDiTesto 5"/>
          <p:cNvSpPr txBox="1"/>
          <p:nvPr/>
        </p:nvSpPr>
        <p:spPr>
          <a:xfrm>
            <a:off x="758996" y="1272589"/>
            <a:ext cx="7456342" cy="584775"/>
          </a:xfrm>
          <a:prstGeom prst="rect">
            <a:avLst/>
          </a:prstGeom>
          <a:noFill/>
        </p:spPr>
        <p:txBody>
          <a:bodyPr wrap="square" rtlCol="0">
            <a:spAutoFit/>
          </a:bodyPr>
          <a:lstStyle/>
          <a:p>
            <a:pPr algn="ctr"/>
            <a:r>
              <a:rPr lang="it-IT" sz="3200" b="1" u="none" dirty="0" err="1" smtClean="0"/>
              <a:t>Sustainability</a:t>
            </a:r>
            <a:r>
              <a:rPr lang="it-IT" sz="3200" b="1" u="none" dirty="0" smtClean="0"/>
              <a:t> </a:t>
            </a:r>
            <a:r>
              <a:rPr lang="it-IT" sz="3200" b="1" u="none" dirty="0" err="1" smtClean="0"/>
              <a:t>of</a:t>
            </a:r>
            <a:r>
              <a:rPr lang="it-IT" sz="3200" b="1" u="none" dirty="0" smtClean="0"/>
              <a:t> </a:t>
            </a:r>
            <a:r>
              <a:rPr lang="it-IT" sz="3200" b="1" u="none" dirty="0" err="1" smtClean="0"/>
              <a:t>energy</a:t>
            </a:r>
            <a:r>
              <a:rPr lang="it-IT" sz="3200" b="1" u="none" dirty="0" smtClean="0"/>
              <a:t> production</a:t>
            </a:r>
            <a:endParaRPr lang="it-IT" sz="3200" b="1" u="none" dirty="0"/>
          </a:p>
        </p:txBody>
      </p:sp>
      <p:sp>
        <p:nvSpPr>
          <p:cNvPr id="7" name="Segnaposto contenuto 2"/>
          <p:cNvSpPr>
            <a:spLocks noGrp="1"/>
          </p:cNvSpPr>
          <p:nvPr>
            <p:ph idx="1"/>
          </p:nvPr>
        </p:nvSpPr>
        <p:spPr>
          <a:xfrm>
            <a:off x="179512" y="1999673"/>
            <a:ext cx="8640960" cy="4001095"/>
          </a:xfrm>
        </p:spPr>
        <p:txBody>
          <a:bodyPr>
            <a:spAutoFit/>
          </a:bodyPr>
          <a:lstStyle/>
          <a:p>
            <a:pPr algn="just">
              <a:spcBef>
                <a:spcPts val="1200"/>
              </a:spcBef>
              <a:buClr>
                <a:srgbClr val="C00000"/>
              </a:buClr>
              <a:buFont typeface="Wingdings" panose="05000000000000000000" pitchFamily="2" charset="2"/>
              <a:buChar char="§"/>
            </a:pPr>
            <a:r>
              <a:rPr lang="en-US" sz="1800" b="1" dirty="0" smtClean="0"/>
              <a:t>About 16% of global final energy consumption presently comes from renewable resources, with 10% of all energy from traditional biomass, mainly used for heating, and 3.4% from hydroelectricity. New </a:t>
            </a:r>
            <a:r>
              <a:rPr lang="en-US" sz="1800" b="1" dirty="0" err="1" smtClean="0"/>
              <a:t>renewables</a:t>
            </a:r>
            <a:r>
              <a:rPr lang="en-US" sz="1800" b="1" dirty="0" smtClean="0"/>
              <a:t> (small hydro, modern biomass, wind, solar, geothermal, and </a:t>
            </a:r>
            <a:r>
              <a:rPr lang="en-US" sz="1800" b="1" dirty="0" err="1" smtClean="0"/>
              <a:t>biofuels</a:t>
            </a:r>
            <a:r>
              <a:rPr lang="en-US" sz="1800" b="1" dirty="0" smtClean="0"/>
              <a:t>) account for another 3% and are growing rapidly. At the national level, at least 30 nations around the world already have renewable energy contributing more than 20% of energy supply.</a:t>
            </a:r>
          </a:p>
          <a:p>
            <a:pPr algn="just">
              <a:spcBef>
                <a:spcPts val="1200"/>
              </a:spcBef>
              <a:buClr>
                <a:srgbClr val="C00000"/>
              </a:buClr>
              <a:buFont typeface="Wingdings" panose="05000000000000000000" pitchFamily="2" charset="2"/>
              <a:buChar char="§"/>
            </a:pPr>
            <a:endParaRPr lang="en-US" sz="1800" b="1" dirty="0" smtClean="0"/>
          </a:p>
          <a:p>
            <a:pPr algn="just">
              <a:spcBef>
                <a:spcPts val="1200"/>
              </a:spcBef>
              <a:buClr>
                <a:srgbClr val="C00000"/>
              </a:buClr>
              <a:buFont typeface="Wingdings" panose="05000000000000000000" pitchFamily="2" charset="2"/>
              <a:buChar char="§"/>
            </a:pPr>
            <a:r>
              <a:rPr lang="en-US" sz="1800" b="1" dirty="0" smtClean="0"/>
              <a:t>Renewable energy resources exist over wide geographical areas, in contrast to other energy sources, which are concentrated in a limited number of countries. Figure 6 shows the total world energy consumption by source, which shows that </a:t>
            </a:r>
            <a:r>
              <a:rPr lang="en-US" sz="1800" b="1" dirty="0" err="1" smtClean="0"/>
              <a:t>renewables</a:t>
            </a:r>
            <a:r>
              <a:rPr lang="en-US" sz="1800" b="1" dirty="0" smtClean="0"/>
              <a:t> are still a limited portion of energy production. </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25</a:t>
            </a:fld>
            <a:endParaRPr lang="it-IT" dirty="0"/>
          </a:p>
        </p:txBody>
      </p:sp>
      <p:sp>
        <p:nvSpPr>
          <p:cNvPr id="6" name="CasellaDiTesto 5"/>
          <p:cNvSpPr txBox="1"/>
          <p:nvPr/>
        </p:nvSpPr>
        <p:spPr>
          <a:xfrm>
            <a:off x="758996" y="1272589"/>
            <a:ext cx="7456342" cy="584775"/>
          </a:xfrm>
          <a:prstGeom prst="rect">
            <a:avLst/>
          </a:prstGeom>
          <a:noFill/>
        </p:spPr>
        <p:txBody>
          <a:bodyPr wrap="square" rtlCol="0">
            <a:spAutoFit/>
          </a:bodyPr>
          <a:lstStyle/>
          <a:p>
            <a:pPr algn="ctr"/>
            <a:r>
              <a:rPr lang="it-IT" sz="3200" b="1" u="none" dirty="0" err="1" smtClean="0"/>
              <a:t>Sustainability</a:t>
            </a:r>
            <a:r>
              <a:rPr lang="it-IT" sz="3200" b="1" u="none" dirty="0" smtClean="0"/>
              <a:t> </a:t>
            </a:r>
            <a:r>
              <a:rPr lang="it-IT" sz="3200" b="1" u="none" dirty="0" err="1" smtClean="0"/>
              <a:t>of</a:t>
            </a:r>
            <a:r>
              <a:rPr lang="it-IT" sz="3200" b="1" u="none" dirty="0" smtClean="0"/>
              <a:t> </a:t>
            </a:r>
            <a:r>
              <a:rPr lang="it-IT" sz="3200" b="1" u="none" dirty="0" err="1" smtClean="0"/>
              <a:t>energy</a:t>
            </a:r>
            <a:r>
              <a:rPr lang="it-IT" sz="3200" b="1" u="none" dirty="0" smtClean="0"/>
              <a:t> production</a:t>
            </a:r>
            <a:endParaRPr lang="it-IT" sz="3200" b="1" u="none" dirty="0"/>
          </a:p>
        </p:txBody>
      </p:sp>
      <p:pic>
        <p:nvPicPr>
          <p:cNvPr id="70658" name="Picture 2"/>
          <p:cNvPicPr>
            <a:picLocks noChangeAspect="1" noChangeArrowheads="1"/>
          </p:cNvPicPr>
          <p:nvPr/>
        </p:nvPicPr>
        <p:blipFill>
          <a:blip r:embed="rId2" cstate="print"/>
          <a:srcRect/>
          <a:stretch>
            <a:fillRect/>
          </a:stretch>
        </p:blipFill>
        <p:spPr bwMode="auto">
          <a:xfrm>
            <a:off x="500034" y="1928802"/>
            <a:ext cx="4881569" cy="4415177"/>
          </a:xfrm>
          <a:prstGeom prst="rect">
            <a:avLst/>
          </a:prstGeom>
          <a:noFill/>
          <a:ln w="9525">
            <a:noFill/>
            <a:miter lim="800000"/>
            <a:headEnd/>
            <a:tailEnd/>
          </a:ln>
          <a:effectLst/>
        </p:spPr>
      </p:pic>
      <p:sp>
        <p:nvSpPr>
          <p:cNvPr id="8" name="Rettangolo 7"/>
          <p:cNvSpPr/>
          <p:nvPr/>
        </p:nvSpPr>
        <p:spPr>
          <a:xfrm>
            <a:off x="5572132" y="2608732"/>
            <a:ext cx="3286148" cy="2677656"/>
          </a:xfrm>
          <a:prstGeom prst="rect">
            <a:avLst/>
          </a:prstGeom>
        </p:spPr>
        <p:txBody>
          <a:bodyPr wrap="square">
            <a:spAutoFit/>
          </a:bodyPr>
          <a:lstStyle/>
          <a:p>
            <a:r>
              <a:rPr lang="en-US" sz="1400" u="none" dirty="0" smtClean="0"/>
              <a:t>Total energy production by countries. The left vertical axis refers to the whole world, while the right vertical axis refers to the individual countries. Yellow is China; brown is Russia; light blue is Africa; blue is United States; green is Europe; dark green is Central and South America. By Delphi234 - U.S. Energy Information Administration (EIA)website eia.gov, Public Domain, https://commons.wikimedia.org/w/index.php?curid=36175030</a:t>
            </a:r>
            <a:endParaRPr lang="it-IT" sz="1400"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53059"/>
            <a:ext cx="8640960" cy="2616101"/>
          </a:xfrm>
        </p:spPr>
        <p:txBody>
          <a:bodyPr>
            <a:spAutoFit/>
          </a:bodyPr>
          <a:lstStyle/>
          <a:p>
            <a:pPr algn="just">
              <a:spcBef>
                <a:spcPts val="1200"/>
              </a:spcBef>
              <a:buClr>
                <a:srgbClr val="C00000"/>
              </a:buClr>
              <a:buFont typeface="Wingdings" panose="05000000000000000000" pitchFamily="2" charset="2"/>
              <a:buChar char="§"/>
            </a:pPr>
            <a:r>
              <a:rPr lang="en-US" sz="1800" b="1" dirty="0" smtClean="0"/>
              <a:t>In </a:t>
            </a:r>
            <a:r>
              <a:rPr lang="en-US" sz="1800" b="1" dirty="0" smtClean="0"/>
              <a:t>the context of water resources management, sustainability can be defined as the property of water resources systems to remain functional in the long term.</a:t>
            </a:r>
          </a:p>
          <a:p>
            <a:pPr algn="just">
              <a:spcBef>
                <a:spcPts val="1200"/>
              </a:spcBef>
              <a:buClr>
                <a:srgbClr val="C00000"/>
              </a:buClr>
              <a:buFont typeface="Wingdings" panose="05000000000000000000" pitchFamily="2" charset="2"/>
              <a:buChar char="§"/>
            </a:pPr>
            <a:r>
              <a:rPr lang="en-US" sz="1800" b="1" dirty="0" smtClean="0"/>
              <a:t>Note that the definition refers to the global plurality of water resources system, and therefore not only at their local function. </a:t>
            </a:r>
          </a:p>
          <a:p>
            <a:pPr algn="just">
              <a:spcBef>
                <a:spcPts val="1200"/>
              </a:spcBef>
              <a:buClr>
                <a:srgbClr val="C00000"/>
              </a:buClr>
              <a:buFont typeface="Wingdings" panose="05000000000000000000" pitchFamily="2" charset="2"/>
              <a:buChar char="§"/>
            </a:pPr>
            <a:r>
              <a:rPr lang="en-US" sz="1800" b="1" dirty="0" smtClean="0"/>
              <a:t>Therefore, one essential premise for sustainable water resources management is the adoption of a global perspective, which should necessarily lead to a global water policy. </a:t>
            </a: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26</a:t>
            </a:fld>
            <a:endParaRPr lang="it-IT"/>
          </a:p>
        </p:txBody>
      </p:sp>
      <p:sp>
        <p:nvSpPr>
          <p:cNvPr id="5" name="CasellaDiTesto 4"/>
          <p:cNvSpPr txBox="1"/>
          <p:nvPr/>
        </p:nvSpPr>
        <p:spPr>
          <a:xfrm>
            <a:off x="1043608" y="1124744"/>
            <a:ext cx="6912768" cy="584775"/>
          </a:xfrm>
          <a:prstGeom prst="rect">
            <a:avLst/>
          </a:prstGeom>
          <a:noFill/>
        </p:spPr>
        <p:txBody>
          <a:bodyPr wrap="square" rtlCol="0">
            <a:spAutoFit/>
          </a:bodyPr>
          <a:lstStyle/>
          <a:p>
            <a:pPr algn="ctr"/>
            <a:r>
              <a:rPr lang="it-IT" sz="3200" b="1" u="none" dirty="0" err="1" smtClean="0"/>
              <a:t>Sustainability</a:t>
            </a:r>
            <a:r>
              <a:rPr lang="it-IT" sz="3200" b="1" u="none" dirty="0" smtClean="0"/>
              <a:t> and WRM</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4846"/>
            <a:ext cx="8640960" cy="4647426"/>
          </a:xfrm>
        </p:spPr>
        <p:txBody>
          <a:bodyPr>
            <a:spAutoFit/>
          </a:bodyPr>
          <a:lstStyle/>
          <a:p>
            <a:pPr algn="just">
              <a:spcBef>
                <a:spcPts val="1200"/>
              </a:spcBef>
              <a:buClr>
                <a:srgbClr val="C00000"/>
              </a:buClr>
              <a:buFont typeface="Wingdings" panose="05000000000000000000" pitchFamily="2" charset="2"/>
              <a:buChar char="§"/>
            </a:pPr>
            <a:r>
              <a:rPr lang="en-US" sz="1800" b="1" dirty="0" smtClean="0"/>
              <a:t>To reach the target, it is necessary that local design takes into account:</a:t>
            </a:r>
          </a:p>
          <a:p>
            <a:pPr algn="just">
              <a:spcBef>
                <a:spcPts val="1200"/>
              </a:spcBef>
              <a:buClr>
                <a:srgbClr val="C00000"/>
              </a:buClr>
              <a:buNone/>
            </a:pPr>
            <a:r>
              <a:rPr lang="en-US" sz="1800" b="1" dirty="0" smtClean="0"/>
              <a:t>	Water resources assessment;</a:t>
            </a:r>
          </a:p>
          <a:p>
            <a:pPr algn="just">
              <a:spcBef>
                <a:spcPts val="1200"/>
              </a:spcBef>
              <a:buClr>
                <a:srgbClr val="C00000"/>
              </a:buClr>
              <a:buNone/>
            </a:pPr>
            <a:r>
              <a:rPr lang="en-US" sz="1800" b="1" dirty="0" smtClean="0"/>
              <a:t>	1) Lifetime of the water resources system;</a:t>
            </a:r>
          </a:p>
          <a:p>
            <a:pPr algn="just">
              <a:spcBef>
                <a:spcPts val="1200"/>
              </a:spcBef>
              <a:buClr>
                <a:srgbClr val="C00000"/>
              </a:buClr>
              <a:buNone/>
            </a:pPr>
            <a:r>
              <a:rPr lang="en-US" sz="1800" b="1" dirty="0" smtClean="0"/>
              <a:t>	2) Societal development during the lifetime of the system;</a:t>
            </a:r>
          </a:p>
          <a:p>
            <a:pPr algn="just">
              <a:spcBef>
                <a:spcPts val="1200"/>
              </a:spcBef>
              <a:buClr>
                <a:srgbClr val="C00000"/>
              </a:buClr>
              <a:buNone/>
            </a:pPr>
            <a:r>
              <a:rPr lang="en-US" sz="1800" b="1" dirty="0" smtClean="0"/>
              <a:t>	3) Changes in water resources status during the lifetime of the system, which may be due to local anthropogenic impact and climate change;</a:t>
            </a:r>
          </a:p>
          <a:p>
            <a:pPr algn="just">
              <a:spcBef>
                <a:spcPts val="1200"/>
              </a:spcBef>
              <a:buClr>
                <a:srgbClr val="C00000"/>
              </a:buClr>
              <a:buNone/>
            </a:pPr>
            <a:r>
              <a:rPr lang="en-US" sz="1800" b="1" dirty="0" smtClean="0"/>
              <a:t>	4) Resilience of the system to societal development and changes in water resources;</a:t>
            </a:r>
          </a:p>
          <a:p>
            <a:pPr algn="just">
              <a:spcBef>
                <a:spcPts val="1200"/>
              </a:spcBef>
              <a:buClr>
                <a:srgbClr val="C00000"/>
              </a:buClr>
              <a:buNone/>
            </a:pPr>
            <a:r>
              <a:rPr lang="en-US" sz="1800" b="1" dirty="0" smtClean="0"/>
              <a:t>	5) Afterlife of the system, including opportunities for recovery and renovation;</a:t>
            </a:r>
          </a:p>
          <a:p>
            <a:pPr algn="just">
              <a:spcBef>
                <a:spcPts val="1200"/>
              </a:spcBef>
              <a:buClr>
                <a:srgbClr val="C00000"/>
              </a:buClr>
              <a:buNone/>
            </a:pPr>
            <a:r>
              <a:rPr lang="en-US" sz="1800" b="1" dirty="0" smtClean="0"/>
              <a:t>	6) Interaction with governance at local, regional and global scale.</a:t>
            </a:r>
          </a:p>
          <a:p>
            <a:pPr algn="just">
              <a:spcBef>
                <a:spcPts val="1200"/>
              </a:spcBef>
              <a:buClr>
                <a:srgbClr val="C00000"/>
              </a:buClr>
              <a:buFont typeface="Wingdings" panose="05000000000000000000" pitchFamily="2" charset="2"/>
              <a:buChar char="§"/>
            </a:pP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27</a:t>
            </a:fld>
            <a:endParaRPr lang="it-IT"/>
          </a:p>
        </p:txBody>
      </p:sp>
      <p:sp>
        <p:nvSpPr>
          <p:cNvPr id="5" name="CasellaDiTesto 4"/>
          <p:cNvSpPr txBox="1"/>
          <p:nvPr/>
        </p:nvSpPr>
        <p:spPr>
          <a:xfrm>
            <a:off x="0" y="1124744"/>
            <a:ext cx="8964488" cy="584775"/>
          </a:xfrm>
          <a:prstGeom prst="rect">
            <a:avLst/>
          </a:prstGeom>
          <a:noFill/>
        </p:spPr>
        <p:txBody>
          <a:bodyPr wrap="square" rtlCol="0">
            <a:spAutoFit/>
          </a:bodyPr>
          <a:lstStyle/>
          <a:p>
            <a:pPr algn="ctr"/>
            <a:r>
              <a:rPr lang="it-IT" sz="3200" b="1" u="none" dirty="0" err="1" smtClean="0"/>
              <a:t>Technical</a:t>
            </a:r>
            <a:r>
              <a:rPr lang="it-IT" sz="3200" b="1" u="none" dirty="0" smtClean="0"/>
              <a:t> </a:t>
            </a:r>
            <a:r>
              <a:rPr lang="it-IT" sz="3200" b="1" u="none" dirty="0" err="1" smtClean="0"/>
              <a:t>requirements</a:t>
            </a:r>
            <a:r>
              <a:rPr lang="it-IT" sz="3200" b="1" u="none" dirty="0" smtClean="0"/>
              <a:t> </a:t>
            </a:r>
            <a:r>
              <a:rPr lang="it-IT" sz="3200" b="1" u="none" dirty="0" err="1" smtClean="0"/>
              <a:t>for</a:t>
            </a:r>
            <a:r>
              <a:rPr lang="it-IT" sz="3200" b="1" u="none" dirty="0" smtClean="0"/>
              <a:t> </a:t>
            </a:r>
            <a:r>
              <a:rPr lang="it-IT" sz="3200" b="1" u="none" dirty="0" err="1" smtClean="0"/>
              <a:t>sustainability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805329"/>
            <a:ext cx="8640960" cy="4431983"/>
          </a:xfrm>
        </p:spPr>
        <p:txBody>
          <a:bodyPr>
            <a:spAutoFit/>
          </a:bodyPr>
          <a:lstStyle/>
          <a:p>
            <a:pPr algn="just">
              <a:spcBef>
                <a:spcPts val="1200"/>
              </a:spcBef>
              <a:buClr>
                <a:srgbClr val="C00000"/>
              </a:buClr>
              <a:buFont typeface="Wingdings" panose="05000000000000000000" pitchFamily="2" charset="2"/>
              <a:buChar char="§"/>
            </a:pPr>
            <a:r>
              <a:rPr lang="en-US" sz="1800" b="1" dirty="0" smtClean="0"/>
              <a:t>Social learning! Entails developing relational capacities to learn how to collaborate and understand others’ roles and capacity, by taking into account institutional arrangements and the social context.</a:t>
            </a:r>
          </a:p>
          <a:p>
            <a:pPr algn="just">
              <a:spcBef>
                <a:spcPts val="1200"/>
              </a:spcBef>
              <a:buClr>
                <a:srgbClr val="C00000"/>
              </a:buClr>
              <a:buFont typeface="Wingdings" panose="05000000000000000000" pitchFamily="2" charset="2"/>
              <a:buChar char="§"/>
            </a:pPr>
            <a:r>
              <a:rPr lang="en-US" sz="1800" b="1" dirty="0" smtClean="0"/>
              <a:t>The interdisciplinary collaboration between </a:t>
            </a:r>
            <a:r>
              <a:rPr lang="en-US" sz="1800" b="1" dirty="0" err="1" smtClean="0"/>
              <a:t>geoscience</a:t>
            </a:r>
            <a:r>
              <a:rPr lang="en-US" sz="1800" b="1" dirty="0" smtClean="0"/>
              <a:t> and social science is essential in this respect, where each discipline should assume the role that is pertinent to its background and knowledge. The connection between engineering and society necessarily needs to be supported by social and political sciences.</a:t>
            </a:r>
          </a:p>
          <a:p>
            <a:pPr algn="just">
              <a:spcBef>
                <a:spcPts val="1200"/>
              </a:spcBef>
              <a:buClr>
                <a:srgbClr val="C00000"/>
              </a:buClr>
              <a:buFont typeface="Wingdings" panose="05000000000000000000" pitchFamily="2" charset="2"/>
              <a:buChar char="§"/>
            </a:pPr>
            <a:r>
              <a:rPr lang="en-US" sz="1800" b="1" dirty="0" smtClean="0"/>
              <a:t>Societal development and change are driving forces that, when combined with the pressures from economic growth and major population change, make the sustainable development of water resources a challenge. The combination of these drivers usually results in increased water use, competition and pollution in addition to inefficient water supply.</a:t>
            </a:r>
          </a:p>
          <a:p>
            <a:pPr algn="just">
              <a:spcBef>
                <a:spcPts val="1200"/>
              </a:spcBef>
              <a:buClr>
                <a:srgbClr val="C00000"/>
              </a:buClr>
              <a:buFont typeface="Wingdings" panose="05000000000000000000" pitchFamily="2" charset="2"/>
              <a:buChar char="§"/>
            </a:pP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28</a:t>
            </a:fld>
            <a:endParaRPr lang="it-IT"/>
          </a:p>
        </p:txBody>
      </p:sp>
      <p:sp>
        <p:nvSpPr>
          <p:cNvPr id="5" name="CasellaDiTesto 4"/>
          <p:cNvSpPr txBox="1"/>
          <p:nvPr/>
        </p:nvSpPr>
        <p:spPr>
          <a:xfrm>
            <a:off x="0" y="1124744"/>
            <a:ext cx="8964488" cy="584775"/>
          </a:xfrm>
          <a:prstGeom prst="rect">
            <a:avLst/>
          </a:prstGeom>
          <a:noFill/>
        </p:spPr>
        <p:txBody>
          <a:bodyPr wrap="square" rtlCol="0">
            <a:spAutoFit/>
          </a:bodyPr>
          <a:lstStyle/>
          <a:p>
            <a:pPr algn="ctr"/>
            <a:r>
              <a:rPr lang="it-IT" sz="3200" b="1" u="none" dirty="0" smtClean="0"/>
              <a:t>Social </a:t>
            </a:r>
            <a:r>
              <a:rPr lang="it-IT" sz="3200" b="1" u="none" dirty="0" err="1" smtClean="0"/>
              <a:t>learning</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8235"/>
            <a:ext cx="8640960" cy="3724096"/>
          </a:xfrm>
        </p:spPr>
        <p:txBody>
          <a:bodyPr>
            <a:spAutoFit/>
          </a:bodyPr>
          <a:lstStyle/>
          <a:p>
            <a:pPr algn="just">
              <a:spcBef>
                <a:spcPts val="1200"/>
              </a:spcBef>
              <a:buClr>
                <a:srgbClr val="C00000"/>
              </a:buClr>
              <a:buFont typeface="Wingdings" panose="05000000000000000000" pitchFamily="2" charset="2"/>
              <a:buChar char="§"/>
            </a:pPr>
            <a:r>
              <a:rPr lang="en-US" sz="1800" b="1" dirty="0" smtClean="0"/>
              <a:t>An interesting opportunity that has been recently proposed to manage water resources at the global level and to move water is given by the virtual water transfer. Virtual water trade (also known as trade in embedded or embodied water) refers to the hidden flow of water if food or other commodities are traded from one place to another. </a:t>
            </a:r>
          </a:p>
          <a:p>
            <a:pPr algn="just">
              <a:spcBef>
                <a:spcPts val="1200"/>
              </a:spcBef>
              <a:buClr>
                <a:srgbClr val="C00000"/>
              </a:buClr>
              <a:buFont typeface="Wingdings" panose="05000000000000000000" pitchFamily="2" charset="2"/>
              <a:buChar char="§"/>
            </a:pPr>
            <a:r>
              <a:rPr lang="en-US" sz="1800" b="1" dirty="0" smtClean="0"/>
              <a:t>The concept of virtual water was introduced by John Anthony Allan (King’s College London and the School of Oriental and African Studies) to support his argument that countries in the Middle East can save their scarce water resources by relying more on import of food. </a:t>
            </a:r>
          </a:p>
          <a:p>
            <a:pPr algn="just">
              <a:spcBef>
                <a:spcPts val="1200"/>
              </a:spcBef>
              <a:buClr>
                <a:srgbClr val="C00000"/>
              </a:buClr>
              <a:buFont typeface="Wingdings" panose="05000000000000000000" pitchFamily="2" charset="2"/>
              <a:buChar char="§"/>
            </a:pPr>
            <a:r>
              <a:rPr lang="en-US" sz="1800" b="1" dirty="0" smtClean="0"/>
              <a:t>The key concept to assess virtual water trade is that of water footprint, which is defined as the total volume of fresh water used to produce the goods and services consumed by individuals or communities.</a:t>
            </a: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29</a:t>
            </a:fld>
            <a:endParaRPr lang="it-IT"/>
          </a:p>
        </p:txBody>
      </p:sp>
      <p:sp>
        <p:nvSpPr>
          <p:cNvPr id="5" name="CasellaDiTesto 4"/>
          <p:cNvSpPr txBox="1"/>
          <p:nvPr/>
        </p:nvSpPr>
        <p:spPr>
          <a:xfrm>
            <a:off x="0" y="1124744"/>
            <a:ext cx="8964488" cy="584775"/>
          </a:xfrm>
          <a:prstGeom prst="rect">
            <a:avLst/>
          </a:prstGeom>
          <a:noFill/>
        </p:spPr>
        <p:txBody>
          <a:bodyPr wrap="square" rtlCol="0">
            <a:spAutoFit/>
          </a:bodyPr>
          <a:lstStyle/>
          <a:p>
            <a:pPr algn="ctr"/>
            <a:r>
              <a:rPr lang="it-IT" sz="3200" b="1" u="none" dirty="0" err="1" smtClean="0"/>
              <a:t>Virtual</a:t>
            </a:r>
            <a:r>
              <a:rPr lang="it-IT" sz="3200" b="1" u="none" dirty="0" smtClean="0"/>
              <a:t> water </a:t>
            </a:r>
            <a:r>
              <a:rPr lang="it-IT" sz="3200" b="1" u="none" dirty="0" err="1" smtClean="0"/>
              <a:t>trade</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571744"/>
            <a:ext cx="8640960" cy="3600986"/>
          </a:xfrm>
        </p:spPr>
        <p:txBody>
          <a:bodyPr>
            <a:spAutoFit/>
          </a:bodyPr>
          <a:lstStyle/>
          <a:p>
            <a:pPr algn="just">
              <a:spcBef>
                <a:spcPts val="1200"/>
              </a:spcBef>
              <a:buClr>
                <a:srgbClr val="C00000"/>
              </a:buClr>
              <a:buFont typeface="Wingdings" panose="05000000000000000000" pitchFamily="2" charset="2"/>
              <a:buChar char="§"/>
            </a:pPr>
            <a:r>
              <a:rPr lang="en-US" sz="1800" b="1" dirty="0" smtClean="0"/>
              <a:t>The possible </a:t>
            </a:r>
            <a:r>
              <a:rPr lang="en-US" sz="1800" b="1" dirty="0" err="1" smtClean="0"/>
              <a:t>unsustainability</a:t>
            </a:r>
            <a:r>
              <a:rPr lang="en-US" sz="1800" b="1" dirty="0" smtClean="0"/>
              <a:t> of human development is part of the history of humanity since prehistoric times. A relevant example is ancient Athens where an efficient systems was built to supply water and to collect wastes. </a:t>
            </a:r>
          </a:p>
          <a:p>
            <a:pPr algn="just">
              <a:spcBef>
                <a:spcPts val="1200"/>
              </a:spcBef>
              <a:buClr>
                <a:srgbClr val="C00000"/>
              </a:buClr>
              <a:buFont typeface="Wingdings" panose="05000000000000000000" pitchFamily="2" charset="2"/>
              <a:buChar char="§"/>
            </a:pPr>
            <a:r>
              <a:rPr lang="en-US" sz="1800" b="1" dirty="0" smtClean="0"/>
              <a:t>To understand how sustainability emerged as a global concern we have to go back to the industrial revolution of the 18th century.</a:t>
            </a:r>
          </a:p>
          <a:p>
            <a:pPr algn="just">
              <a:spcBef>
                <a:spcPts val="1200"/>
              </a:spcBef>
              <a:buClr>
                <a:srgbClr val="C00000"/>
              </a:buClr>
              <a:buFont typeface="Wingdings" panose="05000000000000000000" pitchFamily="2" charset="2"/>
              <a:buChar char="§"/>
            </a:pPr>
            <a:r>
              <a:rPr lang="en-US" sz="1800" b="1" dirty="0" smtClean="0"/>
              <a:t>The expansion of the use of machines in the newly introduced manufacturing processes highlighted the key role that energy - initially made available through steam power - plays in the industrial development and therefore on local and global economy.</a:t>
            </a:r>
          </a:p>
          <a:p>
            <a:pPr algn="just">
              <a:spcBef>
                <a:spcPts val="1200"/>
              </a:spcBef>
              <a:buClr>
                <a:srgbClr val="C00000"/>
              </a:buClr>
              <a:buFont typeface="Wingdings" panose="05000000000000000000" pitchFamily="2" charset="2"/>
              <a:buChar char="§"/>
            </a:pPr>
            <a:r>
              <a:rPr lang="en-US" sz="1800" b="1" dirty="0" smtClean="0"/>
              <a:t>Water and air pollution were the first unintended consequences.</a:t>
            </a: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a:t>
            </a:fld>
            <a:endParaRPr lang="it-IT"/>
          </a:p>
        </p:txBody>
      </p:sp>
      <p:sp>
        <p:nvSpPr>
          <p:cNvPr id="5" name="CasellaDiTesto 4"/>
          <p:cNvSpPr txBox="1"/>
          <p:nvPr/>
        </p:nvSpPr>
        <p:spPr>
          <a:xfrm>
            <a:off x="214282" y="1260049"/>
            <a:ext cx="8786874" cy="1077218"/>
          </a:xfrm>
          <a:prstGeom prst="rect">
            <a:avLst/>
          </a:prstGeom>
          <a:noFill/>
        </p:spPr>
        <p:txBody>
          <a:bodyPr wrap="square" rtlCol="0">
            <a:spAutoFit/>
          </a:bodyPr>
          <a:lstStyle/>
          <a:p>
            <a:pPr algn="ctr"/>
            <a:r>
              <a:rPr lang="en-US" sz="3200" b="1" u="none" dirty="0" smtClean="0"/>
              <a:t>Emergence of environmental concerns from early modern to contemporary society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30</a:t>
            </a:fld>
            <a:endParaRPr lang="it-IT"/>
          </a:p>
        </p:txBody>
      </p:sp>
      <p:sp>
        <p:nvSpPr>
          <p:cNvPr id="5" name="CasellaDiTesto 4"/>
          <p:cNvSpPr txBox="1"/>
          <p:nvPr/>
        </p:nvSpPr>
        <p:spPr>
          <a:xfrm>
            <a:off x="0" y="1272589"/>
            <a:ext cx="8964488" cy="584775"/>
          </a:xfrm>
          <a:prstGeom prst="rect">
            <a:avLst/>
          </a:prstGeom>
          <a:noFill/>
        </p:spPr>
        <p:txBody>
          <a:bodyPr wrap="square" rtlCol="0">
            <a:spAutoFit/>
          </a:bodyPr>
          <a:lstStyle/>
          <a:p>
            <a:pPr algn="ctr"/>
            <a:r>
              <a:rPr lang="it-IT" sz="3200" b="1" u="none" dirty="0" smtClean="0"/>
              <a:t>Water </a:t>
            </a:r>
            <a:r>
              <a:rPr lang="it-IT" sz="3200" b="1" u="none" dirty="0" err="1" smtClean="0"/>
              <a:t>footprint</a:t>
            </a:r>
            <a:endParaRPr lang="it-IT" sz="3200" b="1" u="none" dirty="0"/>
          </a:p>
        </p:txBody>
      </p:sp>
      <p:pic>
        <p:nvPicPr>
          <p:cNvPr id="71681" name="Picture 1"/>
          <p:cNvPicPr>
            <a:picLocks noChangeAspect="1" noChangeArrowheads="1"/>
          </p:cNvPicPr>
          <p:nvPr/>
        </p:nvPicPr>
        <p:blipFill>
          <a:blip r:embed="rId2" cstate="print"/>
          <a:srcRect/>
          <a:stretch>
            <a:fillRect/>
          </a:stretch>
        </p:blipFill>
        <p:spPr bwMode="auto">
          <a:xfrm>
            <a:off x="2588869" y="1928802"/>
            <a:ext cx="4126271" cy="4357718"/>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31</a:t>
            </a:fld>
            <a:endParaRPr lang="it-IT"/>
          </a:p>
        </p:txBody>
      </p:sp>
      <p:sp>
        <p:nvSpPr>
          <p:cNvPr id="5" name="CasellaDiTesto 4"/>
          <p:cNvSpPr txBox="1"/>
          <p:nvPr/>
        </p:nvSpPr>
        <p:spPr>
          <a:xfrm>
            <a:off x="0" y="1272589"/>
            <a:ext cx="8964488" cy="584775"/>
          </a:xfrm>
          <a:prstGeom prst="rect">
            <a:avLst/>
          </a:prstGeom>
          <a:noFill/>
        </p:spPr>
        <p:txBody>
          <a:bodyPr wrap="square" rtlCol="0">
            <a:spAutoFit/>
          </a:bodyPr>
          <a:lstStyle/>
          <a:p>
            <a:pPr algn="ctr"/>
            <a:r>
              <a:rPr lang="it-IT" sz="3200" b="1" u="none" dirty="0" smtClean="0"/>
              <a:t>Water </a:t>
            </a:r>
            <a:r>
              <a:rPr lang="it-IT" sz="3200" b="1" u="none" dirty="0" err="1" smtClean="0"/>
              <a:t>footprint</a:t>
            </a:r>
            <a:endParaRPr lang="it-IT" sz="3200" b="1" u="none" dirty="0"/>
          </a:p>
        </p:txBody>
      </p:sp>
      <p:pic>
        <p:nvPicPr>
          <p:cNvPr id="75777" name="Picture 1"/>
          <p:cNvPicPr>
            <a:picLocks noChangeAspect="1" noChangeArrowheads="1"/>
          </p:cNvPicPr>
          <p:nvPr/>
        </p:nvPicPr>
        <p:blipFill>
          <a:blip r:embed="rId2" cstate="print"/>
          <a:srcRect/>
          <a:stretch>
            <a:fillRect/>
          </a:stretch>
        </p:blipFill>
        <p:spPr bwMode="auto">
          <a:xfrm>
            <a:off x="500034" y="2071678"/>
            <a:ext cx="7781940" cy="4049983"/>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32</a:t>
            </a:fld>
            <a:endParaRPr lang="it-IT"/>
          </a:p>
        </p:txBody>
      </p:sp>
      <p:pic>
        <p:nvPicPr>
          <p:cNvPr id="37889" name="Picture 1"/>
          <p:cNvPicPr>
            <a:picLocks noChangeAspect="1" noChangeArrowheads="1"/>
          </p:cNvPicPr>
          <p:nvPr/>
        </p:nvPicPr>
        <p:blipFill>
          <a:blip r:embed="rId2" cstate="print"/>
          <a:srcRect/>
          <a:stretch>
            <a:fillRect/>
          </a:stretch>
        </p:blipFill>
        <p:spPr bwMode="auto">
          <a:xfrm>
            <a:off x="899591" y="1556791"/>
            <a:ext cx="6187127" cy="4614129"/>
          </a:xfrm>
          <a:prstGeom prst="rect">
            <a:avLst/>
          </a:prstGeom>
          <a:noFill/>
          <a:ln w="9525">
            <a:noFill/>
            <a:miter lim="800000"/>
            <a:headEnd/>
            <a:tailEnd/>
          </a:ln>
          <a:effectLst/>
        </p:spPr>
      </p:pic>
      <p:sp>
        <p:nvSpPr>
          <p:cNvPr id="7" name="CasellaDiTesto 6"/>
          <p:cNvSpPr txBox="1"/>
          <p:nvPr/>
        </p:nvSpPr>
        <p:spPr>
          <a:xfrm>
            <a:off x="899592" y="6021288"/>
            <a:ext cx="6696744" cy="461665"/>
          </a:xfrm>
          <a:prstGeom prst="rect">
            <a:avLst/>
          </a:prstGeom>
          <a:noFill/>
        </p:spPr>
        <p:txBody>
          <a:bodyPr wrap="square" rtlCol="0">
            <a:spAutoFit/>
          </a:bodyPr>
          <a:lstStyle/>
          <a:p>
            <a:r>
              <a:rPr lang="en-US" sz="1200" u="none" dirty="0" smtClean="0"/>
              <a:t>Sketch of water distribution on Earth. By NASA Official website, [1]., Public Domain, https://commons.wikimedia.org/w/index.php?curid=49654959</a:t>
            </a:r>
            <a:endParaRPr lang="it-IT" sz="1200" u="none" dirty="0"/>
          </a:p>
        </p:txBody>
      </p:sp>
      <p:sp>
        <p:nvSpPr>
          <p:cNvPr id="8" name="CasellaDiTesto 7"/>
          <p:cNvSpPr txBox="1"/>
          <p:nvPr/>
        </p:nvSpPr>
        <p:spPr>
          <a:xfrm>
            <a:off x="-36512" y="1116033"/>
            <a:ext cx="8964488" cy="584775"/>
          </a:xfrm>
          <a:prstGeom prst="rect">
            <a:avLst/>
          </a:prstGeom>
          <a:noFill/>
        </p:spPr>
        <p:txBody>
          <a:bodyPr wrap="square" rtlCol="0">
            <a:spAutoFit/>
          </a:bodyPr>
          <a:lstStyle/>
          <a:p>
            <a:pPr algn="ctr"/>
            <a:r>
              <a:rPr lang="it-IT" sz="3200" b="1" u="none" dirty="0" smtClean="0"/>
              <a:t>Global </a:t>
            </a:r>
            <a:r>
              <a:rPr lang="it-IT" sz="3200" b="1" u="none" dirty="0" err="1" smtClean="0"/>
              <a:t>freshwater</a:t>
            </a:r>
            <a:r>
              <a:rPr lang="it-IT" sz="3200" b="1" u="none" dirty="0" smtClean="0"/>
              <a:t> </a:t>
            </a:r>
            <a:r>
              <a:rPr lang="it-IT" sz="3200" b="1" u="none" dirty="0" err="1" smtClean="0"/>
              <a:t>availability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33</a:t>
            </a:fld>
            <a:endParaRPr lang="it-IT"/>
          </a:p>
        </p:txBody>
      </p:sp>
      <p:sp>
        <p:nvSpPr>
          <p:cNvPr id="7" name="CasellaDiTesto 6"/>
          <p:cNvSpPr txBox="1"/>
          <p:nvPr/>
        </p:nvSpPr>
        <p:spPr>
          <a:xfrm>
            <a:off x="251520" y="5694347"/>
            <a:ext cx="8892480" cy="830997"/>
          </a:xfrm>
          <a:prstGeom prst="rect">
            <a:avLst/>
          </a:prstGeom>
          <a:noFill/>
        </p:spPr>
        <p:txBody>
          <a:bodyPr wrap="square" rtlCol="0">
            <a:spAutoFit/>
          </a:bodyPr>
          <a:lstStyle/>
          <a:p>
            <a:r>
              <a:rPr lang="en-US" sz="1200" u="none" dirty="0" smtClean="0"/>
              <a:t>Figure 2. Global distribution of mean monthly rainfall. By </a:t>
            </a:r>
            <a:r>
              <a:rPr lang="en-US" sz="1200" u="none" dirty="0" err="1" smtClean="0"/>
              <a:t>PZmaps</a:t>
            </a:r>
            <a:r>
              <a:rPr lang="en-US" sz="1200" u="none" dirty="0" smtClean="0"/>
              <a:t> - Own work by </a:t>
            </a:r>
            <a:r>
              <a:rPr lang="en-US" sz="1200" u="none" dirty="0" err="1" smtClean="0"/>
              <a:t>uploader</a:t>
            </a:r>
            <a:r>
              <a:rPr lang="en-US" sz="1200" u="none" dirty="0" smtClean="0"/>
              <a:t>, sources: CRU CL 2.0 (New, M., Lister, D., Hulme, M. and Makin, I., 2002: A high-resolution data set of surface climate over global land areas. Climate Research 21: 1–25) and File:Tissot </a:t>
            </a:r>
            <a:r>
              <a:rPr lang="en-US" sz="1200" u="none" dirty="0" err="1" smtClean="0"/>
              <a:t>indicatrix</a:t>
            </a:r>
            <a:r>
              <a:rPr lang="en-US" sz="1200" u="none" dirty="0" smtClean="0"/>
              <a:t> world map </a:t>
            </a:r>
            <a:r>
              <a:rPr lang="en-US" sz="1200" u="none" dirty="0" err="1" smtClean="0"/>
              <a:t>Mollweide</a:t>
            </a:r>
            <a:r>
              <a:rPr lang="en-US" sz="1200" u="none" dirty="0" smtClean="0"/>
              <a:t> proj.svg by Eric </a:t>
            </a:r>
            <a:r>
              <a:rPr lang="en-US" sz="1200" u="none" dirty="0" err="1" smtClean="0"/>
              <a:t>Gaba</a:t>
            </a:r>
            <a:r>
              <a:rPr lang="en-US" sz="1200" u="none" dirty="0" smtClean="0"/>
              <a:t>., CC BY-SA 3.0, https://commons.wikimedia.org/w/index.php?curid=6043378</a:t>
            </a:r>
            <a:endParaRPr lang="it-IT" sz="1200" u="none" dirty="0"/>
          </a:p>
        </p:txBody>
      </p:sp>
      <p:pic>
        <p:nvPicPr>
          <p:cNvPr id="6" name="Immagine 5" descr="MeanMonthlyP.gif"/>
          <p:cNvPicPr>
            <a:picLocks noChangeAspect="1"/>
          </p:cNvPicPr>
          <p:nvPr/>
        </p:nvPicPr>
        <p:blipFill>
          <a:blip r:embed="rId2" cstate="print"/>
          <a:stretch>
            <a:fillRect/>
          </a:stretch>
        </p:blipFill>
        <p:spPr>
          <a:xfrm>
            <a:off x="792088" y="1268760"/>
            <a:ext cx="7236296" cy="4486503"/>
          </a:xfrm>
          <a:prstGeom prst="rect">
            <a:avLst/>
          </a:prstGeom>
        </p:spPr>
      </p:pic>
      <p:sp>
        <p:nvSpPr>
          <p:cNvPr id="8" name="CasellaDiTesto 7"/>
          <p:cNvSpPr txBox="1"/>
          <p:nvPr/>
        </p:nvSpPr>
        <p:spPr>
          <a:xfrm>
            <a:off x="0" y="1124744"/>
            <a:ext cx="8964488" cy="584775"/>
          </a:xfrm>
          <a:prstGeom prst="rect">
            <a:avLst/>
          </a:prstGeom>
          <a:noFill/>
        </p:spPr>
        <p:txBody>
          <a:bodyPr wrap="square" rtlCol="0">
            <a:spAutoFit/>
          </a:bodyPr>
          <a:lstStyle/>
          <a:p>
            <a:pPr algn="ctr"/>
            <a:r>
              <a:rPr lang="it-IT" sz="3200" b="1" u="none" dirty="0" err="1" smtClean="0"/>
              <a:t>Spatial</a:t>
            </a:r>
            <a:r>
              <a:rPr lang="it-IT" sz="3200" b="1" u="none" dirty="0" smtClean="0"/>
              <a:t> </a:t>
            </a:r>
            <a:r>
              <a:rPr lang="it-IT" sz="3200" b="1" u="none" dirty="0" err="1" smtClean="0"/>
              <a:t>distribution</a:t>
            </a:r>
            <a:r>
              <a:rPr lang="it-IT" sz="3200" b="1" u="none" dirty="0" smtClean="0"/>
              <a:t> </a:t>
            </a:r>
            <a:r>
              <a:rPr lang="it-IT" sz="3200" b="1" u="none" dirty="0" err="1" smtClean="0"/>
              <a:t>of</a:t>
            </a:r>
            <a:r>
              <a:rPr lang="it-IT" sz="3200" b="1" u="none" dirty="0" smtClean="0"/>
              <a:t> </a:t>
            </a:r>
            <a:r>
              <a:rPr lang="it-IT" sz="3200" b="1" u="none" dirty="0" err="1" smtClean="0"/>
              <a:t>rainfall</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886049"/>
            <a:ext cx="8640960" cy="3847207"/>
          </a:xfrm>
        </p:spPr>
        <p:txBody>
          <a:bodyPr>
            <a:spAutoFit/>
          </a:bodyPr>
          <a:lstStyle/>
          <a:p>
            <a:pPr algn="just">
              <a:spcBef>
                <a:spcPts val="1200"/>
              </a:spcBef>
              <a:buClr>
                <a:srgbClr val="C00000"/>
              </a:buClr>
              <a:buFont typeface="Wingdings" panose="05000000000000000000" pitchFamily="2" charset="2"/>
              <a:buChar char="§"/>
            </a:pPr>
            <a:r>
              <a:rPr lang="en-US" sz="1800" b="1" dirty="0" smtClean="0"/>
              <a:t>Water resources availability is also heavily influenced by </a:t>
            </a:r>
            <a:r>
              <a:rPr lang="en-US" sz="1800" b="1" dirty="0" err="1" smtClean="0"/>
              <a:t>evapotranspiration</a:t>
            </a:r>
            <a:r>
              <a:rPr lang="en-US" sz="1800" b="1" dirty="0" smtClean="0"/>
              <a:t>. A synthesis of the interplay between precipitation and </a:t>
            </a:r>
            <a:r>
              <a:rPr lang="en-US" sz="1800" b="1" dirty="0" err="1" smtClean="0"/>
              <a:t>evapotranspiration</a:t>
            </a:r>
            <a:r>
              <a:rPr lang="en-US" sz="1800" b="1" dirty="0" smtClean="0"/>
              <a:t> is given by the </a:t>
            </a:r>
            <a:r>
              <a:rPr lang="en-US" sz="1800" b="1" dirty="0" err="1" smtClean="0"/>
              <a:t>Köppen</a:t>
            </a:r>
            <a:r>
              <a:rPr lang="en-US" sz="1800" b="1" dirty="0" smtClean="0"/>
              <a:t> climate classification, that is, a climate classification system.</a:t>
            </a:r>
          </a:p>
          <a:p>
            <a:pPr algn="just">
              <a:spcBef>
                <a:spcPts val="1200"/>
              </a:spcBef>
              <a:buClr>
                <a:srgbClr val="C00000"/>
              </a:buClr>
              <a:buFont typeface="Wingdings" panose="05000000000000000000" pitchFamily="2" charset="2"/>
              <a:buChar char="§"/>
            </a:pPr>
            <a:r>
              <a:rPr lang="en-US" sz="1800" b="1" dirty="0" smtClean="0"/>
              <a:t>The </a:t>
            </a:r>
            <a:r>
              <a:rPr lang="en-US" sz="1800" b="1" dirty="0" err="1" smtClean="0"/>
              <a:t>Köppen</a:t>
            </a:r>
            <a:r>
              <a:rPr lang="en-US" sz="1800" b="1" dirty="0" smtClean="0"/>
              <a:t> classification is based on average monthly values of temperature and precipitation. Five primary types of climate are identified, labeled from A through E. Primary types are A, tropical; B, dry; C, mild mid-latitude; D, cold mid-latitude; and E, polar. Secondary classifications for A are f (rainforest), m (monsoon), w (savanna, wet), s (savanna, dry); for B, they are: W (desert), S (steppe); for C we have s (dry summer), w (dry winter), f (without dry season); for E: s (dry summer), w (dry winter), f (without dry season); finally, for E: T (tundra), F (eternal winter). Figure 3 shows a global map.</a:t>
            </a: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34</a:t>
            </a:fld>
            <a:endParaRPr lang="it-IT"/>
          </a:p>
        </p:txBody>
      </p:sp>
      <p:sp>
        <p:nvSpPr>
          <p:cNvPr id="5" name="CasellaDiTesto 4"/>
          <p:cNvSpPr txBox="1"/>
          <p:nvPr/>
        </p:nvSpPr>
        <p:spPr>
          <a:xfrm>
            <a:off x="0" y="1124744"/>
            <a:ext cx="8964488" cy="584775"/>
          </a:xfrm>
          <a:prstGeom prst="rect">
            <a:avLst/>
          </a:prstGeom>
          <a:noFill/>
        </p:spPr>
        <p:txBody>
          <a:bodyPr wrap="square" rtlCol="0">
            <a:spAutoFit/>
          </a:bodyPr>
          <a:lstStyle/>
          <a:p>
            <a:pPr algn="ctr"/>
            <a:r>
              <a:rPr lang="it-IT" sz="3200" b="1" u="none" dirty="0" err="1" smtClean="0"/>
              <a:t>Koppen</a:t>
            </a:r>
            <a:r>
              <a:rPr lang="it-IT" sz="3200" b="1" u="none" dirty="0" smtClean="0"/>
              <a:t> </a:t>
            </a:r>
            <a:r>
              <a:rPr lang="it-IT" sz="3200" b="1" u="none" dirty="0" err="1" smtClean="0"/>
              <a:t>climate</a:t>
            </a:r>
            <a:r>
              <a:rPr lang="it-IT" sz="3200" b="1" u="none" dirty="0" smtClean="0"/>
              <a:t> </a:t>
            </a:r>
            <a:r>
              <a:rPr lang="it-IT" sz="3200" b="1" u="none" dirty="0" err="1" smtClean="0"/>
              <a:t>classification</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35</a:t>
            </a:fld>
            <a:endParaRPr lang="it-IT"/>
          </a:p>
        </p:txBody>
      </p:sp>
      <p:sp>
        <p:nvSpPr>
          <p:cNvPr id="7" name="CasellaDiTesto 6"/>
          <p:cNvSpPr txBox="1"/>
          <p:nvPr/>
        </p:nvSpPr>
        <p:spPr>
          <a:xfrm>
            <a:off x="251520" y="5694347"/>
            <a:ext cx="8892480" cy="646331"/>
          </a:xfrm>
          <a:prstGeom prst="rect">
            <a:avLst/>
          </a:prstGeom>
          <a:noFill/>
        </p:spPr>
        <p:txBody>
          <a:bodyPr wrap="square" rtlCol="0">
            <a:spAutoFit/>
          </a:bodyPr>
          <a:lstStyle/>
          <a:p>
            <a:r>
              <a:rPr lang="en-US" sz="1200" u="none" dirty="0" smtClean="0"/>
              <a:t>Figure 3. </a:t>
            </a:r>
            <a:r>
              <a:rPr lang="en-US" sz="1200" u="none" dirty="0" err="1" smtClean="0"/>
              <a:t>Köppen</a:t>
            </a:r>
            <a:r>
              <a:rPr lang="en-US" sz="1200" u="none" dirty="0" smtClean="0"/>
              <a:t> climate classification. By Peel, M. C., Finlayson, B. L., and McMahon, T. A.(University of Melbourne)Enhanced, modified, and </a:t>
            </a:r>
            <a:r>
              <a:rPr lang="en-US" sz="1200" u="none" dirty="0" err="1" smtClean="0"/>
              <a:t>vectorized</a:t>
            </a:r>
            <a:r>
              <a:rPr lang="en-US" sz="1200" u="none" dirty="0" smtClean="0"/>
              <a:t> by Ali </a:t>
            </a:r>
            <a:r>
              <a:rPr lang="en-US" sz="1200" u="none" dirty="0" err="1" smtClean="0"/>
              <a:t>Zifan</a:t>
            </a:r>
            <a:r>
              <a:rPr lang="en-US" sz="1200" u="none" dirty="0" smtClean="0"/>
              <a:t>. - Hydrology and Earth System Sciences: "Updated world map of the </a:t>
            </a:r>
            <a:r>
              <a:rPr lang="en-US" sz="1200" u="none" dirty="0" err="1" smtClean="0"/>
              <a:t>Köppen</a:t>
            </a:r>
            <a:r>
              <a:rPr lang="en-US" sz="1200" u="none" dirty="0" smtClean="0"/>
              <a:t>-Geiger climate classification" (Supplement)[1]Legend explanation, CC BY-SA 4.0, https://commons.wikimedia.org/w/index.php?curid=47086879</a:t>
            </a:r>
            <a:endParaRPr lang="it-IT" sz="1200" u="none" dirty="0"/>
          </a:p>
        </p:txBody>
      </p:sp>
      <p:pic>
        <p:nvPicPr>
          <p:cNvPr id="39937" name="Picture 1"/>
          <p:cNvPicPr>
            <a:picLocks noChangeAspect="1" noChangeArrowheads="1"/>
          </p:cNvPicPr>
          <p:nvPr/>
        </p:nvPicPr>
        <p:blipFill>
          <a:blip r:embed="rId2" cstate="print"/>
          <a:srcRect/>
          <a:stretch>
            <a:fillRect/>
          </a:stretch>
        </p:blipFill>
        <p:spPr bwMode="auto">
          <a:xfrm>
            <a:off x="1043608" y="1124744"/>
            <a:ext cx="6912768" cy="4608512"/>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36</a:t>
            </a:fld>
            <a:endParaRPr lang="it-IT"/>
          </a:p>
        </p:txBody>
      </p:sp>
      <p:sp>
        <p:nvSpPr>
          <p:cNvPr id="7" name="CasellaDiTesto 6"/>
          <p:cNvSpPr txBox="1"/>
          <p:nvPr/>
        </p:nvSpPr>
        <p:spPr>
          <a:xfrm>
            <a:off x="251520" y="6093296"/>
            <a:ext cx="8892480" cy="276999"/>
          </a:xfrm>
          <a:prstGeom prst="rect">
            <a:avLst/>
          </a:prstGeom>
          <a:noFill/>
        </p:spPr>
        <p:txBody>
          <a:bodyPr wrap="square" rtlCol="0">
            <a:spAutoFit/>
          </a:bodyPr>
          <a:lstStyle/>
          <a:p>
            <a:r>
              <a:rPr lang="en-US" sz="1200" u="none" dirty="0" smtClean="0"/>
              <a:t>Figure 4. Global distribution of total renewable water resources per inhabitant.</a:t>
            </a:r>
            <a:endParaRPr lang="it-IT" sz="1200" u="none" dirty="0"/>
          </a:p>
        </p:txBody>
      </p:sp>
      <p:pic>
        <p:nvPicPr>
          <p:cNvPr id="40962" name="Picture 2"/>
          <p:cNvPicPr>
            <a:picLocks noChangeAspect="1" noChangeArrowheads="1"/>
          </p:cNvPicPr>
          <p:nvPr/>
        </p:nvPicPr>
        <p:blipFill>
          <a:blip r:embed="rId2" cstate="print"/>
          <a:srcRect/>
          <a:stretch>
            <a:fillRect/>
          </a:stretch>
        </p:blipFill>
        <p:spPr bwMode="auto">
          <a:xfrm>
            <a:off x="1043608" y="1340768"/>
            <a:ext cx="6912768" cy="4771730"/>
          </a:xfrm>
          <a:prstGeom prst="rect">
            <a:avLst/>
          </a:prstGeom>
          <a:noFill/>
          <a:ln w="9525">
            <a:noFill/>
            <a:miter lim="800000"/>
            <a:headEnd/>
            <a:tailEnd/>
          </a:ln>
          <a:effectLst/>
        </p:spPr>
      </p:pic>
      <p:sp>
        <p:nvSpPr>
          <p:cNvPr id="6" name="CasellaDiTesto 5"/>
          <p:cNvSpPr txBox="1"/>
          <p:nvPr/>
        </p:nvSpPr>
        <p:spPr>
          <a:xfrm>
            <a:off x="35496" y="692696"/>
            <a:ext cx="8964488" cy="584775"/>
          </a:xfrm>
          <a:prstGeom prst="rect">
            <a:avLst/>
          </a:prstGeom>
          <a:noFill/>
        </p:spPr>
        <p:txBody>
          <a:bodyPr wrap="square" rtlCol="0">
            <a:spAutoFit/>
          </a:bodyPr>
          <a:lstStyle/>
          <a:p>
            <a:pPr algn="ctr"/>
            <a:r>
              <a:rPr lang="it-IT" sz="3200" b="1" u="none" dirty="0" err="1" smtClean="0"/>
              <a:t>Distribution</a:t>
            </a:r>
            <a:r>
              <a:rPr lang="it-IT" sz="3200" b="1" u="none" dirty="0" smtClean="0"/>
              <a:t> </a:t>
            </a:r>
            <a:r>
              <a:rPr lang="it-IT" sz="3200" b="1" u="none" dirty="0" err="1" smtClean="0"/>
              <a:t>of</a:t>
            </a:r>
            <a:r>
              <a:rPr lang="it-IT" sz="3200" b="1" u="none" dirty="0" smtClean="0"/>
              <a:t> water </a:t>
            </a:r>
            <a:r>
              <a:rPr lang="it-IT" sz="3200" b="1" u="none" dirty="0" err="1" smtClean="0"/>
              <a:t>resources</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37</a:t>
            </a:fld>
            <a:endParaRPr lang="it-IT"/>
          </a:p>
        </p:txBody>
      </p:sp>
      <p:sp>
        <p:nvSpPr>
          <p:cNvPr id="7" name="CasellaDiTesto 6"/>
          <p:cNvSpPr txBox="1"/>
          <p:nvPr/>
        </p:nvSpPr>
        <p:spPr>
          <a:xfrm>
            <a:off x="251520" y="6093296"/>
            <a:ext cx="8892480" cy="276999"/>
          </a:xfrm>
          <a:prstGeom prst="rect">
            <a:avLst/>
          </a:prstGeom>
          <a:noFill/>
        </p:spPr>
        <p:txBody>
          <a:bodyPr wrap="square" rtlCol="0">
            <a:spAutoFit/>
          </a:bodyPr>
          <a:lstStyle/>
          <a:p>
            <a:r>
              <a:rPr lang="en-US" sz="1200" u="none" dirty="0" smtClean="0"/>
              <a:t>Figure 5. Global distribution of the proportion of renewable water resources that is withdrawn.</a:t>
            </a:r>
            <a:endParaRPr lang="it-IT" sz="1200" u="none" dirty="0"/>
          </a:p>
        </p:txBody>
      </p:sp>
      <p:pic>
        <p:nvPicPr>
          <p:cNvPr id="41986" name="Picture 2"/>
          <p:cNvPicPr>
            <a:picLocks noChangeAspect="1" noChangeArrowheads="1"/>
          </p:cNvPicPr>
          <p:nvPr/>
        </p:nvPicPr>
        <p:blipFill>
          <a:blip r:embed="rId2" cstate="print"/>
          <a:srcRect/>
          <a:stretch>
            <a:fillRect/>
          </a:stretch>
        </p:blipFill>
        <p:spPr bwMode="auto">
          <a:xfrm>
            <a:off x="1108323" y="1343239"/>
            <a:ext cx="6920061" cy="4779749"/>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38</a:t>
            </a:fld>
            <a:endParaRPr lang="it-IT"/>
          </a:p>
        </p:txBody>
      </p:sp>
      <p:sp>
        <p:nvSpPr>
          <p:cNvPr id="7" name="CasellaDiTesto 6"/>
          <p:cNvSpPr txBox="1"/>
          <p:nvPr/>
        </p:nvSpPr>
        <p:spPr>
          <a:xfrm>
            <a:off x="251520" y="6093296"/>
            <a:ext cx="8892480" cy="276999"/>
          </a:xfrm>
          <a:prstGeom prst="rect">
            <a:avLst/>
          </a:prstGeom>
          <a:noFill/>
        </p:spPr>
        <p:txBody>
          <a:bodyPr wrap="square" rtlCol="0">
            <a:spAutoFit/>
          </a:bodyPr>
          <a:lstStyle/>
          <a:p>
            <a:r>
              <a:rPr lang="en-US" sz="1200" u="none" dirty="0" smtClean="0"/>
              <a:t>Figure 6. Global distribution of water withdrawn per inhabitant.</a:t>
            </a:r>
            <a:endParaRPr lang="it-IT" sz="1200" u="none" dirty="0"/>
          </a:p>
        </p:txBody>
      </p:sp>
      <p:pic>
        <p:nvPicPr>
          <p:cNvPr id="43010" name="Picture 2"/>
          <p:cNvPicPr>
            <a:picLocks noChangeAspect="1" noChangeArrowheads="1"/>
          </p:cNvPicPr>
          <p:nvPr/>
        </p:nvPicPr>
        <p:blipFill>
          <a:blip r:embed="rId2" cstate="print"/>
          <a:srcRect/>
          <a:stretch>
            <a:fillRect/>
          </a:stretch>
        </p:blipFill>
        <p:spPr bwMode="auto">
          <a:xfrm>
            <a:off x="1103561" y="1340768"/>
            <a:ext cx="6852815" cy="4735889"/>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39</a:t>
            </a:fld>
            <a:endParaRPr lang="it-IT"/>
          </a:p>
        </p:txBody>
      </p:sp>
      <p:sp>
        <p:nvSpPr>
          <p:cNvPr id="7" name="CasellaDiTesto 6"/>
          <p:cNvSpPr txBox="1"/>
          <p:nvPr/>
        </p:nvSpPr>
        <p:spPr>
          <a:xfrm>
            <a:off x="251520" y="6093296"/>
            <a:ext cx="8892480" cy="276999"/>
          </a:xfrm>
          <a:prstGeom prst="rect">
            <a:avLst/>
          </a:prstGeom>
          <a:noFill/>
        </p:spPr>
        <p:txBody>
          <a:bodyPr wrap="square" rtlCol="0">
            <a:spAutoFit/>
          </a:bodyPr>
          <a:lstStyle/>
          <a:p>
            <a:r>
              <a:rPr lang="en-US" sz="1200" u="none" dirty="0" smtClean="0"/>
              <a:t>Figure 7. Global distribution of proportion of total water withdrawal that is withdrawn for agriculture.</a:t>
            </a:r>
            <a:endParaRPr lang="it-IT" sz="1200" u="none" dirty="0"/>
          </a:p>
        </p:txBody>
      </p:sp>
      <p:pic>
        <p:nvPicPr>
          <p:cNvPr id="44034" name="Picture 2"/>
          <p:cNvPicPr>
            <a:picLocks noChangeAspect="1" noChangeArrowheads="1"/>
          </p:cNvPicPr>
          <p:nvPr/>
        </p:nvPicPr>
        <p:blipFill>
          <a:blip r:embed="rId2" cstate="print"/>
          <a:srcRect/>
          <a:stretch>
            <a:fillRect/>
          </a:stretch>
        </p:blipFill>
        <p:spPr bwMode="auto">
          <a:xfrm>
            <a:off x="882774" y="1249104"/>
            <a:ext cx="7073602" cy="4873884"/>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571744"/>
            <a:ext cx="8640960" cy="3600986"/>
          </a:xfrm>
        </p:spPr>
        <p:txBody>
          <a:bodyPr>
            <a:spAutoFit/>
          </a:bodyPr>
          <a:lstStyle/>
          <a:p>
            <a:pPr algn="just">
              <a:spcBef>
                <a:spcPts val="1200"/>
              </a:spcBef>
              <a:buClr>
                <a:srgbClr val="C00000"/>
              </a:buClr>
              <a:buFont typeface="Wingdings" panose="05000000000000000000" pitchFamily="2" charset="2"/>
              <a:buChar char="§"/>
            </a:pPr>
            <a:r>
              <a:rPr lang="en-US" sz="1800" b="1" dirty="0" smtClean="0"/>
              <a:t>The development of intensive agriculture implied a marked increase of water demands for irrigation and caused pollution of surface water and groundwater.</a:t>
            </a:r>
          </a:p>
          <a:p>
            <a:pPr algn="just">
              <a:spcBef>
                <a:spcPts val="1200"/>
              </a:spcBef>
              <a:buClr>
                <a:srgbClr val="C00000"/>
              </a:buClr>
              <a:buFont typeface="Wingdings" panose="05000000000000000000" pitchFamily="2" charset="2"/>
              <a:buChar char="§"/>
            </a:pPr>
            <a:r>
              <a:rPr lang="en-US" sz="1800" b="1" dirty="0" smtClean="0"/>
              <a:t>The construction of dams and river barrages for producing energy and delivering water for irrigation and civil use induced extensive deprivation of river flows, therefore causing concerns for rivers.</a:t>
            </a:r>
          </a:p>
          <a:p>
            <a:pPr algn="just">
              <a:spcBef>
                <a:spcPts val="1200"/>
              </a:spcBef>
              <a:buClr>
                <a:srgbClr val="C00000"/>
              </a:buClr>
              <a:buFont typeface="Wingdings" panose="05000000000000000000" pitchFamily="2" charset="2"/>
              <a:buChar char="§"/>
            </a:pPr>
            <a:r>
              <a:rPr lang="en-US" sz="1800" b="1" dirty="0" smtClean="0"/>
              <a:t>The increased demands for energy, which is today mainly produced by burning fossil fuels, is originating concerns related to the sustainability of energy production.</a:t>
            </a:r>
          </a:p>
          <a:p>
            <a:pPr algn="just">
              <a:spcBef>
                <a:spcPts val="1200"/>
              </a:spcBef>
              <a:buClr>
                <a:srgbClr val="C00000"/>
              </a:buClr>
              <a:buFont typeface="Wingdings" panose="05000000000000000000" pitchFamily="2" charset="2"/>
              <a:buChar char="§"/>
            </a:pPr>
            <a:r>
              <a:rPr lang="en-US" sz="1800" b="1" dirty="0" smtClean="0"/>
              <a:t>The concentration of carbon dioxide (CO</a:t>
            </a:r>
            <a:r>
              <a:rPr lang="en-US" sz="1800" b="1" baseline="-25000" dirty="0" smtClean="0"/>
              <a:t>2</a:t>
            </a:r>
            <a:r>
              <a:rPr lang="en-US" sz="1800" b="1" dirty="0" smtClean="0"/>
              <a:t>) in the atmosphere is markedly increased during the 20th century.</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a:t>
            </a:fld>
            <a:endParaRPr lang="it-IT"/>
          </a:p>
        </p:txBody>
      </p:sp>
      <p:sp>
        <p:nvSpPr>
          <p:cNvPr id="5" name="CasellaDiTesto 4"/>
          <p:cNvSpPr txBox="1"/>
          <p:nvPr/>
        </p:nvSpPr>
        <p:spPr>
          <a:xfrm>
            <a:off x="214282" y="1260049"/>
            <a:ext cx="8786874" cy="1077218"/>
          </a:xfrm>
          <a:prstGeom prst="rect">
            <a:avLst/>
          </a:prstGeom>
          <a:noFill/>
        </p:spPr>
        <p:txBody>
          <a:bodyPr wrap="square" rtlCol="0">
            <a:spAutoFit/>
          </a:bodyPr>
          <a:lstStyle/>
          <a:p>
            <a:pPr algn="ctr"/>
            <a:r>
              <a:rPr lang="en-US" sz="3200" b="1" u="none" dirty="0" smtClean="0"/>
              <a:t>Examples of  unsustainable impacts of societal development</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40</a:t>
            </a:fld>
            <a:endParaRPr lang="it-IT"/>
          </a:p>
        </p:txBody>
      </p:sp>
      <p:sp>
        <p:nvSpPr>
          <p:cNvPr id="7" name="CasellaDiTesto 6"/>
          <p:cNvSpPr txBox="1"/>
          <p:nvPr/>
        </p:nvSpPr>
        <p:spPr>
          <a:xfrm>
            <a:off x="395536" y="5805264"/>
            <a:ext cx="3816424" cy="646331"/>
          </a:xfrm>
          <a:prstGeom prst="rect">
            <a:avLst/>
          </a:prstGeom>
          <a:noFill/>
        </p:spPr>
        <p:txBody>
          <a:bodyPr wrap="square" rtlCol="0">
            <a:spAutoFit/>
          </a:bodyPr>
          <a:lstStyle/>
          <a:p>
            <a:r>
              <a:rPr lang="en-US" sz="1200" u="none" dirty="0" smtClean="0"/>
              <a:t>Figure 8. An example of space-time variability of river flows for selected European catchments. River flow seasonality is expressed in mm/month..</a:t>
            </a:r>
            <a:endParaRPr lang="it-IT" sz="1200" u="none" dirty="0"/>
          </a:p>
        </p:txBody>
      </p:sp>
      <p:pic>
        <p:nvPicPr>
          <p:cNvPr id="45057" name="Picture 1"/>
          <p:cNvPicPr>
            <a:picLocks noChangeAspect="1" noChangeArrowheads="1"/>
          </p:cNvPicPr>
          <p:nvPr/>
        </p:nvPicPr>
        <p:blipFill>
          <a:blip r:embed="rId2" cstate="print"/>
          <a:srcRect/>
          <a:stretch>
            <a:fillRect/>
          </a:stretch>
        </p:blipFill>
        <p:spPr bwMode="auto">
          <a:xfrm>
            <a:off x="4572000" y="764704"/>
            <a:ext cx="4438374" cy="5389761"/>
          </a:xfrm>
          <a:prstGeom prst="rect">
            <a:avLst/>
          </a:prstGeom>
          <a:noFill/>
          <a:ln w="9525">
            <a:noFill/>
            <a:miter lim="800000"/>
            <a:headEnd/>
            <a:tailEnd/>
          </a:ln>
          <a:effectLst/>
        </p:spPr>
      </p:pic>
      <p:sp>
        <p:nvSpPr>
          <p:cNvPr id="8" name="Segnaposto contenuto 2"/>
          <p:cNvSpPr>
            <a:spLocks noGrp="1"/>
          </p:cNvSpPr>
          <p:nvPr>
            <p:ph idx="1"/>
          </p:nvPr>
        </p:nvSpPr>
        <p:spPr>
          <a:xfrm>
            <a:off x="179512" y="1268760"/>
            <a:ext cx="4320480" cy="4678204"/>
          </a:xfrm>
        </p:spPr>
        <p:txBody>
          <a:bodyPr wrap="square">
            <a:spAutoFit/>
          </a:bodyPr>
          <a:lstStyle/>
          <a:p>
            <a:pPr algn="just">
              <a:spcBef>
                <a:spcPts val="1200"/>
              </a:spcBef>
              <a:buClr>
                <a:srgbClr val="C00000"/>
              </a:buClr>
              <a:buFont typeface="Wingdings" panose="05000000000000000000" pitchFamily="2" charset="2"/>
              <a:buChar char="§"/>
            </a:pPr>
            <a:r>
              <a:rPr lang="en-US" sz="1800" b="1" dirty="0" smtClean="0"/>
              <a:t>While there is in principle enough freshwater to satisfy human needs, humanity faces the challenge that water is evenly spatially and temporally distributed, and water is difficult to transfer both in space and time.</a:t>
            </a:r>
          </a:p>
          <a:p>
            <a:pPr algn="just">
              <a:spcBef>
                <a:spcPts val="1200"/>
              </a:spcBef>
              <a:buClr>
                <a:srgbClr val="C00000"/>
              </a:buClr>
              <a:buFont typeface="Wingdings" panose="05000000000000000000" pitchFamily="2" charset="2"/>
              <a:buChar char="§"/>
            </a:pPr>
            <a:r>
              <a:rPr lang="en-US" sz="1800" b="1" dirty="0" smtClean="0"/>
              <a:t>Time variability is traditionally compensated by water storage, while spatial variability may be compensated through water transfer, which is nevertheless complicated when relevant volumes come into play, like for instance when transferring water for irrigation.</a:t>
            </a:r>
            <a:endParaRPr lang="it-IT" sz="1800" b="1" dirty="0" smtClean="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17871"/>
            <a:ext cx="8640960" cy="3139321"/>
          </a:xfrm>
        </p:spPr>
        <p:txBody>
          <a:bodyPr>
            <a:spAutoFit/>
          </a:bodyPr>
          <a:lstStyle/>
          <a:p>
            <a:pPr algn="just">
              <a:spcBef>
                <a:spcPts val="1200"/>
              </a:spcBef>
              <a:buClr>
                <a:srgbClr val="C00000"/>
              </a:buClr>
              <a:buFont typeface="Wingdings" panose="05000000000000000000" pitchFamily="2" charset="2"/>
              <a:buChar char="§"/>
            </a:pPr>
            <a:r>
              <a:rPr lang="en-US" sz="1800" b="1" dirty="0" smtClean="0"/>
              <a:t>Historically, the solution to increasing water scarcity was to increase the supply. The Ancient Romans, for instance, used enormous networks of aqueducts to move water hundreds of miles from areas of abundance, usually high up in the mountains, to their cities. The Ismailia Canal, built along the Suez Canal, was constructed in 1863 to bring freshwater from Lake </a:t>
            </a:r>
            <a:r>
              <a:rPr lang="en-US" sz="1800" b="1" dirty="0" err="1" smtClean="0"/>
              <a:t>Timsah</a:t>
            </a:r>
            <a:r>
              <a:rPr lang="en-US" sz="1800" b="1" dirty="0" smtClean="0"/>
              <a:t> to the city of Suez. Where compensation of time variability was needed, reservoirs were built to accumulate water when abundant to make it available for the dry season. When the demand for energy increased, these reservoirs were also used to generate hydropower. In some countries they are used to mitigate flood risk, so that a multiple use of reservoirs became widespread.</a:t>
            </a:r>
            <a:endParaRPr lang="it-IT" sz="1800" b="1" dirty="0" smtClean="0"/>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41</a:t>
            </a:fld>
            <a:endParaRPr lang="it-IT"/>
          </a:p>
        </p:txBody>
      </p:sp>
      <p:sp>
        <p:nvSpPr>
          <p:cNvPr id="5" name="CasellaDiTesto 4"/>
          <p:cNvSpPr txBox="1"/>
          <p:nvPr/>
        </p:nvSpPr>
        <p:spPr>
          <a:xfrm>
            <a:off x="1907704" y="1124744"/>
            <a:ext cx="6912768" cy="584775"/>
          </a:xfrm>
          <a:prstGeom prst="rect">
            <a:avLst/>
          </a:prstGeom>
          <a:noFill/>
        </p:spPr>
        <p:txBody>
          <a:bodyPr wrap="square" rtlCol="0">
            <a:spAutoFit/>
          </a:bodyPr>
          <a:lstStyle/>
          <a:p>
            <a:r>
              <a:rPr lang="it-IT" sz="3200" b="1" u="none" dirty="0" err="1" smtClean="0"/>
              <a:t>Increasing</a:t>
            </a:r>
            <a:r>
              <a:rPr lang="it-IT" sz="3200" b="1" u="none" dirty="0" smtClean="0"/>
              <a:t> water </a:t>
            </a:r>
            <a:r>
              <a:rPr lang="it-IT" sz="3200" b="1" u="none" dirty="0" err="1" smtClean="0"/>
              <a:t>supply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42</a:t>
            </a:fld>
            <a:endParaRPr lang="it-IT"/>
          </a:p>
        </p:txBody>
      </p:sp>
      <p:sp>
        <p:nvSpPr>
          <p:cNvPr id="5" name="CasellaDiTesto 4"/>
          <p:cNvSpPr txBox="1"/>
          <p:nvPr/>
        </p:nvSpPr>
        <p:spPr>
          <a:xfrm>
            <a:off x="1907704" y="1124744"/>
            <a:ext cx="6912768" cy="584775"/>
          </a:xfrm>
          <a:prstGeom prst="rect">
            <a:avLst/>
          </a:prstGeom>
          <a:noFill/>
        </p:spPr>
        <p:txBody>
          <a:bodyPr wrap="square" rtlCol="0">
            <a:spAutoFit/>
          </a:bodyPr>
          <a:lstStyle/>
          <a:p>
            <a:r>
              <a:rPr lang="it-IT" sz="3200" b="1" u="none" dirty="0" err="1" smtClean="0"/>
              <a:t>Cost</a:t>
            </a:r>
            <a:r>
              <a:rPr lang="it-IT" sz="3200" b="1" u="none" dirty="0" smtClean="0"/>
              <a:t> </a:t>
            </a:r>
            <a:r>
              <a:rPr lang="it-IT" sz="3200" b="1" u="none" dirty="0" err="1" smtClean="0"/>
              <a:t>of</a:t>
            </a:r>
            <a:r>
              <a:rPr lang="it-IT" sz="3200" b="1" u="none" dirty="0" smtClean="0"/>
              <a:t> water </a:t>
            </a:r>
            <a:r>
              <a:rPr lang="it-IT" sz="3200" b="1" u="none" dirty="0" err="1" smtClean="0"/>
              <a:t>supply</a:t>
            </a:r>
            <a:endParaRPr lang="it-IT" sz="3200" b="1" u="none" dirty="0"/>
          </a:p>
        </p:txBody>
      </p:sp>
      <p:pic>
        <p:nvPicPr>
          <p:cNvPr id="47105" name="Picture 1"/>
          <p:cNvPicPr>
            <a:picLocks noChangeAspect="1" noChangeArrowheads="1"/>
          </p:cNvPicPr>
          <p:nvPr/>
        </p:nvPicPr>
        <p:blipFill>
          <a:blip r:embed="rId2" cstate="print"/>
          <a:srcRect/>
          <a:stretch>
            <a:fillRect/>
          </a:stretch>
        </p:blipFill>
        <p:spPr bwMode="auto">
          <a:xfrm>
            <a:off x="1101080" y="1781370"/>
            <a:ext cx="6855296" cy="4455942"/>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43</a:t>
            </a:fld>
            <a:endParaRPr lang="it-IT"/>
          </a:p>
        </p:txBody>
      </p:sp>
      <p:sp>
        <p:nvSpPr>
          <p:cNvPr id="5" name="CasellaDiTesto 4"/>
          <p:cNvSpPr txBox="1"/>
          <p:nvPr/>
        </p:nvSpPr>
        <p:spPr>
          <a:xfrm>
            <a:off x="323528" y="1188041"/>
            <a:ext cx="8496944" cy="584775"/>
          </a:xfrm>
          <a:prstGeom prst="rect">
            <a:avLst/>
          </a:prstGeom>
          <a:noFill/>
        </p:spPr>
        <p:txBody>
          <a:bodyPr wrap="square" rtlCol="0">
            <a:spAutoFit/>
          </a:bodyPr>
          <a:lstStyle/>
          <a:p>
            <a:pPr algn="ctr"/>
            <a:r>
              <a:rPr lang="it-IT" sz="3200" b="1" u="none" dirty="0" smtClean="0"/>
              <a:t>Water </a:t>
            </a:r>
            <a:r>
              <a:rPr lang="it-IT" sz="3200" b="1" u="none" dirty="0" err="1" smtClean="0"/>
              <a:t>demand</a:t>
            </a:r>
            <a:r>
              <a:rPr lang="it-IT" sz="3200" b="1" u="none" dirty="0" smtClean="0"/>
              <a:t> </a:t>
            </a:r>
            <a:r>
              <a:rPr lang="it-IT" sz="3200" b="1" u="none" dirty="0" err="1" smtClean="0"/>
              <a:t>control</a:t>
            </a:r>
            <a:r>
              <a:rPr lang="it-IT" sz="3200" b="1" u="none" dirty="0" smtClean="0"/>
              <a:t> and </a:t>
            </a:r>
            <a:r>
              <a:rPr lang="it-IT" sz="3200" b="1" u="none" dirty="0" err="1" smtClean="0"/>
              <a:t>regulation</a:t>
            </a:r>
            <a:endParaRPr lang="it-IT" sz="3200" b="1" u="none" dirty="0"/>
          </a:p>
        </p:txBody>
      </p:sp>
      <p:sp>
        <p:nvSpPr>
          <p:cNvPr id="6" name="Segnaposto contenuto 2"/>
          <p:cNvSpPr>
            <a:spLocks noGrp="1"/>
          </p:cNvSpPr>
          <p:nvPr>
            <p:ph idx="1"/>
          </p:nvPr>
        </p:nvSpPr>
        <p:spPr>
          <a:xfrm>
            <a:off x="179512" y="1916832"/>
            <a:ext cx="8640960" cy="4308872"/>
          </a:xfrm>
        </p:spPr>
        <p:txBody>
          <a:bodyPr>
            <a:spAutoFit/>
          </a:bodyPr>
          <a:lstStyle/>
          <a:p>
            <a:pPr algn="just">
              <a:spcBef>
                <a:spcPts val="1200"/>
              </a:spcBef>
              <a:buClr>
                <a:srgbClr val="C00000"/>
              </a:buClr>
              <a:buFont typeface="Wingdings" panose="05000000000000000000" pitchFamily="2" charset="2"/>
              <a:buChar char="§"/>
            </a:pPr>
            <a:r>
              <a:rPr lang="en-US" sz="1800" b="1" dirty="0" smtClean="0"/>
              <a:t>Water demand is a fundamental driver of water balance and water scarcity. </a:t>
            </a:r>
          </a:p>
          <a:p>
            <a:pPr algn="just">
              <a:spcBef>
                <a:spcPts val="1200"/>
              </a:spcBef>
              <a:buClr>
                <a:srgbClr val="C00000"/>
              </a:buClr>
              <a:buFont typeface="Wingdings" panose="05000000000000000000" pitchFamily="2" charset="2"/>
              <a:buChar char="§"/>
            </a:pPr>
            <a:r>
              <a:rPr lang="en-US" sz="1800" b="1" dirty="0" smtClean="0"/>
              <a:t>Water losses are still significantly impacting water resources systems, therefore originating the non-revenue water flow. Non revenue water is water that has been produced and is lost before it reaches the customer.</a:t>
            </a:r>
          </a:p>
          <a:p>
            <a:pPr algn="just">
              <a:spcBef>
                <a:spcPts val="1200"/>
              </a:spcBef>
              <a:buClr>
                <a:srgbClr val="C00000"/>
              </a:buClr>
              <a:buFont typeface="Wingdings" panose="05000000000000000000" pitchFamily="2" charset="2"/>
              <a:buChar char="§"/>
            </a:pPr>
            <a:r>
              <a:rPr lang="en-US" sz="1800" b="1" dirty="0" smtClean="0"/>
              <a:t>In irrigation, water losses are about the same order of magnitude of water delivered at the field. In water distribution systems for civil use water losses are about 50% of water allocation. </a:t>
            </a:r>
          </a:p>
          <a:p>
            <a:pPr algn="just">
              <a:spcBef>
                <a:spcPts val="1200"/>
              </a:spcBef>
              <a:buClr>
                <a:srgbClr val="C00000"/>
              </a:buClr>
              <a:buFont typeface="Wingdings" panose="05000000000000000000" pitchFamily="2" charset="2"/>
              <a:buChar char="§"/>
            </a:pPr>
            <a:r>
              <a:rPr lang="en-US" sz="1800" b="1" dirty="0" smtClean="0"/>
              <a:t>Losses in water utility operations occur in two distinctly different manners. Apparent losses occur due to customer meter inaccuracies, billing system data errors and unauthorized consumption. </a:t>
            </a:r>
          </a:p>
          <a:p>
            <a:pPr algn="just">
              <a:spcBef>
                <a:spcPts val="1200"/>
              </a:spcBef>
              <a:buClr>
                <a:srgbClr val="C00000"/>
              </a:buClr>
              <a:buFont typeface="Wingdings" panose="05000000000000000000" pitchFamily="2" charset="2"/>
              <a:buChar char="§"/>
            </a:pPr>
            <a:r>
              <a:rPr lang="en-US" sz="1800" b="1" dirty="0" smtClean="0"/>
              <a:t>Losses also occur as real losses or water that escapes the water distribution system, including leakage and storage overflows.</a:t>
            </a:r>
            <a:endParaRPr lang="it-IT" sz="1800" b="1" dirty="0" smtClean="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44</a:t>
            </a:fld>
            <a:endParaRPr lang="it-IT"/>
          </a:p>
        </p:txBody>
      </p:sp>
      <p:sp>
        <p:nvSpPr>
          <p:cNvPr id="5" name="CasellaDiTesto 4"/>
          <p:cNvSpPr txBox="1"/>
          <p:nvPr/>
        </p:nvSpPr>
        <p:spPr>
          <a:xfrm>
            <a:off x="323528" y="1188041"/>
            <a:ext cx="8496944" cy="584775"/>
          </a:xfrm>
          <a:prstGeom prst="rect">
            <a:avLst/>
          </a:prstGeom>
          <a:noFill/>
        </p:spPr>
        <p:txBody>
          <a:bodyPr wrap="square" rtlCol="0">
            <a:spAutoFit/>
          </a:bodyPr>
          <a:lstStyle/>
          <a:p>
            <a:pPr algn="ctr"/>
            <a:r>
              <a:rPr lang="it-IT" sz="3200" b="1" u="none" dirty="0" smtClean="0"/>
              <a:t>Water </a:t>
            </a:r>
            <a:r>
              <a:rPr lang="it-IT" sz="3200" b="1" u="none" dirty="0" err="1" smtClean="0"/>
              <a:t>demand</a:t>
            </a:r>
            <a:r>
              <a:rPr lang="it-IT" sz="3200" b="1" u="none" dirty="0" smtClean="0"/>
              <a:t> </a:t>
            </a:r>
            <a:r>
              <a:rPr lang="it-IT" sz="3200" b="1" u="none" dirty="0" err="1" smtClean="0"/>
              <a:t>control</a:t>
            </a:r>
            <a:r>
              <a:rPr lang="it-IT" sz="3200" b="1" u="none" dirty="0" smtClean="0"/>
              <a:t> and </a:t>
            </a:r>
            <a:r>
              <a:rPr lang="it-IT" sz="3200" b="1" u="none" dirty="0" err="1" smtClean="0"/>
              <a:t>regulation</a:t>
            </a:r>
            <a:endParaRPr lang="it-IT" sz="3200" b="1" u="none" dirty="0"/>
          </a:p>
        </p:txBody>
      </p:sp>
      <p:sp>
        <p:nvSpPr>
          <p:cNvPr id="6" name="Segnaposto contenuto 2"/>
          <p:cNvSpPr>
            <a:spLocks noGrp="1"/>
          </p:cNvSpPr>
          <p:nvPr>
            <p:ph idx="1"/>
          </p:nvPr>
        </p:nvSpPr>
        <p:spPr>
          <a:xfrm>
            <a:off x="179512" y="1772816"/>
            <a:ext cx="8640960" cy="4708981"/>
          </a:xfrm>
        </p:spPr>
        <p:txBody>
          <a:bodyPr>
            <a:spAutoFit/>
          </a:bodyPr>
          <a:lstStyle/>
          <a:p>
            <a:pPr algn="just">
              <a:spcBef>
                <a:spcPts val="1200"/>
              </a:spcBef>
              <a:buClr>
                <a:srgbClr val="C00000"/>
              </a:buClr>
              <a:buFont typeface="Wingdings" panose="05000000000000000000" pitchFamily="2" charset="2"/>
              <a:buChar char="§"/>
            </a:pPr>
            <a:r>
              <a:rPr lang="en-US" sz="1800" b="1" dirty="0" smtClean="0"/>
              <a:t>Pricing is another instrument that could be used to reduce water demand. For municipal use, water pricing tends to be the simplest and most effective tool for moderating water use.</a:t>
            </a:r>
          </a:p>
          <a:p>
            <a:pPr algn="just">
              <a:spcBef>
                <a:spcPts val="1200"/>
              </a:spcBef>
              <a:buClr>
                <a:srgbClr val="C00000"/>
              </a:buClr>
              <a:buFont typeface="Wingdings" panose="05000000000000000000" pitchFamily="2" charset="2"/>
              <a:buChar char="§"/>
            </a:pPr>
            <a:r>
              <a:rPr lang="en-US" sz="1800" b="1" dirty="0" smtClean="0"/>
              <a:t>Nevertheless, municipal water use is only a small fraction of total water use. Significantly more water is used for commercial purposes, particularly irrigated agriculture, where pricing is more complex.</a:t>
            </a:r>
          </a:p>
          <a:p>
            <a:pPr algn="just">
              <a:spcBef>
                <a:spcPts val="1200"/>
              </a:spcBef>
              <a:buClr>
                <a:srgbClr val="C00000"/>
              </a:buClr>
              <a:buFont typeface="Wingdings" panose="05000000000000000000" pitchFamily="2" charset="2"/>
              <a:buChar char="§"/>
            </a:pPr>
            <a:r>
              <a:rPr lang="en-US" sz="1800" b="1" dirty="0" smtClean="0"/>
              <a:t>Water price reforms can also go a long way towards incentivizing the creation and adoption of water saving technologies. Finally, there are also opportunities to alter behavior and change thirsty consumption patterns through education, and using social norms to signal consent or disapproval.</a:t>
            </a:r>
          </a:p>
          <a:p>
            <a:pPr algn="just">
              <a:spcBef>
                <a:spcPts val="1200"/>
              </a:spcBef>
              <a:buClr>
                <a:srgbClr val="C00000"/>
              </a:buClr>
              <a:buFont typeface="Wingdings" panose="05000000000000000000" pitchFamily="2" charset="2"/>
              <a:buChar char="§"/>
            </a:pPr>
            <a:r>
              <a:rPr lang="en-US" sz="1800" b="1" dirty="0" smtClean="0"/>
              <a:t>An interesting option to reduce water demands is virtual water transfer. Virtual water trade (also known as trade in embedded or embodied water) refers to the hidden flow of water if food or other commodities are traded from one place to another.</a:t>
            </a:r>
            <a:endParaRPr lang="it-IT" sz="1800" b="1" dirty="0" smtClean="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45</a:t>
            </a:fld>
            <a:endParaRPr lang="it-IT"/>
          </a:p>
        </p:txBody>
      </p:sp>
      <p:sp>
        <p:nvSpPr>
          <p:cNvPr id="5" name="CasellaDiTesto 4"/>
          <p:cNvSpPr txBox="1"/>
          <p:nvPr/>
        </p:nvSpPr>
        <p:spPr>
          <a:xfrm>
            <a:off x="323528" y="1188041"/>
            <a:ext cx="8496944" cy="584775"/>
          </a:xfrm>
          <a:prstGeom prst="rect">
            <a:avLst/>
          </a:prstGeom>
          <a:noFill/>
        </p:spPr>
        <p:txBody>
          <a:bodyPr wrap="square" rtlCol="0">
            <a:spAutoFit/>
          </a:bodyPr>
          <a:lstStyle/>
          <a:p>
            <a:pPr algn="ctr"/>
            <a:r>
              <a:rPr lang="it-IT" sz="3200" b="1" u="none" dirty="0" err="1" smtClean="0"/>
              <a:t>Reducing</a:t>
            </a:r>
            <a:r>
              <a:rPr lang="it-IT" sz="3200" b="1" u="none" dirty="0" smtClean="0"/>
              <a:t> the impact </a:t>
            </a:r>
            <a:r>
              <a:rPr lang="it-IT" sz="3200" b="1" u="none" dirty="0" err="1" smtClean="0"/>
              <a:t>of</a:t>
            </a:r>
            <a:r>
              <a:rPr lang="it-IT" sz="3200" b="1" u="none" dirty="0" smtClean="0"/>
              <a:t> </a:t>
            </a:r>
            <a:r>
              <a:rPr lang="it-IT" sz="3200" b="1" u="none" dirty="0" err="1" smtClean="0"/>
              <a:t>extremes</a:t>
            </a:r>
            <a:endParaRPr lang="it-IT" sz="3200" b="1" u="none" dirty="0"/>
          </a:p>
        </p:txBody>
      </p:sp>
      <p:sp>
        <p:nvSpPr>
          <p:cNvPr id="6" name="Segnaposto contenuto 2"/>
          <p:cNvSpPr>
            <a:spLocks noGrp="1"/>
          </p:cNvSpPr>
          <p:nvPr>
            <p:ph idx="1"/>
          </p:nvPr>
        </p:nvSpPr>
        <p:spPr>
          <a:xfrm>
            <a:off x="179512" y="2099171"/>
            <a:ext cx="8640960" cy="2769989"/>
          </a:xfrm>
        </p:spPr>
        <p:txBody>
          <a:bodyPr>
            <a:spAutoFit/>
          </a:bodyPr>
          <a:lstStyle/>
          <a:p>
            <a:pPr algn="just">
              <a:spcBef>
                <a:spcPts val="1200"/>
              </a:spcBef>
              <a:buClr>
                <a:srgbClr val="C00000"/>
              </a:buClr>
              <a:buFont typeface="Wingdings" panose="05000000000000000000" pitchFamily="2" charset="2"/>
              <a:buChar char="§"/>
            </a:pPr>
            <a:r>
              <a:rPr lang="en-US" sz="1800" b="1" dirty="0" smtClean="0"/>
              <a:t>Reacting to and reducing the impact of extreme weather events, such as droughts, floods, and storm surges, is a viable option to reduce water scarcity.</a:t>
            </a:r>
          </a:p>
          <a:p>
            <a:pPr algn="just">
              <a:spcBef>
                <a:spcPts val="1200"/>
              </a:spcBef>
              <a:buClr>
                <a:srgbClr val="C00000"/>
              </a:buClr>
              <a:buFont typeface="Wingdings" panose="05000000000000000000" pitchFamily="2" charset="2"/>
              <a:buChar char="§"/>
            </a:pPr>
            <a:r>
              <a:rPr lang="en-US" sz="1800" b="1" dirty="0" smtClean="0"/>
              <a:t>Upgrading hydro-meteorological and early-warning systems.</a:t>
            </a:r>
          </a:p>
          <a:p>
            <a:pPr algn="just">
              <a:spcBef>
                <a:spcPts val="1200"/>
              </a:spcBef>
              <a:buClr>
                <a:srgbClr val="C00000"/>
              </a:buClr>
              <a:buFont typeface="Wingdings" panose="05000000000000000000" pitchFamily="2" charset="2"/>
              <a:buChar char="§"/>
            </a:pPr>
            <a:r>
              <a:rPr lang="en-US" sz="1800" b="1" dirty="0" smtClean="0"/>
              <a:t>Better medium-term and seasonal forecasts can also help farmers make cropping and irrigating decisions</a:t>
            </a:r>
          </a:p>
          <a:p>
            <a:pPr algn="just">
              <a:spcBef>
                <a:spcPts val="1200"/>
              </a:spcBef>
              <a:buClr>
                <a:srgbClr val="C00000"/>
              </a:buClr>
              <a:buFont typeface="Wingdings" panose="05000000000000000000" pitchFamily="2" charset="2"/>
              <a:buChar char="§"/>
            </a:pPr>
            <a:r>
              <a:rPr lang="en-US" sz="1800" b="1" dirty="0" smtClean="0"/>
              <a:t>An important, yet under-utilized tool in developing countries for responding to growing rainfall variability is crop insurance.</a:t>
            </a:r>
            <a:endParaRPr lang="it-IT" sz="1800" b="1" dirty="0" smtClean="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46</a:t>
            </a:fld>
            <a:endParaRPr lang="it-IT"/>
          </a:p>
        </p:txBody>
      </p:sp>
      <p:sp>
        <p:nvSpPr>
          <p:cNvPr id="5" name="CasellaDiTesto 4"/>
          <p:cNvSpPr txBox="1"/>
          <p:nvPr/>
        </p:nvSpPr>
        <p:spPr>
          <a:xfrm>
            <a:off x="323528" y="1188041"/>
            <a:ext cx="8496944" cy="584775"/>
          </a:xfrm>
          <a:prstGeom prst="rect">
            <a:avLst/>
          </a:prstGeom>
          <a:noFill/>
        </p:spPr>
        <p:txBody>
          <a:bodyPr wrap="square" rtlCol="0">
            <a:spAutoFit/>
          </a:bodyPr>
          <a:lstStyle/>
          <a:p>
            <a:pPr algn="ctr"/>
            <a:r>
              <a:rPr lang="it-IT" sz="3200" b="1" u="none" dirty="0" err="1" smtClean="0"/>
              <a:t>Bottom-up</a:t>
            </a:r>
            <a:r>
              <a:rPr lang="it-IT" sz="3200" b="1" u="none" dirty="0" smtClean="0"/>
              <a:t> </a:t>
            </a:r>
            <a:r>
              <a:rPr lang="it-IT" sz="3200" b="1" u="none" dirty="0" err="1" smtClean="0"/>
              <a:t>approach</a:t>
            </a:r>
            <a:r>
              <a:rPr lang="it-IT" sz="3200" b="1" u="none" dirty="0" smtClean="0"/>
              <a:t> </a:t>
            </a:r>
            <a:r>
              <a:rPr lang="it-IT" sz="3200" b="1" u="none" dirty="0" err="1" smtClean="0"/>
              <a:t>for</a:t>
            </a:r>
            <a:r>
              <a:rPr lang="it-IT" sz="3200" b="1" u="none" dirty="0" smtClean="0"/>
              <a:t> </a:t>
            </a:r>
            <a:r>
              <a:rPr lang="it-IT" sz="3200" b="1" u="none" dirty="0" err="1" smtClean="0"/>
              <a:t>risk</a:t>
            </a:r>
            <a:r>
              <a:rPr lang="it-IT" sz="3200" b="1" u="none" dirty="0" smtClean="0"/>
              <a:t> management</a:t>
            </a:r>
            <a:endParaRPr lang="it-IT" sz="3200" b="1" u="none" dirty="0"/>
          </a:p>
        </p:txBody>
      </p:sp>
      <p:sp>
        <p:nvSpPr>
          <p:cNvPr id="6" name="Segnaposto contenuto 2"/>
          <p:cNvSpPr>
            <a:spLocks noGrp="1"/>
          </p:cNvSpPr>
          <p:nvPr>
            <p:ph idx="1"/>
          </p:nvPr>
        </p:nvSpPr>
        <p:spPr>
          <a:xfrm>
            <a:off x="179512" y="2099171"/>
            <a:ext cx="8640960" cy="3724096"/>
          </a:xfrm>
        </p:spPr>
        <p:txBody>
          <a:bodyPr>
            <a:spAutoFit/>
          </a:bodyPr>
          <a:lstStyle/>
          <a:p>
            <a:pPr algn="just">
              <a:spcBef>
                <a:spcPts val="1200"/>
              </a:spcBef>
              <a:buClr>
                <a:srgbClr val="C00000"/>
              </a:buClr>
              <a:buFont typeface="Wingdings" panose="05000000000000000000" pitchFamily="2" charset="2"/>
              <a:buChar char="§"/>
            </a:pPr>
            <a:r>
              <a:rPr lang="en-US" sz="1800" b="1" dirty="0" smtClean="0"/>
              <a:t>There are two approaches of addressing the prioritization of risk management measures (Figure 9). </a:t>
            </a:r>
          </a:p>
          <a:p>
            <a:pPr algn="just">
              <a:spcBef>
                <a:spcPts val="1200"/>
              </a:spcBef>
              <a:buClr>
                <a:srgbClr val="C00000"/>
              </a:buClr>
              <a:buFont typeface="Wingdings" panose="05000000000000000000" pitchFamily="2" charset="2"/>
              <a:buChar char="§"/>
            </a:pPr>
            <a:r>
              <a:rPr lang="en-US" sz="1800" b="1" dirty="0" smtClean="0"/>
              <a:t>The ‘top-down’ approach is designed to represent the main processes causing the hazard and its consequences. It is sometimes termed the ‘predict-then-act’ method as projected scenarios are the starting point and the main emphasis.</a:t>
            </a:r>
          </a:p>
          <a:p>
            <a:pPr algn="just">
              <a:spcBef>
                <a:spcPts val="1200"/>
              </a:spcBef>
              <a:buClr>
                <a:srgbClr val="C00000"/>
              </a:buClr>
              <a:buFont typeface="Wingdings" panose="05000000000000000000" pitchFamily="2" charset="2"/>
              <a:buChar char="§"/>
            </a:pPr>
            <a:r>
              <a:rPr lang="en-US" sz="1800" b="1" dirty="0" smtClean="0"/>
              <a:t>The ‘bottom–up’ approach (Figure 9) starts at the local scale of individuals, households, and communities and explores the factors and conditions that enable successful coping with challenges (Wilby and Dessai 2010). The main goal is not to find the most convenient management strategy but to ensure the well-being of people by reducing vulnerability and enhancing resilience.</a:t>
            </a:r>
            <a:endParaRPr lang="it-IT" sz="1800" b="1" dirty="0" smtClean="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47</a:t>
            </a:fld>
            <a:endParaRPr lang="it-IT"/>
          </a:p>
        </p:txBody>
      </p:sp>
      <p:sp>
        <p:nvSpPr>
          <p:cNvPr id="5" name="CasellaDiTesto 4"/>
          <p:cNvSpPr txBox="1"/>
          <p:nvPr/>
        </p:nvSpPr>
        <p:spPr>
          <a:xfrm>
            <a:off x="323528" y="1188041"/>
            <a:ext cx="8496944" cy="584775"/>
          </a:xfrm>
          <a:prstGeom prst="rect">
            <a:avLst/>
          </a:prstGeom>
          <a:noFill/>
        </p:spPr>
        <p:txBody>
          <a:bodyPr wrap="square" rtlCol="0">
            <a:spAutoFit/>
          </a:bodyPr>
          <a:lstStyle/>
          <a:p>
            <a:pPr algn="ctr"/>
            <a:r>
              <a:rPr lang="it-IT" sz="3200" b="1" u="none" dirty="0" err="1" smtClean="0"/>
              <a:t>Bottom-up</a:t>
            </a:r>
            <a:r>
              <a:rPr lang="it-IT" sz="3200" b="1" u="none" dirty="0" smtClean="0"/>
              <a:t> </a:t>
            </a:r>
            <a:r>
              <a:rPr lang="it-IT" sz="3200" b="1" u="none" dirty="0" err="1" smtClean="0"/>
              <a:t>approach</a:t>
            </a:r>
            <a:r>
              <a:rPr lang="it-IT" sz="3200" b="1" u="none" dirty="0" smtClean="0"/>
              <a:t> </a:t>
            </a:r>
            <a:r>
              <a:rPr lang="it-IT" sz="3200" b="1" u="none" dirty="0" err="1" smtClean="0"/>
              <a:t>for</a:t>
            </a:r>
            <a:r>
              <a:rPr lang="it-IT" sz="3200" b="1" u="none" dirty="0" smtClean="0"/>
              <a:t> </a:t>
            </a:r>
            <a:r>
              <a:rPr lang="it-IT" sz="3200" b="1" u="none" dirty="0" err="1" smtClean="0"/>
              <a:t>risk</a:t>
            </a:r>
            <a:r>
              <a:rPr lang="it-IT" sz="3200" b="1" u="none" dirty="0" smtClean="0"/>
              <a:t> management</a:t>
            </a:r>
            <a:endParaRPr lang="it-IT" sz="3200" b="1" u="none" dirty="0"/>
          </a:p>
        </p:txBody>
      </p:sp>
      <p:pic>
        <p:nvPicPr>
          <p:cNvPr id="49153" name="Picture 1"/>
          <p:cNvPicPr>
            <a:picLocks noChangeAspect="1" noChangeArrowheads="1"/>
          </p:cNvPicPr>
          <p:nvPr/>
        </p:nvPicPr>
        <p:blipFill>
          <a:blip r:embed="rId2" cstate="print"/>
          <a:srcRect/>
          <a:stretch>
            <a:fillRect/>
          </a:stretch>
        </p:blipFill>
        <p:spPr bwMode="auto">
          <a:xfrm>
            <a:off x="2047875" y="1795611"/>
            <a:ext cx="5048250" cy="4657725"/>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04864"/>
            <a:ext cx="8640960" cy="4308872"/>
          </a:xfrm>
        </p:spPr>
        <p:txBody>
          <a:bodyPr>
            <a:spAutoFit/>
          </a:bodyPr>
          <a:lstStyle/>
          <a:p>
            <a:pPr algn="just">
              <a:spcBef>
                <a:spcPts val="1200"/>
              </a:spcBef>
              <a:buClr>
                <a:srgbClr val="C00000"/>
              </a:buClr>
              <a:buFont typeface="Wingdings" panose="05000000000000000000" pitchFamily="2" charset="2"/>
              <a:buChar char="§"/>
            </a:pPr>
            <a:r>
              <a:rPr lang="en-US" sz="1800" b="1" dirty="0" smtClean="0"/>
              <a:t>European Water Charter (1968)</a:t>
            </a:r>
          </a:p>
          <a:p>
            <a:pPr algn="just">
              <a:spcBef>
                <a:spcPts val="1200"/>
              </a:spcBef>
              <a:buClr>
                <a:srgbClr val="C00000"/>
              </a:buClr>
              <a:buFont typeface="Wingdings" panose="05000000000000000000" pitchFamily="2" charset="2"/>
              <a:buChar char="§"/>
            </a:pPr>
            <a:r>
              <a:rPr lang="en-US" sz="1800" b="1" dirty="0" smtClean="0"/>
              <a:t>United Nations Conference on the Human Environment (Stockholm, 1972</a:t>
            </a:r>
            <a:r>
              <a:rPr lang="en-US" sz="1800" b="1" dirty="0" smtClean="0"/>
              <a:t>) – Political implications.</a:t>
            </a:r>
            <a:endParaRPr lang="en-US" sz="1800" b="1" dirty="0" smtClean="0"/>
          </a:p>
          <a:p>
            <a:pPr algn="just">
              <a:spcBef>
                <a:spcPts val="1200"/>
              </a:spcBef>
              <a:buClr>
                <a:srgbClr val="C00000"/>
              </a:buClr>
              <a:buFont typeface="Wingdings" panose="05000000000000000000" pitchFamily="2" charset="2"/>
              <a:buChar char="§"/>
            </a:pPr>
            <a:r>
              <a:rPr lang="en-US" sz="1800" b="1" dirty="0" smtClean="0"/>
              <a:t>United Nations Conference on Environment and Development (UNCED), also known as the Rio de Janeiro Earth Summit, the Rio Summit, the Rio Conference, and the Earth </a:t>
            </a:r>
            <a:r>
              <a:rPr lang="en-US" sz="1800" b="1" dirty="0" smtClean="0"/>
              <a:t>Summit. It </a:t>
            </a:r>
            <a:r>
              <a:rPr lang="en-US" sz="1800" b="1" dirty="0" smtClean="0"/>
              <a:t>was convened by the United Nations in Rio de Janeiro from 3 to 14 June. It was attended by more than 100 heads of states</a:t>
            </a:r>
            <a:r>
              <a:rPr lang="en-US" sz="1800" b="1" dirty="0" smtClean="0"/>
              <a:t>. Significant step forward.</a:t>
            </a:r>
            <a:endParaRPr lang="en-US" sz="1800" b="1" dirty="0" smtClean="0"/>
          </a:p>
          <a:p>
            <a:pPr algn="just">
              <a:spcBef>
                <a:spcPts val="1200"/>
              </a:spcBef>
              <a:buClr>
                <a:srgbClr val="C00000"/>
              </a:buClr>
              <a:buFont typeface="Wingdings" panose="05000000000000000000" pitchFamily="2" charset="2"/>
              <a:buChar char="§"/>
            </a:pPr>
            <a:r>
              <a:rPr lang="en-US" sz="1800" b="1" dirty="0" smtClean="0"/>
              <a:t>World Summit on Sustainable Development (WSSD), or the ONG Earth Summit 2002 (Johannesburg, 2002).</a:t>
            </a:r>
          </a:p>
          <a:p>
            <a:pPr algn="just">
              <a:spcBef>
                <a:spcPts val="1200"/>
              </a:spcBef>
              <a:buClr>
                <a:srgbClr val="C00000"/>
              </a:buClr>
              <a:buFont typeface="Wingdings" panose="05000000000000000000" pitchFamily="2" charset="2"/>
              <a:buChar char="§"/>
            </a:pPr>
            <a:r>
              <a:rPr lang="en-US" sz="1800" b="1" dirty="0" smtClean="0"/>
              <a:t>In 2012, the United Nations Conference on Sustainable Development was also held in Rio, and is also commonly called Rio+20 or Rio Earth Summit 2012.</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5</a:t>
            </a:fld>
            <a:endParaRPr lang="it-IT"/>
          </a:p>
        </p:txBody>
      </p:sp>
      <p:sp>
        <p:nvSpPr>
          <p:cNvPr id="5" name="CasellaDiTesto 4"/>
          <p:cNvSpPr txBox="1"/>
          <p:nvPr/>
        </p:nvSpPr>
        <p:spPr>
          <a:xfrm>
            <a:off x="214282" y="1196752"/>
            <a:ext cx="8786874" cy="1077218"/>
          </a:xfrm>
          <a:prstGeom prst="rect">
            <a:avLst/>
          </a:prstGeom>
          <a:noFill/>
        </p:spPr>
        <p:txBody>
          <a:bodyPr wrap="square" rtlCol="0">
            <a:spAutoFit/>
          </a:bodyPr>
          <a:lstStyle/>
          <a:p>
            <a:pPr algn="ctr"/>
            <a:r>
              <a:rPr lang="en-US" sz="3200" b="1" u="none" dirty="0" smtClean="0"/>
              <a:t>Global forums on environment and sustainability</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28388"/>
            <a:ext cx="8640960" cy="3200876"/>
          </a:xfrm>
        </p:spPr>
        <p:txBody>
          <a:bodyPr>
            <a:spAutoFit/>
          </a:bodyPr>
          <a:lstStyle/>
          <a:p>
            <a:pPr algn="just">
              <a:spcBef>
                <a:spcPts val="1200"/>
              </a:spcBef>
              <a:buClr>
                <a:srgbClr val="C00000"/>
              </a:buClr>
              <a:buNone/>
            </a:pPr>
            <a:r>
              <a:rPr lang="en-US" sz="1800" b="1" dirty="0" smtClean="0"/>
              <a:t>The issues addressed in the above United Nations conferences included:</a:t>
            </a:r>
          </a:p>
          <a:p>
            <a:pPr algn="just">
              <a:spcBef>
                <a:spcPts val="1200"/>
              </a:spcBef>
              <a:buClr>
                <a:srgbClr val="C00000"/>
              </a:buClr>
              <a:buFont typeface="Wingdings" panose="05000000000000000000" pitchFamily="2" charset="2"/>
              <a:buChar char="§"/>
            </a:pPr>
            <a:r>
              <a:rPr lang="en-US" sz="1800" b="1" dirty="0" smtClean="0"/>
              <a:t>systematic scrutiny of patterns of production — particularly the production of toxic components;</a:t>
            </a:r>
          </a:p>
          <a:p>
            <a:pPr algn="just">
              <a:spcBef>
                <a:spcPts val="1200"/>
              </a:spcBef>
              <a:buClr>
                <a:srgbClr val="C00000"/>
              </a:buClr>
              <a:buFont typeface="Wingdings" panose="05000000000000000000" pitchFamily="2" charset="2"/>
              <a:buChar char="§"/>
            </a:pPr>
            <a:r>
              <a:rPr lang="en-US" sz="1800" b="1" dirty="0" smtClean="0"/>
              <a:t>alternative sources of energy to replace the use of fossil fuels which delegates linked to global climate change;</a:t>
            </a:r>
          </a:p>
          <a:p>
            <a:pPr algn="just">
              <a:spcBef>
                <a:spcPts val="1200"/>
              </a:spcBef>
              <a:buClr>
                <a:srgbClr val="C00000"/>
              </a:buClr>
              <a:buFont typeface="Wingdings" panose="05000000000000000000" pitchFamily="2" charset="2"/>
              <a:buChar char="§"/>
            </a:pPr>
            <a:r>
              <a:rPr lang="en-US" sz="1800" b="1" dirty="0" smtClean="0"/>
              <a:t>new reliance on public transportation systems in order to reduce vehicle emissions, congestion in cities and the health problems caused by polluted air and smoke;</a:t>
            </a:r>
          </a:p>
          <a:p>
            <a:pPr algn="just">
              <a:spcBef>
                <a:spcPts val="1200"/>
              </a:spcBef>
              <a:buClr>
                <a:srgbClr val="C00000"/>
              </a:buClr>
              <a:buFont typeface="Wingdings" panose="05000000000000000000" pitchFamily="2" charset="2"/>
              <a:buChar char="§"/>
            </a:pPr>
            <a:r>
              <a:rPr lang="en-US" sz="1800" b="1" dirty="0" smtClean="0"/>
              <a:t>the growing usage and limited supply of water.</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6</a:t>
            </a:fld>
            <a:endParaRPr lang="it-IT"/>
          </a:p>
        </p:txBody>
      </p:sp>
      <p:sp>
        <p:nvSpPr>
          <p:cNvPr id="5" name="CasellaDiTesto 4"/>
          <p:cNvSpPr txBox="1"/>
          <p:nvPr/>
        </p:nvSpPr>
        <p:spPr>
          <a:xfrm>
            <a:off x="214282" y="1260049"/>
            <a:ext cx="8786874" cy="584775"/>
          </a:xfrm>
          <a:prstGeom prst="rect">
            <a:avLst/>
          </a:prstGeom>
          <a:noFill/>
        </p:spPr>
        <p:txBody>
          <a:bodyPr wrap="square" rtlCol="0">
            <a:spAutoFit/>
          </a:bodyPr>
          <a:lstStyle/>
          <a:p>
            <a:pPr algn="ctr"/>
            <a:r>
              <a:rPr lang="en-US" sz="3200" b="1" u="none" dirty="0" smtClean="0"/>
              <a:t>Outcomes from global forums</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00240"/>
            <a:ext cx="8640960" cy="4185761"/>
          </a:xfrm>
        </p:spPr>
        <p:txBody>
          <a:bodyPr>
            <a:spAutoFit/>
          </a:bodyPr>
          <a:lstStyle/>
          <a:p>
            <a:pPr algn="just">
              <a:spcBef>
                <a:spcPts val="1200"/>
              </a:spcBef>
              <a:buClr>
                <a:srgbClr val="C00000"/>
              </a:buClr>
            </a:pPr>
            <a:r>
              <a:rPr lang="en-US" sz="1800" b="1" dirty="0" smtClean="0"/>
              <a:t>An important achievement of the forums was an agreement on the Climate Change Convention which in turn led to the Kyoto Protocol and the Paris Agreement.</a:t>
            </a:r>
          </a:p>
          <a:p>
            <a:pPr algn="just">
              <a:spcBef>
                <a:spcPts val="1200"/>
              </a:spcBef>
              <a:buClr>
                <a:srgbClr val="C00000"/>
              </a:buClr>
            </a:pPr>
            <a:r>
              <a:rPr lang="en-US" sz="1800" b="1" dirty="0" smtClean="0"/>
              <a:t>The Earth Summit produced the following documents:</a:t>
            </a:r>
          </a:p>
          <a:p>
            <a:pPr algn="just">
              <a:spcBef>
                <a:spcPts val="1200"/>
              </a:spcBef>
              <a:buClr>
                <a:srgbClr val="C00000"/>
              </a:buClr>
              <a:buNone/>
            </a:pPr>
            <a:r>
              <a:rPr lang="en-US" sz="1800" b="1" dirty="0" smtClean="0"/>
              <a:t>	    	</a:t>
            </a:r>
            <a:r>
              <a:rPr lang="en-US" sz="1800" b="1" dirty="0" smtClean="0"/>
              <a:t>- Rio </a:t>
            </a:r>
            <a:r>
              <a:rPr lang="en-US" sz="1800" b="1" dirty="0" smtClean="0"/>
              <a:t>Declaration on Environment and Development;</a:t>
            </a:r>
          </a:p>
          <a:p>
            <a:pPr algn="just">
              <a:spcBef>
                <a:spcPts val="1200"/>
              </a:spcBef>
              <a:buClr>
                <a:srgbClr val="C00000"/>
              </a:buClr>
              <a:buNone/>
            </a:pPr>
            <a:r>
              <a:rPr lang="en-US" sz="1800" b="1" dirty="0" smtClean="0"/>
              <a:t>		</a:t>
            </a:r>
            <a:r>
              <a:rPr lang="en-US" sz="1800" b="1" dirty="0" smtClean="0"/>
              <a:t>- Agenda </a:t>
            </a:r>
            <a:r>
              <a:rPr lang="en-US" sz="1800" b="1" dirty="0" smtClean="0"/>
              <a:t>21;</a:t>
            </a:r>
          </a:p>
          <a:p>
            <a:pPr algn="just">
              <a:spcBef>
                <a:spcPts val="1200"/>
              </a:spcBef>
              <a:buClr>
                <a:srgbClr val="C00000"/>
              </a:buClr>
              <a:buNone/>
            </a:pPr>
            <a:r>
              <a:rPr lang="en-US" sz="1800" b="1" dirty="0" smtClean="0"/>
              <a:t>		</a:t>
            </a:r>
            <a:r>
              <a:rPr lang="en-US" sz="1800" b="1" dirty="0" smtClean="0"/>
              <a:t>- Forest </a:t>
            </a:r>
            <a:r>
              <a:rPr lang="en-US" sz="1800" b="1" dirty="0" smtClean="0"/>
              <a:t>Principles.</a:t>
            </a:r>
          </a:p>
          <a:p>
            <a:pPr marL="0" indent="0" algn="just">
              <a:spcBef>
                <a:spcPts val="1200"/>
              </a:spcBef>
              <a:buClr>
                <a:srgbClr val="C00000"/>
              </a:buClr>
              <a:buNone/>
            </a:pPr>
            <a:r>
              <a:rPr lang="en-US" sz="1800" b="1" dirty="0" smtClean="0"/>
              <a:t>In particular, Agenda 21 is a non-binding action plan of the United Nations to ensure sustainability. It is an action agenda for the UN, other multilateral organizations, and individual governments around the world that can be executed at local, national, and global levels. The "21" in Agenda 21 refers to the 21st century.</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7</a:t>
            </a:fld>
            <a:endParaRPr lang="it-IT"/>
          </a:p>
        </p:txBody>
      </p:sp>
      <p:sp>
        <p:nvSpPr>
          <p:cNvPr id="5" name="CasellaDiTesto 4"/>
          <p:cNvSpPr txBox="1"/>
          <p:nvPr/>
        </p:nvSpPr>
        <p:spPr>
          <a:xfrm>
            <a:off x="214282" y="1260049"/>
            <a:ext cx="8786874" cy="584775"/>
          </a:xfrm>
          <a:prstGeom prst="rect">
            <a:avLst/>
          </a:prstGeom>
          <a:noFill/>
        </p:spPr>
        <p:txBody>
          <a:bodyPr wrap="square" rtlCol="0">
            <a:spAutoFit/>
          </a:bodyPr>
          <a:lstStyle/>
          <a:p>
            <a:pPr algn="ctr"/>
            <a:r>
              <a:rPr lang="en-US" sz="3200" b="1" u="none" dirty="0" smtClean="0"/>
              <a:t>Outcomes from global forums</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00240"/>
            <a:ext cx="8640960" cy="3724096"/>
          </a:xfrm>
        </p:spPr>
        <p:txBody>
          <a:bodyPr>
            <a:spAutoFit/>
          </a:bodyPr>
          <a:lstStyle/>
          <a:p>
            <a:pPr algn="just">
              <a:spcBef>
                <a:spcPts val="1200"/>
              </a:spcBef>
              <a:buClr>
                <a:srgbClr val="C00000"/>
              </a:buClr>
            </a:pPr>
            <a:r>
              <a:rPr lang="en-US" sz="1800" b="1" dirty="0" smtClean="0"/>
              <a:t>The increasing relevance and visibility of sustainability brought environmental concerns to the attention of politicians, who progressively included environmental policy as a relevant issue in their agenda and </a:t>
            </a:r>
            <a:r>
              <a:rPr lang="en-US" sz="1800" b="1" dirty="0" err="1" smtClean="0"/>
              <a:t>programmes</a:t>
            </a:r>
            <a:r>
              <a:rPr lang="en-US" sz="1800" b="1" dirty="0" smtClean="0"/>
              <a:t>. </a:t>
            </a:r>
          </a:p>
          <a:p>
            <a:pPr algn="just">
              <a:spcBef>
                <a:spcPts val="1200"/>
              </a:spcBef>
              <a:buClr>
                <a:srgbClr val="C00000"/>
              </a:buClr>
            </a:pPr>
            <a:r>
              <a:rPr lang="en-US" sz="1800" b="1" dirty="0" smtClean="0"/>
              <a:t>The green politics became influential in contemporary society. Green politics (also known as </a:t>
            </a:r>
            <a:r>
              <a:rPr lang="en-US" sz="1800" b="1" dirty="0" err="1" smtClean="0"/>
              <a:t>ecopolitics</a:t>
            </a:r>
            <a:r>
              <a:rPr lang="en-US" sz="1800" b="1" dirty="0" smtClean="0"/>
              <a:t>) is a political ideology that aims to create an environmentally friendly society rooted in nonviolence, social justice and grassroots democracy. </a:t>
            </a:r>
          </a:p>
          <a:p>
            <a:pPr algn="just">
              <a:spcBef>
                <a:spcPts val="1200"/>
              </a:spcBef>
              <a:buClr>
                <a:srgbClr val="C00000"/>
              </a:buClr>
            </a:pPr>
            <a:r>
              <a:rPr lang="en-US" sz="1800" b="1" dirty="0" smtClean="0"/>
              <a:t>A relevant example of politicization of environmental concerns and scientific research was given by the 2000 presidential electoral campaign of Al Gore, who later was awarded with the Nobel Prize (together with the Intergovernmental Panel on Climate Change) in 2007.</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8</a:t>
            </a:fld>
            <a:endParaRPr lang="it-IT"/>
          </a:p>
        </p:txBody>
      </p:sp>
      <p:sp>
        <p:nvSpPr>
          <p:cNvPr id="5" name="CasellaDiTesto 4"/>
          <p:cNvSpPr txBox="1"/>
          <p:nvPr/>
        </p:nvSpPr>
        <p:spPr>
          <a:xfrm>
            <a:off x="214282" y="1260049"/>
            <a:ext cx="8786874" cy="584775"/>
          </a:xfrm>
          <a:prstGeom prst="rect">
            <a:avLst/>
          </a:prstGeom>
          <a:noFill/>
        </p:spPr>
        <p:txBody>
          <a:bodyPr wrap="square" rtlCol="0">
            <a:spAutoFit/>
          </a:bodyPr>
          <a:lstStyle/>
          <a:p>
            <a:pPr algn="ctr"/>
            <a:r>
              <a:rPr lang="en-US" sz="3200" b="1" u="none" dirty="0" smtClean="0"/>
              <a:t>Sustainability as a political issue</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00240"/>
            <a:ext cx="8640960" cy="4308872"/>
          </a:xfrm>
        </p:spPr>
        <p:txBody>
          <a:bodyPr>
            <a:spAutoFit/>
          </a:bodyPr>
          <a:lstStyle/>
          <a:p>
            <a:pPr algn="just">
              <a:spcBef>
                <a:spcPts val="1200"/>
              </a:spcBef>
              <a:buClr>
                <a:srgbClr val="C00000"/>
              </a:buClr>
            </a:pPr>
            <a:r>
              <a:rPr lang="en-US" sz="1800" b="1" dirty="0" smtClean="0"/>
              <a:t>During the course of the above conferences and societal developments the main focus of environmentalists progressively shifted towards climate change, which was perceived as a dominant threat. </a:t>
            </a:r>
          </a:p>
          <a:p>
            <a:pPr algn="just">
              <a:spcBef>
                <a:spcPts val="1200"/>
              </a:spcBef>
              <a:buClr>
                <a:srgbClr val="C00000"/>
              </a:buClr>
            </a:pPr>
            <a:r>
              <a:rPr lang="en-US" sz="1800" b="1" dirty="0" smtClean="0"/>
              <a:t>Increasing support was provided to climate science while lower priority was given to other environmentally relevant scientific disciplines, like water science.</a:t>
            </a:r>
          </a:p>
          <a:p>
            <a:pPr algn="just">
              <a:spcBef>
                <a:spcPts val="1200"/>
              </a:spcBef>
              <a:buClr>
                <a:srgbClr val="C00000"/>
              </a:buClr>
            </a:pPr>
            <a:r>
              <a:rPr lang="en-US" sz="1800" b="1" dirty="0" smtClean="0"/>
              <a:t>The above progressive shift induced vivid debates and criticism in the scientific community.</a:t>
            </a:r>
          </a:p>
          <a:p>
            <a:pPr algn="just">
              <a:spcBef>
                <a:spcPts val="1200"/>
              </a:spcBef>
              <a:buClr>
                <a:srgbClr val="C00000"/>
              </a:buClr>
            </a:pPr>
            <a:r>
              <a:rPr lang="en-US" sz="1800" b="1" dirty="0" smtClean="0"/>
              <a:t>In view also of the relevant uncertainty associated to climate science, and the plurality of interpretation regarding the attribution of recent climate change, the recent debate on anthropogenic global warming and change became more and more controversial.</a:t>
            </a:r>
          </a:p>
          <a:p>
            <a:pPr algn="just">
              <a:spcBef>
                <a:spcPts val="1200"/>
              </a:spcBef>
              <a:buClr>
                <a:srgbClr val="C00000"/>
              </a:buClr>
            </a:pPr>
            <a:r>
              <a:rPr lang="en-US" sz="1800" b="1" dirty="0" smtClean="0"/>
              <a:t>Distrust in scientific research.</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9</a:t>
            </a:fld>
            <a:endParaRPr lang="it-IT"/>
          </a:p>
        </p:txBody>
      </p:sp>
      <p:sp>
        <p:nvSpPr>
          <p:cNvPr id="5" name="CasellaDiTesto 4"/>
          <p:cNvSpPr txBox="1"/>
          <p:nvPr/>
        </p:nvSpPr>
        <p:spPr>
          <a:xfrm>
            <a:off x="214282" y="1260049"/>
            <a:ext cx="8786874" cy="584775"/>
          </a:xfrm>
          <a:prstGeom prst="rect">
            <a:avLst/>
          </a:prstGeom>
          <a:noFill/>
        </p:spPr>
        <p:txBody>
          <a:bodyPr wrap="square" rtlCol="0">
            <a:spAutoFit/>
          </a:bodyPr>
          <a:lstStyle/>
          <a:p>
            <a:pPr algn="ctr"/>
            <a:r>
              <a:rPr lang="en-US" sz="3200" b="1" u="none" dirty="0" smtClean="0"/>
              <a:t>Shift towards climate change</a:t>
            </a:r>
            <a:endParaRPr lang="it-IT" sz="3200"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Modulistica e Modelli" ma:contentTypeID="0x0101004F48A16EE6CB4320AF330DE4EBE8DB750055D17F50304844768B8C48A11458544900EEA682410AFD4C1993C23356160222EA000F866CA80A06624CAD3EBCA4C5E00D7C" ma:contentTypeVersion="1" ma:contentTypeDescription="" ma:contentTypeScope="" ma:versionID="6c9fe75181e76a83ea17993b18c01ee4">
  <xsd:schema xmlns:xsd="http://www.w3.org/2001/XMLSchema" xmlns:p="http://schemas.microsoft.com/office/2006/metadata/properties" xmlns:ns1="http://schemas.microsoft.com/sharepoint/v3" xmlns:ns2="17050E7E-A2DD-4021-B821-9F40A7206F78" targetNamespace="http://schemas.microsoft.com/office/2006/metadata/properties" ma:root="true" ma:fieldsID="bfeeb4410fcec1f75012fd3f45986c1b" ns1:_="" ns2:_="">
    <xsd:import namespace="http://schemas.microsoft.com/sharepoint/v3"/>
    <xsd:import namespace="17050E7E-A2DD-4021-B821-9F40A7206F78"/>
    <xsd:element name="properties">
      <xsd:complexType>
        <xsd:sequence>
          <xsd:element name="documentManagement">
            <xsd:complexType>
              <xsd:all>
                <xsd:element ref="ns1:Author" minOccurs="0"/>
                <xsd:element ref="ns1:Editor" minOccurs="0"/>
                <xsd:element ref="ns2:AutoreDoc"/>
                <xsd:element ref="ns2:AbstractO"/>
                <xsd:element ref="ns2:StatoDoc"/>
                <xsd:element ref="ns2:AnnoRedazione"/>
                <xsd:element ref="ns2:PagineDiAssegnazion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Author" ma:index="9" nillable="true" ma:displayName="Creato da"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0" nillable="true" ma:displayName="Modificato da"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17050E7E-A2DD-4021-B821-9F40A7206F78" elementFormDefault="qualified">
    <xsd:import namespace="http://schemas.microsoft.com/office/2006/documentManagement/types"/>
    <xsd:element name="AutoreDoc" ma:index="11" ma:displayName="Autore" ma:description="Inserire il nome dell'autore nella forma 'Cognome Nome'. Nel caso di più autori, separare ognuno con il ';'. Se gli autori sono più di tre, scrivere i primi tre e poi 'et al.'. Se il documento è stato genericamente redatto da una struttura (area, settore, ufficio...), inserire il nome della struttura. Per leggi, statuti e normativa in genere inserire 'Italia', 'Roma', 'UE'... Se non si conosce il nome dell'autore, inserire la fonte." ma:internalName="AutoreDoc">
      <xsd:simpleType>
        <xsd:restriction base="dms:Text">
          <xsd:maxLength value="255"/>
        </xsd:restriction>
      </xsd:simpleType>
    </xsd:element>
    <xsd:element name="AbstractO" ma:index="12" ma:displayName="Abstract" ma:description="N.B. Si consiglia di non scrivere più di 5 righe." ma:internalName="AbstractO">
      <xsd:simpleType>
        <xsd:restriction base="dms:Note"/>
      </xsd:simpleType>
    </xsd:element>
    <xsd:element name="StatoDoc" ma:index="13" ma:displayName="Stato" ma:format="Dropdown" ma:internalName="StatoDoc">
      <xsd:simpleType>
        <xsd:restriction base="dms:Choice">
          <xsd:enumeration value="Bozza"/>
          <xsd:enumeration value="Definitivo"/>
        </xsd:restriction>
      </xsd:simpleType>
    </xsd:element>
    <xsd:element name="AnnoRedazione" ma:index="14" ma:displayName="Anno di redazione" ma:internalName="AnnoRedazione">
      <xsd:simpleType>
        <xsd:union memberTypes="dms:Text">
          <xsd:simpleType>
            <xsd:restriction base="dms:Choice">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restriction>
          </xsd:simpleType>
        </xsd:union>
      </xsd:simpleType>
    </xsd:element>
    <xsd:element name="PagineDiAssegnazione" ma:index="15" nillable="true" ma:displayName="Pagine di assegnazione" ma:internalName="PagineDiAssegnazion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axOccurs="1" ma:index="7"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xmlns:pc="http://schemas.microsoft.com/office/infopath/2007/PartnerControls">
  <documentManagement>
    <PagineDiAssegnazione xmlns="17050E7E-A2DD-4021-B821-9F40A7206F78" xsi:nil="true"/>
    <AnnoRedazione xmlns="17050E7E-A2DD-4021-B821-9F40A7206F78">2017</AnnoRedazione>
    <AbstractO xmlns="17050E7E-A2DD-4021-B821-9F40A7206F78"/>
    <AutoreDoc xmlns="17050E7E-A2DD-4021-B821-9F40A7206F78">Daniela Tibaldi</AutoreDoc>
    <StatoDoc xmlns="17050E7E-A2DD-4021-B821-9F40A7206F78">Bozza</StatoDoc>
  </documentManagement>
</p:properties>
</file>

<file path=customXml/itemProps1.xml><?xml version="1.0" encoding="utf-8"?>
<ds:datastoreItem xmlns:ds="http://schemas.openxmlformats.org/officeDocument/2006/customXml" ds:itemID="{55B7C77D-4F10-42E5-8BB9-BD5F3DD83D42}">
  <ds:schemaRefs>
    <ds:schemaRef ds:uri="http://schemas.microsoft.com/sharepoint/v3/contenttype/forms"/>
  </ds:schemaRefs>
</ds:datastoreItem>
</file>

<file path=customXml/itemProps2.xml><?xml version="1.0" encoding="utf-8"?>
<ds:datastoreItem xmlns:ds="http://schemas.openxmlformats.org/officeDocument/2006/customXml" ds:itemID="{4DEBAD1D-8F20-4324-98F1-0B72460472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7050E7E-A2DD-4021-B821-9F40A7206F78"/>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2FD45BBA-6CE0-45E6-B662-D3846BEAC0FB}">
  <ds:schemaRefs>
    <ds:schemaRef ds:uri="http://schemas.microsoft.com/office/2006/metadata/longProperties"/>
  </ds:schemaRefs>
</ds:datastoreItem>
</file>

<file path=customXml/itemProps4.xml><?xml version="1.0" encoding="utf-8"?>
<ds:datastoreItem xmlns:ds="http://schemas.openxmlformats.org/officeDocument/2006/customXml" ds:itemID="{1CDB5C5C-065C-4C2D-A9FD-1F3427DE3F7E}">
  <ds:schemaRefs>
    <ds:schemaRef ds:uri="http://schemas.openxmlformats.org/package/2006/metadata/core-properties"/>
    <ds:schemaRef ds:uri="17050E7E-A2DD-4021-B821-9F40A7206F78"/>
    <ds:schemaRef ds:uri="http://schemas.microsoft.com/sharepoint/v3"/>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6995</TotalTime>
  <Words>3577</Words>
  <Application>Microsoft Office PowerPoint</Application>
  <PresentationFormat>Presentazione su schermo (4:3)</PresentationFormat>
  <Paragraphs>219</Paragraphs>
  <Slides>47</Slides>
  <Notes>1</Notes>
  <HiddenSlides>0</HiddenSlides>
  <MMClips>0</MMClips>
  <ScaleCrop>false</ScaleCrop>
  <HeadingPairs>
    <vt:vector size="4" baseType="variant">
      <vt:variant>
        <vt:lpstr>Tema</vt:lpstr>
      </vt:variant>
      <vt:variant>
        <vt:i4>2</vt:i4>
      </vt:variant>
      <vt:variant>
        <vt:lpstr>Titoli diapositive</vt:lpstr>
      </vt:variant>
      <vt:variant>
        <vt:i4>47</vt:i4>
      </vt:variant>
    </vt:vector>
  </HeadingPairs>
  <TitlesOfParts>
    <vt:vector size="49" baseType="lpstr">
      <vt:lpstr>1_Struttura predefinita</vt:lpstr>
      <vt:lpstr>2_Personalizza struttura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Riorganizzazione</dc:title>
  <dc:creator>Daniela Tibaldi</dc:creator>
  <cp:lastModifiedBy>sturno</cp:lastModifiedBy>
  <cp:revision>566</cp:revision>
  <cp:lastPrinted>2017-04-13T11:45:43Z</cp:lastPrinted>
  <dcterms:created xsi:type="dcterms:W3CDTF">2009-04-22T19:24:48Z</dcterms:created>
  <dcterms:modified xsi:type="dcterms:W3CDTF">2019-01-07T17:48:35Z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EventoCorrelato">
    <vt:lpwstr/>
  </property>
  <property fmtid="{D5CDD505-2E9C-101B-9397-08002B2CF9AE}" pid="4" name="ContentType">
    <vt:lpwstr>Modulistica e Modelli</vt:lpwstr>
  </property>
  <property fmtid="{D5CDD505-2E9C-101B-9397-08002B2CF9AE}" pid="5" name="ContentTypeId">
    <vt:lpwstr>0x0101004F48A16EE6CB4320AF330DE4EBE8DB750055D17F50304844768B8C48A11458544900EEA682410AFD4C1993C23356160222EA00FD410E8749EC3C4AB46035E8CA496042</vt:lpwstr>
  </property>
</Properties>
</file>