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03" r:id="rId3"/>
    <p:sldId id="304" r:id="rId4"/>
    <p:sldId id="305" r:id="rId5"/>
    <p:sldId id="307" r:id="rId6"/>
    <p:sldId id="306" r:id="rId7"/>
    <p:sldId id="308" r:id="rId8"/>
    <p:sldId id="310" r:id="rId9"/>
    <p:sldId id="311" r:id="rId10"/>
    <p:sldId id="309" r:id="rId11"/>
    <p:sldId id="312" r:id="rId12"/>
    <p:sldId id="313" r:id="rId13"/>
    <p:sldId id="314" r:id="rId14"/>
    <p:sldId id="316" r:id="rId15"/>
    <p:sldId id="315"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9900"/>
    <a:srgbClr val="990033"/>
    <a:srgbClr val="00CC00"/>
    <a:srgbClr val="009999"/>
    <a:srgbClr val="CC0000"/>
    <a:srgbClr val="00CC99"/>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86173" autoAdjust="0"/>
  </p:normalViewPr>
  <p:slideViewPr>
    <p:cSldViewPr>
      <p:cViewPr varScale="1">
        <p:scale>
          <a:sx n="103" d="100"/>
          <a:sy n="103" d="100"/>
        </p:scale>
        <p:origin x="-10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4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409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410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9DDA000D-448C-4A81-AA4A-02275E86DFD4}"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4AC3325-BA5A-4A73-9468-1A583D3C6E93}" type="slidenum">
              <a:rPr lang="en-US" smtClean="0"/>
              <a:pPr/>
              <a:t>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10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11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12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13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14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15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16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17</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18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19</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20</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21</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22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23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24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25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26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27</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28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5</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7</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3680201-73EE-4D47-9437-999663758D70}" type="slidenum">
              <a:rPr lang="en-US" smtClean="0"/>
              <a:pPr/>
              <a:t>9</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6AFC778-DE36-46F7-915D-76A2174C883B}"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A845597-B1FE-4F8B-BF75-E06CF83A1917}"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4887F3F-4C5C-40D6-9CE7-73A235CE8D3A}" type="slidenum">
              <a:rPr lang="en-US"/>
              <a:pPr>
                <a:defRPr/>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BE8D3FD-5684-46DE-B77D-F879A8B0070D}"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740490F-3D51-4BC7-A642-7E86B00B37A4}"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11CD887-4B61-47E1-B2AB-106526C55912}"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74C36F0-F6B2-4799-B4AF-2E28BF9C5353}"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19B9375F-378C-4858-8840-0EA5E54E6CDB}"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4C912C89-B123-459B-93EF-84DBBB65293D}"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86126125-154A-48F9-ABCD-12126A8B68DF}"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076F01A-037D-4B23-A8A5-4ED7B909C5AD}"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FC6BDD6-9BB5-422A-88E1-BB486B2E4652}"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4572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fld id="{C5E2275C-31F2-4CCF-9C66-7F43D43ADD9E}" type="slidenum">
              <a:rPr lang="en-US"/>
              <a:pPr>
                <a:defRPr/>
              </a:pPr>
              <a:t>‹N›</a:t>
            </a:fld>
            <a:endParaRPr lang="en-US"/>
          </a:p>
        </p:txBody>
      </p:sp>
      <p:pic>
        <p:nvPicPr>
          <p:cNvPr id="2054" name="Immagine 6" descr="almater.jpg"/>
          <p:cNvPicPr>
            <a:picLocks noChangeAspect="1"/>
          </p:cNvPicPr>
          <p:nvPr userDrawn="1"/>
        </p:nvPicPr>
        <p:blipFill>
          <a:blip r:embed="rId14" cstate="print"/>
          <a:srcRect/>
          <a:stretch>
            <a:fillRect/>
          </a:stretch>
        </p:blipFill>
        <p:spPr bwMode="auto">
          <a:xfrm>
            <a:off x="8458200" y="6172200"/>
            <a:ext cx="533400" cy="635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3200">
          <a:solidFill>
            <a:srgbClr val="3366FF"/>
          </a:solidFill>
          <a:latin typeface="+mj-lt"/>
          <a:ea typeface="+mj-ea"/>
          <a:cs typeface="+mj-cs"/>
        </a:defRPr>
      </a:lvl1pPr>
      <a:lvl2pPr algn="r" rtl="0" eaLnBrk="0" fontAlgn="base" hangingPunct="0">
        <a:spcBef>
          <a:spcPct val="0"/>
        </a:spcBef>
        <a:spcAft>
          <a:spcPct val="0"/>
        </a:spcAft>
        <a:defRPr sz="3200">
          <a:solidFill>
            <a:srgbClr val="3366FF"/>
          </a:solidFill>
          <a:latin typeface="Comic Sans MS" pitchFamily="66" charset="0"/>
        </a:defRPr>
      </a:lvl2pPr>
      <a:lvl3pPr algn="r" rtl="0" eaLnBrk="0" fontAlgn="base" hangingPunct="0">
        <a:spcBef>
          <a:spcPct val="0"/>
        </a:spcBef>
        <a:spcAft>
          <a:spcPct val="0"/>
        </a:spcAft>
        <a:defRPr sz="3200">
          <a:solidFill>
            <a:srgbClr val="3366FF"/>
          </a:solidFill>
          <a:latin typeface="Comic Sans MS" pitchFamily="66" charset="0"/>
        </a:defRPr>
      </a:lvl3pPr>
      <a:lvl4pPr algn="r" rtl="0" eaLnBrk="0" fontAlgn="base" hangingPunct="0">
        <a:spcBef>
          <a:spcPct val="0"/>
        </a:spcBef>
        <a:spcAft>
          <a:spcPct val="0"/>
        </a:spcAft>
        <a:defRPr sz="3200">
          <a:solidFill>
            <a:srgbClr val="3366FF"/>
          </a:solidFill>
          <a:latin typeface="Comic Sans MS" pitchFamily="66" charset="0"/>
        </a:defRPr>
      </a:lvl4pPr>
      <a:lvl5pPr algn="r" rtl="0" eaLnBrk="0" fontAlgn="base" hangingPunct="0">
        <a:spcBef>
          <a:spcPct val="0"/>
        </a:spcBef>
        <a:spcAft>
          <a:spcPct val="0"/>
        </a:spcAft>
        <a:defRPr sz="3200">
          <a:solidFill>
            <a:srgbClr val="3366FF"/>
          </a:solidFill>
          <a:latin typeface="Comic Sans MS" pitchFamily="66" charset="0"/>
        </a:defRPr>
      </a:lvl5pPr>
      <a:lvl6pPr marL="457200" algn="r" rtl="0" fontAlgn="base">
        <a:spcBef>
          <a:spcPct val="0"/>
        </a:spcBef>
        <a:spcAft>
          <a:spcPct val="0"/>
        </a:spcAft>
        <a:defRPr sz="3200">
          <a:solidFill>
            <a:srgbClr val="3366FF"/>
          </a:solidFill>
          <a:latin typeface="Comic Sans MS" pitchFamily="66" charset="0"/>
        </a:defRPr>
      </a:lvl6pPr>
      <a:lvl7pPr marL="914400" algn="r" rtl="0" fontAlgn="base">
        <a:spcBef>
          <a:spcPct val="0"/>
        </a:spcBef>
        <a:spcAft>
          <a:spcPct val="0"/>
        </a:spcAft>
        <a:defRPr sz="3200">
          <a:solidFill>
            <a:srgbClr val="3366FF"/>
          </a:solidFill>
          <a:latin typeface="Comic Sans MS" pitchFamily="66" charset="0"/>
        </a:defRPr>
      </a:lvl7pPr>
      <a:lvl8pPr marL="1371600" algn="r" rtl="0" fontAlgn="base">
        <a:spcBef>
          <a:spcPct val="0"/>
        </a:spcBef>
        <a:spcAft>
          <a:spcPct val="0"/>
        </a:spcAft>
        <a:defRPr sz="3200">
          <a:solidFill>
            <a:srgbClr val="3366FF"/>
          </a:solidFill>
          <a:latin typeface="Comic Sans MS" pitchFamily="66" charset="0"/>
        </a:defRPr>
      </a:lvl8pPr>
      <a:lvl9pPr marL="1828800" algn="r" rtl="0" fontAlgn="base">
        <a:spcBef>
          <a:spcPct val="0"/>
        </a:spcBef>
        <a:spcAft>
          <a:spcPct val="0"/>
        </a:spcAft>
        <a:defRPr sz="3200">
          <a:solidFill>
            <a:srgbClr val="3366FF"/>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p:cNvPicPr>
            <a:picLocks noChangeAspect="1" noChangeArrowheads="1"/>
          </p:cNvPicPr>
          <p:nvPr/>
        </p:nvPicPr>
        <p:blipFill>
          <a:blip r:embed="rId3" cstate="print"/>
          <a:srcRect/>
          <a:stretch>
            <a:fillRect/>
          </a:stretch>
        </p:blipFill>
        <p:spPr bwMode="auto">
          <a:xfrm>
            <a:off x="0" y="0"/>
            <a:ext cx="5334000" cy="3556000"/>
          </a:xfrm>
          <a:prstGeom prst="rect">
            <a:avLst/>
          </a:prstGeom>
          <a:noFill/>
          <a:ln w="9525">
            <a:noFill/>
            <a:miter lim="800000"/>
            <a:headEnd/>
            <a:tailEnd/>
          </a:ln>
          <a:effectLst/>
        </p:spPr>
      </p:pic>
      <p:sp>
        <p:nvSpPr>
          <p:cNvPr id="3074" name="Slide Number Placeholder 4"/>
          <p:cNvSpPr>
            <a:spLocks noGrp="1"/>
          </p:cNvSpPr>
          <p:nvPr>
            <p:ph type="sldNum" sz="quarter" idx="11"/>
          </p:nvPr>
        </p:nvSpPr>
        <p:spPr>
          <a:noFill/>
        </p:spPr>
        <p:txBody>
          <a:bodyPr/>
          <a:lstStyle/>
          <a:p>
            <a:fld id="{1A2ACDF8-FA57-429D-A4C2-13ECCB35025B}" type="slidenum">
              <a:rPr lang="en-US" smtClean="0"/>
              <a:pPr/>
              <a:t>1</a:t>
            </a:fld>
            <a:endParaRPr lang="en-US" smtClean="0"/>
          </a:p>
        </p:txBody>
      </p:sp>
      <p:pic>
        <p:nvPicPr>
          <p:cNvPr id="3078" name="Immagine 8" descr="po1.jpg"/>
          <p:cNvPicPr>
            <a:picLocks noChangeAspect="1"/>
          </p:cNvPicPr>
          <p:nvPr/>
        </p:nvPicPr>
        <p:blipFill>
          <a:blip r:embed="rId4" cstate="print"/>
          <a:srcRect/>
          <a:stretch>
            <a:fillRect/>
          </a:stretch>
        </p:blipFill>
        <p:spPr bwMode="auto">
          <a:xfrm>
            <a:off x="0" y="3608388"/>
            <a:ext cx="4876800" cy="3249612"/>
          </a:xfrm>
          <a:prstGeom prst="rect">
            <a:avLst/>
          </a:prstGeom>
          <a:noFill/>
          <a:ln w="9525">
            <a:noFill/>
            <a:miter lim="800000"/>
            <a:headEnd/>
            <a:tailEnd/>
          </a:ln>
        </p:spPr>
      </p:pic>
      <p:sp>
        <p:nvSpPr>
          <p:cNvPr id="3079" name="Rectangle 3"/>
          <p:cNvSpPr>
            <a:spLocks noGrp="1" noChangeArrowheads="1"/>
          </p:cNvSpPr>
          <p:nvPr>
            <p:ph type="subTitle" idx="1"/>
          </p:nvPr>
        </p:nvSpPr>
        <p:spPr>
          <a:xfrm>
            <a:off x="381000" y="2438400"/>
            <a:ext cx="6400800" cy="990600"/>
          </a:xfrm>
        </p:spPr>
        <p:txBody>
          <a:bodyPr/>
          <a:lstStyle/>
          <a:p>
            <a:pPr algn="l" eaLnBrk="1" hangingPunct="1"/>
            <a:r>
              <a:rPr lang="en-US" sz="1800" smtClean="0">
                <a:solidFill>
                  <a:schemeClr val="bg1"/>
                </a:solidFill>
              </a:rPr>
              <a:t>Alberto Montanari</a:t>
            </a:r>
          </a:p>
          <a:p>
            <a:pPr algn="l" eaLnBrk="1" hangingPunct="1"/>
            <a:r>
              <a:rPr lang="en-US" sz="1800" smtClean="0">
                <a:solidFill>
                  <a:schemeClr val="bg1"/>
                </a:solidFill>
              </a:rPr>
              <a:t>University of Bologna</a:t>
            </a:r>
          </a:p>
        </p:txBody>
      </p:sp>
      <p:pic>
        <p:nvPicPr>
          <p:cNvPr id="3081" name="Picture 9"/>
          <p:cNvPicPr>
            <a:picLocks noChangeAspect="1" noChangeArrowheads="1"/>
          </p:cNvPicPr>
          <p:nvPr/>
        </p:nvPicPr>
        <p:blipFill>
          <a:blip r:embed="rId5" cstate="print"/>
          <a:srcRect/>
          <a:stretch>
            <a:fillRect/>
          </a:stretch>
        </p:blipFill>
        <p:spPr bwMode="auto">
          <a:xfrm>
            <a:off x="4343400" y="0"/>
            <a:ext cx="4800600" cy="4245307"/>
          </a:xfrm>
          <a:prstGeom prst="rect">
            <a:avLst/>
          </a:prstGeom>
          <a:noFill/>
          <a:ln w="9525">
            <a:noFill/>
            <a:miter lim="800000"/>
            <a:headEnd/>
            <a:tailEnd/>
          </a:ln>
          <a:effectLst/>
        </p:spPr>
      </p:pic>
      <p:pic>
        <p:nvPicPr>
          <p:cNvPr id="3083" name="Picture 11"/>
          <p:cNvPicPr>
            <a:picLocks noChangeAspect="1" noChangeArrowheads="1"/>
          </p:cNvPicPr>
          <p:nvPr/>
        </p:nvPicPr>
        <p:blipFill>
          <a:blip r:embed="rId6" cstate="print"/>
          <a:srcRect/>
          <a:stretch>
            <a:fillRect/>
          </a:stretch>
        </p:blipFill>
        <p:spPr bwMode="auto">
          <a:xfrm>
            <a:off x="4343400" y="3105150"/>
            <a:ext cx="4800600" cy="3752850"/>
          </a:xfrm>
          <a:prstGeom prst="rect">
            <a:avLst/>
          </a:prstGeom>
          <a:noFill/>
          <a:ln w="9525">
            <a:noFill/>
            <a:miter lim="800000"/>
            <a:headEnd/>
            <a:tailEnd/>
          </a:ln>
          <a:effectLst/>
        </p:spPr>
      </p:pic>
      <p:sp>
        <p:nvSpPr>
          <p:cNvPr id="3080" name="Rectangle 2"/>
          <p:cNvSpPr>
            <a:spLocks noGrp="1" noChangeArrowheads="1"/>
          </p:cNvSpPr>
          <p:nvPr>
            <p:ph type="ctrTitle"/>
          </p:nvPr>
        </p:nvSpPr>
        <p:spPr>
          <a:xfrm>
            <a:off x="3505200" y="914400"/>
            <a:ext cx="5638800" cy="4876800"/>
          </a:xfrm>
          <a:solidFill>
            <a:schemeClr val="bg2">
              <a:alpha val="67842"/>
            </a:schemeClr>
          </a:solidFill>
        </p:spPr>
        <p:txBody>
          <a:bodyPr/>
          <a:lstStyle/>
          <a:p>
            <a:pPr algn="l" eaLnBrk="1" hangingPunct="1"/>
            <a:r>
              <a:rPr lang="en-US" sz="6000" dirty="0" smtClean="0">
                <a:solidFill>
                  <a:schemeClr val="bg1"/>
                </a:solidFill>
                <a:latin typeface="Arial" pitchFamily="34" charset="0"/>
              </a:rPr>
              <a:t>Simulation of synthetic </a:t>
            </a:r>
            <a:br>
              <a:rPr lang="en-US" sz="6000" dirty="0" smtClean="0">
                <a:solidFill>
                  <a:schemeClr val="bg1"/>
                </a:solidFill>
                <a:latin typeface="Arial" pitchFamily="34" charset="0"/>
              </a:rPr>
            </a:br>
            <a:r>
              <a:rPr lang="en-US" sz="6000" dirty="0" smtClean="0">
                <a:solidFill>
                  <a:schemeClr val="bg1"/>
                </a:solidFill>
                <a:latin typeface="Arial" pitchFamily="34" charset="0"/>
              </a:rPr>
              <a:t>series through stochastic processes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10</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Gaussian probability distribution</a:t>
            </a:r>
          </a:p>
        </p:txBody>
      </p:sp>
      <p:sp>
        <p:nvSpPr>
          <p:cNvPr id="101379" name="Rectangle 3"/>
          <p:cNvSpPr>
            <a:spLocks noGrp="1" noChangeArrowheads="1"/>
          </p:cNvSpPr>
          <p:nvPr>
            <p:ph type="body" idx="1"/>
          </p:nvPr>
        </p:nvSpPr>
        <p:spPr>
          <a:xfrm>
            <a:off x="304800" y="2438400"/>
            <a:ext cx="8534400" cy="3459163"/>
          </a:xfrm>
        </p:spPr>
        <p:txBody>
          <a:bodyPr/>
          <a:lstStyle/>
          <a:p>
            <a:pPr marL="0" lvl="0" indent="0">
              <a:lnSpc>
                <a:spcPct val="80000"/>
              </a:lnSpc>
              <a:buNone/>
            </a:pPr>
            <a:r>
              <a:rPr lang="en-US" sz="2400" dirty="0" smtClean="0"/>
              <a:t>The Gaussian distribution is a </a:t>
            </a:r>
            <a:r>
              <a:rPr lang="en-US" sz="2400" dirty="0" err="1" smtClean="0"/>
              <a:t>simmetric</a:t>
            </a:r>
            <a:r>
              <a:rPr lang="en-US" sz="2400" dirty="0" smtClean="0"/>
              <a:t> distribution</a:t>
            </a:r>
          </a:p>
        </p:txBody>
      </p:sp>
      <p:pic>
        <p:nvPicPr>
          <p:cNvPr id="1026" name="Picture 2"/>
          <p:cNvPicPr>
            <a:picLocks noChangeAspect="1" noChangeArrowheads="1"/>
          </p:cNvPicPr>
          <p:nvPr/>
        </p:nvPicPr>
        <p:blipFill>
          <a:blip r:embed="rId3" cstate="print"/>
          <a:srcRect/>
          <a:stretch>
            <a:fillRect/>
          </a:stretch>
        </p:blipFill>
        <p:spPr bwMode="auto">
          <a:xfrm>
            <a:off x="2743200" y="2971800"/>
            <a:ext cx="2435772" cy="685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381000" y="3810000"/>
            <a:ext cx="3305175" cy="23050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4838700" y="3876675"/>
            <a:ext cx="3314700" cy="229552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2762250" y="1876425"/>
            <a:ext cx="2571750" cy="485775"/>
          </a:xfrm>
          <a:prstGeom prst="rect">
            <a:avLst/>
          </a:prstGeom>
          <a:noFill/>
          <a:ln w="9525">
            <a:noFill/>
            <a:miter lim="800000"/>
            <a:headEnd/>
            <a:tailEnd/>
          </a:ln>
          <a:effectLst/>
        </p:spPr>
      </p:pic>
      <p:sp>
        <p:nvSpPr>
          <p:cNvPr id="9" name="Rectangle 3"/>
          <p:cNvSpPr txBox="1">
            <a:spLocks noChangeArrowheads="1"/>
          </p:cNvSpPr>
          <p:nvPr/>
        </p:nvSpPr>
        <p:spPr bwMode="auto">
          <a:xfrm>
            <a:off x="304800" y="1143000"/>
            <a:ext cx="85344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8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Premise: meaning of probability</a:t>
            </a:r>
            <a:r>
              <a:rPr kumimoji="0" lang="en-US" sz="2400" b="0" i="0" u="none" strike="noStrike" kern="0" cap="none" spc="0" normalizeH="0" noProof="0" dirty="0" smtClean="0">
                <a:ln>
                  <a:noFill/>
                </a:ln>
                <a:solidFill>
                  <a:schemeClr val="tx1"/>
                </a:solidFill>
                <a:effectLst/>
                <a:uLnTx/>
                <a:uFillTx/>
                <a:latin typeface="+mn-lt"/>
                <a:ea typeface="+mn-ea"/>
                <a:cs typeface="+mn-cs"/>
              </a:rPr>
              <a:t> distribution for continuous random variables:</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11</a:t>
            </a:fld>
            <a:endParaRPr lang="en-US" smtClean="0"/>
          </a:p>
        </p:txBody>
      </p:sp>
      <p:sp>
        <p:nvSpPr>
          <p:cNvPr id="4099"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Arial" pitchFamily="34" charset="0"/>
              </a:rPr>
              <a:t>Uniform probability distribution</a:t>
            </a:r>
          </a:p>
        </p:txBody>
      </p:sp>
      <p:pic>
        <p:nvPicPr>
          <p:cNvPr id="2" name="Picture 2"/>
          <p:cNvPicPr>
            <a:picLocks noChangeAspect="1" noChangeArrowheads="1"/>
          </p:cNvPicPr>
          <p:nvPr/>
        </p:nvPicPr>
        <p:blipFill>
          <a:blip r:embed="rId3" cstate="print"/>
          <a:srcRect/>
          <a:stretch>
            <a:fillRect/>
          </a:stretch>
        </p:blipFill>
        <p:spPr bwMode="auto">
          <a:xfrm>
            <a:off x="2210825" y="1219200"/>
            <a:ext cx="4342375" cy="1011238"/>
          </a:xfrm>
          <a:prstGeom prst="rect">
            <a:avLst/>
          </a:prstGeom>
          <a:noFill/>
          <a:ln w="9525">
            <a:noFill/>
            <a:miter lim="800000"/>
            <a:headEnd/>
            <a:tailEnd/>
          </a:ln>
          <a:effectLst/>
        </p:spPr>
      </p:pic>
      <p:pic>
        <p:nvPicPr>
          <p:cNvPr id="3" name="Picture 3"/>
          <p:cNvPicPr>
            <a:picLocks noChangeAspect="1" noChangeArrowheads="1"/>
          </p:cNvPicPr>
          <p:nvPr/>
        </p:nvPicPr>
        <p:blipFill>
          <a:blip r:embed="rId4" cstate="print"/>
          <a:srcRect/>
          <a:stretch>
            <a:fillRect/>
          </a:stretch>
        </p:blipFill>
        <p:spPr bwMode="auto">
          <a:xfrm>
            <a:off x="914400" y="3048000"/>
            <a:ext cx="3324225" cy="2628900"/>
          </a:xfrm>
          <a:prstGeom prst="rect">
            <a:avLst/>
          </a:prstGeom>
          <a:noFill/>
          <a:ln w="9525">
            <a:noFill/>
            <a:miter lim="800000"/>
            <a:headEnd/>
            <a:tailEnd/>
          </a:ln>
          <a:effectLst/>
        </p:spPr>
      </p:pic>
      <p:pic>
        <p:nvPicPr>
          <p:cNvPr id="4" name="Picture 4"/>
          <p:cNvPicPr>
            <a:picLocks noChangeAspect="1" noChangeArrowheads="1"/>
          </p:cNvPicPr>
          <p:nvPr/>
        </p:nvPicPr>
        <p:blipFill>
          <a:blip r:embed="rId5" cstate="print"/>
          <a:srcRect/>
          <a:stretch>
            <a:fillRect/>
          </a:stretch>
        </p:blipFill>
        <p:spPr bwMode="auto">
          <a:xfrm>
            <a:off x="5057775" y="3008744"/>
            <a:ext cx="3248025" cy="2657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12</a:t>
            </a:fld>
            <a:endParaRPr lang="en-US" smtClean="0"/>
          </a:p>
        </p:txBody>
      </p:sp>
      <p:sp>
        <p:nvSpPr>
          <p:cNvPr id="4099"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Arial" pitchFamily="34" charset="0"/>
              </a:rPr>
              <a:t>Probability and Return Period</a:t>
            </a:r>
          </a:p>
        </p:txBody>
      </p:sp>
      <p:sp>
        <p:nvSpPr>
          <p:cNvPr id="7" name="Rectangle 3"/>
          <p:cNvSpPr txBox="1">
            <a:spLocks noChangeArrowheads="1"/>
          </p:cNvSpPr>
          <p:nvPr/>
        </p:nvSpPr>
        <p:spPr bwMode="auto">
          <a:xfrm>
            <a:off x="457200" y="1570037"/>
            <a:ext cx="85344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lnSpc>
                <a:spcPct val="80000"/>
              </a:lnSpc>
              <a:spcBef>
                <a:spcPct val="20000"/>
              </a:spcBef>
            </a:pPr>
            <a:r>
              <a:rPr kumimoji="0" lang="en-US" sz="2200" b="0" i="0" u="none" strike="noStrike" kern="0" cap="none" spc="0" normalizeH="0" baseline="0" noProof="0" dirty="0" smtClean="0">
                <a:ln>
                  <a:noFill/>
                </a:ln>
                <a:solidFill>
                  <a:schemeClr val="tx1"/>
                </a:solidFill>
                <a:effectLst/>
                <a:uLnTx/>
                <a:uFillTx/>
                <a:latin typeface="+mn-lt"/>
                <a:ea typeface="+mn-ea"/>
                <a:cs typeface="+mn-cs"/>
              </a:rPr>
              <a:t>Return period</a:t>
            </a:r>
            <a:r>
              <a:rPr lang="en-US" sz="2200" kern="0" dirty="0" smtClean="0">
                <a:latin typeface="+mn-lt"/>
              </a:rPr>
              <a:t>: also known as a recurrence interval. It is a statistical measurement denoting the average recurrence interval between two events whose magnitude is equal or greater than a certain level. It is related to the probability of not </a:t>
            </a:r>
            <a:r>
              <a:rPr lang="en-US" sz="2200" kern="0" dirty="0" err="1" smtClean="0">
                <a:latin typeface="+mn-lt"/>
              </a:rPr>
              <a:t>exceedance</a:t>
            </a:r>
            <a:r>
              <a:rPr lang="en-US" sz="2200" kern="0" dirty="0" smtClean="0">
                <a:latin typeface="+mn-lt"/>
              </a:rPr>
              <a:t>:</a:t>
            </a:r>
          </a:p>
          <a:p>
            <a:pPr lvl="0" eaLnBrk="0" hangingPunct="0">
              <a:lnSpc>
                <a:spcPct val="80000"/>
              </a:lnSpc>
              <a:spcBef>
                <a:spcPct val="20000"/>
              </a:spcBef>
            </a:pPr>
            <a:endParaRPr lang="en-US" sz="2200" kern="0" dirty="0" smtClean="0">
              <a:latin typeface="+mn-lt"/>
            </a:endParaRPr>
          </a:p>
          <a:p>
            <a:pPr lvl="0" eaLnBrk="0" hangingPunct="0">
              <a:lnSpc>
                <a:spcPct val="80000"/>
              </a:lnSpc>
              <a:spcBef>
                <a:spcPct val="20000"/>
              </a:spcBef>
            </a:pPr>
            <a:r>
              <a:rPr lang="en-US" sz="2200" dirty="0" smtClean="0"/>
              <a:t>P(</a:t>
            </a:r>
            <a:r>
              <a:rPr lang="en-US" sz="2200" dirty="0" err="1" smtClean="0"/>
              <a:t>X≤</a:t>
            </a:r>
            <a:r>
              <a:rPr lang="en-US" sz="2200" i="1" dirty="0" err="1" smtClean="0">
                <a:latin typeface="Times" pitchFamily="2" charset="0"/>
              </a:rPr>
              <a:t>x</a:t>
            </a:r>
            <a:r>
              <a:rPr lang="en-US" sz="2200" dirty="0" smtClean="0"/>
              <a:t>) = </a:t>
            </a:r>
            <a:r>
              <a:rPr lang="en-US" sz="2200" kern="0" dirty="0" smtClean="0">
                <a:latin typeface="+mn-lt"/>
              </a:rPr>
              <a:t> [ T(</a:t>
            </a:r>
            <a:r>
              <a:rPr lang="en-US" sz="2200" i="1" dirty="0" smtClean="0">
                <a:latin typeface="Times" pitchFamily="2" charset="0"/>
              </a:rPr>
              <a:t>x</a:t>
            </a:r>
            <a:r>
              <a:rPr lang="en-US" sz="2200" dirty="0" smtClean="0"/>
              <a:t>)-1 ] / </a:t>
            </a:r>
            <a:r>
              <a:rPr lang="en-US" sz="2200" kern="0" dirty="0" smtClean="0"/>
              <a:t>T(</a:t>
            </a:r>
            <a:r>
              <a:rPr lang="en-US" sz="2200" i="1" dirty="0" smtClean="0">
                <a:latin typeface="Times" pitchFamily="2" charset="0"/>
              </a:rPr>
              <a:t>x</a:t>
            </a:r>
            <a:r>
              <a:rPr lang="en-US" sz="2200" dirty="0" smtClean="0"/>
              <a:t>)	</a:t>
            </a:r>
            <a:r>
              <a:rPr lang="en-US" sz="2200" kern="0" dirty="0" smtClean="0"/>
              <a:t>T(</a:t>
            </a:r>
            <a:r>
              <a:rPr lang="en-US" sz="2200" i="1" dirty="0" smtClean="0">
                <a:latin typeface="Times" pitchFamily="2" charset="0"/>
              </a:rPr>
              <a:t>x</a:t>
            </a:r>
            <a:r>
              <a:rPr lang="en-US" sz="2200" dirty="0" smtClean="0"/>
              <a:t>) = 1 / [ 1- P(</a:t>
            </a:r>
            <a:r>
              <a:rPr lang="en-US" sz="2200" dirty="0" err="1" smtClean="0"/>
              <a:t>X≤</a:t>
            </a:r>
            <a:r>
              <a:rPr lang="en-US" sz="2200" i="1" dirty="0" err="1" smtClean="0">
                <a:latin typeface="Times" pitchFamily="2" charset="0"/>
              </a:rPr>
              <a:t>x</a:t>
            </a:r>
            <a:r>
              <a:rPr lang="en-US" sz="2200" dirty="0" smtClean="0"/>
              <a:t>) ]</a:t>
            </a:r>
          </a:p>
          <a:p>
            <a:pPr eaLnBrk="0" hangingPunct="0">
              <a:lnSpc>
                <a:spcPct val="80000"/>
              </a:lnSpc>
              <a:spcBef>
                <a:spcPct val="20000"/>
              </a:spcBef>
            </a:pPr>
            <a:endParaRPr lang="en-US" sz="2200" kern="0" dirty="0" smtClean="0"/>
          </a:p>
          <a:p>
            <a:pPr eaLnBrk="0" hangingPunct="0">
              <a:lnSpc>
                <a:spcPct val="80000"/>
              </a:lnSpc>
              <a:spcBef>
                <a:spcPct val="20000"/>
              </a:spcBef>
            </a:pPr>
            <a:r>
              <a:rPr lang="en-US" sz="2200" kern="0" dirty="0" smtClean="0"/>
              <a:t>Usual design return periods:</a:t>
            </a:r>
          </a:p>
          <a:p>
            <a:pPr eaLnBrk="0" hangingPunct="0">
              <a:lnSpc>
                <a:spcPct val="80000"/>
              </a:lnSpc>
              <a:spcBef>
                <a:spcPct val="20000"/>
              </a:spcBef>
              <a:buFontTx/>
              <a:buChar char="-"/>
            </a:pPr>
            <a:r>
              <a:rPr lang="en-US" sz="2200" kern="0" dirty="0" smtClean="0"/>
              <a:t>Sewer systems: 2-10 yrs</a:t>
            </a:r>
          </a:p>
          <a:p>
            <a:pPr eaLnBrk="0" hangingPunct="0">
              <a:lnSpc>
                <a:spcPct val="80000"/>
              </a:lnSpc>
              <a:spcBef>
                <a:spcPct val="20000"/>
              </a:spcBef>
              <a:buFontTx/>
              <a:buChar char="-"/>
            </a:pPr>
            <a:r>
              <a:rPr lang="en-US" sz="2200" kern="0" dirty="0" smtClean="0"/>
              <a:t>Road drainage systems: 20-40 yrs</a:t>
            </a:r>
          </a:p>
          <a:p>
            <a:pPr eaLnBrk="0" hangingPunct="0">
              <a:lnSpc>
                <a:spcPct val="80000"/>
              </a:lnSpc>
              <a:spcBef>
                <a:spcPct val="20000"/>
              </a:spcBef>
              <a:buFontTx/>
              <a:buChar char="-"/>
            </a:pPr>
            <a:r>
              <a:rPr lang="en-US" sz="2200" kern="0" dirty="0" smtClean="0"/>
              <a:t>Bridges: 100-200 yrs</a:t>
            </a:r>
          </a:p>
          <a:p>
            <a:pPr eaLnBrk="0" hangingPunct="0">
              <a:lnSpc>
                <a:spcPct val="80000"/>
              </a:lnSpc>
              <a:spcBef>
                <a:spcPct val="20000"/>
              </a:spcBef>
              <a:buFontTx/>
              <a:buChar char="-"/>
            </a:pPr>
            <a:r>
              <a:rPr lang="en-US" sz="2200" kern="0" dirty="0" smtClean="0"/>
              <a:t>Dams: 500-1000 yrs</a:t>
            </a:r>
          </a:p>
          <a:p>
            <a:pPr lvl="0" eaLnBrk="0" hangingPunct="0">
              <a:lnSpc>
                <a:spcPct val="80000"/>
              </a:lnSpc>
              <a:spcBef>
                <a:spcPct val="20000"/>
              </a:spcBef>
            </a:pPr>
            <a:endParaRPr kumimoji="0" lang="en-US" sz="2200" b="0" i="0" u="none" strike="noStrike" kern="0" cap="none" spc="0" normalizeH="0" baseline="3000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13</a:t>
            </a:fld>
            <a:endParaRPr lang="en-US" smtClean="0"/>
          </a:p>
        </p:txBody>
      </p:sp>
      <p:sp>
        <p:nvSpPr>
          <p:cNvPr id="4099"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Arial" pitchFamily="34" charset="0"/>
              </a:rPr>
              <a:t>Independence</a:t>
            </a:r>
          </a:p>
        </p:txBody>
      </p:sp>
      <p:sp>
        <p:nvSpPr>
          <p:cNvPr id="7" name="Rectangle 3"/>
          <p:cNvSpPr txBox="1">
            <a:spLocks noChangeArrowheads="1"/>
          </p:cNvSpPr>
          <p:nvPr/>
        </p:nvSpPr>
        <p:spPr bwMode="auto">
          <a:xfrm>
            <a:off x="457200" y="1265237"/>
            <a:ext cx="85344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lnSpc>
                <a:spcPct val="80000"/>
              </a:lnSpc>
              <a:spcBef>
                <a:spcPct val="20000"/>
              </a:spcBef>
            </a:pPr>
            <a:r>
              <a:rPr kumimoji="0" lang="en-US" sz="2400" b="0" i="0" u="none" strike="noStrike" kern="0" cap="none" spc="0" normalizeH="0" baseline="0" noProof="0" dirty="0" smtClean="0">
                <a:ln>
                  <a:noFill/>
                </a:ln>
                <a:solidFill>
                  <a:schemeClr val="tx1"/>
                </a:solidFill>
                <a:effectLst/>
                <a:uLnTx/>
                <a:uFillTx/>
                <a:latin typeface="+mn-lt"/>
                <a:ea typeface="+mn-ea"/>
                <a:cs typeface="+mn-cs"/>
              </a:rPr>
              <a:t>Independence:</a:t>
            </a:r>
            <a:r>
              <a:rPr lang="en-US" sz="2400" kern="0" dirty="0" smtClean="0">
                <a:latin typeface="+mn-lt"/>
              </a:rPr>
              <a:t> two events are independent if the occurrence of one event makes it neither more nor less probable that the other occurs. A random variable is said to be independent if one outcome does not have any influence on the subsequent one(s).</a:t>
            </a:r>
          </a:p>
          <a:p>
            <a:pPr lvl="0" eaLnBrk="0" hangingPunct="0">
              <a:lnSpc>
                <a:spcPct val="80000"/>
              </a:lnSpc>
              <a:spcBef>
                <a:spcPct val="20000"/>
              </a:spcBef>
            </a:pPr>
            <a:endParaRPr lang="en-US" sz="2400" kern="0" dirty="0" smtClean="0">
              <a:latin typeface="+mn-lt"/>
            </a:endParaRPr>
          </a:p>
          <a:p>
            <a:pPr lvl="0" eaLnBrk="0" hangingPunct="0">
              <a:lnSpc>
                <a:spcPct val="80000"/>
              </a:lnSpc>
              <a:spcBef>
                <a:spcPct val="20000"/>
              </a:spcBef>
            </a:pPr>
            <a:r>
              <a:rPr lang="en-US" sz="2400" kern="0" dirty="0" smtClean="0">
                <a:latin typeface="+mn-lt"/>
              </a:rPr>
              <a:t>Remember: CDF and </a:t>
            </a:r>
            <a:r>
              <a:rPr lang="en-US" sz="2400" kern="0" dirty="0" err="1" smtClean="0">
                <a:latin typeface="+mn-lt"/>
              </a:rPr>
              <a:t>pdf</a:t>
            </a:r>
            <a:r>
              <a:rPr lang="en-US" sz="2400" kern="0" dirty="0" smtClean="0">
                <a:latin typeface="+mn-lt"/>
              </a:rPr>
              <a:t> can be used to describe independent random variables only.</a:t>
            </a:r>
          </a:p>
          <a:p>
            <a:pPr lvl="0" eaLnBrk="0" hangingPunct="0">
              <a:lnSpc>
                <a:spcPct val="80000"/>
              </a:lnSpc>
              <a:spcBef>
                <a:spcPct val="20000"/>
              </a:spcBef>
            </a:pPr>
            <a:endParaRPr lang="en-US" sz="2400" kern="0" dirty="0" smtClean="0">
              <a:latin typeface="+mn-lt"/>
            </a:endParaRPr>
          </a:p>
          <a:p>
            <a:pPr lvl="0" eaLnBrk="0" hangingPunct="0">
              <a:lnSpc>
                <a:spcPct val="80000"/>
              </a:lnSpc>
              <a:spcBef>
                <a:spcPct val="20000"/>
              </a:spcBef>
            </a:pPr>
            <a:r>
              <a:rPr lang="en-US" sz="2400" kern="0" dirty="0" smtClean="0">
                <a:latin typeface="+mn-lt"/>
              </a:rPr>
              <a:t>Remember: so far, we are talking about independent events, like annual maximum rainfall or discharge, coin tossing, etc.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14</a:t>
            </a:fld>
            <a:endParaRPr lang="en-US" smtClean="0"/>
          </a:p>
        </p:txBody>
      </p:sp>
      <p:sp>
        <p:nvSpPr>
          <p:cNvPr id="4099"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Arial" pitchFamily="34" charset="0"/>
              </a:rPr>
              <a:t>Generation of independent random variables</a:t>
            </a:r>
          </a:p>
        </p:txBody>
      </p:sp>
      <p:sp>
        <p:nvSpPr>
          <p:cNvPr id="7" name="Rectangle 3"/>
          <p:cNvSpPr txBox="1">
            <a:spLocks noChangeArrowheads="1"/>
          </p:cNvSpPr>
          <p:nvPr/>
        </p:nvSpPr>
        <p:spPr bwMode="auto">
          <a:xfrm>
            <a:off x="457200" y="1417637"/>
            <a:ext cx="85344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lnSpc>
                <a:spcPct val="80000"/>
              </a:lnSpc>
              <a:spcBef>
                <a:spcPct val="20000"/>
              </a:spcBef>
            </a:pPr>
            <a:r>
              <a:rPr lang="en-US" sz="2400" kern="0" dirty="0" smtClean="0">
                <a:latin typeface="+mn-lt"/>
              </a:rPr>
              <a:t>Under the above assumptions, it’s easy to generate outcomes from a probability distribution and therefore generate random variables.</a:t>
            </a:r>
          </a:p>
          <a:p>
            <a:pPr lvl="0" eaLnBrk="0" hangingPunct="0">
              <a:lnSpc>
                <a:spcPct val="80000"/>
              </a:lnSpc>
              <a:spcBef>
                <a:spcPct val="20000"/>
              </a:spcBef>
            </a:pPr>
            <a:endParaRPr lang="en-US" sz="2400" kern="0" dirty="0" smtClean="0">
              <a:latin typeface="+mn-lt"/>
            </a:endParaRPr>
          </a:p>
          <a:p>
            <a:pPr marL="457200" lvl="0" indent="-457200" eaLnBrk="0" hangingPunct="0">
              <a:lnSpc>
                <a:spcPct val="80000"/>
              </a:lnSpc>
              <a:spcBef>
                <a:spcPct val="20000"/>
              </a:spcBef>
              <a:buAutoNum type="arabicParenR"/>
            </a:pPr>
            <a:r>
              <a:rPr lang="en-US" sz="2400" kern="0" dirty="0" smtClean="0">
                <a:latin typeface="+mn-lt"/>
              </a:rPr>
              <a:t>Generate N outcomes from the Uniform distribution in the range [0,1].</a:t>
            </a:r>
          </a:p>
          <a:p>
            <a:pPr marL="457200" lvl="0" indent="-457200" eaLnBrk="0" hangingPunct="0">
              <a:lnSpc>
                <a:spcPct val="80000"/>
              </a:lnSpc>
              <a:spcBef>
                <a:spcPct val="20000"/>
              </a:spcBef>
              <a:buAutoNum type="arabicParenR"/>
            </a:pPr>
            <a:r>
              <a:rPr lang="en-US" sz="2400" kern="0" dirty="0" smtClean="0">
                <a:latin typeface="+mn-lt"/>
              </a:rPr>
              <a:t>Generate independent outcomes from the random variable X as:</a:t>
            </a:r>
            <a:br>
              <a:rPr lang="en-US" sz="2400" kern="0" dirty="0" smtClean="0">
                <a:latin typeface="+mn-lt"/>
              </a:rPr>
            </a:br>
            <a:r>
              <a:rPr lang="en-US" sz="2400" kern="0" dirty="0" smtClean="0">
                <a:latin typeface="+mn-lt"/>
              </a:rPr>
              <a:t/>
            </a:r>
            <a:br>
              <a:rPr lang="en-US" sz="2400" kern="0" dirty="0" smtClean="0">
                <a:latin typeface="+mn-lt"/>
              </a:rPr>
            </a:br>
            <a:r>
              <a:rPr lang="en-US" sz="2400" i="1" kern="0" dirty="0" smtClean="0">
                <a:latin typeface="Times" pitchFamily="2" charset="0"/>
              </a:rPr>
              <a:t>x</a:t>
            </a:r>
            <a:r>
              <a:rPr lang="en-US" sz="2400" kern="0" dirty="0" smtClean="0">
                <a:latin typeface="+mn-lt"/>
              </a:rPr>
              <a:t> = F</a:t>
            </a:r>
            <a:r>
              <a:rPr lang="en-US" sz="2400" kern="0" baseline="30000" dirty="0" smtClean="0">
                <a:latin typeface="+mn-lt"/>
              </a:rPr>
              <a:t>-1</a:t>
            </a:r>
            <a:r>
              <a:rPr lang="en-US" sz="2400" kern="0" baseline="-25000" dirty="0" smtClean="0">
                <a:latin typeface="+mn-lt"/>
              </a:rPr>
              <a:t>X</a:t>
            </a:r>
            <a:r>
              <a:rPr lang="en-US" sz="3200" kern="0" dirty="0" smtClean="0">
                <a:latin typeface="+mn-lt"/>
              </a:rPr>
              <a:t>{</a:t>
            </a:r>
            <a:r>
              <a:rPr lang="en-US" sz="2400" kern="0" dirty="0" smtClean="0">
                <a:latin typeface="+mn-lt"/>
              </a:rPr>
              <a:t>U[0,1]</a:t>
            </a:r>
            <a:r>
              <a:rPr lang="en-US" sz="3200" kern="0" dirty="0" smtClean="0"/>
              <a:t>}</a:t>
            </a:r>
            <a:endParaRPr lang="en-US" sz="3200" kern="0" dirty="0" smtClean="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15</a:t>
            </a:fld>
            <a:endParaRPr lang="en-US" smtClean="0"/>
          </a:p>
        </p:txBody>
      </p:sp>
      <p:sp>
        <p:nvSpPr>
          <p:cNvPr id="4099"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Arial" pitchFamily="34" charset="0"/>
              </a:rPr>
              <a:t>Processes</a:t>
            </a:r>
          </a:p>
        </p:txBody>
      </p:sp>
      <p:sp>
        <p:nvSpPr>
          <p:cNvPr id="7" name="Rectangle 3"/>
          <p:cNvSpPr txBox="1">
            <a:spLocks noChangeArrowheads="1"/>
          </p:cNvSpPr>
          <p:nvPr/>
        </p:nvSpPr>
        <p:spPr bwMode="auto">
          <a:xfrm>
            <a:off x="457200" y="1143000"/>
            <a:ext cx="85344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lnSpc>
                <a:spcPct val="80000"/>
              </a:lnSpc>
              <a:spcBef>
                <a:spcPct val="20000"/>
              </a:spcBef>
            </a:pPr>
            <a:r>
              <a:rPr lang="en-US" sz="2400" kern="0" dirty="0" smtClean="0"/>
              <a:t>Time series like mean daily discharges can be regarded as collection of events. However, these events are not independent. In fact, daily discharges keep memory of them selves, for a time span that depends on catchment’s properties. Therefore time series cannot be generated by simply generating (independent) random variables.</a:t>
            </a:r>
          </a:p>
          <a:p>
            <a:pPr lvl="0" eaLnBrk="0" hangingPunct="0">
              <a:lnSpc>
                <a:spcPct val="80000"/>
              </a:lnSpc>
              <a:spcBef>
                <a:spcPct val="20000"/>
              </a:spcBef>
            </a:pPr>
            <a:endParaRPr lang="en-US" sz="2400" kern="0" dirty="0" smtClean="0"/>
          </a:p>
          <a:p>
            <a:pPr lvl="0" eaLnBrk="0" hangingPunct="0">
              <a:lnSpc>
                <a:spcPct val="80000"/>
              </a:lnSpc>
              <a:spcBef>
                <a:spcPct val="20000"/>
              </a:spcBef>
            </a:pPr>
            <a:r>
              <a:rPr lang="en-US" sz="2400" kern="0" dirty="0" smtClean="0"/>
              <a:t>Collection (families) or random variables are called “stochastic processes”.</a:t>
            </a:r>
          </a:p>
          <a:p>
            <a:pPr lvl="0" eaLnBrk="0" hangingPunct="0">
              <a:lnSpc>
                <a:spcPct val="80000"/>
              </a:lnSpc>
              <a:spcBef>
                <a:spcPct val="20000"/>
              </a:spcBef>
            </a:pPr>
            <a:endParaRPr lang="en-US" sz="2400" kern="0" dirty="0" smtClean="0"/>
          </a:p>
          <a:p>
            <a:pPr lvl="0" eaLnBrk="0" hangingPunct="0">
              <a:lnSpc>
                <a:spcPct val="80000"/>
              </a:lnSpc>
              <a:spcBef>
                <a:spcPct val="20000"/>
              </a:spcBef>
            </a:pPr>
            <a:r>
              <a:rPr lang="en-US" sz="2400" kern="0" dirty="0" smtClean="0"/>
              <a:t>A stochastic process is a family of random variables (“stochastic” is </a:t>
            </a:r>
            <a:r>
              <a:rPr lang="en-US" sz="2400" kern="0" smtClean="0"/>
              <a:t>a synonym </a:t>
            </a:r>
            <a:r>
              <a:rPr lang="en-US" sz="2400" kern="0" dirty="0" smtClean="0"/>
              <a:t>for “random”).</a:t>
            </a:r>
          </a:p>
          <a:p>
            <a:pPr lvl="0" eaLnBrk="0" hangingPunct="0">
              <a:lnSpc>
                <a:spcPct val="80000"/>
              </a:lnSpc>
              <a:spcBef>
                <a:spcPct val="20000"/>
              </a:spcBef>
            </a:pPr>
            <a:endParaRPr lang="en-US" sz="2400" kern="0" dirty="0" smtClean="0"/>
          </a:p>
          <a:p>
            <a:pPr lvl="0" eaLnBrk="0" hangingPunct="0">
              <a:lnSpc>
                <a:spcPct val="80000"/>
              </a:lnSpc>
              <a:spcBef>
                <a:spcPct val="20000"/>
              </a:spcBef>
            </a:pPr>
            <a:r>
              <a:rPr lang="en-US" sz="2400" kern="0" dirty="0" smtClean="0"/>
              <a:t>Natural processes can be treated as “</a:t>
            </a:r>
            <a:r>
              <a:rPr lang="en-US" sz="2400" kern="0" dirty="0" err="1" smtClean="0"/>
              <a:t>realisations</a:t>
            </a:r>
            <a:r>
              <a:rPr lang="en-US" sz="2400" kern="0" dirty="0" smtClean="0"/>
              <a:t>” of stochastic processes.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16</a:t>
            </a:fld>
            <a:endParaRPr lang="en-US" smtClean="0"/>
          </a:p>
        </p:txBody>
      </p:sp>
      <p:sp>
        <p:nvSpPr>
          <p:cNvPr id="4099"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Arial" pitchFamily="34" charset="0"/>
              </a:rPr>
              <a:t>Processes, </a:t>
            </a:r>
            <a:r>
              <a:rPr lang="en-US" dirty="0" err="1" smtClean="0">
                <a:latin typeface="Arial" pitchFamily="34" charset="0"/>
              </a:rPr>
              <a:t>ergodicity</a:t>
            </a:r>
            <a:r>
              <a:rPr lang="en-US" dirty="0" smtClean="0">
                <a:latin typeface="Arial" pitchFamily="34" charset="0"/>
              </a:rPr>
              <a:t>, </a:t>
            </a:r>
            <a:r>
              <a:rPr lang="en-US" dirty="0" err="1" smtClean="0">
                <a:latin typeface="Arial" pitchFamily="34" charset="0"/>
              </a:rPr>
              <a:t>stationarity</a:t>
            </a:r>
            <a:endParaRPr lang="en-US" dirty="0" smtClean="0">
              <a:latin typeface="Arial" pitchFamily="34" charset="0"/>
            </a:endParaRPr>
          </a:p>
        </p:txBody>
      </p:sp>
      <p:sp>
        <p:nvSpPr>
          <p:cNvPr id="7" name="Rectangle 3"/>
          <p:cNvSpPr txBox="1">
            <a:spLocks noChangeArrowheads="1"/>
          </p:cNvSpPr>
          <p:nvPr/>
        </p:nvSpPr>
        <p:spPr bwMode="auto">
          <a:xfrm>
            <a:off x="457200" y="1371600"/>
            <a:ext cx="85344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lnSpc>
                <a:spcPct val="80000"/>
              </a:lnSpc>
              <a:spcBef>
                <a:spcPct val="20000"/>
              </a:spcBef>
            </a:pPr>
            <a:r>
              <a:rPr lang="en-US" sz="2400" kern="0" dirty="0" err="1" smtClean="0"/>
              <a:t>Ergodicity</a:t>
            </a:r>
            <a:r>
              <a:rPr lang="en-US" sz="2400" kern="0" dirty="0" smtClean="0"/>
              <a:t>: the average of a process parameter over time and</a:t>
            </a:r>
          </a:p>
          <a:p>
            <a:pPr lvl="0" eaLnBrk="0" hangingPunct="0">
              <a:lnSpc>
                <a:spcPct val="80000"/>
              </a:lnSpc>
              <a:spcBef>
                <a:spcPct val="20000"/>
              </a:spcBef>
            </a:pPr>
            <a:r>
              <a:rPr lang="en-US" sz="2400" kern="0" dirty="0" smtClean="0"/>
              <a:t>the average over the statistical ensemble are the same. Right or not, the analyst assumes that it is as good to observe a process for a long time as sampling many independent </a:t>
            </a:r>
            <a:r>
              <a:rPr lang="en-US" sz="2400" kern="0" dirty="0" err="1" smtClean="0"/>
              <a:t>realisations</a:t>
            </a:r>
            <a:r>
              <a:rPr lang="en-US" sz="2400" kern="0" dirty="0" smtClean="0"/>
              <a:t> of the same process.</a:t>
            </a:r>
          </a:p>
          <a:p>
            <a:pPr lvl="0" eaLnBrk="0" hangingPunct="0">
              <a:lnSpc>
                <a:spcPct val="80000"/>
              </a:lnSpc>
              <a:spcBef>
                <a:spcPct val="20000"/>
              </a:spcBef>
            </a:pPr>
            <a:endParaRPr lang="en-US" sz="2400" kern="0" dirty="0" smtClean="0"/>
          </a:p>
          <a:p>
            <a:pPr lvl="0" eaLnBrk="0" hangingPunct="0">
              <a:lnSpc>
                <a:spcPct val="80000"/>
              </a:lnSpc>
              <a:spcBef>
                <a:spcPct val="20000"/>
              </a:spcBef>
            </a:pPr>
            <a:r>
              <a:rPr lang="en-US" sz="2400" kern="0" dirty="0" err="1" smtClean="0"/>
              <a:t>Stationarity</a:t>
            </a:r>
            <a:r>
              <a:rPr lang="en-US" sz="2400" kern="0" dirty="0" smtClean="0"/>
              <a:t>: a process is stationary when its statistical properties does not change over time or position.</a:t>
            </a:r>
          </a:p>
          <a:p>
            <a:pPr lvl="0" eaLnBrk="0" hangingPunct="0">
              <a:lnSpc>
                <a:spcPct val="80000"/>
              </a:lnSpc>
              <a:spcBef>
                <a:spcPct val="20000"/>
              </a:spcBef>
            </a:pPr>
            <a:endParaRPr lang="en-US" sz="2400" kern="0" dirty="0" smtClean="0"/>
          </a:p>
          <a:p>
            <a:pPr lvl="0" eaLnBrk="0" hangingPunct="0">
              <a:lnSpc>
                <a:spcPct val="80000"/>
              </a:lnSpc>
              <a:spcBef>
                <a:spcPct val="20000"/>
              </a:spcBef>
            </a:pPr>
            <a:r>
              <a:rPr lang="en-US" sz="2400" kern="0" dirty="0" smtClean="0"/>
              <a:t>Remember: </a:t>
            </a:r>
            <a:r>
              <a:rPr lang="en-US" sz="2400" kern="0" dirty="0" err="1" smtClean="0"/>
              <a:t>ergodicity</a:t>
            </a:r>
            <a:r>
              <a:rPr lang="en-US" sz="2400" kern="0" dirty="0" smtClean="0"/>
              <a:t> and </a:t>
            </a:r>
            <a:r>
              <a:rPr lang="en-US" sz="2400" kern="0" dirty="0" err="1" smtClean="0"/>
              <a:t>stationarity</a:t>
            </a:r>
            <a:r>
              <a:rPr lang="en-US" sz="2400" kern="0" dirty="0" smtClean="0"/>
              <a:t> are necessary assumptions to make inference about a stochastic process.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17</a:t>
            </a:fld>
            <a:endParaRPr lang="en-US" smtClean="0"/>
          </a:p>
        </p:txBody>
      </p:sp>
      <p:sp>
        <p:nvSpPr>
          <p:cNvPr id="4099"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Arial" pitchFamily="34" charset="0"/>
              </a:rPr>
              <a:t>How to generate </a:t>
            </a:r>
            <a:r>
              <a:rPr lang="en-US" dirty="0" err="1" smtClean="0">
                <a:latin typeface="Arial" pitchFamily="34" charset="0"/>
              </a:rPr>
              <a:t>realisations</a:t>
            </a:r>
            <a:r>
              <a:rPr lang="en-US" dirty="0" smtClean="0">
                <a:latin typeface="Arial" pitchFamily="34" charset="0"/>
              </a:rPr>
              <a:t> from stochastic processes?</a:t>
            </a:r>
          </a:p>
        </p:txBody>
      </p:sp>
      <p:sp>
        <p:nvSpPr>
          <p:cNvPr id="7" name="Rectangle 3"/>
          <p:cNvSpPr txBox="1">
            <a:spLocks noChangeArrowheads="1"/>
          </p:cNvSpPr>
          <p:nvPr/>
        </p:nvSpPr>
        <p:spPr bwMode="auto">
          <a:xfrm>
            <a:off x="457200" y="1219200"/>
            <a:ext cx="85344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lnSpc>
                <a:spcPct val="80000"/>
              </a:lnSpc>
              <a:spcBef>
                <a:spcPct val="20000"/>
              </a:spcBef>
            </a:pPr>
            <a:r>
              <a:rPr lang="en-US" sz="2400" kern="0" dirty="0" smtClean="0"/>
              <a:t>One needs to generate synthetic time series with the same statistical properties of the observed sample, including dependence properties.</a:t>
            </a:r>
          </a:p>
          <a:p>
            <a:pPr lvl="0" eaLnBrk="0" hangingPunct="0">
              <a:lnSpc>
                <a:spcPct val="80000"/>
              </a:lnSpc>
              <a:spcBef>
                <a:spcPct val="20000"/>
              </a:spcBef>
            </a:pPr>
            <a:endParaRPr lang="en-US" sz="2400" kern="0" dirty="0" smtClean="0"/>
          </a:p>
          <a:p>
            <a:pPr lvl="0" eaLnBrk="0" hangingPunct="0">
              <a:lnSpc>
                <a:spcPct val="80000"/>
              </a:lnSpc>
              <a:spcBef>
                <a:spcPct val="20000"/>
              </a:spcBef>
            </a:pPr>
            <a:r>
              <a:rPr lang="en-US" sz="2400" kern="0" dirty="0" smtClean="0"/>
              <a:t>One has to match the probability distribution of the data and the dependence structure of the data.</a:t>
            </a:r>
          </a:p>
          <a:p>
            <a:pPr lvl="0" eaLnBrk="0" hangingPunct="0">
              <a:lnSpc>
                <a:spcPct val="80000"/>
              </a:lnSpc>
              <a:spcBef>
                <a:spcPct val="20000"/>
              </a:spcBef>
            </a:pPr>
            <a:endParaRPr lang="en-US" sz="2400" kern="0" dirty="0" smtClean="0"/>
          </a:p>
          <a:p>
            <a:pPr lvl="0" eaLnBrk="0" hangingPunct="0">
              <a:lnSpc>
                <a:spcPct val="80000"/>
              </a:lnSpc>
              <a:spcBef>
                <a:spcPct val="20000"/>
              </a:spcBef>
            </a:pPr>
            <a:r>
              <a:rPr lang="en-US" sz="2400" kern="0" dirty="0" smtClean="0"/>
              <a:t>One way to decipher the dependence structure of data is to compute autocorrelation, which is a measure of linear dependence (a measure of the extent to which dependence can be approximated by a linear relationship). </a:t>
            </a:r>
          </a:p>
          <a:p>
            <a:pPr lvl="0" eaLnBrk="0" hangingPunct="0">
              <a:lnSpc>
                <a:spcPct val="80000"/>
              </a:lnSpc>
              <a:spcBef>
                <a:spcPct val="20000"/>
              </a:spcBef>
            </a:pPr>
            <a:endParaRPr lang="en-US" sz="2400" kern="0" dirty="0" smtClean="0"/>
          </a:p>
          <a:p>
            <a:pPr lvl="0" eaLnBrk="0" hangingPunct="0">
              <a:lnSpc>
                <a:spcPct val="80000"/>
              </a:lnSpc>
              <a:spcBef>
                <a:spcPct val="20000"/>
              </a:spcBef>
            </a:pPr>
            <a:r>
              <a:rPr lang="en-US" sz="2400" kern="0" dirty="0" smtClean="0"/>
              <a:t>Autocorrelation at lag k for a stationary process: </a:t>
            </a:r>
            <a:br>
              <a:rPr lang="en-US" sz="2400" kern="0" dirty="0" smtClean="0"/>
            </a:br>
            <a:endParaRPr lang="en-US" sz="2400" kern="0" dirty="0" smtClean="0"/>
          </a:p>
        </p:txBody>
      </p:sp>
      <p:pic>
        <p:nvPicPr>
          <p:cNvPr id="2050" name="Picture 2"/>
          <p:cNvPicPr>
            <a:picLocks noChangeAspect="1" noChangeArrowheads="1"/>
          </p:cNvPicPr>
          <p:nvPr/>
        </p:nvPicPr>
        <p:blipFill>
          <a:blip r:embed="rId3" cstate="print"/>
          <a:srcRect/>
          <a:stretch>
            <a:fillRect/>
          </a:stretch>
        </p:blipFill>
        <p:spPr bwMode="auto">
          <a:xfrm>
            <a:off x="1219200" y="5591175"/>
            <a:ext cx="6686550" cy="1114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18</a:t>
            </a:fld>
            <a:endParaRPr lang="en-US" smtClean="0"/>
          </a:p>
        </p:txBody>
      </p:sp>
      <p:sp>
        <p:nvSpPr>
          <p:cNvPr id="4099"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Arial" pitchFamily="34" charset="0"/>
              </a:rPr>
              <a:t>How to generate </a:t>
            </a:r>
            <a:r>
              <a:rPr lang="en-US" dirty="0" err="1" smtClean="0">
                <a:latin typeface="Arial" pitchFamily="34" charset="0"/>
              </a:rPr>
              <a:t>realisations</a:t>
            </a:r>
            <a:r>
              <a:rPr lang="en-US" dirty="0" smtClean="0">
                <a:latin typeface="Arial" pitchFamily="34" charset="0"/>
              </a:rPr>
              <a:t> from stochastic processes?</a:t>
            </a:r>
          </a:p>
        </p:txBody>
      </p:sp>
      <p:sp>
        <p:nvSpPr>
          <p:cNvPr id="7" name="Rectangle 3"/>
          <p:cNvSpPr txBox="1">
            <a:spLocks noChangeArrowheads="1"/>
          </p:cNvSpPr>
          <p:nvPr/>
        </p:nvSpPr>
        <p:spPr bwMode="auto">
          <a:xfrm>
            <a:off x="457200" y="1371600"/>
            <a:ext cx="85344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lnSpc>
                <a:spcPct val="80000"/>
              </a:lnSpc>
              <a:spcBef>
                <a:spcPct val="20000"/>
              </a:spcBef>
            </a:pPr>
            <a:r>
              <a:rPr lang="en-US" sz="2400" kern="0" dirty="0" smtClean="0"/>
              <a:t>Plotting estimates of R(k) against k gives the autocorrelation function (ACF):</a:t>
            </a:r>
          </a:p>
        </p:txBody>
      </p:sp>
      <p:pic>
        <p:nvPicPr>
          <p:cNvPr id="3075" name="Picture 3"/>
          <p:cNvPicPr>
            <a:picLocks noChangeAspect="1" noChangeArrowheads="1"/>
          </p:cNvPicPr>
          <p:nvPr/>
        </p:nvPicPr>
        <p:blipFill>
          <a:blip r:embed="rId3" cstate="print"/>
          <a:srcRect/>
          <a:stretch>
            <a:fillRect/>
          </a:stretch>
        </p:blipFill>
        <p:spPr bwMode="auto">
          <a:xfrm>
            <a:off x="2057400" y="2209800"/>
            <a:ext cx="5029200" cy="3190875"/>
          </a:xfrm>
          <a:prstGeom prst="rect">
            <a:avLst/>
          </a:prstGeom>
          <a:noFill/>
          <a:ln w="9525">
            <a:noFill/>
            <a:miter lim="800000"/>
            <a:headEnd/>
            <a:tailEnd/>
          </a:ln>
          <a:effectLst/>
        </p:spPr>
      </p:pic>
      <p:sp>
        <p:nvSpPr>
          <p:cNvPr id="8" name="Rettangolo 7"/>
          <p:cNvSpPr/>
          <p:nvPr/>
        </p:nvSpPr>
        <p:spPr>
          <a:xfrm>
            <a:off x="457200" y="5341203"/>
            <a:ext cx="8077200" cy="830997"/>
          </a:xfrm>
          <a:prstGeom prst="rect">
            <a:avLst/>
          </a:prstGeom>
        </p:spPr>
        <p:txBody>
          <a:bodyPr wrap="square">
            <a:spAutoFit/>
          </a:bodyPr>
          <a:lstStyle/>
          <a:p>
            <a:r>
              <a:rPr lang="en-US" sz="2400" kern="0" dirty="0" smtClean="0"/>
              <a:t>Correlation can also be computed among two different processes X(t) and Y(t).</a:t>
            </a:r>
            <a:endParaRPr lang="it-IT"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19</a:t>
            </a:fld>
            <a:endParaRPr lang="en-US" smtClean="0"/>
          </a:p>
        </p:txBody>
      </p:sp>
      <p:sp>
        <p:nvSpPr>
          <p:cNvPr id="4099"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Arial" pitchFamily="34" charset="0"/>
              </a:rPr>
              <a:t>How to generate </a:t>
            </a:r>
            <a:r>
              <a:rPr lang="en-US" dirty="0" err="1" smtClean="0">
                <a:latin typeface="Arial" pitchFamily="34" charset="0"/>
              </a:rPr>
              <a:t>realisations</a:t>
            </a:r>
            <a:r>
              <a:rPr lang="en-US" dirty="0" smtClean="0">
                <a:latin typeface="Arial" pitchFamily="34" charset="0"/>
              </a:rPr>
              <a:t> from stochastic processes?</a:t>
            </a:r>
          </a:p>
        </p:txBody>
      </p:sp>
      <p:sp>
        <p:nvSpPr>
          <p:cNvPr id="7" name="Rectangle 3"/>
          <p:cNvSpPr txBox="1">
            <a:spLocks noChangeArrowheads="1"/>
          </p:cNvSpPr>
          <p:nvPr/>
        </p:nvSpPr>
        <p:spPr bwMode="auto">
          <a:xfrm>
            <a:off x="457200" y="1798637"/>
            <a:ext cx="85344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lnSpc>
                <a:spcPct val="80000"/>
              </a:lnSpc>
              <a:spcBef>
                <a:spcPct val="20000"/>
              </a:spcBef>
            </a:pPr>
            <a:r>
              <a:rPr lang="en-US" sz="2400" kern="0" dirty="0" smtClean="0"/>
              <a:t>Let us assume that the dependence structure of the considered process can be represented by a linear relationship. We are assuming a linear stochastic process.</a:t>
            </a:r>
          </a:p>
          <a:p>
            <a:pPr lvl="0" eaLnBrk="0" hangingPunct="0">
              <a:lnSpc>
                <a:spcPct val="80000"/>
              </a:lnSpc>
              <a:spcBef>
                <a:spcPct val="20000"/>
              </a:spcBef>
            </a:pPr>
            <a:endParaRPr lang="en-US" sz="2400" kern="0" dirty="0" smtClean="0"/>
          </a:p>
          <a:p>
            <a:pPr lvl="0" eaLnBrk="0" hangingPunct="0">
              <a:lnSpc>
                <a:spcPct val="80000"/>
              </a:lnSpc>
              <a:spcBef>
                <a:spcPct val="20000"/>
              </a:spcBef>
            </a:pPr>
            <a:r>
              <a:rPr lang="en-US" sz="2400" kern="0" dirty="0" smtClean="0"/>
              <a:t>Therefore the process can be written in this way:</a:t>
            </a:r>
          </a:p>
          <a:p>
            <a:pPr lvl="0" eaLnBrk="0" hangingPunct="0">
              <a:lnSpc>
                <a:spcPct val="80000"/>
              </a:lnSpc>
              <a:spcBef>
                <a:spcPct val="20000"/>
              </a:spcBef>
            </a:pPr>
            <a:endParaRPr lang="en-US" sz="2400" kern="0" dirty="0" smtClean="0"/>
          </a:p>
          <a:p>
            <a:pPr lvl="0" eaLnBrk="0" hangingPunct="0">
              <a:lnSpc>
                <a:spcPct val="80000"/>
              </a:lnSpc>
              <a:spcBef>
                <a:spcPct val="20000"/>
              </a:spcBef>
            </a:pPr>
            <a:r>
              <a:rPr lang="en-US" sz="2400" kern="0" dirty="0" smtClean="0">
                <a:latin typeface="Times" pitchFamily="2" charset="0"/>
              </a:rPr>
              <a:t>X</a:t>
            </a:r>
            <a:r>
              <a:rPr lang="en-US" sz="2400" kern="0" dirty="0" smtClean="0"/>
              <a:t>(t) = </a:t>
            </a:r>
            <a:r>
              <a:rPr lang="en-US" sz="2400" kern="0" dirty="0" smtClean="0">
                <a:latin typeface="Symbol" pitchFamily="18" charset="2"/>
              </a:rPr>
              <a:t>f</a:t>
            </a:r>
            <a:r>
              <a:rPr lang="en-US" sz="2400" kern="0" baseline="-25000" dirty="0" smtClean="0"/>
              <a:t>1</a:t>
            </a:r>
            <a:r>
              <a:rPr lang="en-US" sz="2400" kern="0" dirty="0" smtClean="0">
                <a:latin typeface="Times" pitchFamily="2" charset="0"/>
              </a:rPr>
              <a:t>X</a:t>
            </a:r>
            <a:r>
              <a:rPr lang="en-US" sz="2400" kern="0" dirty="0" smtClean="0"/>
              <a:t>(t-1) + </a:t>
            </a:r>
            <a:r>
              <a:rPr lang="en-US" sz="2400" kern="0" dirty="0" smtClean="0">
                <a:latin typeface="Symbol" pitchFamily="18" charset="2"/>
              </a:rPr>
              <a:t>f</a:t>
            </a:r>
            <a:r>
              <a:rPr lang="en-US" sz="2400" kern="0" baseline="-25000" dirty="0" smtClean="0"/>
              <a:t>2</a:t>
            </a:r>
            <a:r>
              <a:rPr lang="en-US" sz="2400" kern="0" dirty="0" smtClean="0">
                <a:latin typeface="Times" pitchFamily="2" charset="0"/>
              </a:rPr>
              <a:t>X</a:t>
            </a:r>
            <a:r>
              <a:rPr lang="en-US" sz="2400" kern="0" dirty="0" smtClean="0"/>
              <a:t>(t-2) + …. + </a:t>
            </a:r>
            <a:r>
              <a:rPr lang="en-US" sz="2400" kern="0" dirty="0" err="1" smtClean="0">
                <a:latin typeface="Symbol" pitchFamily="18" charset="2"/>
              </a:rPr>
              <a:t>f</a:t>
            </a:r>
            <a:r>
              <a:rPr lang="en-US" sz="2400" kern="0" baseline="-25000" dirty="0" err="1" smtClean="0"/>
              <a:t>n</a:t>
            </a:r>
            <a:r>
              <a:rPr lang="en-US" sz="2400" kern="0" dirty="0" err="1" smtClean="0">
                <a:latin typeface="Times" pitchFamily="2" charset="0"/>
              </a:rPr>
              <a:t>X</a:t>
            </a:r>
            <a:r>
              <a:rPr lang="en-US" sz="2400" kern="0" dirty="0" smtClean="0"/>
              <a:t>(t-n) + </a:t>
            </a:r>
            <a:r>
              <a:rPr lang="en-US" sz="2400" kern="0" dirty="0" smtClean="0">
                <a:latin typeface="Symbol" pitchFamily="18" charset="2"/>
              </a:rPr>
              <a:t>e</a:t>
            </a:r>
            <a:r>
              <a:rPr lang="en-US" sz="2400" kern="0" dirty="0" smtClean="0"/>
              <a:t>(t)</a:t>
            </a:r>
          </a:p>
          <a:p>
            <a:pPr lvl="0" eaLnBrk="0" hangingPunct="0">
              <a:lnSpc>
                <a:spcPct val="80000"/>
              </a:lnSpc>
              <a:spcBef>
                <a:spcPct val="20000"/>
              </a:spcBef>
            </a:pPr>
            <a:endParaRPr lang="en-US" sz="2400" kern="0" dirty="0" smtClean="0"/>
          </a:p>
          <a:p>
            <a:pPr lvl="0" eaLnBrk="0" hangingPunct="0">
              <a:lnSpc>
                <a:spcPct val="80000"/>
              </a:lnSpc>
              <a:spcBef>
                <a:spcPct val="20000"/>
              </a:spcBef>
            </a:pPr>
            <a:r>
              <a:rPr lang="en-US" sz="2400" kern="0" dirty="0" smtClean="0"/>
              <a:t>therefore obtaining an autoregressive process.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2</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Stochastic simulation</a:t>
            </a:r>
          </a:p>
        </p:txBody>
      </p:sp>
      <p:sp>
        <p:nvSpPr>
          <p:cNvPr id="101379" name="Rectangle 3"/>
          <p:cNvSpPr>
            <a:spLocks noGrp="1" noChangeArrowheads="1"/>
          </p:cNvSpPr>
          <p:nvPr>
            <p:ph type="body" idx="1"/>
          </p:nvPr>
        </p:nvSpPr>
        <p:spPr>
          <a:xfrm>
            <a:off x="457200" y="1417637"/>
            <a:ext cx="8229600" cy="4525963"/>
          </a:xfrm>
        </p:spPr>
        <p:txBody>
          <a:bodyPr/>
          <a:lstStyle/>
          <a:p>
            <a:pPr marL="176213" lvl="0" indent="-176213">
              <a:lnSpc>
                <a:spcPct val="80000"/>
              </a:lnSpc>
            </a:pPr>
            <a:r>
              <a:rPr lang="en-US" sz="2400" dirty="0" smtClean="0"/>
              <a:t>Stochastic (random) processes can be used for directly generating river flow data.</a:t>
            </a:r>
          </a:p>
          <a:p>
            <a:pPr marL="176213" lvl="0" indent="-176213">
              <a:lnSpc>
                <a:spcPct val="80000"/>
              </a:lnSpc>
            </a:pPr>
            <a:endParaRPr lang="en-US" sz="2400" dirty="0" smtClean="0"/>
          </a:p>
          <a:p>
            <a:pPr marL="176213" lvl="0" indent="-176213">
              <a:lnSpc>
                <a:spcPct val="80000"/>
              </a:lnSpc>
            </a:pPr>
            <a:r>
              <a:rPr lang="en-US" sz="2400" dirty="0" err="1" smtClean="0"/>
              <a:t>Realisation</a:t>
            </a:r>
            <a:r>
              <a:rPr lang="en-US" sz="2400" dirty="0" smtClean="0"/>
              <a:t> of a stochastic process: a time series that is a random outcome from the process.</a:t>
            </a:r>
          </a:p>
          <a:p>
            <a:pPr marL="176213" lvl="0" indent="-176213">
              <a:lnSpc>
                <a:spcPct val="80000"/>
              </a:lnSpc>
            </a:pPr>
            <a:endParaRPr lang="en-US" sz="2400" dirty="0" smtClean="0"/>
          </a:p>
          <a:p>
            <a:pPr marL="176213" lvl="0" indent="-176213">
              <a:lnSpc>
                <a:spcPct val="80000"/>
              </a:lnSpc>
            </a:pPr>
            <a:r>
              <a:rPr lang="en-US" sz="2400" dirty="0" smtClean="0"/>
              <a:t>Statistics of the synthetic series are similar to those of the observed time series.</a:t>
            </a:r>
          </a:p>
          <a:p>
            <a:pPr marL="176213" lvl="0" indent="-176213">
              <a:lnSpc>
                <a:spcPct val="80000"/>
              </a:lnSpc>
            </a:pPr>
            <a:endParaRPr lang="en-US" sz="2400" dirty="0" smtClean="0"/>
          </a:p>
          <a:p>
            <a:pPr marL="176213" lvl="0" indent="-176213">
              <a:lnSpc>
                <a:spcPct val="80000"/>
              </a:lnSpc>
            </a:pPr>
            <a:r>
              <a:rPr lang="en-US" sz="2400" dirty="0" smtClean="0"/>
              <a:t>Be careful: nature is not stochastic. It follows just one trajectory which is not random. It is our assumption to describe unknown trajectories, which we cannot describe deterministically, with a random process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20</a:t>
            </a:fld>
            <a:endParaRPr lang="en-US" dirty="0" smtClean="0"/>
          </a:p>
        </p:txBody>
      </p:sp>
      <p:sp>
        <p:nvSpPr>
          <p:cNvPr id="4099"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Arial" pitchFamily="34" charset="0"/>
              </a:rPr>
              <a:t>Autoregressive (AR) stochastic processes</a:t>
            </a:r>
          </a:p>
        </p:txBody>
      </p:sp>
      <p:sp>
        <p:nvSpPr>
          <p:cNvPr id="7" name="Rectangle 3"/>
          <p:cNvSpPr txBox="1">
            <a:spLocks noChangeArrowheads="1"/>
          </p:cNvSpPr>
          <p:nvPr/>
        </p:nvSpPr>
        <p:spPr bwMode="auto">
          <a:xfrm>
            <a:off x="457200" y="1874837"/>
            <a:ext cx="85344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lnSpc>
                <a:spcPct val="80000"/>
              </a:lnSpc>
              <a:spcBef>
                <a:spcPct val="20000"/>
              </a:spcBef>
            </a:pPr>
            <a:r>
              <a:rPr lang="en-US" sz="2400" kern="0" dirty="0" smtClean="0"/>
              <a:t>Assumptions:</a:t>
            </a:r>
          </a:p>
          <a:p>
            <a:pPr marL="457200" lvl="0" indent="-457200" eaLnBrk="0" hangingPunct="0">
              <a:lnSpc>
                <a:spcPct val="80000"/>
              </a:lnSpc>
              <a:spcBef>
                <a:spcPct val="20000"/>
              </a:spcBef>
              <a:buAutoNum type="arabicParenR"/>
            </a:pPr>
            <a:r>
              <a:rPr lang="en-US" sz="2400" kern="0" dirty="0" smtClean="0"/>
              <a:t>Linear process and Gaussian process (only the Gaussian distribution is preserved through linear transformations).</a:t>
            </a:r>
          </a:p>
          <a:p>
            <a:pPr marL="457200" lvl="0" indent="-457200" eaLnBrk="0" hangingPunct="0">
              <a:lnSpc>
                <a:spcPct val="80000"/>
              </a:lnSpc>
              <a:spcBef>
                <a:spcPct val="20000"/>
              </a:spcBef>
              <a:buAutoNum type="arabicParenR"/>
            </a:pPr>
            <a:r>
              <a:rPr lang="en-US" sz="2400" kern="0" dirty="0" smtClean="0"/>
              <a:t>X(t) is zero mean.</a:t>
            </a:r>
          </a:p>
          <a:p>
            <a:pPr marL="457200" lvl="0" indent="-457200" eaLnBrk="0" hangingPunct="0">
              <a:lnSpc>
                <a:spcPct val="80000"/>
              </a:lnSpc>
              <a:spcBef>
                <a:spcPct val="20000"/>
              </a:spcBef>
              <a:buAutoNum type="arabicParenR"/>
            </a:pPr>
            <a:r>
              <a:rPr lang="en-US" sz="2400" kern="0" dirty="0" smtClean="0">
                <a:latin typeface="Symbol" pitchFamily="18" charset="2"/>
              </a:rPr>
              <a:t>e</a:t>
            </a:r>
            <a:r>
              <a:rPr lang="en-US" sz="2400" kern="0" dirty="0" smtClean="0"/>
              <a:t>(t) is zero mean and uncorrelated.</a:t>
            </a:r>
          </a:p>
          <a:p>
            <a:pPr marL="457200" lvl="0" indent="-457200" eaLnBrk="0" hangingPunct="0">
              <a:lnSpc>
                <a:spcPct val="80000"/>
              </a:lnSpc>
              <a:spcBef>
                <a:spcPct val="20000"/>
              </a:spcBef>
              <a:buAutoNum type="arabicParenR"/>
            </a:pPr>
            <a:r>
              <a:rPr lang="en-US" sz="2400" kern="0" dirty="0" smtClean="0"/>
              <a:t>Cross correlation between X(t) and </a:t>
            </a:r>
            <a:r>
              <a:rPr lang="en-US" sz="2400" kern="0" dirty="0" smtClean="0">
                <a:latin typeface="Symbol" pitchFamily="18" charset="2"/>
              </a:rPr>
              <a:t>e</a:t>
            </a:r>
            <a:r>
              <a:rPr lang="en-US" sz="2400" kern="0" dirty="0" smtClean="0"/>
              <a:t>(</a:t>
            </a:r>
            <a:r>
              <a:rPr lang="en-US" sz="2400" kern="0" dirty="0" err="1" smtClean="0"/>
              <a:t>t+k</a:t>
            </a:r>
            <a:r>
              <a:rPr lang="en-US" sz="2400" kern="0" dirty="0" smtClean="0"/>
              <a:t>) is null for any positive k.</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21</a:t>
            </a:fld>
            <a:endParaRPr lang="en-US" dirty="0" smtClean="0"/>
          </a:p>
        </p:txBody>
      </p:sp>
      <p:sp>
        <p:nvSpPr>
          <p:cNvPr id="4099"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Arial" pitchFamily="34" charset="0"/>
              </a:rPr>
              <a:t>Generation of synthetic series from an autoregressive (AR) stochastic processes</a:t>
            </a:r>
          </a:p>
        </p:txBody>
      </p:sp>
      <p:sp>
        <p:nvSpPr>
          <p:cNvPr id="7" name="Rectangle 3"/>
          <p:cNvSpPr txBox="1">
            <a:spLocks noChangeArrowheads="1"/>
          </p:cNvSpPr>
          <p:nvPr/>
        </p:nvSpPr>
        <p:spPr bwMode="auto">
          <a:xfrm>
            <a:off x="457200" y="1874837"/>
            <a:ext cx="85344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lvl="0" indent="-457200" eaLnBrk="0" hangingPunct="0">
              <a:lnSpc>
                <a:spcPct val="80000"/>
              </a:lnSpc>
              <a:spcBef>
                <a:spcPct val="20000"/>
              </a:spcBef>
              <a:buAutoNum type="arabicParenR"/>
            </a:pPr>
            <a:r>
              <a:rPr lang="en-US" sz="2400" kern="0" dirty="0" smtClean="0"/>
              <a:t>Fit the stochastic process X(t); namely, fit its parameters and the variance of </a:t>
            </a:r>
            <a:r>
              <a:rPr lang="en-US" sz="2400" kern="0" dirty="0" smtClean="0">
                <a:latin typeface="Symbol" pitchFamily="18" charset="2"/>
              </a:rPr>
              <a:t>e</a:t>
            </a:r>
            <a:r>
              <a:rPr lang="en-US" sz="2400" kern="0" dirty="0" smtClean="0"/>
              <a:t>(t).</a:t>
            </a:r>
          </a:p>
          <a:p>
            <a:pPr marL="457200" lvl="0" indent="-457200" eaLnBrk="0" hangingPunct="0">
              <a:lnSpc>
                <a:spcPct val="80000"/>
              </a:lnSpc>
              <a:spcBef>
                <a:spcPct val="20000"/>
              </a:spcBef>
              <a:buAutoNum type="arabicParenR"/>
            </a:pPr>
            <a:r>
              <a:rPr lang="en-US" sz="2400" kern="0" dirty="0" smtClean="0"/>
              <a:t>Generate outcomes from </a:t>
            </a:r>
            <a:r>
              <a:rPr lang="en-US" sz="2400" kern="0" dirty="0" smtClean="0">
                <a:latin typeface="Symbol" pitchFamily="18" charset="2"/>
              </a:rPr>
              <a:t>e</a:t>
            </a:r>
            <a:r>
              <a:rPr lang="en-US" sz="2400" kern="0" dirty="0" smtClean="0"/>
              <a:t>(t) from a Gaussian distribution with zero mean and proper variance.</a:t>
            </a:r>
          </a:p>
          <a:p>
            <a:pPr marL="457200" lvl="0" indent="-457200" eaLnBrk="0" hangingPunct="0">
              <a:lnSpc>
                <a:spcPct val="80000"/>
              </a:lnSpc>
              <a:spcBef>
                <a:spcPct val="20000"/>
              </a:spcBef>
              <a:buAutoNum type="arabicParenR"/>
            </a:pPr>
            <a:r>
              <a:rPr lang="en-US" sz="2400" kern="0" dirty="0" smtClean="0"/>
              <a:t>Compute synthetic variables accordingly to the definition of stochastic process.</a:t>
            </a:r>
          </a:p>
          <a:p>
            <a:pPr marL="457200" lvl="0" indent="-457200" eaLnBrk="0" hangingPunct="0">
              <a:lnSpc>
                <a:spcPct val="80000"/>
              </a:lnSpc>
              <a:spcBef>
                <a:spcPct val="20000"/>
              </a:spcBef>
            </a:pPr>
            <a:endParaRPr lang="en-US" sz="2400" kern="0" dirty="0" smtClean="0"/>
          </a:p>
          <a:p>
            <a:pPr marL="457200" lvl="0" indent="-457200" eaLnBrk="0" hangingPunct="0">
              <a:lnSpc>
                <a:spcPct val="80000"/>
              </a:lnSpc>
              <a:spcBef>
                <a:spcPct val="20000"/>
              </a:spcBef>
            </a:pPr>
            <a:r>
              <a:rPr lang="en-US" sz="2400" kern="0" dirty="0" smtClean="0"/>
              <a:t>Problems: non </a:t>
            </a:r>
            <a:r>
              <a:rPr lang="en-US" sz="2400" kern="0" dirty="0" err="1" smtClean="0"/>
              <a:t>Gaussianity</a:t>
            </a:r>
            <a:r>
              <a:rPr lang="en-US" sz="2400" kern="0" dirty="0" smtClean="0"/>
              <a:t>, non </a:t>
            </a:r>
            <a:r>
              <a:rPr lang="en-US" sz="2400" kern="0" dirty="0" err="1" smtClean="0"/>
              <a:t>stationarity</a:t>
            </a:r>
            <a:r>
              <a:rPr lang="en-US" sz="2400" kern="0" dirty="0" smtClean="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22</a:t>
            </a:fld>
            <a:endParaRPr lang="en-US" dirty="0" smtClean="0"/>
          </a:p>
        </p:txBody>
      </p:sp>
      <p:sp>
        <p:nvSpPr>
          <p:cNvPr id="4099"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Arial" pitchFamily="34" charset="0"/>
              </a:rPr>
              <a:t>Generation of synthetic series from an autoregressive (AR) stochastic processes</a:t>
            </a:r>
          </a:p>
        </p:txBody>
      </p:sp>
      <p:sp>
        <p:nvSpPr>
          <p:cNvPr id="7" name="Rectangle 3"/>
          <p:cNvSpPr txBox="1">
            <a:spLocks noChangeArrowheads="1"/>
          </p:cNvSpPr>
          <p:nvPr/>
        </p:nvSpPr>
        <p:spPr bwMode="auto">
          <a:xfrm>
            <a:off x="457200" y="1874837"/>
            <a:ext cx="85344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lvl="0" indent="-457200" eaLnBrk="0" hangingPunct="0">
              <a:lnSpc>
                <a:spcPct val="80000"/>
              </a:lnSpc>
              <a:spcBef>
                <a:spcPct val="20000"/>
              </a:spcBef>
              <a:buAutoNum type="arabicParenR"/>
            </a:pPr>
            <a:r>
              <a:rPr lang="en-US" sz="2400" kern="0" dirty="0" smtClean="0"/>
              <a:t>Generate e time series of </a:t>
            </a:r>
            <a:r>
              <a:rPr lang="en-US" sz="2400" kern="0" dirty="0" smtClean="0">
                <a:latin typeface="Symbol" pitchFamily="18" charset="2"/>
              </a:rPr>
              <a:t>e</a:t>
            </a:r>
            <a:r>
              <a:rPr lang="en-US" sz="2400" kern="0" dirty="0" smtClean="0"/>
              <a:t>(t).</a:t>
            </a:r>
          </a:p>
          <a:p>
            <a:pPr marL="457200" lvl="0" indent="-457200" eaLnBrk="0" hangingPunct="0">
              <a:lnSpc>
                <a:spcPct val="80000"/>
              </a:lnSpc>
              <a:spcBef>
                <a:spcPct val="20000"/>
              </a:spcBef>
              <a:buAutoNum type="arabicParenR"/>
            </a:pPr>
            <a:r>
              <a:rPr lang="en-US" sz="2400" kern="0" dirty="0" smtClean="0"/>
              <a:t>Compute the </a:t>
            </a:r>
            <a:r>
              <a:rPr lang="en-US" sz="2400" kern="0" dirty="0" err="1" smtClean="0"/>
              <a:t>realisation</a:t>
            </a:r>
            <a:r>
              <a:rPr lang="en-US" sz="2400" kern="0" dirty="0" smtClean="0"/>
              <a:t> of X(t) accordingly to the formulation of the given stochastic process.</a:t>
            </a:r>
          </a:p>
          <a:p>
            <a:pPr marL="457200" lvl="0" indent="-457200" eaLnBrk="0" hangingPunct="0">
              <a:lnSpc>
                <a:spcPct val="80000"/>
              </a:lnSpc>
              <a:spcBef>
                <a:spcPct val="20000"/>
              </a:spcBef>
              <a:buAutoNum type="arabicParenR"/>
            </a:pPr>
            <a:r>
              <a:rPr lang="en-US" sz="2400" kern="0" dirty="0" smtClean="0"/>
              <a:t>Remember: any time that a given X(t) is not available we should assume that the missing observation is equal to the mean value of X(t), namely to 0.</a:t>
            </a:r>
          </a:p>
          <a:p>
            <a:pPr marL="457200" lvl="0" indent="-457200" eaLnBrk="0" hangingPunct="0">
              <a:lnSpc>
                <a:spcPct val="80000"/>
              </a:lnSpc>
              <a:spcBef>
                <a:spcPct val="20000"/>
              </a:spcBef>
            </a:pPr>
            <a:endParaRPr lang="en-US" sz="2400" kern="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23</a:t>
            </a:fld>
            <a:endParaRPr lang="en-US" dirty="0" smtClean="0"/>
          </a:p>
        </p:txBody>
      </p:sp>
      <p:sp>
        <p:nvSpPr>
          <p:cNvPr id="4099" name="Rectangle 2"/>
          <p:cNvSpPr>
            <a:spLocks noGrp="1" noChangeArrowheads="1"/>
          </p:cNvSpPr>
          <p:nvPr>
            <p:ph type="title"/>
          </p:nvPr>
        </p:nvSpPr>
        <p:spPr>
          <a:xfrm>
            <a:off x="457200" y="76200"/>
            <a:ext cx="8229600" cy="1143000"/>
          </a:xfrm>
        </p:spPr>
        <p:txBody>
          <a:bodyPr/>
          <a:lstStyle/>
          <a:p>
            <a:pPr eaLnBrk="1" hangingPunct="1"/>
            <a:r>
              <a:rPr lang="en-US" dirty="0" err="1" smtClean="0">
                <a:latin typeface="Arial" pitchFamily="34" charset="0"/>
              </a:rPr>
              <a:t>Stationarity</a:t>
            </a:r>
            <a:r>
              <a:rPr lang="en-US" dirty="0" smtClean="0">
                <a:latin typeface="Arial" pitchFamily="34" charset="0"/>
              </a:rPr>
              <a:t> assumption</a:t>
            </a:r>
          </a:p>
        </p:txBody>
      </p:sp>
      <p:sp>
        <p:nvSpPr>
          <p:cNvPr id="7" name="Rectangle 3"/>
          <p:cNvSpPr txBox="1">
            <a:spLocks noChangeArrowheads="1"/>
          </p:cNvSpPr>
          <p:nvPr/>
        </p:nvSpPr>
        <p:spPr bwMode="auto">
          <a:xfrm>
            <a:off x="457200" y="1874837"/>
            <a:ext cx="85344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lnSpc>
                <a:spcPct val="80000"/>
              </a:lnSpc>
              <a:spcBef>
                <a:spcPct val="20000"/>
              </a:spcBef>
            </a:pPr>
            <a:r>
              <a:rPr lang="en-US" sz="2400" kern="0" dirty="0" smtClean="0"/>
              <a:t>To meet the assumption of </a:t>
            </a:r>
            <a:r>
              <a:rPr lang="en-US" sz="2400" kern="0" dirty="0" err="1" smtClean="0"/>
              <a:t>stationarity</a:t>
            </a:r>
            <a:r>
              <a:rPr lang="en-US" sz="2400" kern="0" dirty="0" smtClean="0"/>
              <a:t> conditions must be imposed on the values of the coefficients. We do not go into details.</a:t>
            </a:r>
          </a:p>
          <a:p>
            <a:pPr lvl="0" eaLnBrk="0" hangingPunct="0">
              <a:lnSpc>
                <a:spcPct val="80000"/>
              </a:lnSpc>
              <a:spcBef>
                <a:spcPct val="20000"/>
              </a:spcBef>
            </a:pPr>
            <a:endParaRPr lang="en-US" sz="2400" kern="0" dirty="0" smtClean="0"/>
          </a:p>
          <a:p>
            <a:pPr lvl="0" eaLnBrk="0" hangingPunct="0">
              <a:lnSpc>
                <a:spcPct val="80000"/>
              </a:lnSpc>
              <a:spcBef>
                <a:spcPct val="20000"/>
              </a:spcBef>
            </a:pPr>
            <a:r>
              <a:rPr lang="en-US" sz="2400" kern="0" dirty="0" smtClean="0"/>
              <a:t>For instance, for the AR1 process it is necessary that the absolute value of the autoregressive coefficient is less than 1.</a:t>
            </a:r>
          </a:p>
          <a:p>
            <a:pPr lvl="0" eaLnBrk="0" hangingPunct="0">
              <a:lnSpc>
                <a:spcPct val="80000"/>
              </a:lnSpc>
              <a:spcBef>
                <a:spcPct val="20000"/>
              </a:spcBef>
            </a:pPr>
            <a:endParaRPr lang="en-US" sz="2400" kern="0" dirty="0" smtClean="0"/>
          </a:p>
          <a:p>
            <a:pPr lvl="0" eaLnBrk="0" hangingPunct="0">
              <a:lnSpc>
                <a:spcPct val="80000"/>
              </a:lnSpc>
              <a:spcBef>
                <a:spcPct val="20000"/>
              </a:spcBef>
            </a:pPr>
            <a:r>
              <a:rPr lang="en-US" sz="2400" kern="0" dirty="0" smtClean="0"/>
              <a:t>If the process is non stationary or non Gaussian a possible solution is to apply a preliminary transformation to the data.</a:t>
            </a:r>
          </a:p>
          <a:p>
            <a:pPr marL="457200" lvl="0" indent="-457200" eaLnBrk="0" hangingPunct="0">
              <a:lnSpc>
                <a:spcPct val="80000"/>
              </a:lnSpc>
              <a:spcBef>
                <a:spcPct val="20000"/>
              </a:spcBef>
            </a:pPr>
            <a:endParaRPr lang="en-US" sz="2400" kern="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24</a:t>
            </a:fld>
            <a:endParaRPr lang="en-US" dirty="0" smtClean="0"/>
          </a:p>
        </p:txBody>
      </p:sp>
      <p:sp>
        <p:nvSpPr>
          <p:cNvPr id="4099"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Arial" pitchFamily="34" charset="0"/>
              </a:rPr>
              <a:t>Non </a:t>
            </a:r>
            <a:r>
              <a:rPr lang="en-US" dirty="0" err="1" smtClean="0">
                <a:latin typeface="Arial" pitchFamily="34" charset="0"/>
              </a:rPr>
              <a:t>Stationarity</a:t>
            </a:r>
            <a:endParaRPr lang="en-US" dirty="0" smtClean="0">
              <a:latin typeface="Arial" pitchFamily="34" charset="0"/>
            </a:endParaRPr>
          </a:p>
        </p:txBody>
      </p:sp>
      <p:sp>
        <p:nvSpPr>
          <p:cNvPr id="7" name="Rectangle 3"/>
          <p:cNvSpPr txBox="1">
            <a:spLocks noChangeArrowheads="1"/>
          </p:cNvSpPr>
          <p:nvPr/>
        </p:nvSpPr>
        <p:spPr bwMode="auto">
          <a:xfrm>
            <a:off x="457200" y="1874837"/>
            <a:ext cx="85344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lnSpc>
                <a:spcPct val="80000"/>
              </a:lnSpc>
              <a:spcBef>
                <a:spcPct val="20000"/>
              </a:spcBef>
            </a:pPr>
            <a:r>
              <a:rPr lang="en-US" sz="2400" kern="0" dirty="0" smtClean="0"/>
              <a:t>From a physical point of view, non </a:t>
            </a:r>
            <a:r>
              <a:rPr lang="en-US" sz="2400" kern="0" dirty="0" err="1" smtClean="0"/>
              <a:t>stationarity</a:t>
            </a:r>
            <a:r>
              <a:rPr lang="en-US" sz="2400" kern="0" dirty="0" smtClean="0"/>
              <a:t> can be caused by changes in climate or land use.</a:t>
            </a:r>
          </a:p>
          <a:p>
            <a:pPr lvl="0" eaLnBrk="0" hangingPunct="0">
              <a:lnSpc>
                <a:spcPct val="80000"/>
              </a:lnSpc>
              <a:spcBef>
                <a:spcPct val="20000"/>
              </a:spcBef>
            </a:pPr>
            <a:endParaRPr lang="en-US" sz="2400" kern="0" dirty="0" smtClean="0"/>
          </a:p>
          <a:p>
            <a:pPr lvl="0" eaLnBrk="0" hangingPunct="0">
              <a:lnSpc>
                <a:spcPct val="80000"/>
              </a:lnSpc>
              <a:spcBef>
                <a:spcPct val="20000"/>
              </a:spcBef>
            </a:pPr>
            <a:r>
              <a:rPr lang="en-US" sz="2400" kern="0" dirty="0" smtClean="0"/>
              <a:t>A classical example of non </a:t>
            </a:r>
            <a:r>
              <a:rPr lang="en-US" sz="2400" kern="0" dirty="0" err="1" smtClean="0"/>
              <a:t>stationarity</a:t>
            </a:r>
            <a:r>
              <a:rPr lang="en-US" sz="2400" kern="0" dirty="0" smtClean="0"/>
              <a:t> is the presence of a linear trend in the data, or the presence of seasonality (also called </a:t>
            </a:r>
            <a:r>
              <a:rPr lang="en-US" sz="2400" kern="0" dirty="0" err="1" smtClean="0"/>
              <a:t>ciclo-stationarity</a:t>
            </a:r>
            <a:r>
              <a:rPr lang="en-US" sz="2400" kern="0" dirty="0" smtClean="0"/>
              <a:t>).</a:t>
            </a:r>
          </a:p>
          <a:p>
            <a:pPr lvl="0" eaLnBrk="0" hangingPunct="0">
              <a:lnSpc>
                <a:spcPct val="80000"/>
              </a:lnSpc>
              <a:spcBef>
                <a:spcPct val="20000"/>
              </a:spcBef>
            </a:pPr>
            <a:endParaRPr lang="en-US" sz="2400" kern="0" dirty="0" smtClean="0"/>
          </a:p>
          <a:p>
            <a:pPr lvl="0" eaLnBrk="0" hangingPunct="0">
              <a:lnSpc>
                <a:spcPct val="80000"/>
              </a:lnSpc>
              <a:spcBef>
                <a:spcPct val="20000"/>
              </a:spcBef>
            </a:pPr>
            <a:r>
              <a:rPr lang="en-US" sz="2400" kern="0" dirty="0" smtClean="0"/>
              <a:t>Trend and seasonality can be removed with a preliminary transformation.</a:t>
            </a:r>
          </a:p>
          <a:p>
            <a:pPr marL="457200" lvl="0" indent="-457200" eaLnBrk="0" hangingPunct="0">
              <a:lnSpc>
                <a:spcPct val="80000"/>
              </a:lnSpc>
              <a:spcBef>
                <a:spcPct val="20000"/>
              </a:spcBef>
            </a:pPr>
            <a:endParaRPr lang="en-US" sz="2400" kern="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25</a:t>
            </a:fld>
            <a:endParaRPr lang="en-US" dirty="0" smtClean="0"/>
          </a:p>
        </p:txBody>
      </p:sp>
      <p:sp>
        <p:nvSpPr>
          <p:cNvPr id="4099"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Arial" pitchFamily="34" charset="0"/>
              </a:rPr>
              <a:t>Removal of seasonality</a:t>
            </a:r>
          </a:p>
        </p:txBody>
      </p:sp>
      <p:sp>
        <p:nvSpPr>
          <p:cNvPr id="7" name="Rectangle 3"/>
          <p:cNvSpPr txBox="1">
            <a:spLocks noChangeArrowheads="1"/>
          </p:cNvSpPr>
          <p:nvPr/>
        </p:nvSpPr>
        <p:spPr bwMode="auto">
          <a:xfrm>
            <a:off x="762000" y="884237"/>
            <a:ext cx="85344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lnSpc>
                <a:spcPct val="80000"/>
              </a:lnSpc>
              <a:spcBef>
                <a:spcPct val="20000"/>
              </a:spcBef>
            </a:pPr>
            <a:r>
              <a:rPr lang="en-US" sz="2400" kern="0" dirty="0" smtClean="0"/>
              <a:t>The literature proposes many techniques for removing seasonality from data.</a:t>
            </a:r>
          </a:p>
          <a:p>
            <a:pPr lvl="0" eaLnBrk="0" hangingPunct="0">
              <a:lnSpc>
                <a:spcPct val="80000"/>
              </a:lnSpc>
              <a:spcBef>
                <a:spcPct val="20000"/>
              </a:spcBef>
            </a:pPr>
            <a:endParaRPr lang="en-US" sz="2400" kern="0" dirty="0" smtClean="0"/>
          </a:p>
          <a:p>
            <a:pPr lvl="0" eaLnBrk="0" hangingPunct="0">
              <a:lnSpc>
                <a:spcPct val="80000"/>
              </a:lnSpc>
              <a:spcBef>
                <a:spcPct val="20000"/>
              </a:spcBef>
            </a:pPr>
            <a:r>
              <a:rPr lang="en-US" sz="2400" kern="0" dirty="0" smtClean="0"/>
              <a:t>The most classical techniques are based on estimating a periodic component in the mean value and variance of the data. Let’s indicate these periodic components with the symbols:</a:t>
            </a:r>
          </a:p>
          <a:p>
            <a:pPr lvl="0" eaLnBrk="0" hangingPunct="0">
              <a:lnSpc>
                <a:spcPct val="80000"/>
              </a:lnSpc>
              <a:spcBef>
                <a:spcPct val="20000"/>
              </a:spcBef>
            </a:pPr>
            <a:endParaRPr lang="en-US" sz="2400" kern="0" dirty="0" smtClean="0"/>
          </a:p>
          <a:p>
            <a:pPr marL="457200" lvl="0" indent="-457200" eaLnBrk="0" hangingPunct="0">
              <a:lnSpc>
                <a:spcPct val="80000"/>
              </a:lnSpc>
              <a:spcBef>
                <a:spcPct val="20000"/>
              </a:spcBef>
            </a:pPr>
            <a:r>
              <a:rPr lang="en-US" sz="2400" kern="0" dirty="0" smtClean="0">
                <a:latin typeface="Symbol" pitchFamily="18" charset="2"/>
              </a:rPr>
              <a:t>m</a:t>
            </a:r>
            <a:r>
              <a:rPr lang="en-US" sz="2400" kern="0" dirty="0" smtClean="0"/>
              <a:t>(</a:t>
            </a:r>
            <a:r>
              <a:rPr lang="en-US" sz="2400" kern="0" dirty="0" smtClean="0">
                <a:latin typeface="Symbol" pitchFamily="18" charset="2"/>
              </a:rPr>
              <a:t>t</a:t>
            </a:r>
            <a:r>
              <a:rPr lang="en-US" sz="2400" kern="0" dirty="0" smtClean="0"/>
              <a:t>)	1 ≤ </a:t>
            </a:r>
            <a:r>
              <a:rPr lang="en-US" sz="2400" kern="0" dirty="0" smtClean="0">
                <a:latin typeface="Symbol" pitchFamily="18" charset="2"/>
              </a:rPr>
              <a:t>t</a:t>
            </a:r>
            <a:r>
              <a:rPr lang="en-US" sz="2400" kern="0" dirty="0" smtClean="0"/>
              <a:t> ≤ 365</a:t>
            </a:r>
          </a:p>
          <a:p>
            <a:pPr marL="457200" indent="-457200" eaLnBrk="0" hangingPunct="0">
              <a:lnSpc>
                <a:spcPct val="80000"/>
              </a:lnSpc>
              <a:spcBef>
                <a:spcPct val="20000"/>
              </a:spcBef>
            </a:pPr>
            <a:r>
              <a:rPr lang="en-US" sz="2400" kern="0" dirty="0" smtClean="0">
                <a:latin typeface="Symbol" pitchFamily="18" charset="2"/>
              </a:rPr>
              <a:t>s</a:t>
            </a:r>
            <a:r>
              <a:rPr lang="en-US" sz="2400" kern="0" dirty="0" smtClean="0"/>
              <a:t>(</a:t>
            </a:r>
            <a:r>
              <a:rPr lang="en-US" sz="2400" kern="0" dirty="0" smtClean="0">
                <a:latin typeface="Symbol" pitchFamily="18" charset="2"/>
              </a:rPr>
              <a:t>t</a:t>
            </a:r>
            <a:r>
              <a:rPr lang="en-US" sz="2400" kern="0" dirty="0" smtClean="0"/>
              <a:t>)	1 ≤ </a:t>
            </a:r>
            <a:r>
              <a:rPr lang="en-US" sz="2400" kern="0" dirty="0" smtClean="0">
                <a:latin typeface="Symbol" pitchFamily="18" charset="2"/>
              </a:rPr>
              <a:t>t</a:t>
            </a:r>
            <a:r>
              <a:rPr lang="en-US" sz="2400" kern="0" dirty="0" smtClean="0"/>
              <a:t> ≤ 365</a:t>
            </a:r>
          </a:p>
          <a:p>
            <a:pPr marL="457200" indent="-457200" eaLnBrk="0" hangingPunct="0">
              <a:lnSpc>
                <a:spcPct val="80000"/>
              </a:lnSpc>
              <a:spcBef>
                <a:spcPct val="20000"/>
              </a:spcBef>
            </a:pPr>
            <a:endParaRPr lang="en-US" sz="2400" kern="0" dirty="0" smtClean="0"/>
          </a:p>
          <a:p>
            <a:pPr marL="457200" indent="-457200" eaLnBrk="0" hangingPunct="0">
              <a:lnSpc>
                <a:spcPct val="80000"/>
              </a:lnSpc>
              <a:spcBef>
                <a:spcPct val="20000"/>
              </a:spcBef>
            </a:pPr>
            <a:r>
              <a:rPr lang="en-US" sz="2400" kern="0" dirty="0" smtClean="0"/>
              <a:t>The </a:t>
            </a:r>
            <a:r>
              <a:rPr lang="en-US" sz="2400" kern="0" dirty="0" err="1" smtClean="0"/>
              <a:t>deseasonalised</a:t>
            </a:r>
            <a:r>
              <a:rPr lang="en-US" sz="2400" kern="0" dirty="0" smtClean="0"/>
              <a:t> time series is computed as:</a:t>
            </a:r>
          </a:p>
          <a:p>
            <a:pPr marL="457200" indent="-457200" eaLnBrk="0" hangingPunct="0">
              <a:lnSpc>
                <a:spcPct val="80000"/>
              </a:lnSpc>
              <a:spcBef>
                <a:spcPct val="20000"/>
              </a:spcBef>
            </a:pPr>
            <a:r>
              <a:rPr lang="en-US" sz="2400" kern="0" dirty="0" err="1" smtClean="0"/>
              <a:t>X</a:t>
            </a:r>
            <a:r>
              <a:rPr lang="en-US" sz="2400" kern="0" baseline="-25000" dirty="0" err="1" smtClean="0"/>
              <a:t>d</a:t>
            </a:r>
            <a:r>
              <a:rPr lang="en-US" sz="2400" kern="0" dirty="0" smtClean="0"/>
              <a:t>(</a:t>
            </a:r>
            <a:r>
              <a:rPr lang="en-US" sz="2400" kern="0" dirty="0" err="1" smtClean="0"/>
              <a:t>t,</a:t>
            </a:r>
            <a:r>
              <a:rPr lang="en-US" sz="2400" kern="0" dirty="0" err="1" smtClean="0">
                <a:latin typeface="Symbol" pitchFamily="18" charset="2"/>
              </a:rPr>
              <a:t>t</a:t>
            </a:r>
            <a:r>
              <a:rPr lang="en-US" sz="2400" kern="0" dirty="0" smtClean="0"/>
              <a:t>) = [X(</a:t>
            </a:r>
            <a:r>
              <a:rPr lang="en-US" sz="2400" kern="0" dirty="0" err="1" smtClean="0"/>
              <a:t>t,</a:t>
            </a:r>
            <a:r>
              <a:rPr lang="en-US" sz="2400" kern="0" dirty="0" err="1" smtClean="0">
                <a:latin typeface="Symbol" pitchFamily="18" charset="2"/>
              </a:rPr>
              <a:t>t</a:t>
            </a:r>
            <a:r>
              <a:rPr lang="en-US" sz="2400" kern="0" dirty="0" smtClean="0"/>
              <a:t>)-</a:t>
            </a:r>
            <a:r>
              <a:rPr lang="en-US" sz="2400" kern="0" dirty="0" smtClean="0">
                <a:latin typeface="Symbol" pitchFamily="18" charset="2"/>
              </a:rPr>
              <a:t> m</a:t>
            </a:r>
            <a:r>
              <a:rPr lang="en-US" sz="2400" kern="0" dirty="0" smtClean="0"/>
              <a:t>(</a:t>
            </a:r>
            <a:r>
              <a:rPr lang="en-US" sz="2400" kern="0" dirty="0" smtClean="0">
                <a:latin typeface="Symbol" pitchFamily="18" charset="2"/>
              </a:rPr>
              <a:t>t</a:t>
            </a:r>
            <a:r>
              <a:rPr lang="en-US" sz="2400" kern="0" dirty="0" smtClean="0"/>
              <a:t>)]/</a:t>
            </a:r>
            <a:r>
              <a:rPr lang="en-US" sz="2400" kern="0" dirty="0" smtClean="0">
                <a:latin typeface="Symbol" pitchFamily="18" charset="2"/>
              </a:rPr>
              <a:t> s</a:t>
            </a:r>
            <a:r>
              <a:rPr lang="en-US" sz="2400" kern="0" dirty="0" smtClean="0"/>
              <a:t>(</a:t>
            </a:r>
            <a:r>
              <a:rPr lang="en-US" sz="2400" kern="0" dirty="0" smtClean="0">
                <a:latin typeface="Symbol" pitchFamily="18" charset="2"/>
              </a:rPr>
              <a:t>t</a:t>
            </a:r>
            <a:r>
              <a:rPr lang="en-US" sz="2400" kern="0" dirty="0" smtClean="0"/>
              <a:t>)</a:t>
            </a:r>
          </a:p>
          <a:p>
            <a:pPr marL="457200" indent="-457200" eaLnBrk="0" hangingPunct="0">
              <a:lnSpc>
                <a:spcPct val="80000"/>
              </a:lnSpc>
              <a:spcBef>
                <a:spcPct val="20000"/>
              </a:spcBef>
            </a:pPr>
            <a:endParaRPr lang="en-US" sz="2400" kern="0" dirty="0" smtClean="0"/>
          </a:p>
          <a:p>
            <a:pPr eaLnBrk="0" hangingPunct="0">
              <a:lnSpc>
                <a:spcPct val="80000"/>
              </a:lnSpc>
              <a:spcBef>
                <a:spcPct val="20000"/>
              </a:spcBef>
            </a:pPr>
            <a:r>
              <a:rPr lang="en-US" sz="2400" kern="0" dirty="0" smtClean="0"/>
              <a:t>where t indicates the usual time index while t indicates the time position in the year (day, month…) in which the observation is collected.</a:t>
            </a:r>
          </a:p>
          <a:p>
            <a:pPr marL="457200" lvl="0" indent="-457200" eaLnBrk="0" hangingPunct="0">
              <a:lnSpc>
                <a:spcPct val="80000"/>
              </a:lnSpc>
              <a:spcBef>
                <a:spcPct val="20000"/>
              </a:spcBef>
            </a:pPr>
            <a:endParaRPr lang="en-US" sz="2400" kern="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26</a:t>
            </a:fld>
            <a:endParaRPr lang="en-US" dirty="0" smtClean="0"/>
          </a:p>
        </p:txBody>
      </p:sp>
      <p:sp>
        <p:nvSpPr>
          <p:cNvPr id="4099" name="Rectangle 2"/>
          <p:cNvSpPr>
            <a:spLocks noGrp="1" noChangeArrowheads="1"/>
          </p:cNvSpPr>
          <p:nvPr>
            <p:ph type="title"/>
          </p:nvPr>
        </p:nvSpPr>
        <p:spPr>
          <a:xfrm>
            <a:off x="457200" y="228600"/>
            <a:ext cx="8229600" cy="1143000"/>
          </a:xfrm>
        </p:spPr>
        <p:txBody>
          <a:bodyPr/>
          <a:lstStyle/>
          <a:p>
            <a:pPr eaLnBrk="1" hangingPunct="1"/>
            <a:r>
              <a:rPr lang="en-US" dirty="0" smtClean="0">
                <a:latin typeface="Arial" pitchFamily="34" charset="0"/>
              </a:rPr>
              <a:t>Removal of trend</a:t>
            </a:r>
          </a:p>
        </p:txBody>
      </p:sp>
      <p:sp>
        <p:nvSpPr>
          <p:cNvPr id="7" name="Rectangle 3"/>
          <p:cNvSpPr txBox="1">
            <a:spLocks noChangeArrowheads="1"/>
          </p:cNvSpPr>
          <p:nvPr/>
        </p:nvSpPr>
        <p:spPr bwMode="auto">
          <a:xfrm>
            <a:off x="457200" y="2332037"/>
            <a:ext cx="85344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lnSpc>
                <a:spcPct val="80000"/>
              </a:lnSpc>
              <a:spcBef>
                <a:spcPct val="20000"/>
              </a:spcBef>
            </a:pPr>
            <a:r>
              <a:rPr lang="en-US" sz="2400" kern="0" dirty="0" smtClean="0"/>
              <a:t>A similar technique is applied for removing the trend.</a:t>
            </a:r>
          </a:p>
          <a:p>
            <a:pPr lvl="0" eaLnBrk="0" hangingPunct="0">
              <a:lnSpc>
                <a:spcPct val="80000"/>
              </a:lnSpc>
              <a:spcBef>
                <a:spcPct val="20000"/>
              </a:spcBef>
            </a:pPr>
            <a:endParaRPr lang="en-US" sz="2400" kern="0" dirty="0" smtClean="0"/>
          </a:p>
          <a:p>
            <a:pPr lvl="0" eaLnBrk="0" hangingPunct="0">
              <a:lnSpc>
                <a:spcPct val="80000"/>
              </a:lnSpc>
              <a:spcBef>
                <a:spcPct val="20000"/>
              </a:spcBef>
            </a:pPr>
            <a:r>
              <a:rPr lang="en-US" sz="2400" kern="0" dirty="0" smtClean="0"/>
              <a:t>A linear trend is estimated on the data and the value of the trend at time t is subtracted by the corresponding observation collected at the same time 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27</a:t>
            </a:fld>
            <a:endParaRPr lang="en-US" dirty="0" smtClean="0"/>
          </a:p>
        </p:txBody>
      </p:sp>
      <p:sp>
        <p:nvSpPr>
          <p:cNvPr id="4099"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Arial" pitchFamily="34" charset="0"/>
              </a:rPr>
              <a:t>Non </a:t>
            </a:r>
            <a:r>
              <a:rPr lang="en-US" dirty="0" err="1" smtClean="0">
                <a:latin typeface="Arial" pitchFamily="34" charset="0"/>
              </a:rPr>
              <a:t>Gaussianity</a:t>
            </a:r>
            <a:endParaRPr lang="en-US" dirty="0" smtClean="0">
              <a:latin typeface="Arial" pitchFamily="34" charset="0"/>
            </a:endParaRPr>
          </a:p>
        </p:txBody>
      </p:sp>
      <p:sp>
        <p:nvSpPr>
          <p:cNvPr id="7" name="Rectangle 3"/>
          <p:cNvSpPr txBox="1">
            <a:spLocks noChangeArrowheads="1"/>
          </p:cNvSpPr>
          <p:nvPr/>
        </p:nvSpPr>
        <p:spPr bwMode="auto">
          <a:xfrm>
            <a:off x="457200" y="1570037"/>
            <a:ext cx="85344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lnSpc>
                <a:spcPct val="80000"/>
              </a:lnSpc>
              <a:spcBef>
                <a:spcPct val="20000"/>
              </a:spcBef>
            </a:pPr>
            <a:r>
              <a:rPr lang="en-US" sz="2400" kern="0" dirty="0" smtClean="0"/>
              <a:t>Non </a:t>
            </a:r>
            <a:r>
              <a:rPr lang="en-US" sz="2400" kern="0" dirty="0" err="1" smtClean="0"/>
              <a:t>Gaussianity</a:t>
            </a:r>
            <a:r>
              <a:rPr lang="en-US" sz="2400" kern="0" dirty="0" smtClean="0"/>
              <a:t> can also be resolved by applying a preliminary transformation. The </a:t>
            </a:r>
            <a:r>
              <a:rPr lang="en-US" sz="2400" kern="0" dirty="0" err="1" smtClean="0"/>
              <a:t>logaritmic</a:t>
            </a:r>
            <a:r>
              <a:rPr lang="en-US" sz="2400" kern="0" dirty="0" smtClean="0"/>
              <a:t> transformation is often applied and is often successful.</a:t>
            </a:r>
          </a:p>
          <a:p>
            <a:pPr lvl="0" eaLnBrk="0" hangingPunct="0">
              <a:lnSpc>
                <a:spcPct val="80000"/>
              </a:lnSpc>
              <a:spcBef>
                <a:spcPct val="20000"/>
              </a:spcBef>
            </a:pPr>
            <a:endParaRPr lang="en-US" sz="2400" kern="0" dirty="0" smtClean="0"/>
          </a:p>
          <a:p>
            <a:pPr lvl="0" eaLnBrk="0" hangingPunct="0">
              <a:lnSpc>
                <a:spcPct val="80000"/>
              </a:lnSpc>
              <a:spcBef>
                <a:spcPct val="20000"/>
              </a:spcBef>
            </a:pPr>
            <a:r>
              <a:rPr lang="en-US" sz="2400" kern="0" dirty="0" smtClean="0"/>
              <a:t>Alternative: normal </a:t>
            </a:r>
            <a:r>
              <a:rPr lang="en-US" sz="2400" kern="0" dirty="0" err="1" smtClean="0"/>
              <a:t>quantile</a:t>
            </a:r>
            <a:r>
              <a:rPr lang="en-US" sz="2400" kern="0" dirty="0" smtClean="0"/>
              <a:t> transform (NQT)</a:t>
            </a:r>
          </a:p>
          <a:p>
            <a:pPr marL="457200" lvl="0" indent="-457200" eaLnBrk="0" hangingPunct="0">
              <a:lnSpc>
                <a:spcPct val="80000"/>
              </a:lnSpc>
              <a:spcBef>
                <a:spcPct val="20000"/>
              </a:spcBef>
              <a:buAutoNum type="arabicParenR"/>
            </a:pPr>
            <a:r>
              <a:rPr lang="en-US" sz="2400" kern="0" dirty="0" smtClean="0"/>
              <a:t>Compute the cumulative frequency of the data, namely:</a:t>
            </a:r>
          </a:p>
          <a:p>
            <a:pPr marL="457200" lvl="0" indent="-457200" eaLnBrk="0" hangingPunct="0">
              <a:lnSpc>
                <a:spcPct val="80000"/>
              </a:lnSpc>
              <a:spcBef>
                <a:spcPct val="20000"/>
              </a:spcBef>
            </a:pPr>
            <a:r>
              <a:rPr lang="en-US" sz="2400" kern="0" dirty="0" smtClean="0"/>
              <a:t>	Fr[X(t)] = r[X(t)]/(N+1) where r is the rank of X(t) in the sample rearranged in descending order</a:t>
            </a:r>
          </a:p>
          <a:p>
            <a:pPr marL="457200" lvl="0" indent="-457200" eaLnBrk="0" hangingPunct="0">
              <a:lnSpc>
                <a:spcPct val="80000"/>
              </a:lnSpc>
              <a:spcBef>
                <a:spcPct val="20000"/>
              </a:spcBef>
            </a:pPr>
            <a:r>
              <a:rPr lang="en-US" sz="2400" kern="0" dirty="0" smtClean="0"/>
              <a:t>2)	Compute X</a:t>
            </a:r>
            <a:r>
              <a:rPr lang="en-US" sz="2400" kern="0" baseline="-25000" dirty="0" smtClean="0"/>
              <a:t>T</a:t>
            </a:r>
            <a:r>
              <a:rPr lang="en-US" sz="2400" kern="0" dirty="0" smtClean="0"/>
              <a:t>(t) = F</a:t>
            </a:r>
            <a:r>
              <a:rPr lang="en-US" sz="2400" kern="0" baseline="30000" dirty="0" smtClean="0"/>
              <a:t>-1</a:t>
            </a:r>
            <a:r>
              <a:rPr lang="en-US" sz="2400" kern="0" dirty="0" smtClean="0"/>
              <a:t>[Fr[x(t)]] where F</a:t>
            </a:r>
            <a:r>
              <a:rPr lang="en-US" sz="2400" kern="0" baseline="30000" dirty="0" smtClean="0"/>
              <a:t>-1</a:t>
            </a:r>
            <a:r>
              <a:rPr lang="en-US" sz="2400" kern="0" dirty="0" smtClean="0"/>
              <a:t> indicates the inverse of the Gaussian CDF with mean 0 and standard deviation 1 (canonic Gaussian distribution).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28</a:t>
            </a:fld>
            <a:endParaRPr lang="en-US" dirty="0" smtClean="0"/>
          </a:p>
        </p:txBody>
      </p:sp>
      <p:sp>
        <p:nvSpPr>
          <p:cNvPr id="4099"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Arial" pitchFamily="34" charset="0"/>
              </a:rPr>
              <a:t>Statistical tests at the 95% confidence level for independence and </a:t>
            </a:r>
            <a:r>
              <a:rPr lang="en-US" dirty="0" err="1" smtClean="0">
                <a:latin typeface="Arial" pitchFamily="34" charset="0"/>
              </a:rPr>
              <a:t>Gaussianity</a:t>
            </a:r>
            <a:endParaRPr lang="en-US" dirty="0" smtClean="0">
              <a:latin typeface="Arial" pitchFamily="34" charset="0"/>
            </a:endParaRPr>
          </a:p>
        </p:txBody>
      </p:sp>
      <p:sp>
        <p:nvSpPr>
          <p:cNvPr id="7" name="Rectangle 3"/>
          <p:cNvSpPr txBox="1">
            <a:spLocks noChangeArrowheads="1"/>
          </p:cNvSpPr>
          <p:nvPr/>
        </p:nvSpPr>
        <p:spPr bwMode="auto">
          <a:xfrm>
            <a:off x="457200" y="1066800"/>
            <a:ext cx="85344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lnSpc>
                <a:spcPct val="80000"/>
              </a:lnSpc>
              <a:spcBef>
                <a:spcPct val="20000"/>
              </a:spcBef>
            </a:pPr>
            <a:r>
              <a:rPr lang="en-US" sz="2400" kern="0" dirty="0" smtClean="0"/>
              <a:t>Independence:</a:t>
            </a:r>
          </a:p>
          <a:p>
            <a:pPr lvl="0" eaLnBrk="0" hangingPunct="0">
              <a:lnSpc>
                <a:spcPct val="80000"/>
              </a:lnSpc>
              <a:spcBef>
                <a:spcPct val="20000"/>
              </a:spcBef>
            </a:pPr>
            <a:r>
              <a:rPr lang="en-US" sz="2400" kern="0" dirty="0" smtClean="0"/>
              <a:t>1) compute the ACF </a:t>
            </a:r>
          </a:p>
          <a:p>
            <a:pPr lvl="0" eaLnBrk="0" hangingPunct="0">
              <a:lnSpc>
                <a:spcPct val="80000"/>
              </a:lnSpc>
              <a:spcBef>
                <a:spcPct val="20000"/>
              </a:spcBef>
            </a:pPr>
            <a:r>
              <a:rPr lang="en-US" sz="2400" kern="0" dirty="0" smtClean="0"/>
              <a:t>2) check that any autocorrelation coefficient is lower, in      </a:t>
            </a:r>
            <a:br>
              <a:rPr lang="en-US" sz="2400" kern="0" dirty="0" smtClean="0"/>
            </a:br>
            <a:r>
              <a:rPr lang="en-US" sz="2400" kern="0" dirty="0" smtClean="0"/>
              <a:t>    absolute value, than </a:t>
            </a:r>
          </a:p>
          <a:p>
            <a:pPr lvl="0" eaLnBrk="0" hangingPunct="0">
              <a:lnSpc>
                <a:spcPct val="80000"/>
              </a:lnSpc>
              <a:spcBef>
                <a:spcPct val="20000"/>
              </a:spcBef>
            </a:pPr>
            <a:r>
              <a:rPr lang="en-US" sz="2400" kern="0" smtClean="0"/>
              <a:t>    1.96 </a:t>
            </a:r>
            <a:r>
              <a:rPr lang="en-US" sz="2400" kern="0" dirty="0" smtClean="0"/>
              <a:t>(1/N)</a:t>
            </a:r>
            <a:r>
              <a:rPr lang="en-US" sz="2400" kern="0" baseline="30000" dirty="0" smtClean="0"/>
              <a:t>0.5</a:t>
            </a:r>
            <a:r>
              <a:rPr lang="en-US" sz="2400" kern="0" dirty="0" smtClean="0"/>
              <a:t>,</a:t>
            </a:r>
          </a:p>
          <a:p>
            <a:pPr lvl="0" eaLnBrk="0" hangingPunct="0">
              <a:lnSpc>
                <a:spcPct val="80000"/>
              </a:lnSpc>
              <a:spcBef>
                <a:spcPct val="20000"/>
              </a:spcBef>
            </a:pPr>
            <a:r>
              <a:rPr lang="en-US" sz="2400" kern="0" dirty="0" smtClean="0"/>
              <a:t>    where N is the sample size.</a:t>
            </a:r>
          </a:p>
          <a:p>
            <a:pPr lvl="0" eaLnBrk="0" hangingPunct="0">
              <a:lnSpc>
                <a:spcPct val="80000"/>
              </a:lnSpc>
              <a:spcBef>
                <a:spcPct val="20000"/>
              </a:spcBef>
            </a:pPr>
            <a:endParaRPr lang="en-US" sz="2400" kern="0" dirty="0" smtClean="0"/>
          </a:p>
          <a:p>
            <a:pPr lvl="0" eaLnBrk="0" hangingPunct="0">
              <a:lnSpc>
                <a:spcPct val="80000"/>
              </a:lnSpc>
              <a:spcBef>
                <a:spcPct val="20000"/>
              </a:spcBef>
            </a:pPr>
            <a:r>
              <a:rPr lang="en-US" sz="2400" kern="0" dirty="0" err="1" smtClean="0"/>
              <a:t>Gaussianity</a:t>
            </a:r>
            <a:endParaRPr lang="en-US" sz="2400" kern="0" dirty="0" smtClean="0"/>
          </a:p>
          <a:p>
            <a:pPr marL="457200" lvl="0" indent="-457200" eaLnBrk="0" hangingPunct="0">
              <a:lnSpc>
                <a:spcPct val="80000"/>
              </a:lnSpc>
              <a:spcBef>
                <a:spcPct val="20000"/>
              </a:spcBef>
              <a:buAutoNum type="arabicParenR"/>
            </a:pPr>
            <a:r>
              <a:rPr lang="en-US" sz="2400" kern="0" dirty="0" smtClean="0"/>
              <a:t>Compute the cumulative frequency of the data, namely:</a:t>
            </a:r>
          </a:p>
          <a:p>
            <a:pPr marL="457200" lvl="0" indent="-457200" eaLnBrk="0" hangingPunct="0">
              <a:lnSpc>
                <a:spcPct val="80000"/>
              </a:lnSpc>
              <a:spcBef>
                <a:spcPct val="20000"/>
              </a:spcBef>
            </a:pPr>
            <a:r>
              <a:rPr lang="en-US" sz="2400" kern="0" dirty="0" smtClean="0"/>
              <a:t>	Fr[X(t)] = r[X(t)]/(N+1) where r is the rank of X(t) in the sample rearranged in descending order</a:t>
            </a:r>
          </a:p>
          <a:p>
            <a:pPr marL="457200" lvl="0" indent="-457200" eaLnBrk="0" hangingPunct="0">
              <a:lnSpc>
                <a:spcPct val="80000"/>
              </a:lnSpc>
              <a:spcBef>
                <a:spcPct val="20000"/>
              </a:spcBef>
              <a:buAutoNum type="arabicParenR" startAt="2"/>
            </a:pPr>
            <a:r>
              <a:rPr lang="en-US" sz="2400" kern="0" dirty="0" smtClean="0"/>
              <a:t>Compute |F[x(t)] - Fr[X(t)]| where F indicates the Gaussian CDF with mean and standard deviation equal to those of the sample.</a:t>
            </a:r>
          </a:p>
          <a:p>
            <a:pPr marL="457200" lvl="0" indent="-457200" eaLnBrk="0" hangingPunct="0">
              <a:lnSpc>
                <a:spcPct val="80000"/>
              </a:lnSpc>
              <a:spcBef>
                <a:spcPct val="20000"/>
              </a:spcBef>
              <a:buAutoNum type="arabicParenR" startAt="2"/>
            </a:pPr>
            <a:r>
              <a:rPr lang="en-US" sz="2400" kern="0" dirty="0" smtClean="0"/>
              <a:t>Check that the above difference is lower than critical values given by a table.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3</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Some basic concepts of statistics and probability</a:t>
            </a:r>
          </a:p>
        </p:txBody>
      </p:sp>
      <p:sp>
        <p:nvSpPr>
          <p:cNvPr id="101379" name="Rectangle 3"/>
          <p:cNvSpPr>
            <a:spLocks noGrp="1" noChangeArrowheads="1"/>
          </p:cNvSpPr>
          <p:nvPr>
            <p:ph type="body" idx="1"/>
          </p:nvPr>
        </p:nvSpPr>
        <p:spPr>
          <a:xfrm>
            <a:off x="457200" y="1570037"/>
            <a:ext cx="8229600" cy="4525963"/>
          </a:xfrm>
        </p:spPr>
        <p:txBody>
          <a:bodyPr/>
          <a:lstStyle/>
          <a:p>
            <a:pPr marL="176213" lvl="0" indent="-176213">
              <a:lnSpc>
                <a:spcPct val="80000"/>
              </a:lnSpc>
            </a:pPr>
            <a:r>
              <a:rPr lang="en-US" sz="2400" dirty="0" smtClean="0"/>
              <a:t>Statistics is the science of the collection, organization, and interpretation data. It deals with all aspects of this, including the planning of data collection in terms of the design of surveys and experiments (from Wikipedia).</a:t>
            </a:r>
          </a:p>
          <a:p>
            <a:pPr marL="176213" lvl="0" indent="-176213">
              <a:lnSpc>
                <a:spcPct val="80000"/>
              </a:lnSpc>
            </a:pPr>
            <a:endParaRPr lang="en-US" sz="2400" dirty="0" smtClean="0"/>
          </a:p>
          <a:p>
            <a:pPr marL="176213" lvl="0" indent="-176213">
              <a:lnSpc>
                <a:spcPct val="80000"/>
              </a:lnSpc>
            </a:pPr>
            <a:r>
              <a:rPr lang="en-US" sz="2400" dirty="0" smtClean="0"/>
              <a:t>Probability is a way of expressing knowledge or belief that an event will occur or has occurred. Probability theory is used in statistics.</a:t>
            </a:r>
          </a:p>
          <a:p>
            <a:pPr marL="176213" lvl="0" indent="-176213">
              <a:lnSpc>
                <a:spcPct val="80000"/>
              </a:lnSpc>
            </a:pPr>
            <a:endParaRPr lang="en-US" sz="2400" dirty="0" smtClean="0"/>
          </a:p>
          <a:p>
            <a:pPr marL="176213" lvl="0" indent="-176213">
              <a:lnSpc>
                <a:spcPct val="80000"/>
              </a:lnSpc>
            </a:pPr>
            <a:r>
              <a:rPr lang="en-US" sz="2400" dirty="0" smtClean="0"/>
              <a:t>The word probability does not have a consistent direct definition.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4</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Some basic concepts of statistics and probability</a:t>
            </a:r>
          </a:p>
        </p:txBody>
      </p:sp>
      <p:sp>
        <p:nvSpPr>
          <p:cNvPr id="101379" name="Rectangle 3"/>
          <p:cNvSpPr>
            <a:spLocks noGrp="1" noChangeArrowheads="1"/>
          </p:cNvSpPr>
          <p:nvPr>
            <p:ph type="body" idx="1"/>
          </p:nvPr>
        </p:nvSpPr>
        <p:spPr>
          <a:xfrm>
            <a:off x="304800" y="1570037"/>
            <a:ext cx="8534400" cy="4525963"/>
          </a:xfrm>
        </p:spPr>
        <p:txBody>
          <a:bodyPr/>
          <a:lstStyle/>
          <a:p>
            <a:pPr marL="176213" lvl="0" indent="-176213">
              <a:lnSpc>
                <a:spcPct val="80000"/>
              </a:lnSpc>
              <a:buNone/>
            </a:pPr>
            <a:r>
              <a:rPr lang="en-US" sz="2400" dirty="0" smtClean="0"/>
              <a:t>There are two broad categories of probability interpretations:</a:t>
            </a:r>
          </a:p>
          <a:p>
            <a:pPr marL="176213" lvl="0" indent="-176213">
              <a:lnSpc>
                <a:spcPct val="80000"/>
              </a:lnSpc>
            </a:pPr>
            <a:endParaRPr lang="en-US" sz="2400" dirty="0" smtClean="0"/>
          </a:p>
          <a:p>
            <a:pPr marL="457200" lvl="0" indent="-457200">
              <a:lnSpc>
                <a:spcPct val="80000"/>
              </a:lnSpc>
              <a:buAutoNum type="arabicPeriod"/>
            </a:pPr>
            <a:r>
              <a:rPr lang="en-US" sz="2400" dirty="0" err="1" smtClean="0"/>
              <a:t>Frequentists</a:t>
            </a:r>
            <a:r>
              <a:rPr lang="en-US" sz="2400" dirty="0" smtClean="0"/>
              <a:t> talk about probabilities only when dealing with experiments that are random and well-defined. The probability of a random event denotes the relative frequency of occurrence of an experiment's outcome, when repeating the experiment. </a:t>
            </a:r>
            <a:r>
              <a:rPr lang="en-US" sz="2400" dirty="0" err="1" smtClean="0"/>
              <a:t>Frequentists</a:t>
            </a:r>
            <a:r>
              <a:rPr lang="en-US" sz="2400" dirty="0" smtClean="0"/>
              <a:t> consider probability to be the relative frequency "in the long run" of outcomes.</a:t>
            </a:r>
          </a:p>
          <a:p>
            <a:pPr marL="457200" lvl="0" indent="-457200">
              <a:lnSpc>
                <a:spcPct val="80000"/>
              </a:lnSpc>
              <a:buAutoNum type="arabicPeriod"/>
            </a:pPr>
            <a:r>
              <a:rPr lang="en-US" sz="2400" dirty="0" smtClean="0"/>
              <a:t>Bayesians assign probabilities to any statement whatsoever, even when no random process is involved. Probability, for a Bayesian, is a way to represent an individual's degree of belief in a statement, or an objective degree of rational belief, given the evidence.</a:t>
            </a:r>
          </a:p>
          <a:p>
            <a:pPr marL="176213" lvl="0" indent="-176213">
              <a:lnSpc>
                <a:spcPct val="80000"/>
              </a:lnSpc>
            </a:pPr>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5</a:t>
            </a:fld>
            <a:endParaRPr lang="en-US" smtClean="0"/>
          </a:p>
        </p:txBody>
      </p:sp>
      <p:sp>
        <p:nvSpPr>
          <p:cNvPr id="4099" name="Rectangle 2"/>
          <p:cNvSpPr>
            <a:spLocks noGrp="1" noChangeArrowheads="1"/>
          </p:cNvSpPr>
          <p:nvPr>
            <p:ph type="title"/>
          </p:nvPr>
        </p:nvSpPr>
        <p:spPr>
          <a:xfrm>
            <a:off x="457200" y="76200"/>
            <a:ext cx="8229600" cy="1143000"/>
          </a:xfrm>
        </p:spPr>
        <p:txBody>
          <a:bodyPr/>
          <a:lstStyle/>
          <a:p>
            <a:pPr eaLnBrk="1" hangingPunct="1"/>
            <a:r>
              <a:rPr lang="en-US" dirty="0" smtClean="0">
                <a:latin typeface="Arial" pitchFamily="34" charset="0"/>
              </a:rPr>
              <a:t>Some basic concepts of statistics and probability</a:t>
            </a:r>
          </a:p>
        </p:txBody>
      </p:sp>
      <p:sp>
        <p:nvSpPr>
          <p:cNvPr id="101379" name="Rectangle 3"/>
          <p:cNvSpPr>
            <a:spLocks noGrp="1" noChangeArrowheads="1"/>
          </p:cNvSpPr>
          <p:nvPr>
            <p:ph type="body" idx="1"/>
          </p:nvPr>
        </p:nvSpPr>
        <p:spPr>
          <a:xfrm>
            <a:off x="304800" y="838200"/>
            <a:ext cx="8534400" cy="3459163"/>
          </a:xfrm>
        </p:spPr>
        <p:txBody>
          <a:bodyPr/>
          <a:lstStyle/>
          <a:p>
            <a:pPr marL="176213" lvl="0" indent="-176213">
              <a:lnSpc>
                <a:spcPct val="80000"/>
              </a:lnSpc>
              <a:buNone/>
            </a:pPr>
            <a:r>
              <a:rPr lang="en-US" sz="2400" dirty="0" err="1" smtClean="0"/>
              <a:t>Kolmogorov</a:t>
            </a:r>
            <a:r>
              <a:rPr lang="en-US" sz="2400" dirty="0" smtClean="0"/>
              <a:t> axioms of probability:</a:t>
            </a:r>
          </a:p>
          <a:p>
            <a:pPr marL="176213" lvl="0" indent="-176213">
              <a:lnSpc>
                <a:spcPct val="80000"/>
              </a:lnSpc>
            </a:pPr>
            <a:endParaRPr lang="en-US" sz="2400" dirty="0" smtClean="0"/>
          </a:p>
          <a:p>
            <a:pPr marL="457200" lvl="0" indent="-457200">
              <a:lnSpc>
                <a:spcPct val="80000"/>
              </a:lnSpc>
              <a:buAutoNum type="arabicPeriod"/>
            </a:pPr>
            <a:r>
              <a:rPr lang="en-US" sz="2400" dirty="0" smtClean="0"/>
              <a:t>Probability lies in the range [0,1].</a:t>
            </a:r>
          </a:p>
          <a:p>
            <a:pPr marL="457200" lvl="0" indent="-457200">
              <a:lnSpc>
                <a:spcPct val="80000"/>
              </a:lnSpc>
              <a:buAutoNum type="arabicPeriod"/>
            </a:pPr>
            <a:endParaRPr lang="en-US" sz="2400" dirty="0" smtClean="0"/>
          </a:p>
          <a:p>
            <a:pPr marL="457200" lvl="0" indent="-457200">
              <a:lnSpc>
                <a:spcPct val="80000"/>
              </a:lnSpc>
              <a:buAutoNum type="arabicPeriod"/>
            </a:pPr>
            <a:r>
              <a:rPr lang="en-US" sz="2400" dirty="0" smtClean="0"/>
              <a:t>Probability of the certain event is 1; probability of the impossible event is 0.</a:t>
            </a:r>
          </a:p>
          <a:p>
            <a:pPr marL="457200" lvl="0" indent="-457200">
              <a:lnSpc>
                <a:spcPct val="80000"/>
              </a:lnSpc>
              <a:buAutoNum type="arabicPeriod"/>
            </a:pPr>
            <a:endParaRPr lang="en-US" sz="2400" dirty="0" smtClean="0"/>
          </a:p>
          <a:p>
            <a:pPr marL="457200" lvl="0" indent="-457200">
              <a:lnSpc>
                <a:spcPct val="80000"/>
              </a:lnSpc>
              <a:buAutoNum type="arabicPeriod"/>
            </a:pPr>
            <a:r>
              <a:rPr lang="en-US" sz="2400" dirty="0" smtClean="0"/>
              <a:t>Pr (A U B U C U etc) = Pr(A) + Pr(B) + Pr(C) + Pr (etc) where A, B, C and etc are mutually exclusive.</a:t>
            </a:r>
          </a:p>
          <a:p>
            <a:pPr marL="457200" lvl="0" indent="-457200">
              <a:lnSpc>
                <a:spcPct val="80000"/>
              </a:lnSpc>
              <a:buNone/>
            </a:pPr>
            <a:endParaRPr lang="en-US" sz="2400" dirty="0" smtClean="0"/>
          </a:p>
          <a:p>
            <a:pPr marL="0" lvl="0" indent="0">
              <a:lnSpc>
                <a:spcPct val="80000"/>
              </a:lnSpc>
              <a:buNone/>
            </a:pPr>
            <a:r>
              <a:rPr lang="en-US" sz="2400" dirty="0" err="1" smtClean="0"/>
              <a:t>Engineeristic</a:t>
            </a:r>
            <a:r>
              <a:rPr lang="en-US" sz="2400" dirty="0" smtClean="0"/>
              <a:t> interpretation: probability expresses the likelihood of an event with a measure varying between 0 and 1.</a:t>
            </a:r>
          </a:p>
          <a:p>
            <a:pPr marL="0" lvl="0" indent="0">
              <a:lnSpc>
                <a:spcPct val="80000"/>
              </a:lnSpc>
              <a:buNone/>
            </a:pPr>
            <a:endParaRPr lang="en-US" sz="2400" dirty="0" smtClean="0"/>
          </a:p>
          <a:p>
            <a:pPr marL="0" lvl="0" indent="0">
              <a:lnSpc>
                <a:spcPct val="80000"/>
              </a:lnSpc>
              <a:buNone/>
            </a:pPr>
            <a:r>
              <a:rPr lang="en-US" sz="2400" dirty="0" smtClean="0"/>
              <a:t>Random variable: numerical description of the outcome from an experiment.</a:t>
            </a:r>
          </a:p>
          <a:p>
            <a:pPr marL="457200" lvl="0" indent="-457200">
              <a:lnSpc>
                <a:spcPct val="80000"/>
              </a:lnSpc>
              <a:buAutoNum type="arabicPeriod"/>
            </a:pPr>
            <a:endParaRPr lang="en-US" sz="2400" dirty="0" smtClean="0"/>
          </a:p>
          <a:p>
            <a:pPr marL="176213" lvl="0" indent="-176213">
              <a:lnSpc>
                <a:spcPct val="80000"/>
              </a:lnSpc>
            </a:pPr>
            <a:endParaRPr lang="en-US"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6</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Some basic concepts of statistics and probability</a:t>
            </a:r>
          </a:p>
        </p:txBody>
      </p:sp>
      <p:sp>
        <p:nvSpPr>
          <p:cNvPr id="101379" name="Rectangle 3"/>
          <p:cNvSpPr>
            <a:spLocks noGrp="1" noChangeArrowheads="1"/>
          </p:cNvSpPr>
          <p:nvPr>
            <p:ph type="body" idx="1"/>
          </p:nvPr>
        </p:nvSpPr>
        <p:spPr>
          <a:xfrm>
            <a:off x="304800" y="1874837"/>
            <a:ext cx="8534400" cy="3459163"/>
          </a:xfrm>
        </p:spPr>
        <p:txBody>
          <a:bodyPr/>
          <a:lstStyle/>
          <a:p>
            <a:pPr marL="0" lvl="0" indent="0">
              <a:lnSpc>
                <a:spcPct val="80000"/>
              </a:lnSpc>
              <a:buNone/>
            </a:pPr>
            <a:r>
              <a:rPr lang="en-US" sz="2400" dirty="0" err="1" smtClean="0"/>
              <a:t>Frequentist</a:t>
            </a:r>
            <a:r>
              <a:rPr lang="en-US" sz="2400" dirty="0" smtClean="0"/>
              <a:t> interpretation: define an experiment and estimate probability of each outcome by computing its frequency in the long run.</a:t>
            </a:r>
          </a:p>
          <a:p>
            <a:pPr marL="0" lvl="0" indent="0">
              <a:lnSpc>
                <a:spcPct val="80000"/>
              </a:lnSpc>
              <a:buNone/>
            </a:pPr>
            <a:endParaRPr lang="en-US" sz="2400" dirty="0" smtClean="0"/>
          </a:p>
          <a:p>
            <a:pPr marL="0" lvl="0" indent="0">
              <a:lnSpc>
                <a:spcPct val="80000"/>
              </a:lnSpc>
              <a:buNone/>
            </a:pPr>
            <a:r>
              <a:rPr lang="en-US" sz="2400" dirty="0" smtClean="0"/>
              <a:t>Be careful: to understand the differences between Bayesian and </a:t>
            </a:r>
            <a:r>
              <a:rPr lang="en-US" sz="2400" dirty="0" err="1" smtClean="0"/>
              <a:t>frequentist</a:t>
            </a:r>
            <a:r>
              <a:rPr lang="en-US" sz="2400" dirty="0" smtClean="0"/>
              <a:t> probability is not easy. Basically, the first does not require the definition of a formal experiment and therefore allows for subjective estimation of probability. The two interpretations are not mutually exclusive; they should reach the same conclusions when applied to well defined experiments (well defined accordingly to </a:t>
            </a:r>
            <a:r>
              <a:rPr lang="en-US" sz="2400" dirty="0" err="1" smtClean="0"/>
              <a:t>frequentist’s</a:t>
            </a:r>
            <a:r>
              <a:rPr lang="en-US" sz="2400" dirty="0" smtClean="0"/>
              <a:t> interpretation).</a:t>
            </a:r>
          </a:p>
          <a:p>
            <a:pPr marL="176213" lvl="0" indent="-176213">
              <a:lnSpc>
                <a:spcPct val="80000"/>
              </a:lnSpc>
            </a:pPr>
            <a:endParaRPr lang="en-US"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7</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latin typeface="Arial" pitchFamily="34" charset="0"/>
              </a:rPr>
              <a:t>Some basic concepts of statistics and probability</a:t>
            </a:r>
          </a:p>
        </p:txBody>
      </p:sp>
      <p:sp>
        <p:nvSpPr>
          <p:cNvPr id="101379" name="Rectangle 3"/>
          <p:cNvSpPr>
            <a:spLocks noGrp="1" noChangeArrowheads="1"/>
          </p:cNvSpPr>
          <p:nvPr>
            <p:ph type="body" idx="1"/>
          </p:nvPr>
        </p:nvSpPr>
        <p:spPr>
          <a:xfrm>
            <a:off x="304800" y="1874837"/>
            <a:ext cx="8534400" cy="3459163"/>
          </a:xfrm>
        </p:spPr>
        <p:txBody>
          <a:bodyPr/>
          <a:lstStyle/>
          <a:p>
            <a:pPr marL="0" lvl="0" indent="0">
              <a:lnSpc>
                <a:spcPct val="80000"/>
              </a:lnSpc>
              <a:buNone/>
            </a:pPr>
            <a:r>
              <a:rPr lang="en-US" sz="2400" dirty="0" smtClean="0"/>
              <a:t>Probability distribution of a random variable X, with outcome </a:t>
            </a:r>
            <a:r>
              <a:rPr lang="en-US" sz="2400" i="1" dirty="0" smtClean="0">
                <a:latin typeface="Times" pitchFamily="2" charset="0"/>
              </a:rPr>
              <a:t>x</a:t>
            </a:r>
            <a:r>
              <a:rPr lang="en-US" sz="2400" dirty="0" smtClean="0"/>
              <a:t>.</a:t>
            </a:r>
          </a:p>
          <a:p>
            <a:pPr marL="0" lvl="0" indent="0">
              <a:lnSpc>
                <a:spcPct val="80000"/>
              </a:lnSpc>
              <a:buNone/>
            </a:pPr>
            <a:endParaRPr lang="en-US" sz="2400" dirty="0" smtClean="0"/>
          </a:p>
          <a:p>
            <a:pPr marL="0" lvl="0" indent="0">
              <a:lnSpc>
                <a:spcPct val="80000"/>
              </a:lnSpc>
              <a:buNone/>
            </a:pPr>
            <a:r>
              <a:rPr lang="en-US" sz="2400" dirty="0" smtClean="0"/>
              <a:t>Associates to each </a:t>
            </a:r>
            <a:r>
              <a:rPr lang="en-US" sz="2400" i="1" dirty="0" smtClean="0">
                <a:latin typeface="Times" pitchFamily="2" charset="0"/>
              </a:rPr>
              <a:t>x</a:t>
            </a:r>
            <a:r>
              <a:rPr lang="en-US" sz="2400" dirty="0" smtClean="0"/>
              <a:t> its probability (when the variable is discrete) or the probability of each value of X to fall within a certain range (when the variable is continuous).</a:t>
            </a:r>
          </a:p>
          <a:p>
            <a:pPr marL="0" lvl="0" indent="0">
              <a:lnSpc>
                <a:spcPct val="80000"/>
              </a:lnSpc>
              <a:buNone/>
            </a:pPr>
            <a:endParaRPr lang="en-US" sz="2400" dirty="0" smtClean="0"/>
          </a:p>
          <a:p>
            <a:pPr marL="0" lvl="0" indent="0">
              <a:lnSpc>
                <a:spcPct val="80000"/>
              </a:lnSpc>
              <a:buNone/>
            </a:pPr>
            <a:r>
              <a:rPr lang="en-US" sz="2400" dirty="0" smtClean="0"/>
              <a:t>Probability distributions have different shapes and depends on one or more parameters.</a:t>
            </a:r>
          </a:p>
          <a:p>
            <a:pPr marL="0" lvl="0" indent="0">
              <a:lnSpc>
                <a:spcPct val="80000"/>
              </a:lnSpc>
              <a:buNone/>
            </a:pPr>
            <a:endParaRPr lang="en-US" sz="2400" dirty="0" smtClean="0"/>
          </a:p>
          <a:p>
            <a:pPr marL="0" lvl="0" indent="0">
              <a:lnSpc>
                <a:spcPct val="80000"/>
              </a:lnSpc>
              <a:buNone/>
            </a:pPr>
            <a:r>
              <a:rPr lang="en-US" sz="2400" dirty="0" smtClean="0"/>
              <a:t>Example: Gaussian probability distribution (or Normal distribution). Central limit theorem.</a:t>
            </a:r>
          </a:p>
          <a:p>
            <a:pPr marL="0" lvl="0" indent="0">
              <a:lnSpc>
                <a:spcPct val="80000"/>
              </a:lnSpc>
              <a:buNone/>
            </a:pPr>
            <a:endParaRPr lang="en-US" sz="2400" dirty="0" smtClean="0"/>
          </a:p>
          <a:p>
            <a:pPr marL="176213" lvl="0" indent="-176213">
              <a:lnSpc>
                <a:spcPct val="80000"/>
              </a:lnSpc>
            </a:pPr>
            <a:endParaRPr lang="en-US"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8</a:t>
            </a:fld>
            <a:endParaRPr lang="en-US" smtClean="0"/>
          </a:p>
        </p:txBody>
      </p:sp>
      <p:sp>
        <p:nvSpPr>
          <p:cNvPr id="4099" name="Rectangle 2"/>
          <p:cNvSpPr>
            <a:spLocks noGrp="1" noChangeArrowheads="1"/>
          </p:cNvSpPr>
          <p:nvPr>
            <p:ph type="title"/>
          </p:nvPr>
        </p:nvSpPr>
        <p:spPr>
          <a:xfrm>
            <a:off x="457200" y="152400"/>
            <a:ext cx="8229600" cy="1143000"/>
          </a:xfrm>
        </p:spPr>
        <p:txBody>
          <a:bodyPr/>
          <a:lstStyle/>
          <a:p>
            <a:pPr eaLnBrk="1" hangingPunct="1"/>
            <a:r>
              <a:rPr lang="en-US" dirty="0" smtClean="0">
                <a:latin typeface="Arial" pitchFamily="34" charset="0"/>
              </a:rPr>
              <a:t>Some basic concepts of statistics and probability</a:t>
            </a:r>
          </a:p>
        </p:txBody>
      </p:sp>
      <p:sp>
        <p:nvSpPr>
          <p:cNvPr id="101379" name="Rectangle 3"/>
          <p:cNvSpPr>
            <a:spLocks noGrp="1" noChangeArrowheads="1"/>
          </p:cNvSpPr>
          <p:nvPr>
            <p:ph type="body" idx="1"/>
          </p:nvPr>
        </p:nvSpPr>
        <p:spPr>
          <a:xfrm>
            <a:off x="304800" y="1295400"/>
            <a:ext cx="8534400" cy="3459163"/>
          </a:xfrm>
        </p:spPr>
        <p:txBody>
          <a:bodyPr/>
          <a:lstStyle/>
          <a:p>
            <a:pPr marL="0" lvl="0" indent="0">
              <a:lnSpc>
                <a:spcPct val="80000"/>
              </a:lnSpc>
              <a:buNone/>
            </a:pPr>
            <a:r>
              <a:rPr lang="en-US" sz="2200" dirty="0" smtClean="0"/>
              <a:t>When the random variable is discrete, the meaning of probability distribution is clear: it gives the probability P(X=</a:t>
            </a:r>
            <a:r>
              <a:rPr lang="en-US" sz="2200" i="1" dirty="0" smtClean="0">
                <a:latin typeface="Times" pitchFamily="2" charset="0"/>
              </a:rPr>
              <a:t>x</a:t>
            </a:r>
            <a:r>
              <a:rPr lang="en-US" sz="2200" dirty="0" smtClean="0"/>
              <a:t>)</a:t>
            </a:r>
          </a:p>
          <a:p>
            <a:pPr marL="0" lvl="0" indent="0">
              <a:lnSpc>
                <a:spcPct val="80000"/>
              </a:lnSpc>
              <a:buNone/>
            </a:pPr>
            <a:endParaRPr lang="en-US" sz="2200" dirty="0" smtClean="0"/>
          </a:p>
          <a:p>
            <a:pPr marL="0" lvl="0" indent="0">
              <a:lnSpc>
                <a:spcPct val="80000"/>
              </a:lnSpc>
              <a:buNone/>
            </a:pPr>
            <a:r>
              <a:rPr lang="en-US" sz="2200" dirty="0" smtClean="0"/>
              <a:t>For continuous variables the physical interpretation is more difficult, because the probability of getting each individual value of a real random variable is infinitesimally small (practically zero). Therefore we may refer to the probability P(X=</a:t>
            </a:r>
            <a:r>
              <a:rPr lang="en-US" sz="2200" i="1" dirty="0" smtClean="0">
                <a:latin typeface="Times" pitchFamily="2" charset="0"/>
              </a:rPr>
              <a:t>x</a:t>
            </a:r>
            <a:r>
              <a:rPr lang="en-US" sz="2200" dirty="0" smtClean="0"/>
              <a:t>) as the probability for X to fall in a infinitesimally small range around </a:t>
            </a:r>
            <a:r>
              <a:rPr lang="en-US" sz="2200" i="1" dirty="0" smtClean="0">
                <a:latin typeface="Times" pitchFamily="2" charset="0"/>
              </a:rPr>
              <a:t>x</a:t>
            </a:r>
            <a:r>
              <a:rPr lang="en-US" sz="2200" dirty="0" smtClean="0"/>
              <a:t>.</a:t>
            </a:r>
          </a:p>
          <a:p>
            <a:pPr marL="0" lvl="0" indent="0">
              <a:lnSpc>
                <a:spcPct val="80000"/>
              </a:lnSpc>
              <a:buNone/>
            </a:pPr>
            <a:endParaRPr lang="en-US" sz="2200" dirty="0" smtClean="0"/>
          </a:p>
          <a:p>
            <a:pPr marL="0" lvl="0" indent="0">
              <a:lnSpc>
                <a:spcPct val="80000"/>
              </a:lnSpc>
              <a:buNone/>
            </a:pPr>
            <a:r>
              <a:rPr lang="en-US" sz="2200" dirty="0" smtClean="0"/>
              <a:t>Probability density </a:t>
            </a:r>
            <a:r>
              <a:rPr lang="en-US" sz="2200" dirty="0" smtClean="0"/>
              <a:t>p of </a:t>
            </a:r>
            <a:r>
              <a:rPr lang="en-US" sz="2200" dirty="0" smtClean="0"/>
              <a:t>X to assume a individual value </a:t>
            </a:r>
            <a:r>
              <a:rPr lang="en-US" sz="2200" i="1" dirty="0" smtClean="0">
                <a:latin typeface="Times" pitchFamily="2" charset="0"/>
              </a:rPr>
              <a:t>x</a:t>
            </a:r>
            <a:r>
              <a:rPr lang="en-US" sz="2200" dirty="0" smtClean="0"/>
              <a:t> within a certain range </a:t>
            </a:r>
            <a:r>
              <a:rPr lang="en-US" sz="2200" dirty="0" err="1" smtClean="0">
                <a:latin typeface="Symbol" pitchFamily="18" charset="2"/>
              </a:rPr>
              <a:t>D</a:t>
            </a:r>
            <a:r>
              <a:rPr lang="en-US" sz="2200" i="1" dirty="0" err="1" smtClean="0">
                <a:latin typeface="Times" pitchFamily="2" charset="0"/>
              </a:rPr>
              <a:t>x</a:t>
            </a:r>
            <a:r>
              <a:rPr lang="en-US" sz="2200" i="1" dirty="0" smtClean="0">
                <a:latin typeface="Times" pitchFamily="2" charset="0"/>
              </a:rPr>
              <a:t>:</a:t>
            </a:r>
            <a:r>
              <a:rPr lang="en-US" sz="2200" dirty="0" smtClean="0"/>
              <a:t> can be approximately computed by estimating the probability of X to fall in </a:t>
            </a:r>
            <a:r>
              <a:rPr lang="en-US" sz="2200" dirty="0" err="1" smtClean="0">
                <a:latin typeface="Symbol" pitchFamily="18" charset="2"/>
              </a:rPr>
              <a:t>D</a:t>
            </a:r>
            <a:r>
              <a:rPr lang="en-US" sz="2200" i="1" dirty="0" err="1" smtClean="0">
                <a:latin typeface="Times" pitchFamily="2" charset="0"/>
              </a:rPr>
              <a:t>x</a:t>
            </a:r>
            <a:r>
              <a:rPr lang="en-US" sz="2200" dirty="0" smtClean="0"/>
              <a:t> and dividing it for </a:t>
            </a:r>
            <a:r>
              <a:rPr lang="en-US" sz="2200" dirty="0" err="1" smtClean="0">
                <a:latin typeface="Symbol" pitchFamily="18" charset="2"/>
              </a:rPr>
              <a:t>D</a:t>
            </a:r>
            <a:r>
              <a:rPr lang="en-US" sz="2200" i="1" dirty="0" err="1" smtClean="0">
                <a:latin typeface="Times" pitchFamily="2" charset="0"/>
              </a:rPr>
              <a:t>x</a:t>
            </a:r>
            <a:r>
              <a:rPr lang="en-US" sz="2200" dirty="0" smtClean="0"/>
              <a:t> itself (we have infinite possible outcomes in </a:t>
            </a:r>
            <a:r>
              <a:rPr lang="en-US" sz="2200" dirty="0" err="1" smtClean="0">
                <a:latin typeface="Symbol" pitchFamily="18" charset="2"/>
              </a:rPr>
              <a:t>D</a:t>
            </a:r>
            <a:r>
              <a:rPr lang="en-US" sz="2200" i="1" dirty="0" err="1" smtClean="0">
                <a:latin typeface="Times" pitchFamily="2" charset="0"/>
              </a:rPr>
              <a:t>x</a:t>
            </a:r>
            <a:r>
              <a:rPr lang="en-US" sz="2200" dirty="0" smtClean="0"/>
              <a:t> so we have to divide for the range length to get the probability of each of them). For </a:t>
            </a:r>
            <a:r>
              <a:rPr lang="en-US" sz="2200" dirty="0" err="1" smtClean="0">
                <a:latin typeface="Symbol" pitchFamily="18" charset="2"/>
              </a:rPr>
              <a:t>D</a:t>
            </a:r>
            <a:r>
              <a:rPr lang="en-US" sz="2200" i="1" dirty="0" err="1" smtClean="0">
                <a:latin typeface="Times" pitchFamily="2" charset="0"/>
              </a:rPr>
              <a:t>x</a:t>
            </a:r>
            <a:r>
              <a:rPr lang="en-US" sz="2200" dirty="0" smtClean="0"/>
              <a:t> tending to 0 we converge to the estimate of </a:t>
            </a:r>
            <a:r>
              <a:rPr lang="en-US" sz="2200" dirty="0" smtClean="0"/>
              <a:t>p(X=</a:t>
            </a:r>
            <a:r>
              <a:rPr lang="en-US" sz="2200" i="1" dirty="0" smtClean="0">
                <a:latin typeface="Times" pitchFamily="2" charset="0"/>
              </a:rPr>
              <a:t>x</a:t>
            </a:r>
            <a:r>
              <a:rPr lang="en-US" sz="2200" dirty="0" smtClean="0"/>
              <a:t>) (the probability for X to fall into the range tends to zero with </a:t>
            </a:r>
            <a:r>
              <a:rPr lang="en-US" sz="2200" dirty="0" err="1" smtClean="0">
                <a:latin typeface="Symbol" pitchFamily="18" charset="2"/>
              </a:rPr>
              <a:t>D</a:t>
            </a:r>
            <a:r>
              <a:rPr lang="en-US" sz="2200" i="1" dirty="0" err="1" smtClean="0">
                <a:latin typeface="Times" pitchFamily="2" charset="0"/>
              </a:rPr>
              <a:t>x</a:t>
            </a:r>
            <a:r>
              <a:rPr lang="en-US" sz="2200" dirty="0" smtClean="0"/>
              <a:t> and their ration tends to </a:t>
            </a:r>
            <a:r>
              <a:rPr lang="en-US" sz="2200" dirty="0" smtClean="0"/>
              <a:t>p(X=</a:t>
            </a:r>
            <a:r>
              <a:rPr lang="en-US" sz="2200" i="1" dirty="0" smtClean="0">
                <a:latin typeface="Times" pitchFamily="2" charset="0"/>
              </a:rPr>
              <a:t>x</a:t>
            </a:r>
            <a:r>
              <a:rPr lang="en-US" sz="2200" dirty="0" smtClean="0"/>
              <a:t>)).</a:t>
            </a:r>
          </a:p>
          <a:p>
            <a:pPr marL="176213" lvl="0" indent="-176213">
              <a:lnSpc>
                <a:spcPct val="80000"/>
              </a:lnSpc>
            </a:pPr>
            <a:endParaRPr lang="en-US" sz="22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p>
            <a:fld id="{0DCA8DDD-E486-4E1A-A0F9-5409EFC7D671}" type="slidenum">
              <a:rPr lang="en-US" smtClean="0"/>
              <a:pPr/>
              <a:t>9</a:t>
            </a:fld>
            <a:endParaRPr lang="en-US" smtClean="0"/>
          </a:p>
        </p:txBody>
      </p:sp>
      <p:sp>
        <p:nvSpPr>
          <p:cNvPr id="4099" name="Rectangle 2"/>
          <p:cNvSpPr>
            <a:spLocks noGrp="1" noChangeArrowheads="1"/>
          </p:cNvSpPr>
          <p:nvPr>
            <p:ph type="title"/>
          </p:nvPr>
        </p:nvSpPr>
        <p:spPr>
          <a:xfrm>
            <a:off x="457200" y="152400"/>
            <a:ext cx="8229600" cy="1143000"/>
          </a:xfrm>
        </p:spPr>
        <p:txBody>
          <a:bodyPr/>
          <a:lstStyle/>
          <a:p>
            <a:pPr eaLnBrk="1" hangingPunct="1"/>
            <a:r>
              <a:rPr lang="en-US" dirty="0" smtClean="0">
                <a:latin typeface="Arial" pitchFamily="34" charset="0"/>
              </a:rPr>
              <a:t>Some basic concepts of statistics and probability</a:t>
            </a:r>
          </a:p>
        </p:txBody>
      </p:sp>
      <p:sp>
        <p:nvSpPr>
          <p:cNvPr id="101379" name="Rectangle 3"/>
          <p:cNvSpPr>
            <a:spLocks noGrp="1" noChangeArrowheads="1"/>
          </p:cNvSpPr>
          <p:nvPr>
            <p:ph type="body" idx="1"/>
          </p:nvPr>
        </p:nvSpPr>
        <p:spPr>
          <a:xfrm>
            <a:off x="304800" y="1341437"/>
            <a:ext cx="8534400" cy="3459163"/>
          </a:xfrm>
        </p:spPr>
        <p:txBody>
          <a:bodyPr/>
          <a:lstStyle/>
          <a:p>
            <a:pPr marL="0" lvl="0" indent="0">
              <a:lnSpc>
                <a:spcPct val="80000"/>
              </a:lnSpc>
              <a:buNone/>
            </a:pPr>
            <a:r>
              <a:rPr lang="en-US" sz="2200" dirty="0" smtClean="0"/>
              <a:t>Let’s refer to continuous variables.</a:t>
            </a:r>
          </a:p>
          <a:p>
            <a:pPr marL="0" lvl="0" indent="0">
              <a:lnSpc>
                <a:spcPct val="80000"/>
              </a:lnSpc>
              <a:buNone/>
            </a:pPr>
            <a:endParaRPr lang="en-US" sz="2200" dirty="0" smtClean="0"/>
          </a:p>
          <a:p>
            <a:pPr marL="0" lvl="0" indent="0">
              <a:lnSpc>
                <a:spcPct val="80000"/>
              </a:lnSpc>
              <a:buNone/>
            </a:pPr>
            <a:r>
              <a:rPr lang="en-US" sz="2200" dirty="0" smtClean="0"/>
              <a:t>Distinction between Cumulative distribution function (CDF, F</a:t>
            </a:r>
            <a:r>
              <a:rPr lang="en-US" sz="2200" baseline="-25000" dirty="0" smtClean="0"/>
              <a:t>X</a:t>
            </a:r>
            <a:r>
              <a:rPr lang="en-US" sz="2200" dirty="0" smtClean="0"/>
              <a:t>(</a:t>
            </a:r>
            <a:r>
              <a:rPr lang="en-US" sz="2200" i="1" dirty="0" smtClean="0">
                <a:latin typeface="Times" pitchFamily="2" charset="0"/>
              </a:rPr>
              <a:t>x</a:t>
            </a:r>
            <a:r>
              <a:rPr lang="en-US" sz="2200" dirty="0" smtClean="0"/>
              <a:t>)) and probability density function (</a:t>
            </a:r>
            <a:r>
              <a:rPr lang="en-US" sz="2200" dirty="0" err="1" smtClean="0"/>
              <a:t>pdf</a:t>
            </a:r>
            <a:r>
              <a:rPr lang="en-US" sz="2200" dirty="0" smtClean="0"/>
              <a:t>, </a:t>
            </a:r>
            <a:r>
              <a:rPr lang="en-US" sz="2200" dirty="0" err="1" smtClean="0"/>
              <a:t>f</a:t>
            </a:r>
            <a:r>
              <a:rPr lang="en-US" sz="2200" baseline="-25000" dirty="0" err="1" smtClean="0"/>
              <a:t>X</a:t>
            </a:r>
            <a:r>
              <a:rPr lang="en-US" sz="2200" dirty="0" smtClean="0"/>
              <a:t>(</a:t>
            </a:r>
            <a:r>
              <a:rPr lang="en-US" sz="2200" i="1" dirty="0" smtClean="0">
                <a:latin typeface="Times" pitchFamily="2" charset="0"/>
              </a:rPr>
              <a:t>x</a:t>
            </a:r>
            <a:r>
              <a:rPr lang="en-US" sz="2200" dirty="0" smtClean="0"/>
              <a:t>)): they contain the same amount of information!</a:t>
            </a:r>
          </a:p>
          <a:p>
            <a:pPr marL="0" lvl="0" indent="0">
              <a:lnSpc>
                <a:spcPct val="80000"/>
              </a:lnSpc>
              <a:buNone/>
            </a:pPr>
            <a:endParaRPr lang="en-US" sz="2200" dirty="0" smtClean="0"/>
          </a:p>
          <a:p>
            <a:pPr marL="0" lvl="0" indent="0">
              <a:lnSpc>
                <a:spcPct val="80000"/>
              </a:lnSpc>
              <a:buNone/>
            </a:pPr>
            <a:r>
              <a:rPr lang="en-US" sz="2200" dirty="0" smtClean="0"/>
              <a:t>The CDF gives the probability of not </a:t>
            </a:r>
            <a:r>
              <a:rPr lang="en-US" sz="2200" dirty="0" err="1" smtClean="0"/>
              <a:t>exceedance</a:t>
            </a:r>
            <a:r>
              <a:rPr lang="en-US" sz="2200" dirty="0" smtClean="0"/>
              <a:t> of a random variable, i.e.:</a:t>
            </a:r>
          </a:p>
          <a:p>
            <a:pPr marL="0" lvl="0" indent="0">
              <a:lnSpc>
                <a:spcPct val="80000"/>
              </a:lnSpc>
              <a:buNone/>
            </a:pPr>
            <a:r>
              <a:rPr lang="en-US" sz="2200" dirty="0" smtClean="0"/>
              <a:t>F</a:t>
            </a:r>
            <a:r>
              <a:rPr lang="en-US" sz="2200" baseline="-25000" dirty="0" smtClean="0"/>
              <a:t>X</a:t>
            </a:r>
            <a:r>
              <a:rPr lang="en-US" sz="2200" dirty="0" smtClean="0"/>
              <a:t>(</a:t>
            </a:r>
            <a:r>
              <a:rPr lang="en-US" sz="2200" i="1" dirty="0" smtClean="0">
                <a:latin typeface="Times" pitchFamily="2" charset="0"/>
              </a:rPr>
              <a:t>x</a:t>
            </a:r>
            <a:r>
              <a:rPr lang="en-US" sz="2200" dirty="0" smtClean="0"/>
              <a:t>) = P(</a:t>
            </a:r>
            <a:r>
              <a:rPr lang="en-US" sz="2200" dirty="0" err="1" smtClean="0"/>
              <a:t>X≤</a:t>
            </a:r>
            <a:r>
              <a:rPr lang="en-US" sz="2200" i="1" dirty="0" err="1" smtClean="0">
                <a:latin typeface="Times" pitchFamily="2" charset="0"/>
              </a:rPr>
              <a:t>x</a:t>
            </a:r>
            <a:r>
              <a:rPr lang="en-US" sz="2200" dirty="0" smtClean="0"/>
              <a:t>)</a:t>
            </a:r>
          </a:p>
          <a:p>
            <a:pPr marL="0" lvl="0" indent="0">
              <a:lnSpc>
                <a:spcPct val="80000"/>
              </a:lnSpc>
              <a:buNone/>
            </a:pPr>
            <a:r>
              <a:rPr lang="en-US" sz="2200" dirty="0" smtClean="0"/>
              <a:t>The CDF has a very important meaning in hydrology.</a:t>
            </a:r>
          </a:p>
          <a:p>
            <a:pPr marL="0" lvl="0" indent="0">
              <a:lnSpc>
                <a:spcPct val="80000"/>
              </a:lnSpc>
              <a:buNone/>
            </a:pPr>
            <a:endParaRPr lang="en-US" sz="2200" dirty="0" smtClean="0"/>
          </a:p>
          <a:p>
            <a:pPr marL="0" lvl="0" indent="0">
              <a:lnSpc>
                <a:spcPct val="80000"/>
              </a:lnSpc>
              <a:buNone/>
            </a:pPr>
            <a:r>
              <a:rPr lang="en-US" sz="2200" dirty="0" smtClean="0"/>
              <a:t>The CDF can be derived by integrating the </a:t>
            </a:r>
            <a:r>
              <a:rPr lang="en-US" sz="2200" dirty="0" err="1" smtClean="0"/>
              <a:t>pdf</a:t>
            </a:r>
            <a:r>
              <a:rPr lang="en-US" sz="2200" dirty="0" smtClean="0"/>
              <a:t>. If the random variable is defined in the range (-∞, +∞) then one can write:</a:t>
            </a:r>
          </a:p>
          <a:p>
            <a:pPr marL="0" lvl="0" indent="0">
              <a:lnSpc>
                <a:spcPct val="80000"/>
              </a:lnSpc>
              <a:buNone/>
            </a:pPr>
            <a:r>
              <a:rPr lang="en-US" sz="2200" dirty="0" smtClean="0"/>
              <a:t>F</a:t>
            </a:r>
            <a:r>
              <a:rPr lang="en-US" sz="2200" baseline="-25000" dirty="0" smtClean="0"/>
              <a:t>X</a:t>
            </a:r>
            <a:r>
              <a:rPr lang="en-US" sz="2200" dirty="0" smtClean="0"/>
              <a:t>(</a:t>
            </a:r>
            <a:r>
              <a:rPr lang="en-US" sz="2200" i="1" dirty="0" smtClean="0">
                <a:latin typeface="Times" pitchFamily="2" charset="0"/>
              </a:rPr>
              <a:t>x</a:t>
            </a:r>
            <a:r>
              <a:rPr lang="en-US" sz="2200" dirty="0" smtClean="0"/>
              <a:t>)=</a:t>
            </a:r>
            <a:r>
              <a:rPr lang="en-US" sz="2800" dirty="0" smtClean="0"/>
              <a:t>∫</a:t>
            </a:r>
            <a:r>
              <a:rPr lang="en-US" sz="2200" baseline="-25000" dirty="0" smtClean="0"/>
              <a:t>-</a:t>
            </a:r>
            <a:r>
              <a:rPr lang="en-US" sz="2200" spc="-810" baseline="-25000" dirty="0" smtClean="0"/>
              <a:t>∞</a:t>
            </a:r>
            <a:r>
              <a:rPr lang="en-US" sz="2200" spc="-810" baseline="74000" dirty="0" smtClean="0"/>
              <a:t>x</a:t>
            </a:r>
            <a:r>
              <a:rPr lang="en-US" sz="2200" i="1" spc="-340" baseline="74000" dirty="0" smtClean="0">
                <a:latin typeface="Times" pitchFamily="2" charset="0"/>
              </a:rPr>
              <a:t>x</a:t>
            </a:r>
            <a:r>
              <a:rPr lang="en-US" sz="2200" spc="-340" baseline="74000" dirty="0" smtClean="0"/>
              <a:t>   </a:t>
            </a:r>
            <a:r>
              <a:rPr lang="en-US" sz="2200" dirty="0" err="1" smtClean="0"/>
              <a:t>f</a:t>
            </a:r>
            <a:r>
              <a:rPr lang="en-US" sz="2200" baseline="-25000" dirty="0" err="1" smtClean="0"/>
              <a:t>X</a:t>
            </a:r>
            <a:r>
              <a:rPr lang="en-US" sz="2200" dirty="0" smtClean="0"/>
              <a:t>(</a:t>
            </a:r>
            <a:r>
              <a:rPr lang="en-US" sz="2200" i="1" dirty="0" smtClean="0">
                <a:latin typeface="Symbol" pitchFamily="18" charset="2"/>
              </a:rPr>
              <a:t>t</a:t>
            </a:r>
            <a:r>
              <a:rPr lang="en-US" sz="2200" dirty="0" smtClean="0"/>
              <a:t>)</a:t>
            </a:r>
            <a:r>
              <a:rPr lang="en-US" sz="2200" dirty="0" err="1" smtClean="0"/>
              <a:t>d</a:t>
            </a:r>
            <a:r>
              <a:rPr lang="en-US" sz="2200" i="1" dirty="0" err="1" smtClean="0">
                <a:latin typeface="Symbol" pitchFamily="18" charset="2"/>
              </a:rPr>
              <a:t>t</a:t>
            </a:r>
            <a:endParaRPr lang="en-US" sz="2200" baseline="30000" dirty="0" smtClean="0">
              <a:latin typeface="Symbol" pitchFamily="18" charset="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3009</TotalTime>
  <Words>2005</Words>
  <Application>Microsoft Office PowerPoint</Application>
  <PresentationFormat>Presentazione su schermo (4:3)</PresentationFormat>
  <Paragraphs>241</Paragraphs>
  <Slides>28</Slides>
  <Notes>28</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Default Design</vt:lpstr>
      <vt:lpstr>Simulation of synthetic  series through stochastic processes</vt:lpstr>
      <vt:lpstr>Stochastic simulation</vt:lpstr>
      <vt:lpstr>Some basic concepts of statistics and probability</vt:lpstr>
      <vt:lpstr>Some basic concepts of statistics and probability</vt:lpstr>
      <vt:lpstr>Some basic concepts of statistics and probability</vt:lpstr>
      <vt:lpstr>Some basic concepts of statistics and probability</vt:lpstr>
      <vt:lpstr>Some basic concepts of statistics and probability</vt:lpstr>
      <vt:lpstr>Some basic concepts of statistics and probability</vt:lpstr>
      <vt:lpstr>Some basic concepts of statistics and probability</vt:lpstr>
      <vt:lpstr>Gaussian probability distribution</vt:lpstr>
      <vt:lpstr>Uniform probability distribution</vt:lpstr>
      <vt:lpstr>Probability and Return Period</vt:lpstr>
      <vt:lpstr>Independence</vt:lpstr>
      <vt:lpstr>Generation of independent random variables</vt:lpstr>
      <vt:lpstr>Processes</vt:lpstr>
      <vt:lpstr>Processes, ergodicity, stationarity</vt:lpstr>
      <vt:lpstr>How to generate realisations from stochastic processes?</vt:lpstr>
      <vt:lpstr>How to generate realisations from stochastic processes?</vt:lpstr>
      <vt:lpstr>How to generate realisations from stochastic processes?</vt:lpstr>
      <vt:lpstr>Autoregressive (AR) stochastic processes</vt:lpstr>
      <vt:lpstr>Generation of synthetic series from an autoregressive (AR) stochastic processes</vt:lpstr>
      <vt:lpstr>Generation of synthetic series from an autoregressive (AR) stochastic processes</vt:lpstr>
      <vt:lpstr>Stationarity assumption</vt:lpstr>
      <vt:lpstr>Non Stationarity</vt:lpstr>
      <vt:lpstr>Removal of seasonality</vt:lpstr>
      <vt:lpstr>Removal of trend</vt:lpstr>
      <vt:lpstr>Non Gaussianity</vt:lpstr>
      <vt:lpstr>Statistical tests at the 95% confidence level for independence and Gaussianity</vt:lpstr>
    </vt:vector>
  </TitlesOfParts>
  <Company>Penn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Resources Engineering</dc:title>
  <dc:creator>thorsten</dc:creator>
  <cp:lastModifiedBy>sturno</cp:lastModifiedBy>
  <cp:revision>238</cp:revision>
  <dcterms:created xsi:type="dcterms:W3CDTF">2005-12-13T01:02:29Z</dcterms:created>
  <dcterms:modified xsi:type="dcterms:W3CDTF">2015-03-17T14:33:42Z</dcterms:modified>
</cp:coreProperties>
</file>