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3" r:id="rId3"/>
    <p:sldId id="304" r:id="rId4"/>
    <p:sldId id="305" r:id="rId5"/>
    <p:sldId id="309" r:id="rId6"/>
    <p:sldId id="310" r:id="rId7"/>
    <p:sldId id="311" r:id="rId8"/>
    <p:sldId id="306" r:id="rId9"/>
    <p:sldId id="307" r:id="rId10"/>
    <p:sldId id="308" r:id="rId11"/>
    <p:sldId id="312" r:id="rId12"/>
    <p:sldId id="325" r:id="rId13"/>
    <p:sldId id="326" r:id="rId14"/>
    <p:sldId id="327" r:id="rId15"/>
    <p:sldId id="313" r:id="rId16"/>
    <p:sldId id="314" r:id="rId17"/>
    <p:sldId id="315" r:id="rId18"/>
    <p:sldId id="316" r:id="rId19"/>
    <p:sldId id="317" r:id="rId20"/>
    <p:sldId id="318" r:id="rId21"/>
    <p:sldId id="320" r:id="rId22"/>
    <p:sldId id="321" r:id="rId23"/>
    <p:sldId id="322" r:id="rId24"/>
    <p:sldId id="323" r:id="rId25"/>
    <p:sldId id="324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9" r:id="rId37"/>
    <p:sldId id="338" r:id="rId38"/>
    <p:sldId id="342" r:id="rId39"/>
    <p:sldId id="340" r:id="rId40"/>
    <p:sldId id="343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9900"/>
    <a:srgbClr val="990033"/>
    <a:srgbClr val="00CC00"/>
    <a:srgbClr val="009999"/>
    <a:srgbClr val="CC0000"/>
    <a:srgbClr val="00CC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6173" autoAdjust="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7.png"/><Relationship Id="rId4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47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47.png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47.png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4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1-31T00:10:25.3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1220 95 35,'0'0'11,"0"0"1,11-12 0,-11 12-2,5-9 2,-5 9-2,5-10-1,-5 10 0,7-9-1,-7 9-1,9-9 0,-9 9-1,12-13-1,-12 13 0,16-12 0,-16 12-2,15-11-1,-15 11 1,16-8-2,-16 8 0,16-3-1,-16 3 0,18 1 1,-8 1-1,0-1 0,2 3 0,0-2 1,0 0-1,1 0 0,0 0 1,0 0-1,-1 0 1,1 0-1,0 1 0,-2-1 1,1 2-1,-2 0 0,0 0 0,0-1 1,-10-3-1,16 9 0,-16-9 0,12 10 1,-12-10-1,8 13 0,-8-13 0,6 16 1,-4-5-1,0-2 0,-1 2 0,0 1 0,0-2 0,-1 1 0,0 1 0,1-1 0,-1-1 0,0 1-1,-1-2 1,1-9 0,0 19 0,0-19 0,-1 14 0,1-14 0,-2 16 0,2-16 0,-3 15 0,3-15 0,-5 16 1,5-16-1,-6 16 0,6-16 0,-9 15 0,9-15 0,-11 12 0,11-12 1,-13 13-1,13-13 0,-16 13 0,16-13 0,-17 11 0,7-6 0,0 2 0,0-3 0,-2 1 0,2-1 0,1 2 0,-2-1 0,2 2 0,-1-1 0,0 0-1,1 0 1,9-6 0,-18 14 0,9-8 0,9-6 0,-15 13 0,5-5 0,10-8 0,-14 16 0,7-6 0,-1 1 0,1 0 0,1 4-1,0-2 2,1 4-1,-1 0 0,2 1 0,1-1 0,1 1 1,1-2-2,1-1 2,2-1-1,0-2 0,3-3 1,-5-9 0,15 17 0,-5-11 0,2-1 1,1-1-1,1-1 1,0-4-1,2 2 0,1-4 0,-1 1 0,3-1 0,-1-2 0,-1-2-1,2 1 1,-1 1-1,1-2 0,-2-2-1,-3-3-3,3 6-10,-6-1-19,-3-4-2,2 5 0,-6-3 1</inkml:trace>
  <inkml:trace contextRef="#ctx0" brushRef="#br0" timeOffset="1594">1464 1006 45,'0'0'17,"-15"-2"1,4 3-2,0 2-3,-2 1-3,0 4-3,-2 1-1,2 1-1,-1 2-1,3 2-1,1 0 0,4 2 1,1-1 0,7 3 1,3-5-1,6 2-1,4-6 1,6-2-1,2-6-1,3-2 0,0-4-1,1-4-1,-3-3 0,-4-2 0,-2-1 0,-6-1 0,-4 1 0,-7 1-1,-8 1 1,-4-1 0,-4 7 1,-5 2-3,0 4-5,-2 5-19,0-1-5,8 8-3,1-5 2</inkml:trace>
  <inkml:trace contextRef="#ctx0" brushRef="#br0" timeOffset="5219">13 1520 42,'0'0'21,"5"-11"-2,-5 11 0,0 0-4,10 6-3,-6 9-3,-3 2-3,3 8-1,-3 2 0,2 12-2,-2 1 0,0 4-2,-3-1 0,0 1-2,-1-4 2,-2 2-3,0-9 2,-1-4-2,0-10 2,2 1-2,1-11 1,3-9 1,0 0 0,0 0 0,-5-9 0,4-4 0,1-1 0,-1-7 0,1-2 1,1-1 1,2-5-2,2-5 2,1-2-1,7-3 1,-1-3-1,6 1 2,0-1-1,6 1 1,-1 1 0,3 5 0,-2 7 0,4 7-1,-3 6 0,1 7 0,-2 8 0,-1 9-1,-2 5 0,-1 6 0,-3 1 0,-2 1-1,-1 2 0,-4 0 0,-3-1 0,-4-1-1,-2-1 0,-4-2-1,-2 1-1,-6 0-1,-1 1 0,-3-4 0,-1-2-2,-3-2 3,3-2-1,-3-4 1,3-3 1,0-3 1,3-5 1,-1-1 1,4-1 0,10 6 1,-17-14 0,11 4 1,6 10 1,-6-13 1,6 13-1,0 0 0,1-13 1,-1 13-1,14 4 0,-3 5 0,0 1 0,6 6-1,0 2 0,5 8-1,-1 5 0,0 2-2,3 0 0,0-1-2,1-4 0,-3-2-8,3-4-15,0-9-14,-6-10 3,1-6-2</inkml:trace>
  <inkml:trace contextRef="#ctx0" brushRef="#br0" timeOffset="6188">777 1505 27,'0'0'27,"0"0"1,0 0-3,0 0-11,0 13-1,-2 7 0,-5 1-3,5 13-2,-5 1 0,7 10-1,-2 1-2,7 7-2,-1-2 0,5-1-2,1-7 0,6-4-2,1-7 1,6-5-1,1-14 1,3-7 0,2-8 0,1-7 0,1-12 1,1-7 1,-3-5-1,-2-6 1,-5-5-1,-3-8 1,-6-1-1,-1 2 2,-8 4-2,-4 6 0,-3 6 0,-6 5 0,-1 7-1,0 8 0,-2 11-3,0 0-5,9 15-11,1 1-18,2-3 0,9 7 1,3-2 0</inkml:trace>
  <inkml:trace contextRef="#ctx0" brushRef="#br0" timeOffset="6797">1422 2143 50,'6'-17'28,"1"-2"5,-5-5-2,-1-8-17,8-3-3,-5-10-1,9 3-1,-4-6-3,4-1 0,-4 0-2,4 4 0,-4 2-3,1 9 2,-3 9-2,-2 4-2,-2 8 1,-3 13 0,7 11 0,-4 4 0,3 9 0,1 7 0,3 8-1,1 10-1,3 0 2,0 1-2,2-6 1,0 3-1,0-8 2,0-7-2,0-11 3,-2-10 0,1-5-1,0-12 1,-1-7 1,0-14-1,-1-7 1,-1-9 2,-2-9-3,3-2 3,-5-4-2,1-4 1,0 5-2,-3 6 1,0 6-3,-2 10-3,2 17-3,-7-2-13,1 20-19,0 0 1,7 22-1,-3 4 2</inkml:trace>
  <inkml:trace contextRef="#ctx0" brushRef="#br0" timeOffset="7422">2170 1653 71,'5'-14'31,"-9"-5"1,5 2-11,-2 7-14,-6 1-1,7 9 1,-15 4-2,5 12 0,-3 4-1,3 7-1,0 4 0,3 12 0,3-2 0,6 2-2,3-2 2,7-3-3,5-8 2,7-6-2,2-9 1,5-11-2,1-9 2,1-11-1,0-7 0,0-9 3,-5-8-2,-3-2 2,-7-6-2,-4 0 2,-10-5-2,-4 4 2,-10 4-1,-3 10-2,-7 5 1,-3 10-2,-3 10 1,-2 7 0,2 14-1,0 10-2,5 7-3,0-7-12,7 9-21,10-2 2,4-2-2,11 3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1-31T00:10:33.3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14 175 54,'0'0'34,"0"0"-1,4 21 2,-6 5-20,-2 2-7,5 12-1,-5 3-1,5 18-1,-6 1-2,2 8-3,0-3 1,4-3-3,5-7-8,-5-8-19,5-20-6,4-14-2,-1-19 1</inkml:trace>
  <inkml:trace contextRef="#ctx0" brushRef="#br0" timeOffset="297">88 230 81,'15'-15'38,"6"0"1,3 1-1,1-10-24,12 13-6,-2-4-3,3 6-4,-1 5-3,-5-2-7,4 13-15,-7 4-16,-8 4 1,-6 2 0,-9 1 1</inkml:trace>
  <inkml:trace contextRef="#ctx0" brushRef="#br0" timeOffset="563">98 456 81,'0'0'37,"14"4"-1,-1-11-3,6 5-25,-1-5-2,7 2-2,3-2-4,2 0-4,4 4-12,-3-1-21,-2-3 2,2 5-3,-6-5 2</inkml:trace>
  <inkml:trace contextRef="#ctx0" brushRef="#br0" timeOffset="922">764 75 58,'2'24'33,"-8"1"0,2 14 2,3 8-21,-9 0-6,4 13 0,-6 3-1,5 8-2,-5-6-2,5-1-1,4-4-5,-1-11-8,9-10-18,3-11-9,-3-16 2,7-9-1</inkml:trace>
  <inkml:trace contextRef="#ctx0" brushRef="#br0" timeOffset="1203">786 149 74,'24'-17'39,"1"-6"-2,8 5 2,2 2-21,3-7-11,8 5-3,-1 3-3,-2 5-4,2 6-6,-12 0-20,-4 4-10,-4 8 1,-13 2-1</inkml:trace>
  <inkml:trace contextRef="#ctx0" brushRef="#br0" timeOffset="1500">823 400 74,'11'-1'37,"6"0"0,1-6 0,3-3-23,4 2-14,6-6-28,2 10-6,-8-3-1,1 4-2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1-31T16:30:18.7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 9 25,'0'0'6,"0"0"1,0 0 0,-3-9-1,3 9 0,0 0 0,0 0 1,0 0 1,0 0 0,0 0-1,-2 9-1,2-9-1,0 0-1,0 0-1,0 0 0,0 0-1,0 0 1,0 0 0,0 0-1,0 0 1,0 0-1,0 0 0,0 0-1,0 0 1,0 0-1,0 0 0,0 0 0,0 0-1,1 9 1,-1-9 0,0 0 0,7 12-1,-7-12 0,0 0 0,0 0 0,0 0 0,11 8 1,-11-8-1,0 0 0,0 0 0,6 13 1,-6-13 0,4 10-1,-4-10 0,0 0 2,0 0-1,6 9 0,-6-9 0,0 0 0,0 0 1,0 0-1,0 0-1,0 0 1,5 9-1,-5-9 0,0 0 0,0 0 0,13 13 1,-13-13-1,0 0 0,11 9 0,-11-9 0,0 0 0,0 0-1,0 0 1,9 5 0,-9-5 0,0 0 0,0 0 0,0 0 1,0 0-1,11 4 0,-11-4 1,0 0-1,9 6 0,-9-6 0,0 0 0,10 11 0,-10-11 0,0 0 0,10 7 0,-10-7 0,0 0-1,0 0 2,10 4-1,-10-4 0,0 0 0,11 4 0,-11-4 0,10 4-1,-10-4 1,10 2 0,-10-2 0,10 4 0,-10-4 0,0 0 0,12 1 0,-12-1 0,0 0 0,0 0 1,0 0-1,0 0-1,9 3 1,-9-3 0,0 0 0,0 0 0,0 0 0,0 0 0,0 0 0,10-2 0,-10 2 0,0 0 0,0 0 1,10 2-1,-10-2 0,0 0 0,0 0 1,10 3-1,-10-3 0,0 0 0,0 0 0,9 7-1,-9-7 1,0 0 0,0 0 0,0 0 0,0 0 0,0 0 0,10 3 0,-10-3 0,0 0 0,0 0 1,0 0-1,10 3-1,-10-3 1,0 0 0,0 0 0,0 0 0,0 0 0,0 0 0,0 0 1,0 0-1,0 0 0,0 0 0,0 0 0,0 0 0,0 0 0,9 2 0,-9-2 0,0 0 0,0 0 0,0 0 0,0 0 1,0 0-1,0 0 0,0 0 0,0 0 0,0 0 0,0 0 0,0 0 0,0 0 0,0 0 0,0 0 0,0 0 0,0 0 0,0 0 0,10 6 0,-10-6 0,0 0 0,0 0 0,0 0 0,0 0 0,0 0 0,0 0 0,0 0 0,0 0 0,9 3 0,-9-3 0,0 0 0,0 0 0,0 0 0,0 0 0,0 0 0,0 0 0,0 0 0,0 0 0,0 0 0,9 7 0,-9-7 0,0 0 1,0 0-1,0 0 0,0 0 0,0 0 0,0 0 0,0 0 0,0 0 0,0 0 0,0 0 0,9 6 0,-9-6 0,0 0 0,0 0 0,0 0 0,0 0 0,11 7 0,-11-7 0,0 0 0,0 0 0,0 0 0,0 0-1,0 0 2,0 0-1,9 5 0,-9-5 0,0 0-1,0 0 1,0 0 0,0 0 1,0 0-1,9-3 0,-9 3 0,0 0 1,0 0-1,0 0 1,0 0 0,0 0-1,10 10 0,-10-10 1,0 0-1,0 0 0,0 0 0,12 6-1,-12-6 2,0 0-1,11 3 0,-11-3 0,0 0 0,12 4 1,-12-4-1,0 0 1,0 0-1,0 0 1,9 12-1,-9-12 0,5 10 1,-5-10-2,0 0 1,10 9 0,-10-9 0,0 0 0,10 6 0,-10-6 0,0 0 0,0 0 0,0 0 0,10 5 0,-10-5 0,0 0 0,0 0 0,0 0 0,11 8 0,-11-8 0,0 0 0,0 0 1,12 6-1,-12-6 0,0 0 0,9 5 0,-9-5 0,0 0 0,0 0 0,11 3 0,-11-3 0,0 0 1,0 0-1,0 0 1,9 5-1,-9-5 2,0 0-2,0 0 0,9 11 0,-9-11 0,0 0 0,0 0 0,0 0 0,10 6 0,-10-6 0,0 0 1,0 0-1,9 1 0,-9-1 0,0 0 0,11 6 0,-11-6 0,0 0 0,13 7 0,-13-7 0,0 0 1,10 3-1,-10-3 0,0 0 0,0 0 0,9 2 0,-9-2 1,0 0-1,0 0 0,0 0 0,9 12 1,-9-12-1,0 0 0,0 0 0,0 0 0,0 0 0,0 0 0,0 0 0,0 0 0,9 4 0,-9-4 0,0 0 0,0 0 0,0 0 0,0 0 0,0 0 0,0 0 0,0 0 1,0 0-1,0 0 1,9 9-1,-9-9 0,0 0 1,0 0 0,0 0-1,10 6 0,-10-6 0,0 0 1,0 0-1,8 11 1,-8-11 0,0 0 0,0 0 0,0 0-1,7 9 1,-7-9-1,0 0 0,9 9 1,-9-9-1,7 14 0,-7-14 0,0 0 0,10 12 0,-10-12 0,0 0 0,0 0 0,0 0 0,9 10 0,-9-10 0,0 0 1,0 0-1,7 9 0,-7-9 0,0 0 0,0 0 0,9 10 0,-9-10 0,0 0 0,0 0 0,0 0 0,0 0 0,11 9 0,-11-9 0,0 0 0,9 8 1,-9-8-1,0 0 0,11 8 0,-11-8 0,0 0 0,10 5-1,-10-5 2,0 0-1,0 0 0,9 4 0,-9-4 0,0 0 0,10 2 1,-10-2-1,0 0 0,0 0 0,0 0 0,0 0 0,9 10 0,-9-10 0,0 0 0,0 0 0,0 0 0,10 10 0,-10-10 1,0 0-1,10 7 0,-10-7 1,0 0-1,11 7 0,-11-7 0,0 0 0,0 0 0,11 10 0,-11-10 0,0 0-1,12 7 1,-12-7 0,0 0 0,12 10 0,-12-10 0,0 0 0,0 0 0,10 5 0,-10-5 0,0 0 0,0 0 0,0 0 1,0 0-1,0 0 0,0 0 0,0 0 0,0 0 0,11 10 0,-11-10 0,0 0 0,9 4 0,-9-4 0,0 0 0,0 0 0,0 0 0,0 0 0,9 4 1,-9-4-1,0 0 1,0 0-1,0 0 0,12 7 1,-12-7-2,0 0 1,0 0 0,9 5 0,-9-5 0,0 0 0,0 0 0,0 0 0,0 0 0,0 0 0,0 0 0,0 0 0,9 7 1,-9-7-1,0 0 0,0 0 0,0 0 0,0 0 0,0 0 0,0 0 0,10 8 0,-10-8 0,0 0 0,9 6 0,-9-6 0,0 0 0,12 10 0,-12-10 0,0 0 0,13 11 0,-13-11 0,9 4 0,-9-4 0,9 2 0,-9-2-1,10 0 1,-10 0 0,0 0 0,12-1 1,-12 1-1,0 0 0,0 0 1,11 5-1,-11-5 0,0 0 0,10 5 0,-10-5 0,0 0 0,11 5 0,-11-5 0,0 0 0,10 1 0,-10-1-1,0 0 2,11 2-1,-11-2 0,9 1 0,-9-1-1,13 2 1,-13-2 0,16 3 0,-16-3 0,14 3 0,-14-3 0,14 3 0,-14-3 1,0 0-2,10 6 2,-10-6-1,0 0 0,0 0 0,9 9 0,-9-9 0,0 0 1,0 0-2,9 10 1,-9-10 1,0 0-1,0 0 1,8 10-1,-8-10 0,0 0 0,0 0 1,9 9-1,-9-9 0,0 0 0,0 0 0,7 10 0,-7-10 1,0 0-1,8 9 0,-8-9 0,0 0 1,10 8-1,-10-8 0,0 0 0,0 0 1,10 8-2,-10-8 2,0 0-1,0 0-1,0 0 1,11 11 0,-11-11 0,0 0 0,9 10 0,-9-10 0,0 0 0,10 9 1,-10-9-1,0 0 0,10 6 0,-10-6 0,0 0 0,0 0 1,0 0-1,11 7 0,-11-7 0,0 0 1,0 0-1,10 10 0,-10-10 0,0 0 0,10 8 0,-10-8 0,0 0 0,11 6 0,-11-6 0,0 0 1,10 6-2,-10-6 2,10 7-1,-10-7 0,9 8 0,-9-8 1,9 10-1,-9-10 0,11 8 0,-11-8 0,10 8 0,-10-8 0,11 6 0,-11-6 0,13 7 0,-13-7 0,12 6 1,-12-6-1,9 5 0,-9-5 1,0 0 0,11 8-1,-11-8 0,0 0 1,0 0-1,6 12 0,-6-12 0,0 0 0,0 0 1,11 6-1,-11-6 0,0 0 0,10 7 0,-10-7 1,0 0-1,11 9 0,-11-9 0,0 0 0,11 11 0,-11-11 0,9 9 0,-9-9 0,9 6 1,-9-6-2,9 7 2,-9-7-1,10 6 1,-10-6-1,0 0 0,11 8 0,-11-8 1,0 0-1,11 9 0,-11-9 0,0 0 0,13 9 0,-13-9 0,8 10 0,-8-10 0,0 0 1,12 7-1,-12-7 0,0 0 0,10 8 0,-10-8 1,0 0-1,11 10 0,-11-10 0,9 9 0,-9-9 1,10 8-2,-10-8 2,0 0-1,11 13 0,-11-13 0,0 0 1,11 10-1,-11-10-1,10 7 2,-10-7-1,11 9 0,-11-9 0,12 9 0,-12-9-1,12 7 1,-12-7 0,11 8 1,-11-8-1,13 9 0,-13-9 0,13 12 0,-13-12 0,13 11 0,-13-11 0,14 11 0,-14-11 0,13 9-1,-13-9 2,13 8-1,-13-8 0,13 8 0,-13-8 0,14 10 0,-14-10 0,10 10-1,-10-10 2,11 10-1,-11-10 0,10 10 0,-10-10 0,0 0 0,12 8-1,-12-8 1,0 0 0,0 0 0,11 3 1,-11-3-1,0 0 0,0 0 0,13 5 0,-13-5 0,10 5 0,-10-5-1,11 4 1,-11-4 0,12 5 0,-12-5 0,10 3 0,-10-3 1,11 2-1,-11-2-1,11 2 2,-11-2-1,12 1 0,-12-1-1,13 3 1,-13-3 0,11 2 0,-11-2 0,9 2 0,-9-2 0,11 2 1,-11-2-1,12 2 0,-12-2 0,16 1 0,-7-1 0,-9 0 0,15 1-1,-15-1 1,15 0 1,-15 0-1,11 1 0,-11-1 0,0 0 0,14 4 0,-14-4 0,0 0 0,10 9 0,-10-9 0,9 3-1,-9-3 2,0 0-1,14 3-1,-14-3 2,11 2-1,-11-2 0,11 2 0,-11-2 0,12 4 0,-12-4 0,9 3 0,-9-3 1,0 0-2,11 3 1,-11-3 0,0 0 0,0 0 0,12 4 0,-12-4 0,10 3 0,-10-3 0,11 2 0,-11-2 0,10 2 0,-10-2 0,0 0 0,12 3 0,-12-3 1,0 0-2,10 5 1,-10-5 0,0 0 0,0 0 0,11 7 0,-11-7 0,0 0 0,0 0 0,9 4 0,-9-4 0,0 0 1,0 0-1,0 0 0,0 0 0,0 0 0,10 4 0,-10-4 0,0 0 0,0 0 0,0 0 0,0 0 0,0 0 0,0 0 0,0 0 0,0 0 0,10 4 0,-10-4 0,0 0 0,0 0 0,0 0-1,0 0 1,0 0 1,0 0-1,0 0 0,0 0 0,9 6 1,-9-6-1,0 0 0,0 0 0,0 0 0,0 0 0,0 0 0,0 0 1,0 0-1,0 0 0,0 0 1,0 0-1,0 0 0,0 0 0,0 0 0,7 9 0,-7-9-1,0 0 0,0 0 1,0 0 0,0 0-1,0 0 1,0 0 0,0 0 0,0 0 0,0 0 0,6 9 1,-6-9-1,0 0 0,0 0 0,0 0-2,0 0 2,0 0 1,11 12-2,-11-12 1,6 9 0,-6-9 1,0 0-1,13 14 1,-13-14-1,9 6 0,-9-6 0,0 0 0,11 5 0,-11-5 0,0 0 1,0 0-2,0 0 2,11 6-2,-11-6 1,0 0 0,0 0 1,0 0-1,9 8 0,-9-8 0,0 0 0,0 0 0,0 0 0,10 9 0,-10-9 0,0 0-1,0 0 1,0 0 0,0 0 0,0 0 0,10 8 1,-10-8-1,0 0 0,0 0 0,0 0-1,0 0 1,9 8 0,-9-8 0,0 0 0,0 0 0,0 0 0,0 0 0,0 0 0,0 0 0,10 5 0,-10-5 0,0 0 0,0 0 0,0 0 0,9 1-1,-9-1 2,0 0-2,0 0 1,12 6 0,-12-6 0,0 0 0,12 5 0,-12-5 0,11 2 0,-11-2 0,12 2 0,-12-2 0,10 2 0,-10-2 0,10 3 0,-10-3 0,0 0 0,10 4 0,-10-4 0,0 0 0,13-1-1,-13 1 1,10-1 1,-10 1-1,10 0 0,-10 0 0,9 3 0,-9-3 0,0 0 0,12 6 0,-12-6 0,0 0 0,0 0 0,9 6 0,-9-6-1,0 0 2,0 0-2,0 0 1,0 0 1,0 0-1,0 0 0,10 6 0,-10-6 0,10 3 0,-10-3 0,0 0 0,11 3 0,-11-3 0,0 0 0,0 0 0,0 0 0,10 4 0,-10-4 0,0 0 0,10 5 0,-10-5 0,11 4 0,-11-4 0,11 6 0,-11-6 0,10 3 0,-10-3 0,0 0 0,0 0 0,0 0 0,10 5 0,-10-5 0,0 0 1,0 0-2,0 0 1,0 0 0,9 1 0,-9-1 0,0 0 0,0 0 0,0 0 0,0 0 0,0 0 0,10 4 0,-10-4 0,0 0 0,9 2 0,-9-2 0,11 2-1,-11-2 1,13 2 0,-13-2-1,12 2 1,-12-2 0,9 1 0,-9-1 0,0 0 0,12 3 0,-12-3 0,0 0 0,13 5 0,-13-5-1,0 0 1,13 3 0,-13-3 0,0 0 0,9 2 0,-9-2 0,0 0 0,0 0 0,12 8 0,-12-8-1,0 0 1,11 11 0,-11-11 0,9 9 0,-9-9-1,0 0 1,10 9 0,-10-9 0,0 0 0,12 7 0,-12-7 0,0 0 0,11 7 0,-11-7 0,0 0 0,11 10 0,-11-10 0,0 0 0,10 9 0,-10-9 0,0 0 0,9 6 0,-9-6 0,0 0 0,10 10 0,-10-10 0,10 7 0,-10-7 0,8 9 0,-8-9 0,9 10 0,-9-10 0,7 10 0,-7-10-1,0 0 1,12 11 0,-12-11 0,0 0 0,12 10 0,-12-10 1,10 10-1,-10-10 0,8 10 0,-8-10 0,7 10 0,-7-10 0,0 0 0,8 12 0,-8-12 0,0 0 0,10 12 0,-10-12 0,9 10 0,-9-10 0,10 15 0,-10-15 0,12 15 0,-12-15 1,9 16-1,-9-16 0,9 16 0,-5-6 0,0-1 0,2 0 0,-6-9 0,10 17 0,-10-17 0,8 13 0,-8-13 0,9 10 0,-9-10-1,0 0 1,9 6 0,-9-6 0,0 0 0,0 0 0,9 7 0,-9-7 0,0 0 0,7 10 1,-7-10-1,10 10 0,-10-10 0,10 7 0,-10-7 0,12 7 0,-12-7-1,13 8 1,-13-8 1,11 10-2,-11-10 2,13 13-1,-13-13 0,11 15 0,-11-15 0,11 14 1,-11-14-2,12 13 1,-12-13 0,9 10 1,-9-10-2,8 10 1,-8-10-1,9 13 1,-9-13-1,10 13 1,-10-13 0,10 15-1,-10-15 1,13 13 0,-13-13 0,10 9 0,-10-9 0,0 0-1,12 12 1,-12-12 0,0 0 0,12 10 0,-12-10 0,0 0 0,9 13 0,-9-13 0,7 12 0,-7-12 1,8 13-1,-8-13 0,9 11 0,-9-11-1,8 10 1,-8-10 0,0 0 0,11 11 0,-11-11 0,9 10 0,-9-10 0,9 9 1,-9-9-2,11 10 1,-11-10 0,11 7 0,-11-7 0,0 0 0,11 12 0,-11-12 0,0 0 0,10 11 0,-10-11 0,7 13 0,-7-13 0,9 13 0,-9-13 0,10 17 0,-10-17 0,12 15 0,-12-15 0,10 12 0,-10-12 0,8 12 0,-8-12 0,7 9 0,-7-9 1,7 11-1,-7-11 0,6 13 0,-6-13 0,8 14 0,-8-14 0,7 14-1,-7-14 1,9 12 0,-9-12 0,8 9 0,-8-9 0,0 0 0,7 10 0,-7-10 0,0 0 0,9 11 0,-9-11 0,9 12 0,-9-12-1,10 16 1,-10-16-1,11 20 1,-5-10-1,0 1 1,-1-1 0,-1 0 0,0 1 0,0-1 0,-1-1 0,1 0 0,-1 1 0,-3-10-1,5 16 1,-1-6 0,-1 0-1,2 0 1,-1-1 0,1 2-1,1-2 1,-1 0 0,-5-9-1,9 16 1,-9-16-1,7 10 1,-7-10 0,8 11 0,-8-11-1,0 0 0,7 11 0,-7-11 1,0 0 0,9 13 0,-9-13 0,0 0 0,6 12 0,-6-12 0,5 11 0,-5-11-1,7 14 1,-7-14 0,10 18 0,-10-18-1,11 15 1,-11-15 0,12 14 0,-12-14 0,8 11 1,-8-11-1,5 13 0,-5-13 0,4 12 0,-4-12 0,6 12 0,-6-12 0,4 11 0,-4-11 0,0 0 0,9 11 0,-9-11-1,0 0 1,0 0 0,9 13 1,-9-13-2,0 0 2,0 0-1,6 11 0,-6-11 0,0 0-1,5 9 1,-5-9 0,0 0 0,0 0-1,7 12 1,-7-12 0,0 0 0,0 0-1,2 11 1,-2-11 0,0 0 0,-3 14-1,3-14 1,4 11-1,-4-11 1,6 14-1,-6-14 1,6 15-1,-6-15 2,8 15-2,-8-15 1,4 17 0,-4-17 0,5 16 0,-5-16-1,5 16 1,-5-16-1,6 11 0,-6-11 0,10 9 1,-10-9-1,11 8 1,-11-8-1,10 5 1,-10-5 0,0 0-1,11 9 1,-11-9-1,0 0 0,7 10 0,-7-10 1,5 9-1,-5-9 1,7 11 0,-7-11-1,9 12 1,-9-12 0,10 12 0,-10-12 0,10 11 0,-10-11 0,12 12-1,-12-12 1,13 14 0,-13-14 0,18 16 0,-18-16 0,18 12 0,-18-12 0,17 9 0,-17-9 0,16 10 0,-16-10 0,16 8 0,-7-2 1,-9-6-1,18 13 0,-18-13 0,15 11-1,-15-11 2,15 10-1,-15-10 0,9 12 0,-9-12 1,0 0-1,10 14 1,-10-14-1,8 13 0,-8-13 0,13 12 0,-13-12 0,16 10 0,-6-4 0,-1 0 0,-9-6 0,15 9 1,-15-9-1,12 7 0,-12-7 0,11 11 1,-11-11-1,12 7 0,-12-7 0,14 10 0,-14-10 0,15 12 0,-15-12 1,14 9-1,-14-9 0,16 10 0,-16-10 1,15 9-1,-6-3 0,2-1 0,-2 0 0,0 0 1,1 0-1,-10-5 0,14 10 0,-14-10 1,13 8-1,-13-8 0,12 8 1,-2-4-1,-10-4 0,18 8 0,-18-8 0,18 6 0,-7-3 0,-1-1 0,1 1 0,-11-3 1,18 5-1,-18-5 0,20 9 0,-20-9 1,17 13-1,-17-13 0,17 11 0,-8-5 0,0 0 0,1 0 0,-1-1 0,0-1 0,-9-4 0,18 10 0,-9-4 0,0-1 0,1-1 0,-10-4 1,16 8-1,-16-8 0,15 6 0,-15-6 0,14 9 1,-14-9-1,16 9 0,-16-9 0,15 11 1,-6-6-1,-9-5 0,14 9 0,-14-9 0,13 6 0,-13-6 0,12 3 1,-12-3-1,0 0 0,13 5 0,-13-5 0,0 0 0,11 4 0,-11-4 0,14 4 0,-14-4 0,20 7 0,-11-4 1,1 0-1,1 0 0,-1 0 0,0 0 0,0 1 1,-1-1-1,1-2 0,-1 4 0,2-3 0,0 2 0,-1-2 0,0 1 0,-10-3 0,17 4 1,-17-4-1,16 4 0,-16-4 0,14 8 1,-14-8-1,12 7 0,-12-7 0,10 8 0,-10-8-1,0 0 1,0 0 0,9 8 0,-9-8 0,0 0 0,12 4 0,-12-4 1,10 7-1,-10-7 0,10 8 0,-10-8 0,12 7-1,-12-7 1,0 0 0,11 5 0,-11-5 0,0 0 0,14 6 0,-14-6 0,13 6 0,-13-6 1,17 6-1,-17-6 0,17 8 0,-8-4 0,-9-4 0,16 6 0,-16-6 0,15 8 0,-15-8 0,14 6 0,-14-6 0,11 6 0,-11-6 0,12 4 0,-12-4 0,10 4 0,-10-4 1,0 0-1,12 3 1,-12-3-1,0 0 0,14 9 1,-14-9-1,12 9 0,-12-9 0,18 12 1,-18-12-1,16 13 0,-6-9 0,-10-4 0,14 8 0,-14-8 1,11 4-1,-11-4 0,11 4 0,-11-4 0,14 4-2,-14-4-3,19-1-28,-19 1-2,0 0 1,0 0-2</inkml:trace>
  <inkml:trace contextRef="#ctx0" brushRef="#br0" timeOffset="12219">5179 3959 22,'0'0'9,"0"0"0,-1-9-1,1 9-1,0 0-1,13-7-1,-13 7 0,16 2-1,-7 1 1,2 2 0,0 0-1,0 2 0,3-1-1,-1 4 0,0-3-1,0 2 0,1-3-1,2 3 0,0-2 0,1 0-1,-1 0 0,0-1 0,2 2 0,-4-3 1,2 3-1,-4-1 1,1 2-1,-4-3 1,3 3 1,-2-2-1,1 0 1,0-2-1,3 1 1,-1-2 0,1 0-1,0 1 0,-2-1 0,2-1 0,-4 0 0,1 2-1,-11-5 1,14 11-1,-14-11 0,11 12 0,-11-12 0,14 15 0,-5-7 0,-9-8 0,18 15-1,-9-9 1,1 0 0,0 1 0,-10-7 0,17 10 1,-17-10 0,17 10 0,-17-10-1,14 9 2,-14-9-2,15 8 1,-15-8 0,12 8-1,-12-8 1,0 0-1,12 13 0,-12-13 0,0 0 0,13 12 0,-13-12 1,7 10-1,-7-10 0,8 11 1,-8-11-1,7 10 1,-7-10-1,6 11 0,-6-11 1,0 0-1,7 15 0,-7-15 0,0 0 0,0 0 1,7 12-1,-7-12 1,0 0 0,6 10-1,-6-10 0,0 0 1,10 12-1,-10-12 0,0 0-1,6 9 1,-6-9 0,0 0 0,0 0 1,0 0-1,0 0 1,0 0-1,0 0 1,10 12-1,-10-12 0,0 0 0,0 0 0,0 0 0,11 5 0,-11-5 0,0 0 1,0 0 0,0 0 1,0 0 0,0 0 1,0 0 0,8 12-1,-8-12 1,0 0-1,0 0 1,5 10-1,-5-10-1,0 0 2,0 0-2,0 10 0,0-10-3,0 0-15,0 0-13,0 0-1,-2-14 0,2 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DDA000D-448C-4A81-AA4A-02275E86D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C3325-BA5A-4A73-9468-1A583D3C6E9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525828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EF4D5-B72B-4033-8837-94452DBA126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738970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326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897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21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212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592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687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8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286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81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804120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858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643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196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510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873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678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913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547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123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68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A5680-3178-4ABA-A1B9-3971657117E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145721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975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969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5133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889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591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7948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752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6037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2843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29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3F96B-7407-4D58-BE0A-0EFDC95BA84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0339303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22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3F96B-7407-4D58-BE0A-0EFDC95BA84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47777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3F96B-7407-4D58-BE0A-0EFDC95BA84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1349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3F96B-7407-4D58-BE0A-0EFDC95BA84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88939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DC355-A235-4AAD-9B65-D4F1DB68B27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23826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6A073-8676-4309-9D0D-AC27D150DC8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58045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FC778-DE36-46F7-915D-76A2174C8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45597-B1FE-4F8B-BF75-E06CF83A1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7F3F-4C5C-40D6-9CE7-73A235CE8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8D3FD-5684-46DE-B77D-F879A8B00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490F-3D51-4BC7-A642-7E86B00B3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D887-4B61-47E1-B2AB-106526C55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36F0-F6B2-4799-B4AF-2E28BF9C5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375F-378C-4858-8840-0EA5E54E6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2C89-B123-459B-93EF-84DBBB652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26125-154A-48F9-ABCD-12126A8B6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01A-037D-4B23-A8A5-4ED7B909C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6BDD6-9BB5-422A-88E1-BB486B2E4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C5E2275C-31F2-4CCF-9C66-7F43D43AD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Immagine 6" descr="almater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6172200"/>
            <a:ext cx="533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7.png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1.wmf"/><Relationship Id="rId5" Type="http://schemas.openxmlformats.org/officeDocument/2006/relationships/image" Target="../media/image47.pn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5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7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5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57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6.wmf"/><Relationship Id="rId5" Type="http://schemas.openxmlformats.org/officeDocument/2006/relationships/image" Target="../media/image47.png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60.wmf"/><Relationship Id="rId5" Type="http://schemas.openxmlformats.org/officeDocument/2006/relationships/image" Target="../media/image47.png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7.png"/><Relationship Id="rId4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7.png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2ACDF8-FA57-429D-A4C2-13ECCB35025B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078" name="Immagine 8" descr="po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8388"/>
            <a:ext cx="4876800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438400"/>
            <a:ext cx="6400800" cy="990600"/>
          </a:xfrm>
        </p:spPr>
        <p:txBody>
          <a:bodyPr/>
          <a:lstStyle/>
          <a:p>
            <a:pPr algn="l" eaLnBrk="1" hangingPunct="1"/>
            <a:r>
              <a:rPr lang="en-US" sz="1800" smtClean="0">
                <a:solidFill>
                  <a:schemeClr val="bg1"/>
                </a:solidFill>
              </a:rPr>
              <a:t>Alberto Montanari</a:t>
            </a:r>
          </a:p>
          <a:p>
            <a:pPr algn="l" eaLnBrk="1" hangingPunct="1"/>
            <a:r>
              <a:rPr lang="en-US" sz="1800" smtClean="0">
                <a:solidFill>
                  <a:schemeClr val="bg1"/>
                </a:solidFill>
              </a:rPr>
              <a:t>University of Bologna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0"/>
            <a:ext cx="4800600" cy="42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105150"/>
            <a:ext cx="48006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914400"/>
            <a:ext cx="5638800" cy="4876800"/>
          </a:xfrm>
          <a:solidFill>
            <a:schemeClr val="bg2">
              <a:alpha val="67842"/>
            </a:schemeClr>
          </a:solidFill>
        </p:spPr>
        <p:txBody>
          <a:bodyPr/>
          <a:lstStyle/>
          <a:p>
            <a:pPr algn="l" eaLnBrk="1" hangingPunct="1"/>
            <a:r>
              <a:rPr lang="en-US" sz="6000" dirty="0" smtClean="0">
                <a:solidFill>
                  <a:schemeClr val="bg1"/>
                </a:solidFill>
                <a:latin typeface="Arial" pitchFamily="34" charset="0"/>
              </a:rPr>
              <a:t>Rainfall – runoff </a:t>
            </a:r>
            <a:r>
              <a:rPr lang="en-US" sz="6000" dirty="0" err="1" smtClean="0">
                <a:solidFill>
                  <a:schemeClr val="bg1"/>
                </a:solidFill>
                <a:latin typeface="Arial" pitchFamily="34" charset="0"/>
              </a:rPr>
              <a:t>modelling</a:t>
            </a:r>
            <a:endParaRPr lang="en-US" sz="60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9CAA3737-BCDD-4667-B197-072B04C2DD04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2590800" cy="2590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We derive watershed divides from paper or digital maps. We start from a point on the river and move perpendicular to the contour lines to the top of the contours (the divide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6934200" y="685800"/>
            <a:ext cx="1828800" cy="669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Watershed Delineation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5715000" y="1066800"/>
            <a:ext cx="1371600" cy="533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86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9750" y="684213"/>
              <a:ext cx="2132013" cy="1598612"/>
            </p14:xfrm>
          </p:contentPart>
        </mc:Choice>
        <mc:Fallback>
          <p:pic>
            <p:nvPicPr>
              <p:cNvPr id="686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0385" y="674858"/>
                <a:ext cx="2150743" cy="16173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7032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latin typeface="Arial" pitchFamily="34" charset="0"/>
              </a:rPr>
              <a:t>Rainfall-Runoff </a:t>
            </a:r>
            <a:r>
              <a:rPr lang="en-GB" sz="4000" dirty="0" err="1">
                <a:latin typeface="Arial" pitchFamily="34" charset="0"/>
              </a:rPr>
              <a:t>Modeling</a:t>
            </a:r>
            <a:endParaRPr lang="en-GB" sz="4000" dirty="0">
              <a:latin typeface="Arial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18013" y="3733800"/>
            <a:ext cx="4311650" cy="914401"/>
            <a:chOff x="1920" y="1200"/>
            <a:chExt cx="2716" cy="576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920" y="1200"/>
              <a:ext cx="1824" cy="576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2256" y="1296"/>
              <a:ext cx="1073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Watershed</a:t>
              </a:r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auto">
            <a:xfrm>
              <a:off x="3744" y="1488"/>
              <a:ext cx="86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3889" y="1208"/>
              <a:ext cx="747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dirty="0">
                  <a:solidFill>
                    <a:srgbClr val="000000"/>
                  </a:solidFill>
                </a:rPr>
                <a:t>Runoff</a:t>
              </a:r>
            </a:p>
          </p:txBody>
        </p:sp>
      </p:grp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3847002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943226" y="5486401"/>
            <a:ext cx="5786437" cy="947738"/>
            <a:chOff x="1038" y="2400"/>
            <a:chExt cx="3645" cy="597"/>
          </a:xfrm>
        </p:grpSpPr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968" y="2400"/>
              <a:ext cx="1824" cy="576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2162" y="2400"/>
              <a:ext cx="1542" cy="5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Rainfall-Runoff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Model</a:t>
              </a: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1056" y="2688"/>
              <a:ext cx="86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3792" y="2688"/>
              <a:ext cx="86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1038" y="2408"/>
              <a:ext cx="834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dirty="0">
                  <a:solidFill>
                    <a:srgbClr val="000000"/>
                  </a:solidFill>
                </a:rPr>
                <a:t>Rainfall</a:t>
              </a:r>
            </a:p>
          </p:txBody>
        </p:sp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3936" y="2408"/>
              <a:ext cx="747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dirty="0">
                  <a:solidFill>
                    <a:srgbClr val="000000"/>
                  </a:solidFill>
                </a:rPr>
                <a:t>Runoff</a:t>
              </a:r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943225" y="3746500"/>
            <a:ext cx="13239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00000"/>
                </a:solidFill>
              </a:rPr>
              <a:t>Rainfall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2971800" y="4191000"/>
            <a:ext cx="13716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7032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latin typeface="Arial" pitchFamily="34" charset="0"/>
              </a:rPr>
              <a:t>Rainfall-Runoff </a:t>
            </a:r>
            <a:r>
              <a:rPr lang="en-GB" sz="4000" dirty="0" err="1">
                <a:latin typeface="Arial" pitchFamily="34" charset="0"/>
              </a:rPr>
              <a:t>Modeling</a:t>
            </a:r>
            <a:endParaRPr lang="en-GB" sz="4000" dirty="0">
              <a:latin typeface="Arial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095626" y="1143000"/>
            <a:ext cx="1703008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</a:rPr>
              <a:t>Hyetograph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1539703"/>
            <a:ext cx="2343150" cy="188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300" y="1310406"/>
            <a:ext cx="3467100" cy="25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157762" y="3581400"/>
            <a:ext cx="1719038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</a:rPr>
              <a:t>Hydrograph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52900"/>
            <a:ext cx="39433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9675" y="4028426"/>
            <a:ext cx="3819525" cy="280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7032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latin typeface="Arial" pitchFamily="34" charset="0"/>
              </a:rPr>
              <a:t>Rainfall-Runoff </a:t>
            </a:r>
            <a:r>
              <a:rPr lang="en-GB" sz="4000" dirty="0" err="1">
                <a:latin typeface="Arial" pitchFamily="34" charset="0"/>
              </a:rPr>
              <a:t>Modeling</a:t>
            </a:r>
            <a:endParaRPr lang="en-GB" sz="4000" dirty="0">
              <a:latin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Input:</a:t>
            </a:r>
          </a:p>
          <a:p>
            <a:pPr marL="176213" lvl="0" indent="-176213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2400" kern="0" baseline="0" dirty="0" smtClean="0">
                <a:latin typeface="+mn-lt"/>
              </a:rPr>
              <a:t>Simulation </a:t>
            </a:r>
            <a:r>
              <a:rPr lang="en-US" sz="2400" kern="0" baseline="0" dirty="0" err="1" smtClean="0">
                <a:latin typeface="+mn-lt"/>
              </a:rPr>
              <a:t>behaviours</a:t>
            </a:r>
            <a:r>
              <a:rPr lang="en-US" sz="2400" kern="0" baseline="0" dirty="0" smtClean="0">
                <a:latin typeface="+mn-lt"/>
              </a:rPr>
              <a:t> and requirements (time step, type of model, computational</a:t>
            </a:r>
            <a:r>
              <a:rPr lang="en-US" sz="2400" kern="0" dirty="0" smtClean="0">
                <a:latin typeface="+mn-lt"/>
              </a:rPr>
              <a:t> requirements….);</a:t>
            </a:r>
            <a:endParaRPr lang="en-US" sz="2400" kern="0" baseline="0" dirty="0" smtClean="0">
              <a:latin typeface="+mn-lt"/>
            </a:endParaRPr>
          </a:p>
          <a:p>
            <a:pPr marL="176213" lvl="0" indent="-176213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2400" kern="0" baseline="0" dirty="0" smtClean="0">
                <a:latin typeface="+mn-lt"/>
              </a:rPr>
              <a:t>Catchment </a:t>
            </a:r>
            <a:r>
              <a:rPr lang="en-US" sz="2400" kern="0" baseline="0" dirty="0" err="1" smtClean="0">
                <a:latin typeface="+mn-lt"/>
              </a:rPr>
              <a:t>behaviours</a:t>
            </a:r>
            <a:r>
              <a:rPr lang="en-US" sz="2400" kern="0" baseline="0" dirty="0" smtClean="0">
                <a:latin typeface="+mn-lt"/>
              </a:rPr>
              <a:t> (soil</a:t>
            </a:r>
            <a:r>
              <a:rPr lang="en-US" sz="2400" kern="0" dirty="0" smtClean="0">
                <a:latin typeface="+mn-lt"/>
              </a:rPr>
              <a:t> type and use, catchment area, catchment elevation….);</a:t>
            </a:r>
          </a:p>
          <a:p>
            <a:pPr marL="176213" lvl="0" indent="-176213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2400" kern="0" dirty="0" smtClean="0">
                <a:latin typeface="+mn-lt"/>
              </a:rPr>
              <a:t>River network </a:t>
            </a:r>
            <a:r>
              <a:rPr lang="en-US" sz="2400" kern="0" dirty="0" err="1" smtClean="0">
                <a:latin typeface="+mn-lt"/>
              </a:rPr>
              <a:t>behaviours</a:t>
            </a:r>
            <a:r>
              <a:rPr lang="en-US" sz="2400" kern="0" dirty="0" smtClean="0">
                <a:latin typeface="+mn-lt"/>
              </a:rPr>
              <a:t> (geometry of the cross river sections, roughness of the river bed, slope of the river bed….);</a:t>
            </a:r>
          </a:p>
          <a:p>
            <a:pPr marL="176213" lvl="0" indent="-176213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2400" kern="0" dirty="0" smtClean="0">
                <a:latin typeface="+mn-lt"/>
              </a:rPr>
              <a:t>Meteorological input (rainfall, snowfall, temperature, wind speed and direction…..).</a:t>
            </a:r>
          </a:p>
          <a:p>
            <a:pPr marL="176213" lvl="0" indent="-176213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en-US" sz="2400" kern="0" dirty="0" smtClean="0">
              <a:latin typeface="+mn-lt"/>
            </a:endParaRPr>
          </a:p>
          <a:p>
            <a:pPr marL="176213" lvl="0" indent="-176213">
              <a:lnSpc>
                <a:spcPct val="80000"/>
              </a:lnSpc>
              <a:spcBef>
                <a:spcPct val="20000"/>
              </a:spcBef>
            </a:pPr>
            <a:r>
              <a:rPr lang="en-US" sz="2400" kern="0" dirty="0" smtClean="0">
                <a:latin typeface="+mn-lt"/>
              </a:rPr>
              <a:t>Output:</a:t>
            </a:r>
          </a:p>
          <a:p>
            <a:pPr marL="176213" indent="-176213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2400" kern="0" dirty="0" smtClean="0">
                <a:latin typeface="+mn-lt"/>
              </a:rPr>
              <a:t>River flow (possibly in more than one cross river section…..);</a:t>
            </a:r>
          </a:p>
          <a:p>
            <a:pPr marL="176213" indent="-176213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2400" kern="0" dirty="0" err="1" smtClean="0">
                <a:latin typeface="+mn-lt"/>
              </a:rPr>
              <a:t>Evapotranspiration</a:t>
            </a:r>
            <a:r>
              <a:rPr lang="en-US" sz="2400" kern="0" dirty="0" smtClean="0">
                <a:latin typeface="+mn-lt"/>
              </a:rPr>
              <a:t>, water storage…..</a:t>
            </a:r>
          </a:p>
          <a:p>
            <a:pPr marL="176213" indent="-176213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2400" kern="0" dirty="0" smtClean="0">
                <a:latin typeface="+mn-lt"/>
              </a:rPr>
              <a:t>Design variables.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en-US" sz="2400" kern="0" dirty="0" smtClean="0">
              <a:latin typeface="+mn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en-US" sz="2400" kern="0" baseline="0" dirty="0">
              <a:latin typeface="+mn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032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latin typeface="Arial" pitchFamily="34" charset="0"/>
              </a:rPr>
              <a:t>Rainfall-Runoff </a:t>
            </a:r>
            <a:r>
              <a:rPr lang="en-GB" sz="4000" dirty="0" err="1">
                <a:latin typeface="Arial" pitchFamily="34" charset="0"/>
              </a:rPr>
              <a:t>Modeling</a:t>
            </a:r>
            <a:endParaRPr lang="en-GB" sz="4000" dirty="0">
              <a:latin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76213" lvl="0" indent="-176213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2400" kern="0" dirty="0" smtClean="0">
                <a:latin typeface="+mn-lt"/>
              </a:rPr>
              <a:t>Lumped </a:t>
            </a:r>
            <a:r>
              <a:rPr lang="en-US" sz="2400" kern="0" dirty="0" err="1" smtClean="0">
                <a:latin typeface="+mn-lt"/>
              </a:rPr>
              <a:t>vs</a:t>
            </a:r>
            <a:r>
              <a:rPr lang="en-US" sz="2400" kern="0" dirty="0" smtClean="0">
                <a:latin typeface="+mn-lt"/>
              </a:rPr>
              <a:t> spatially distributed;</a:t>
            </a:r>
            <a:endParaRPr lang="en-US" sz="2400" kern="0" baseline="0" dirty="0" smtClean="0">
              <a:latin typeface="+mn-lt"/>
            </a:endParaRPr>
          </a:p>
          <a:p>
            <a:pPr marL="176213" lvl="0" indent="-176213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2400" kern="0" dirty="0" smtClean="0">
                <a:latin typeface="+mn-lt"/>
              </a:rPr>
              <a:t>Black box </a:t>
            </a:r>
            <a:r>
              <a:rPr lang="en-US" sz="2400" kern="0" dirty="0" err="1" smtClean="0">
                <a:latin typeface="+mn-lt"/>
              </a:rPr>
              <a:t>vs</a:t>
            </a:r>
            <a:r>
              <a:rPr lang="en-US" sz="2400" kern="0" dirty="0" smtClean="0">
                <a:latin typeface="+mn-lt"/>
              </a:rPr>
              <a:t> conceptual </a:t>
            </a:r>
            <a:r>
              <a:rPr lang="en-US" sz="2400" kern="0" dirty="0" err="1" smtClean="0">
                <a:latin typeface="+mn-lt"/>
              </a:rPr>
              <a:t>vs</a:t>
            </a:r>
            <a:r>
              <a:rPr lang="en-US" sz="2400" kern="0" dirty="0" smtClean="0">
                <a:latin typeface="+mn-lt"/>
              </a:rPr>
              <a:t> physically-based;</a:t>
            </a:r>
          </a:p>
          <a:p>
            <a:pPr marL="176213" lvl="0" indent="-176213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2400" kern="0" dirty="0" smtClean="0">
                <a:latin typeface="+mn-lt"/>
              </a:rPr>
              <a:t>Event based versus continuous simulation;</a:t>
            </a:r>
          </a:p>
          <a:p>
            <a:pPr marL="176213" lvl="0" indent="-176213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2400" kern="0" dirty="0" smtClean="0">
                <a:latin typeface="+mn-lt"/>
              </a:rPr>
              <a:t>Simulation models </a:t>
            </a:r>
            <a:r>
              <a:rPr lang="en-US" sz="2400" kern="0" dirty="0" err="1" smtClean="0">
                <a:latin typeface="+mn-lt"/>
              </a:rPr>
              <a:t>vs</a:t>
            </a:r>
            <a:r>
              <a:rPr lang="en-US" sz="2400" kern="0" dirty="0" smtClean="0">
                <a:latin typeface="+mn-lt"/>
              </a:rPr>
              <a:t> forecasting models.</a:t>
            </a:r>
          </a:p>
          <a:p>
            <a:pPr marL="176213" lvl="0" indent="-176213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en-US" sz="2400" kern="0" dirty="0" smtClean="0">
              <a:latin typeface="+mn-lt"/>
            </a:endParaRPr>
          </a:p>
          <a:p>
            <a:pPr marL="176213" lvl="0" indent="-176213">
              <a:lnSpc>
                <a:spcPct val="80000"/>
              </a:lnSpc>
              <a:spcBef>
                <a:spcPct val="20000"/>
              </a:spcBef>
            </a:pPr>
            <a:r>
              <a:rPr lang="en-US" sz="2400" kern="0" dirty="0" smtClean="0">
                <a:latin typeface="+mn-lt"/>
              </a:rPr>
              <a:t>Parameters:</a:t>
            </a:r>
          </a:p>
          <a:p>
            <a:pPr marL="176213" indent="-176213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2400" kern="0" dirty="0" smtClean="0">
                <a:latin typeface="+mn-lt"/>
              </a:rPr>
              <a:t>A parameter is a constant or variable term in a function that determines the specific form of the function but not its general nature, as a  in f (x) = ax, where a determines only the slope of the line described by f(x).</a:t>
            </a:r>
          </a:p>
          <a:p>
            <a:pPr marL="176213" indent="-176213">
              <a:lnSpc>
                <a:spcPct val="80000"/>
              </a:lnSpc>
              <a:spcBef>
                <a:spcPct val="20000"/>
              </a:spcBef>
            </a:pPr>
            <a:r>
              <a:rPr lang="en-US" sz="2400" kern="0" dirty="0" smtClean="0">
                <a:latin typeface="+mn-lt"/>
              </a:rPr>
              <a:t>	Parameters might be present in fully physically-based equations (physical properties can be considered as parameters) but usually the term parameter is reserved for quantities that are not physically measurable and compensate for approximations in physical equations.</a:t>
            </a:r>
          </a:p>
          <a:p>
            <a:pPr marL="176213" indent="-176213">
              <a:lnSpc>
                <a:spcPct val="80000"/>
              </a:lnSpc>
              <a:spcBef>
                <a:spcPct val="20000"/>
              </a:spcBef>
            </a:pPr>
            <a:endParaRPr lang="en-US" sz="2400" kern="0" dirty="0" smtClean="0">
              <a:latin typeface="+mn-lt"/>
            </a:endParaRPr>
          </a:p>
          <a:p>
            <a:pPr marL="176213" indent="-176213">
              <a:lnSpc>
                <a:spcPct val="80000"/>
              </a:lnSpc>
              <a:spcBef>
                <a:spcPct val="20000"/>
              </a:spcBef>
            </a:pPr>
            <a:r>
              <a:rPr lang="en-US" sz="2400" kern="0" dirty="0" smtClean="0">
                <a:latin typeface="+mn-lt"/>
              </a:rPr>
              <a:t>Calibration and validation.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en-US" sz="2400" kern="0" dirty="0" smtClean="0">
              <a:latin typeface="+mn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en-US" sz="2400" kern="0" baseline="0" dirty="0">
              <a:latin typeface="+mn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Arial" pitchFamily="34" charset="0"/>
              </a:rPr>
              <a:t>Modeling</a:t>
            </a:r>
            <a:r>
              <a:rPr lang="en-GB" dirty="0">
                <a:latin typeface="Arial" pitchFamily="34" charset="0"/>
              </a:rPr>
              <a:t> Considerations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Development of a rainfall-runoff model depends on </a:t>
            </a:r>
          </a:p>
          <a:p>
            <a:pPr marL="341313" indent="-341313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	(1) Time scale</a:t>
            </a:r>
          </a:p>
          <a:p>
            <a:pPr marL="341313" indent="-341313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	(2) Basin </a:t>
            </a:r>
            <a:r>
              <a:rPr lang="en-US" dirty="0" smtClean="0">
                <a:solidFill>
                  <a:srgbClr val="000000"/>
                </a:solidFill>
              </a:rPr>
              <a:t>scale</a:t>
            </a:r>
          </a:p>
          <a:p>
            <a:pPr marL="341313" indent="-341313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>
              <a:solidFill>
                <a:srgbClr val="000000"/>
              </a:solidFill>
            </a:endParaRPr>
          </a:p>
          <a:p>
            <a:pPr marL="341313" indent="-341313">
              <a:spcBef>
                <a:spcPts val="600"/>
              </a:spcBef>
              <a:buClr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Small basin operate a less significant filtering effect on rainfall.</a:t>
            </a:r>
          </a:p>
          <a:p>
            <a:pPr marL="341313" indent="-341313">
              <a:spcBef>
                <a:spcPts val="600"/>
              </a:spcBef>
              <a:buClr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Linear models are not appropriate for short time scales and small spatial scales.</a:t>
            </a:r>
          </a:p>
          <a:p>
            <a:pPr marL="341313" indent="-341313">
              <a:spcBef>
                <a:spcPts val="600"/>
              </a:spcBef>
              <a:buClr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Constant and spatially uniform rainfall typically induces a S-shaped hydrograph in the long time.</a:t>
            </a:r>
          </a:p>
          <a:p>
            <a:pPr marL="341313" indent="-341313"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It is important to gain a full comprehension of the rainfall-runoff transformation on a perceptional basis. Go out and look around, especially during floods!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7032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latin typeface="Arial" pitchFamily="34" charset="0"/>
              </a:rPr>
              <a:t>Rational Formula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9248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First proposed by </a:t>
            </a:r>
            <a:r>
              <a:rPr lang="en-US" dirty="0" err="1">
                <a:solidFill>
                  <a:srgbClr val="000000"/>
                </a:solidFill>
              </a:rPr>
              <a:t>Kuichling</a:t>
            </a:r>
            <a:r>
              <a:rPr lang="en-US" dirty="0">
                <a:solidFill>
                  <a:srgbClr val="000000"/>
                </a:solidFill>
              </a:rPr>
              <a:t> in 1889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solidFill>
                  <a:srgbClr val="000000"/>
                </a:solidFill>
              </a:rPr>
              <a:t>Q</a:t>
            </a:r>
            <a:r>
              <a:rPr lang="en-US" baseline="-25000" dirty="0" err="1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smtClean="0">
                <a:solidFill>
                  <a:srgbClr val="000000"/>
                </a:solidFill>
              </a:rPr>
              <a:t>C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A</a:t>
            </a:r>
          </a:p>
          <a:p>
            <a:pPr lvl="1" indent="-284163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	where 	</a:t>
            </a:r>
            <a:r>
              <a:rPr lang="en-US" dirty="0" err="1" smtClean="0">
                <a:solidFill>
                  <a:srgbClr val="000000"/>
                </a:solidFill>
              </a:rPr>
              <a:t>Q</a:t>
            </a:r>
            <a:r>
              <a:rPr lang="en-US" baseline="-25000" dirty="0" err="1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peak discharge </a:t>
            </a:r>
            <a:r>
              <a:rPr lang="en-US" dirty="0" smtClean="0">
                <a:solidFill>
                  <a:srgbClr val="000000"/>
                </a:solidFill>
              </a:rPr>
              <a:t>(m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/s</a:t>
            </a:r>
            <a:r>
              <a:rPr lang="en-US" dirty="0">
                <a:solidFill>
                  <a:srgbClr val="000000"/>
                </a:solidFill>
              </a:rPr>
              <a:t>);</a:t>
            </a:r>
          </a:p>
          <a:p>
            <a:pPr lvl="1" indent="-284163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		         	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= rainfall intensity </a:t>
            </a:r>
            <a:r>
              <a:rPr lang="en-US" dirty="0" smtClean="0">
                <a:solidFill>
                  <a:srgbClr val="000000"/>
                </a:solidFill>
              </a:rPr>
              <a:t>(m/s)</a:t>
            </a:r>
            <a:endParaRPr lang="en-US" dirty="0">
              <a:solidFill>
                <a:srgbClr val="000000"/>
              </a:solidFill>
            </a:endParaRPr>
          </a:p>
          <a:p>
            <a:pPr lvl="1" indent="-284163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			A = drainage area </a:t>
            </a:r>
            <a:r>
              <a:rPr lang="en-US" dirty="0" smtClean="0">
                <a:solidFill>
                  <a:srgbClr val="000000"/>
                </a:solidFill>
              </a:rPr>
              <a:t>(m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 indent="-284163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			C = runoff coefficient ( - ) depending on water losses</a:t>
            </a:r>
            <a:endParaRPr lang="en-US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Note: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= average intensity of rainfall corresponding to the</a:t>
            </a:r>
          </a:p>
          <a:p>
            <a:pPr lvl="3" indent="-227013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 duration of time-to-concentration.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0" y="2743200"/>
            <a:ext cx="7583488" cy="3884613"/>
            <a:chOff x="672" y="1488"/>
            <a:chExt cx="4777" cy="2447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1488"/>
              <a:ext cx="2378" cy="24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0" y="2160"/>
              <a:ext cx="2330" cy="16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" y="1728"/>
              <a:ext cx="2426" cy="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7032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latin typeface="Arial" pitchFamily="34" charset="0"/>
              </a:rPr>
              <a:t>Time-of-Concentration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7772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</a:rPr>
              <a:t>Definition</a:t>
            </a:r>
            <a:r>
              <a:rPr lang="en-GB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the time needed for water to flow from the most remote point in a watershed to the watershed outlet</a:t>
            </a:r>
            <a:r>
              <a:rPr lang="en-GB" dirty="0" smtClean="0">
                <a:solidFill>
                  <a:srgbClr val="000000"/>
                </a:solidFill>
              </a:rPr>
              <a:t>. It is </a:t>
            </a:r>
            <a:r>
              <a:rPr lang="en-GB" dirty="0">
                <a:solidFill>
                  <a:srgbClr val="000000"/>
                </a:solidFill>
              </a:rPr>
              <a:t>very difficult to measure.</a:t>
            </a: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85800" y="1811337"/>
            <a:ext cx="7772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Runoff coefficient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06584" y="2362200"/>
            <a:ext cx="7772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err="1" smtClean="0">
                <a:solidFill>
                  <a:srgbClr val="000000"/>
                </a:solidFill>
              </a:rPr>
              <a:t>Again</a:t>
            </a:r>
            <a:r>
              <a:rPr lang="it-IT" dirty="0" smtClean="0">
                <a:solidFill>
                  <a:srgbClr val="000000"/>
                </a:solidFill>
              </a:rPr>
              <a:t>, i</a:t>
            </a:r>
            <a:r>
              <a:rPr lang="en-GB" dirty="0" smtClean="0">
                <a:solidFill>
                  <a:srgbClr val="000000"/>
                </a:solidFill>
              </a:rPr>
              <a:t>t is </a:t>
            </a:r>
            <a:r>
              <a:rPr lang="en-GB" dirty="0">
                <a:solidFill>
                  <a:srgbClr val="000000"/>
                </a:solidFill>
              </a:rPr>
              <a:t>very difficult to measure.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Arial" pitchFamily="34" charset="0"/>
              </a:rPr>
              <a:t>Time-of-Concentration Methods (1)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990600" y="1209675"/>
            <a:ext cx="6931025" cy="488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Arial" pitchFamily="34" charset="0"/>
              </a:rPr>
              <a:t>Time-of-Concentration Methods (2)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685800" y="1295400"/>
            <a:ext cx="7772400" cy="461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What hydrology should do for water resources management?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Hydrology should provide the required information to water resources managers: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arenR"/>
            </a:pPr>
            <a:r>
              <a:rPr lang="en-US" sz="2400" dirty="0" smtClean="0"/>
              <a:t>Water Resources Availability.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arenR"/>
            </a:pPr>
            <a:r>
              <a:rPr lang="en-US" sz="2400" dirty="0" smtClean="0"/>
              <a:t>Water Quality.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arenR"/>
            </a:pPr>
            <a:r>
              <a:rPr lang="en-US" sz="2400" dirty="0" smtClean="0"/>
              <a:t>Technical strategies for managing water resources.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arenR"/>
            </a:pPr>
            <a:endParaRPr lang="en-US" sz="2400" dirty="0" smtClean="0"/>
          </a:p>
          <a:p>
            <a:pPr marL="457200" indent="-457200" eaLnBrk="1" hangingPunct="1">
              <a:lnSpc>
                <a:spcPct val="80000"/>
              </a:lnSpc>
              <a:buNone/>
            </a:pPr>
            <a:r>
              <a:rPr lang="en-US" sz="2400" dirty="0" smtClean="0"/>
              <a:t>Issue 1 is compelling.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Lack of historical information and problems related to river discharge measurement make estimation of water resources availability a relevant technical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Arial" pitchFamily="34" charset="0"/>
              </a:rPr>
              <a:t>Time-of-Concentration Methods (3)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85800" y="1558925"/>
            <a:ext cx="7772400" cy="434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Arial" pitchFamily="34" charset="0"/>
              </a:rPr>
              <a:t>Time-Area Method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</a:rPr>
              <a:t>Can be considered as an extension of the rational method in which rainfall intensity in not uniform over the storm duration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90800"/>
            <a:ext cx="4038600" cy="307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4724400" y="2667000"/>
            <a:ext cx="3836988" cy="260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Arial" pitchFamily="34" charset="0"/>
              </a:rPr>
              <a:t>Time-Area Method (</a:t>
            </a:r>
            <a:r>
              <a:rPr lang="en-US" dirty="0" err="1">
                <a:latin typeface="Arial" pitchFamily="34" charset="0"/>
              </a:rPr>
              <a:t>Eg</a:t>
            </a:r>
            <a:r>
              <a:rPr lang="en-US" dirty="0">
                <a:latin typeface="Arial" pitchFamily="34" charset="0"/>
              </a:rPr>
              <a:t>. 1)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85800" y="1385888"/>
            <a:ext cx="7772400" cy="469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latin typeface="Arial" pitchFamily="34" charset="0"/>
              </a:rPr>
              <a:t>Time-Area Method (</a:t>
            </a:r>
            <a:r>
              <a:rPr lang="en-US" dirty="0" err="1">
                <a:latin typeface="Arial" pitchFamily="34" charset="0"/>
              </a:rPr>
              <a:t>Eg</a:t>
            </a:r>
            <a:r>
              <a:rPr lang="en-US" dirty="0">
                <a:latin typeface="Arial" pitchFamily="34" charset="0"/>
              </a:rPr>
              <a:t>. 2)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92238"/>
            <a:ext cx="7772400" cy="468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latin typeface="Arial" pitchFamily="34" charset="0"/>
              </a:rPr>
              <a:t>Time-Area Method (</a:t>
            </a:r>
            <a:r>
              <a:rPr lang="en-US" dirty="0" err="1">
                <a:latin typeface="Arial" pitchFamily="34" charset="0"/>
              </a:rPr>
              <a:t>Eg</a:t>
            </a:r>
            <a:r>
              <a:rPr lang="en-US" dirty="0">
                <a:latin typeface="Arial" pitchFamily="34" charset="0"/>
              </a:rPr>
              <a:t>. 3)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84300"/>
            <a:ext cx="7772400" cy="469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latin typeface="Arial" pitchFamily="34" charset="0"/>
              </a:rPr>
              <a:t>Time-Area Method (</a:t>
            </a:r>
            <a:r>
              <a:rPr lang="en-US" dirty="0" err="1">
                <a:latin typeface="Arial" pitchFamily="34" charset="0"/>
              </a:rPr>
              <a:t>Eg</a:t>
            </a:r>
            <a:r>
              <a:rPr lang="en-US" dirty="0">
                <a:latin typeface="Arial" pitchFamily="34" charset="0"/>
              </a:rPr>
              <a:t>. 4)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30338"/>
            <a:ext cx="7772400" cy="460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Arial" pitchFamily="34" charset="0"/>
              </a:rPr>
              <a:t>Linear Reservoir Method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371600"/>
            <a:ext cx="250031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533400" y="1295400"/>
            <a:ext cx="5486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Accordingly to this model, the catchment is assimilated to a reservoir and the river discharge at the outlet is assumed to be given by the outflow from a bottom discharge.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The discharge is assumed to be related to the stored volume by a linear relationship: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479274"/>
            <a:ext cx="1905000" cy="71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685800" y="4382869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which can be considered an empirical expression of an energy balance equation (Torricelli’s law).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Arial" pitchFamily="34" charset="0"/>
              </a:rPr>
              <a:t>Linear Reservoir Method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371600"/>
            <a:ext cx="250031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533400" y="12954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We can also impose the continuity equation to </a:t>
            </a:r>
            <a:r>
              <a:rPr lang="en-GB" smtClean="0">
                <a:solidFill>
                  <a:srgbClr val="000000"/>
                </a:solidFill>
              </a:rPr>
              <a:t>the reservoir: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09600" y="3429000"/>
            <a:ext cx="66294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which can be considered an empirical expression of an energy balance equation (Torricelli’s law).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By combining one obtains: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057400"/>
            <a:ext cx="246040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731941"/>
            <a:ext cx="2893945" cy="90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Arial" pitchFamily="34" charset="0"/>
              </a:rPr>
              <a:t>Linear Reservoir Method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371600"/>
            <a:ext cx="250031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533400" y="12954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By multiplying both sides by e</a:t>
            </a:r>
            <a:r>
              <a:rPr lang="en-GB" baseline="30000" dirty="0" smtClean="0">
                <a:solidFill>
                  <a:srgbClr val="000000"/>
                </a:solidFill>
              </a:rPr>
              <a:t>t/k</a:t>
            </a:r>
            <a:r>
              <a:rPr lang="en-GB" dirty="0" smtClean="0">
                <a:solidFill>
                  <a:srgbClr val="000000"/>
                </a:solidFill>
              </a:rPr>
              <a:t> one obtains: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09600" y="2895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which can be written as: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53" y="1828800"/>
            <a:ext cx="4000847" cy="8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689" y="3352800"/>
            <a:ext cx="2733911" cy="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609600" y="41910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By integrating between 0 and t one obtains: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4996" y="3914526"/>
            <a:ext cx="3800804" cy="286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Arial" pitchFamily="34" charset="0"/>
              </a:rPr>
              <a:t>Linear Reservoir Method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371600"/>
            <a:ext cx="250031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533400" y="12954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By imposing q(0) = Q</a:t>
            </a:r>
            <a:r>
              <a:rPr lang="en-GB" baseline="-25000" dirty="0" smtClean="0">
                <a:solidFill>
                  <a:srgbClr val="000000"/>
                </a:solidFill>
              </a:rPr>
              <a:t>0</a:t>
            </a:r>
            <a:r>
              <a:rPr lang="en-GB" dirty="0" smtClean="0">
                <a:solidFill>
                  <a:srgbClr val="000000"/>
                </a:solidFill>
              </a:rPr>
              <a:t> one obtains: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00400" y="21336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 smtClean="0">
                <a:solidFill>
                  <a:srgbClr val="000000"/>
                </a:solidFill>
              </a:rPr>
              <a:t>+ </a:t>
            </a:r>
            <a:r>
              <a:rPr lang="en-GB" i="1" dirty="0" smtClean="0">
                <a:solidFill>
                  <a:srgbClr val="000000"/>
                </a:solidFill>
                <a:latin typeface="Times New Roman"/>
              </a:rPr>
              <a:t>Q</a:t>
            </a:r>
            <a:r>
              <a:rPr lang="en-GB" i="1" baseline="-25000" dirty="0" smtClean="0">
                <a:solidFill>
                  <a:srgbClr val="000000"/>
                </a:solidFill>
                <a:latin typeface="Times New Roman"/>
              </a:rPr>
              <a:t>0</a:t>
            </a:r>
            <a:r>
              <a:rPr lang="en-GB" i="1" dirty="0" smtClean="0">
                <a:solidFill>
                  <a:srgbClr val="000000"/>
                </a:solidFill>
                <a:latin typeface="Times New Roman"/>
              </a:rPr>
              <a:t> e</a:t>
            </a:r>
            <a:r>
              <a:rPr lang="en-GB" i="1" baseline="30000" dirty="0" smtClean="0">
                <a:solidFill>
                  <a:srgbClr val="000000"/>
                </a:solidFill>
                <a:latin typeface="Times New Roman"/>
              </a:rPr>
              <a:t>-t/k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09600" y="3505200"/>
            <a:ext cx="75438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Please note:</a:t>
            </a:r>
          </a:p>
          <a:p>
            <a:pPr marL="176213" indent="-176213">
              <a:spcBef>
                <a:spcPts val="600"/>
              </a:spcBef>
              <a:buFontTx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River discharge is linearly related to the river cross section area;</a:t>
            </a:r>
          </a:p>
          <a:p>
            <a:pPr marL="176213" indent="-176213">
              <a:spcBef>
                <a:spcPts val="600"/>
              </a:spcBef>
              <a:buFontTx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assuming a linear relationship between river discharge and water stored in the catchment implies a linear relationship between cross section area and water volume stored in the catchment.</a:t>
            </a:r>
          </a:p>
          <a:p>
            <a:pPr marL="176213" indent="-176213">
              <a:spcBef>
                <a:spcPts val="600"/>
              </a:spcBef>
              <a:buFontTx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This means that the virtual water level shift is uniformly distributed over the catchment (synchronous functioning)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326" y="1819187"/>
            <a:ext cx="2867274" cy="10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6A84D19B-B753-4A13-9A84-DB210B0A2C5F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19125"/>
            <a:ext cx="71628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1524000" y="61722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/>
              <a:t>Figure 7.1.1  (p. 192)</a:t>
            </a:r>
            <a:br>
              <a:rPr lang="en-US" sz="1200" b="1"/>
            </a:br>
            <a:r>
              <a:rPr lang="en-US" sz="900"/>
              <a:t>Hydrologic cycle with global annual average water balance given in units relative to a value of 100 for the rate of precipitation on land (from Chow et al. 1988)).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1430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200" dirty="0" err="1" smtClean="0">
                <a:solidFill>
                  <a:srgbClr val="CC0000"/>
                </a:solidFill>
                <a:latin typeface="Arial" pitchFamily="34" charset="0"/>
              </a:rPr>
              <a:t>Hydrologycal</a:t>
            </a:r>
            <a:r>
              <a:rPr lang="en-US" sz="3200" dirty="0" smtClean="0">
                <a:solidFill>
                  <a:srgbClr val="CC0000"/>
                </a:solidFill>
                <a:latin typeface="Arial" pitchFamily="34" charset="0"/>
              </a:rPr>
              <a:t> cycle</a:t>
            </a:r>
            <a:endParaRPr lang="en-US" sz="3200" dirty="0">
              <a:solidFill>
                <a:srgbClr val="CC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latin typeface="Arial" pitchFamily="34" charset="0"/>
              </a:rPr>
              <a:t>Generalisation</a:t>
            </a:r>
            <a:r>
              <a:rPr lang="en-US" dirty="0" smtClean="0">
                <a:latin typeface="Arial" pitchFamily="34" charset="0"/>
              </a:rPr>
              <a:t> of linear methods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3400" y="12954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Linear reservoir (by neglecting Q</a:t>
            </a:r>
            <a:r>
              <a:rPr lang="en-GB" baseline="-25000" dirty="0" smtClean="0">
                <a:solidFill>
                  <a:srgbClr val="000000"/>
                </a:solidFill>
                <a:latin typeface="Times New Roman"/>
              </a:rPr>
              <a:t>0</a:t>
            </a:r>
            <a:r>
              <a:rPr lang="en-GB" dirty="0" smtClean="0">
                <a:solidFill>
                  <a:srgbClr val="000000"/>
                </a:solidFill>
              </a:rPr>
              <a:t>):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526" y="1819187"/>
            <a:ext cx="2867274" cy="10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661381" y="3244334"/>
            <a:ext cx="1777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Time-area method: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37" y="3733800"/>
            <a:ext cx="225666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500280"/>
            <a:ext cx="2720576" cy="10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430696"/>
            <a:ext cx="2772396" cy="89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tangolo 12"/>
          <p:cNvSpPr/>
          <p:nvPr/>
        </p:nvSpPr>
        <p:spPr>
          <a:xfrm>
            <a:off x="2468420" y="5077692"/>
            <a:ext cx="30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T</a:t>
            </a:r>
            <a:endParaRPr lang="it-IT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latin typeface="Arial" pitchFamily="34" charset="0"/>
              </a:rPr>
              <a:t>Generalisation</a:t>
            </a:r>
            <a:r>
              <a:rPr lang="en-US" dirty="0" smtClean="0">
                <a:latin typeface="Arial" pitchFamily="34" charset="0"/>
              </a:rPr>
              <a:t> of linear methods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3400" y="12954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By generalising: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84791" y="2590800"/>
            <a:ext cx="77210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where h(t) is called the Instantaneous Unit Hydrograph (IUH). It is the response of the catchment to an (instantaneous) impulse of rainfall of unit volume.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Note: for linear systems the principle of superposition of the effects applies.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In general, it is not a suitable assumption (but depends on catchments size and time scale).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Many different IUHs are proposed by the scientific literature.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58030"/>
            <a:ext cx="2552159" cy="93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Arial" pitchFamily="34" charset="0"/>
              </a:rPr>
              <a:t>Variable source area models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7200" y="2358985"/>
            <a:ext cx="4267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Actually, in a river basin the water storage capacity is spatially varying.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Figure 2 from </a:t>
            </a:r>
            <a:r>
              <a:rPr lang="en-US" dirty="0" smtClean="0">
                <a:solidFill>
                  <a:srgbClr val="000000"/>
                </a:solidFill>
              </a:rPr>
              <a:t>Moore, R. J.: The PDM rainfall-runoff model, </a:t>
            </a:r>
            <a:r>
              <a:rPr lang="en-US" dirty="0" err="1" smtClean="0">
                <a:solidFill>
                  <a:srgbClr val="000000"/>
                </a:solidFill>
              </a:rPr>
              <a:t>Hydrol</a:t>
            </a:r>
            <a:r>
              <a:rPr lang="en-US" dirty="0" smtClean="0">
                <a:solidFill>
                  <a:srgbClr val="000000"/>
                </a:solidFill>
              </a:rPr>
              <a:t>. Earth Syst. Sci., 11, 483-499, doi:10.5194/hess-11-483-2007, 2007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000" y="1240800"/>
            <a:ext cx="3060000" cy="5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Arial" pitchFamily="34" charset="0"/>
              </a:rPr>
              <a:t>Variable source area models (non linear)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33121" name="Object 1"/>
          <p:cNvGraphicFramePr>
            <a:graphicFrameLocks noChangeAspect="1"/>
          </p:cNvGraphicFramePr>
          <p:nvPr/>
        </p:nvGraphicFramePr>
        <p:xfrm>
          <a:off x="914400" y="1752600"/>
          <a:ext cx="664325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5" name="Immagine bitmap" r:id="rId4" imgW="6211167" imgH="2991268" progId="">
                  <p:embed/>
                </p:oleObj>
              </mc:Choice>
              <mc:Fallback>
                <p:oleObj name="Immagine bitmap" r:id="rId4" imgW="6211167" imgH="2991268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6643255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latin typeface="Arial" pitchFamily="34" charset="0"/>
              </a:rPr>
              <a:t>Hymod</a:t>
            </a:r>
            <a:r>
              <a:rPr lang="en-US" dirty="0" smtClean="0">
                <a:latin typeface="Arial" pitchFamily="34" charset="0"/>
              </a:rPr>
              <a:t> model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2133600" y="1524000"/>
          <a:ext cx="521017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6" r:id="rId4" imgW="8221223" imgH="3191320" progId="">
                  <p:embed/>
                </p:oleObj>
              </mc:Choice>
              <mc:Fallback>
                <p:oleObj r:id="rId4" imgW="8221223" imgH="31913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24000"/>
                        <a:ext cx="5210175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9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207570"/>
              </p:ext>
            </p:extLst>
          </p:nvPr>
        </p:nvGraphicFramePr>
        <p:xfrm>
          <a:off x="2640013" y="4419600"/>
          <a:ext cx="434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7" name="Equation" r:id="rId6" imgW="2374560" imgH="545760" progId="Equation.3">
                  <p:embed/>
                </p:oleObj>
              </mc:Choice>
              <mc:Fallback>
                <p:oleObj name="Equation" r:id="rId6" imgW="2374560" imgH="5457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419600"/>
                        <a:ext cx="43434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3124200" y="39624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smtClean="0">
                <a:solidFill>
                  <a:srgbClr val="000000"/>
                </a:solidFill>
              </a:rPr>
              <a:t>Water </a:t>
            </a:r>
            <a:r>
              <a:rPr lang="it-IT" dirty="0" err="1" smtClean="0">
                <a:solidFill>
                  <a:srgbClr val="000000"/>
                </a:solidFill>
              </a:rPr>
              <a:t>storage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capacity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latin typeface="Arial" pitchFamily="34" charset="0"/>
              </a:rPr>
              <a:t>Hymod</a:t>
            </a:r>
            <a:r>
              <a:rPr lang="en-US" dirty="0" smtClean="0">
                <a:latin typeface="Arial" pitchFamily="34" charset="0"/>
              </a:rPr>
              <a:t> model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57200" y="533400"/>
          <a:ext cx="521017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3" r:id="rId4" imgW="8221223" imgH="3191320" progId="">
                  <p:embed/>
                </p:oleObj>
              </mc:Choice>
              <mc:Fallback>
                <p:oleObj r:id="rId4" imgW="8221223" imgH="31913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5210175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51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48736"/>
              </p:ext>
            </p:extLst>
          </p:nvPr>
        </p:nvGraphicFramePr>
        <p:xfrm>
          <a:off x="914400" y="3729037"/>
          <a:ext cx="31178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4" name="Equation" r:id="rId6" imgW="1726920" imgH="380880" progId="Equation.3">
                  <p:embed/>
                </p:oleObj>
              </mc:Choice>
              <mc:Fallback>
                <p:oleObj name="Equation" r:id="rId6" imgW="1726920" imgH="380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29037"/>
                        <a:ext cx="3117850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51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594737"/>
              </p:ext>
            </p:extLst>
          </p:nvPr>
        </p:nvGraphicFramePr>
        <p:xfrm>
          <a:off x="1320800" y="4546600"/>
          <a:ext cx="41608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5" name="Equation" r:id="rId8" imgW="2311200" imgH="558720" progId="Equation.3">
                  <p:embed/>
                </p:oleObj>
              </mc:Choice>
              <mc:Fallback>
                <p:oleObj name="Equation" r:id="rId8" imgW="2311200" imgH="558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4546600"/>
                        <a:ext cx="4160838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51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277850"/>
              </p:ext>
            </p:extLst>
          </p:nvPr>
        </p:nvGraphicFramePr>
        <p:xfrm>
          <a:off x="1355725" y="5521325"/>
          <a:ext cx="47847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6" name="Equation" r:id="rId10" imgW="2654280" imgH="609480" progId="Equation.3">
                  <p:embed/>
                </p:oleObj>
              </mc:Choice>
              <mc:Fallback>
                <p:oleObj name="Equation" r:id="rId10" imgW="2654280" imgH="609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5521325"/>
                        <a:ext cx="4784725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8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838200" y="25908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Assumption: evapotranspiration is null and cumulated rainfall from the beginning of the event is indicated as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P(t)</a:t>
            </a:r>
          </a:p>
          <a:p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volume of water stored in the catchment per unit catchment area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latin typeface="Arial" pitchFamily="34" charset="0"/>
              </a:rPr>
              <a:t>Hymod</a:t>
            </a:r>
            <a:r>
              <a:rPr lang="en-US" dirty="0" smtClean="0">
                <a:latin typeface="Arial" pitchFamily="34" charset="0"/>
              </a:rPr>
              <a:t> model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57200" y="533400"/>
          <a:ext cx="521017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1" r:id="rId4" imgW="8221223" imgH="3191320" progId="">
                  <p:embed/>
                </p:oleObj>
              </mc:Choice>
              <mc:Fallback>
                <p:oleObj r:id="rId4" imgW="8221223" imgH="31913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5210175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515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364964"/>
              </p:ext>
            </p:extLst>
          </p:nvPr>
        </p:nvGraphicFramePr>
        <p:xfrm>
          <a:off x="1058863" y="3059113"/>
          <a:ext cx="54959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2" name="Equation" r:id="rId6" imgW="3047760" imgH="507960" progId="Equation.3">
                  <p:embed/>
                </p:oleObj>
              </mc:Choice>
              <mc:Fallback>
                <p:oleObj name="Equation" r:id="rId6" imgW="3047760" imgH="5079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3059113"/>
                        <a:ext cx="549592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515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434618"/>
              </p:ext>
            </p:extLst>
          </p:nvPr>
        </p:nvGraphicFramePr>
        <p:xfrm>
          <a:off x="931863" y="4748213"/>
          <a:ext cx="715486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3" name="Equation" r:id="rId8" imgW="3974760" imgH="558720" progId="Equation.3">
                  <p:embed/>
                </p:oleObj>
              </mc:Choice>
              <mc:Fallback>
                <p:oleObj name="Equation" r:id="rId8" imgW="3974760" imgH="558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4748213"/>
                        <a:ext cx="7154862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8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latin typeface="Arial" pitchFamily="34" charset="0"/>
              </a:rPr>
              <a:t>Hymod</a:t>
            </a:r>
            <a:r>
              <a:rPr lang="en-US" dirty="0" smtClean="0">
                <a:latin typeface="Arial" pitchFamily="34" charset="0"/>
              </a:rPr>
              <a:t> model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57200" y="533400"/>
          <a:ext cx="521017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9" r:id="rId4" imgW="8221223" imgH="3191320" progId="">
                  <p:embed/>
                </p:oleObj>
              </mc:Choice>
              <mc:Fallback>
                <p:oleObj r:id="rId4" imgW="8221223" imgH="31913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5210175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515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665195"/>
              </p:ext>
            </p:extLst>
          </p:nvPr>
        </p:nvGraphicFramePr>
        <p:xfrm>
          <a:off x="2300288" y="2743200"/>
          <a:ext cx="16510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0" name="Equation" r:id="rId6" imgW="914400" imgH="444240" progId="Equation.3">
                  <p:embed/>
                </p:oleObj>
              </mc:Choice>
              <mc:Fallback>
                <p:oleObj name="Equation" r:id="rId6" imgW="914400" imgH="4442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2743200"/>
                        <a:ext cx="165100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51572" name="Object 20"/>
          <p:cNvGraphicFramePr>
            <a:graphicFrameLocks noChangeAspect="1"/>
          </p:cNvGraphicFramePr>
          <p:nvPr/>
        </p:nvGraphicFramePr>
        <p:xfrm>
          <a:off x="2290763" y="4025900"/>
          <a:ext cx="21526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1" name="Equazione" r:id="rId8" imgW="1193760" imgH="215640" progId="Equation.3">
                  <p:embed/>
                </p:oleObj>
              </mc:Choice>
              <mc:Fallback>
                <p:oleObj name="Equazione" r:id="rId8" imgW="1193760" imgH="215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4025900"/>
                        <a:ext cx="21526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7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5157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681374"/>
              </p:ext>
            </p:extLst>
          </p:nvPr>
        </p:nvGraphicFramePr>
        <p:xfrm>
          <a:off x="2176463" y="4957763"/>
          <a:ext cx="18002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2" name="Equation" r:id="rId10" imgW="1002960" imgH="241200" progId="Equation.3">
                  <p:embed/>
                </p:oleObj>
              </mc:Choice>
              <mc:Fallback>
                <p:oleObj name="Equation" r:id="rId10" imgW="1002960" imgH="241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4957763"/>
                        <a:ext cx="1800225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7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5157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601404"/>
              </p:ext>
            </p:extLst>
          </p:nvPr>
        </p:nvGraphicFramePr>
        <p:xfrm>
          <a:off x="4521200" y="4957763"/>
          <a:ext cx="21431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3" name="Equation" r:id="rId12" imgW="1193760" imgH="241200" progId="Equation.3">
                  <p:embed/>
                </p:oleObj>
              </mc:Choice>
              <mc:Fallback>
                <p:oleObj name="Equation" r:id="rId12" imgW="1193760" imgH="241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957763"/>
                        <a:ext cx="2143125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7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8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4038600" y="4953000"/>
            <a:ext cx="45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6463" y="6096000"/>
            <a:ext cx="468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C* is now the storage in the unsaturated part of the catchment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latin typeface="Arial" pitchFamily="34" charset="0"/>
              </a:rPr>
              <a:t>Hymod</a:t>
            </a:r>
            <a:r>
              <a:rPr lang="en-US" dirty="0" smtClean="0">
                <a:latin typeface="Arial" pitchFamily="34" charset="0"/>
              </a:rPr>
              <a:t> model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57200" y="533400"/>
          <a:ext cx="521017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0" r:id="rId4" imgW="8221223" imgH="3191320" progId="">
                  <p:embed/>
                </p:oleObj>
              </mc:Choice>
              <mc:Fallback>
                <p:oleObj r:id="rId4" imgW="8221223" imgH="31913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5210175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515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9156"/>
              </p:ext>
            </p:extLst>
          </p:nvPr>
        </p:nvGraphicFramePr>
        <p:xfrm>
          <a:off x="2233613" y="3451225"/>
          <a:ext cx="33893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1" name="Equation" r:id="rId6" imgW="1879560" imgH="228600" progId="Equation.3">
                  <p:embed/>
                </p:oleObj>
              </mc:Choice>
              <mc:Fallback>
                <p:oleObj name="Equation" r:id="rId6" imgW="187956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3451225"/>
                        <a:ext cx="3389312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51580" name="Object 28"/>
          <p:cNvGraphicFramePr>
            <a:graphicFrameLocks noChangeAspect="1"/>
          </p:cNvGraphicFramePr>
          <p:nvPr/>
        </p:nvGraphicFramePr>
        <p:xfrm>
          <a:off x="1820863" y="2819400"/>
          <a:ext cx="49720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2" name="Equazione" r:id="rId8" imgW="2755800" imgH="215640" progId="Equation.3">
                  <p:embed/>
                </p:oleObj>
              </mc:Choice>
              <mc:Fallback>
                <p:oleObj name="Equazione" r:id="rId8" imgW="2755800" imgH="2156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2819400"/>
                        <a:ext cx="49720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83" name="Rectangle 31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5158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546553"/>
              </p:ext>
            </p:extLst>
          </p:nvPr>
        </p:nvGraphicFramePr>
        <p:xfrm>
          <a:off x="2136775" y="4038600"/>
          <a:ext cx="3406775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3" name="Equation" r:id="rId10" imgW="1892160" imgH="888840" progId="Equation.3">
                  <p:embed/>
                </p:oleObj>
              </mc:Choice>
              <mc:Fallback>
                <p:oleObj name="Equation" r:id="rId10" imgW="1892160" imgH="8888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4038600"/>
                        <a:ext cx="3406775" cy="161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51584" name="Object 32"/>
          <p:cNvGraphicFramePr>
            <a:graphicFrameLocks noChangeAspect="1"/>
          </p:cNvGraphicFramePr>
          <p:nvPr/>
        </p:nvGraphicFramePr>
        <p:xfrm>
          <a:off x="2111375" y="6084888"/>
          <a:ext cx="28400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4" name="Equazione" r:id="rId12" imgW="1574640" imgH="228600" progId="Equation.3">
                  <p:embed/>
                </p:oleObj>
              </mc:Choice>
              <mc:Fallback>
                <p:oleObj name="Equazione" r:id="rId12" imgW="1574640" imgH="22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6084888"/>
                        <a:ext cx="284003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0" y="4306669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potential evapotranspiration</a:t>
            </a:r>
          </a:p>
          <a:p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 evapotranspiration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latin typeface="Arial" pitchFamily="34" charset="0"/>
              </a:rPr>
              <a:t>Hymod</a:t>
            </a:r>
            <a:r>
              <a:rPr lang="en-US" dirty="0" smtClean="0">
                <a:latin typeface="Arial" pitchFamily="34" charset="0"/>
              </a:rPr>
              <a:t> model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57200" y="533400"/>
          <a:ext cx="521017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8" r:id="rId4" imgW="8221223" imgH="3191320" progId="">
                  <p:embed/>
                </p:oleObj>
              </mc:Choice>
              <mc:Fallback>
                <p:oleObj r:id="rId4" imgW="8221223" imgH="31913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5210175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8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304800" y="2819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 subtracting evapotranspiration, at each time step, </a:t>
            </a:r>
            <a:r>
              <a:rPr lang="it-IT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C*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is recomputed through the relationship:</a:t>
            </a:r>
            <a:endParaRPr lang="en-GB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566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484149"/>
              </p:ext>
            </p:extLst>
          </p:nvPr>
        </p:nvGraphicFramePr>
        <p:xfrm>
          <a:off x="1755775" y="3657600"/>
          <a:ext cx="41163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9" name="Equation" r:id="rId6" imgW="2286000" imgH="558720" progId="Equation.3">
                  <p:embed/>
                </p:oleObj>
              </mc:Choice>
              <mc:Fallback>
                <p:oleObj name="Equation" r:id="rId6" imgW="2286000" imgH="558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3657600"/>
                        <a:ext cx="4116388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ttangolo 27"/>
          <p:cNvSpPr/>
          <p:nvPr/>
        </p:nvSpPr>
        <p:spPr>
          <a:xfrm>
            <a:off x="304800" y="48547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Note 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again that </a:t>
            </a:r>
            <a:r>
              <a:rPr lang="it-IT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*(</a:t>
            </a:r>
            <a:r>
              <a:rPr lang="it-IT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is 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water depth that is stored in the part of the catchment that is not saturated.</a:t>
            </a:r>
            <a:endParaRPr lang="en-GB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94954DCB-C068-46D5-A9C7-2C7EA0881B9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The Hydrologic Cycle as a Flowchart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Processes understanding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46188"/>
            <a:ext cx="6248400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066800" y="624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/>
              <a:t>Figure 7.1.3  (p. 193)</a:t>
            </a:r>
            <a:br>
              <a:rPr lang="en-US" sz="1200" b="1"/>
            </a:br>
            <a:r>
              <a:rPr lang="en-US" sz="900"/>
              <a:t>Block-diagram representation of the global hydrologic system from Chow et al. (1988)).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2438400" cy="12192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want to estimate the amount of water moved by the different processes!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latin typeface="Arial" pitchFamily="34" charset="0"/>
              </a:rPr>
              <a:t>Hymod</a:t>
            </a:r>
            <a:r>
              <a:rPr lang="en-US" dirty="0" smtClean="0">
                <a:latin typeface="Arial" pitchFamily="34" charset="0"/>
              </a:rPr>
              <a:t> model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57200" y="533400"/>
          <a:ext cx="521017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8" r:id="rId4" imgW="8221223" imgH="3191320" progId="">
                  <p:embed/>
                </p:oleObj>
              </mc:Choice>
              <mc:Fallback>
                <p:oleObj r:id="rId4" imgW="8221223" imgH="31913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5210175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7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8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304800" y="2819400"/>
            <a:ext cx="8305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runoff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divided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parameter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a. The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routed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(slow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component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a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cascade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(fast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component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counts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total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it-IT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94954DCB-C068-46D5-A9C7-2C7EA0881B9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How hydrological processes can be </a:t>
            </a:r>
            <a:r>
              <a:rPr lang="en-US" dirty="0" err="1" smtClean="0">
                <a:latin typeface="Arial" pitchFamily="34" charset="0"/>
              </a:rPr>
              <a:t>modelled</a:t>
            </a:r>
            <a:r>
              <a:rPr lang="en-US" dirty="0" smtClean="0">
                <a:latin typeface="Arial" pitchFamily="34" charset="0"/>
              </a:rPr>
              <a:t>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176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Hydrological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models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try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schematise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dynamics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water flow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water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cycle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Therefore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deal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transfer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mass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take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phases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liquid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gas).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Such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mass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transfers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occur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exchanges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it-IT" sz="2400" kern="0" dirty="0" err="1" smtClean="0">
                <a:latin typeface="+mn-lt"/>
              </a:rPr>
              <a:t>Conservation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of</a:t>
            </a:r>
            <a:r>
              <a:rPr lang="it-IT" sz="2400" kern="0" dirty="0" smtClean="0">
                <a:latin typeface="+mn-lt"/>
              </a:rPr>
              <a:t> mass and </a:t>
            </a:r>
            <a:r>
              <a:rPr lang="it-IT" sz="2400" kern="0" dirty="0" err="1" smtClean="0">
                <a:latin typeface="+mn-lt"/>
              </a:rPr>
              <a:t>energy</a:t>
            </a:r>
            <a:r>
              <a:rPr lang="it-IT" sz="2400" kern="0" dirty="0" smtClean="0">
                <a:latin typeface="+mn-lt"/>
              </a:rPr>
              <a:t> are </a:t>
            </a:r>
            <a:r>
              <a:rPr lang="it-IT" sz="2400" kern="0" dirty="0" err="1" smtClean="0">
                <a:latin typeface="+mn-lt"/>
              </a:rPr>
              <a:t>always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verified</a:t>
            </a:r>
            <a:r>
              <a:rPr lang="it-IT" sz="2400" kern="0" dirty="0" smtClean="0">
                <a:latin typeface="+mn-lt"/>
              </a:rPr>
              <a:t> in </a:t>
            </a:r>
            <a:r>
              <a:rPr lang="it-IT" sz="2400" kern="0" dirty="0" err="1" smtClean="0">
                <a:latin typeface="+mn-lt"/>
              </a:rPr>
              <a:t>fluidmechanics</a:t>
            </a:r>
            <a:r>
              <a:rPr lang="it-IT" sz="2400" kern="0" dirty="0" smtClean="0">
                <a:latin typeface="+mn-lt"/>
              </a:rPr>
              <a:t>, </a:t>
            </a:r>
            <a:r>
              <a:rPr lang="it-IT" sz="2400" kern="0" dirty="0" err="1" smtClean="0">
                <a:latin typeface="+mn-lt"/>
              </a:rPr>
              <a:t>as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well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as</a:t>
            </a:r>
            <a:r>
              <a:rPr lang="it-IT" sz="2400" kern="0" dirty="0" smtClean="0">
                <a:latin typeface="+mn-lt"/>
              </a:rPr>
              <a:t> Newton’s </a:t>
            </a:r>
            <a:r>
              <a:rPr lang="it-IT" sz="2400" kern="0" dirty="0" err="1" smtClean="0">
                <a:latin typeface="+mn-lt"/>
              </a:rPr>
              <a:t>laws</a:t>
            </a:r>
            <a:r>
              <a:rPr lang="it-IT" sz="2400" kern="0" dirty="0" smtClean="0">
                <a:latin typeface="+mn-lt"/>
              </a:rPr>
              <a:t>:</a:t>
            </a: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object in a state of uniform motion tends to remain in that state of motion unless an external force is applied to it. </a:t>
            </a: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relationship between an object's mass m, its acceleration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the applied force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m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Acceleration and force are vectors. </a:t>
            </a: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every action there is an equal and opposite reaction. 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94954DCB-C068-46D5-A9C7-2C7EA0881B9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How hydrological processes can be </a:t>
            </a:r>
            <a:r>
              <a:rPr lang="en-US" dirty="0" err="1" smtClean="0">
                <a:latin typeface="Arial" pitchFamily="34" charset="0"/>
              </a:rPr>
              <a:t>modelled</a:t>
            </a:r>
            <a:r>
              <a:rPr lang="en-US" dirty="0" smtClean="0">
                <a:latin typeface="Arial" pitchFamily="34" charset="0"/>
              </a:rPr>
              <a:t>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Therefore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wishes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reproduce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mathematical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relationships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dynamics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hydrological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processes</a:t>
            </a:r>
            <a:r>
              <a:rPr lang="it-IT" sz="2400" kern="0" dirty="0" smtClean="0">
                <a:latin typeface="+mn-lt"/>
              </a:rPr>
              <a:t>, the </a:t>
            </a:r>
            <a:r>
              <a:rPr lang="it-IT" sz="2400" kern="0" dirty="0" err="1" smtClean="0">
                <a:latin typeface="+mn-lt"/>
              </a:rPr>
              <a:t>continuity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equation</a:t>
            </a:r>
            <a:r>
              <a:rPr lang="it-IT" sz="2400" kern="0" dirty="0" smtClean="0">
                <a:latin typeface="+mn-lt"/>
              </a:rPr>
              <a:t> and </a:t>
            </a:r>
            <a:r>
              <a:rPr lang="it-IT" sz="2400" kern="0" dirty="0" err="1" smtClean="0">
                <a:latin typeface="+mn-lt"/>
              </a:rPr>
              <a:t>energy</a:t>
            </a:r>
            <a:r>
              <a:rPr lang="it-IT" sz="2400" kern="0" dirty="0" smtClean="0">
                <a:latin typeface="+mn-lt"/>
              </a:rPr>
              <a:t> and </a:t>
            </a:r>
            <a:r>
              <a:rPr lang="it-IT" sz="2400" kern="0" dirty="0" err="1" smtClean="0">
                <a:latin typeface="+mn-lt"/>
              </a:rPr>
              <a:t>momentum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conservation</a:t>
            </a:r>
            <a:r>
              <a:rPr lang="it-IT" sz="2400" kern="0" dirty="0" smtClean="0">
                <a:latin typeface="+mn-lt"/>
              </a:rPr>
              <a:t> can </a:t>
            </a:r>
            <a:r>
              <a:rPr lang="it-IT" sz="2400" kern="0" dirty="0" err="1" smtClean="0">
                <a:latin typeface="+mn-lt"/>
              </a:rPr>
              <a:t>be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applied</a:t>
            </a:r>
            <a:r>
              <a:rPr lang="it-IT" sz="2400" kern="0" dirty="0" smtClean="0">
                <a:latin typeface="+mn-lt"/>
              </a:rPr>
              <a:t>.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endParaRPr lang="it-IT" sz="2400" kern="0" dirty="0">
              <a:latin typeface="+mn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Hydrological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processes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typically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heterogeneous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highly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varying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therefore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above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balance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equation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often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expressed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differential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</a:t>
            </a:r>
            <a:r>
              <a:rPr lang="it-IT" sz="2400" kern="0" dirty="0" smtClean="0">
                <a:latin typeface="+mn-lt"/>
              </a:rPr>
              <a:t>, </a:t>
            </a:r>
            <a:r>
              <a:rPr lang="it-IT" sz="2400" kern="0" dirty="0" err="1" smtClean="0">
                <a:latin typeface="+mn-lt"/>
              </a:rPr>
              <a:t>by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referring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to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elementary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space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units</a:t>
            </a:r>
            <a:r>
              <a:rPr lang="it-IT" sz="2400" kern="0" dirty="0" smtClean="0">
                <a:latin typeface="+mn-lt"/>
              </a:rPr>
              <a:t> or a single </a:t>
            </a:r>
            <a:r>
              <a:rPr lang="it-IT" sz="2400" kern="0" dirty="0" err="1" smtClean="0">
                <a:latin typeface="+mn-lt"/>
              </a:rPr>
              <a:t>particle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of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fluid</a:t>
            </a:r>
            <a:r>
              <a:rPr lang="it-IT" sz="2400" kern="0" dirty="0" smtClean="0">
                <a:latin typeface="+mn-lt"/>
              </a:rPr>
              <a:t>. </a:t>
            </a:r>
            <a:r>
              <a:rPr lang="it-IT" sz="2400" kern="0" dirty="0" err="1" smtClean="0">
                <a:latin typeface="+mn-lt"/>
              </a:rPr>
              <a:t>We</a:t>
            </a:r>
            <a:r>
              <a:rPr lang="it-IT" sz="2400" kern="0" dirty="0" smtClean="0">
                <a:latin typeface="+mn-lt"/>
              </a:rPr>
              <a:t> can assume </a:t>
            </a:r>
            <a:r>
              <a:rPr lang="it-IT" sz="2400" kern="0" dirty="0" err="1" smtClean="0">
                <a:latin typeface="+mn-lt"/>
              </a:rPr>
              <a:t>heterogeneity</a:t>
            </a:r>
            <a:r>
              <a:rPr lang="it-IT" sz="2400" kern="0" dirty="0" smtClean="0">
                <a:latin typeface="+mn-lt"/>
              </a:rPr>
              <a:t> and </a:t>
            </a:r>
            <a:r>
              <a:rPr lang="it-IT" sz="2400" kern="0" dirty="0" err="1" smtClean="0">
                <a:latin typeface="+mn-lt"/>
              </a:rPr>
              <a:t>stationarity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when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referring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to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elementary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areas</a:t>
            </a:r>
            <a:r>
              <a:rPr lang="it-IT" sz="2400" kern="0" dirty="0" smtClean="0">
                <a:latin typeface="+mn-lt"/>
              </a:rPr>
              <a:t> and </a:t>
            </a:r>
            <a:r>
              <a:rPr lang="it-IT" sz="2400" kern="0" dirty="0" err="1" smtClean="0">
                <a:latin typeface="+mn-lt"/>
              </a:rPr>
              <a:t>infinitesimal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time</a:t>
            </a:r>
            <a:r>
              <a:rPr lang="it-IT" sz="2400" kern="0" dirty="0" smtClean="0">
                <a:latin typeface="+mn-lt"/>
              </a:rPr>
              <a:t> </a:t>
            </a:r>
            <a:r>
              <a:rPr lang="it-IT" sz="2400" kern="0" dirty="0" err="1" smtClean="0">
                <a:latin typeface="+mn-lt"/>
              </a:rPr>
              <a:t>steps</a:t>
            </a:r>
            <a:r>
              <a:rPr lang="it-IT" sz="2400" kern="0" dirty="0" smtClean="0">
                <a:latin typeface="+mn-lt"/>
              </a:rPr>
              <a:t>.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754880"/>
            <a:ext cx="487680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94954DCB-C068-46D5-A9C7-2C7EA0881B9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8991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Control volume and Reynolds transport theorem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Balance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equations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applied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referring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volume.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sz="2000" kern="0" dirty="0" smtClean="0">
                <a:latin typeface="+mn-lt"/>
              </a:rPr>
              <a:t>In fluid mechanics and thermodynamics, a control volume is a mathematical abstraction employed in the process of creating mathematical models of physical processes. In an inertial frame of reference, it is a volume fixed in space or moving with constant velocity through which the fluid (gas or liquid) flows. The surface enclosing the control volume is referred to as the control surface.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Balance equations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any extensive property within a control volume can be expressed through Reynolds Transport Theorem: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endParaRPr lang="en-US" sz="2000" kern="0" baseline="0" dirty="0" smtClean="0">
              <a:latin typeface="+mn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endParaRPr lang="en-US" sz="2000" kern="0" dirty="0" smtClean="0">
              <a:latin typeface="+mn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endParaRPr lang="en-US" sz="2000" kern="0" baseline="0" dirty="0" smtClean="0">
              <a:latin typeface="+mn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endParaRPr lang="en-US" sz="2000" kern="0" dirty="0" smtClean="0">
              <a:latin typeface="+mn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sz="2000" kern="0" baseline="0" dirty="0" smtClean="0">
                <a:latin typeface="+mn-lt"/>
              </a:rPr>
              <a:t>where </a:t>
            </a:r>
            <a:r>
              <a:rPr lang="en-US" sz="2000" i="1" kern="0" baseline="0" dirty="0" smtClean="0">
                <a:latin typeface="+mn-lt"/>
              </a:rPr>
              <a:t>B</a:t>
            </a:r>
            <a:r>
              <a:rPr lang="en-US" sz="2000" kern="0" baseline="0" dirty="0" smtClean="0">
                <a:latin typeface="+mn-lt"/>
              </a:rPr>
              <a:t> is an extensive property</a:t>
            </a:r>
            <a:r>
              <a:rPr lang="en-US" sz="2000" kern="0" dirty="0" smtClean="0">
                <a:latin typeface="+mn-lt"/>
              </a:rPr>
              <a:t> of the fluid (like total mass or momentum of the system), </a:t>
            </a:r>
            <a:r>
              <a:rPr lang="en-US" sz="2000" i="1" kern="0" dirty="0" smtClean="0">
                <a:latin typeface="+mn-lt"/>
              </a:rPr>
              <a:t>b</a:t>
            </a:r>
            <a:r>
              <a:rPr lang="en-US" sz="2000" kern="0" dirty="0" smtClean="0">
                <a:latin typeface="+mn-lt"/>
              </a:rPr>
              <a:t> is its intensive counter part (property per unit mass of fluid),</a:t>
            </a:r>
            <a:r>
              <a:rPr lang="en-US" sz="2000" kern="0" dirty="0" smtClean="0">
                <a:latin typeface="Symbol" pitchFamily="18" charset="2"/>
              </a:rPr>
              <a:t> </a:t>
            </a:r>
            <a:r>
              <a:rPr lang="en-US" sz="2000" i="1" kern="0" dirty="0" smtClean="0">
                <a:latin typeface="Symbol" pitchFamily="18" charset="2"/>
              </a:rPr>
              <a:t>r</a:t>
            </a:r>
            <a:r>
              <a:rPr lang="en-US" sz="2000" kern="0" dirty="0" smtClean="0">
                <a:latin typeface="Symbol" pitchFamily="18" charset="2"/>
              </a:rPr>
              <a:t> </a:t>
            </a:r>
            <a:r>
              <a:rPr lang="en-US" sz="2000" kern="0" dirty="0" smtClean="0">
                <a:latin typeface="+mn-lt"/>
              </a:rPr>
              <a:t>is the mass density of the fluid, </a:t>
            </a:r>
            <a:r>
              <a:rPr lang="en-US" sz="2000" i="1" kern="0" dirty="0" smtClean="0">
                <a:latin typeface="+mn-lt"/>
              </a:rPr>
              <a:t>V</a:t>
            </a:r>
            <a:r>
              <a:rPr lang="en-US" sz="2000" kern="0" dirty="0" smtClean="0">
                <a:latin typeface="+mn-lt"/>
              </a:rPr>
              <a:t> is control volume, </a:t>
            </a:r>
            <a:r>
              <a:rPr lang="en-US" sz="2000" i="1" kern="0" dirty="0" smtClean="0">
                <a:latin typeface="+mn-lt"/>
              </a:rPr>
              <a:t>S</a:t>
            </a:r>
            <a:r>
              <a:rPr lang="en-US" sz="2000" kern="0" dirty="0" smtClean="0">
                <a:latin typeface="+mn-lt"/>
              </a:rPr>
              <a:t> is its control surface, </a:t>
            </a:r>
            <a:r>
              <a:rPr lang="en-US" sz="2000" i="1" kern="0" dirty="0" smtClean="0">
                <a:latin typeface="+mn-lt"/>
              </a:rPr>
              <a:t>u</a:t>
            </a:r>
            <a:r>
              <a:rPr lang="en-US" sz="2000" kern="0" dirty="0" smtClean="0">
                <a:latin typeface="+mn-lt"/>
              </a:rPr>
              <a:t> is the flow velocity vector and </a:t>
            </a:r>
            <a:r>
              <a:rPr lang="en-US" sz="2000" i="1" kern="0" dirty="0" smtClean="0">
                <a:latin typeface="+mn-lt"/>
              </a:rPr>
              <a:t>n</a:t>
            </a:r>
            <a:r>
              <a:rPr lang="en-US" sz="2000" kern="0" dirty="0" smtClean="0">
                <a:latin typeface="+mn-lt"/>
              </a:rPr>
              <a:t> is the outgoing unit normal vector.</a:t>
            </a:r>
            <a:endParaRPr lang="en-US" sz="2000" kern="0" baseline="0" dirty="0">
              <a:latin typeface="+mn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429000"/>
            <a:ext cx="42576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7A31A19E-1E64-438B-BCEA-3B1A6601B75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The Watershed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990600" y="61722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/>
              <a:t>Figure 7.1.4  (p. 194)</a:t>
            </a:r>
            <a:br>
              <a:rPr lang="en-US" sz="1200" b="1"/>
            </a:br>
            <a:r>
              <a:rPr lang="en-US" sz="900"/>
              <a:t>Schematic diagram of a drainage basin. The high terrain on the perimeter is the drainage divide (from Marsh (1987)).</a:t>
            </a:r>
          </a:p>
        </p:txBody>
      </p:sp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84582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75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9300" y="5203825"/>
              <a:ext cx="876300" cy="771525"/>
            </p14:xfrm>
          </p:contentPart>
        </mc:Choice>
        <mc:Fallback>
          <p:pic>
            <p:nvPicPr>
              <p:cNvPr id="675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9939" y="5194469"/>
                <a:ext cx="895021" cy="790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75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0375" y="5673725"/>
              <a:ext cx="439738" cy="290513"/>
            </p14:xfrm>
          </p:contentPart>
        </mc:Choice>
        <mc:Fallback>
          <p:pic>
            <p:nvPicPr>
              <p:cNvPr id="675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31004" y="5664330"/>
                <a:ext cx="458481" cy="3093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8941964D-F45E-4DCD-9D58-FD8B49DDD1F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0C0C0">
              <a:alpha val="49019"/>
            </a:srgbClr>
          </a:solidFill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Watersheds can have many Forms and Sizes!</a:t>
            </a:r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5101883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24000"/>
            <a:ext cx="3200400" cy="458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1415</Words>
  <Application>Microsoft Office PowerPoint</Application>
  <PresentationFormat>On-screen Show (4:3)</PresentationFormat>
  <Paragraphs>195</Paragraphs>
  <Slides>40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Comic Sans MS</vt:lpstr>
      <vt:lpstr>Symbol</vt:lpstr>
      <vt:lpstr>Times New Roman</vt:lpstr>
      <vt:lpstr>Default Design</vt:lpstr>
      <vt:lpstr>Immagine bitmap</vt:lpstr>
      <vt:lpstr>Microsoft Equation 3.0</vt:lpstr>
      <vt:lpstr>Equazione</vt:lpstr>
      <vt:lpstr>Rainfall – runoff modelling</vt:lpstr>
      <vt:lpstr>What hydrology should do for water resources management?</vt:lpstr>
      <vt:lpstr>PowerPoint Presentation</vt:lpstr>
      <vt:lpstr>The Hydrologic Cycle as a Flowchart Processes understanding</vt:lpstr>
      <vt:lpstr>How hydrological processes can be modelled?</vt:lpstr>
      <vt:lpstr>How hydrological processes can be modelled?</vt:lpstr>
      <vt:lpstr>Control volume and Reynolds transport theorem</vt:lpstr>
      <vt:lpstr>The Watershed</vt:lpstr>
      <vt:lpstr>Watersheds can have many Forms and Sizes!</vt:lpstr>
      <vt:lpstr>PowerPoint Presentation</vt:lpstr>
      <vt:lpstr>Rainfall-Runoff Modeling</vt:lpstr>
      <vt:lpstr>Rainfall-Runoff Modeling</vt:lpstr>
      <vt:lpstr>Rainfall-Runoff Modeling</vt:lpstr>
      <vt:lpstr>Rainfall-Runoff Modeling</vt:lpstr>
      <vt:lpstr>Modeling Considerations</vt:lpstr>
      <vt:lpstr>Rational Formula</vt:lpstr>
      <vt:lpstr>Time-of-Concentration</vt:lpstr>
      <vt:lpstr>Time-of-Concentration Methods (1)</vt:lpstr>
      <vt:lpstr>Time-of-Concentration Methods (2)</vt:lpstr>
      <vt:lpstr>Time-of-Concentration Methods (3)</vt:lpstr>
      <vt:lpstr>Time-Area Method</vt:lpstr>
      <vt:lpstr>Time-Area Method (Eg. 1)</vt:lpstr>
      <vt:lpstr>Time-Area Method (Eg. 2)</vt:lpstr>
      <vt:lpstr>Time-Area Method (Eg. 3)</vt:lpstr>
      <vt:lpstr>Time-Area Method (Eg. 4)</vt:lpstr>
      <vt:lpstr>Linear Reservoir Method</vt:lpstr>
      <vt:lpstr>Linear Reservoir Method</vt:lpstr>
      <vt:lpstr>Linear Reservoir Method</vt:lpstr>
      <vt:lpstr>Linear Reservoir Method</vt:lpstr>
      <vt:lpstr>Generalisation of linear methods</vt:lpstr>
      <vt:lpstr>Generalisation of linear methods</vt:lpstr>
      <vt:lpstr>Variable source area models</vt:lpstr>
      <vt:lpstr>Variable source area models (non linear)</vt:lpstr>
      <vt:lpstr>Hymod model</vt:lpstr>
      <vt:lpstr>Hymod model</vt:lpstr>
      <vt:lpstr>Hymod model</vt:lpstr>
      <vt:lpstr>Hymod model</vt:lpstr>
      <vt:lpstr>Hymod model</vt:lpstr>
      <vt:lpstr>Hymod model</vt:lpstr>
      <vt:lpstr>Hymod model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Engineering</dc:title>
  <dc:creator>thorsten</dc:creator>
  <cp:lastModifiedBy>sturno</cp:lastModifiedBy>
  <cp:revision>170</cp:revision>
  <dcterms:created xsi:type="dcterms:W3CDTF">2005-12-13T01:02:29Z</dcterms:created>
  <dcterms:modified xsi:type="dcterms:W3CDTF">2015-03-13T00:07:08Z</dcterms:modified>
</cp:coreProperties>
</file>