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43"/>
  </p:notesMasterIdLst>
  <p:handoutMasterIdLst>
    <p:handoutMasterId r:id="rId44"/>
  </p:handoutMasterIdLst>
  <p:sldIdLst>
    <p:sldId id="257" r:id="rId7"/>
    <p:sldId id="448" r:id="rId8"/>
    <p:sldId id="449" r:id="rId9"/>
    <p:sldId id="450" r:id="rId10"/>
    <p:sldId id="454" r:id="rId11"/>
    <p:sldId id="455" r:id="rId12"/>
    <p:sldId id="459" r:id="rId13"/>
    <p:sldId id="456" r:id="rId14"/>
    <p:sldId id="457" r:id="rId15"/>
    <p:sldId id="458" r:id="rId16"/>
    <p:sldId id="451" r:id="rId17"/>
    <p:sldId id="474" r:id="rId18"/>
    <p:sldId id="453" r:id="rId19"/>
    <p:sldId id="475" r:id="rId20"/>
    <p:sldId id="476" r:id="rId21"/>
    <p:sldId id="477" r:id="rId22"/>
    <p:sldId id="478" r:id="rId23"/>
    <p:sldId id="479" r:id="rId24"/>
    <p:sldId id="480" r:id="rId25"/>
    <p:sldId id="481" r:id="rId26"/>
    <p:sldId id="482" r:id="rId27"/>
    <p:sldId id="483" r:id="rId28"/>
    <p:sldId id="484" r:id="rId29"/>
    <p:sldId id="460" r:id="rId30"/>
    <p:sldId id="461" r:id="rId31"/>
    <p:sldId id="462" r:id="rId32"/>
    <p:sldId id="463" r:id="rId33"/>
    <p:sldId id="464" r:id="rId34"/>
    <p:sldId id="465" r:id="rId35"/>
    <p:sldId id="466" r:id="rId36"/>
    <p:sldId id="467" r:id="rId37"/>
    <p:sldId id="485" r:id="rId38"/>
    <p:sldId id="468" r:id="rId39"/>
    <p:sldId id="469" r:id="rId40"/>
    <p:sldId id="470" r:id="rId41"/>
    <p:sldId id="471" r:id="rId42"/>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79">
          <p15:clr>
            <a:srgbClr val="A4A3A4"/>
          </p15:clr>
        </p15:guide>
        <p15:guide id="2" pos="211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6E7B"/>
    <a:srgbClr val="EBABB3"/>
    <a:srgbClr val="BB2D3F"/>
    <a:srgbClr val="5F5F5F"/>
    <a:srgbClr val="4D4D4D"/>
    <a:srgbClr val="A50021"/>
    <a:srgbClr val="CC00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varScale="1">
        <p:scale>
          <a:sx n="67" d="100"/>
          <a:sy n="67" d="100"/>
        </p:scale>
        <p:origin x="1256" y="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berto Montanari" userId="75776b12-3ea5-418d-a1d8-21035f981742" providerId="ADAL" clId="{7B8F0DF6-AC10-4900-8A95-DBA3731E4DF3}"/>
    <pc:docChg chg="custSel modSld">
      <pc:chgData name="Alberto Montanari" userId="75776b12-3ea5-418d-a1d8-21035f981742" providerId="ADAL" clId="{7B8F0DF6-AC10-4900-8A95-DBA3731E4DF3}" dt="2024-05-13T09:48:30.502" v="18" actId="1035"/>
      <pc:docMkLst>
        <pc:docMk/>
      </pc:docMkLst>
      <pc:sldChg chg="addSp delSp modSp mod">
        <pc:chgData name="Alberto Montanari" userId="75776b12-3ea5-418d-a1d8-21035f981742" providerId="ADAL" clId="{7B8F0DF6-AC10-4900-8A95-DBA3731E4DF3}" dt="2024-05-13T09:48:30.502" v="18" actId="1035"/>
        <pc:sldMkLst>
          <pc:docMk/>
          <pc:sldMk cId="1206070515" sldId="481"/>
        </pc:sldMkLst>
        <pc:picChg chg="add mod">
          <ac:chgData name="Alberto Montanari" userId="75776b12-3ea5-418d-a1d8-21035f981742" providerId="ADAL" clId="{7B8F0DF6-AC10-4900-8A95-DBA3731E4DF3}" dt="2024-05-13T09:48:30.502" v="18" actId="1035"/>
          <ac:picMkLst>
            <pc:docMk/>
            <pc:sldMk cId="1206070515" sldId="481"/>
            <ac:picMk id="3" creationId="{BB0D8810-635D-4E46-B093-2D90929C0F81}"/>
          </ac:picMkLst>
        </pc:picChg>
        <pc:picChg chg="del">
          <ac:chgData name="Alberto Montanari" userId="75776b12-3ea5-418d-a1d8-21035f981742" providerId="ADAL" clId="{7B8F0DF6-AC10-4900-8A95-DBA3731E4DF3}" dt="2024-05-13T09:47:43.224" v="0" actId="478"/>
          <ac:picMkLst>
            <pc:docMk/>
            <pc:sldMk cId="1206070515" sldId="481"/>
            <ac:picMk id="5123"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p14="http://schemas.microsoft.com/office/powerpoint/2010/main"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a:t>Fare clic per modificare gli stili del testo dello schema</a:t>
            </a:r>
          </a:p>
          <a:p>
            <a:pPr lvl="1"/>
            <a:r>
              <a:rPr lang="it-IT" altLang="it-IT" noProof="0"/>
              <a:t>Secondo livello</a:t>
            </a:r>
          </a:p>
          <a:p>
            <a:pPr lvl="2"/>
            <a:r>
              <a:rPr lang="it-IT" altLang="it-IT" noProof="0"/>
              <a:t>Terzo livello</a:t>
            </a:r>
          </a:p>
          <a:p>
            <a:pPr lvl="3"/>
            <a:r>
              <a:rPr lang="it-IT" altLang="it-IT" noProof="0"/>
              <a:t>Quarto livello</a:t>
            </a:r>
          </a:p>
          <a:p>
            <a:pPr lvl="4"/>
            <a:r>
              <a:rPr lang="it-IT" altLang="it-IT" noProof="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p14="http://schemas.microsoft.com/office/powerpoint/2010/main"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p14="http://schemas.microsoft.com/office/powerpoint/2010/main"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p14="http://schemas.microsoft.com/office/powerpoint/2010/main"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p14="http://schemas.microsoft.com/office/powerpoint/2010/main"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a:t>Fare clic per modificare lo stile del titolo</a:t>
            </a:r>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p14="http://schemas.microsoft.com/office/powerpoint/2010/main"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p14="http://schemas.microsoft.com/office/powerpoint/2010/main"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p14="http://schemas.microsoft.com/office/powerpoint/2010/main"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p14="http://schemas.microsoft.com/office/powerpoint/2010/main"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p14="http://schemas.microsoft.com/office/powerpoint/2010/main"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lo titolo">
    <p:spTree>
      <p:nvGrpSpPr>
        <p:cNvPr id="1" name=""/>
        <p:cNvGrpSpPr/>
        <p:nvPr/>
      </p:nvGrpSpPr>
      <p:grpSpPr>
        <a:xfrm>
          <a:off x="0" y="0"/>
          <a:ext cx="0" cy="0"/>
          <a:chOff x="0" y="0"/>
          <a:chExt cx="0" cy="0"/>
        </a:xfrm>
      </p:grpSpPr>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p14="http://schemas.microsoft.com/office/powerpoint/2010/main"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p14="http://schemas.microsoft.com/office/powerpoint/2010/main"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p14="http://schemas.microsoft.com/office/powerpoint/2010/main"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p14="http://schemas.microsoft.com/office/powerpoint/2010/main"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p14="http://schemas.microsoft.com/office/powerpoint/2010/main"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Tree>
    <p:extLst>
      <p:ext uri="{BB962C8B-B14F-4D97-AF65-F5344CB8AC3E}">
        <p14:creationId xmlns:p14="http://schemas.microsoft.com/office/powerpoint/2010/main"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p14="http://schemas.microsoft.com/office/powerpoint/2010/main"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a:t>Fare clic per modificare lo stile del titolo</a:t>
            </a:r>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p14="http://schemas.microsoft.com/office/powerpoint/2010/main"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p14="http://schemas.microsoft.com/office/powerpoint/2010/main"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a:t>Fare clic per modificare lo stile del titolo</a:t>
            </a:r>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p14="http://schemas.microsoft.com/office/powerpoint/2010/main"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a:t>Fare clic per modificare lo stile del titolo</a:t>
            </a:r>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p14="http://schemas.microsoft.com/office/powerpoint/2010/main"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p14="http://schemas.microsoft.com/office/powerpoint/2010/main"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a:t>Fare clic per modificare lo stile del titolo</a:t>
            </a:r>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p14="http://schemas.microsoft.com/office/powerpoint/2010/main"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a:t>Fare clic per modificare lo stile del titolo</a:t>
            </a:r>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p14="http://schemas.microsoft.com/office/powerpoint/2010/main"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500166" y="467380"/>
            <a:ext cx="7344816" cy="369332"/>
          </a:xfrm>
          <a:prstGeom prst="rect">
            <a:avLst/>
          </a:prstGeom>
          <a:noFill/>
        </p:spPr>
        <p:txBody>
          <a:bodyPr wrap="square" rtlCol="0">
            <a:spAutoFit/>
          </a:bodyPr>
          <a:lstStyle/>
          <a:p>
            <a:r>
              <a:rPr lang="en-US" b="1" u="none" dirty="0"/>
              <a:t>Decision making in Water Resources Management</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a:solidFill>
                  <a:schemeClr val="bg1"/>
                </a:solidFill>
              </a:rPr>
              <a:t>These</a:t>
            </a:r>
            <a:r>
              <a:rPr lang="it-IT" sz="1200" u="none" baseline="0" dirty="0">
                <a:solidFill>
                  <a:schemeClr val="bg1"/>
                </a:solidFill>
              </a:rPr>
              <a:t> </a:t>
            </a:r>
            <a:r>
              <a:rPr lang="it-IT" sz="1200" u="none" baseline="0" dirty="0" err="1">
                <a:solidFill>
                  <a:schemeClr val="bg1"/>
                </a:solidFill>
              </a:rPr>
              <a:t>slides</a:t>
            </a:r>
            <a:r>
              <a:rPr lang="it-IT" sz="1200" u="none" baseline="0" dirty="0">
                <a:solidFill>
                  <a:schemeClr val="bg1"/>
                </a:solidFill>
              </a:rPr>
              <a:t> and </a:t>
            </a:r>
            <a:r>
              <a:rPr lang="it-IT" sz="1200" u="none" baseline="0" dirty="0" err="1">
                <a:solidFill>
                  <a:schemeClr val="bg1"/>
                </a:solidFill>
              </a:rPr>
              <a:t>extended</a:t>
            </a:r>
            <a:r>
              <a:rPr lang="it-IT" sz="1200" u="none" baseline="0" dirty="0">
                <a:solidFill>
                  <a:schemeClr val="bg1"/>
                </a:solidFill>
              </a:rPr>
              <a:t> </a:t>
            </a:r>
            <a:r>
              <a:rPr lang="it-IT" sz="1200" u="none" baseline="0" dirty="0" err="1">
                <a:solidFill>
                  <a:schemeClr val="bg1"/>
                </a:solidFill>
              </a:rPr>
              <a:t>version</a:t>
            </a:r>
            <a:r>
              <a:rPr lang="it-IT" sz="1200" u="none" baseline="0" dirty="0">
                <a:solidFill>
                  <a:schemeClr val="bg1"/>
                </a:solidFill>
              </a:rPr>
              <a:t> </a:t>
            </a:r>
            <a:r>
              <a:rPr lang="it-IT" sz="1200" u="none" baseline="0" dirty="0" err="1">
                <a:solidFill>
                  <a:schemeClr val="bg1"/>
                </a:solidFill>
              </a:rPr>
              <a:t>of</a:t>
            </a:r>
            <a:r>
              <a:rPr lang="it-IT" sz="1200" u="none" baseline="0" dirty="0">
                <a:solidFill>
                  <a:schemeClr val="bg1"/>
                </a:solidFill>
              </a:rPr>
              <a:t> </a:t>
            </a:r>
            <a:r>
              <a:rPr lang="it-IT" sz="1200" u="none" baseline="0" dirty="0" err="1">
                <a:solidFill>
                  <a:schemeClr val="bg1"/>
                </a:solidFill>
              </a:rPr>
              <a:t>this</a:t>
            </a:r>
            <a:r>
              <a:rPr lang="it-IT" sz="1200" u="none" baseline="0" dirty="0">
                <a:solidFill>
                  <a:schemeClr val="bg1"/>
                </a:solidFill>
              </a:rPr>
              <a:t> </a:t>
            </a:r>
            <a:r>
              <a:rPr lang="it-IT" sz="1200" u="none" baseline="0" dirty="0" err="1">
                <a:solidFill>
                  <a:schemeClr val="bg1"/>
                </a:solidFill>
              </a:rPr>
              <a:t>lecture</a:t>
            </a:r>
            <a:r>
              <a:rPr lang="it-IT" sz="1200" u="none" baseline="0" dirty="0">
                <a:solidFill>
                  <a:schemeClr val="bg1"/>
                </a:solidFill>
              </a:rPr>
              <a:t> (</a:t>
            </a:r>
            <a:r>
              <a:rPr lang="it-IT" sz="1200" u="none" baseline="0" dirty="0" err="1">
                <a:solidFill>
                  <a:schemeClr val="bg1"/>
                </a:solidFill>
              </a:rPr>
              <a:t>with</a:t>
            </a:r>
            <a:r>
              <a:rPr lang="it-IT" sz="1200" u="none" baseline="0" dirty="0">
                <a:solidFill>
                  <a:schemeClr val="bg1"/>
                </a:solidFill>
              </a:rPr>
              <a:t> </a:t>
            </a:r>
            <a:r>
              <a:rPr lang="it-IT" sz="1200" u="none" baseline="0" dirty="0" err="1">
                <a:solidFill>
                  <a:schemeClr val="bg1"/>
                </a:solidFill>
              </a:rPr>
              <a:t>videos</a:t>
            </a:r>
            <a:r>
              <a:rPr lang="it-IT" sz="1200" u="none" baseline="0" dirty="0">
                <a:solidFill>
                  <a:schemeClr val="bg1"/>
                </a:solidFill>
              </a:rPr>
              <a:t>) can </a:t>
            </a:r>
            <a:r>
              <a:rPr lang="it-IT" sz="1200" u="none" baseline="0" dirty="0" err="1">
                <a:solidFill>
                  <a:schemeClr val="bg1"/>
                </a:solidFill>
              </a:rPr>
              <a:t>be</a:t>
            </a:r>
            <a:r>
              <a:rPr lang="it-IT" sz="1200" u="none" baseline="0" dirty="0">
                <a:solidFill>
                  <a:schemeClr val="bg1"/>
                </a:solidFill>
              </a:rPr>
              <a:t> </a:t>
            </a:r>
            <a:r>
              <a:rPr lang="it-IT" sz="1200" u="none" baseline="0" dirty="0" err="1">
                <a:solidFill>
                  <a:schemeClr val="bg1"/>
                </a:solidFill>
              </a:rPr>
              <a:t>downloaded</a:t>
            </a:r>
            <a:r>
              <a:rPr lang="it-IT" sz="1200" u="none" baseline="0" dirty="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lberto.montanari@unibo.it"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hyperlink" Target="http://www.albertomontanari.it/"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636912"/>
            <a:ext cx="8929718" cy="372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endParaRPr lang="en-US" altLang="it-IT" sz="4000" u="none" dirty="0"/>
          </a:p>
          <a:p>
            <a:pPr algn="ctr" eaLnBrk="1" hangingPunct="1">
              <a:spcBef>
                <a:spcPct val="50000"/>
              </a:spcBef>
            </a:pPr>
            <a:r>
              <a:rPr lang="en-US" altLang="it-IT" sz="4000" u="none" dirty="0"/>
              <a:t>Decision making in </a:t>
            </a:r>
            <a:br>
              <a:rPr lang="en-US" altLang="it-IT" sz="4000" u="none" dirty="0"/>
            </a:br>
            <a:r>
              <a:rPr lang="en-US" altLang="it-IT" sz="4000" u="none" dirty="0"/>
              <a:t>Water Resources Management</a:t>
            </a:r>
          </a:p>
          <a:p>
            <a:pPr algn="ctr" eaLnBrk="1" hangingPunct="1">
              <a:spcBef>
                <a:spcPct val="50000"/>
              </a:spcBef>
            </a:pPr>
            <a:r>
              <a:rPr lang="en-US" altLang="it-IT" sz="1600" u="none" dirty="0"/>
              <a:t>Alberto Montanari</a:t>
            </a:r>
          </a:p>
          <a:p>
            <a:pPr algn="ctr" eaLnBrk="1" hangingPunct="1">
              <a:spcBef>
                <a:spcPct val="50000"/>
              </a:spcBef>
            </a:pPr>
            <a:r>
              <a:rPr lang="en-US" altLang="it-IT" sz="1600" u="none" dirty="0"/>
              <a:t>Department of Civil, Chemical, Environmental and Material Engineering – University of Bologna</a:t>
            </a:r>
          </a:p>
          <a:p>
            <a:pPr algn="ctr" eaLnBrk="1" hangingPunct="1">
              <a:spcBef>
                <a:spcPct val="50000"/>
              </a:spcBef>
            </a:pPr>
            <a:r>
              <a:rPr lang="en-US" altLang="it-IT" sz="1600" u="none" dirty="0">
                <a:hlinkClick r:id="rId3"/>
              </a:rPr>
              <a:t>alberto.montanari@unibo.it</a:t>
            </a:r>
            <a:endParaRPr lang="en-US" altLang="it-IT" sz="1600" u="none" dirty="0"/>
          </a:p>
          <a:p>
            <a:pPr algn="ctr" eaLnBrk="1" hangingPunct="1">
              <a:spcBef>
                <a:spcPct val="50000"/>
              </a:spcBef>
            </a:pPr>
            <a:r>
              <a:rPr lang="en-US" altLang="it-IT" sz="1600" u="none" dirty="0">
                <a:hlinkClick r:id="rId4"/>
              </a:rPr>
              <a:t>www.albertomontanari.it</a:t>
            </a:r>
            <a:r>
              <a:rPr lang="en-US" altLang="it-IT" sz="1600" u="none" dirty="0"/>
              <a:t> </a:t>
            </a:r>
            <a:endParaRPr lang="it-IT" altLang="it-IT" sz="1600" u="none" dirty="0"/>
          </a:p>
        </p:txBody>
      </p:sp>
      <p:pic>
        <p:nvPicPr>
          <p:cNvPr id="1026" name="Picture 2"/>
          <p:cNvPicPr>
            <a:picLocks noChangeAspect="1" noChangeArrowheads="1"/>
          </p:cNvPicPr>
          <p:nvPr/>
        </p:nvPicPr>
        <p:blipFill>
          <a:blip r:embed="rId5" cstate="print"/>
          <a:srcRect/>
          <a:stretch>
            <a:fillRect/>
          </a:stretch>
        </p:blipFill>
        <p:spPr bwMode="auto">
          <a:xfrm>
            <a:off x="5072066" y="0"/>
            <a:ext cx="3524250" cy="3495675"/>
          </a:xfrm>
          <a:prstGeom prst="rect">
            <a:avLst/>
          </a:prstGeom>
          <a:noFill/>
          <a:ln w="9525">
            <a:noFill/>
            <a:miter lim="800000"/>
            <a:headEnd/>
            <a:tailEnd/>
          </a:ln>
          <a:effectLst/>
        </p:spPr>
      </p:pic>
      <p:sp>
        <p:nvSpPr>
          <p:cNvPr id="5" name="Rettangolo 4"/>
          <p:cNvSpPr/>
          <p:nvPr/>
        </p:nvSpPr>
        <p:spPr>
          <a:xfrm rot="16200000">
            <a:off x="7162937" y="1519397"/>
            <a:ext cx="3500462" cy="461665"/>
          </a:xfrm>
          <a:prstGeom prst="rect">
            <a:avLst/>
          </a:prstGeom>
        </p:spPr>
        <p:txBody>
          <a:bodyPr wrap="square">
            <a:spAutoFit/>
          </a:bodyPr>
          <a:lstStyle/>
          <a:p>
            <a:pPr algn="ctr"/>
            <a:r>
              <a:rPr lang="en-US" sz="1200" u="none" dirty="0"/>
              <a:t>From: IWMI (2014). Ecosystem Services and Resilience Framework. Doi:10.5337/2014.229. </a:t>
            </a:r>
            <a:endParaRPr lang="it-IT" sz="1200" u="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Step 4: adaptation options to address vulnerabilities. The information on system's vulnerability can then be used to identify the most robust adaptation option.</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Suggestions to improve the considered options can also be gained from step 3.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Step 5: risk management. At this stage decision makers and stakeholders can bring in their assumptions regarding the likelihoods of the future scenarios and the related vulnerable conditions.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For example, if the vulnerable conditions are deemed very unlikely, then the reduction in the corresponding vulnerabilities may not be worth the cost or effort.</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decision</a:t>
            </a:r>
            <a:r>
              <a:rPr lang="it-IT" sz="3200" b="1" u="none" dirty="0"/>
              <a:t> </a:t>
            </a:r>
            <a:r>
              <a:rPr lang="it-IT" sz="3200" b="1" u="none" dirty="0" err="1"/>
              <a:t>making</a:t>
            </a:r>
            <a:r>
              <a:rPr lang="it-IT" sz="3200" b="1" u="none" dirty="0"/>
              <a:t> – </a:t>
            </a:r>
            <a:r>
              <a:rPr lang="it-IT" sz="3200" b="1" u="none" dirty="0" err="1"/>
              <a:t>Step</a:t>
            </a:r>
            <a:r>
              <a:rPr lang="it-IT" sz="3200" b="1" u="none" dirty="0"/>
              <a:t> 4/5</a:t>
            </a:r>
          </a:p>
        </p:txBody>
      </p:sp>
    </p:spTree>
    <p:extLst>
      <p:ext uri="{BB962C8B-B14F-4D97-AF65-F5344CB8AC3E}">
        <p14:creationId xmlns:p14="http://schemas.microsoft.com/office/powerpoint/2010/main" val="1206070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Information-Gap (Info-gap) decision theory was proposed by Ben-</a:t>
            </a:r>
            <a:r>
              <a:rPr lang="en-US" sz="1800" dirty="0" err="1">
                <a:latin typeface="Times New Roman" pitchFamily="18" charset="0"/>
                <a:cs typeface="Times New Roman" pitchFamily="18" charset="0"/>
              </a:rPr>
              <a:t>Haim</a:t>
            </a:r>
            <a:r>
              <a:rPr lang="en-US" sz="1800" dirty="0">
                <a:latin typeface="Times New Roman" pitchFamily="18" charset="0"/>
                <a:cs typeface="Times New Roman" pitchFamily="18" charset="0"/>
              </a:rPr>
              <a:t> (2001) to assist decision-making when there are severe knowledge gaps and when models of uncertainty are unreliable, inappropriate, or unavailable.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Info-gap is a mismatch between what is known and what needs to be known to make a good decision.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info-gap model assists user that needs to take a decision to assess how wrong can the available information be, without compromising the quality of the outcome.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It evaluates the robustness of an intervention strategy as the maximum range of information (input data, model parameters) uncertainty that can be negotiated while maintaining specified performance requirements.</a:t>
            </a:r>
          </a:p>
          <a:p>
            <a:pPr algn="just">
              <a:spcBef>
                <a:spcPts val="1200"/>
              </a:spcBef>
              <a:buClr>
                <a:srgbClr val="C00000"/>
              </a:buClr>
              <a:buFont typeface="Wingdings" panose="05000000000000000000" pitchFamily="2" charset="2"/>
              <a:buChar char="§"/>
            </a:pPr>
            <a:r>
              <a:rPr lang="en-US" sz="1800" dirty="0">
                <a:solidFill>
                  <a:srgbClr val="FF0000"/>
                </a:solidFill>
                <a:latin typeface="Times New Roman" pitchFamily="18" charset="0"/>
                <a:cs typeface="Times New Roman" pitchFamily="18" charset="0"/>
              </a:rPr>
              <a:t>However, it </a:t>
            </a:r>
            <a:r>
              <a:rPr lang="en-US" sz="1800" dirty="0" err="1">
                <a:solidFill>
                  <a:srgbClr val="FF0000"/>
                </a:solidFill>
                <a:latin typeface="Times New Roman" pitchFamily="18" charset="0"/>
                <a:cs typeface="Times New Roman" pitchFamily="18" charset="0"/>
              </a:rPr>
              <a:t>recognises</a:t>
            </a:r>
            <a:r>
              <a:rPr lang="en-US" sz="1800" dirty="0">
                <a:solidFill>
                  <a:srgbClr val="FF0000"/>
                </a:solidFill>
                <a:latin typeface="Times New Roman" pitchFamily="18" charset="0"/>
                <a:cs typeface="Times New Roman" pitchFamily="18" charset="0"/>
              </a:rPr>
              <a:t> that uncertainty may also be an opportunity.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a:t>Info-Gap </a:t>
            </a:r>
            <a:r>
              <a:rPr lang="it-IT" sz="3200" b="1" u="none" dirty="0" err="1"/>
              <a:t>Decision</a:t>
            </a:r>
            <a:r>
              <a:rPr lang="it-IT" sz="3200" b="1" u="none" dirty="0"/>
              <a:t> </a:t>
            </a:r>
            <a:r>
              <a:rPr lang="it-IT" sz="3200" b="1" u="none" dirty="0" err="1"/>
              <a:t>Method</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75125"/>
            <a:ext cx="8640960" cy="3170099"/>
          </a:xfrm>
        </p:spPr>
        <p:txBody>
          <a:bodyPr>
            <a:spAutoFit/>
          </a:bodyPr>
          <a:lstStyle/>
          <a:p>
            <a:pPr>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context of climate change, the presence of uncertainty associated to a prediction lead to a possibly bad future also implies that the future may be not so bad, so that we may eventually get an unexpectedly good benefit, that is, an unexpected  windfall.</a:t>
            </a:r>
          </a:p>
          <a:p>
            <a:pPr>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For instance, a prediction may depict a drier future and therefore less water available for irrigation, but the presence of uncertainty may make a wetter future with better food production possible. </a:t>
            </a:r>
          </a:p>
          <a:p>
            <a:pPr>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Info-gap thus leads to identifying all possible futures, by evaluating what is the minimum requirement - and therefore the maximum tolerable uncertainty - for a sustainable future while, at the same time, </a:t>
            </a:r>
            <a:r>
              <a:rPr lang="en-US" sz="1800" dirty="0" err="1">
                <a:latin typeface="Times New Roman" pitchFamily="18" charset="0"/>
                <a:cs typeface="Times New Roman" pitchFamily="18" charset="0"/>
              </a:rPr>
              <a:t>quanitifying</a:t>
            </a:r>
            <a:r>
              <a:rPr lang="en-US" sz="1800" dirty="0">
                <a:latin typeface="Times New Roman" pitchFamily="18" charset="0"/>
                <a:cs typeface="Times New Roman" pitchFamily="18" charset="0"/>
              </a:rPr>
              <a:t> the minimum uncertainty needed for getting a windfall. </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a:t>Info-Gap </a:t>
            </a:r>
            <a:r>
              <a:rPr lang="it-IT" sz="3200" b="1" u="none" dirty="0" err="1"/>
              <a:t>Decision</a:t>
            </a:r>
            <a:r>
              <a:rPr lang="it-IT" sz="3200" b="1" u="none" dirty="0"/>
              <a:t> </a:t>
            </a:r>
            <a:r>
              <a:rPr lang="it-IT" sz="3200" b="1" u="none" dirty="0" err="1"/>
              <a:t>Method</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96480"/>
            <a:ext cx="8640960" cy="3447098"/>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Info-Gap quantifies uncertainty with a sequence of expanding nested ranges defined on the space of an assigned decision-relevant vector. The latter can be, for instance, the parameter vector of a prediction model (which can reduce to a single scalar value if the model counts one parameter only).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 larger range of possible parameter values indicate increased uncertainty. Robustness is defined as the maximum uncertainty, represented by a given value for the parameter range, which a strategy achieves a certain level of performance.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method evaluates alternative strategies with a reward function that measures the desirability of each strategy to the decision maker. Info-Gap identifies the worst tolerable outcome, but also explores several other outcomes including the unexpectedly good ones. </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a:t>Info-Gap </a:t>
            </a:r>
            <a:r>
              <a:rPr lang="it-IT" sz="3200" b="1" u="none" dirty="0" err="1"/>
              <a:t>Decision</a:t>
            </a:r>
            <a:r>
              <a:rPr lang="it-IT" sz="3200" b="1" u="none" dirty="0"/>
              <a:t> </a:t>
            </a:r>
            <a:r>
              <a:rPr lang="it-IT" sz="3200" b="1" u="none" dirty="0" err="1"/>
              <a:t>Method</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383236"/>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There are three essential components of info-gap:</a:t>
            </a:r>
          </a:p>
          <a:p>
            <a:pPr algn="just">
              <a:spcBef>
                <a:spcPts val="1200"/>
              </a:spcBef>
              <a:buClr>
                <a:srgbClr val="C00000"/>
              </a:buClr>
              <a:buNone/>
            </a:pPr>
            <a:r>
              <a:rPr lang="en-US" sz="1800" dirty="0">
                <a:latin typeface="Times New Roman" pitchFamily="18" charset="0"/>
                <a:cs typeface="Times New Roman" pitchFamily="18" charset="0"/>
              </a:rPr>
              <a:t>	1) The model, which reflects our understanding of the system. In engineering the model is typically a mathematical relationship that allows us to estimate a performance;</a:t>
            </a:r>
          </a:p>
          <a:p>
            <a:pPr algn="just">
              <a:spcBef>
                <a:spcPts val="1200"/>
              </a:spcBef>
              <a:buClr>
                <a:srgbClr val="C00000"/>
              </a:buClr>
              <a:buNone/>
            </a:pPr>
            <a:r>
              <a:rPr lang="en-US" sz="1800" dirty="0">
                <a:latin typeface="Times New Roman" pitchFamily="18" charset="0"/>
                <a:cs typeface="Times New Roman" pitchFamily="18" charset="0"/>
              </a:rPr>
              <a:t>	2) The performance requirements, namely, the minimum benefit (which can also be expressed by a maximal cost) associated to a decision and the windfall that a user would instead desire;</a:t>
            </a:r>
          </a:p>
          <a:p>
            <a:pPr algn="just">
              <a:spcBef>
                <a:spcPts val="1200"/>
              </a:spcBef>
              <a:buClr>
                <a:srgbClr val="C00000"/>
              </a:buClr>
              <a:buNone/>
            </a:pPr>
            <a:r>
              <a:rPr lang="en-US" sz="1800" dirty="0">
                <a:latin typeface="Times New Roman" pitchFamily="18" charset="0"/>
                <a:cs typeface="Times New Roman" pitchFamily="18" charset="0"/>
              </a:rPr>
              <a:t>	3) The uncertainty model, which allows us to quantify uncertainty in the information. Uncertainty can be expressed quantitatively or qualitatively.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a:t>Info-Gap </a:t>
            </a:r>
            <a:r>
              <a:rPr lang="it-IT" sz="3200" b="1" u="none" dirty="0" err="1"/>
              <a:t>Decision</a:t>
            </a:r>
            <a:r>
              <a:rPr lang="it-IT" sz="3200" b="1" u="none" dirty="0"/>
              <a:t> </a:t>
            </a:r>
            <a:r>
              <a:rPr lang="it-IT" sz="3200" b="1" u="none" dirty="0" err="1"/>
              <a:t>Method</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18658"/>
            <a:ext cx="8640960" cy="2339102"/>
          </a:xfrm>
        </p:spPr>
        <p:txBody>
          <a:bodyPr>
            <a:spAutoFit/>
          </a:bodyPr>
          <a:lstStyle/>
          <a:p>
            <a:pPr algn="just">
              <a:spcBef>
                <a:spcPts val="1200"/>
              </a:spcBef>
              <a:buClr>
                <a:srgbClr val="C00000"/>
              </a:buClr>
            </a:pPr>
            <a:r>
              <a:rPr lang="en-US" sz="1800" dirty="0">
                <a:latin typeface="Times New Roman" pitchFamily="18" charset="0"/>
                <a:cs typeface="Times New Roman" pitchFamily="18" charset="0"/>
              </a:rPr>
              <a:t>At a given range value, there will be a set of possible rewards given by the minimum and maximum levels of performance. These levels are used to define two criteria:</a:t>
            </a:r>
          </a:p>
          <a:p>
            <a:pPr algn="just">
              <a:spcBef>
                <a:spcPts val="1200"/>
              </a:spcBef>
              <a:buClr>
                <a:srgbClr val="C00000"/>
              </a:buClr>
            </a:pPr>
            <a:r>
              <a:rPr lang="en-US" sz="1800" dirty="0">
                <a:latin typeface="Times New Roman" pitchFamily="18" charset="0"/>
                <a:cs typeface="Times New Roman" pitchFamily="18" charset="0"/>
              </a:rPr>
              <a:t>Robustness function, the maximum range that can be tolerated while ensuring the performance requirements for each decision strategy. It can be evaluated with quantitative or qualitative methods.</a:t>
            </a:r>
          </a:p>
          <a:p>
            <a:pPr algn="just">
              <a:spcBef>
                <a:spcPts val="1200"/>
              </a:spcBef>
              <a:buClr>
                <a:srgbClr val="C00000"/>
              </a:buClr>
            </a:pPr>
            <a:r>
              <a:rPr lang="en-US" sz="1800" dirty="0" err="1">
                <a:latin typeface="Times New Roman" pitchFamily="18" charset="0"/>
                <a:cs typeface="Times New Roman" pitchFamily="18" charset="0"/>
              </a:rPr>
              <a:t>Opportuneness</a:t>
            </a:r>
            <a:r>
              <a:rPr lang="en-US" sz="1800" dirty="0">
                <a:latin typeface="Times New Roman" pitchFamily="18" charset="0"/>
                <a:cs typeface="Times New Roman" pitchFamily="18" charset="0"/>
              </a:rPr>
              <a:t> function, the minimum range of uncertainty required to enable an assigned maximum reward ("windfall") for each decision strategy.</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a:t>Info-Gap </a:t>
            </a:r>
            <a:r>
              <a:rPr lang="it-IT" sz="3200" b="1" u="none" dirty="0" err="1"/>
              <a:t>Decision</a:t>
            </a:r>
            <a:r>
              <a:rPr lang="it-IT" sz="3200" b="1" u="none" dirty="0"/>
              <a:t> </a:t>
            </a:r>
            <a:r>
              <a:rPr lang="it-IT" sz="3200" b="1" u="none" dirty="0" err="1"/>
              <a:t>Method</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19973"/>
            <a:ext cx="8640960" cy="3637919"/>
          </a:xfrm>
        </p:spPr>
        <p:txBody>
          <a:bodyPr>
            <a:spAutoFit/>
          </a:bodyPr>
          <a:lstStyle/>
          <a:p>
            <a:r>
              <a:rPr lang="en-US" sz="1800" dirty="0">
                <a:latin typeface="Times New Roman" pitchFamily="18" charset="0"/>
                <a:cs typeface="Times New Roman" pitchFamily="18" charset="0"/>
              </a:rPr>
              <a:t>Let us denote with x the future - uncertain - prediction of water volume in millions of cubic meters that is annually managed by an irrigation board. We know an estimated value of water flow, as well as an estimated error s, but the most we can confidently say is that the true future water flow, x, deviates from the estimate by plus/minus s or more, although x must be positive. We do not know a worst-case or maximum error, and we have no probabilistic information about x.</a:t>
            </a:r>
          </a:p>
          <a:p>
            <a:r>
              <a:rPr lang="en-US" sz="1800" dirty="0">
                <a:latin typeface="Times New Roman" pitchFamily="18" charset="0"/>
                <a:cs typeface="Times New Roman" pitchFamily="18" charset="0"/>
              </a:rPr>
              <a:t>We assume that the benefit that can be attained by distributing the water volume is given by the following relationship:</a:t>
            </a:r>
          </a:p>
          <a:p>
            <a:endParaRPr lang="en-US" sz="1800" dirty="0">
              <a:latin typeface="Times New Roman" pitchFamily="18" charset="0"/>
              <a:cs typeface="Times New Roman" pitchFamily="18" charset="0"/>
            </a:endParaRPr>
          </a:p>
          <a:p>
            <a:pPr>
              <a:buNone/>
            </a:pPr>
            <a:r>
              <a:rPr lang="en-US" sz="1800" dirty="0">
                <a:latin typeface="Times New Roman" pitchFamily="18" charset="0"/>
                <a:cs typeface="Times New Roman" pitchFamily="18" charset="0"/>
              </a:rPr>
              <a:t>	</a:t>
            </a:r>
          </a:p>
          <a:p>
            <a:pPr>
              <a:buNone/>
            </a:pPr>
            <a:r>
              <a:rPr lang="en-US" sz="1800" dirty="0">
                <a:latin typeface="Times New Roman" pitchFamily="18" charset="0"/>
                <a:cs typeface="Times New Roman" pitchFamily="18" charset="0"/>
              </a:rPr>
              <a:t>	Let's denote with the symbol         the benefit corresponding to the best estimate for the water volume. </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pic>
        <p:nvPicPr>
          <p:cNvPr id="1028" name="Picture 4"/>
          <p:cNvPicPr>
            <a:picLocks noChangeAspect="1" noChangeArrowheads="1"/>
          </p:cNvPicPr>
          <p:nvPr/>
        </p:nvPicPr>
        <p:blipFill>
          <a:blip r:embed="rId2" cstate="print"/>
          <a:srcRect/>
          <a:stretch>
            <a:fillRect/>
          </a:stretch>
        </p:blipFill>
        <p:spPr bwMode="auto">
          <a:xfrm>
            <a:off x="571472" y="4701951"/>
            <a:ext cx="2847975" cy="266700"/>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cstate="print"/>
          <a:srcRect/>
          <a:stretch>
            <a:fillRect/>
          </a:stretch>
        </p:blipFill>
        <p:spPr bwMode="auto">
          <a:xfrm>
            <a:off x="3286116" y="5240117"/>
            <a:ext cx="400050" cy="276225"/>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pic>
        <p:nvPicPr>
          <p:cNvPr id="2050" name="Picture 2"/>
          <p:cNvPicPr>
            <a:picLocks noChangeAspect="1" noChangeArrowheads="1"/>
          </p:cNvPicPr>
          <p:nvPr/>
        </p:nvPicPr>
        <p:blipFill>
          <a:blip r:embed="rId2" cstate="print"/>
          <a:srcRect/>
          <a:stretch>
            <a:fillRect/>
          </a:stretch>
        </p:blipFill>
        <p:spPr bwMode="auto">
          <a:xfrm>
            <a:off x="1262064" y="1986806"/>
            <a:ext cx="5881704" cy="4085400"/>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19973"/>
            <a:ext cx="8640960" cy="4302716"/>
          </a:xfrm>
        </p:spPr>
        <p:txBody>
          <a:bodyPr>
            <a:spAutoFit/>
          </a:bodyPr>
          <a:lstStyle/>
          <a:p>
            <a:pPr>
              <a:buNone/>
            </a:pPr>
            <a:r>
              <a:rPr lang="en-US" sz="1800" dirty="0">
                <a:latin typeface="Times New Roman" pitchFamily="18" charset="0"/>
                <a:cs typeface="Times New Roman" pitchFamily="18" charset="0"/>
              </a:rPr>
              <a:t>A possible Info-Gap model for uncertainty may be given by the relationship</a:t>
            </a:r>
          </a:p>
          <a:p>
            <a:endParaRPr lang="en-US" sz="1800" dirty="0">
              <a:latin typeface="Times New Roman" pitchFamily="18" charset="0"/>
              <a:cs typeface="Times New Roman" pitchFamily="18" charset="0"/>
            </a:endParaRPr>
          </a:p>
          <a:p>
            <a:endParaRPr lang="en-US" sz="1800" dirty="0">
              <a:latin typeface="Times New Roman" pitchFamily="18" charset="0"/>
              <a:cs typeface="Times New Roman" pitchFamily="18" charset="0"/>
            </a:endParaRPr>
          </a:p>
          <a:p>
            <a:pPr>
              <a:buNone/>
            </a:pPr>
            <a:r>
              <a:rPr lang="en-US" sz="1800" dirty="0">
                <a:latin typeface="Times New Roman" pitchFamily="18" charset="0"/>
                <a:cs typeface="Times New Roman" pitchFamily="18" charset="0"/>
              </a:rPr>
              <a:t>with x and h greater than zero. </a:t>
            </a:r>
            <a:r>
              <a:rPr lang="en-US" sz="1800" b="1" dirty="0">
                <a:latin typeface="Times New Roman" pitchFamily="18" charset="0"/>
                <a:cs typeface="Times New Roman" pitchFamily="18" charset="0"/>
              </a:rPr>
              <a:t>h is a relative error.</a:t>
            </a:r>
          </a:p>
          <a:p>
            <a:pPr>
              <a:buNone/>
            </a:pPr>
            <a:endParaRPr lang="en-US" sz="1800" dirty="0">
              <a:latin typeface="Times New Roman" pitchFamily="18" charset="0"/>
              <a:cs typeface="Times New Roman" pitchFamily="18" charset="0"/>
            </a:endParaRPr>
          </a:p>
          <a:p>
            <a:pPr marL="0" indent="0">
              <a:buNone/>
            </a:pPr>
            <a:r>
              <a:rPr lang="en-US" sz="1800" dirty="0">
                <a:latin typeface="Times New Roman" pitchFamily="18" charset="0"/>
                <a:cs typeface="Times New Roman" pitchFamily="18" charset="0"/>
              </a:rPr>
              <a:t>Like all Info-Gap uncertainty model, this one has two properties:  nesting and contraction (see web pages).</a:t>
            </a:r>
          </a:p>
          <a:p>
            <a:pPr marL="0" indent="0">
              <a:buNone/>
            </a:pPr>
            <a:r>
              <a:rPr lang="en-US" sz="1800" dirty="0">
                <a:latin typeface="Times New Roman" pitchFamily="18" charset="0"/>
                <a:cs typeface="Times New Roman" pitchFamily="18" charset="0"/>
              </a:rPr>
              <a:t>The robustness function associated to the above uncertainty model can be written as:</a:t>
            </a:r>
            <a:r>
              <a:rPr lang="en-US" sz="1800" dirty="0"/>
              <a:t> </a:t>
            </a:r>
          </a:p>
          <a:p>
            <a:pPr marL="0" indent="0">
              <a:buNone/>
            </a:pPr>
            <a:endParaRPr lang="en-US" sz="1800" dirty="0">
              <a:latin typeface="Times New Roman" pitchFamily="18" charset="0"/>
              <a:cs typeface="Times New Roman" pitchFamily="18" charset="0"/>
            </a:endParaRPr>
          </a:p>
          <a:p>
            <a:pPr marL="0" indent="0">
              <a:buNone/>
            </a:pPr>
            <a:endParaRPr lang="en-US" sz="1800" dirty="0">
              <a:latin typeface="Times New Roman" pitchFamily="18" charset="0"/>
              <a:cs typeface="Times New Roman" pitchFamily="18" charset="0"/>
            </a:endParaRPr>
          </a:p>
          <a:p>
            <a:pPr marL="0" indent="0">
              <a:buNone/>
            </a:pPr>
            <a:endParaRPr lang="en-US" sz="1800" dirty="0">
              <a:latin typeface="Times New Roman" pitchFamily="18" charset="0"/>
              <a:cs typeface="Times New Roman" pitchFamily="18" charset="0"/>
            </a:endParaRPr>
          </a:p>
          <a:p>
            <a:pPr marL="0" indent="0">
              <a:buNone/>
            </a:pPr>
            <a:r>
              <a:rPr lang="en-US" sz="1800" dirty="0">
                <a:latin typeface="Times New Roman" pitchFamily="18" charset="0"/>
                <a:cs typeface="Times New Roman" pitchFamily="18" charset="0"/>
              </a:rPr>
              <a:t>Where </a:t>
            </a:r>
            <a:r>
              <a:rPr lang="en-US" sz="1800" dirty="0" err="1">
                <a:latin typeface="Times New Roman" pitchFamily="18" charset="0"/>
                <a:cs typeface="Times New Roman" pitchFamily="18" charset="0"/>
              </a:rPr>
              <a:t>Bc</a:t>
            </a:r>
            <a:r>
              <a:rPr lang="en-US" sz="1800" dirty="0">
                <a:latin typeface="Times New Roman" pitchFamily="18" charset="0"/>
                <a:cs typeface="Times New Roman" pitchFamily="18" charset="0"/>
              </a:rPr>
              <a:t> is a critical value of benefit, the min benefit that we want to achieve.</a:t>
            </a:r>
          </a:p>
          <a:p>
            <a:pPr marL="0" indent="0">
              <a:buNone/>
            </a:pPr>
            <a:endParaRPr lang="en-US"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pic>
        <p:nvPicPr>
          <p:cNvPr id="3075" name="Picture 3"/>
          <p:cNvPicPr>
            <a:picLocks noChangeAspect="1" noChangeArrowheads="1"/>
          </p:cNvPicPr>
          <p:nvPr/>
        </p:nvPicPr>
        <p:blipFill>
          <a:blip r:embed="rId2" cstate="print"/>
          <a:srcRect/>
          <a:stretch>
            <a:fillRect/>
          </a:stretch>
        </p:blipFill>
        <p:spPr bwMode="auto">
          <a:xfrm>
            <a:off x="571472" y="2643182"/>
            <a:ext cx="1543050" cy="314325"/>
          </a:xfrm>
          <a:prstGeom prst="rect">
            <a:avLst/>
          </a:prstGeom>
          <a:noFill/>
          <a:ln w="9525">
            <a:noFill/>
            <a:miter lim="800000"/>
            <a:headEnd/>
            <a:tailEnd/>
          </a:ln>
          <a:effectLst/>
        </p:spPr>
      </p:pic>
      <p:pic>
        <p:nvPicPr>
          <p:cNvPr id="3077" name="Picture 5"/>
          <p:cNvPicPr>
            <a:picLocks noChangeAspect="1" noChangeArrowheads="1"/>
          </p:cNvPicPr>
          <p:nvPr/>
        </p:nvPicPr>
        <p:blipFill>
          <a:blip r:embed="rId3" cstate="print"/>
          <a:srcRect/>
          <a:stretch>
            <a:fillRect/>
          </a:stretch>
        </p:blipFill>
        <p:spPr bwMode="auto">
          <a:xfrm>
            <a:off x="619123" y="5033978"/>
            <a:ext cx="3667125" cy="609600"/>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19</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sp>
        <p:nvSpPr>
          <p:cNvPr id="9" name="CasellaDiTesto 8"/>
          <p:cNvSpPr txBox="1"/>
          <p:nvPr/>
        </p:nvSpPr>
        <p:spPr>
          <a:xfrm>
            <a:off x="6643702" y="2643182"/>
            <a:ext cx="1928826" cy="1200329"/>
          </a:xfrm>
          <a:prstGeom prst="rect">
            <a:avLst/>
          </a:prstGeom>
          <a:noFill/>
        </p:spPr>
        <p:txBody>
          <a:bodyPr wrap="square" rtlCol="0">
            <a:spAutoFit/>
          </a:bodyPr>
          <a:lstStyle/>
          <a:p>
            <a:r>
              <a:rPr lang="it-IT" u="none" dirty="0">
                <a:latin typeface="Times New Roman" pitchFamily="18" charset="0"/>
                <a:cs typeface="Times New Roman" pitchFamily="18" charset="0"/>
              </a:rPr>
              <a:t>Note the “</a:t>
            </a:r>
            <a:r>
              <a:rPr lang="it-IT" u="none" dirty="0" err="1">
                <a:latin typeface="Times New Roman" pitchFamily="18" charset="0"/>
                <a:cs typeface="Times New Roman" pitchFamily="18" charset="0"/>
              </a:rPr>
              <a:t>zeroing</a:t>
            </a:r>
            <a:r>
              <a:rPr lang="it-IT" u="none" dirty="0">
                <a:latin typeface="Times New Roman" pitchFamily="18" charset="0"/>
                <a:cs typeface="Times New Roman" pitchFamily="18" charset="0"/>
              </a:rPr>
              <a:t>” </a:t>
            </a:r>
            <a:r>
              <a:rPr lang="it-IT" u="none" dirty="0" err="1">
                <a:latin typeface="Times New Roman" pitchFamily="18" charset="0"/>
                <a:cs typeface="Times New Roman" pitchFamily="18" charset="0"/>
              </a:rPr>
              <a:t>property</a:t>
            </a:r>
            <a:r>
              <a:rPr lang="it-IT" u="none" dirty="0">
                <a:latin typeface="Times New Roman" pitchFamily="18" charset="0"/>
                <a:cs typeface="Times New Roman" pitchFamily="18" charset="0"/>
              </a:rPr>
              <a:t> and the </a:t>
            </a:r>
            <a:r>
              <a:rPr lang="it-IT" u="none" dirty="0" err="1">
                <a:latin typeface="Times New Roman" pitchFamily="18" charset="0"/>
                <a:cs typeface="Times New Roman" pitchFamily="18" charset="0"/>
              </a:rPr>
              <a:t>dependence</a:t>
            </a:r>
            <a:r>
              <a:rPr lang="it-IT" u="none" dirty="0">
                <a:latin typeface="Times New Roman" pitchFamily="18" charset="0"/>
                <a:cs typeface="Times New Roman" pitchFamily="18" charset="0"/>
              </a:rPr>
              <a:t> </a:t>
            </a:r>
            <a:r>
              <a:rPr lang="it-IT" u="none" dirty="0" err="1">
                <a:latin typeface="Times New Roman" pitchFamily="18" charset="0"/>
                <a:cs typeface="Times New Roman" pitchFamily="18" charset="0"/>
              </a:rPr>
              <a:t>of</a:t>
            </a:r>
            <a:r>
              <a:rPr lang="it-IT" u="none" dirty="0">
                <a:latin typeface="Times New Roman" pitchFamily="18" charset="0"/>
                <a:cs typeface="Times New Roman" pitchFamily="18" charset="0"/>
              </a:rPr>
              <a:t> </a:t>
            </a:r>
            <a:r>
              <a:rPr lang="it-IT" u="none" dirty="0" err="1">
                <a:latin typeface="Times New Roman" pitchFamily="18" charset="0"/>
                <a:cs typeface="Times New Roman" pitchFamily="18" charset="0"/>
              </a:rPr>
              <a:t>rubustness</a:t>
            </a:r>
            <a:r>
              <a:rPr lang="it-IT" u="none" dirty="0">
                <a:latin typeface="Times New Roman" pitchFamily="18" charset="0"/>
                <a:cs typeface="Times New Roman" pitchFamily="18" charset="0"/>
              </a:rPr>
              <a:t> on </a:t>
            </a:r>
            <a:r>
              <a:rPr lang="it-IT" u="none" dirty="0" err="1">
                <a:latin typeface="Times New Roman" pitchFamily="18" charset="0"/>
                <a:cs typeface="Times New Roman" pitchFamily="18" charset="0"/>
              </a:rPr>
              <a:t>Bc</a:t>
            </a:r>
            <a:endParaRPr lang="it-IT" u="none"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cstate="print"/>
          <a:srcRect/>
          <a:stretch>
            <a:fillRect/>
          </a:stretch>
        </p:blipFill>
        <p:spPr bwMode="auto">
          <a:xfrm>
            <a:off x="695325" y="2000240"/>
            <a:ext cx="5614038" cy="3924309"/>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71678"/>
            <a:ext cx="8640960" cy="1077218"/>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management of water supply and drainage systems is at the core of urban development and often requires taking strategic decisions in the presence of uncertainty.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Example: Ancient Egyptians and the </a:t>
            </a:r>
            <a:r>
              <a:rPr lang="en-US" sz="1800" dirty="0" err="1">
                <a:latin typeface="Times New Roman" pitchFamily="18" charset="0"/>
                <a:cs typeface="Times New Roman" pitchFamily="18" charset="0"/>
              </a:rPr>
              <a:t>Nilometer</a:t>
            </a:r>
            <a:r>
              <a:rPr lang="en-US" sz="1800" dirty="0">
                <a:latin typeface="Times New Roman" pitchFamily="18" charset="0"/>
                <a:cs typeface="Times New Roman" pitchFamily="18" charset="0"/>
              </a:rPr>
              <a:t>.</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857224" y="1332057"/>
            <a:ext cx="6912768" cy="584775"/>
          </a:xfrm>
          <a:prstGeom prst="rect">
            <a:avLst/>
          </a:prstGeom>
          <a:noFill/>
        </p:spPr>
        <p:txBody>
          <a:bodyPr wrap="square" rtlCol="0">
            <a:spAutoFit/>
          </a:bodyPr>
          <a:lstStyle/>
          <a:p>
            <a:pPr algn="ctr"/>
            <a:r>
              <a:rPr lang="it-IT" sz="3200" b="1" u="none" dirty="0"/>
              <a:t>Premise</a:t>
            </a:r>
          </a:p>
        </p:txBody>
      </p:sp>
      <p:pic>
        <p:nvPicPr>
          <p:cNvPr id="4097" name="Picture 1"/>
          <p:cNvPicPr>
            <a:picLocks noChangeAspect="1" noChangeArrowheads="1"/>
          </p:cNvPicPr>
          <p:nvPr/>
        </p:nvPicPr>
        <p:blipFill>
          <a:blip r:embed="rId2" cstate="print"/>
          <a:srcRect/>
          <a:stretch>
            <a:fillRect/>
          </a:stretch>
        </p:blipFill>
        <p:spPr bwMode="auto">
          <a:xfrm>
            <a:off x="5000628" y="3571876"/>
            <a:ext cx="3824331" cy="2543180"/>
          </a:xfrm>
          <a:prstGeom prst="rect">
            <a:avLst/>
          </a:prstGeom>
          <a:noFill/>
          <a:ln w="9525">
            <a:noFill/>
            <a:miter lim="800000"/>
            <a:headEnd/>
            <a:tailEnd/>
          </a:ln>
          <a:effectLst/>
        </p:spPr>
      </p:pic>
      <p:sp>
        <p:nvSpPr>
          <p:cNvPr id="9" name="Segnaposto contenuto 2"/>
          <p:cNvSpPr txBox="1">
            <a:spLocks/>
          </p:cNvSpPr>
          <p:nvPr/>
        </p:nvSpPr>
        <p:spPr>
          <a:xfrm>
            <a:off x="179220" y="4286256"/>
            <a:ext cx="4678532" cy="800219"/>
          </a:xfrm>
          <a:prstGeom prst="rect">
            <a:avLst/>
          </a:prstGeom>
        </p:spPr>
        <p:txBody>
          <a:bodyPr wrap="square">
            <a:spAutoFit/>
          </a:bodyPr>
          <a:lstStyle/>
          <a:p>
            <a:pPr marR="0" lvl="0" algn="just" defTabSz="914400" rtl="0" eaLnBrk="0" fontAlgn="base" latinLnBrk="0" hangingPunct="0">
              <a:lnSpc>
                <a:spcPct val="100000"/>
              </a:lnSpc>
              <a:spcBef>
                <a:spcPts val="1200"/>
              </a:spcBef>
              <a:spcAft>
                <a:spcPct val="0"/>
              </a:spcAft>
              <a:buClr>
                <a:srgbClr val="C00000"/>
              </a:buClr>
              <a:buSzTx/>
              <a:buFontTx/>
              <a:buNone/>
              <a:tabLst/>
              <a:defRPr/>
            </a:pPr>
            <a:r>
              <a:rPr lang="en-US" sz="1200" u="none" dirty="0">
                <a:latin typeface="Times New Roman" pitchFamily="18" charset="0"/>
                <a:cs typeface="Times New Roman" pitchFamily="18" charset="0"/>
              </a:rPr>
              <a:t>Measuring shaft of the </a:t>
            </a:r>
            <a:r>
              <a:rPr lang="en-US" sz="1200" u="none" dirty="0" err="1">
                <a:latin typeface="Times New Roman" pitchFamily="18" charset="0"/>
                <a:cs typeface="Times New Roman" pitchFamily="18" charset="0"/>
              </a:rPr>
              <a:t>Nilometer</a:t>
            </a:r>
            <a:r>
              <a:rPr lang="en-US" sz="1200" u="none" dirty="0">
                <a:latin typeface="Times New Roman" pitchFamily="18" charset="0"/>
                <a:cs typeface="Times New Roman" pitchFamily="18" charset="0"/>
              </a:rPr>
              <a:t> on Rhoda Island, Cairo. By </a:t>
            </a:r>
            <a:r>
              <a:rPr lang="en-US" sz="1200" u="none" dirty="0" err="1">
                <a:latin typeface="Times New Roman" pitchFamily="18" charset="0"/>
                <a:cs typeface="Times New Roman" pitchFamily="18" charset="0"/>
              </a:rPr>
              <a:t>Baldiri</a:t>
            </a:r>
            <a:r>
              <a:rPr lang="en-US" sz="1200" u="none" dirty="0">
                <a:latin typeface="Times New Roman" pitchFamily="18" charset="0"/>
                <a:cs typeface="Times New Roman" pitchFamily="18" charset="0"/>
              </a:rPr>
              <a:t> - Own work, CC BY-SA 3.0</a:t>
            </a:r>
          </a:p>
          <a:p>
            <a:pPr marR="0" lvl="0" algn="just" defTabSz="914400" rtl="0" eaLnBrk="0" fontAlgn="base" latinLnBrk="0" hangingPunct="0">
              <a:lnSpc>
                <a:spcPct val="100000"/>
              </a:lnSpc>
              <a:spcBef>
                <a:spcPts val="1200"/>
              </a:spcBef>
              <a:spcAft>
                <a:spcPct val="0"/>
              </a:spcAft>
              <a:buClr>
                <a:srgbClr val="C00000"/>
              </a:buClr>
              <a:buSzTx/>
              <a:buFontTx/>
              <a:buNone/>
              <a:tabLst/>
              <a:defRPr/>
            </a:pPr>
            <a:r>
              <a:rPr lang="en-US" sz="1200" u="none" dirty="0">
                <a:latin typeface="Times New Roman" pitchFamily="18" charset="0"/>
                <a:cs typeface="Times New Roman" pitchFamily="18" charset="0"/>
              </a:rPr>
              <a:t>https://commons.wikimedia.org/w/index.php?curid=4302703.</a:t>
            </a:r>
            <a:endParaRPr lang="it-IT" sz="1200" u="none" dirty="0">
              <a:latin typeface="Times New Roman" pitchFamily="18" charset="0"/>
              <a:cs typeface="Times New Roman" pitchFamily="18" charset="0"/>
            </a:endParaRPr>
          </a:p>
        </p:txBody>
      </p:sp>
    </p:spTree>
    <p:extLst>
      <p:ext uri="{BB962C8B-B14F-4D97-AF65-F5344CB8AC3E}">
        <p14:creationId xmlns:p14="http://schemas.microsoft.com/office/powerpoint/2010/main" val="1206070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20</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sp>
        <p:nvSpPr>
          <p:cNvPr id="6" name="Rettangolo 5"/>
          <p:cNvSpPr/>
          <p:nvPr/>
        </p:nvSpPr>
        <p:spPr>
          <a:xfrm>
            <a:off x="285720" y="2424066"/>
            <a:ext cx="8215370" cy="3416320"/>
          </a:xfrm>
          <a:prstGeom prst="rect">
            <a:avLst/>
          </a:prstGeom>
        </p:spPr>
        <p:txBody>
          <a:bodyPr wrap="square">
            <a:spAutoFit/>
          </a:bodyPr>
          <a:lstStyle/>
          <a:p>
            <a:r>
              <a:rPr lang="en-US" u="none" dirty="0">
                <a:latin typeface="Times New Roman" pitchFamily="18" charset="0"/>
                <a:cs typeface="Times New Roman" pitchFamily="18" charset="0"/>
              </a:rPr>
              <a:t>For determining the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function, we need to set a performance aspiration, which expresses the desire for an outcome that is better than       ..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In fact, Info-Gap </a:t>
            </a:r>
            <a:r>
              <a:rPr lang="en-US" u="none" dirty="0" err="1">
                <a:latin typeface="Times New Roman" pitchFamily="18" charset="0"/>
                <a:cs typeface="Times New Roman" pitchFamily="18" charset="0"/>
              </a:rPr>
              <a:t>recognises</a:t>
            </a:r>
            <a:r>
              <a:rPr lang="en-US" u="none" dirty="0">
                <a:latin typeface="Times New Roman" pitchFamily="18" charset="0"/>
                <a:cs typeface="Times New Roman" pitchFamily="18" charset="0"/>
              </a:rPr>
              <a:t> that uncertainty is not necessarily implying a lower than expected outcome. It may also bring  an unexpectedly positive outcome and therefore it is worth inspecting under which conditions a windfall may become true.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For the case of the irrigation board, let's assume that the outcome would be unexpectedly good if a benefit                                         is obtained.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So the question asked by the </a:t>
            </a:r>
            <a:r>
              <a:rPr lang="en-US" u="none" dirty="0" err="1">
                <a:latin typeface="Times New Roman" pitchFamily="18" charset="0"/>
                <a:cs typeface="Times New Roman" pitchFamily="18" charset="0"/>
              </a:rPr>
              <a:t>windfaller</a:t>
            </a:r>
            <a:r>
              <a:rPr lang="en-US" u="none" dirty="0">
                <a:latin typeface="Times New Roman" pitchFamily="18" charset="0"/>
                <a:cs typeface="Times New Roman" pitchFamily="18" charset="0"/>
              </a:rPr>
              <a:t> is: What is the lowest horizon of uncertainty at which windfall is possible (though not necessarily guaranteed)? </a:t>
            </a:r>
            <a:endParaRPr lang="it-IT" u="none" dirty="0">
              <a:latin typeface="Times New Roman" pitchFamily="18" charset="0"/>
              <a:cs typeface="Times New Roman" pitchFamily="18" charset="0"/>
            </a:endParaRPr>
          </a:p>
        </p:txBody>
      </p:sp>
      <p:pic>
        <p:nvPicPr>
          <p:cNvPr id="5122" name="Picture 2"/>
          <p:cNvPicPr>
            <a:picLocks noChangeAspect="1" noChangeArrowheads="1"/>
          </p:cNvPicPr>
          <p:nvPr/>
        </p:nvPicPr>
        <p:blipFill>
          <a:blip r:embed="rId2" cstate="print"/>
          <a:srcRect/>
          <a:stretch>
            <a:fillRect/>
          </a:stretch>
        </p:blipFill>
        <p:spPr bwMode="auto">
          <a:xfrm>
            <a:off x="5929322" y="2733670"/>
            <a:ext cx="419100" cy="295275"/>
          </a:xfrm>
          <a:prstGeom prst="rect">
            <a:avLst/>
          </a:prstGeom>
          <a:noFill/>
          <a:ln w="9525">
            <a:noFill/>
            <a:miter lim="800000"/>
            <a:headEnd/>
            <a:tailEnd/>
          </a:ln>
          <a:effectLst/>
        </p:spPr>
      </p:pic>
      <p:pic>
        <p:nvPicPr>
          <p:cNvPr id="3" name="Immagine 2">
            <a:extLst>
              <a:ext uri="{FF2B5EF4-FFF2-40B4-BE49-F238E27FC236}">
                <a16:creationId xmlns:a16="http://schemas.microsoft.com/office/drawing/2014/main" id="{BB0D8810-635D-4E46-B093-2D90929C0F81}"/>
              </a:ext>
            </a:extLst>
          </p:cNvPr>
          <p:cNvPicPr>
            <a:picLocks noChangeAspect="1"/>
          </p:cNvPicPr>
          <p:nvPr/>
        </p:nvPicPr>
        <p:blipFill>
          <a:blip r:embed="rId3"/>
          <a:stretch>
            <a:fillRect/>
          </a:stretch>
        </p:blipFill>
        <p:spPr>
          <a:xfrm>
            <a:off x="3203849" y="4641961"/>
            <a:ext cx="2304255" cy="342640"/>
          </a:xfrm>
          <a:prstGeom prst="rect">
            <a:avLst/>
          </a:prstGeom>
        </p:spPr>
      </p:pic>
    </p:spTree>
    <p:extLst>
      <p:ext uri="{BB962C8B-B14F-4D97-AF65-F5344CB8AC3E}">
        <p14:creationId xmlns:p14="http://schemas.microsoft.com/office/powerpoint/2010/main" val="12060705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21</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Example</a:t>
            </a:r>
            <a:endParaRPr lang="it-IT" sz="3200" b="1" u="none" dirty="0"/>
          </a:p>
        </p:txBody>
      </p:sp>
      <p:sp>
        <p:nvSpPr>
          <p:cNvPr id="6" name="Rettangolo 5"/>
          <p:cNvSpPr/>
          <p:nvPr/>
        </p:nvSpPr>
        <p:spPr>
          <a:xfrm>
            <a:off x="285720" y="2000240"/>
            <a:ext cx="8215370" cy="369332"/>
          </a:xfrm>
          <a:prstGeom prst="rect">
            <a:avLst/>
          </a:prstGeom>
        </p:spPr>
        <p:txBody>
          <a:bodyPr wrap="square">
            <a:spAutoFit/>
          </a:bodyPr>
          <a:lstStyle/>
          <a:p>
            <a:r>
              <a:rPr lang="en-US" u="none" dirty="0">
                <a:latin typeface="Times New Roman" pitchFamily="18" charset="0"/>
                <a:cs typeface="Times New Roman" pitchFamily="18" charset="0"/>
              </a:rPr>
              <a:t>The answer is given by the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function:</a:t>
            </a:r>
            <a:endParaRPr lang="it-IT" u="none" dirty="0">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cstate="print"/>
          <a:srcRect/>
          <a:stretch>
            <a:fillRect/>
          </a:stretch>
        </p:blipFill>
        <p:spPr bwMode="auto">
          <a:xfrm>
            <a:off x="376234" y="2357430"/>
            <a:ext cx="3695700" cy="609600"/>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2071670" y="3000372"/>
            <a:ext cx="4805369" cy="3359036"/>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22</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Considerations</a:t>
            </a:r>
            <a:endParaRPr lang="it-IT" sz="3200" b="1" u="none" dirty="0"/>
          </a:p>
        </p:txBody>
      </p:sp>
      <p:sp>
        <p:nvSpPr>
          <p:cNvPr id="6" name="Rettangolo 5"/>
          <p:cNvSpPr/>
          <p:nvPr/>
        </p:nvSpPr>
        <p:spPr>
          <a:xfrm>
            <a:off x="285720" y="2000240"/>
            <a:ext cx="8215370" cy="3970318"/>
          </a:xfrm>
          <a:prstGeom prst="rect">
            <a:avLst/>
          </a:prstGeom>
        </p:spPr>
        <p:txBody>
          <a:bodyPr wrap="square">
            <a:spAutoFit/>
          </a:bodyPr>
          <a:lstStyle/>
          <a:p>
            <a:r>
              <a:rPr lang="en-US" u="none" dirty="0">
                <a:latin typeface="Times New Roman" pitchFamily="18" charset="0"/>
                <a:cs typeface="Times New Roman" pitchFamily="18" charset="0"/>
              </a:rPr>
              <a:t>The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function and the robustness function confirm that robustness is the greatest uncertainty that guarantees the required outcome, while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is the lowest uncertainty that enables the aspired outcome.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It provides an interesting picture of the impact of uncertainty and the trade off between robustness and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a large windfall may be acquired only with large uncertainty, which however may imply a more critical outcome.</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Furthermore, an interesting consideration is that the zeroing property suggests that model predictions are not a good basis for design, because those predictions have no robustness against errors in the models.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The awareness of this implication has been long known in engineering, where safety factors were introduced to give robustness to uncertainty. </a:t>
            </a:r>
            <a:endParaRPr lang="it-IT" u="none" dirty="0">
              <a:latin typeface="Times New Roman" pitchFamily="18" charset="0"/>
              <a:cs typeface="Times New Roman" pitchFamily="18" charset="0"/>
            </a:endParaRPr>
          </a:p>
        </p:txBody>
      </p:sp>
    </p:spTree>
    <p:extLst>
      <p:ext uri="{BB962C8B-B14F-4D97-AF65-F5344CB8AC3E}">
        <p14:creationId xmlns:p14="http://schemas.microsoft.com/office/powerpoint/2010/main" val="1206070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23</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Considerations</a:t>
            </a:r>
            <a:endParaRPr lang="it-IT" sz="3200" b="1" u="none" dirty="0"/>
          </a:p>
        </p:txBody>
      </p:sp>
      <p:sp>
        <p:nvSpPr>
          <p:cNvPr id="6" name="Rettangolo 5"/>
          <p:cNvSpPr/>
          <p:nvPr/>
        </p:nvSpPr>
        <p:spPr>
          <a:xfrm>
            <a:off x="285720" y="2155820"/>
            <a:ext cx="8215370" cy="3416320"/>
          </a:xfrm>
          <a:prstGeom prst="rect">
            <a:avLst/>
          </a:prstGeom>
        </p:spPr>
        <p:txBody>
          <a:bodyPr wrap="square">
            <a:spAutoFit/>
          </a:bodyPr>
          <a:lstStyle/>
          <a:p>
            <a:r>
              <a:rPr lang="en-US" u="none" dirty="0">
                <a:latin typeface="Times New Roman" pitchFamily="18" charset="0"/>
                <a:cs typeface="Times New Roman" pitchFamily="18" charset="0"/>
              </a:rPr>
              <a:t>The lack of robustness is particularly a reason of concern when one cannot quantity uncertainty probabilistically: in this case, robustness is particularly needed.</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Thus, the zeroing property asserts that the predicted outcome is not enough to assess the impact of climate change.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An assessment  - possibly quantitative - of uncertainty is needed to for optimally mitigating the effect of uncertainty and profit from unexpected opportunities. </a:t>
            </a:r>
          </a:p>
          <a:p>
            <a:endParaRPr lang="en-US" u="none" dirty="0">
              <a:latin typeface="Times New Roman" pitchFamily="18" charset="0"/>
              <a:cs typeface="Times New Roman" pitchFamily="18" charset="0"/>
            </a:endParaRPr>
          </a:p>
          <a:p>
            <a:r>
              <a:rPr lang="en-US" u="none" dirty="0">
                <a:latin typeface="Times New Roman" pitchFamily="18" charset="0"/>
                <a:cs typeface="Times New Roman" pitchFamily="18" charset="0"/>
              </a:rPr>
              <a:t>The slope of the robustness curve reflects the cost of robustness. The robustness function is useful to get protected against uncertainty. On the other hand, the </a:t>
            </a:r>
            <a:r>
              <a:rPr lang="en-US" u="none" dirty="0" err="1">
                <a:latin typeface="Times New Roman" pitchFamily="18" charset="0"/>
                <a:cs typeface="Times New Roman" pitchFamily="18" charset="0"/>
              </a:rPr>
              <a:t>opportuneness</a:t>
            </a:r>
            <a:r>
              <a:rPr lang="en-US" u="none" dirty="0">
                <a:latin typeface="Times New Roman" pitchFamily="18" charset="0"/>
                <a:cs typeface="Times New Roman" pitchFamily="18" charset="0"/>
              </a:rPr>
              <a:t> function is useful in exploiting the potential for propitious surprise.</a:t>
            </a:r>
            <a:endParaRPr lang="it-IT" u="none" dirty="0">
              <a:latin typeface="Times New Roman" pitchFamily="18" charset="0"/>
              <a:cs typeface="Times New Roman" pitchFamily="18" charset="0"/>
            </a:endParaRPr>
          </a:p>
        </p:txBody>
      </p:sp>
    </p:spTree>
    <p:extLst>
      <p:ext uri="{BB962C8B-B14F-4D97-AF65-F5344CB8AC3E}">
        <p14:creationId xmlns:p14="http://schemas.microsoft.com/office/powerpoint/2010/main" val="12060705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769989"/>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Decision-scaling (DS) is another bottom-up analysis approach to decision making.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term "decision scaling" refers to the use of a decision analytic framework to investigate the appropriate downscaling of climate information that is needed to best inform the decision at hand.</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DS differs from current methodologies by utilizing the climate information in the latter stages of the process within a decision space to guide preferences among choices.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analytical heart of DS a kind of “stress test” to identify the factors or combinations of factors that cause the considered system to fail.</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24</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Decision</a:t>
            </a:r>
            <a:r>
              <a:rPr lang="it-IT" sz="3200" b="1" u="none" dirty="0"/>
              <a:t> </a:t>
            </a:r>
            <a:r>
              <a:rPr lang="it-IT" sz="3200" b="1" u="none" dirty="0" err="1"/>
              <a:t>scaling</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415498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first step of the analysis vulnerabilities are identified. These vulnerabilities can be defined in terms of those external factors and the thresholds at which they become problematic.</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second step of the decision making process, future projections of climate and other information are then used to </a:t>
            </a:r>
            <a:r>
              <a:rPr lang="en-US" sz="1800" dirty="0" err="1">
                <a:latin typeface="Times New Roman" pitchFamily="18" charset="0"/>
                <a:cs typeface="Times New Roman" pitchFamily="18" charset="0"/>
              </a:rPr>
              <a:t>characterise</a:t>
            </a:r>
            <a:r>
              <a:rPr lang="en-US" sz="1800" dirty="0">
                <a:latin typeface="Times New Roman" pitchFamily="18" charset="0"/>
                <a:cs typeface="Times New Roman" pitchFamily="18" charset="0"/>
              </a:rPr>
              <a:t> the relative likelihood or plausibility of those conditions occurring. By using climate projections only in the second step of the analysis, the initial findings are not diluted by the uncertainties inherent in the projections.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third step of the analysis strategies can be planned to minimize the risk of the system.</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result is a detected ‘vulnerability domain’ of key concerns that the planner or decision maker can </a:t>
            </a:r>
            <a:r>
              <a:rPr lang="en-US" sz="1800" dirty="0" err="1">
                <a:latin typeface="Times New Roman" pitchFamily="18" charset="0"/>
                <a:cs typeface="Times New Roman" pitchFamily="18" charset="0"/>
              </a:rPr>
              <a:t>utilise</a:t>
            </a:r>
            <a:r>
              <a:rPr lang="en-US" sz="1800" dirty="0">
                <a:latin typeface="Times New Roman" pitchFamily="18" charset="0"/>
                <a:cs typeface="Times New Roman" pitchFamily="18" charset="0"/>
              </a:rPr>
              <a:t> to isolate the key climate change projections to strengthen the respective system against.</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Decision</a:t>
            </a:r>
            <a:r>
              <a:rPr lang="it-IT" sz="3200" b="1" u="none" dirty="0"/>
              <a:t> </a:t>
            </a:r>
            <a:r>
              <a:rPr lang="it-IT" sz="3200" b="1" u="none" dirty="0" err="1"/>
              <a:t>scaling</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26</a:t>
            </a:fld>
            <a:endParaRPr lang="it-IT"/>
          </a:p>
        </p:txBody>
      </p:sp>
      <p:pic>
        <p:nvPicPr>
          <p:cNvPr id="31745" name="Picture 1"/>
          <p:cNvPicPr>
            <a:picLocks noChangeAspect="1" noChangeArrowheads="1"/>
          </p:cNvPicPr>
          <p:nvPr/>
        </p:nvPicPr>
        <p:blipFill>
          <a:blip r:embed="rId2" cstate="print"/>
          <a:srcRect/>
          <a:stretch>
            <a:fillRect/>
          </a:stretch>
        </p:blipFill>
        <p:spPr bwMode="auto">
          <a:xfrm>
            <a:off x="285720" y="1214422"/>
            <a:ext cx="4564068" cy="5134576"/>
          </a:xfrm>
          <a:prstGeom prst="rect">
            <a:avLst/>
          </a:prstGeom>
          <a:noFill/>
          <a:ln w="9525">
            <a:noFill/>
            <a:miter lim="800000"/>
            <a:headEnd/>
            <a:tailEnd/>
          </a:ln>
          <a:effectLst/>
        </p:spPr>
      </p:pic>
      <p:sp>
        <p:nvSpPr>
          <p:cNvPr id="9" name="CasellaDiTesto 8"/>
          <p:cNvSpPr txBox="1"/>
          <p:nvPr/>
        </p:nvSpPr>
        <p:spPr>
          <a:xfrm>
            <a:off x="5357818" y="1911858"/>
            <a:ext cx="3500430" cy="3785652"/>
          </a:xfrm>
          <a:prstGeom prst="rect">
            <a:avLst/>
          </a:prstGeom>
          <a:noFill/>
        </p:spPr>
        <p:txBody>
          <a:bodyPr wrap="square" rtlCol="0">
            <a:spAutoFit/>
          </a:bodyPr>
          <a:lstStyle/>
          <a:p>
            <a:r>
              <a:rPr lang="en-US" sz="1200" u="none" dirty="0"/>
              <a:t>Top-down decision approach versus DS and RDM bottom-up approaches – adapted from Roach (2016), Brown et al. (2012), Hall et al. (2012) and </a:t>
            </a:r>
            <a:r>
              <a:rPr lang="en-US" sz="1200" u="none" dirty="0" err="1"/>
              <a:t>Lempert</a:t>
            </a:r>
            <a:r>
              <a:rPr lang="en-US" sz="1200" u="none" dirty="0"/>
              <a:t> and Groves (2010). </a:t>
            </a:r>
          </a:p>
          <a:p>
            <a:endParaRPr lang="en-US" sz="1200" u="none" dirty="0"/>
          </a:p>
          <a:p>
            <a:r>
              <a:rPr lang="en-US" sz="1200" u="none" dirty="0"/>
              <a:t>Images are taken from the following sources: </a:t>
            </a:r>
          </a:p>
          <a:p>
            <a:pPr marL="85725" indent="-85725">
              <a:buFont typeface="Arial" pitchFamily="34" charset="0"/>
              <a:buChar char="•"/>
            </a:pPr>
            <a:r>
              <a:rPr lang="en-US" sz="1200" u="none" dirty="0"/>
              <a:t>NOAA Geophysical Fluid Dynamics Laboratory (GFDL) [Public domain]</a:t>
            </a:r>
          </a:p>
          <a:p>
            <a:pPr marL="85725" indent="-85725">
              <a:buFont typeface="Arial" pitchFamily="34" charset="0"/>
              <a:buChar char="•"/>
            </a:pPr>
            <a:r>
              <a:rPr lang="en-US" sz="1200" u="none" dirty="0"/>
              <a:t>Mike </a:t>
            </a:r>
            <a:r>
              <a:rPr lang="en-US" sz="1200" u="none" dirty="0" err="1"/>
              <a:t>Toews</a:t>
            </a:r>
            <a:r>
              <a:rPr lang="en-US" sz="1200" u="none" dirty="0"/>
              <a:t> - Own work, CC BY-SA 3.0, https://commons.wikimedia.org/w/index.php?curid=15592558</a:t>
            </a:r>
          </a:p>
          <a:p>
            <a:pPr marL="85725" indent="-85725">
              <a:buFont typeface="Arial" pitchFamily="34" charset="0"/>
              <a:buChar char="•"/>
            </a:pPr>
            <a:r>
              <a:rPr lang="en-US" sz="1200" u="none" dirty="0"/>
              <a:t>James Mason [Public domain], Dan Perry [CC BY 3.0 (https://creativecommos.org/licenses/by/3.0)] </a:t>
            </a:r>
          </a:p>
          <a:p>
            <a:pPr marL="85725" indent="-85725">
              <a:buFont typeface="Arial" pitchFamily="34" charset="0"/>
              <a:buChar char="•"/>
            </a:pPr>
            <a:r>
              <a:rPr lang="en-US" sz="1200" u="none" dirty="0"/>
              <a:t>Tommaso.sansone91 - Own work, CC0, https://commons.wikimedia.org/w/index.php?curid=77398870</a:t>
            </a:r>
          </a:p>
          <a:p>
            <a:pPr marL="85725" indent="-85725">
              <a:buFont typeface="Arial" pitchFamily="34" charset="0"/>
              <a:buChar char="•"/>
            </a:pPr>
            <a:r>
              <a:rPr lang="en-US" sz="1200" u="none" dirty="0" err="1"/>
              <a:t>Svjo</a:t>
            </a:r>
            <a:r>
              <a:rPr lang="en-US" sz="1200" u="none" dirty="0"/>
              <a:t> - Own work, CC BY-SA 3.0, https://commons.wikimedia.org/w/index.php?curid=20327097.</a:t>
            </a:r>
            <a:endParaRPr lang="it-IT" sz="1200" u="none" dirty="0"/>
          </a:p>
        </p:txBody>
      </p:sp>
    </p:spTree>
    <p:extLst>
      <p:ext uri="{BB962C8B-B14F-4D97-AF65-F5344CB8AC3E}">
        <p14:creationId xmlns:p14="http://schemas.microsoft.com/office/powerpoint/2010/main" val="12060705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3877985"/>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Multi-Criteria Decision Analysis is a mathematical optimization procedure involving more than one objective function to be optimized simultaneously.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target may be to produce an overall aggregated score, by weighing criteria into one criterion or utility function. An alternative is to identify non dominated solutions (or Pareto efficient solutions).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As this usually implies a deterministic approach, accounting for multi-objectives is the way to way to seek robustness rather than accounting for uncertainty (Ranger et al., 2010).</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While it is herein presented as an approach on its own, MCDA can be also used within the previously reviewed methods as a means to assess the outcome of a policy with respect to alternatives and assigned scenarios. When combining the several criteria into one final score weights need to be assigned to each criterion.</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Multi-criteria</a:t>
            </a:r>
            <a:r>
              <a:rPr lang="it-IT" sz="3200" b="1" u="none" dirty="0"/>
              <a:t> </a:t>
            </a:r>
            <a:r>
              <a:rPr lang="it-IT" sz="3200" b="1" u="none" dirty="0" err="1"/>
              <a:t>decision</a:t>
            </a:r>
            <a:r>
              <a:rPr lang="it-IT" sz="3200" b="1" u="none" dirty="0"/>
              <a:t> </a:t>
            </a:r>
            <a:r>
              <a:rPr lang="it-IT" sz="3200" b="1" u="none" dirty="0" err="1"/>
              <a:t>analysis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4031873"/>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Analytic hierarchy process (AHP) is a structured technique for handling complex decisions. It was developed by Thomas L. </a:t>
            </a:r>
            <a:r>
              <a:rPr lang="en-US" sz="1800" dirty="0" err="1">
                <a:latin typeface="Times New Roman" pitchFamily="18" charset="0"/>
                <a:cs typeface="Times New Roman" pitchFamily="18" charset="0"/>
              </a:rPr>
              <a:t>Saaty</a:t>
            </a:r>
            <a:r>
              <a:rPr lang="en-US" sz="1800" dirty="0">
                <a:latin typeface="Times New Roman" pitchFamily="18" charset="0"/>
                <a:cs typeface="Times New Roman" pitchFamily="18" charset="0"/>
              </a:rPr>
              <a:t> in the 1970s and has been extensively studied and refined since then.</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AHP supports decision makers by first decomposing their decision problem into a hierarchy of more easily comprehended sub-problems, each of which can be analyzed independently.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Once the hierarchy is structured, the decision makers evaluate its various elements by comparing them to each other two at a time, by using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AHP converts preferences to numerical values.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 numerical weight or priority is derived for each alternative and element of the hierarchy, allowing diverse and often incommensurable elements to be compared to one another in a rational and consistent way.</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28</a:t>
            </a:fld>
            <a:endParaRPr lang="it-IT"/>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928802"/>
            <a:ext cx="8640960" cy="4062651"/>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AHP can account for uncertainty for instance by evaluating alternatives with respect to several future scenarios. Therefore, if conveniently applied it may be considered a robust approach.</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Example of application to a water resources management problem. Decision is taken according to 4 criteria:</a:t>
            </a:r>
          </a:p>
          <a:p>
            <a:pPr algn="just">
              <a:spcBef>
                <a:spcPts val="1200"/>
              </a:spcBef>
              <a:buClr>
                <a:srgbClr val="C00000"/>
              </a:buClr>
              <a:buNone/>
            </a:pPr>
            <a:r>
              <a:rPr lang="en-US" sz="1800" dirty="0">
                <a:latin typeface="Times New Roman" pitchFamily="18" charset="0"/>
                <a:cs typeface="Times New Roman" pitchFamily="18" charset="0"/>
              </a:rPr>
              <a:t>	Net benefit N;</a:t>
            </a:r>
          </a:p>
          <a:p>
            <a:pPr algn="just">
              <a:spcBef>
                <a:spcPts val="1200"/>
              </a:spcBef>
              <a:buClr>
                <a:srgbClr val="C00000"/>
              </a:buClr>
              <a:buNone/>
            </a:pPr>
            <a:r>
              <a:rPr lang="en-US" sz="1800" dirty="0">
                <a:latin typeface="Times New Roman" pitchFamily="18" charset="0"/>
                <a:cs typeface="Times New Roman" pitchFamily="18" charset="0"/>
              </a:rPr>
              <a:t>	Environmental impact E;</a:t>
            </a:r>
          </a:p>
          <a:p>
            <a:pPr algn="just">
              <a:spcBef>
                <a:spcPts val="1200"/>
              </a:spcBef>
              <a:buClr>
                <a:srgbClr val="C00000"/>
              </a:buClr>
              <a:buNone/>
            </a:pPr>
            <a:r>
              <a:rPr lang="en-US" sz="1800" dirty="0">
                <a:latin typeface="Times New Roman" pitchFamily="18" charset="0"/>
                <a:cs typeface="Times New Roman" pitchFamily="18" charset="0"/>
              </a:rPr>
              <a:t>	Impact on river flow regime R;</a:t>
            </a:r>
          </a:p>
          <a:p>
            <a:pPr algn="just">
              <a:spcBef>
                <a:spcPts val="1200"/>
              </a:spcBef>
              <a:buClr>
                <a:srgbClr val="C00000"/>
              </a:buClr>
              <a:buNone/>
            </a:pPr>
            <a:r>
              <a:rPr lang="en-US" sz="1800" dirty="0">
                <a:latin typeface="Times New Roman" pitchFamily="18" charset="0"/>
                <a:cs typeface="Times New Roman" pitchFamily="18" charset="0"/>
              </a:rPr>
              <a:t>	CO2 emissions C.</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Measures of each criteria need to be rescaled in the same range of variability, to allow values to be combined.</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29</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077766"/>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Decision making has always been at the core of human development.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Taking decisions in the presence of uncertainty is a usual challenge for humans.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past heuristic approaches that make use of routine thinking were mainly used.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Heuristic methods are generally preferred for being quick and flexible, but are more likely to involve fallacies or inaccuracies.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Decision theory has its roots in probability theory.</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Decision theory evolved significantly during the </a:t>
            </a:r>
            <a:r>
              <a:rPr lang="en-US" sz="1800" dirty="0" err="1">
                <a:latin typeface="Times New Roman" pitchFamily="18" charset="0"/>
                <a:cs typeface="Times New Roman" pitchFamily="18" charset="0"/>
              </a:rPr>
              <a:t>XXth</a:t>
            </a:r>
            <a:r>
              <a:rPr lang="en-US" sz="1800" dirty="0">
                <a:latin typeface="Times New Roman" pitchFamily="18" charset="0"/>
                <a:cs typeface="Times New Roman" pitchFamily="18" charset="0"/>
              </a:rPr>
              <a:t> century, when theoretical basis were laid out to support complex strategies. </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873942" y="1344027"/>
            <a:ext cx="6912768" cy="584775"/>
          </a:xfrm>
          <a:prstGeom prst="rect">
            <a:avLst/>
          </a:prstGeom>
          <a:noFill/>
        </p:spPr>
        <p:txBody>
          <a:bodyPr wrap="square" rtlCol="0">
            <a:spAutoFit/>
          </a:bodyPr>
          <a:lstStyle/>
          <a:p>
            <a:pPr algn="ctr"/>
            <a:r>
              <a:rPr lang="it-IT" sz="3200" b="1" u="none" dirty="0" err="1"/>
              <a:t>History</a:t>
            </a:r>
            <a:r>
              <a:rPr lang="it-IT" sz="3200" b="1" u="none" dirty="0"/>
              <a:t> </a:t>
            </a:r>
            <a:r>
              <a:rPr lang="it-IT" sz="3200" b="1" u="none" dirty="0" err="1"/>
              <a:t>of</a:t>
            </a:r>
            <a:r>
              <a:rPr lang="it-IT" sz="3200" b="1" u="none" dirty="0"/>
              <a:t> </a:t>
            </a:r>
            <a:r>
              <a:rPr lang="it-IT" sz="3200" b="1" u="none" dirty="0" err="1"/>
              <a:t>Decision</a:t>
            </a:r>
            <a:r>
              <a:rPr lang="it-IT" sz="3200" b="1" u="none" dirty="0"/>
              <a:t> </a:t>
            </a:r>
            <a:r>
              <a:rPr lang="it-IT" sz="3200" b="1" u="none" dirty="0" err="1"/>
              <a:t>Theory</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466985"/>
            <a:ext cx="8640960" cy="218521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Assessment and rescaling of criteria can be carried out through utility functions assigning a real number in range [0,1] to each alternative, in such a way that alternative a is assigned a utility greater than alternative b if, and only if, the individual prefers alternative a to alternative b.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Finally, the overall score (utility) of each alternative is computed by averaging the score corresponding to each criteria by using the weights W(1), W(2), W(3) and W(4). Those can be computed through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30</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31</a:t>
            </a:fld>
            <a:endParaRPr lang="it-IT" dirty="0"/>
          </a:p>
        </p:txBody>
      </p:sp>
      <p:pic>
        <p:nvPicPr>
          <p:cNvPr id="46082" name="Picture 2"/>
          <p:cNvPicPr>
            <a:picLocks noChangeAspect="1" noChangeArrowheads="1"/>
          </p:cNvPicPr>
          <p:nvPr/>
        </p:nvPicPr>
        <p:blipFill>
          <a:blip r:embed="rId2" cstate="print"/>
          <a:srcRect/>
          <a:stretch>
            <a:fillRect/>
          </a:stretch>
        </p:blipFill>
        <p:spPr bwMode="auto">
          <a:xfrm>
            <a:off x="785786" y="1285860"/>
            <a:ext cx="4457281" cy="5086364"/>
          </a:xfrm>
          <a:prstGeom prst="rect">
            <a:avLst/>
          </a:prstGeom>
          <a:noFill/>
          <a:ln w="9525">
            <a:noFill/>
            <a:miter lim="800000"/>
            <a:headEnd/>
            <a:tailEnd/>
          </a:ln>
          <a:effectLst/>
        </p:spPr>
      </p:pic>
      <p:sp>
        <p:nvSpPr>
          <p:cNvPr id="7" name="CasellaDiTesto 6"/>
          <p:cNvSpPr txBox="1"/>
          <p:nvPr/>
        </p:nvSpPr>
        <p:spPr>
          <a:xfrm>
            <a:off x="5357818" y="2596590"/>
            <a:ext cx="3571900" cy="3046988"/>
          </a:xfrm>
          <a:prstGeom prst="rect">
            <a:avLst/>
          </a:prstGeom>
          <a:noFill/>
        </p:spPr>
        <p:txBody>
          <a:bodyPr wrap="square" rtlCol="0">
            <a:spAutoFit/>
          </a:bodyPr>
          <a:lstStyle/>
          <a:p>
            <a:r>
              <a:rPr lang="en-US" sz="1200" u="none" dirty="0"/>
              <a:t>Example of a decision articulated according to the analytic hierarchy process – Adapted from Lou Sander - Own work, Public Domain, https://commons.wikimedia.org/w/index.php?curid=12123183. </a:t>
            </a:r>
          </a:p>
          <a:p>
            <a:endParaRPr lang="en-US" sz="1200" u="none" dirty="0"/>
          </a:p>
          <a:p>
            <a:r>
              <a:rPr lang="en-US" sz="1200" u="none" dirty="0"/>
              <a:t>Images are taken from the following sources:</a:t>
            </a:r>
          </a:p>
          <a:p>
            <a:pPr marL="85725" indent="-85725">
              <a:buFont typeface="Arial" pitchFamily="34" charset="0"/>
              <a:buChar char="•"/>
            </a:pPr>
            <a:r>
              <a:rPr lang="en-US" sz="1200" u="none" dirty="0"/>
              <a:t>Public Domain, https://commons.wikimedia.org/w/index.php?curid=687414</a:t>
            </a:r>
          </a:p>
          <a:p>
            <a:pPr marL="85725" indent="-85725">
              <a:buFont typeface="Arial" pitchFamily="34" charset="0"/>
              <a:buChar char="•"/>
            </a:pPr>
            <a:r>
              <a:rPr lang="en-US" sz="1200" u="none" dirty="0"/>
              <a:t>Nigel Cox / Grand Union Canal (</a:t>
            </a:r>
            <a:r>
              <a:rPr lang="en-US" sz="1200" u="none" dirty="0" err="1"/>
              <a:t>Wendover</a:t>
            </a:r>
            <a:r>
              <a:rPr lang="en-US" sz="1200" u="none" dirty="0"/>
              <a:t> Arm) / CC BY-SA 2.0, https://commons.wikimedia.org/wiki/File:Grand_Union_Canal_(Wendover_Arm)_-_geograph.org.uk_-_148356.jpg#file.</a:t>
            </a:r>
          </a:p>
          <a:p>
            <a:endParaRPr lang="en-US" sz="1200" u="none" dirty="0"/>
          </a:p>
        </p:txBody>
      </p:sp>
    </p:spTree>
    <p:extLst>
      <p:ext uri="{BB962C8B-B14F-4D97-AF65-F5344CB8AC3E}">
        <p14:creationId xmlns:p14="http://schemas.microsoft.com/office/powerpoint/2010/main" val="120607051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636" y="1889042"/>
            <a:ext cx="5035430" cy="4468916"/>
          </a:xfrm>
        </p:spPr>
        <p:txBody>
          <a:bodyPr wrap="square">
            <a:spAutoFit/>
          </a:bodyPr>
          <a:lstStyle/>
          <a:p>
            <a:r>
              <a:rPr lang="en-US" sz="1800" dirty="0">
                <a:latin typeface="Times New Roman" pitchFamily="18" charset="0"/>
                <a:cs typeface="Times New Roman" pitchFamily="18" charset="0"/>
              </a:rPr>
              <a:t>Assessment and rescaling of criteria can be carried out through utility functions assigning a real number in range [0,1] to each alternative, in such a way that alternative a is assigned a utility greater than alternative b if, and only if, the individual prefers alternative a to alternative b. </a:t>
            </a:r>
          </a:p>
          <a:p>
            <a:r>
              <a:rPr lang="en-US" sz="1800" dirty="0">
                <a:latin typeface="Times New Roman" pitchFamily="18" charset="0"/>
                <a:cs typeface="Times New Roman" pitchFamily="18" charset="0"/>
              </a:rPr>
              <a:t>While assigning utilities the following analytical rules need to be followed:</a:t>
            </a:r>
          </a:p>
          <a:p>
            <a:pPr>
              <a:buNone/>
            </a:pPr>
            <a:r>
              <a:rPr lang="en-US" sz="1800" dirty="0">
                <a:latin typeface="Times New Roman" pitchFamily="18" charset="0"/>
                <a:cs typeface="Times New Roman" pitchFamily="18" charset="0"/>
              </a:rPr>
              <a:t>	Utility 0 is assigned to the minimum of each criteria.</a:t>
            </a:r>
          </a:p>
          <a:p>
            <a:r>
              <a:rPr lang="en-US" sz="1800" dirty="0">
                <a:latin typeface="Times New Roman" pitchFamily="18" charset="0"/>
                <a:cs typeface="Times New Roman" pitchFamily="18" charset="0"/>
              </a:rPr>
              <a:t>Utility 1 is assigned to the maximum of each criteria;</a:t>
            </a:r>
          </a:p>
          <a:p>
            <a:r>
              <a:rPr lang="en-US" sz="1800" dirty="0">
                <a:latin typeface="Times New Roman" pitchFamily="18" charset="0"/>
                <a:cs typeface="Times New Roman" pitchFamily="18" charset="0"/>
              </a:rPr>
              <a:t>Increasing utility is assigned to criteria values corresponding to increasing convenience as quantified by the related indicator.</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32</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pic>
        <p:nvPicPr>
          <p:cNvPr id="3074" name="Picture 2" descr="https://albertomontanari.it/sites/default/files/didattica/hydrology/1024px-Linear_utility_function.png"/>
          <p:cNvPicPr>
            <a:picLocks noChangeAspect="1" noChangeArrowheads="1"/>
          </p:cNvPicPr>
          <p:nvPr/>
        </p:nvPicPr>
        <p:blipFill>
          <a:blip r:embed="rId2" cstate="print"/>
          <a:srcRect/>
          <a:stretch>
            <a:fillRect/>
          </a:stretch>
        </p:blipFill>
        <p:spPr bwMode="auto">
          <a:xfrm>
            <a:off x="5286380" y="3059600"/>
            <a:ext cx="3786214" cy="1726721"/>
          </a:xfrm>
          <a:prstGeom prst="rect">
            <a:avLst/>
          </a:prstGeom>
          <a:noFill/>
        </p:spPr>
      </p:pic>
      <p:sp>
        <p:nvSpPr>
          <p:cNvPr id="8" name="Segnaposto contenuto 2"/>
          <p:cNvSpPr txBox="1">
            <a:spLocks/>
          </p:cNvSpPr>
          <p:nvPr/>
        </p:nvSpPr>
        <p:spPr>
          <a:xfrm>
            <a:off x="5618324" y="2571744"/>
            <a:ext cx="3454270" cy="369332"/>
          </a:xfrm>
          <a:prstGeom prst="rect">
            <a:avLst/>
          </a:prstGeom>
        </p:spPr>
        <p:txBody>
          <a:bodyPr wrap="square">
            <a:spAutoFit/>
          </a:bodyPr>
          <a:lstStyle/>
          <a:p>
            <a:pPr marL="342900" marR="0" lvl="0" indent="-342900" algn="l" defTabSz="914400" rtl="0" eaLnBrk="0" fontAlgn="base" latinLnBrk="0" hangingPunct="0">
              <a:lnSpc>
                <a:spcPct val="100000"/>
              </a:lnSpc>
              <a:spcBef>
                <a:spcPct val="20000"/>
              </a:spcBef>
              <a:spcAft>
                <a:spcPct val="0"/>
              </a:spcAft>
              <a:buClrTx/>
              <a:buSzTx/>
              <a:tabLst/>
              <a:defRPr/>
            </a:pPr>
            <a:r>
              <a:rPr kumimoji="0" lang="en-US" sz="18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rPr>
              <a:t>Example of linear</a:t>
            </a:r>
            <a:r>
              <a:rPr kumimoji="0" lang="en-US" sz="1800" b="0" i="0" u="none" strike="noStrike" kern="0" cap="none" spc="0" normalizeH="0" noProof="0" dirty="0">
                <a:ln>
                  <a:noFill/>
                </a:ln>
                <a:solidFill>
                  <a:schemeClr val="tx1"/>
                </a:solidFill>
                <a:effectLst/>
                <a:uLnTx/>
                <a:uFillTx/>
                <a:latin typeface="Times New Roman" pitchFamily="18" charset="0"/>
                <a:ea typeface="+mn-ea"/>
                <a:cs typeface="Times New Roman" pitchFamily="18" charset="0"/>
              </a:rPr>
              <a:t> utility function</a:t>
            </a:r>
            <a:endParaRPr kumimoji="0" lang="en-US" sz="1800" b="0"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extLst>
      <p:ext uri="{BB962C8B-B14F-4D97-AF65-F5344CB8AC3E}">
        <p14:creationId xmlns:p14="http://schemas.microsoft.com/office/powerpoint/2010/main" val="12060705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636" y="1785926"/>
            <a:ext cx="4249612" cy="4678204"/>
          </a:xfrm>
        </p:spPr>
        <p:txBody>
          <a:bodyPr wrap="square">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When there are N criteria (in the above case they are 4) the decision makers will need to make N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comparisons with respect to each criterion.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above case we need to compare: (1) net benefit versus environmental impact, net benefit versus impact on the river flow regime, and net benefit versus reduction of CO2 emissions. Then, we need to compare (2) environmental impact versus impact on the river flow regime and environmental impact versus reduction of CO2 emissions. Finally, we have to compare (3) impact on the river flow regime versus reduction of CO2 emissions.</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33</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pic>
        <p:nvPicPr>
          <p:cNvPr id="47107" name="Picture 3"/>
          <p:cNvPicPr>
            <a:picLocks noChangeAspect="1" noChangeArrowheads="1"/>
          </p:cNvPicPr>
          <p:nvPr/>
        </p:nvPicPr>
        <p:blipFill>
          <a:blip r:embed="rId2" cstate="print"/>
          <a:srcRect/>
          <a:stretch>
            <a:fillRect/>
          </a:stretch>
        </p:blipFill>
        <p:spPr bwMode="auto">
          <a:xfrm>
            <a:off x="4286248" y="2338270"/>
            <a:ext cx="4747615" cy="3019556"/>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214554"/>
            <a:ext cx="9035958" cy="2062103"/>
          </a:xfrm>
        </p:spPr>
        <p:txBody>
          <a:bodyPr wrap="square">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next step is to transfer the measures of preference to a matrix. For each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the number representing the preference is positioned into the matrix in the corresponding position.</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reciprocal of that number is put into the matrix in its symmetric position.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For instance, for the above example the matrix resulting from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of the four criteria may be:</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34</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pic>
        <p:nvPicPr>
          <p:cNvPr id="1026" name="Picture 2"/>
          <p:cNvPicPr>
            <a:picLocks noChangeAspect="1" noChangeArrowheads="1"/>
          </p:cNvPicPr>
          <p:nvPr/>
        </p:nvPicPr>
        <p:blipFill>
          <a:blip r:embed="rId2" cstate="print"/>
          <a:srcRect/>
          <a:stretch>
            <a:fillRect/>
          </a:stretch>
        </p:blipFill>
        <p:spPr bwMode="auto">
          <a:xfrm>
            <a:off x="2224088" y="4181495"/>
            <a:ext cx="4695825" cy="2105025"/>
          </a:xfrm>
          <a:prstGeom prst="rect">
            <a:avLst/>
          </a:prstGeom>
          <a:noFill/>
          <a:ln w="9525">
            <a:noFill/>
            <a:miter lim="800000"/>
            <a:headEnd/>
            <a:tailEnd/>
          </a:ln>
          <a:effectLst/>
        </p:spPr>
      </p:pic>
    </p:spTree>
    <p:extLst>
      <p:ext uri="{BB962C8B-B14F-4D97-AF65-F5344CB8AC3E}">
        <p14:creationId xmlns:p14="http://schemas.microsoft.com/office/powerpoint/2010/main" val="12060705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071678"/>
            <a:ext cx="9035958" cy="3908762"/>
          </a:xfrm>
        </p:spPr>
        <p:txBody>
          <a:bodyPr wrap="square">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By processing the above matrix mathematically, weights for the alternatives with respect to the considered criteria can be derived.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Weights are the values in the matrix's principal right eigenvector rescaled to give a sum of 1.</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It is important to check that the decision is consistent, which implies that preferences expressed in each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are not contradicted by subsequent comparisons.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the ideal case of fully consistent matrix, its maximum </a:t>
            </a:r>
            <a:r>
              <a:rPr lang="en-US" sz="1800" dirty="0" err="1">
                <a:latin typeface="Times New Roman" pitchFamily="18" charset="0"/>
                <a:cs typeface="Times New Roman" pitchFamily="18" charset="0"/>
              </a:rPr>
              <a:t>eigenvalue</a:t>
            </a:r>
            <a:r>
              <a:rPr lang="en-US" sz="1800" dirty="0">
                <a:latin typeface="Times New Roman" pitchFamily="18" charset="0"/>
                <a:cs typeface="Times New Roman" pitchFamily="18" charset="0"/>
              </a:rPr>
              <a:t> λ is equal to the dimension of the matrix itself (3 in the above case). If the matrix is not fully consistent, a consistency index CI can be computed as:</a:t>
            </a:r>
          </a:p>
          <a:p>
            <a:pPr algn="just">
              <a:spcBef>
                <a:spcPts val="1200"/>
              </a:spcBef>
              <a:buClr>
                <a:srgbClr val="C00000"/>
              </a:buClr>
              <a:buNone/>
            </a:pPr>
            <a:r>
              <a:rPr lang="en-US" sz="1800" dirty="0">
                <a:latin typeface="Times New Roman" pitchFamily="18" charset="0"/>
                <a:cs typeface="Times New Roman" pitchFamily="18" charset="0"/>
              </a:rPr>
              <a:t>	CI = (</a:t>
            </a:r>
            <a:r>
              <a:rPr lang="en-US" sz="1800" dirty="0" err="1">
                <a:latin typeface="Times New Roman" pitchFamily="18" charset="0"/>
                <a:cs typeface="Times New Roman" pitchFamily="18" charset="0"/>
              </a:rPr>
              <a:t>λmax</a:t>
            </a:r>
            <a:r>
              <a:rPr lang="en-US" sz="1800" dirty="0">
                <a:latin typeface="Times New Roman" pitchFamily="18" charset="0"/>
                <a:cs typeface="Times New Roman" pitchFamily="18" charset="0"/>
              </a:rPr>
              <a:t> - N)/(N − 1)</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Then, a consistence ratio CR can be computed as the ratio of the CI for the considered matrix and a random consistency index RI: CR = CI/RI</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35</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4802" y="2251542"/>
            <a:ext cx="9035958" cy="3077766"/>
          </a:xfrm>
        </p:spPr>
        <p:txBody>
          <a:bodyPr wrap="square">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Suggested values for RI are given in Table 2.</a:t>
            </a:r>
          </a:p>
          <a:p>
            <a:pPr algn="just">
              <a:spcBef>
                <a:spcPts val="1200"/>
              </a:spcBef>
              <a:buClr>
                <a:srgbClr val="C00000"/>
              </a:buClr>
              <a:buNone/>
            </a:pPr>
            <a:r>
              <a:rPr lang="en-US" sz="1800" dirty="0">
                <a:latin typeface="Times New Roman" pitchFamily="18" charset="0"/>
                <a:cs typeface="Times New Roman" pitchFamily="18" charset="0"/>
              </a:rPr>
              <a:t>	N 	1 	2 	3 	4 	5 	6 	7 	8 	9</a:t>
            </a:r>
          </a:p>
          <a:p>
            <a:pPr algn="just">
              <a:spcBef>
                <a:spcPts val="1200"/>
              </a:spcBef>
              <a:buClr>
                <a:srgbClr val="C00000"/>
              </a:buClr>
              <a:buNone/>
            </a:pPr>
            <a:r>
              <a:rPr lang="en-US" sz="1800" dirty="0">
                <a:latin typeface="Times New Roman" pitchFamily="18" charset="0"/>
                <a:cs typeface="Times New Roman" pitchFamily="18" charset="0"/>
              </a:rPr>
              <a:t>	RI 	0 	0 	0.58 	0.90 	1.12 	1.24 	1.32 	1.41 	1.45</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If CR ≤ 0.1 then the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matrix is considered to be consistent enough. If CR&gt;0.1, the comparison matrix should be improved.</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same procedure needs to be repeated for the other criteria.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Finally, a </a:t>
            </a:r>
            <a:r>
              <a:rPr lang="en-US" sz="1800" dirty="0" err="1">
                <a:latin typeface="Times New Roman" pitchFamily="18" charset="0"/>
                <a:cs typeface="Times New Roman" pitchFamily="18" charset="0"/>
              </a:rPr>
              <a:t>pairwise</a:t>
            </a:r>
            <a:r>
              <a:rPr lang="en-US" sz="1800" dirty="0">
                <a:latin typeface="Times New Roman" pitchFamily="18" charset="0"/>
                <a:cs typeface="Times New Roman" pitchFamily="18" charset="0"/>
              </a:rPr>
              <a:t> comparison needs to be carried out in order to assign the weights W to the criteria. In this case the matrix will have dimension N=4.</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36</a:t>
            </a:fld>
            <a:endParaRPr lang="it-IT" dirty="0"/>
          </a:p>
        </p:txBody>
      </p:sp>
      <p:sp>
        <p:nvSpPr>
          <p:cNvPr id="5" name="CasellaDiTesto 4"/>
          <p:cNvSpPr txBox="1"/>
          <p:nvPr/>
        </p:nvSpPr>
        <p:spPr>
          <a:xfrm>
            <a:off x="642910" y="1214422"/>
            <a:ext cx="7269958" cy="584775"/>
          </a:xfrm>
          <a:prstGeom prst="rect">
            <a:avLst/>
          </a:prstGeom>
          <a:noFill/>
        </p:spPr>
        <p:txBody>
          <a:bodyPr wrap="square" rtlCol="0">
            <a:spAutoFit/>
          </a:bodyPr>
          <a:lstStyle/>
          <a:p>
            <a:pPr algn="ctr"/>
            <a:r>
              <a:rPr lang="it-IT" sz="3200" b="1" u="none" dirty="0" err="1"/>
              <a:t>Analytic</a:t>
            </a:r>
            <a:r>
              <a:rPr lang="it-IT" sz="3200" b="1" u="none" dirty="0"/>
              <a:t> </a:t>
            </a:r>
            <a:r>
              <a:rPr lang="it-IT" sz="3200" b="1" u="none" dirty="0" err="1"/>
              <a:t>hierarchy</a:t>
            </a:r>
            <a:r>
              <a:rPr lang="it-IT" sz="3200" b="1" u="none" dirty="0"/>
              <a:t> </a:t>
            </a:r>
            <a:r>
              <a:rPr lang="it-IT" sz="3200" b="1" u="none" dirty="0" err="1"/>
              <a:t>process</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54691"/>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Decision theory is the study of choices that can be made by individuals, groups or institutions.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In water resources management we are interested in the so-called normative decision theory, which determines the best decisions given constraints and assumptions, in the presence of uncertainty.</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There are several methods that can be used in normative decision theory under uncertainty.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Recent years have seen an increasing interest in tools and methods for the identification of robust, rather than optimal, decisions.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They seek a robust strategy, namely, a strategy that performs well, compared to the alternatives, over a wide range of plausible futures.</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873942" y="1344027"/>
            <a:ext cx="6912768" cy="584775"/>
          </a:xfrm>
          <a:prstGeom prst="rect">
            <a:avLst/>
          </a:prstGeom>
          <a:noFill/>
        </p:spPr>
        <p:txBody>
          <a:bodyPr wrap="square" rtlCol="0">
            <a:spAutoFit/>
          </a:bodyPr>
          <a:lstStyle/>
          <a:p>
            <a:pPr algn="ctr"/>
            <a:r>
              <a:rPr lang="it-IT" sz="3200" b="1" u="none" dirty="0" err="1"/>
              <a:t>History</a:t>
            </a:r>
            <a:r>
              <a:rPr lang="it-IT" sz="3200" b="1" u="none" dirty="0"/>
              <a:t> </a:t>
            </a:r>
            <a:r>
              <a:rPr lang="it-IT" sz="3200" b="1" u="none" dirty="0" err="1"/>
              <a:t>of</a:t>
            </a:r>
            <a:r>
              <a:rPr lang="it-IT" sz="3200" b="1" u="none" dirty="0"/>
              <a:t> </a:t>
            </a:r>
            <a:r>
              <a:rPr lang="it-IT" sz="3200" b="1" u="none" dirty="0" err="1"/>
              <a:t>Decision</a:t>
            </a:r>
            <a:r>
              <a:rPr lang="it-IT" sz="3200" b="1" u="none" dirty="0"/>
              <a:t> </a:t>
            </a:r>
            <a:r>
              <a:rPr lang="it-IT" sz="3200" b="1" u="none" dirty="0" err="1"/>
              <a:t>Theory</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000240"/>
            <a:ext cx="8640960" cy="3323987"/>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Robust </a:t>
            </a:r>
            <a:r>
              <a:rPr lang="en-US" sz="1800" dirty="0" err="1">
                <a:latin typeface="Times New Roman" pitchFamily="18" charset="0"/>
                <a:cs typeface="Times New Roman" pitchFamily="18" charset="0"/>
              </a:rPr>
              <a:t>Optimisation</a:t>
            </a:r>
            <a:r>
              <a:rPr lang="en-US" sz="1800" dirty="0">
                <a:latin typeface="Times New Roman" pitchFamily="18" charset="0"/>
                <a:cs typeface="Times New Roman" pitchFamily="18" charset="0"/>
              </a:rPr>
              <a:t> involves the identification of an optimal solution for a problem such that the underlying assumption and constraints are always satisfied in the presence of uncertainty.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identified solution will always guarantee the optimal functioning of the system even in the worst of the several scenario that can materialize under uncertainty.</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most classical example of robust optimization is given by a problem where a single objective function is to be optimized under uncertain constraints.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For instance, water resources availability for a given future may be not known for sure but varying into a given range with assigned probabilities. Therefore the optimum is to be searched under different scenarios of water availability.</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optimisation</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239400"/>
            <a:ext cx="8640960" cy="3046988"/>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Robust Decision Making (RDM) characterizes uncertainty with multiple views of the future given the available knowledge of uncertainty.</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These multiple views are created by just looking at their possibility, without necessarily taking into account their probability.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Robustness with respect to those multiple views, rather than optimality, is adopted as a criterion to assess alternative policies.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Finally, a vulnerability-and-response-option analysis framework is used to identify robust strategies that minimize the regret that may occur over the different future scenarios.</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decision</a:t>
            </a:r>
            <a:r>
              <a:rPr lang="it-IT" sz="3200" b="1" u="none" dirty="0"/>
              <a:t> </a:t>
            </a:r>
            <a:r>
              <a:rPr lang="it-IT" sz="3200" b="1" u="none" dirty="0" err="1"/>
              <a:t>making</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185468"/>
            <a:ext cx="8640960" cy="2893100"/>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RDM characterizes uncertainty in the context of a particular decision.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method identifies those combinations of uncertainties most important to the choice among alternative options and describes the set of beliefs about the uncertain state of the world that are consistent with choosing one option over another.</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RDM reverses the order of traditional decision analysis by conducting an iterative process based on a vulnerability-and-response-option rather than a predict-then-act decision framework, which is adaptation based on a single projected future. This is known as a bottom-up analysis and differs from the top-down method that is also widely </a:t>
            </a:r>
            <a:r>
              <a:rPr lang="en-US" sz="1800" dirty="0" err="1">
                <a:latin typeface="Times New Roman" pitchFamily="18" charset="0"/>
                <a:cs typeface="Times New Roman" pitchFamily="18" charset="0"/>
              </a:rPr>
              <a:t>utilised</a:t>
            </a:r>
            <a:r>
              <a:rPr lang="en-US" sz="1800" dirty="0">
                <a:latin typeface="Times New Roman" pitchFamily="18" charset="0"/>
                <a:cs typeface="Times New Roman" pitchFamily="18" charset="0"/>
              </a:rPr>
              <a:t> in decision making.</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decision</a:t>
            </a:r>
            <a:r>
              <a:rPr lang="it-IT" sz="3200" b="1" u="none" dirty="0"/>
              <a:t> </a:t>
            </a:r>
            <a:r>
              <a:rPr lang="it-IT" sz="3200" b="1" u="none" dirty="0" err="1"/>
              <a:t>making</a:t>
            </a:r>
            <a:endParaRPr lang="it-IT" sz="3200" b="1" u="none" dirty="0"/>
          </a:p>
        </p:txBody>
      </p:sp>
    </p:spTree>
    <p:extLst>
      <p:ext uri="{BB962C8B-B14F-4D97-AF65-F5344CB8AC3E}">
        <p14:creationId xmlns:p14="http://schemas.microsoft.com/office/powerpoint/2010/main" val="12060705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2518658"/>
            <a:ext cx="8640960" cy="178510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Identification of future scenarios, systems models and metrics to evaluate success.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Metrics to describe how well future goals would be met are also agreed upon.</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Furthermore, in this step candidate strategies for reaching the goals are identified, such as investments or programs. They also agree on the models that will be used to determine future performances of the system.</a:t>
            </a: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642910" y="1344027"/>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decision</a:t>
            </a:r>
            <a:r>
              <a:rPr lang="it-IT" sz="3200" b="1" u="none" dirty="0"/>
              <a:t> </a:t>
            </a:r>
            <a:r>
              <a:rPr lang="it-IT" sz="3200" b="1" u="none" dirty="0" err="1"/>
              <a:t>making</a:t>
            </a:r>
            <a:r>
              <a:rPr lang="it-IT" sz="3200" b="1" u="none" dirty="0"/>
              <a:t> – </a:t>
            </a:r>
            <a:r>
              <a:rPr lang="it-IT" sz="3200" b="1" u="none" dirty="0" err="1"/>
              <a:t>Step</a:t>
            </a:r>
            <a:r>
              <a:rPr lang="it-IT" sz="3200" b="1" u="none" dirty="0"/>
              <a:t> 1</a:t>
            </a:r>
          </a:p>
        </p:txBody>
      </p:sp>
    </p:spTree>
    <p:extLst>
      <p:ext uri="{BB962C8B-B14F-4D97-AF65-F5344CB8AC3E}">
        <p14:creationId xmlns:p14="http://schemas.microsoft.com/office/powerpoint/2010/main" val="12060705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179512" y="1695438"/>
            <a:ext cx="8640960" cy="3754874"/>
          </a:xfrm>
        </p:spPr>
        <p:txBody>
          <a:bodyPr>
            <a:spAutoFit/>
          </a:bodyPr>
          <a:lstStyle/>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Step 2: evaluation of system performances. In this step, which is termed as "experimental design", the performances of the alternative strategies are evaluated with respect to the possible future scenarios, by estimating the related metrics of success.</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Step 3: vulnerability assessment. The results from step 2 allow to identify the vulnerabilities associated to each strategy.</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results from the simulations in Step 2 are first evaluated to determine in which futures the management strategy or strategies do not meet the management targets. </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Next, a scenario discovery leads stakeholders and decision makers to jointly define a small number of scenarios to which the strategy is vulnerable.</a:t>
            </a:r>
          </a:p>
          <a:p>
            <a:pPr algn="just">
              <a:spcBef>
                <a:spcPts val="1200"/>
              </a:spcBef>
              <a:buClr>
                <a:srgbClr val="C00000"/>
              </a:buClr>
              <a:buFont typeface="Wingdings" panose="05000000000000000000" pitchFamily="2" charset="2"/>
              <a:buChar char="§"/>
            </a:pPr>
            <a:r>
              <a:rPr lang="en-US" sz="1800" dirty="0">
                <a:latin typeface="Times New Roman" pitchFamily="18" charset="0"/>
                <a:cs typeface="Times New Roman" pitchFamily="18" charset="0"/>
              </a:rPr>
              <a:t>The information about vulnerability can help define new management options that can be used to test strategies more robust to those vulnerabilities.</a:t>
            </a:r>
            <a:endParaRPr lang="it-IT" sz="1800" dirty="0">
              <a:latin typeface="Times New Roman" pitchFamily="18"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642910" y="1142984"/>
            <a:ext cx="7269958" cy="584775"/>
          </a:xfrm>
          <a:prstGeom prst="rect">
            <a:avLst/>
          </a:prstGeom>
          <a:noFill/>
        </p:spPr>
        <p:txBody>
          <a:bodyPr wrap="square" rtlCol="0">
            <a:spAutoFit/>
          </a:bodyPr>
          <a:lstStyle/>
          <a:p>
            <a:pPr algn="ctr"/>
            <a:r>
              <a:rPr lang="it-IT" sz="3200" b="1" u="none" dirty="0" err="1"/>
              <a:t>Robust</a:t>
            </a:r>
            <a:r>
              <a:rPr lang="it-IT" sz="3200" b="1" u="none" dirty="0"/>
              <a:t> </a:t>
            </a:r>
            <a:r>
              <a:rPr lang="it-IT" sz="3200" b="1" u="none" dirty="0" err="1"/>
              <a:t>decision</a:t>
            </a:r>
            <a:r>
              <a:rPr lang="it-IT" sz="3200" b="1" u="none" dirty="0"/>
              <a:t> </a:t>
            </a:r>
            <a:r>
              <a:rPr lang="it-IT" sz="3200" b="1" u="none" dirty="0" err="1"/>
              <a:t>making</a:t>
            </a:r>
            <a:r>
              <a:rPr lang="it-IT" sz="3200" b="1" u="none" dirty="0"/>
              <a:t> – </a:t>
            </a:r>
            <a:r>
              <a:rPr lang="it-IT" sz="3200" b="1" u="none" dirty="0" err="1"/>
              <a:t>Step</a:t>
            </a:r>
            <a:r>
              <a:rPr lang="it-IT" sz="3200" b="1" u="none" dirty="0"/>
              <a:t> 2/3</a:t>
            </a:r>
          </a:p>
        </p:txBody>
      </p:sp>
    </p:spTree>
    <p:extLst>
      <p:ext uri="{BB962C8B-B14F-4D97-AF65-F5344CB8AC3E}">
        <p14:creationId xmlns:p14="http://schemas.microsoft.com/office/powerpoint/2010/main" val="1206070515"/>
      </p:ext>
    </p:extLst>
  </p:cSld>
  <p:clrMapOvr>
    <a:masterClrMapping/>
  </p:clrMapOvr>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LongProperties xmlns="http://schemas.microsoft.com/office/2006/metadata/longProperties"/>
</file>

<file path=customXml/item3.xml><?xml version="1.0" encoding="utf-8"?>
<p:properties xmlns:p="http://schemas.microsoft.com/office/2006/metadata/properties" xmlns:xsi="http://www.w3.org/2001/XMLSchema-instance" xmlns:pc="http://schemas.microsoft.com/office/infopath/2007/PartnerControls">
  <documentManagement>
    <_activity xmlns="098b2448-f281-4ec9-8287-04bccb82426d"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8D1DD71126565346B8A45A4AF7CB11C1" ma:contentTypeVersion="18" ma:contentTypeDescription="Create a new document." ma:contentTypeScope="" ma:versionID="ba7dd98daae7c122d7f2c3f415f419d5">
  <xsd:schema xmlns:xsd="http://www.w3.org/2001/XMLSchema" xmlns:xs="http://www.w3.org/2001/XMLSchema" xmlns:p="http://schemas.microsoft.com/office/2006/metadata/properties" xmlns:ns3="3f53dfcf-dbf7-46c8-a86f-c6c4b0ab3222" xmlns:ns4="098b2448-f281-4ec9-8287-04bccb82426d" targetNamespace="http://schemas.microsoft.com/office/2006/metadata/properties" ma:root="true" ma:fieldsID="5e69111c5ea34670167d0fc82a5b2af5" ns3:_="" ns4:_="">
    <xsd:import namespace="3f53dfcf-dbf7-46c8-a86f-c6c4b0ab3222"/>
    <xsd:import namespace="098b2448-f281-4ec9-8287-04bccb82426d"/>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GenerationTime" minOccurs="0"/>
                <xsd:element ref="ns4:MediaServiceEventHashCode" minOccurs="0"/>
                <xsd:element ref="ns4:MediaServiceDateTaken" minOccurs="0"/>
                <xsd:element ref="ns4:MediaServiceAutoKeyPoints" minOccurs="0"/>
                <xsd:element ref="ns4:MediaServiceKeyPoints" minOccurs="0"/>
                <xsd:element ref="ns4:MediaServiceOCR" minOccurs="0"/>
                <xsd:element ref="ns4:MediaServiceLocation" minOccurs="0"/>
                <xsd:element ref="ns4:MediaLengthInSeconds" minOccurs="0"/>
                <xsd:element ref="ns4:_activity" minOccurs="0"/>
                <xsd:element ref="ns4:MediaServiceObjectDetectorVersions" minOccurs="0"/>
                <xsd:element ref="ns4:MediaServiceSystemTag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53dfcf-dbf7-46c8-a86f-c6c4b0ab3222"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98b2448-f281-4ec9-8287-04bccb82426d"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element name="MediaServiceSystemTags" ma:index="24" nillable="true" ma:displayName="MediaServiceSystemTags" ma:hidden="true" ma:internalName="MediaServiceSystemTags" ma:readOnly="true">
      <xsd:simpleType>
        <xsd:restriction base="dms:Note"/>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2.xml><?xml version="1.0" encoding="utf-8"?>
<ds:datastoreItem xmlns:ds="http://schemas.openxmlformats.org/officeDocument/2006/customXml" ds:itemID="{2FD45BBA-6CE0-45E6-B662-D3846BEAC0FB}">
  <ds:schemaRefs>
    <ds:schemaRef ds:uri="http://schemas.microsoft.com/office/2006/metadata/longProperties"/>
  </ds:schemaRefs>
</ds:datastoreItem>
</file>

<file path=customXml/itemProps3.xml><?xml version="1.0" encoding="utf-8"?>
<ds:datastoreItem xmlns:ds="http://schemas.openxmlformats.org/officeDocument/2006/customXml" ds:itemID="{1CDB5C5C-065C-4C2D-A9FD-1F3427DE3F7E}">
  <ds:schemaRefs>
    <ds:schemaRef ds:uri="http://purl.org/dc/terms/"/>
    <ds:schemaRef ds:uri="098b2448-f281-4ec9-8287-04bccb82426d"/>
    <ds:schemaRef ds:uri="http://purl.org/dc/dcmitype/"/>
    <ds:schemaRef ds:uri="http://purl.org/dc/elements/1.1/"/>
    <ds:schemaRef ds:uri="http://schemas.openxmlformats.org/package/2006/metadata/core-properties"/>
    <ds:schemaRef ds:uri="http://schemas.microsoft.com/office/2006/documentManagement/types"/>
    <ds:schemaRef ds:uri="http://www.w3.org/XML/1998/namespace"/>
    <ds:schemaRef ds:uri="http://schemas.microsoft.com/office/infopath/2007/PartnerControls"/>
    <ds:schemaRef ds:uri="3f53dfcf-dbf7-46c8-a86f-c6c4b0ab3222"/>
    <ds:schemaRef ds:uri="http://schemas.microsoft.com/office/2006/metadata/properties"/>
  </ds:schemaRefs>
</ds:datastoreItem>
</file>

<file path=customXml/itemProps4.xml><?xml version="1.0" encoding="utf-8"?>
<ds:datastoreItem xmlns:ds="http://schemas.openxmlformats.org/officeDocument/2006/customXml" ds:itemID="{AD566B37-0C74-4E69-9FF4-B586F2EA68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f53dfcf-dbf7-46c8-a86f-c6c4b0ab3222"/>
    <ds:schemaRef ds:uri="098b2448-f281-4ec9-8287-04bccb82426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7344</TotalTime>
  <Words>3818</Words>
  <Application>Microsoft Office PowerPoint</Application>
  <PresentationFormat>Presentazione su schermo (4:3)</PresentationFormat>
  <Paragraphs>233</Paragraphs>
  <Slides>36</Slides>
  <Notes>1</Notes>
  <HiddenSlides>0</HiddenSlides>
  <MMClips>0</MMClips>
  <ScaleCrop>false</ScaleCrop>
  <HeadingPairs>
    <vt:vector size="6" baseType="variant">
      <vt:variant>
        <vt:lpstr>Caratteri utilizzati</vt:lpstr>
      </vt:variant>
      <vt:variant>
        <vt:i4>3</vt:i4>
      </vt:variant>
      <vt:variant>
        <vt:lpstr>Tema</vt:lpstr>
      </vt:variant>
      <vt:variant>
        <vt:i4>2</vt:i4>
      </vt:variant>
      <vt:variant>
        <vt:lpstr>Titoli diapositive</vt:lpstr>
      </vt:variant>
      <vt:variant>
        <vt:i4>36</vt:i4>
      </vt:variant>
    </vt:vector>
  </HeadingPairs>
  <TitlesOfParts>
    <vt:vector size="41" baseType="lpstr">
      <vt:lpstr>Arial</vt:lpstr>
      <vt:lpstr>Times New Roman</vt:lpstr>
      <vt:lpstr>Wingdings</vt:lpstr>
      <vt:lpstr>1_Struttura predefinita</vt:lpstr>
      <vt:lpstr>2_Personalizza struttura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Alberto Montanari</cp:lastModifiedBy>
  <cp:revision>600</cp:revision>
  <cp:lastPrinted>2017-04-13T11:45:43Z</cp:lastPrinted>
  <dcterms:created xsi:type="dcterms:W3CDTF">2009-04-22T19:24:48Z</dcterms:created>
  <dcterms:modified xsi:type="dcterms:W3CDTF">2024-05-13T09:49:52Z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0x0101008D1DD71126565346B8A45A4AF7CB11C1</vt:lpwstr>
  </property>
</Properties>
</file>