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8" r:id="rId17"/>
    <p:sldId id="319" r:id="rId18"/>
    <p:sldId id="320" r:id="rId19"/>
    <p:sldId id="322" r:id="rId20"/>
    <p:sldId id="323" r:id="rId21"/>
    <p:sldId id="324" r:id="rId22"/>
    <p:sldId id="325" r:id="rId23"/>
    <p:sldId id="336" r:id="rId24"/>
    <p:sldId id="326" r:id="rId25"/>
    <p:sldId id="327" r:id="rId26"/>
    <p:sldId id="328" r:id="rId27"/>
    <p:sldId id="329" r:id="rId28"/>
    <p:sldId id="330" r:id="rId29"/>
    <p:sldId id="331" r:id="rId30"/>
    <p:sldId id="332" r:id="rId31"/>
    <p:sldId id="333" r:id="rId32"/>
    <p:sldId id="334" r:id="rId33"/>
    <p:sldId id="335"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9900"/>
    <a:srgbClr val="990033"/>
    <a:srgbClr val="00CC00"/>
    <a:srgbClr val="009999"/>
    <a:srgbClr val="CC0000"/>
    <a:srgbClr val="00CC99"/>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1" autoAdjust="0"/>
    <p:restoredTop sz="86173" autoAdjust="0"/>
  </p:normalViewPr>
  <p:slideViewPr>
    <p:cSldViewPr>
      <p:cViewPr varScale="1">
        <p:scale>
          <a:sx n="69" d="100"/>
          <a:sy n="69"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DDA000D-448C-4A81-AA4A-02275E86DFD4}"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4AC3325-BA5A-4A73-9468-1A583D3C6E93}"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6AFC778-DE36-46F7-915D-76A2174C883B}"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A845597-B1FE-4F8B-BF75-E06CF83A1917}"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4887F3F-4C5C-40D6-9CE7-73A235CE8D3A}"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BE8D3FD-5684-46DE-B77D-F879A8B0070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740490F-3D51-4BC7-A642-7E86B00B37A4}"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11CD887-4B61-47E1-B2AB-106526C5591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4C36F0-F6B2-4799-B4AF-2E28BF9C5353}"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19B9375F-378C-4858-8840-0EA5E54E6CD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C912C89-B123-459B-93EF-84DBBB65293D}"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86126125-154A-48F9-ABCD-12126A8B68D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076F01A-037D-4B23-A8A5-4ED7B909C5A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FC6BDD6-9BB5-422A-88E1-BB486B2E465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C5E2275C-31F2-4CCF-9C66-7F43D43ADD9E}" type="slidenum">
              <a:rPr lang="en-US"/>
              <a:pPr>
                <a:defRPr/>
              </a:pPr>
              <a:t>‹N›</a:t>
            </a:fld>
            <a:endParaRPr lang="en-US"/>
          </a:p>
        </p:txBody>
      </p:sp>
      <p:pic>
        <p:nvPicPr>
          <p:cNvPr id="2054" name="Immagine 6" descr="almater.jpg"/>
          <p:cNvPicPr>
            <a:picLocks noChangeAspect="1"/>
          </p:cNvPicPr>
          <p:nvPr userDrawn="1"/>
        </p:nvPicPr>
        <p:blipFill>
          <a:blip r:embed="rId14" cstate="print"/>
          <a:srcRect/>
          <a:stretch>
            <a:fillRect/>
          </a:stretch>
        </p:blipFill>
        <p:spPr bwMode="auto">
          <a:xfrm>
            <a:off x="8458200" y="6172200"/>
            <a:ext cx="533400" cy="635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rgbClr val="3366FF"/>
          </a:solidFill>
          <a:latin typeface="+mj-lt"/>
          <a:ea typeface="+mj-ea"/>
          <a:cs typeface="+mj-cs"/>
        </a:defRPr>
      </a:lvl1pPr>
      <a:lvl2pPr algn="r" rtl="0" eaLnBrk="0" fontAlgn="base" hangingPunct="0">
        <a:spcBef>
          <a:spcPct val="0"/>
        </a:spcBef>
        <a:spcAft>
          <a:spcPct val="0"/>
        </a:spcAft>
        <a:defRPr sz="3200">
          <a:solidFill>
            <a:srgbClr val="3366FF"/>
          </a:solidFill>
          <a:latin typeface="Comic Sans MS" pitchFamily="66" charset="0"/>
        </a:defRPr>
      </a:lvl2pPr>
      <a:lvl3pPr algn="r" rtl="0" eaLnBrk="0" fontAlgn="base" hangingPunct="0">
        <a:spcBef>
          <a:spcPct val="0"/>
        </a:spcBef>
        <a:spcAft>
          <a:spcPct val="0"/>
        </a:spcAft>
        <a:defRPr sz="3200">
          <a:solidFill>
            <a:srgbClr val="3366FF"/>
          </a:solidFill>
          <a:latin typeface="Comic Sans MS" pitchFamily="66" charset="0"/>
        </a:defRPr>
      </a:lvl3pPr>
      <a:lvl4pPr algn="r" rtl="0" eaLnBrk="0" fontAlgn="base" hangingPunct="0">
        <a:spcBef>
          <a:spcPct val="0"/>
        </a:spcBef>
        <a:spcAft>
          <a:spcPct val="0"/>
        </a:spcAft>
        <a:defRPr sz="3200">
          <a:solidFill>
            <a:srgbClr val="3366FF"/>
          </a:solidFill>
          <a:latin typeface="Comic Sans MS" pitchFamily="66" charset="0"/>
        </a:defRPr>
      </a:lvl4pPr>
      <a:lvl5pPr algn="r" rtl="0" eaLnBrk="0" fontAlgn="base" hangingPunct="0">
        <a:spcBef>
          <a:spcPct val="0"/>
        </a:spcBef>
        <a:spcAft>
          <a:spcPct val="0"/>
        </a:spcAft>
        <a:defRPr sz="3200">
          <a:solidFill>
            <a:srgbClr val="3366FF"/>
          </a:solidFill>
          <a:latin typeface="Comic Sans MS" pitchFamily="66" charset="0"/>
        </a:defRPr>
      </a:lvl5pPr>
      <a:lvl6pPr marL="457200" algn="r" rtl="0" fontAlgn="base">
        <a:spcBef>
          <a:spcPct val="0"/>
        </a:spcBef>
        <a:spcAft>
          <a:spcPct val="0"/>
        </a:spcAft>
        <a:defRPr sz="3200">
          <a:solidFill>
            <a:srgbClr val="3366FF"/>
          </a:solidFill>
          <a:latin typeface="Comic Sans MS" pitchFamily="66" charset="0"/>
        </a:defRPr>
      </a:lvl6pPr>
      <a:lvl7pPr marL="914400" algn="r" rtl="0" fontAlgn="base">
        <a:spcBef>
          <a:spcPct val="0"/>
        </a:spcBef>
        <a:spcAft>
          <a:spcPct val="0"/>
        </a:spcAft>
        <a:defRPr sz="3200">
          <a:solidFill>
            <a:srgbClr val="3366FF"/>
          </a:solidFill>
          <a:latin typeface="Comic Sans MS" pitchFamily="66" charset="0"/>
        </a:defRPr>
      </a:lvl7pPr>
      <a:lvl8pPr marL="1371600" algn="r" rtl="0" fontAlgn="base">
        <a:spcBef>
          <a:spcPct val="0"/>
        </a:spcBef>
        <a:spcAft>
          <a:spcPct val="0"/>
        </a:spcAft>
        <a:defRPr sz="3200">
          <a:solidFill>
            <a:srgbClr val="3366FF"/>
          </a:solidFill>
          <a:latin typeface="Comic Sans MS" pitchFamily="66" charset="0"/>
        </a:defRPr>
      </a:lvl8pPr>
      <a:lvl9pPr marL="1828800" algn="r" rtl="0" fontAlgn="base">
        <a:spcBef>
          <a:spcPct val="0"/>
        </a:spcBef>
        <a:spcAft>
          <a:spcPct val="0"/>
        </a:spcAft>
        <a:defRPr sz="3200">
          <a:solidFill>
            <a:srgbClr val="3366FF"/>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3" cstate="print"/>
          <a:srcRect/>
          <a:stretch>
            <a:fillRect/>
          </a:stretch>
        </p:blipFill>
        <p:spPr bwMode="auto">
          <a:xfrm>
            <a:off x="0" y="0"/>
            <a:ext cx="5334000" cy="3556000"/>
          </a:xfrm>
          <a:prstGeom prst="rect">
            <a:avLst/>
          </a:prstGeom>
          <a:noFill/>
          <a:ln w="9525">
            <a:noFill/>
            <a:miter lim="800000"/>
            <a:headEnd/>
            <a:tailEnd/>
          </a:ln>
          <a:effectLst/>
        </p:spPr>
      </p:pic>
      <p:sp>
        <p:nvSpPr>
          <p:cNvPr id="3074" name="Slide Number Placeholder 4"/>
          <p:cNvSpPr>
            <a:spLocks noGrp="1"/>
          </p:cNvSpPr>
          <p:nvPr>
            <p:ph type="sldNum" sz="quarter" idx="11"/>
          </p:nvPr>
        </p:nvSpPr>
        <p:spPr>
          <a:noFill/>
        </p:spPr>
        <p:txBody>
          <a:bodyPr/>
          <a:lstStyle/>
          <a:p>
            <a:fld id="{1A2ACDF8-FA57-429D-A4C2-13ECCB35025B}" type="slidenum">
              <a:rPr lang="en-US" smtClean="0"/>
              <a:pPr/>
              <a:t>1</a:t>
            </a:fld>
            <a:endParaRPr lang="en-US" smtClean="0"/>
          </a:p>
        </p:txBody>
      </p:sp>
      <p:pic>
        <p:nvPicPr>
          <p:cNvPr id="3078" name="Immagine 8" descr="po1.jpg"/>
          <p:cNvPicPr>
            <a:picLocks noChangeAspect="1"/>
          </p:cNvPicPr>
          <p:nvPr/>
        </p:nvPicPr>
        <p:blipFill>
          <a:blip r:embed="rId4" cstate="print"/>
          <a:srcRect/>
          <a:stretch>
            <a:fillRect/>
          </a:stretch>
        </p:blipFill>
        <p:spPr bwMode="auto">
          <a:xfrm>
            <a:off x="0" y="3608388"/>
            <a:ext cx="4876800" cy="3249612"/>
          </a:xfrm>
          <a:prstGeom prst="rect">
            <a:avLst/>
          </a:prstGeom>
          <a:noFill/>
          <a:ln w="9525">
            <a:noFill/>
            <a:miter lim="800000"/>
            <a:headEnd/>
            <a:tailEnd/>
          </a:ln>
        </p:spPr>
      </p:pic>
      <p:sp>
        <p:nvSpPr>
          <p:cNvPr id="3079" name="Rectangle 3"/>
          <p:cNvSpPr>
            <a:spLocks noGrp="1" noChangeArrowheads="1"/>
          </p:cNvSpPr>
          <p:nvPr>
            <p:ph type="subTitle" idx="1"/>
          </p:nvPr>
        </p:nvSpPr>
        <p:spPr>
          <a:xfrm>
            <a:off x="381000" y="2438400"/>
            <a:ext cx="6400800" cy="990600"/>
          </a:xfrm>
        </p:spPr>
        <p:txBody>
          <a:bodyPr/>
          <a:lstStyle/>
          <a:p>
            <a:pPr algn="l" eaLnBrk="1" hangingPunct="1"/>
            <a:r>
              <a:rPr lang="en-US" sz="1800" smtClean="0">
                <a:solidFill>
                  <a:schemeClr val="bg1"/>
                </a:solidFill>
              </a:rPr>
              <a:t>Alberto Montanari</a:t>
            </a:r>
          </a:p>
          <a:p>
            <a:pPr algn="l" eaLnBrk="1" hangingPunct="1"/>
            <a:r>
              <a:rPr lang="en-US" sz="1800" smtClean="0">
                <a:solidFill>
                  <a:schemeClr val="bg1"/>
                </a:solidFill>
              </a:rPr>
              <a:t>University of Bologna</a:t>
            </a:r>
          </a:p>
        </p:txBody>
      </p:sp>
      <p:pic>
        <p:nvPicPr>
          <p:cNvPr id="3081" name="Picture 9"/>
          <p:cNvPicPr>
            <a:picLocks noChangeAspect="1" noChangeArrowheads="1"/>
          </p:cNvPicPr>
          <p:nvPr/>
        </p:nvPicPr>
        <p:blipFill>
          <a:blip r:embed="rId5" cstate="print"/>
          <a:srcRect/>
          <a:stretch>
            <a:fillRect/>
          </a:stretch>
        </p:blipFill>
        <p:spPr bwMode="auto">
          <a:xfrm>
            <a:off x="4343400" y="0"/>
            <a:ext cx="4800600" cy="4245307"/>
          </a:xfrm>
          <a:prstGeom prst="rect">
            <a:avLst/>
          </a:prstGeom>
          <a:noFill/>
          <a:ln w="9525">
            <a:noFill/>
            <a:miter lim="800000"/>
            <a:headEnd/>
            <a:tailEnd/>
          </a:ln>
          <a:effectLst/>
        </p:spPr>
      </p:pic>
      <p:pic>
        <p:nvPicPr>
          <p:cNvPr id="3083" name="Picture 11"/>
          <p:cNvPicPr>
            <a:picLocks noChangeAspect="1" noChangeArrowheads="1"/>
          </p:cNvPicPr>
          <p:nvPr/>
        </p:nvPicPr>
        <p:blipFill>
          <a:blip r:embed="rId6" cstate="print"/>
          <a:srcRect/>
          <a:stretch>
            <a:fillRect/>
          </a:stretch>
        </p:blipFill>
        <p:spPr bwMode="auto">
          <a:xfrm>
            <a:off x="4343400" y="3105150"/>
            <a:ext cx="4800600" cy="3752850"/>
          </a:xfrm>
          <a:prstGeom prst="rect">
            <a:avLst/>
          </a:prstGeom>
          <a:noFill/>
          <a:ln w="9525">
            <a:noFill/>
            <a:miter lim="800000"/>
            <a:headEnd/>
            <a:tailEnd/>
          </a:ln>
          <a:effectLst/>
        </p:spPr>
      </p:pic>
      <p:sp>
        <p:nvSpPr>
          <p:cNvPr id="3080" name="Rectangle 2"/>
          <p:cNvSpPr>
            <a:spLocks noGrp="1" noChangeArrowheads="1"/>
          </p:cNvSpPr>
          <p:nvPr>
            <p:ph type="ctrTitle"/>
          </p:nvPr>
        </p:nvSpPr>
        <p:spPr>
          <a:xfrm>
            <a:off x="3505200" y="914400"/>
            <a:ext cx="5638800" cy="4876800"/>
          </a:xfrm>
          <a:solidFill>
            <a:schemeClr val="bg2">
              <a:alpha val="67842"/>
            </a:schemeClr>
          </a:solidFill>
        </p:spPr>
        <p:txBody>
          <a:bodyPr/>
          <a:lstStyle/>
          <a:p>
            <a:pPr algn="l" eaLnBrk="1" hangingPunct="1"/>
            <a:r>
              <a:rPr lang="en-US" sz="6000" dirty="0" smtClean="0">
                <a:solidFill>
                  <a:schemeClr val="bg1"/>
                </a:solidFill>
                <a:latin typeface="Arial" pitchFamily="34" charset="0"/>
              </a:rPr>
              <a:t>Decision making under uncertainty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10</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pic>
        <p:nvPicPr>
          <p:cNvPr id="61442" name="Picture 2"/>
          <p:cNvPicPr>
            <a:picLocks noChangeAspect="1" noChangeArrowheads="1"/>
          </p:cNvPicPr>
          <p:nvPr/>
        </p:nvPicPr>
        <p:blipFill>
          <a:blip r:embed="rId3" cstate="print"/>
          <a:srcRect/>
          <a:stretch>
            <a:fillRect/>
          </a:stretch>
        </p:blipFill>
        <p:spPr bwMode="auto">
          <a:xfrm>
            <a:off x="1028700" y="1169484"/>
            <a:ext cx="6667500" cy="53472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11</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89" name="Object 1"/>
          <p:cNvGraphicFramePr>
            <a:graphicFrameLocks noChangeAspect="1"/>
          </p:cNvGraphicFramePr>
          <p:nvPr/>
        </p:nvGraphicFramePr>
        <p:xfrm>
          <a:off x="2057400" y="1905000"/>
          <a:ext cx="3571875" cy="657225"/>
        </p:xfrm>
        <a:graphic>
          <a:graphicData uri="http://schemas.openxmlformats.org/presentationml/2006/ole">
            <p:oleObj spid="_x0000_s63489" r:id="rId4" imgW="3568700" imgH="660400" progId="">
              <p:embed/>
            </p:oleObj>
          </a:graphicData>
        </a:graphic>
      </p:graphicFrame>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1" name="Object 3"/>
          <p:cNvGraphicFramePr>
            <a:graphicFrameLocks noChangeAspect="1"/>
          </p:cNvGraphicFramePr>
          <p:nvPr/>
        </p:nvGraphicFramePr>
        <p:xfrm>
          <a:off x="2028825" y="3381375"/>
          <a:ext cx="3609975" cy="657225"/>
        </p:xfrm>
        <a:graphic>
          <a:graphicData uri="http://schemas.openxmlformats.org/presentationml/2006/ole">
            <p:oleObj spid="_x0000_s63491" r:id="rId5" imgW="3606800" imgH="660400" progId="">
              <p:embed/>
            </p:oleObj>
          </a:graphicData>
        </a:graphic>
      </p:graphicFrame>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3" name="Object 5"/>
          <p:cNvGraphicFramePr>
            <a:graphicFrameLocks noChangeAspect="1"/>
          </p:cNvGraphicFramePr>
          <p:nvPr/>
        </p:nvGraphicFramePr>
        <p:xfrm>
          <a:off x="2028825" y="4829175"/>
          <a:ext cx="3533775" cy="657225"/>
        </p:xfrm>
        <a:graphic>
          <a:graphicData uri="http://schemas.openxmlformats.org/presentationml/2006/ole">
            <p:oleObj spid="_x0000_s63493" r:id="rId6" imgW="3530600" imgH="660400" progId="">
              <p:embed/>
            </p:oleObj>
          </a:graphicData>
        </a:graphic>
      </p:graphicFrame>
      <p:sp>
        <p:nvSpPr>
          <p:cNvPr id="11" name="Rectangle 3"/>
          <p:cNvSpPr txBox="1">
            <a:spLocks noChangeArrowheads="1"/>
          </p:cNvSpPr>
          <p:nvPr/>
        </p:nvSpPr>
        <p:spPr bwMode="auto">
          <a:xfrm>
            <a:off x="457200" y="2819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Estimation</a:t>
            </a:r>
            <a:r>
              <a:rPr lang="it-IT" sz="2400" kern="0" dirty="0" smtClean="0">
                <a:latin typeface="+mn-lt"/>
              </a:rPr>
              <a:t> </a:t>
            </a:r>
            <a:r>
              <a:rPr lang="it-IT" sz="2400" kern="0" dirty="0" err="1" smtClean="0">
                <a:latin typeface="+mn-lt"/>
              </a:rPr>
              <a:t>error</a:t>
            </a:r>
            <a:r>
              <a:rPr lang="it-IT" sz="2400" kern="0" dirty="0" smtClean="0">
                <a:latin typeface="+mn-lt"/>
              </a:rPr>
              <a:t> </a:t>
            </a:r>
            <a:r>
              <a:rPr lang="it-IT" sz="2400" kern="0" dirty="0" err="1" smtClean="0">
                <a:latin typeface="+mn-lt"/>
              </a:rPr>
              <a:t>of</a:t>
            </a:r>
            <a:r>
              <a:rPr lang="it-IT" sz="2400" kern="0" dirty="0" smtClean="0">
                <a:latin typeface="+mn-lt"/>
              </a:rPr>
              <a:t> the </a:t>
            </a:r>
            <a:r>
              <a:rPr lang="it-IT" sz="2400" kern="0" dirty="0" err="1" smtClean="0">
                <a:latin typeface="+mn-lt"/>
              </a:rPr>
              <a:t>max</a:t>
            </a:r>
            <a:r>
              <a:rPr lang="it-IT" sz="2400" kern="0" dirty="0" smtClean="0">
                <a:latin typeface="+mn-lt"/>
              </a:rPr>
              <a:t> benefit</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Rectangle 3"/>
          <p:cNvSpPr txBox="1">
            <a:spLocks noChangeArrowheads="1"/>
          </p:cNvSpPr>
          <p:nvPr/>
        </p:nvSpPr>
        <p:spPr bwMode="auto">
          <a:xfrm>
            <a:off x="457200" y="44196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Estimation</a:t>
            </a:r>
            <a:r>
              <a:rPr lang="it-IT" sz="2400" kern="0" dirty="0" smtClean="0">
                <a:latin typeface="+mn-lt"/>
              </a:rPr>
              <a:t> </a:t>
            </a:r>
            <a:r>
              <a:rPr lang="it-IT" sz="2400" kern="0" dirty="0" err="1" smtClean="0">
                <a:latin typeface="+mn-lt"/>
              </a:rPr>
              <a:t>error</a:t>
            </a:r>
            <a:r>
              <a:rPr lang="it-IT" sz="2400" kern="0" dirty="0" smtClean="0">
                <a:latin typeface="+mn-lt"/>
              </a:rPr>
              <a:t> </a:t>
            </a:r>
            <a:r>
              <a:rPr lang="it-IT" sz="2400" kern="0" dirty="0" err="1" smtClean="0">
                <a:latin typeface="+mn-lt"/>
              </a:rPr>
              <a:t>of</a:t>
            </a:r>
            <a:r>
              <a:rPr lang="it-IT" sz="2400" kern="0" dirty="0" smtClean="0">
                <a:latin typeface="+mn-lt"/>
              </a:rPr>
              <a:t> the </a:t>
            </a:r>
            <a:r>
              <a:rPr lang="it-IT" sz="2400" kern="0" dirty="0" err="1" smtClean="0">
                <a:latin typeface="+mn-lt"/>
              </a:rPr>
              <a:t>real</a:t>
            </a:r>
            <a:r>
              <a:rPr lang="it-IT" sz="2400" kern="0" dirty="0" smtClean="0">
                <a:latin typeface="+mn-lt"/>
              </a:rPr>
              <a:t> benefit</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Rectangle 3"/>
          <p:cNvSpPr txBox="1">
            <a:spLocks noChangeArrowheads="1"/>
          </p:cNvSpPr>
          <p:nvPr/>
        </p:nvSpPr>
        <p:spPr bwMode="auto">
          <a:xfrm>
            <a:off x="457200" y="1295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Loose</a:t>
            </a:r>
            <a:r>
              <a:rPr lang="it-IT" sz="2400" kern="0" dirty="0" smtClean="0">
                <a:latin typeface="+mn-lt"/>
              </a:rPr>
              <a:t> in </a:t>
            </a:r>
            <a:r>
              <a:rPr lang="it-IT" sz="2400" kern="0" dirty="0" err="1" smtClean="0">
                <a:latin typeface="+mn-lt"/>
              </a:rPr>
              <a:t>economic</a:t>
            </a:r>
            <a:r>
              <a:rPr lang="it-IT" sz="2400" kern="0" dirty="0" smtClean="0">
                <a:latin typeface="+mn-lt"/>
              </a:rPr>
              <a:t> </a:t>
            </a:r>
            <a:r>
              <a:rPr lang="it-IT" sz="2400" kern="0" dirty="0" err="1" smtClean="0">
                <a:latin typeface="+mn-lt"/>
              </a:rPr>
              <a:t>efficieny</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12</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7589" name="Picture 5"/>
          <p:cNvPicPr>
            <a:picLocks noChangeAspect="1" noChangeArrowheads="1"/>
          </p:cNvPicPr>
          <p:nvPr/>
        </p:nvPicPr>
        <p:blipFill>
          <a:blip r:embed="rId3" cstate="print"/>
          <a:srcRect/>
          <a:stretch>
            <a:fillRect/>
          </a:stretch>
        </p:blipFill>
        <p:spPr bwMode="auto">
          <a:xfrm>
            <a:off x="952500" y="1238250"/>
            <a:ext cx="7239000" cy="5086350"/>
          </a:xfrm>
          <a:prstGeom prst="rect">
            <a:avLst/>
          </a:prstGeom>
          <a:noFill/>
          <a:ln w="9525">
            <a:noFill/>
            <a:miter lim="800000"/>
            <a:headEnd/>
            <a:tailEnd/>
          </a:ln>
          <a:effectLst/>
        </p:spPr>
      </p:pic>
      <p:sp>
        <p:nvSpPr>
          <p:cNvPr id="8" name="CasellaDiTesto 7"/>
          <p:cNvSpPr txBox="1"/>
          <p:nvPr/>
        </p:nvSpPr>
        <p:spPr>
          <a:xfrm>
            <a:off x="5590310" y="5514110"/>
            <a:ext cx="658090" cy="338554"/>
          </a:xfrm>
          <a:prstGeom prst="rect">
            <a:avLst/>
          </a:prstGeom>
          <a:solidFill>
            <a:schemeClr val="bg1"/>
          </a:solidFill>
        </p:spPr>
        <p:txBody>
          <a:bodyPr wrap="square" lIns="0" tIns="0" rIns="0" bIns="0" rtlCol="0">
            <a:spAutoFit/>
          </a:bodyPr>
          <a:lstStyle/>
          <a:p>
            <a:r>
              <a:rPr lang="it-IT" sz="2200" dirty="0" smtClean="0">
                <a:latin typeface="Times New Roman" pitchFamily="18" charset="0"/>
                <a:cs typeface="Times New Roman" pitchFamily="18" charset="0"/>
              </a:rPr>
              <a:t>3.72</a:t>
            </a:r>
            <a:endParaRPr lang="it-IT"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13</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Decision under uncertainty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p:cNvSpPr txBox="1">
            <a:spLocks noChangeArrowheads="1"/>
          </p:cNvSpPr>
          <p:nvPr/>
        </p:nvSpPr>
        <p:spPr bwMode="auto">
          <a:xfrm>
            <a:off x="457200" y="21336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smtClean="0">
                <a:latin typeface="+mn-lt"/>
              </a:rPr>
              <a:t>In the </a:t>
            </a:r>
            <a:r>
              <a:rPr lang="it-IT" sz="2400" kern="0" dirty="0" err="1" smtClean="0">
                <a:latin typeface="+mn-lt"/>
              </a:rPr>
              <a:t>presence</a:t>
            </a:r>
            <a:r>
              <a:rPr lang="it-IT" sz="2400" kern="0" dirty="0" smtClean="0">
                <a:latin typeface="+mn-lt"/>
              </a:rPr>
              <a:t> </a:t>
            </a:r>
            <a:r>
              <a:rPr lang="it-IT" sz="2400" kern="0" dirty="0" err="1" smtClean="0">
                <a:latin typeface="+mn-lt"/>
              </a:rPr>
              <a:t>of</a:t>
            </a:r>
            <a:r>
              <a:rPr lang="it-IT" sz="2400" kern="0" dirty="0" smtClean="0">
                <a:latin typeface="+mn-lt"/>
              </a:rPr>
              <a:t> </a:t>
            </a:r>
            <a:r>
              <a:rPr lang="it-IT" sz="2400" kern="0" dirty="0" err="1" smtClean="0">
                <a:latin typeface="+mn-lt"/>
              </a:rPr>
              <a:t>uncertainty</a:t>
            </a:r>
            <a:r>
              <a:rPr lang="it-IT" sz="2400" kern="0" dirty="0" smtClean="0">
                <a:latin typeface="+mn-lt"/>
              </a:rPr>
              <a:t> </a:t>
            </a:r>
            <a:r>
              <a:rPr lang="it-IT" sz="2400" kern="0" dirty="0" err="1" smtClean="0">
                <a:latin typeface="+mn-lt"/>
              </a:rPr>
              <a:t>robust</a:t>
            </a:r>
            <a:r>
              <a:rPr lang="it-IT" sz="2400" kern="0" dirty="0" smtClean="0">
                <a:latin typeface="+mn-lt"/>
              </a:rPr>
              <a:t> </a:t>
            </a:r>
            <a:r>
              <a:rPr lang="it-IT" sz="2400" kern="0" dirty="0" err="1" smtClean="0">
                <a:latin typeface="+mn-lt"/>
              </a:rPr>
              <a:t>decisions</a:t>
            </a:r>
            <a:r>
              <a:rPr lang="it-IT" sz="2400" kern="0" dirty="0" smtClean="0">
                <a:latin typeface="+mn-lt"/>
              </a:rPr>
              <a:t> </a:t>
            </a:r>
            <a:r>
              <a:rPr lang="it-IT" sz="2400" kern="0" dirty="0" err="1" smtClean="0">
                <a:latin typeface="+mn-lt"/>
              </a:rPr>
              <a:t>may</a:t>
            </a:r>
            <a:r>
              <a:rPr lang="it-IT" sz="2400" kern="0" dirty="0" smtClean="0">
                <a:latin typeface="+mn-lt"/>
              </a:rPr>
              <a:t> </a:t>
            </a:r>
            <a:r>
              <a:rPr lang="it-IT" sz="2400" kern="0" dirty="0" err="1" smtClean="0">
                <a:latin typeface="+mn-lt"/>
              </a:rPr>
              <a:t>be</a:t>
            </a:r>
            <a:r>
              <a:rPr lang="it-IT" sz="2400" kern="0" dirty="0" smtClean="0">
                <a:latin typeface="+mn-lt"/>
              </a:rPr>
              <a:t> </a:t>
            </a:r>
            <a:r>
              <a:rPr lang="it-IT" sz="2400" kern="0" dirty="0" err="1" smtClean="0">
                <a:latin typeface="+mn-lt"/>
              </a:rPr>
              <a:t>preferred</a:t>
            </a:r>
            <a:r>
              <a:rPr lang="it-IT" sz="2400" kern="0" dirty="0" smtClean="0">
                <a:latin typeface="+mn-lt"/>
              </a:rPr>
              <a:t> </a:t>
            </a:r>
            <a:r>
              <a:rPr lang="it-IT" sz="2400" kern="0" dirty="0" err="1" smtClean="0">
                <a:latin typeface="+mn-lt"/>
              </a:rPr>
              <a:t>over</a:t>
            </a:r>
            <a:r>
              <a:rPr lang="it-IT" sz="2400" kern="0" dirty="0" smtClean="0">
                <a:latin typeface="+mn-lt"/>
              </a:rPr>
              <a:t> </a:t>
            </a:r>
            <a:r>
              <a:rPr lang="it-IT" sz="2400" kern="0" dirty="0" err="1" smtClean="0">
                <a:latin typeface="+mn-lt"/>
              </a:rPr>
              <a:t>optimal</a:t>
            </a:r>
            <a:r>
              <a:rPr lang="it-IT" sz="2400" kern="0" dirty="0" smtClean="0">
                <a:latin typeface="+mn-lt"/>
              </a:rPr>
              <a:t> </a:t>
            </a:r>
            <a:r>
              <a:rPr lang="it-IT" sz="2400" kern="0" dirty="0" err="1" smtClean="0">
                <a:latin typeface="+mn-lt"/>
              </a:rPr>
              <a:t>decisions</a:t>
            </a:r>
            <a:r>
              <a:rPr lang="it-IT" sz="2400" kern="0" dirty="0" smtClean="0">
                <a:latin typeface="+mn-lt"/>
              </a:rPr>
              <a:t>.</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Competitive solutions may exist if they do not bring to the max benefit.</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Criteria of the maximum of the minimum</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14</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Utility theory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p:cNvSpPr txBox="1">
            <a:spLocks noChangeArrowheads="1"/>
          </p:cNvSpPr>
          <p:nvPr/>
        </p:nvSpPr>
        <p:spPr bwMode="auto">
          <a:xfrm>
            <a:off x="457200" y="21336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To</a:t>
            </a:r>
            <a:r>
              <a:rPr lang="it-IT" sz="2400" kern="0" dirty="0" smtClean="0">
                <a:latin typeface="+mn-lt"/>
              </a:rPr>
              <a:t> </a:t>
            </a:r>
            <a:r>
              <a:rPr lang="it-IT" sz="2400" kern="0" dirty="0" err="1" smtClean="0">
                <a:latin typeface="+mn-lt"/>
              </a:rPr>
              <a:t>each</a:t>
            </a:r>
            <a:r>
              <a:rPr lang="it-IT" sz="2400" kern="0" dirty="0" smtClean="0">
                <a:latin typeface="+mn-lt"/>
              </a:rPr>
              <a:t> </a:t>
            </a:r>
            <a:r>
              <a:rPr lang="it-IT" sz="2400" kern="0" dirty="0" err="1" smtClean="0">
                <a:latin typeface="+mn-lt"/>
              </a:rPr>
              <a:t>possible</a:t>
            </a:r>
            <a:r>
              <a:rPr lang="it-IT" sz="2400" kern="0" dirty="0" smtClean="0">
                <a:latin typeface="+mn-lt"/>
              </a:rPr>
              <a:t> </a:t>
            </a:r>
            <a:r>
              <a:rPr lang="it-IT" sz="2400" kern="0" dirty="0" err="1" smtClean="0">
                <a:latin typeface="+mn-lt"/>
              </a:rPr>
              <a:t>decision</a:t>
            </a:r>
            <a:r>
              <a:rPr lang="it-IT" sz="2400" kern="0" dirty="0" smtClean="0">
                <a:latin typeface="+mn-lt"/>
              </a:rPr>
              <a:t> (benefit </a:t>
            </a:r>
            <a:r>
              <a:rPr lang="it-IT" sz="2400" kern="0" dirty="0" err="1" smtClean="0">
                <a:latin typeface="+mn-lt"/>
              </a:rPr>
              <a:t>value</a:t>
            </a:r>
            <a:r>
              <a:rPr lang="it-IT" sz="2400" kern="0" dirty="0" smtClean="0">
                <a:latin typeface="+mn-lt"/>
              </a:rPr>
              <a:t>) </a:t>
            </a:r>
            <a:r>
              <a:rPr lang="it-IT" sz="2400" kern="0" dirty="0" err="1" smtClean="0">
                <a:latin typeface="+mn-lt"/>
              </a:rPr>
              <a:t>one</a:t>
            </a:r>
            <a:r>
              <a:rPr lang="it-IT" sz="2400" kern="0" dirty="0" smtClean="0">
                <a:latin typeface="+mn-lt"/>
              </a:rPr>
              <a:t> </a:t>
            </a:r>
            <a:r>
              <a:rPr lang="it-IT" sz="2400" kern="0" dirty="0" err="1" smtClean="0">
                <a:latin typeface="+mn-lt"/>
              </a:rPr>
              <a:t>must</a:t>
            </a:r>
            <a:r>
              <a:rPr lang="it-IT" sz="2400" kern="0" dirty="0" smtClean="0">
                <a:latin typeface="+mn-lt"/>
              </a:rPr>
              <a:t> associate a </a:t>
            </a:r>
            <a:r>
              <a:rPr lang="it-IT" sz="2400" kern="0" dirty="0" err="1" smtClean="0">
                <a:latin typeface="+mn-lt"/>
              </a:rPr>
              <a:t>value</a:t>
            </a:r>
            <a:r>
              <a:rPr lang="it-IT" sz="2400" kern="0" dirty="0" smtClean="0">
                <a:latin typeface="+mn-lt"/>
              </a:rPr>
              <a:t> </a:t>
            </a:r>
            <a:r>
              <a:rPr lang="it-IT" sz="2400" kern="0" dirty="0" err="1" smtClean="0">
                <a:latin typeface="+mn-lt"/>
              </a:rPr>
              <a:t>of</a:t>
            </a:r>
            <a:r>
              <a:rPr lang="it-IT" sz="2400" kern="0" dirty="0" smtClean="0">
                <a:latin typeface="+mn-lt"/>
              </a:rPr>
              <a:t> a utility </a:t>
            </a:r>
            <a:r>
              <a:rPr lang="it-IT" sz="2400" kern="0" dirty="0" err="1" smtClean="0">
                <a:latin typeface="+mn-lt"/>
              </a:rPr>
              <a:t>function</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Utility is equal to 0 and 1 for the minimum and maximum benefit, respectively.</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Utility is </a:t>
            </a:r>
            <a:r>
              <a:rPr lang="en-US" sz="2400" kern="0" smtClean="0">
                <a:latin typeface="+mn-lt"/>
              </a:rPr>
              <a:t>not decreasing for </a:t>
            </a:r>
            <a:r>
              <a:rPr lang="en-US" sz="2400" kern="0" dirty="0" smtClean="0">
                <a:latin typeface="+mn-lt"/>
              </a:rPr>
              <a:t>increasing benefit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15</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Definition of Utility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p:cNvSpPr txBox="1">
            <a:spLocks noChangeArrowheads="1"/>
          </p:cNvSpPr>
          <p:nvPr/>
        </p:nvSpPr>
        <p:spPr bwMode="auto">
          <a:xfrm>
            <a:off x="457200" y="16002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Let</a:t>
            </a:r>
            <a:r>
              <a:rPr lang="it-IT" sz="2400" kern="0" dirty="0" smtClean="0">
                <a:latin typeface="+mn-lt"/>
              </a:rPr>
              <a:t> </a:t>
            </a:r>
            <a:r>
              <a:rPr lang="it-IT" sz="2400" kern="0" dirty="0" err="1" smtClean="0">
                <a:latin typeface="+mn-lt"/>
              </a:rPr>
              <a:t>us</a:t>
            </a:r>
            <a:r>
              <a:rPr lang="it-IT" sz="2400" kern="0" dirty="0" smtClean="0">
                <a:latin typeface="+mn-lt"/>
              </a:rPr>
              <a:t> suppose </a:t>
            </a:r>
            <a:r>
              <a:rPr lang="it-IT" sz="2400" kern="0" dirty="0" err="1" smtClean="0">
                <a:latin typeface="+mn-lt"/>
              </a:rPr>
              <a:t>that</a:t>
            </a:r>
            <a:r>
              <a:rPr lang="it-IT" sz="2400" kern="0" dirty="0" smtClean="0">
                <a:latin typeface="+mn-lt"/>
              </a:rPr>
              <a:t> a </a:t>
            </a:r>
            <a:r>
              <a:rPr lang="it-IT" sz="2400" kern="0" dirty="0" err="1" smtClean="0">
                <a:latin typeface="+mn-lt"/>
              </a:rPr>
              <a:t>user</a:t>
            </a:r>
            <a:r>
              <a:rPr lang="it-IT" sz="2400" kern="0" dirty="0" smtClean="0">
                <a:latin typeface="+mn-lt"/>
              </a:rPr>
              <a:t> </a:t>
            </a:r>
            <a:r>
              <a:rPr lang="it-IT" sz="2400" kern="0" dirty="0" err="1" smtClean="0">
                <a:latin typeface="+mn-lt"/>
              </a:rPr>
              <a:t>is</a:t>
            </a:r>
            <a:r>
              <a:rPr lang="it-IT" sz="2400" kern="0" dirty="0" smtClean="0">
                <a:latin typeface="+mn-lt"/>
              </a:rPr>
              <a:t> </a:t>
            </a:r>
            <a:r>
              <a:rPr lang="it-IT" sz="2400" kern="0" dirty="0" err="1" smtClean="0">
                <a:latin typeface="+mn-lt"/>
              </a:rPr>
              <a:t>asked</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choose</a:t>
            </a:r>
            <a:r>
              <a:rPr lang="it-IT" sz="2400" kern="0" dirty="0" smtClean="0">
                <a:latin typeface="+mn-lt"/>
              </a:rPr>
              <a:t> </a:t>
            </a:r>
            <a:r>
              <a:rPr lang="it-IT" sz="2400" kern="0" dirty="0" err="1" smtClean="0">
                <a:latin typeface="+mn-lt"/>
              </a:rPr>
              <a:t>one</a:t>
            </a:r>
            <a:r>
              <a:rPr lang="it-IT" sz="2400" kern="0" dirty="0" smtClean="0">
                <a:latin typeface="+mn-lt"/>
              </a:rPr>
              <a:t> </a:t>
            </a:r>
            <a:r>
              <a:rPr lang="it-IT" sz="2400" kern="0" dirty="0" err="1" smtClean="0">
                <a:latin typeface="+mn-lt"/>
              </a:rPr>
              <a:t>option</a:t>
            </a:r>
            <a:r>
              <a:rPr lang="it-IT" sz="2400" kern="0" dirty="0" smtClean="0">
                <a:latin typeface="+mn-lt"/>
              </a:rPr>
              <a:t> </a:t>
            </a:r>
            <a:r>
              <a:rPr lang="it-IT" sz="2400" kern="0" dirty="0" err="1" smtClean="0">
                <a:latin typeface="+mn-lt"/>
              </a:rPr>
              <a:t>among</a:t>
            </a:r>
            <a:r>
              <a:rPr lang="it-IT" sz="2400" kern="0" dirty="0" smtClean="0">
                <a:latin typeface="+mn-lt"/>
              </a:rPr>
              <a:t> the </a:t>
            </a:r>
            <a:r>
              <a:rPr lang="it-IT" sz="2400" kern="0" dirty="0" err="1" smtClean="0">
                <a:latin typeface="+mn-lt"/>
              </a:rPr>
              <a:t>following</a:t>
            </a:r>
            <a:r>
              <a:rPr lang="it-IT" sz="2400" kern="0" dirty="0" smtClean="0">
                <a:latin typeface="+mn-lt"/>
              </a:rPr>
              <a:t> 2:</a:t>
            </a:r>
          </a:p>
          <a:p>
            <a:pPr marL="176213" marR="0" lvl="0" indent="-176213" algn="l" defTabSz="914400" rtl="0" eaLnBrk="0" fontAlgn="base" latinLnBrk="0" hangingPunct="0">
              <a:lnSpc>
                <a:spcPct val="80000"/>
              </a:lnSpc>
              <a:spcBef>
                <a:spcPct val="20000"/>
              </a:spcBef>
              <a:spcAft>
                <a:spcPct val="0"/>
              </a:spcAft>
              <a:buClrTx/>
              <a:buSzTx/>
              <a:tabLst/>
              <a:defRPr/>
            </a:pPr>
            <a:endParaRPr lang="it-IT" sz="2400" kern="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tabLst/>
              <a:defRPr/>
            </a:pPr>
            <a:r>
              <a:rPr lang="it-IT" sz="2400" kern="0" dirty="0" smtClean="0">
                <a:latin typeface="+mn-lt"/>
              </a:rPr>
              <a:t>	- </a:t>
            </a:r>
            <a:r>
              <a:rPr lang="it-IT" sz="2400" kern="0" dirty="0" err="1" smtClean="0">
                <a:latin typeface="+mn-lt"/>
              </a:rPr>
              <a:t>Get</a:t>
            </a:r>
            <a:r>
              <a:rPr lang="it-IT" sz="2400" kern="0" dirty="0" smtClean="0">
                <a:latin typeface="+mn-lt"/>
              </a:rPr>
              <a:t> a </a:t>
            </a:r>
            <a:r>
              <a:rPr lang="it-IT" sz="2400" kern="0" dirty="0" err="1" smtClean="0">
                <a:latin typeface="+mn-lt"/>
              </a:rPr>
              <a:t>given</a:t>
            </a:r>
            <a:r>
              <a:rPr lang="it-IT" sz="2400" kern="0" dirty="0" smtClean="0">
                <a:latin typeface="+mn-lt"/>
              </a:rPr>
              <a:t> benefit NB(X) </a:t>
            </a:r>
            <a:r>
              <a:rPr lang="it-IT" sz="2400" kern="0" dirty="0" err="1" smtClean="0">
                <a:latin typeface="+mn-lt"/>
              </a:rPr>
              <a:t>for</a:t>
            </a:r>
            <a:r>
              <a:rPr lang="it-IT" sz="2400" kern="0" dirty="0" smtClean="0">
                <a:latin typeface="+mn-lt"/>
              </a:rPr>
              <a:t> </a:t>
            </a:r>
            <a:r>
              <a:rPr lang="it-IT" sz="2400" kern="0" dirty="0" err="1" smtClean="0">
                <a:latin typeface="+mn-lt"/>
              </a:rPr>
              <a:t>sure</a:t>
            </a:r>
            <a:r>
              <a:rPr lang="it-IT" sz="2400" kern="0" dirty="0" smtClean="0">
                <a:latin typeface="+mn-lt"/>
              </a:rPr>
              <a:t>; or</a:t>
            </a:r>
          </a:p>
          <a:p>
            <a:pPr marL="176213" marR="0" lvl="0" indent="-176213" algn="l" defTabSz="914400" rtl="0" eaLnBrk="0" fontAlgn="base" latinLnBrk="0" hangingPunct="0">
              <a:lnSpc>
                <a:spcPct val="80000"/>
              </a:lnSpc>
              <a:spcBef>
                <a:spcPct val="20000"/>
              </a:spcBef>
              <a:spcAft>
                <a:spcPct val="0"/>
              </a:spcAft>
              <a:buClrTx/>
              <a:buSzTx/>
              <a:tabLst/>
              <a:defRPr/>
            </a:pPr>
            <a:r>
              <a:rPr lang="it-IT" sz="2400" kern="0" dirty="0" smtClean="0">
                <a:latin typeface="+mn-lt"/>
              </a:rPr>
              <a:t>	- </a:t>
            </a:r>
            <a:r>
              <a:rPr lang="it-IT" sz="2400" kern="0" dirty="0" err="1" smtClean="0">
                <a:latin typeface="+mn-lt"/>
              </a:rPr>
              <a:t>Get</a:t>
            </a:r>
            <a:r>
              <a:rPr lang="it-IT" sz="2400" kern="0" dirty="0" smtClean="0">
                <a:latin typeface="+mn-lt"/>
              </a:rPr>
              <a:t> the </a:t>
            </a:r>
            <a:r>
              <a:rPr lang="it-IT" sz="2400" kern="0" dirty="0" err="1" smtClean="0">
                <a:latin typeface="+mn-lt"/>
              </a:rPr>
              <a:t>max</a:t>
            </a:r>
            <a:r>
              <a:rPr lang="it-IT" sz="2400" kern="0" dirty="0" smtClean="0">
                <a:latin typeface="+mn-lt"/>
              </a:rPr>
              <a:t> benefit </a:t>
            </a:r>
            <a:r>
              <a:rPr lang="it-IT" sz="2400" kern="0" dirty="0" err="1" smtClean="0">
                <a:latin typeface="+mn-lt"/>
              </a:rPr>
              <a:t>Nb</a:t>
            </a:r>
            <a:r>
              <a:rPr lang="it-IT" sz="2400" kern="0" baseline="-25000" dirty="0" err="1" smtClean="0">
                <a:latin typeface="+mn-lt"/>
              </a:rPr>
              <a:t>max</a:t>
            </a:r>
            <a:r>
              <a:rPr lang="it-IT" sz="2400" kern="0" dirty="0" smtClean="0">
                <a:latin typeface="+mn-lt"/>
              </a:rPr>
              <a:t>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p or, in case </a:t>
            </a:r>
            <a:br>
              <a:rPr lang="it-IT" sz="2400" kern="0" dirty="0" smtClean="0">
                <a:latin typeface="+mn-lt"/>
              </a:rPr>
            </a:br>
            <a:r>
              <a:rPr lang="it-IT" sz="2400" kern="0" dirty="0" smtClean="0">
                <a:latin typeface="+mn-lt"/>
              </a:rPr>
              <a:t>  </a:t>
            </a:r>
            <a:r>
              <a:rPr lang="it-IT" sz="2400" kern="0" dirty="0" err="1" smtClean="0">
                <a:latin typeface="+mn-lt"/>
              </a:rPr>
              <a:t>of</a:t>
            </a:r>
            <a:r>
              <a:rPr lang="it-IT" sz="2400" kern="0" dirty="0" smtClean="0">
                <a:latin typeface="+mn-lt"/>
              </a:rPr>
              <a:t> </a:t>
            </a:r>
            <a:r>
              <a:rPr lang="it-IT" sz="2400" kern="0" dirty="0" err="1" smtClean="0">
                <a:latin typeface="+mn-lt"/>
              </a:rPr>
              <a:t>failure</a:t>
            </a:r>
            <a:r>
              <a:rPr lang="it-IT" sz="2400" kern="0" dirty="0" smtClean="0">
                <a:latin typeface="+mn-lt"/>
              </a:rPr>
              <a:t>, </a:t>
            </a:r>
            <a:r>
              <a:rPr lang="it-IT" sz="2400" kern="0" dirty="0" err="1" smtClean="0">
                <a:latin typeface="+mn-lt"/>
              </a:rPr>
              <a:t>get</a:t>
            </a:r>
            <a:r>
              <a:rPr lang="it-IT" sz="2400" kern="0" dirty="0" smtClean="0">
                <a:latin typeface="+mn-lt"/>
              </a:rPr>
              <a:t> the min benefit </a:t>
            </a:r>
            <a:r>
              <a:rPr lang="it-IT" sz="2400" kern="0" dirty="0" err="1" smtClean="0">
                <a:latin typeface="+mn-lt"/>
              </a:rPr>
              <a:t>Nb</a:t>
            </a:r>
            <a:r>
              <a:rPr lang="it-IT" sz="2400" kern="0" baseline="-25000" dirty="0" err="1" smtClean="0">
                <a:latin typeface="+mn-lt"/>
              </a:rPr>
              <a:t>min</a:t>
            </a:r>
            <a:r>
              <a:rPr lang="it-IT" sz="2400" kern="0" dirty="0" smtClean="0">
                <a:latin typeface="+mn-lt"/>
              </a:rPr>
              <a:t>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1-p</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Of course the choice of the user depends on the probability p.</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The p value which makes the 2 options above equally liked by the user is defined as U[NB(X)]</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16</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p:cNvSpPr txBox="1">
            <a:spLocks noChangeArrowheads="1"/>
          </p:cNvSpPr>
          <p:nvPr/>
        </p:nvSpPr>
        <p:spPr bwMode="auto">
          <a:xfrm>
            <a:off x="457200" y="18288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Let</a:t>
            </a:r>
            <a:r>
              <a:rPr lang="it-IT" sz="2400" kern="0" dirty="0" smtClean="0">
                <a:latin typeface="+mn-lt"/>
              </a:rPr>
              <a:t> </a:t>
            </a:r>
            <a:r>
              <a:rPr lang="it-IT" sz="2400" kern="0" dirty="0" err="1" smtClean="0">
                <a:latin typeface="+mn-lt"/>
              </a:rPr>
              <a:t>us</a:t>
            </a:r>
            <a:r>
              <a:rPr lang="it-IT" sz="2400" kern="0" dirty="0" smtClean="0">
                <a:latin typeface="+mn-lt"/>
              </a:rPr>
              <a:t> suppose </a:t>
            </a:r>
            <a:r>
              <a:rPr lang="it-IT" sz="2400" kern="0" dirty="0" err="1" smtClean="0">
                <a:latin typeface="+mn-lt"/>
              </a:rPr>
              <a:t>that</a:t>
            </a:r>
            <a:r>
              <a:rPr lang="it-IT" sz="2400" kern="0" dirty="0" smtClean="0">
                <a:latin typeface="+mn-lt"/>
              </a:rPr>
              <a:t> </a:t>
            </a:r>
            <a:r>
              <a:rPr lang="it-IT" sz="2400" kern="0" dirty="0" err="1" smtClean="0">
                <a:latin typeface="+mn-lt"/>
              </a:rPr>
              <a:t>we</a:t>
            </a:r>
            <a:r>
              <a:rPr lang="it-IT" sz="2400" kern="0" dirty="0" smtClean="0">
                <a:latin typeface="+mn-lt"/>
              </a:rPr>
              <a:t> </a:t>
            </a:r>
            <a:r>
              <a:rPr lang="it-IT" sz="2400" kern="0" dirty="0" err="1" smtClean="0">
                <a:latin typeface="+mn-lt"/>
              </a:rPr>
              <a:t>have</a:t>
            </a:r>
            <a:r>
              <a:rPr lang="it-IT" sz="2400" kern="0" dirty="0" smtClean="0">
                <a:latin typeface="+mn-lt"/>
              </a:rPr>
              <a:t> </a:t>
            </a:r>
            <a:r>
              <a:rPr lang="it-IT" sz="2400" kern="0" dirty="0" err="1" smtClean="0">
                <a:latin typeface="+mn-lt"/>
              </a:rPr>
              <a:t>to</a:t>
            </a:r>
            <a:r>
              <a:rPr lang="it-IT" sz="2400" kern="0" dirty="0" smtClean="0">
                <a:latin typeface="+mn-lt"/>
              </a:rPr>
              <a:t> deal </a:t>
            </a:r>
            <a:r>
              <a:rPr lang="it-IT" sz="2400" kern="0" dirty="0" err="1" smtClean="0">
                <a:latin typeface="+mn-lt"/>
              </a:rPr>
              <a:t>again</a:t>
            </a:r>
            <a:r>
              <a:rPr lang="it-IT" sz="2400" kern="0" dirty="0" smtClean="0">
                <a:latin typeface="+mn-lt"/>
              </a:rPr>
              <a:t> </a:t>
            </a:r>
            <a:r>
              <a:rPr lang="it-IT" sz="2400" kern="0" dirty="0" err="1" smtClean="0">
                <a:latin typeface="+mn-lt"/>
              </a:rPr>
              <a:t>with</a:t>
            </a:r>
            <a:r>
              <a:rPr lang="it-IT" sz="2400" kern="0" dirty="0" smtClean="0">
                <a:latin typeface="+mn-lt"/>
              </a:rPr>
              <a:t> the </a:t>
            </a:r>
            <a:r>
              <a:rPr lang="it-IT" sz="2400" kern="0" dirty="0" err="1" smtClean="0">
                <a:latin typeface="+mn-lt"/>
              </a:rPr>
              <a:t>following</a:t>
            </a:r>
            <a:r>
              <a:rPr lang="it-IT" sz="2400" kern="0" dirty="0" smtClean="0">
                <a:latin typeface="+mn-lt"/>
              </a:rPr>
              <a:t> </a:t>
            </a:r>
            <a:r>
              <a:rPr lang="it-IT" sz="2400" kern="0" dirty="0" err="1" smtClean="0">
                <a:latin typeface="+mn-lt"/>
              </a:rPr>
              <a:t>objective</a:t>
            </a:r>
            <a:r>
              <a:rPr lang="it-IT" sz="2400" kern="0" dirty="0" smtClean="0">
                <a:latin typeface="+mn-lt"/>
              </a:rPr>
              <a:t> </a:t>
            </a:r>
            <a:r>
              <a:rPr lang="it-IT" sz="2400" kern="0" dirty="0" err="1" smtClean="0">
                <a:latin typeface="+mn-lt"/>
              </a:rPr>
              <a:t>function</a:t>
            </a:r>
            <a:r>
              <a:rPr lang="it-IT" sz="2400" kern="0" dirty="0" smtClean="0">
                <a:latin typeface="+mn-lt"/>
              </a:rPr>
              <a:t>:</a:t>
            </a:r>
          </a:p>
          <a:p>
            <a:pPr marL="176213" marR="0" lvl="0" indent="-176213" algn="l" defTabSz="914400" rtl="0" eaLnBrk="0" fontAlgn="base" latinLnBrk="0" hangingPunct="0">
              <a:lnSpc>
                <a:spcPct val="80000"/>
              </a:lnSpc>
              <a:spcBef>
                <a:spcPct val="20000"/>
              </a:spcBef>
              <a:spcAft>
                <a:spcPct val="0"/>
              </a:spcAft>
              <a:buClrTx/>
              <a:buSzTx/>
              <a:tabLst/>
              <a:defRPr/>
            </a:pPr>
            <a:endParaRPr lang="it-IT" sz="2400" kern="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tabLst/>
              <a:defRPr/>
            </a:pPr>
            <a:r>
              <a:rPr lang="it-IT" sz="2400" kern="0" dirty="0" smtClean="0">
                <a:latin typeface="+mn-lt"/>
              </a:rPr>
              <a:t>	</a:t>
            </a:r>
          </a:p>
          <a:p>
            <a:pPr marL="176213" marR="0" lvl="0" indent="-176213" algn="l" defTabSz="914400" rtl="0" eaLnBrk="0" fontAlgn="base" latinLnBrk="0" hangingPunct="0">
              <a:lnSpc>
                <a:spcPct val="80000"/>
              </a:lnSpc>
              <a:spcBef>
                <a:spcPct val="20000"/>
              </a:spcBef>
              <a:spcAft>
                <a:spcPct val="0"/>
              </a:spcAft>
              <a:buClrTx/>
              <a:buSzTx/>
              <a:tabLst/>
              <a:defRPr/>
            </a:pPr>
            <a:endParaRPr kumimoji="0" lang="it-IT" sz="2400" b="0" i="0" u="none" strike="noStrike" kern="0" cap="none" spc="0" normalizeH="0" baseline="0" noProof="0" dirty="0" smtClean="0">
              <a:ln>
                <a:noFill/>
              </a:ln>
              <a:solidFill>
                <a:schemeClr val="tx1"/>
              </a:solidFill>
              <a:effectLst/>
              <a:uLnTx/>
              <a:uFillTx/>
              <a:latin typeface="+mn-lt"/>
              <a:ea typeface="+mn-ea"/>
              <a:cs typeface="+mn-cs"/>
            </a:endParaRPr>
          </a:p>
          <a:p>
            <a:pPr marR="0" lvl="0" algn="l" defTabSz="914400" rtl="0" eaLnBrk="0" fontAlgn="base" latinLnBrk="0" hangingPunct="0">
              <a:lnSpc>
                <a:spcPct val="80000"/>
              </a:lnSpc>
              <a:spcBef>
                <a:spcPct val="20000"/>
              </a:spcBef>
              <a:spcAft>
                <a:spcPct val="0"/>
              </a:spcAft>
              <a:buClrTx/>
              <a:buSzTx/>
              <a:tabLst/>
              <a:defRPr/>
            </a:pPr>
            <a:r>
              <a:rPr lang="it-IT" sz="2400" kern="0" dirty="0" err="1" smtClean="0">
                <a:latin typeface="+mn-lt"/>
              </a:rPr>
              <a:t>where</a:t>
            </a:r>
            <a:r>
              <a:rPr lang="it-IT" sz="2400" kern="0" dirty="0" smtClean="0">
                <a:latin typeface="+mn-lt"/>
              </a:rPr>
              <a:t> </a:t>
            </a:r>
            <a:r>
              <a:rPr lang="it-IT" sz="2400" kern="0" dirty="0" err="1" smtClean="0">
                <a:latin typeface="+mn-lt"/>
              </a:rPr>
              <a:t>parameters</a:t>
            </a:r>
            <a:r>
              <a:rPr lang="it-IT" sz="2400" kern="0" dirty="0" smtClean="0">
                <a:latin typeface="+mn-lt"/>
              </a:rPr>
              <a:t> can </a:t>
            </a:r>
            <a:r>
              <a:rPr lang="it-IT" sz="2400" kern="0" dirty="0" err="1" smtClean="0">
                <a:latin typeface="+mn-lt"/>
              </a:rPr>
              <a:t>get</a:t>
            </a:r>
            <a:r>
              <a:rPr lang="it-IT" sz="2400" kern="0" dirty="0" smtClean="0">
                <a:latin typeface="+mn-lt"/>
              </a:rPr>
              <a:t> the </a:t>
            </a:r>
            <a:r>
              <a:rPr lang="it-IT" sz="2400" kern="0" dirty="0" err="1" smtClean="0">
                <a:latin typeface="+mn-lt"/>
              </a:rPr>
              <a:t>following</a:t>
            </a:r>
            <a:r>
              <a:rPr lang="it-IT" sz="2400" kern="0" dirty="0" smtClean="0">
                <a:latin typeface="+mn-lt"/>
              </a:rPr>
              <a:t> </a:t>
            </a:r>
            <a:r>
              <a:rPr lang="it-IT" sz="2400" kern="0" dirty="0" err="1" smtClean="0">
                <a:latin typeface="+mn-lt"/>
              </a:rPr>
              <a:t>values</a:t>
            </a:r>
            <a:r>
              <a:rPr lang="it-IT" sz="2400" kern="0" dirty="0" smtClean="0">
                <a:latin typeface="+mn-lt"/>
              </a:rPr>
              <a:t> </a:t>
            </a:r>
            <a:r>
              <a:rPr lang="it-IT" sz="2400" kern="0" dirty="0" err="1" smtClean="0">
                <a:latin typeface="+mn-lt"/>
              </a:rPr>
              <a:t>with</a:t>
            </a:r>
            <a:r>
              <a:rPr lang="it-IT" sz="2400" kern="0" dirty="0" smtClean="0">
                <a:latin typeface="+mn-lt"/>
              </a:rPr>
              <a:t> </a:t>
            </a:r>
            <a:r>
              <a:rPr lang="it-IT" sz="2400" kern="0" dirty="0" err="1" smtClean="0">
                <a:latin typeface="+mn-lt"/>
              </a:rPr>
              <a:t>equal</a:t>
            </a:r>
            <a:r>
              <a:rPr lang="it-IT" sz="2400" kern="0" dirty="0" smtClean="0">
                <a:latin typeface="+mn-lt"/>
              </a:rPr>
              <a:t> </a:t>
            </a:r>
            <a:r>
              <a:rPr lang="it-IT" sz="2400" kern="0" dirty="0" err="1" smtClean="0">
                <a:latin typeface="+mn-lt"/>
              </a:rPr>
              <a:t>probability</a:t>
            </a:r>
            <a:r>
              <a:rPr lang="it-IT" sz="2400" kern="0" dirty="0" smtClean="0">
                <a:latin typeface="+mn-lt"/>
              </a:rPr>
              <a:t>:</a:t>
            </a:r>
          </a:p>
          <a:p>
            <a:pPr marL="176213" lvl="0" indent="-176213" eaLnBrk="0" hangingPunct="0">
              <a:lnSpc>
                <a:spcPct val="80000"/>
              </a:lnSpc>
              <a:spcBef>
                <a:spcPct val="20000"/>
              </a:spcBef>
              <a:defRPr/>
            </a:pPr>
            <a:r>
              <a:rPr lang="it-IT" sz="2400" kern="0" dirty="0" smtClean="0">
                <a:latin typeface="+mn-lt"/>
              </a:rPr>
              <a:t>		 </a:t>
            </a:r>
            <a:r>
              <a:rPr lang="pl-PL" sz="2400" kern="0" dirty="0" smtClean="0">
                <a:latin typeface="+mn-lt"/>
              </a:rPr>
              <a:t>a        b     c     d</a:t>
            </a:r>
          </a:p>
          <a:p>
            <a:pPr marL="176213" lvl="0" indent="-176213" eaLnBrk="0" hangingPunct="0">
              <a:lnSpc>
                <a:spcPct val="80000"/>
              </a:lnSpc>
              <a:spcBef>
                <a:spcPct val="20000"/>
              </a:spcBef>
              <a:defRPr/>
            </a:pPr>
            <a:r>
              <a:rPr lang="pl-PL" sz="2400" kern="0" dirty="0" smtClean="0">
                <a:latin typeface="+mn-lt"/>
              </a:rPr>
              <a:t>W1 = (120, 0.08, 1.0, 1.0)</a:t>
            </a:r>
          </a:p>
          <a:p>
            <a:pPr marL="176213" lvl="0" indent="-176213" eaLnBrk="0" hangingPunct="0">
              <a:lnSpc>
                <a:spcPct val="80000"/>
              </a:lnSpc>
              <a:spcBef>
                <a:spcPct val="20000"/>
              </a:spcBef>
              <a:defRPr/>
            </a:pPr>
            <a:r>
              <a:rPr lang="pl-PL" sz="2400" kern="0" dirty="0" smtClean="0">
                <a:latin typeface="+mn-lt"/>
              </a:rPr>
              <a:t>W2 = (100, 0.08, 1.0, 0.8)</a:t>
            </a:r>
          </a:p>
          <a:p>
            <a:pPr marL="176213" lvl="0" indent="-176213" eaLnBrk="0" hangingPunct="0">
              <a:lnSpc>
                <a:spcPct val="80000"/>
              </a:lnSpc>
              <a:spcBef>
                <a:spcPct val="20000"/>
              </a:spcBef>
              <a:defRPr/>
            </a:pPr>
            <a:r>
              <a:rPr lang="pl-PL" sz="2400" kern="0" dirty="0" smtClean="0">
                <a:latin typeface="+mn-lt"/>
              </a:rPr>
              <a:t>W3 = (  80, 0.08, 1.0, 0.7)</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2143125" y="2700379"/>
            <a:ext cx="3952875" cy="576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17</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9330" name="Picture 2"/>
          <p:cNvPicPr>
            <a:picLocks noChangeAspect="1" noChangeArrowheads="1"/>
          </p:cNvPicPr>
          <p:nvPr/>
        </p:nvPicPr>
        <p:blipFill>
          <a:blip r:embed="rId3" cstate="print"/>
          <a:srcRect/>
          <a:stretch>
            <a:fillRect/>
          </a:stretch>
        </p:blipFill>
        <p:spPr bwMode="auto">
          <a:xfrm>
            <a:off x="1219200" y="1524000"/>
            <a:ext cx="6553200" cy="488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18</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1378" name="Picture 2"/>
          <p:cNvPicPr>
            <a:picLocks noChangeAspect="1" noChangeArrowheads="1"/>
          </p:cNvPicPr>
          <p:nvPr/>
        </p:nvPicPr>
        <p:blipFill>
          <a:blip r:embed="rId3" cstate="print"/>
          <a:srcRect/>
          <a:stretch>
            <a:fillRect/>
          </a:stretch>
        </p:blipFill>
        <p:spPr bwMode="auto">
          <a:xfrm>
            <a:off x="319087" y="1828800"/>
            <a:ext cx="8520113" cy="2942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19</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Criteria for decision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p:cNvSpPr txBox="1">
            <a:spLocks noChangeArrowheads="1"/>
          </p:cNvSpPr>
          <p:nvPr/>
        </p:nvSpPr>
        <p:spPr bwMode="auto">
          <a:xfrm>
            <a:off x="457200" y="18288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Maximum</a:t>
            </a:r>
            <a:r>
              <a:rPr lang="it-IT" sz="2400" kern="0" dirty="0" smtClean="0">
                <a:latin typeface="+mn-lt"/>
              </a:rPr>
              <a:t> </a:t>
            </a:r>
            <a:r>
              <a:rPr lang="it-IT" sz="2400" kern="0" dirty="0" err="1" smtClean="0">
                <a:latin typeface="+mn-lt"/>
              </a:rPr>
              <a:t>average</a:t>
            </a:r>
            <a:endParaRPr lang="it-IT" sz="2400" kern="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Maximum</a:t>
            </a:r>
            <a:r>
              <a:rPr lang="it-IT" sz="2400" kern="0" dirty="0" smtClean="0">
                <a:latin typeface="+mn-lt"/>
              </a:rPr>
              <a:t> </a:t>
            </a:r>
            <a:r>
              <a:rPr lang="it-IT" sz="2400" kern="0" dirty="0" err="1" smtClean="0">
                <a:latin typeface="+mn-lt"/>
              </a:rPr>
              <a:t>of</a:t>
            </a:r>
            <a:r>
              <a:rPr lang="it-IT" sz="2400" kern="0" dirty="0" smtClean="0">
                <a:latin typeface="+mn-lt"/>
              </a:rPr>
              <a:t> the minimum benefit</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lang="it-IT" sz="2400" kern="0" dirty="0" smtClean="0">
              <a:latin typeface="+mn-lt"/>
            </a:endParaRPr>
          </a:p>
          <a:p>
            <a:pPr marR="0" lvl="0" algn="l" defTabSz="914400" rtl="0" eaLnBrk="0" fontAlgn="base" latinLnBrk="0" hangingPunct="0">
              <a:lnSpc>
                <a:spcPct val="80000"/>
              </a:lnSpc>
              <a:spcBef>
                <a:spcPct val="20000"/>
              </a:spcBef>
              <a:spcAft>
                <a:spcPct val="0"/>
              </a:spcAft>
              <a:buClrTx/>
              <a:buSzTx/>
              <a:tabLst/>
              <a:defRPr/>
            </a:pPr>
            <a:r>
              <a:rPr lang="it-IT" sz="2400" kern="0" dirty="0" err="1" smtClean="0">
                <a:latin typeface="+mn-lt"/>
              </a:rPr>
              <a:t>These</a:t>
            </a:r>
            <a:r>
              <a:rPr lang="it-IT" sz="2400" kern="0" dirty="0" smtClean="0">
                <a:latin typeface="+mn-lt"/>
              </a:rPr>
              <a:t> </a:t>
            </a:r>
            <a:r>
              <a:rPr lang="it-IT" sz="2400" kern="0" dirty="0" err="1" smtClean="0">
                <a:latin typeface="+mn-lt"/>
              </a:rPr>
              <a:t>criteria</a:t>
            </a:r>
            <a:r>
              <a:rPr lang="it-IT" sz="2400" kern="0" dirty="0" smtClean="0">
                <a:latin typeface="+mn-lt"/>
              </a:rPr>
              <a:t> do </a:t>
            </a:r>
            <a:r>
              <a:rPr lang="it-IT" sz="2400" kern="0" dirty="0" err="1" smtClean="0">
                <a:latin typeface="+mn-lt"/>
              </a:rPr>
              <a:t>not</a:t>
            </a:r>
            <a:r>
              <a:rPr lang="it-IT" sz="2400" kern="0" dirty="0" smtClean="0">
                <a:latin typeface="+mn-lt"/>
              </a:rPr>
              <a:t> incorporate </a:t>
            </a:r>
            <a:r>
              <a:rPr lang="it-IT" sz="2400" kern="0" dirty="0" err="1" smtClean="0">
                <a:latin typeface="+mn-lt"/>
              </a:rPr>
              <a:t>propensity</a:t>
            </a:r>
            <a:r>
              <a:rPr lang="it-IT" sz="2400" kern="0" dirty="0" smtClean="0">
                <a:latin typeface="+mn-lt"/>
              </a:rPr>
              <a:t> or </a:t>
            </a:r>
            <a:r>
              <a:rPr lang="it-IT" sz="2400" kern="0" dirty="0" err="1" smtClean="0">
                <a:latin typeface="+mn-lt"/>
              </a:rPr>
              <a:t>adversion</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risk</a:t>
            </a:r>
            <a:r>
              <a:rPr lang="it-IT" sz="2400" kern="0" dirty="0" smtClean="0">
                <a:latin typeface="+mn-lt"/>
              </a:rPr>
              <a:t>.</a:t>
            </a:r>
          </a:p>
          <a:p>
            <a:pPr marL="176213" marR="0" lvl="0" indent="-176213" algn="l" defTabSz="914400" rtl="0" eaLnBrk="0" fontAlgn="base" latinLnBrk="0" hangingPunct="0">
              <a:lnSpc>
                <a:spcPct val="80000"/>
              </a:lnSpc>
              <a:spcBef>
                <a:spcPct val="20000"/>
              </a:spcBef>
              <a:spcAft>
                <a:spcPct val="0"/>
              </a:spcAft>
              <a:buClrTx/>
              <a:buSzTx/>
              <a:tabLst/>
              <a:defRPr/>
            </a:pPr>
            <a:endParaRPr lang="it-IT" sz="2400" kern="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tabLst/>
              <a:defRPr/>
            </a:pPr>
            <a:endParaRPr lang="it-IT" sz="2400" kern="0"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Water Resources Management under uncertainty?</a:t>
            </a:r>
          </a:p>
        </p:txBody>
      </p:sp>
      <p:sp>
        <p:nvSpPr>
          <p:cNvPr id="101379" name="Rectangle 3"/>
          <p:cNvSpPr>
            <a:spLocks noGrp="1" noChangeArrowheads="1"/>
          </p:cNvSpPr>
          <p:nvPr>
            <p:ph type="body" idx="1"/>
          </p:nvPr>
        </p:nvSpPr>
        <p:spPr>
          <a:xfrm>
            <a:off x="457200" y="1646237"/>
            <a:ext cx="8229600" cy="4525963"/>
          </a:xfrm>
        </p:spPr>
        <p:txBody>
          <a:bodyPr/>
          <a:lstStyle/>
          <a:p>
            <a:pPr marL="176213" lvl="0" indent="-176213">
              <a:lnSpc>
                <a:spcPct val="80000"/>
              </a:lnSpc>
            </a:pPr>
            <a:r>
              <a:rPr lang="en-US" sz="2400" dirty="0" smtClean="0"/>
              <a:t>Uncertainty is always present </a:t>
            </a:r>
            <a:r>
              <a:rPr lang="en-US" sz="2400" smtClean="0"/>
              <a:t>in water resources </a:t>
            </a:r>
            <a:r>
              <a:rPr lang="en-US" sz="2400" dirty="0" smtClean="0"/>
              <a:t>management.</a:t>
            </a:r>
          </a:p>
          <a:p>
            <a:pPr marL="176213" lvl="0" indent="-176213">
              <a:lnSpc>
                <a:spcPct val="80000"/>
              </a:lnSpc>
            </a:pPr>
            <a:r>
              <a:rPr lang="en-US" sz="2400" dirty="0" smtClean="0"/>
              <a:t>The reason is that variables like water availability, water demands etc are always affected by uncertainty.</a:t>
            </a:r>
          </a:p>
          <a:p>
            <a:pPr marL="176213" lvl="0" indent="-176213">
              <a:lnSpc>
                <a:spcPct val="80000"/>
              </a:lnSpc>
            </a:pPr>
            <a:r>
              <a:rPr lang="en-US" sz="2400" dirty="0" smtClean="0"/>
              <a:t>These are </a:t>
            </a:r>
            <a:r>
              <a:rPr lang="en-US" sz="2400" dirty="0" err="1" smtClean="0"/>
              <a:t>meteoclimatic</a:t>
            </a:r>
            <a:r>
              <a:rPr lang="en-US" sz="2400" dirty="0" smtClean="0"/>
              <a:t> variables and therefore are always estimated with uncertainty.</a:t>
            </a:r>
          </a:p>
          <a:p>
            <a:pPr marL="176213" lvl="0" indent="-176213">
              <a:lnSpc>
                <a:spcPct val="80000"/>
              </a:lnSpc>
            </a:pPr>
            <a:r>
              <a:rPr lang="en-US" sz="2400" dirty="0" smtClean="0"/>
              <a:t>Uncertainty can be epistemic (limited knowledge) and therefore reducible. Or can be intrinsic, and therefore irreducible.</a:t>
            </a:r>
          </a:p>
          <a:p>
            <a:pPr marL="176213" lvl="0" indent="-176213">
              <a:lnSpc>
                <a:spcPct val="80000"/>
              </a:lnSpc>
            </a:pPr>
            <a:r>
              <a:rPr lang="en-US" sz="2400" dirty="0" smtClean="0"/>
              <a:t>It is compelling the evaluate the effects of uncertainty.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20</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1378" name="Picture 2"/>
          <p:cNvPicPr>
            <a:picLocks noChangeAspect="1" noChangeArrowheads="1"/>
          </p:cNvPicPr>
          <p:nvPr/>
        </p:nvPicPr>
        <p:blipFill>
          <a:blip r:embed="rId3" cstate="print"/>
          <a:srcRect/>
          <a:stretch>
            <a:fillRect/>
          </a:stretch>
        </p:blipFill>
        <p:spPr bwMode="auto">
          <a:xfrm>
            <a:off x="319087" y="1371600"/>
            <a:ext cx="8520113" cy="2942197"/>
          </a:xfrm>
          <a:prstGeom prst="rect">
            <a:avLst/>
          </a:prstGeom>
          <a:noFill/>
          <a:ln w="9525">
            <a:noFill/>
            <a:miter lim="800000"/>
            <a:headEnd/>
            <a:tailEnd/>
          </a:ln>
          <a:effectLst/>
        </p:spPr>
      </p:pic>
      <p:sp>
        <p:nvSpPr>
          <p:cNvPr id="8" name="Rectangle 3"/>
          <p:cNvSpPr txBox="1">
            <a:spLocks noChangeArrowheads="1"/>
          </p:cNvSpPr>
          <p:nvPr/>
        </p:nvSpPr>
        <p:spPr bwMode="auto">
          <a:xfrm>
            <a:off x="304800" y="4724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it-IT" sz="2400" kern="0" dirty="0" err="1" smtClean="0">
                <a:latin typeface="+mn-lt"/>
              </a:rPr>
              <a:t>Let</a:t>
            </a:r>
            <a:r>
              <a:rPr lang="it-IT" sz="2400" kern="0" dirty="0" smtClean="0">
                <a:latin typeface="+mn-lt"/>
              </a:rPr>
              <a:t>’s </a:t>
            </a:r>
            <a:r>
              <a:rPr lang="it-IT" sz="2400" kern="0" dirty="0" err="1" smtClean="0">
                <a:latin typeface="+mn-lt"/>
              </a:rPr>
              <a:t>assign</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each</a:t>
            </a:r>
            <a:r>
              <a:rPr lang="it-IT" sz="2400" kern="0" dirty="0" smtClean="0">
                <a:latin typeface="+mn-lt"/>
              </a:rPr>
              <a:t> </a:t>
            </a:r>
            <a:r>
              <a:rPr lang="it-IT" sz="2400" kern="0" dirty="0" err="1" smtClean="0">
                <a:latin typeface="+mn-lt"/>
              </a:rPr>
              <a:t>of</a:t>
            </a:r>
            <a:r>
              <a:rPr lang="it-IT" sz="2400" kern="0" dirty="0" smtClean="0">
                <a:latin typeface="+mn-lt"/>
              </a:rPr>
              <a:t> the </a:t>
            </a:r>
            <a:r>
              <a:rPr lang="it-IT" sz="2400" kern="0" dirty="0" err="1" smtClean="0">
                <a:latin typeface="+mn-lt"/>
              </a:rPr>
              <a:t>benefits</a:t>
            </a:r>
            <a:r>
              <a:rPr lang="it-IT" sz="2400" kern="0" dirty="0" smtClean="0">
                <a:latin typeface="+mn-lt"/>
              </a:rPr>
              <a:t> </a:t>
            </a:r>
            <a:r>
              <a:rPr lang="it-IT" sz="2400" kern="0" dirty="0" err="1" smtClean="0">
                <a:latin typeface="+mn-lt"/>
              </a:rPr>
              <a:t>above</a:t>
            </a:r>
            <a:r>
              <a:rPr lang="it-IT" sz="2400" kern="0" dirty="0" smtClean="0">
                <a:latin typeface="+mn-lt"/>
              </a:rPr>
              <a:t> a utility</a:t>
            </a:r>
          </a:p>
          <a:p>
            <a:pPr marL="176213" marR="0" lvl="0" indent="-176213" algn="l" defTabSz="914400" rtl="0" eaLnBrk="0" fontAlgn="base" latinLnBrk="0" hangingPunct="0">
              <a:lnSpc>
                <a:spcPct val="80000"/>
              </a:lnSpc>
              <a:spcBef>
                <a:spcPct val="20000"/>
              </a:spcBef>
              <a:spcAft>
                <a:spcPct val="0"/>
              </a:spcAft>
              <a:buClrTx/>
              <a:buSzTx/>
              <a:tabLst/>
              <a:defRPr/>
            </a:pPr>
            <a:endParaRPr lang="it-IT" sz="2400" kern="0" dirty="0" smtClean="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16738" name="Picture 2"/>
          <p:cNvPicPr>
            <a:picLocks noChangeAspect="1" noChangeArrowheads="1"/>
          </p:cNvPicPr>
          <p:nvPr/>
        </p:nvPicPr>
        <p:blipFill>
          <a:blip r:embed="rId3" cstate="print"/>
          <a:srcRect/>
          <a:stretch>
            <a:fillRect/>
          </a:stretch>
        </p:blipFill>
        <p:spPr bwMode="auto">
          <a:xfrm>
            <a:off x="304800" y="990600"/>
            <a:ext cx="8077200" cy="5640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22</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457200" y="914400"/>
            <a:ext cx="7848600" cy="5262979"/>
          </a:xfrm>
          <a:prstGeom prst="rect">
            <a:avLst/>
          </a:prstGeom>
        </p:spPr>
        <p:txBody>
          <a:bodyPr wrap="square">
            <a:spAutoFit/>
          </a:bodyPr>
          <a:lstStyle/>
          <a:p>
            <a:r>
              <a:rPr lang="it-IT" sz="2400" kern="0" dirty="0" err="1" smtClean="0">
                <a:latin typeface="+mn-lt"/>
              </a:rPr>
              <a:t>Let</a:t>
            </a:r>
            <a:r>
              <a:rPr lang="it-IT" sz="2400" kern="0" dirty="0" smtClean="0">
                <a:latin typeface="+mn-lt"/>
              </a:rPr>
              <a:t>’s assume </a:t>
            </a:r>
            <a:r>
              <a:rPr lang="it-IT" sz="2400" kern="0" dirty="0" err="1" smtClean="0">
                <a:latin typeface="+mn-lt"/>
              </a:rPr>
              <a:t>that</a:t>
            </a:r>
            <a:r>
              <a:rPr lang="it-IT" sz="2400" kern="0" dirty="0" smtClean="0">
                <a:latin typeface="+mn-lt"/>
              </a:rPr>
              <a:t> </a:t>
            </a:r>
            <a:r>
              <a:rPr lang="it-IT" sz="2400" kern="0" dirty="0" err="1" smtClean="0">
                <a:latin typeface="+mn-lt"/>
              </a:rPr>
              <a:t>we</a:t>
            </a:r>
            <a:r>
              <a:rPr lang="it-IT" sz="2400" kern="0" dirty="0" smtClean="0">
                <a:latin typeface="+mn-lt"/>
              </a:rPr>
              <a:t> take the </a:t>
            </a:r>
            <a:r>
              <a:rPr lang="it-IT" sz="2400" kern="0" dirty="0" err="1" smtClean="0">
                <a:latin typeface="+mn-lt"/>
              </a:rPr>
              <a:t>decision</a:t>
            </a:r>
            <a:r>
              <a:rPr lang="it-IT" sz="2400" kern="0" dirty="0" smtClean="0">
                <a:latin typeface="+mn-lt"/>
              </a:rPr>
              <a:t> x</a:t>
            </a:r>
            <a:r>
              <a:rPr lang="it-IT" sz="2400" kern="0" baseline="-25000" dirty="0" smtClean="0">
                <a:latin typeface="+mn-lt"/>
              </a:rPr>
              <a:t>1</a:t>
            </a:r>
            <a:r>
              <a:rPr lang="it-IT" sz="2400" kern="0" dirty="0" smtClean="0">
                <a:latin typeface="+mn-lt"/>
              </a:rPr>
              <a:t>=28</a:t>
            </a:r>
          </a:p>
          <a:p>
            <a:r>
              <a:rPr lang="it-IT" sz="2400" kern="0" dirty="0" smtClean="0">
                <a:latin typeface="+mn-lt"/>
              </a:rPr>
              <a:t>In </a:t>
            </a:r>
            <a:r>
              <a:rPr lang="it-IT" sz="2400" kern="0" dirty="0" err="1" smtClean="0">
                <a:latin typeface="+mn-lt"/>
              </a:rPr>
              <a:t>terms</a:t>
            </a:r>
            <a:r>
              <a:rPr lang="it-IT" sz="2400" kern="0" dirty="0" smtClean="0">
                <a:latin typeface="+mn-lt"/>
              </a:rPr>
              <a:t> </a:t>
            </a:r>
            <a:r>
              <a:rPr lang="it-IT" sz="2400" kern="0" dirty="0" err="1" smtClean="0">
                <a:latin typeface="+mn-lt"/>
              </a:rPr>
              <a:t>of</a:t>
            </a:r>
            <a:r>
              <a:rPr lang="it-IT" sz="2400" kern="0" dirty="0" smtClean="0">
                <a:latin typeface="+mn-lt"/>
              </a:rPr>
              <a:t> benefit, </a:t>
            </a:r>
            <a:r>
              <a:rPr lang="it-IT" sz="2400" kern="0" dirty="0" err="1" smtClean="0">
                <a:latin typeface="+mn-lt"/>
              </a:rPr>
              <a:t>then</a:t>
            </a:r>
            <a:r>
              <a:rPr lang="it-IT" sz="2400" kern="0" dirty="0" smtClean="0">
                <a:latin typeface="+mn-lt"/>
              </a:rPr>
              <a:t> </a:t>
            </a:r>
            <a:r>
              <a:rPr lang="it-IT" sz="2400" kern="0" dirty="0" err="1" smtClean="0">
                <a:latin typeface="+mn-lt"/>
              </a:rPr>
              <a:t>we</a:t>
            </a:r>
            <a:r>
              <a:rPr lang="it-IT" sz="2400" kern="0" dirty="0" smtClean="0">
                <a:latin typeface="+mn-lt"/>
              </a:rPr>
              <a:t> </a:t>
            </a:r>
            <a:r>
              <a:rPr lang="it-IT" sz="2400" kern="0" dirty="0" err="1" smtClean="0">
                <a:latin typeface="+mn-lt"/>
              </a:rPr>
              <a:t>could</a:t>
            </a:r>
            <a:r>
              <a:rPr lang="it-IT" sz="2400" kern="0" dirty="0" smtClean="0">
                <a:latin typeface="+mn-lt"/>
              </a:rPr>
              <a:t> </a:t>
            </a:r>
            <a:r>
              <a:rPr lang="it-IT" sz="2400" kern="0" dirty="0" err="1" smtClean="0">
                <a:latin typeface="+mn-lt"/>
              </a:rPr>
              <a:t>get</a:t>
            </a:r>
            <a:r>
              <a:rPr lang="it-IT" sz="2400" kern="0" dirty="0" smtClean="0">
                <a:latin typeface="+mn-lt"/>
              </a:rPr>
              <a:t>:</a:t>
            </a:r>
          </a:p>
          <a:p>
            <a:r>
              <a:rPr lang="it-IT" sz="2400" kern="0" dirty="0" smtClean="0">
                <a:latin typeface="+mn-lt"/>
              </a:rPr>
              <a:t>NB(28) = 79.22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1/3 → U = 1.00</a:t>
            </a:r>
          </a:p>
          <a:p>
            <a:r>
              <a:rPr lang="it-IT" sz="2400" kern="0" dirty="0" smtClean="0">
                <a:latin typeface="+mn-lt"/>
              </a:rPr>
              <a:t>NB(28) = 74.97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1/3 → U = 0.60</a:t>
            </a:r>
          </a:p>
          <a:p>
            <a:r>
              <a:rPr lang="it-IT" sz="2400" kern="0" dirty="0" smtClean="0">
                <a:latin typeface="+mn-lt"/>
              </a:rPr>
              <a:t>NB(28) = 61.18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1/3 → U = 0.00</a:t>
            </a:r>
          </a:p>
          <a:p>
            <a:endParaRPr lang="it-IT" sz="2400" kern="0" dirty="0" smtClean="0">
              <a:latin typeface="+mn-lt"/>
            </a:endParaRPr>
          </a:p>
          <a:p>
            <a:r>
              <a:rPr lang="it-IT" sz="2400" kern="0" dirty="0" err="1" smtClean="0">
                <a:latin typeface="+mn-lt"/>
              </a:rPr>
              <a:t>Therefore</a:t>
            </a:r>
            <a:r>
              <a:rPr lang="it-IT" sz="2400" kern="0" dirty="0" smtClean="0">
                <a:latin typeface="+mn-lt"/>
              </a:rPr>
              <a:t> </a:t>
            </a:r>
            <a:r>
              <a:rPr lang="it-IT" sz="2400" kern="0" dirty="0" err="1" smtClean="0">
                <a:latin typeface="+mn-lt"/>
              </a:rPr>
              <a:t>we</a:t>
            </a:r>
            <a:r>
              <a:rPr lang="it-IT" sz="2400" kern="0" dirty="0" smtClean="0">
                <a:latin typeface="+mn-lt"/>
              </a:rPr>
              <a:t> </a:t>
            </a:r>
            <a:r>
              <a:rPr lang="it-IT" sz="2400" kern="0" dirty="0" err="1" smtClean="0">
                <a:latin typeface="+mn-lt"/>
              </a:rPr>
              <a:t>will</a:t>
            </a:r>
            <a:r>
              <a:rPr lang="it-IT" sz="2400" kern="0" dirty="0" smtClean="0">
                <a:latin typeface="+mn-lt"/>
              </a:rPr>
              <a:t> </a:t>
            </a:r>
            <a:r>
              <a:rPr lang="it-IT" sz="2400" kern="0" dirty="0" err="1" smtClean="0">
                <a:latin typeface="+mn-lt"/>
              </a:rPr>
              <a:t>have</a:t>
            </a:r>
            <a:r>
              <a:rPr lang="it-IT" sz="2400" kern="0" dirty="0" smtClean="0">
                <a:latin typeface="+mn-lt"/>
              </a:rPr>
              <a:t> 1/3 </a:t>
            </a:r>
            <a:r>
              <a:rPr lang="it-IT" sz="2400" kern="0" dirty="0" err="1" smtClean="0">
                <a:latin typeface="+mn-lt"/>
              </a:rPr>
              <a:t>probability</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get</a:t>
            </a:r>
            <a:r>
              <a:rPr lang="it-IT" sz="2400" kern="0" dirty="0" smtClean="0">
                <a:latin typeface="+mn-lt"/>
              </a:rPr>
              <a:t> U = 1, </a:t>
            </a:r>
            <a:r>
              <a:rPr lang="it-IT" sz="2400" kern="0" dirty="0" err="1" smtClean="0">
                <a:latin typeface="+mn-lt"/>
              </a:rPr>
              <a:t>1</a:t>
            </a:r>
            <a:r>
              <a:rPr lang="it-IT" sz="2400" kern="0" dirty="0" smtClean="0">
                <a:latin typeface="+mn-lt"/>
              </a:rPr>
              <a:t>/3 </a:t>
            </a:r>
            <a:r>
              <a:rPr lang="it-IT" sz="2400" kern="0" dirty="0" err="1" smtClean="0">
                <a:latin typeface="+mn-lt"/>
              </a:rPr>
              <a:t>to</a:t>
            </a:r>
            <a:r>
              <a:rPr lang="it-IT" sz="2400" kern="0" dirty="0" smtClean="0">
                <a:latin typeface="+mn-lt"/>
              </a:rPr>
              <a:t> </a:t>
            </a:r>
            <a:r>
              <a:rPr lang="it-IT" sz="2400" kern="0" dirty="0" err="1" smtClean="0">
                <a:latin typeface="+mn-lt"/>
              </a:rPr>
              <a:t>get</a:t>
            </a:r>
            <a:r>
              <a:rPr lang="it-IT" sz="2400" kern="0" dirty="0" smtClean="0">
                <a:latin typeface="+mn-lt"/>
              </a:rPr>
              <a:t> U = 0.60 and </a:t>
            </a:r>
            <a:r>
              <a:rPr lang="it-IT" sz="2400" kern="0" dirty="0" err="1" smtClean="0">
                <a:latin typeface="+mn-lt"/>
              </a:rPr>
              <a:t>finally</a:t>
            </a:r>
            <a:r>
              <a:rPr lang="it-IT" sz="2400" kern="0" dirty="0" smtClean="0">
                <a:latin typeface="+mn-lt"/>
              </a:rPr>
              <a:t> 1/3 </a:t>
            </a:r>
            <a:r>
              <a:rPr lang="it-IT" sz="2400" kern="0" dirty="0" err="1" smtClean="0">
                <a:latin typeface="+mn-lt"/>
              </a:rPr>
              <a:t>to</a:t>
            </a:r>
            <a:r>
              <a:rPr lang="it-IT" sz="2400" kern="0" dirty="0" smtClean="0">
                <a:latin typeface="+mn-lt"/>
              </a:rPr>
              <a:t> </a:t>
            </a:r>
            <a:r>
              <a:rPr lang="it-IT" sz="2400" kern="0" dirty="0" err="1" smtClean="0">
                <a:latin typeface="+mn-lt"/>
              </a:rPr>
              <a:t>get</a:t>
            </a:r>
            <a:r>
              <a:rPr lang="it-IT" sz="2400" kern="0" dirty="0" smtClean="0">
                <a:latin typeface="+mn-lt"/>
              </a:rPr>
              <a:t> U = 0.</a:t>
            </a:r>
          </a:p>
          <a:p>
            <a:endParaRPr lang="it-IT" sz="2400" kern="0" dirty="0" smtClean="0">
              <a:latin typeface="+mn-lt"/>
            </a:endParaRPr>
          </a:p>
          <a:p>
            <a:r>
              <a:rPr lang="it-IT" sz="2400" kern="0" dirty="0" err="1" smtClean="0">
                <a:latin typeface="+mn-lt"/>
              </a:rPr>
              <a:t>Therefore</a:t>
            </a:r>
            <a:r>
              <a:rPr lang="it-IT" sz="2400" kern="0" dirty="0" smtClean="0">
                <a:latin typeface="+mn-lt"/>
              </a:rPr>
              <a:t> the </a:t>
            </a:r>
            <a:r>
              <a:rPr lang="it-IT" sz="2400" kern="0" dirty="0" err="1" smtClean="0">
                <a:latin typeface="+mn-lt"/>
              </a:rPr>
              <a:t>expected</a:t>
            </a:r>
            <a:r>
              <a:rPr lang="it-IT" sz="2400" kern="0" dirty="0" smtClean="0">
                <a:latin typeface="+mn-lt"/>
              </a:rPr>
              <a:t> </a:t>
            </a:r>
            <a:r>
              <a:rPr lang="it-IT" sz="2400" kern="0" dirty="0" err="1" smtClean="0">
                <a:latin typeface="+mn-lt"/>
              </a:rPr>
              <a:t>value</a:t>
            </a:r>
            <a:r>
              <a:rPr lang="it-IT" sz="2400" kern="0" dirty="0" smtClean="0">
                <a:latin typeface="+mn-lt"/>
              </a:rPr>
              <a:t> </a:t>
            </a:r>
            <a:r>
              <a:rPr lang="it-IT" sz="2400" kern="0" dirty="0" err="1" smtClean="0">
                <a:latin typeface="+mn-lt"/>
              </a:rPr>
              <a:t>of</a:t>
            </a:r>
            <a:r>
              <a:rPr lang="it-IT" sz="2400" kern="0" dirty="0" smtClean="0">
                <a:latin typeface="+mn-lt"/>
              </a:rPr>
              <a:t> U </a:t>
            </a:r>
            <a:r>
              <a:rPr lang="it-IT" sz="2400" kern="0" dirty="0" err="1" smtClean="0">
                <a:latin typeface="+mn-lt"/>
              </a:rPr>
              <a:t>is</a:t>
            </a:r>
            <a:r>
              <a:rPr lang="it-IT" sz="2400" kern="0" dirty="0" smtClean="0">
                <a:latin typeface="+mn-lt"/>
              </a:rPr>
              <a:t>:</a:t>
            </a:r>
          </a:p>
          <a:p>
            <a:r>
              <a:rPr lang="it-IT" sz="2400" kern="0" dirty="0" smtClean="0">
                <a:latin typeface="+mn-lt"/>
              </a:rPr>
              <a:t>1/3 x 1.00 + 1/3 x 0.60 + 1/3 x 0.00 = 0.53.</a:t>
            </a:r>
          </a:p>
          <a:p>
            <a:r>
              <a:rPr lang="it-IT" sz="2400" kern="0" dirty="0" err="1" smtClean="0">
                <a:latin typeface="+mn-lt"/>
              </a:rPr>
              <a:t>which</a:t>
            </a:r>
            <a:r>
              <a:rPr lang="it-IT" sz="2400" kern="0" dirty="0" smtClean="0">
                <a:latin typeface="+mn-lt"/>
              </a:rPr>
              <a:t> </a:t>
            </a:r>
            <a:r>
              <a:rPr lang="it-IT" sz="2400" kern="0" dirty="0" err="1" smtClean="0">
                <a:latin typeface="+mn-lt"/>
              </a:rPr>
              <a:t>means</a:t>
            </a:r>
            <a:r>
              <a:rPr lang="it-IT" sz="2400" kern="0" dirty="0" smtClean="0">
                <a:latin typeface="+mn-lt"/>
              </a:rPr>
              <a:t> </a:t>
            </a:r>
            <a:r>
              <a:rPr lang="it-IT" sz="2400" kern="0" dirty="0" err="1" smtClean="0">
                <a:latin typeface="+mn-lt"/>
              </a:rPr>
              <a:t>that</a:t>
            </a:r>
            <a:r>
              <a:rPr lang="it-IT" sz="2400" kern="0" dirty="0" smtClean="0">
                <a:latin typeface="+mn-lt"/>
              </a:rPr>
              <a:t> the </a:t>
            </a:r>
            <a:r>
              <a:rPr lang="it-IT" sz="2400" kern="0" dirty="0" err="1" smtClean="0">
                <a:latin typeface="+mn-lt"/>
              </a:rPr>
              <a:t>user</a:t>
            </a:r>
            <a:r>
              <a:rPr lang="it-IT" sz="2400" kern="0" dirty="0" smtClean="0">
                <a:latin typeface="+mn-lt"/>
              </a:rPr>
              <a:t> </a:t>
            </a:r>
            <a:r>
              <a:rPr lang="it-IT" sz="2400" kern="0" dirty="0" err="1" smtClean="0">
                <a:latin typeface="+mn-lt"/>
              </a:rPr>
              <a:t>does</a:t>
            </a:r>
            <a:r>
              <a:rPr lang="it-IT" sz="2400" kern="0" dirty="0" smtClean="0">
                <a:latin typeface="+mn-lt"/>
              </a:rPr>
              <a:t> </a:t>
            </a:r>
            <a:r>
              <a:rPr lang="it-IT" sz="2400" kern="0" dirty="0" err="1" smtClean="0">
                <a:latin typeface="+mn-lt"/>
              </a:rPr>
              <a:t>not</a:t>
            </a:r>
            <a:r>
              <a:rPr lang="it-IT" sz="2400" kern="0" dirty="0" smtClean="0">
                <a:latin typeface="+mn-lt"/>
              </a:rPr>
              <a:t> </a:t>
            </a:r>
            <a:r>
              <a:rPr lang="it-IT" sz="2400" kern="0" dirty="0" err="1" smtClean="0">
                <a:latin typeface="+mn-lt"/>
              </a:rPr>
              <a:t>find</a:t>
            </a:r>
            <a:r>
              <a:rPr lang="it-IT" sz="2400" kern="0" dirty="0" smtClean="0">
                <a:latin typeface="+mn-lt"/>
              </a:rPr>
              <a:t> </a:t>
            </a:r>
            <a:r>
              <a:rPr lang="it-IT" sz="2400" kern="0" dirty="0" err="1" smtClean="0">
                <a:latin typeface="+mn-lt"/>
              </a:rPr>
              <a:t>any</a:t>
            </a:r>
            <a:r>
              <a:rPr lang="it-IT" sz="2400" kern="0" dirty="0" smtClean="0">
                <a:latin typeface="+mn-lt"/>
              </a:rPr>
              <a:t> </a:t>
            </a:r>
            <a:r>
              <a:rPr lang="it-IT" sz="2400" kern="0" dirty="0" err="1" smtClean="0">
                <a:latin typeface="+mn-lt"/>
              </a:rPr>
              <a:t>difference</a:t>
            </a:r>
            <a:r>
              <a:rPr lang="it-IT" sz="2400" kern="0" dirty="0" smtClean="0">
                <a:latin typeface="+mn-lt"/>
              </a:rPr>
              <a:t> </a:t>
            </a:r>
            <a:r>
              <a:rPr lang="it-IT" sz="2400" kern="0" dirty="0" err="1" smtClean="0">
                <a:latin typeface="+mn-lt"/>
              </a:rPr>
              <a:t>between</a:t>
            </a:r>
            <a:r>
              <a:rPr lang="it-IT" sz="2400" kern="0" dirty="0" smtClean="0">
                <a:latin typeface="+mn-lt"/>
              </a:rPr>
              <a:t> </a:t>
            </a:r>
            <a:r>
              <a:rPr lang="it-IT" sz="2400" kern="0" dirty="0" smtClean="0"/>
              <a:t>x</a:t>
            </a:r>
            <a:r>
              <a:rPr lang="it-IT" sz="2400" kern="0" baseline="-25000" dirty="0" smtClean="0"/>
              <a:t>1</a:t>
            </a:r>
            <a:r>
              <a:rPr lang="it-IT" sz="2400" kern="0" dirty="0" smtClean="0">
                <a:latin typeface="+mn-lt"/>
              </a:rPr>
              <a:t> and a </a:t>
            </a:r>
            <a:r>
              <a:rPr lang="it-IT" sz="2400" kern="0" dirty="0" err="1" smtClean="0">
                <a:latin typeface="+mn-lt"/>
              </a:rPr>
              <a:t>virtual</a:t>
            </a:r>
            <a:r>
              <a:rPr lang="it-IT" sz="2400" kern="0" dirty="0" smtClean="0">
                <a:latin typeface="+mn-lt"/>
              </a:rPr>
              <a:t> </a:t>
            </a:r>
            <a:r>
              <a:rPr lang="it-IT" sz="2400" kern="0" dirty="0" err="1" smtClean="0">
                <a:latin typeface="+mn-lt"/>
              </a:rPr>
              <a:t>decision</a:t>
            </a:r>
            <a:r>
              <a:rPr lang="it-IT" sz="2400" kern="0" dirty="0" smtClean="0">
                <a:latin typeface="+mn-lt"/>
              </a:rPr>
              <a:t> </a:t>
            </a:r>
            <a:r>
              <a:rPr lang="it-IT" sz="2400" kern="0" dirty="0" err="1" smtClean="0">
                <a:latin typeface="+mn-lt"/>
              </a:rPr>
              <a:t>that</a:t>
            </a:r>
            <a:r>
              <a:rPr lang="it-IT" sz="2400" kern="0" dirty="0" smtClean="0">
                <a:latin typeface="+mn-lt"/>
              </a:rPr>
              <a:t> </a:t>
            </a:r>
            <a:r>
              <a:rPr lang="it-IT" sz="2400" kern="0" dirty="0" err="1" smtClean="0">
                <a:latin typeface="+mn-lt"/>
              </a:rPr>
              <a:t>gives</a:t>
            </a:r>
            <a:r>
              <a:rPr lang="it-IT" sz="2400" kern="0" dirty="0" smtClean="0">
                <a:latin typeface="+mn-lt"/>
              </a:rPr>
              <a:t> </a:t>
            </a:r>
            <a:r>
              <a:rPr lang="it-IT" sz="2400" kern="0" dirty="0" err="1" smtClean="0">
                <a:latin typeface="+mn-lt"/>
              </a:rPr>
              <a:t>NB</a:t>
            </a:r>
            <a:r>
              <a:rPr lang="it-IT" sz="2400" kern="0" baseline="-25000" dirty="0" err="1" smtClean="0">
                <a:latin typeface="+mn-lt"/>
              </a:rPr>
              <a:t>max</a:t>
            </a:r>
            <a:r>
              <a:rPr lang="it-IT" sz="2400" kern="0" dirty="0" smtClean="0">
                <a:latin typeface="+mn-lt"/>
              </a:rPr>
              <a:t> </a:t>
            </a:r>
            <a:r>
              <a:rPr lang="it-IT" sz="2400" kern="0" dirty="0" err="1" smtClean="0">
                <a:latin typeface="+mn-lt"/>
              </a:rPr>
              <a:t>with</a:t>
            </a:r>
            <a:r>
              <a:rPr lang="it-IT" sz="2400" kern="0" dirty="0" smtClean="0">
                <a:latin typeface="+mn-lt"/>
              </a:rPr>
              <a:t> </a:t>
            </a:r>
            <a:r>
              <a:rPr lang="it-IT" sz="2400" kern="0" dirty="0" err="1" smtClean="0">
                <a:latin typeface="+mn-lt"/>
              </a:rPr>
              <a:t>probability</a:t>
            </a:r>
            <a:r>
              <a:rPr lang="it-IT" sz="2400" kern="0" dirty="0" smtClean="0">
                <a:latin typeface="+mn-lt"/>
              </a:rPr>
              <a:t> 0.53.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23</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Utility: an example of application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457200" y="914400"/>
            <a:ext cx="7848600" cy="461665"/>
          </a:xfrm>
          <a:prstGeom prst="rect">
            <a:avLst/>
          </a:prstGeom>
        </p:spPr>
        <p:txBody>
          <a:bodyPr wrap="square">
            <a:spAutoFit/>
          </a:bodyPr>
          <a:lstStyle/>
          <a:p>
            <a:r>
              <a:rPr lang="it-IT" sz="2400" kern="0" dirty="0" err="1" smtClean="0">
                <a:latin typeface="+mn-lt"/>
              </a:rPr>
              <a:t>Computatio</a:t>
            </a:r>
            <a:r>
              <a:rPr lang="it-IT" sz="2400" kern="0" dirty="0" err="1" smtClean="0">
                <a:latin typeface="+mn-lt"/>
              </a:rPr>
              <a:t>n</a:t>
            </a:r>
            <a:r>
              <a:rPr lang="it-IT" sz="2400" kern="0" dirty="0" smtClean="0">
                <a:latin typeface="+mn-lt"/>
              </a:rPr>
              <a:t> </a:t>
            </a:r>
            <a:r>
              <a:rPr lang="it-IT" sz="2400" kern="0" dirty="0" err="1" smtClean="0">
                <a:latin typeface="+mn-lt"/>
              </a:rPr>
              <a:t>of</a:t>
            </a:r>
            <a:r>
              <a:rPr lang="it-IT" sz="2400" kern="0" dirty="0" smtClean="0">
                <a:latin typeface="+mn-lt"/>
              </a:rPr>
              <a:t> the </a:t>
            </a:r>
            <a:r>
              <a:rPr lang="it-IT" sz="2400" kern="0" dirty="0" err="1" smtClean="0">
                <a:latin typeface="+mn-lt"/>
              </a:rPr>
              <a:t>mean</a:t>
            </a:r>
            <a:r>
              <a:rPr lang="it-IT" sz="2400" kern="0" dirty="0" smtClean="0">
                <a:latin typeface="+mn-lt"/>
              </a:rPr>
              <a:t> utility </a:t>
            </a:r>
            <a:r>
              <a:rPr lang="it-IT" sz="2400" kern="0" dirty="0" err="1" smtClean="0">
                <a:latin typeface="+mn-lt"/>
              </a:rPr>
              <a:t>for</a:t>
            </a:r>
            <a:r>
              <a:rPr lang="it-IT" sz="2400" kern="0" dirty="0" smtClean="0">
                <a:latin typeface="+mn-lt"/>
              </a:rPr>
              <a:t> </a:t>
            </a:r>
            <a:r>
              <a:rPr lang="it-IT" sz="2400" kern="0" dirty="0" err="1" smtClean="0">
                <a:latin typeface="+mn-lt"/>
              </a:rPr>
              <a:t>each</a:t>
            </a:r>
            <a:r>
              <a:rPr lang="it-IT" sz="2400" kern="0" dirty="0" smtClean="0">
                <a:latin typeface="+mn-lt"/>
              </a:rPr>
              <a:t> </a:t>
            </a:r>
            <a:r>
              <a:rPr lang="it-IT" sz="2400" kern="0" dirty="0" err="1" smtClean="0">
                <a:latin typeface="+mn-lt"/>
              </a:rPr>
              <a:t>decision</a:t>
            </a:r>
            <a:r>
              <a:rPr lang="it-IT" sz="2400" kern="0" dirty="0" smtClean="0">
                <a:latin typeface="+mn-lt"/>
              </a:rPr>
              <a:t>:</a:t>
            </a:r>
            <a:endParaRPr lang="it-IT" sz="2400" kern="0" dirty="0" smtClean="0">
              <a:latin typeface="+mn-lt"/>
            </a:endParaRPr>
          </a:p>
        </p:txBody>
      </p:sp>
      <p:pic>
        <p:nvPicPr>
          <p:cNvPr id="99331" name="Picture 3"/>
          <p:cNvPicPr>
            <a:picLocks noChangeAspect="1" noChangeArrowheads="1"/>
          </p:cNvPicPr>
          <p:nvPr/>
        </p:nvPicPr>
        <p:blipFill>
          <a:blip r:embed="rId3"/>
          <a:srcRect/>
          <a:stretch>
            <a:fillRect/>
          </a:stretch>
        </p:blipFill>
        <p:spPr bwMode="auto">
          <a:xfrm>
            <a:off x="914400" y="2033588"/>
            <a:ext cx="7086600" cy="279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24</a:t>
            </a:fld>
            <a:endParaRPr lang="en-US" smtClean="0"/>
          </a:p>
        </p:txBody>
      </p:sp>
      <p:sp>
        <p:nvSpPr>
          <p:cNvPr id="4099"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Arial" pitchFamily="34" charset="0"/>
              </a:rPr>
              <a:t>Propensity or </a:t>
            </a:r>
            <a:r>
              <a:rPr lang="en-US" dirty="0" err="1" smtClean="0">
                <a:latin typeface="Arial" pitchFamily="34" charset="0"/>
              </a:rPr>
              <a:t>adversion</a:t>
            </a:r>
            <a:r>
              <a:rPr lang="en-US" dirty="0" smtClean="0">
                <a:latin typeface="Arial" pitchFamily="34" charset="0"/>
              </a:rPr>
              <a:t> to risk</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457200" y="1665744"/>
            <a:ext cx="7848600" cy="2677656"/>
          </a:xfrm>
          <a:prstGeom prst="rect">
            <a:avLst/>
          </a:prstGeom>
        </p:spPr>
        <p:txBody>
          <a:bodyPr wrap="square">
            <a:spAutoFit/>
          </a:bodyPr>
          <a:lstStyle/>
          <a:p>
            <a:r>
              <a:rPr lang="it-IT" sz="2400" kern="0" dirty="0" smtClean="0">
                <a:latin typeface="+mn-lt"/>
              </a:rPr>
              <a:t>The progress </a:t>
            </a:r>
            <a:r>
              <a:rPr lang="it-IT" sz="2400" kern="0" dirty="0" err="1" smtClean="0">
                <a:latin typeface="+mn-lt"/>
              </a:rPr>
              <a:t>of</a:t>
            </a:r>
            <a:r>
              <a:rPr lang="it-IT" sz="2400" kern="0" dirty="0" smtClean="0">
                <a:latin typeface="+mn-lt"/>
              </a:rPr>
              <a:t> utility </a:t>
            </a:r>
            <a:r>
              <a:rPr lang="it-IT" sz="2400" kern="0" dirty="0" err="1" smtClean="0">
                <a:latin typeface="+mn-lt"/>
              </a:rPr>
              <a:t>between</a:t>
            </a:r>
            <a:r>
              <a:rPr lang="it-IT" sz="2400" kern="0" dirty="0" smtClean="0">
                <a:latin typeface="+mn-lt"/>
              </a:rPr>
              <a:t> 0 and 1 </a:t>
            </a:r>
            <a:r>
              <a:rPr lang="it-IT" sz="2400" kern="0" dirty="0" err="1" smtClean="0">
                <a:latin typeface="+mn-lt"/>
              </a:rPr>
              <a:t>shows</a:t>
            </a:r>
            <a:r>
              <a:rPr lang="it-IT" sz="2400" kern="0" dirty="0" smtClean="0">
                <a:latin typeface="+mn-lt"/>
              </a:rPr>
              <a:t> </a:t>
            </a:r>
            <a:r>
              <a:rPr lang="it-IT" sz="2400" kern="0" dirty="0" err="1" smtClean="0">
                <a:latin typeface="+mn-lt"/>
              </a:rPr>
              <a:t>user</a:t>
            </a:r>
            <a:r>
              <a:rPr lang="it-IT" sz="2400" kern="0" dirty="0" smtClean="0">
                <a:latin typeface="+mn-lt"/>
              </a:rPr>
              <a:t>’s </a:t>
            </a:r>
            <a:r>
              <a:rPr lang="it-IT" sz="2400" kern="0" dirty="0" err="1" smtClean="0">
                <a:latin typeface="+mn-lt"/>
              </a:rPr>
              <a:t>adversity</a:t>
            </a:r>
            <a:r>
              <a:rPr lang="it-IT" sz="2400" kern="0" dirty="0" smtClean="0">
                <a:latin typeface="+mn-lt"/>
              </a:rPr>
              <a:t> or </a:t>
            </a:r>
            <a:r>
              <a:rPr lang="it-IT" sz="2400" kern="0" dirty="0" err="1" smtClean="0">
                <a:latin typeface="+mn-lt"/>
              </a:rPr>
              <a:t>propensity</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risk</a:t>
            </a:r>
            <a:r>
              <a:rPr lang="it-IT" sz="2400" kern="0" dirty="0" smtClean="0">
                <a:latin typeface="+mn-lt"/>
              </a:rPr>
              <a:t>.</a:t>
            </a:r>
          </a:p>
          <a:p>
            <a:endParaRPr lang="it-IT" sz="2400" kern="0" dirty="0" smtClean="0">
              <a:latin typeface="+mn-lt"/>
            </a:endParaRPr>
          </a:p>
          <a:p>
            <a:r>
              <a:rPr lang="it-IT" sz="2400" kern="0" dirty="0" smtClean="0">
                <a:latin typeface="+mn-lt"/>
              </a:rPr>
              <a:t>A utility </a:t>
            </a:r>
            <a:r>
              <a:rPr lang="it-IT" sz="2400" kern="0" dirty="0" err="1" smtClean="0">
                <a:latin typeface="+mn-lt"/>
              </a:rPr>
              <a:t>function</a:t>
            </a:r>
            <a:r>
              <a:rPr lang="it-IT" sz="2400" kern="0" dirty="0" smtClean="0">
                <a:latin typeface="+mn-lt"/>
              </a:rPr>
              <a:t> </a:t>
            </a:r>
            <a:r>
              <a:rPr lang="it-IT" sz="2400" kern="0" dirty="0" err="1" smtClean="0">
                <a:latin typeface="+mn-lt"/>
              </a:rPr>
              <a:t>which</a:t>
            </a:r>
            <a:r>
              <a:rPr lang="it-IT" sz="2400" kern="0" dirty="0" smtClean="0">
                <a:latin typeface="+mn-lt"/>
              </a:rPr>
              <a:t> </a:t>
            </a:r>
            <a:r>
              <a:rPr lang="it-IT" sz="2400" kern="0" dirty="0" err="1" smtClean="0">
                <a:latin typeface="+mn-lt"/>
              </a:rPr>
              <a:t>quickly</a:t>
            </a:r>
            <a:r>
              <a:rPr lang="it-IT" sz="2400" kern="0" dirty="0" smtClean="0">
                <a:latin typeface="+mn-lt"/>
              </a:rPr>
              <a:t> </a:t>
            </a:r>
            <a:r>
              <a:rPr lang="it-IT" sz="2400" kern="0" dirty="0" err="1" smtClean="0">
                <a:latin typeface="+mn-lt"/>
              </a:rPr>
              <a:t>converges</a:t>
            </a:r>
            <a:r>
              <a:rPr lang="it-IT" sz="2400" kern="0" dirty="0" smtClean="0">
                <a:latin typeface="+mn-lt"/>
              </a:rPr>
              <a:t> </a:t>
            </a:r>
            <a:r>
              <a:rPr lang="it-IT" sz="2400" kern="0" dirty="0" err="1" smtClean="0">
                <a:latin typeface="+mn-lt"/>
              </a:rPr>
              <a:t>to</a:t>
            </a:r>
            <a:r>
              <a:rPr lang="it-IT" sz="2400" kern="0" dirty="0" smtClean="0">
                <a:latin typeface="+mn-lt"/>
              </a:rPr>
              <a:t> 1 </a:t>
            </a:r>
            <a:r>
              <a:rPr lang="it-IT" sz="2400" kern="0" dirty="0" err="1" smtClean="0">
                <a:latin typeface="+mn-lt"/>
              </a:rPr>
              <a:t>denotes</a:t>
            </a:r>
            <a:r>
              <a:rPr lang="it-IT" sz="2400" kern="0" dirty="0" smtClean="0">
                <a:latin typeface="+mn-lt"/>
              </a:rPr>
              <a:t> </a:t>
            </a:r>
            <a:r>
              <a:rPr lang="it-IT" sz="2400" kern="0" dirty="0" err="1" smtClean="0">
                <a:latin typeface="+mn-lt"/>
              </a:rPr>
              <a:t>adversion</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risk</a:t>
            </a:r>
            <a:r>
              <a:rPr lang="it-IT" sz="2400" kern="0" dirty="0" smtClean="0">
                <a:latin typeface="+mn-lt"/>
              </a:rPr>
              <a:t>.</a:t>
            </a:r>
          </a:p>
          <a:p>
            <a:endParaRPr lang="it-IT" sz="2400" kern="0" dirty="0" smtClean="0">
              <a:latin typeface="+mn-lt"/>
            </a:endParaRPr>
          </a:p>
          <a:p>
            <a:r>
              <a:rPr lang="it-IT" sz="2400" kern="0" dirty="0" smtClean="0">
                <a:latin typeface="+mn-lt"/>
              </a:rPr>
              <a:t>The </a:t>
            </a:r>
            <a:r>
              <a:rPr lang="it-IT" sz="2400" kern="0" dirty="0" err="1" smtClean="0">
                <a:latin typeface="+mn-lt"/>
              </a:rPr>
              <a:t>opposite</a:t>
            </a:r>
            <a:r>
              <a:rPr lang="it-IT" sz="2400" kern="0" dirty="0" smtClean="0">
                <a:latin typeface="+mn-lt"/>
              </a:rPr>
              <a:t> </a:t>
            </a:r>
            <a:r>
              <a:rPr lang="it-IT" sz="2400" kern="0" dirty="0" err="1" smtClean="0">
                <a:latin typeface="+mn-lt"/>
              </a:rPr>
              <a:t>for</a:t>
            </a:r>
            <a:r>
              <a:rPr lang="it-IT" sz="2400" kern="0" dirty="0" smtClean="0">
                <a:latin typeface="+mn-lt"/>
              </a:rPr>
              <a:t> a </a:t>
            </a:r>
            <a:r>
              <a:rPr lang="it-IT" sz="2400" kern="0" dirty="0" err="1" smtClean="0">
                <a:latin typeface="+mn-lt"/>
              </a:rPr>
              <a:t>slowly</a:t>
            </a:r>
            <a:r>
              <a:rPr lang="it-IT" sz="2400" kern="0" dirty="0" smtClean="0">
                <a:latin typeface="+mn-lt"/>
              </a:rPr>
              <a:t> </a:t>
            </a:r>
            <a:r>
              <a:rPr lang="it-IT" sz="2400" kern="0" dirty="0" err="1" smtClean="0">
                <a:latin typeface="+mn-lt"/>
              </a:rPr>
              <a:t>increasing</a:t>
            </a:r>
            <a:r>
              <a:rPr lang="it-IT" sz="2400" kern="0" dirty="0" smtClean="0">
                <a:latin typeface="+mn-lt"/>
              </a:rPr>
              <a:t> </a:t>
            </a:r>
            <a:r>
              <a:rPr lang="it-IT" sz="2400" kern="0" dirty="0" err="1" smtClean="0">
                <a:latin typeface="+mn-lt"/>
              </a:rPr>
              <a:t>function</a:t>
            </a:r>
            <a:r>
              <a:rPr lang="it-IT" sz="2400" kern="0" dirty="0" smtClean="0">
                <a:latin typeface="+mn-lt"/>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25</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Utility: pros and cons</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457200" y="914400"/>
            <a:ext cx="7848600" cy="5262979"/>
          </a:xfrm>
          <a:prstGeom prst="rect">
            <a:avLst/>
          </a:prstGeom>
        </p:spPr>
        <p:txBody>
          <a:bodyPr wrap="square">
            <a:spAutoFit/>
          </a:bodyPr>
          <a:lstStyle/>
          <a:p>
            <a:pPr marL="176213" indent="-176213">
              <a:buFont typeface="Arial" pitchFamily="34" charset="0"/>
              <a:buChar char="•"/>
            </a:pPr>
            <a:r>
              <a:rPr lang="it-IT" sz="2400" kern="0" dirty="0" err="1" smtClean="0">
                <a:latin typeface="+mn-lt"/>
              </a:rPr>
              <a:t>Pros</a:t>
            </a:r>
            <a:r>
              <a:rPr lang="it-IT" sz="2400" kern="0" dirty="0" smtClean="0">
                <a:latin typeface="+mn-lt"/>
              </a:rPr>
              <a:t>: </a:t>
            </a:r>
            <a:r>
              <a:rPr lang="it-IT" sz="2400" kern="0" dirty="0" err="1" smtClean="0">
                <a:latin typeface="+mn-lt"/>
              </a:rPr>
              <a:t>allows</a:t>
            </a:r>
            <a:r>
              <a:rPr lang="it-IT" sz="2400" kern="0" dirty="0" smtClean="0">
                <a:latin typeface="+mn-lt"/>
              </a:rPr>
              <a:t> </a:t>
            </a:r>
            <a:r>
              <a:rPr lang="it-IT" sz="2400" kern="0" dirty="0" err="1" smtClean="0">
                <a:latin typeface="+mn-lt"/>
              </a:rPr>
              <a:t>one</a:t>
            </a:r>
            <a:r>
              <a:rPr lang="it-IT" sz="2400" kern="0" dirty="0" smtClean="0">
                <a:latin typeface="+mn-lt"/>
              </a:rPr>
              <a:t> </a:t>
            </a:r>
            <a:r>
              <a:rPr lang="it-IT" sz="2400" kern="0" dirty="0" err="1" smtClean="0">
                <a:latin typeface="+mn-lt"/>
              </a:rPr>
              <a:t>to</a:t>
            </a:r>
            <a:r>
              <a:rPr lang="it-IT" sz="2400" kern="0" dirty="0" smtClean="0">
                <a:latin typeface="+mn-lt"/>
              </a:rPr>
              <a:t> take </a:t>
            </a:r>
            <a:r>
              <a:rPr lang="it-IT" sz="2400" kern="0" dirty="0" err="1" smtClean="0">
                <a:latin typeface="+mn-lt"/>
              </a:rPr>
              <a:t>into</a:t>
            </a:r>
            <a:r>
              <a:rPr lang="it-IT" sz="2400" kern="0" dirty="0" smtClean="0">
                <a:latin typeface="+mn-lt"/>
              </a:rPr>
              <a:t> account </a:t>
            </a:r>
            <a:r>
              <a:rPr lang="it-IT" sz="2400" kern="0" dirty="0" err="1" smtClean="0">
                <a:latin typeface="+mn-lt"/>
              </a:rPr>
              <a:t>propensity</a:t>
            </a:r>
            <a:r>
              <a:rPr lang="it-IT" sz="2400" kern="0" dirty="0" smtClean="0">
                <a:latin typeface="+mn-lt"/>
              </a:rPr>
              <a:t> or </a:t>
            </a:r>
            <a:r>
              <a:rPr lang="it-IT" sz="2400" kern="0" dirty="0" err="1" smtClean="0">
                <a:latin typeface="+mn-lt"/>
              </a:rPr>
              <a:t>adversion</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risk</a:t>
            </a:r>
            <a:r>
              <a:rPr lang="it-IT" sz="2400" kern="0" dirty="0" smtClean="0">
                <a:latin typeface="+mn-lt"/>
              </a:rPr>
              <a:t>.</a:t>
            </a: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r>
              <a:rPr lang="it-IT" sz="2400" kern="0" dirty="0" err="1" smtClean="0">
                <a:latin typeface="+mn-lt"/>
              </a:rPr>
              <a:t>Decision</a:t>
            </a:r>
            <a:r>
              <a:rPr lang="it-IT" sz="2400" kern="0" dirty="0" smtClean="0">
                <a:latin typeface="+mn-lt"/>
              </a:rPr>
              <a:t> </a:t>
            </a:r>
            <a:r>
              <a:rPr lang="it-IT" sz="2400" kern="0" dirty="0" err="1" smtClean="0">
                <a:latin typeface="+mn-lt"/>
              </a:rPr>
              <a:t>is</a:t>
            </a:r>
            <a:r>
              <a:rPr lang="it-IT" sz="2400" kern="0" dirty="0" smtClean="0">
                <a:latin typeface="+mn-lt"/>
              </a:rPr>
              <a:t> more </a:t>
            </a:r>
            <a:r>
              <a:rPr lang="it-IT" sz="2400" kern="0" dirty="0" err="1" smtClean="0">
                <a:latin typeface="+mn-lt"/>
              </a:rPr>
              <a:t>objective</a:t>
            </a:r>
            <a:r>
              <a:rPr lang="it-IT" sz="2400" kern="0" dirty="0" smtClean="0">
                <a:latin typeface="+mn-lt"/>
              </a:rPr>
              <a:t>.</a:t>
            </a: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r>
              <a:rPr lang="it-IT" sz="2400" kern="0" dirty="0" err="1" smtClean="0">
                <a:latin typeface="+mn-lt"/>
              </a:rPr>
              <a:t>It</a:t>
            </a:r>
            <a:r>
              <a:rPr lang="it-IT" sz="2400" kern="0" dirty="0" smtClean="0">
                <a:latin typeface="+mn-lt"/>
              </a:rPr>
              <a:t> </a:t>
            </a:r>
            <a:r>
              <a:rPr lang="it-IT" sz="2400" kern="0" dirty="0" err="1" smtClean="0">
                <a:latin typeface="+mn-lt"/>
              </a:rPr>
              <a:t>is</a:t>
            </a:r>
            <a:r>
              <a:rPr lang="it-IT" sz="2400" kern="0" dirty="0" smtClean="0">
                <a:latin typeface="+mn-lt"/>
              </a:rPr>
              <a:t> </a:t>
            </a:r>
            <a:r>
              <a:rPr lang="it-IT" sz="2400" kern="0" dirty="0" err="1" smtClean="0">
                <a:latin typeface="+mn-lt"/>
              </a:rPr>
              <a:t>transparent</a:t>
            </a:r>
            <a:r>
              <a:rPr lang="it-IT" sz="2400" kern="0" dirty="0" smtClean="0">
                <a:latin typeface="+mn-lt"/>
              </a:rPr>
              <a:t>.</a:t>
            </a: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r>
              <a:rPr lang="it-IT" sz="2400" kern="0" dirty="0" err="1" smtClean="0">
                <a:latin typeface="+mn-lt"/>
              </a:rPr>
              <a:t>Cons</a:t>
            </a:r>
            <a:r>
              <a:rPr lang="it-IT" sz="2400" kern="0" dirty="0" smtClean="0">
                <a:latin typeface="+mn-lt"/>
              </a:rPr>
              <a:t>: </a:t>
            </a:r>
            <a:r>
              <a:rPr lang="it-IT" sz="2400" kern="0" dirty="0" err="1" smtClean="0">
                <a:latin typeface="+mn-lt"/>
              </a:rPr>
              <a:t>problematic</a:t>
            </a:r>
            <a:r>
              <a:rPr lang="it-IT" sz="2400" kern="0" dirty="0" smtClean="0">
                <a:latin typeface="+mn-lt"/>
              </a:rPr>
              <a:t> </a:t>
            </a:r>
            <a:r>
              <a:rPr lang="it-IT" sz="2400" kern="0" dirty="0" err="1" smtClean="0">
                <a:latin typeface="+mn-lt"/>
              </a:rPr>
              <a:t>definition</a:t>
            </a:r>
            <a:r>
              <a:rPr lang="it-IT" sz="2400" kern="0" dirty="0" smtClean="0">
                <a:latin typeface="+mn-lt"/>
              </a:rPr>
              <a:t> </a:t>
            </a:r>
            <a:r>
              <a:rPr lang="it-IT" sz="2400" kern="0" dirty="0" err="1" smtClean="0">
                <a:latin typeface="+mn-lt"/>
              </a:rPr>
              <a:t>of</a:t>
            </a:r>
            <a:r>
              <a:rPr lang="it-IT" sz="2400" kern="0" dirty="0" smtClean="0">
                <a:latin typeface="+mn-lt"/>
              </a:rPr>
              <a:t> the utility </a:t>
            </a:r>
            <a:r>
              <a:rPr lang="it-IT" sz="2400" kern="0" dirty="0" err="1" smtClean="0">
                <a:latin typeface="+mn-lt"/>
              </a:rPr>
              <a:t>function</a:t>
            </a:r>
            <a:endParaRPr lang="it-IT" sz="2400" kern="0" dirty="0" smtClean="0">
              <a:latin typeface="+mn-lt"/>
            </a:endParaRP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r>
              <a:rPr lang="it-IT" sz="2400" kern="0" dirty="0" err="1" smtClean="0">
                <a:latin typeface="+mn-lt"/>
              </a:rPr>
              <a:t>Difficult</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assign</a:t>
            </a:r>
            <a:r>
              <a:rPr lang="it-IT" sz="2400" kern="0" dirty="0" smtClean="0">
                <a:latin typeface="+mn-lt"/>
              </a:rPr>
              <a:t> a utility </a:t>
            </a:r>
            <a:r>
              <a:rPr lang="it-IT" sz="2400" kern="0" dirty="0" err="1" smtClean="0">
                <a:latin typeface="+mn-lt"/>
              </a:rPr>
              <a:t>to</a:t>
            </a:r>
            <a:r>
              <a:rPr lang="it-IT" sz="2400" kern="0" dirty="0" smtClean="0">
                <a:latin typeface="+mn-lt"/>
              </a:rPr>
              <a:t> </a:t>
            </a:r>
            <a:r>
              <a:rPr lang="it-IT" sz="2400" kern="0" dirty="0" err="1" smtClean="0">
                <a:latin typeface="+mn-lt"/>
              </a:rPr>
              <a:t>extremely</a:t>
            </a:r>
            <a:r>
              <a:rPr lang="it-IT" sz="2400" kern="0" dirty="0" smtClean="0">
                <a:latin typeface="+mn-lt"/>
              </a:rPr>
              <a:t> rare </a:t>
            </a:r>
            <a:r>
              <a:rPr lang="it-IT" sz="2400" kern="0" dirty="0" err="1" smtClean="0">
                <a:latin typeface="+mn-lt"/>
              </a:rPr>
              <a:t>events</a:t>
            </a:r>
            <a:r>
              <a:rPr lang="it-IT" sz="2400" kern="0" dirty="0" smtClean="0">
                <a:latin typeface="+mn-lt"/>
              </a:rPr>
              <a:t>.</a:t>
            </a:r>
          </a:p>
          <a:p>
            <a:pPr marL="176213" indent="-176213">
              <a:buFont typeface="Arial" pitchFamily="34" charset="0"/>
              <a:buChar char="•"/>
            </a:pPr>
            <a:endParaRPr lang="it-IT" sz="2400" kern="0" dirty="0" smtClean="0">
              <a:latin typeface="+mn-lt"/>
            </a:endParaRPr>
          </a:p>
          <a:p>
            <a:pPr marL="176213" indent="-176213">
              <a:buFont typeface="Arial" pitchFamily="34" charset="0"/>
              <a:buChar char="•"/>
            </a:pPr>
            <a:r>
              <a:rPr lang="it-IT" sz="2400" kern="0" dirty="0" err="1" smtClean="0">
                <a:latin typeface="+mn-lt"/>
              </a:rPr>
              <a:t>Definition</a:t>
            </a:r>
            <a:r>
              <a:rPr lang="it-IT" sz="2400" kern="0" dirty="0" smtClean="0">
                <a:latin typeface="+mn-lt"/>
              </a:rPr>
              <a:t> </a:t>
            </a:r>
            <a:r>
              <a:rPr lang="it-IT" sz="2400" kern="0" dirty="0" err="1" smtClean="0">
                <a:latin typeface="+mn-lt"/>
              </a:rPr>
              <a:t>of</a:t>
            </a:r>
            <a:r>
              <a:rPr lang="it-IT" sz="2400" kern="0" dirty="0" smtClean="0">
                <a:latin typeface="+mn-lt"/>
              </a:rPr>
              <a:t> utility </a:t>
            </a:r>
            <a:r>
              <a:rPr lang="it-IT" sz="2400" kern="0" dirty="0" err="1" smtClean="0">
                <a:latin typeface="+mn-lt"/>
              </a:rPr>
              <a:t>need</a:t>
            </a:r>
            <a:r>
              <a:rPr lang="it-IT" sz="2400" kern="0" dirty="0" smtClean="0">
                <a:latin typeface="+mn-lt"/>
              </a:rPr>
              <a:t> </a:t>
            </a:r>
            <a:r>
              <a:rPr lang="it-IT" sz="2400" kern="0" dirty="0" err="1" smtClean="0">
                <a:latin typeface="+mn-lt"/>
              </a:rPr>
              <a:t>to</a:t>
            </a:r>
            <a:r>
              <a:rPr lang="it-IT" sz="2400" kern="0" dirty="0" smtClean="0">
                <a:latin typeface="+mn-lt"/>
              </a:rPr>
              <a:t> </a:t>
            </a:r>
            <a:r>
              <a:rPr lang="it-IT" sz="2400" kern="0" dirty="0" err="1" smtClean="0">
                <a:latin typeface="+mn-lt"/>
              </a:rPr>
              <a:t>be</a:t>
            </a:r>
            <a:r>
              <a:rPr lang="it-IT" sz="2400" kern="0" dirty="0" smtClean="0">
                <a:latin typeface="+mn-lt"/>
              </a:rPr>
              <a:t> </a:t>
            </a:r>
            <a:r>
              <a:rPr lang="it-IT" sz="2400" kern="0" dirty="0" err="1" smtClean="0">
                <a:latin typeface="+mn-lt"/>
              </a:rPr>
              <a:t>done</a:t>
            </a:r>
            <a:r>
              <a:rPr lang="it-IT" sz="2400" kern="0" dirty="0" smtClean="0">
                <a:latin typeface="+mn-lt"/>
              </a:rPr>
              <a:t> </a:t>
            </a:r>
            <a:r>
              <a:rPr lang="it-IT" sz="2400" kern="0" dirty="0" err="1" smtClean="0">
                <a:latin typeface="+mn-lt"/>
              </a:rPr>
              <a:t>by</a:t>
            </a:r>
            <a:r>
              <a:rPr lang="it-IT" sz="2400" kern="0" dirty="0" smtClean="0">
                <a:latin typeface="+mn-lt"/>
              </a:rPr>
              <a:t> </a:t>
            </a:r>
            <a:r>
              <a:rPr lang="it-IT" sz="2400" kern="0" dirty="0" err="1" smtClean="0">
                <a:latin typeface="+mn-lt"/>
              </a:rPr>
              <a:t>considering</a:t>
            </a:r>
            <a:r>
              <a:rPr lang="it-IT" sz="2400" kern="0" dirty="0" smtClean="0">
                <a:latin typeface="+mn-lt"/>
              </a:rPr>
              <a:t> </a:t>
            </a:r>
            <a:r>
              <a:rPr lang="it-IT" sz="2400" kern="0" dirty="0" err="1" smtClean="0">
                <a:latin typeface="+mn-lt"/>
              </a:rPr>
              <a:t>different</a:t>
            </a:r>
            <a:r>
              <a:rPr lang="it-IT" sz="2400" kern="0" dirty="0" smtClean="0">
                <a:latin typeface="+mn-lt"/>
              </a:rPr>
              <a:t> </a:t>
            </a:r>
            <a:r>
              <a:rPr lang="it-IT" sz="2400" kern="0" dirty="0" err="1" smtClean="0">
                <a:latin typeface="+mn-lt"/>
              </a:rPr>
              <a:t>opinions</a:t>
            </a:r>
            <a:r>
              <a:rPr lang="it-IT" sz="2400" kern="0" dirty="0" smtClean="0">
                <a:latin typeface="+mn-lt"/>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26</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eaLnBrk="1" hangingPunct="1"/>
            <a:r>
              <a:rPr lang="en-US" dirty="0" smtClean="0">
                <a:latin typeface="Arial" pitchFamily="34" charset="0"/>
              </a:rPr>
              <a:t>Example of a decision affected by uncertainty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457200" y="533400"/>
            <a:ext cx="7848600" cy="461665"/>
          </a:xfrm>
          <a:prstGeom prst="rect">
            <a:avLst/>
          </a:prstGeom>
        </p:spPr>
        <p:txBody>
          <a:bodyPr wrap="square">
            <a:spAutoFit/>
          </a:bodyPr>
          <a:lstStyle/>
          <a:p>
            <a:pPr marL="176213" indent="-176213">
              <a:buFont typeface="Arial" pitchFamily="34" charset="0"/>
              <a:buChar char="•"/>
            </a:pPr>
            <a:r>
              <a:rPr lang="it-IT" sz="2400" kern="0" dirty="0" smtClean="0">
                <a:latin typeface="+mn-lt"/>
              </a:rPr>
              <a:t>Management </a:t>
            </a:r>
            <a:r>
              <a:rPr lang="it-IT" sz="2400" kern="0" dirty="0" err="1" smtClean="0">
                <a:latin typeface="+mn-lt"/>
              </a:rPr>
              <a:t>of</a:t>
            </a:r>
            <a:r>
              <a:rPr lang="it-IT" sz="2400" kern="0" dirty="0" smtClean="0">
                <a:latin typeface="+mn-lt"/>
              </a:rPr>
              <a:t> </a:t>
            </a:r>
            <a:r>
              <a:rPr lang="it-IT" sz="2400" kern="0" dirty="0" err="1" smtClean="0">
                <a:latin typeface="+mn-lt"/>
              </a:rPr>
              <a:t>Nile</a:t>
            </a:r>
            <a:r>
              <a:rPr lang="it-IT" sz="2400" kern="0" dirty="0" smtClean="0">
                <a:latin typeface="+mn-lt"/>
              </a:rPr>
              <a:t> River water </a:t>
            </a:r>
            <a:r>
              <a:rPr lang="it-IT" sz="2400" kern="0" dirty="0" err="1" smtClean="0">
                <a:latin typeface="+mn-lt"/>
              </a:rPr>
              <a:t>resources</a:t>
            </a:r>
            <a:endParaRPr lang="it-IT" sz="2400" kern="0" dirty="0" smtClean="0">
              <a:latin typeface="+mn-lt"/>
            </a:endParaRPr>
          </a:p>
        </p:txBody>
      </p:sp>
      <p:pic>
        <p:nvPicPr>
          <p:cNvPr id="9" name="Immagine 8" descr="nilo.jpg"/>
          <p:cNvPicPr>
            <a:picLocks noChangeAspect="1"/>
          </p:cNvPicPr>
          <p:nvPr/>
        </p:nvPicPr>
        <p:blipFill>
          <a:blip r:embed="rId3" cstate="print"/>
          <a:stretch>
            <a:fillRect/>
          </a:stretch>
        </p:blipFill>
        <p:spPr>
          <a:xfrm>
            <a:off x="502567" y="1058684"/>
            <a:ext cx="8138866" cy="57231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27</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eaLnBrk="1" hangingPunct="1"/>
            <a:r>
              <a:rPr lang="en-US" dirty="0" smtClean="0">
                <a:latin typeface="Arial" pitchFamily="34" charset="0"/>
              </a:rPr>
              <a:t>Example of a decision affected by uncertainty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p:cNvSpPr/>
          <p:nvPr/>
        </p:nvSpPr>
        <p:spPr>
          <a:xfrm>
            <a:off x="609600" y="1190685"/>
            <a:ext cx="7467600" cy="4801314"/>
          </a:xfrm>
          <a:prstGeom prst="rect">
            <a:avLst/>
          </a:prstGeom>
        </p:spPr>
        <p:txBody>
          <a:bodyPr wrap="square">
            <a:spAutoFit/>
          </a:bodyPr>
          <a:lstStyle/>
          <a:p>
            <a:pPr marL="92075" indent="-92075">
              <a:buFont typeface="Arial" pitchFamily="34" charset="0"/>
              <a:buChar char="•"/>
            </a:pPr>
            <a:r>
              <a:rPr lang="en-US" dirty="0" smtClean="0"/>
              <a:t>Egypt, the most downstream country of the basin consumes about 80% of the Nile waters, while Ethiopia has a negligible consumption, even though 85% of the Nile waters comes from the Ethiopian Highlands (Wu and Whittington, 2006).</a:t>
            </a:r>
          </a:p>
          <a:p>
            <a:pPr marL="92075" indent="-92075">
              <a:buFont typeface="Arial" pitchFamily="34" charset="0"/>
              <a:buChar char="•"/>
            </a:pPr>
            <a:endParaRPr lang="en-US" dirty="0" smtClean="0"/>
          </a:p>
          <a:p>
            <a:pPr marL="92075" indent="-92075">
              <a:buFont typeface="Arial" pitchFamily="34" charset="0"/>
              <a:buChar char="•"/>
            </a:pPr>
            <a:r>
              <a:rPr lang="en-US" dirty="0" smtClean="0"/>
              <a:t>To secure its share of the Nile waters, Egypt has signed several agreements with its </a:t>
            </a:r>
            <a:r>
              <a:rPr lang="en-US" dirty="0" err="1" smtClean="0"/>
              <a:t>riparians</a:t>
            </a:r>
            <a:r>
              <a:rPr lang="en-US" dirty="0" smtClean="0"/>
              <a:t>: Great Britain on behalf of Sudan, Kenya, Tanzania and Uganda and with Sudan in 1959 after its independence. </a:t>
            </a:r>
          </a:p>
          <a:p>
            <a:pPr marL="92075" indent="-92075">
              <a:buFont typeface="Arial" pitchFamily="34" charset="0"/>
              <a:buChar char="•"/>
            </a:pPr>
            <a:endParaRPr lang="en-US" dirty="0" smtClean="0"/>
          </a:p>
          <a:p>
            <a:pPr marL="92075" indent="-92075">
              <a:buFont typeface="Arial" pitchFamily="34" charset="0"/>
              <a:buChar char="•"/>
            </a:pPr>
            <a:r>
              <a:rPr lang="en-US" dirty="0" smtClean="0"/>
              <a:t>Historically, those agreements were very controversial between upstream (source countries), and downstream countries (Egypt and Sudan). The most important treaty is the 1959 agreement between Egypt and Sudan about the sharing of the Nile waters. It assumes that, given an agreed upon annual average of 84 km</a:t>
            </a:r>
            <a:r>
              <a:rPr lang="en-US" baseline="30000" dirty="0" smtClean="0"/>
              <a:t>3</a:t>
            </a:r>
            <a:r>
              <a:rPr lang="en-US" dirty="0" smtClean="0"/>
              <a:t> of Nile yield, the allotment  for Egypt is 55.5 km</a:t>
            </a:r>
            <a:r>
              <a:rPr lang="en-US" baseline="30000" dirty="0" smtClean="0"/>
              <a:t>3</a:t>
            </a:r>
            <a:r>
              <a:rPr lang="en-US" dirty="0" smtClean="0"/>
              <a:t> y</a:t>
            </a:r>
            <a:r>
              <a:rPr lang="en-US" baseline="30000" dirty="0" smtClean="0"/>
              <a:t>−1</a:t>
            </a:r>
            <a:r>
              <a:rPr lang="en-US" dirty="0" smtClean="0"/>
              <a:t> while Sudan receives 18.5 km</a:t>
            </a:r>
            <a:r>
              <a:rPr lang="en-US" baseline="30000" dirty="0" smtClean="0"/>
              <a:t>3</a:t>
            </a:r>
            <a:r>
              <a:rPr lang="en-US" dirty="0" smtClean="0"/>
              <a:t> y</a:t>
            </a:r>
            <a:r>
              <a:rPr lang="en-US" baseline="30000" dirty="0" smtClean="0"/>
              <a:t>−1</a:t>
            </a:r>
            <a:r>
              <a:rPr lang="en-US" dirty="0" smtClean="0"/>
              <a:t> . 10 km</a:t>
            </a:r>
            <a:r>
              <a:rPr lang="en-US" baseline="30000" dirty="0" smtClean="0"/>
              <a:t>3</a:t>
            </a:r>
            <a:r>
              <a:rPr lang="en-US" dirty="0" smtClean="0"/>
              <a:t> y</a:t>
            </a:r>
            <a:r>
              <a:rPr lang="en-US" baseline="30000" dirty="0" smtClean="0"/>
              <a:t>−1</a:t>
            </a:r>
            <a:r>
              <a:rPr lang="en-US" dirty="0" smtClean="0"/>
              <a:t> are left for evaporation losses from Lake Nasser (</a:t>
            </a:r>
            <a:r>
              <a:rPr lang="en-US" dirty="0" err="1" smtClean="0"/>
              <a:t>Goor</a:t>
            </a:r>
            <a:r>
              <a:rPr lang="en-US" dirty="0" smtClean="0"/>
              <a:t> et al., 2010)</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28</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eaLnBrk="1" hangingPunct="1"/>
            <a:r>
              <a:rPr lang="en-US" dirty="0" smtClean="0">
                <a:latin typeface="Arial" pitchFamily="34" charset="0"/>
              </a:rPr>
              <a:t>Example of a decision affected by uncertainty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p:cNvSpPr/>
          <p:nvPr/>
        </p:nvSpPr>
        <p:spPr>
          <a:xfrm>
            <a:off x="609600" y="914400"/>
            <a:ext cx="7467600" cy="5632311"/>
          </a:xfrm>
          <a:prstGeom prst="rect">
            <a:avLst/>
          </a:prstGeom>
        </p:spPr>
        <p:txBody>
          <a:bodyPr wrap="square">
            <a:spAutoFit/>
          </a:bodyPr>
          <a:lstStyle/>
          <a:p>
            <a:pPr marL="92075" indent="-92075">
              <a:buFont typeface="Arial" pitchFamily="34" charset="0"/>
              <a:buChar char="•"/>
            </a:pPr>
            <a:r>
              <a:rPr lang="en-US" dirty="0" smtClean="0"/>
              <a:t>According to the agreement, the request of another riparian country(</a:t>
            </a:r>
            <a:r>
              <a:rPr lang="en-US" dirty="0" err="1" smtClean="0"/>
              <a:t>ies</a:t>
            </a:r>
            <a:r>
              <a:rPr lang="en-US" dirty="0" smtClean="0"/>
              <a:t>) has to be met equally from Egypt’s and Sudan’s share.</a:t>
            </a:r>
          </a:p>
          <a:p>
            <a:pPr marL="92075" indent="-92075">
              <a:buFont typeface="Arial" pitchFamily="34" charset="0"/>
              <a:buChar char="•"/>
            </a:pPr>
            <a:endParaRPr lang="en-US" dirty="0" smtClean="0"/>
          </a:p>
          <a:p>
            <a:pPr marL="92075" indent="-92075">
              <a:buFont typeface="Arial" pitchFamily="34" charset="0"/>
              <a:buChar char="•"/>
            </a:pPr>
            <a:r>
              <a:rPr lang="en-US" dirty="0" smtClean="0"/>
              <a:t>All countries never recognized the treaty (</a:t>
            </a:r>
            <a:r>
              <a:rPr lang="en-US" dirty="0" err="1" smtClean="0"/>
              <a:t>Okidi</a:t>
            </a:r>
            <a:r>
              <a:rPr lang="en-US" dirty="0" smtClean="0"/>
              <a:t>, 1990; </a:t>
            </a:r>
            <a:r>
              <a:rPr lang="en-US" dirty="0" err="1" smtClean="0"/>
              <a:t>Nicol</a:t>
            </a:r>
            <a:r>
              <a:rPr lang="en-US" dirty="0" smtClean="0"/>
              <a:t>, 2003). It is important to note that, according to the 1959 bilateral agreement, the evaporation losses from man-made reservoirs in Sudan must be deducted from its share of the Nile waters.</a:t>
            </a:r>
          </a:p>
          <a:p>
            <a:pPr marL="92075" indent="-92075">
              <a:buFont typeface="Arial" pitchFamily="34" charset="0"/>
              <a:buChar char="•"/>
            </a:pPr>
            <a:endParaRPr lang="en-US" dirty="0" smtClean="0"/>
          </a:p>
          <a:p>
            <a:pPr marL="92075" indent="-92075">
              <a:buFont typeface="Arial" pitchFamily="34" charset="0"/>
              <a:buChar char="•"/>
            </a:pPr>
            <a:r>
              <a:rPr lang="en-US" dirty="0" smtClean="0"/>
              <a:t>The </a:t>
            </a:r>
            <a:r>
              <a:rPr lang="en-US" dirty="0" err="1" smtClean="0"/>
              <a:t>ﬁrst</a:t>
            </a:r>
            <a:r>
              <a:rPr lang="en-US" dirty="0" smtClean="0"/>
              <a:t> basin-wide dialogue initiative between countries has been initiated in 1997, with the Nile Basin Initiative (NBI). This organization aims at providing a framework to develop the river in a cooperative way, sharing socio-economic </a:t>
            </a:r>
            <a:r>
              <a:rPr lang="en-US" dirty="0" err="1" smtClean="0"/>
              <a:t>beneﬁts</a:t>
            </a:r>
            <a:r>
              <a:rPr lang="en-US" dirty="0" smtClean="0"/>
              <a:t> and promoting regional security and peace. The NBI has successfully developed a number of so called shared-vision, and subsidiary action projects.</a:t>
            </a:r>
          </a:p>
          <a:p>
            <a:pPr marL="92075" indent="-92075">
              <a:buFont typeface="Arial" pitchFamily="34" charset="0"/>
              <a:buChar char="•"/>
            </a:pPr>
            <a:endParaRPr lang="en-US" dirty="0" smtClean="0"/>
          </a:p>
          <a:p>
            <a:pPr marL="92075" indent="-92075">
              <a:buFont typeface="Arial" pitchFamily="34" charset="0"/>
              <a:buChar char="•"/>
            </a:pPr>
            <a:r>
              <a:rPr lang="en-US" dirty="0" smtClean="0"/>
              <a:t>However, the dialogue of the Nile </a:t>
            </a:r>
            <a:r>
              <a:rPr lang="en-US" dirty="0" err="1" smtClean="0"/>
              <a:t>riparians</a:t>
            </a:r>
            <a:r>
              <a:rPr lang="en-US" dirty="0" smtClean="0"/>
              <a:t> on a </a:t>
            </a:r>
            <a:r>
              <a:rPr lang="en-US" dirty="0" err="1" smtClean="0"/>
              <a:t>uniﬁed</a:t>
            </a:r>
            <a:r>
              <a:rPr lang="en-US" dirty="0" smtClean="0"/>
              <a:t> legal framework has not yet been completed. Five countries signed (May 2010), two countries boycotted, while the remaining two countries (Sudan and Egypt) strongly opposed (Nile Basin Initiative, May 2010a).</a:t>
            </a:r>
          </a:p>
          <a:p>
            <a:pPr marL="92075" indent="-92075">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29</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eaLnBrk="1" hangingPunct="1"/>
            <a:r>
              <a:rPr lang="en-US" dirty="0" smtClean="0">
                <a:latin typeface="Arial" pitchFamily="34" charset="0"/>
              </a:rPr>
              <a:t>Example of a decision affected by uncertainty</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 name="Rettangolo 9"/>
          <p:cNvSpPr/>
          <p:nvPr/>
        </p:nvSpPr>
        <p:spPr>
          <a:xfrm>
            <a:off x="609600" y="1017687"/>
            <a:ext cx="7467600" cy="5078313"/>
          </a:xfrm>
          <a:prstGeom prst="rect">
            <a:avLst/>
          </a:prstGeom>
        </p:spPr>
        <p:txBody>
          <a:bodyPr wrap="square">
            <a:spAutoFit/>
          </a:bodyPr>
          <a:lstStyle/>
          <a:p>
            <a:pPr marL="92075" indent="-92075">
              <a:buFont typeface="Arial" pitchFamily="34" charset="0"/>
              <a:buChar char="•"/>
            </a:pPr>
            <a:r>
              <a:rPr lang="en-US" dirty="0" smtClean="0"/>
              <a:t>Building reservoirs upstream Lake Nasser would save a lot of water from evaporation.</a:t>
            </a:r>
          </a:p>
          <a:p>
            <a:pPr marL="92075" indent="-92075">
              <a:buFont typeface="Arial" pitchFamily="34" charset="0"/>
              <a:buChar char="•"/>
            </a:pPr>
            <a:endParaRPr lang="en-US" dirty="0" smtClean="0"/>
          </a:p>
          <a:p>
            <a:pPr marL="92075" indent="-92075">
              <a:buFont typeface="Arial" pitchFamily="34" charset="0"/>
              <a:buChar char="•"/>
            </a:pPr>
            <a:r>
              <a:rPr lang="en-US" dirty="0" smtClean="0"/>
              <a:t>Siltation is also a relevant problem.</a:t>
            </a:r>
          </a:p>
          <a:p>
            <a:pPr marL="92075" indent="-92075">
              <a:buFont typeface="Arial" pitchFamily="34" charset="0"/>
              <a:buChar char="•"/>
            </a:pPr>
            <a:endParaRPr lang="en-US" dirty="0" smtClean="0"/>
          </a:p>
          <a:p>
            <a:pPr marL="92075" indent="-92075">
              <a:buFont typeface="Arial" pitchFamily="34" charset="0"/>
              <a:buChar char="•"/>
            </a:pPr>
            <a:r>
              <a:rPr lang="en-US" dirty="0" smtClean="0"/>
              <a:t>Decision is affected by uncertainty due to variability of Nile River flows.</a:t>
            </a:r>
          </a:p>
          <a:p>
            <a:pPr marL="92075" indent="-92075">
              <a:buFont typeface="Arial" pitchFamily="34" charset="0"/>
              <a:buChar char="•"/>
            </a:pPr>
            <a:endParaRPr lang="en-US" dirty="0" smtClean="0"/>
          </a:p>
          <a:p>
            <a:pPr marL="92075" indent="-92075">
              <a:buFont typeface="Arial" pitchFamily="34" charset="0"/>
              <a:buChar char="•"/>
            </a:pPr>
            <a:r>
              <a:rPr lang="en-US" dirty="0" smtClean="0"/>
              <a:t>One must identify alternative management options, and the related benefits and utilities. Utility must be estimated by involving all stakeholders in decision.</a:t>
            </a:r>
          </a:p>
          <a:p>
            <a:pPr marL="92075" indent="-92075">
              <a:buFont typeface="Arial" pitchFamily="34" charset="0"/>
              <a:buChar char="•"/>
            </a:pPr>
            <a:endParaRPr lang="en-US" dirty="0" smtClean="0"/>
          </a:p>
          <a:p>
            <a:pPr marL="92075" indent="-92075">
              <a:buFont typeface="Arial" pitchFamily="34" charset="0"/>
              <a:buChar char="•"/>
            </a:pPr>
            <a:r>
              <a:rPr lang="en-US" dirty="0" smtClean="0"/>
              <a:t>Each decision has to be tested against many </a:t>
            </a:r>
            <a:r>
              <a:rPr lang="en-US" dirty="0" err="1" smtClean="0"/>
              <a:t>realisations</a:t>
            </a:r>
            <a:r>
              <a:rPr lang="en-US" dirty="0" smtClean="0"/>
              <a:t> of Nile River flows. Stochastic processes were used to generate many </a:t>
            </a:r>
            <a:r>
              <a:rPr lang="en-US" dirty="0" err="1" smtClean="0"/>
              <a:t>realisations</a:t>
            </a:r>
            <a:r>
              <a:rPr lang="en-US" dirty="0" smtClean="0"/>
              <a:t> of Nile River flows.</a:t>
            </a:r>
          </a:p>
          <a:p>
            <a:pPr marL="92075" indent="-92075">
              <a:buFont typeface="Arial" pitchFamily="34" charset="0"/>
              <a:buChar char="•"/>
            </a:pPr>
            <a:endParaRPr lang="en-US" dirty="0" smtClean="0"/>
          </a:p>
          <a:p>
            <a:pPr marL="92075" indent="-92075">
              <a:buFont typeface="Arial" pitchFamily="34" charset="0"/>
              <a:buChar char="•"/>
            </a:pPr>
            <a:r>
              <a:rPr lang="en-US" dirty="0" smtClean="0"/>
              <a:t>Other examples of water trading among different states can be cited (Jordan river, for instance).</a:t>
            </a:r>
          </a:p>
          <a:p>
            <a:pPr marL="92075" indent="-92075">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Water Resources Management under uncertainty: possible solutions</a:t>
            </a:r>
          </a:p>
        </p:txBody>
      </p:sp>
      <p:sp>
        <p:nvSpPr>
          <p:cNvPr id="101379" name="Rectangle 3"/>
          <p:cNvSpPr>
            <a:spLocks noGrp="1" noChangeArrowheads="1"/>
          </p:cNvSpPr>
          <p:nvPr>
            <p:ph type="body" idx="1"/>
          </p:nvPr>
        </p:nvSpPr>
        <p:spPr>
          <a:xfrm>
            <a:off x="457200" y="1646237"/>
            <a:ext cx="8229600" cy="4525963"/>
          </a:xfrm>
        </p:spPr>
        <p:txBody>
          <a:bodyPr/>
          <a:lstStyle/>
          <a:p>
            <a:pPr marL="176213" lvl="0" indent="-176213">
              <a:lnSpc>
                <a:spcPct val="80000"/>
              </a:lnSpc>
            </a:pPr>
            <a:r>
              <a:rPr lang="en-US" sz="2400" dirty="0" smtClean="0"/>
              <a:t>Reducing uncertainty as much as possible.</a:t>
            </a:r>
          </a:p>
          <a:p>
            <a:pPr marL="176213" lvl="0" indent="-176213">
              <a:lnSpc>
                <a:spcPct val="80000"/>
              </a:lnSpc>
            </a:pPr>
            <a:endParaRPr lang="en-US" sz="2400" dirty="0" smtClean="0"/>
          </a:p>
          <a:p>
            <a:pPr marL="176213" lvl="0" indent="-176213">
              <a:lnSpc>
                <a:spcPct val="80000"/>
              </a:lnSpc>
            </a:pPr>
            <a:r>
              <a:rPr lang="en-US" sz="2400" dirty="0" smtClean="0"/>
              <a:t>Use expected values of the uncertain variables. For instance, use expected values of monthly inflows to study optimal management of a water reservoir. The decision will produce the expected effects on average only.</a:t>
            </a:r>
          </a:p>
          <a:p>
            <a:pPr marL="176213" lvl="0" indent="-176213">
              <a:lnSpc>
                <a:spcPct val="80000"/>
              </a:lnSpc>
            </a:pPr>
            <a:endParaRPr lang="en-US" sz="2400" dirty="0" smtClean="0"/>
          </a:p>
          <a:p>
            <a:pPr marL="176213" lvl="0" indent="-176213">
              <a:lnSpc>
                <a:spcPct val="80000"/>
              </a:lnSpc>
            </a:pPr>
            <a:r>
              <a:rPr lang="en-US" sz="2400" dirty="0" smtClean="0"/>
              <a:t>Another approach is to use the most precautionary values of the variables above. This type of decision may induce a significant lost of benefit.</a:t>
            </a:r>
          </a:p>
          <a:p>
            <a:pPr marL="176213" lvl="0" indent="-176213">
              <a:lnSpc>
                <a:spcPct val="80000"/>
              </a:lnSpc>
            </a:pPr>
            <a:endParaRPr lang="en-US" sz="2400" dirty="0" smtClean="0"/>
          </a:p>
          <a:p>
            <a:pPr marL="176213" lvl="0" indent="-176213">
              <a:lnSpc>
                <a:spcPct val="80000"/>
              </a:lnSpc>
            </a:pPr>
            <a:r>
              <a:rPr lang="en-US" sz="2400" dirty="0" smtClean="0"/>
              <a:t>Errors due to uncertainty increase with increasing variability of the design variables around the expected value.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30</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algn="ctr" eaLnBrk="1" hangingPunct="1"/>
            <a:r>
              <a:rPr lang="en-US" dirty="0" smtClean="0">
                <a:latin typeface="Arial" pitchFamily="34" charset="0"/>
              </a:rPr>
              <a:t>The </a:t>
            </a:r>
            <a:r>
              <a:rPr lang="en-US" dirty="0" err="1" smtClean="0">
                <a:latin typeface="Arial" pitchFamily="34" charset="0"/>
              </a:rPr>
              <a:t>Millenium</a:t>
            </a:r>
            <a:r>
              <a:rPr lang="en-US" dirty="0" smtClean="0">
                <a:latin typeface="Arial" pitchFamily="34" charset="0"/>
              </a:rPr>
              <a:t> Dam</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9330" name="Picture 2"/>
          <p:cNvPicPr>
            <a:picLocks noChangeAspect="1" noChangeArrowheads="1"/>
          </p:cNvPicPr>
          <p:nvPr/>
        </p:nvPicPr>
        <p:blipFill>
          <a:blip r:embed="rId3" cstate="print"/>
          <a:srcRect/>
          <a:stretch>
            <a:fillRect/>
          </a:stretch>
        </p:blipFill>
        <p:spPr bwMode="auto">
          <a:xfrm>
            <a:off x="228600" y="653415"/>
            <a:ext cx="8361045" cy="52139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31</a:t>
            </a:fld>
            <a:endParaRPr lang="en-US" smtClean="0"/>
          </a:p>
        </p:txBody>
      </p:sp>
      <p:sp>
        <p:nvSpPr>
          <p:cNvPr id="4099" name="Rectangle 2"/>
          <p:cNvSpPr>
            <a:spLocks noGrp="1" noChangeArrowheads="1"/>
          </p:cNvSpPr>
          <p:nvPr>
            <p:ph type="title"/>
          </p:nvPr>
        </p:nvSpPr>
        <p:spPr>
          <a:xfrm>
            <a:off x="152400" y="-228600"/>
            <a:ext cx="8534400" cy="1143000"/>
          </a:xfrm>
        </p:spPr>
        <p:txBody>
          <a:bodyPr/>
          <a:lstStyle/>
          <a:p>
            <a:pPr algn="ctr" eaLnBrk="1" hangingPunct="1"/>
            <a:r>
              <a:rPr lang="en-US" dirty="0" smtClean="0">
                <a:latin typeface="Arial" pitchFamily="34" charset="0"/>
              </a:rPr>
              <a:t>The </a:t>
            </a:r>
            <a:r>
              <a:rPr lang="en-US" dirty="0" err="1" smtClean="0">
                <a:latin typeface="Arial" pitchFamily="34" charset="0"/>
              </a:rPr>
              <a:t>Millenium</a:t>
            </a:r>
            <a:r>
              <a:rPr lang="en-US" dirty="0" smtClean="0">
                <a:latin typeface="Arial" pitchFamily="34" charset="0"/>
              </a:rPr>
              <a:t> Dam</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1377" name="Picture 1"/>
          <p:cNvPicPr>
            <a:picLocks noChangeAspect="1" noChangeArrowheads="1"/>
          </p:cNvPicPr>
          <p:nvPr/>
        </p:nvPicPr>
        <p:blipFill>
          <a:blip r:embed="rId3" cstate="print"/>
          <a:srcRect/>
          <a:stretch>
            <a:fillRect/>
          </a:stretch>
        </p:blipFill>
        <p:spPr bwMode="auto">
          <a:xfrm>
            <a:off x="1905000" y="685800"/>
            <a:ext cx="5043487" cy="3362325"/>
          </a:xfrm>
          <a:prstGeom prst="rect">
            <a:avLst/>
          </a:prstGeom>
          <a:noFill/>
          <a:ln w="9525">
            <a:noFill/>
            <a:miter lim="800000"/>
            <a:headEnd/>
            <a:tailEnd/>
          </a:ln>
          <a:effectLst/>
        </p:spPr>
      </p:pic>
      <p:sp>
        <p:nvSpPr>
          <p:cNvPr id="11" name="Rettangolo 10"/>
          <p:cNvSpPr/>
          <p:nvPr/>
        </p:nvSpPr>
        <p:spPr>
          <a:xfrm>
            <a:off x="533400" y="4191000"/>
            <a:ext cx="8001000" cy="2585323"/>
          </a:xfrm>
          <a:prstGeom prst="rect">
            <a:avLst/>
          </a:prstGeom>
        </p:spPr>
        <p:txBody>
          <a:bodyPr wrap="square">
            <a:spAutoFit/>
          </a:bodyPr>
          <a:lstStyle/>
          <a:p>
            <a:pPr marL="92075" indent="-92075">
              <a:buFont typeface="Arial" pitchFamily="34" charset="0"/>
              <a:buChar char="•"/>
            </a:pPr>
            <a:r>
              <a:rPr lang="en-US" dirty="0" smtClean="0"/>
              <a:t>Gravity dam – 63 billion of cubic meters of reservoir</a:t>
            </a:r>
          </a:p>
          <a:p>
            <a:pPr marL="92075" indent="-92075">
              <a:buFont typeface="Arial" pitchFamily="34" charset="0"/>
              <a:buChar char="•"/>
            </a:pPr>
            <a:r>
              <a:rPr lang="en-US" dirty="0" smtClean="0"/>
              <a:t>6000 MW – largest hydroelectric power plant in Africa</a:t>
            </a:r>
          </a:p>
          <a:p>
            <a:pPr marL="92075" indent="-92075">
              <a:buFont typeface="Arial" pitchFamily="34" charset="0"/>
              <a:buChar char="•"/>
            </a:pPr>
            <a:r>
              <a:rPr lang="en-US" dirty="0" smtClean="0"/>
              <a:t>Cost: 4.8 billion USD</a:t>
            </a:r>
          </a:p>
          <a:p>
            <a:pPr marL="92075" indent="-92075">
              <a:buFont typeface="Arial" pitchFamily="34" charset="0"/>
              <a:buChar char="•"/>
            </a:pPr>
            <a:r>
              <a:rPr lang="en-US" dirty="0" smtClean="0"/>
              <a:t>170 m tall, 1800 long – Concrete dam</a:t>
            </a:r>
          </a:p>
          <a:p>
            <a:pPr marL="92075" indent="-92075">
              <a:buFont typeface="Arial" pitchFamily="34" charset="0"/>
              <a:buChar char="•"/>
            </a:pPr>
            <a:r>
              <a:rPr lang="en-US" dirty="0" smtClean="0"/>
              <a:t>A Nile treaty signed by the upper riparian states in 2010, the Cooperative Framework Agreement, has not been signed by either Egypt or Sudan, as they claim it violates the 1959 treaty which gives Sudan and Egypt exclusive rights to the Nile's waters. The Nile Basin Initiative provides a framework for dialogue among all Nile riparian countries.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32</a:t>
            </a:fld>
            <a:endParaRPr lang="en-US" smtClean="0"/>
          </a:p>
        </p:txBody>
      </p:sp>
      <p:sp>
        <p:nvSpPr>
          <p:cNvPr id="4099" name="Rectangle 2"/>
          <p:cNvSpPr>
            <a:spLocks noGrp="1" noChangeArrowheads="1"/>
          </p:cNvSpPr>
          <p:nvPr>
            <p:ph type="title"/>
          </p:nvPr>
        </p:nvSpPr>
        <p:spPr>
          <a:xfrm>
            <a:off x="152400" y="304800"/>
            <a:ext cx="8534400" cy="1143000"/>
          </a:xfrm>
        </p:spPr>
        <p:txBody>
          <a:bodyPr/>
          <a:lstStyle/>
          <a:p>
            <a:pPr algn="ctr" eaLnBrk="1" hangingPunct="1"/>
            <a:r>
              <a:rPr lang="en-US" dirty="0" smtClean="0">
                <a:latin typeface="Arial" pitchFamily="34" charset="0"/>
              </a:rPr>
              <a:t>The </a:t>
            </a:r>
            <a:r>
              <a:rPr lang="en-US" dirty="0" err="1" smtClean="0">
                <a:latin typeface="Arial" pitchFamily="34" charset="0"/>
              </a:rPr>
              <a:t>Millenium</a:t>
            </a:r>
            <a:r>
              <a:rPr lang="en-US" dirty="0" smtClean="0">
                <a:latin typeface="Arial" pitchFamily="34" charset="0"/>
              </a:rPr>
              <a:t> Dam</a:t>
            </a:r>
            <a:br>
              <a:rPr lang="en-US" dirty="0" smtClean="0">
                <a:latin typeface="Arial" pitchFamily="34" charset="0"/>
              </a:rPr>
            </a:br>
            <a:r>
              <a:rPr lang="en-US" dirty="0" smtClean="0">
                <a:latin typeface="Arial" pitchFamily="34" charset="0"/>
              </a:rPr>
              <a:t>Estimation of the Seasonal</a:t>
            </a:r>
            <a:br>
              <a:rPr lang="en-US" dirty="0" smtClean="0">
                <a:latin typeface="Arial" pitchFamily="34" charset="0"/>
              </a:rPr>
            </a:br>
            <a:r>
              <a:rPr lang="en-US" dirty="0" smtClean="0">
                <a:latin typeface="Arial" pitchFamily="34" charset="0"/>
              </a:rPr>
              <a:t>Flood Frequency Distribution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41314" name="Picture 2"/>
          <p:cNvPicPr>
            <a:picLocks noChangeAspect="1" noChangeArrowheads="1"/>
          </p:cNvPicPr>
          <p:nvPr/>
        </p:nvPicPr>
        <p:blipFill>
          <a:blip r:embed="rId3" cstate="print"/>
          <a:srcRect/>
          <a:stretch>
            <a:fillRect/>
          </a:stretch>
        </p:blipFill>
        <p:spPr bwMode="auto">
          <a:xfrm>
            <a:off x="609600" y="1936750"/>
            <a:ext cx="7475403" cy="370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33</a:t>
            </a:fld>
            <a:endParaRPr lang="en-US" smtClean="0"/>
          </a:p>
        </p:txBody>
      </p:sp>
      <p:sp>
        <p:nvSpPr>
          <p:cNvPr id="4099" name="Rectangle 2"/>
          <p:cNvSpPr>
            <a:spLocks noGrp="1" noChangeArrowheads="1"/>
          </p:cNvSpPr>
          <p:nvPr>
            <p:ph type="title"/>
          </p:nvPr>
        </p:nvSpPr>
        <p:spPr>
          <a:xfrm>
            <a:off x="152400" y="304800"/>
            <a:ext cx="8534400" cy="1143000"/>
          </a:xfrm>
        </p:spPr>
        <p:txBody>
          <a:bodyPr/>
          <a:lstStyle/>
          <a:p>
            <a:pPr algn="ctr" eaLnBrk="1" hangingPunct="1"/>
            <a:r>
              <a:rPr lang="en-US" dirty="0" smtClean="0">
                <a:latin typeface="Arial" pitchFamily="34" charset="0"/>
              </a:rPr>
              <a:t>The </a:t>
            </a:r>
            <a:r>
              <a:rPr lang="en-US" dirty="0" err="1" smtClean="0">
                <a:latin typeface="Arial" pitchFamily="34" charset="0"/>
              </a:rPr>
              <a:t>Millenium</a:t>
            </a:r>
            <a:r>
              <a:rPr lang="en-US" dirty="0" smtClean="0">
                <a:latin typeface="Arial" pitchFamily="34" charset="0"/>
              </a:rPr>
              <a:t> Dam</a:t>
            </a:r>
            <a:br>
              <a:rPr lang="en-US" dirty="0" smtClean="0">
                <a:latin typeface="Arial" pitchFamily="34" charset="0"/>
              </a:rPr>
            </a:br>
            <a:r>
              <a:rPr lang="en-US" dirty="0" smtClean="0">
                <a:latin typeface="Arial" pitchFamily="34" charset="0"/>
              </a:rPr>
              <a:t>Estimation of the Seasonal</a:t>
            </a:r>
            <a:br>
              <a:rPr lang="en-US" dirty="0" smtClean="0">
                <a:latin typeface="Arial" pitchFamily="34" charset="0"/>
              </a:rPr>
            </a:br>
            <a:r>
              <a:rPr lang="en-US" dirty="0" smtClean="0">
                <a:latin typeface="Arial" pitchFamily="34" charset="0"/>
              </a:rPr>
              <a:t>Flood Frequency Distribution</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42338" name="Picture 2"/>
          <p:cNvPicPr>
            <a:picLocks noChangeAspect="1" noChangeArrowheads="1"/>
          </p:cNvPicPr>
          <p:nvPr/>
        </p:nvPicPr>
        <p:blipFill>
          <a:blip r:embed="rId3" cstate="print"/>
          <a:srcRect/>
          <a:stretch>
            <a:fillRect/>
          </a:stretch>
        </p:blipFill>
        <p:spPr bwMode="auto">
          <a:xfrm>
            <a:off x="1143000" y="1727695"/>
            <a:ext cx="6477000" cy="4596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4</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Water Resources Management under uncertainty: possible solutions</a:t>
            </a:r>
          </a:p>
        </p:txBody>
      </p:sp>
      <p:sp>
        <p:nvSpPr>
          <p:cNvPr id="101379" name="Rectangle 3"/>
          <p:cNvSpPr>
            <a:spLocks noGrp="1" noChangeArrowheads="1"/>
          </p:cNvSpPr>
          <p:nvPr>
            <p:ph type="body" idx="1"/>
          </p:nvPr>
        </p:nvSpPr>
        <p:spPr>
          <a:xfrm>
            <a:off x="457200" y="1646237"/>
            <a:ext cx="8229600" cy="4525963"/>
          </a:xfrm>
        </p:spPr>
        <p:txBody>
          <a:bodyPr/>
          <a:lstStyle/>
          <a:p>
            <a:pPr marL="176213" lvl="0" indent="-176213">
              <a:lnSpc>
                <a:spcPct val="80000"/>
              </a:lnSpc>
            </a:pPr>
            <a:r>
              <a:rPr lang="en-US" sz="2400" dirty="0" smtClean="0"/>
              <a:t>In some cases results may become meaningless.</a:t>
            </a:r>
          </a:p>
          <a:p>
            <a:pPr marL="176213" lvl="0" indent="-176213">
              <a:lnSpc>
                <a:spcPct val="80000"/>
              </a:lnSpc>
            </a:pPr>
            <a:endParaRPr lang="en-US" sz="2400" dirty="0" smtClean="0"/>
          </a:p>
          <a:p>
            <a:pPr marL="176213" lvl="0" indent="-176213">
              <a:lnSpc>
                <a:spcPct val="80000"/>
              </a:lnSpc>
            </a:pPr>
            <a:r>
              <a:rPr lang="en-US" sz="2400" dirty="0" smtClean="0"/>
              <a:t>Therefore uncertainty needs a careful attention.</a:t>
            </a:r>
          </a:p>
          <a:p>
            <a:pPr marL="176213" lvl="0" indent="-176213">
              <a:lnSpc>
                <a:spcPct val="80000"/>
              </a:lnSpc>
            </a:pPr>
            <a:endParaRPr lang="en-US" sz="2400" dirty="0" smtClean="0"/>
          </a:p>
          <a:p>
            <a:pPr marL="176213" lvl="0" indent="-176213">
              <a:lnSpc>
                <a:spcPct val="80000"/>
              </a:lnSpc>
            </a:pPr>
            <a:r>
              <a:rPr lang="en-US" sz="2400" dirty="0" smtClean="0"/>
              <a:t>Gambler’s paradox: let’s suppose that a gambler aims to </a:t>
            </a:r>
            <a:r>
              <a:rPr lang="en-US" sz="2400" dirty="0" err="1" smtClean="0"/>
              <a:t>maximise</a:t>
            </a:r>
            <a:r>
              <a:rPr lang="en-US" sz="2400" dirty="0" smtClean="0"/>
              <a:t> the expected value of the won money and attempts to play a game where the he has 60% probability to win. If he wins, he gets double the money he bets. If he looses, the money that he bets is lost. If an amount B is betted, the expected value of the won money is:</a:t>
            </a:r>
          </a:p>
          <a:p>
            <a:pPr marL="176213" lvl="0" indent="-176213">
              <a:lnSpc>
                <a:spcPct val="80000"/>
              </a:lnSpc>
              <a:buNone/>
            </a:pPr>
            <a:r>
              <a:rPr lang="en-US" sz="2400" dirty="0" smtClean="0"/>
              <a:t>	0.40 x 0 + 0.60 x 2B = 1.20B</a:t>
            </a:r>
          </a:p>
          <a:p>
            <a:pPr marL="176213" lvl="0" indent="-176213">
              <a:lnSpc>
                <a:spcPct val="80000"/>
              </a:lnSpc>
              <a:buNone/>
            </a:pPr>
            <a:r>
              <a:rPr lang="en-US" sz="2400" dirty="0" smtClean="0"/>
              <a:t>	which is clearly increasing with increasing B.</a:t>
            </a:r>
          </a:p>
          <a:p>
            <a:pPr marL="176213" lvl="0" indent="-176213">
              <a:lnSpc>
                <a:spcPct val="80000"/>
              </a:lnSpc>
              <a:buNone/>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5</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Water Resources Management under uncertainty: possible solutions</a:t>
            </a:r>
          </a:p>
        </p:txBody>
      </p:sp>
      <p:sp>
        <p:nvSpPr>
          <p:cNvPr id="101379" name="Rectangle 3"/>
          <p:cNvSpPr>
            <a:spLocks noGrp="1" noChangeArrowheads="1"/>
          </p:cNvSpPr>
          <p:nvPr>
            <p:ph type="body" idx="1"/>
          </p:nvPr>
        </p:nvSpPr>
        <p:spPr>
          <a:xfrm>
            <a:off x="457200" y="1752600"/>
            <a:ext cx="8229600" cy="4525963"/>
          </a:xfrm>
        </p:spPr>
        <p:txBody>
          <a:bodyPr/>
          <a:lstStyle/>
          <a:p>
            <a:pPr marL="176213" lvl="0" indent="-176213">
              <a:lnSpc>
                <a:spcPct val="80000"/>
              </a:lnSpc>
            </a:pPr>
            <a:r>
              <a:rPr lang="en-US" sz="2400" dirty="0" smtClean="0"/>
              <a:t>Therefore, </a:t>
            </a:r>
            <a:r>
              <a:rPr lang="en-US" sz="2400" dirty="0" err="1" smtClean="0"/>
              <a:t>maximisation</a:t>
            </a:r>
            <a:r>
              <a:rPr lang="en-US" sz="2400" dirty="0" smtClean="0"/>
              <a:t> of the expected value would suggest the gambler to bet all his amount of money any time.</a:t>
            </a:r>
          </a:p>
          <a:p>
            <a:pPr marL="176213" lvl="0" indent="-176213">
              <a:lnSpc>
                <a:spcPct val="80000"/>
              </a:lnSpc>
            </a:pPr>
            <a:endParaRPr lang="en-US" sz="2400" dirty="0" smtClean="0"/>
          </a:p>
          <a:p>
            <a:pPr marL="176213" lvl="0" indent="-176213">
              <a:lnSpc>
                <a:spcPct val="80000"/>
              </a:lnSpc>
            </a:pPr>
            <a:r>
              <a:rPr lang="en-US" sz="2400" dirty="0" smtClean="0"/>
              <a:t>But this is clearly unreasonable, because any time he risks to loose all the amount of money he gained so far.</a:t>
            </a:r>
          </a:p>
          <a:p>
            <a:pPr marL="176213" lvl="0" indent="-176213">
              <a:lnSpc>
                <a:spcPct val="80000"/>
              </a:lnSpc>
            </a:pPr>
            <a:endParaRPr lang="en-US" sz="2400" dirty="0" smtClean="0"/>
          </a:p>
          <a:p>
            <a:pPr marL="176213" lvl="0" indent="-176213">
              <a:lnSpc>
                <a:spcPct val="80000"/>
              </a:lnSpc>
            </a:pPr>
            <a:r>
              <a:rPr lang="en-US" sz="2400" dirty="0" smtClean="0"/>
              <a:t>Instead, a wise decision is indeed to bet (because the game is favorable). However, one needs to carefully evaluate how much to bet each time, depending and personal’s propensity or </a:t>
            </a:r>
            <a:r>
              <a:rPr lang="en-US" sz="2400" dirty="0" err="1" smtClean="0"/>
              <a:t>adversion</a:t>
            </a:r>
            <a:r>
              <a:rPr lang="en-US" sz="2400" dirty="0" smtClean="0"/>
              <a:t> to risk.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6</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101379" name="Rectangle 3"/>
          <p:cNvSpPr>
            <a:spLocks noGrp="1" noChangeArrowheads="1"/>
          </p:cNvSpPr>
          <p:nvPr>
            <p:ph type="body" idx="1"/>
          </p:nvPr>
        </p:nvSpPr>
        <p:spPr>
          <a:xfrm>
            <a:off x="457200" y="1752600"/>
            <a:ext cx="8229600" cy="4525963"/>
          </a:xfrm>
        </p:spPr>
        <p:txBody>
          <a:bodyPr/>
          <a:lstStyle/>
          <a:p>
            <a:pPr marL="176213" lvl="0" indent="-176213">
              <a:lnSpc>
                <a:spcPct val="80000"/>
              </a:lnSpc>
            </a:pPr>
            <a:r>
              <a:rPr lang="en-US" sz="2400" dirty="0" smtClean="0"/>
              <a:t>Sensitivity analysis aims to evaluate the effect of uncertainty on the decision.</a:t>
            </a:r>
          </a:p>
          <a:p>
            <a:pPr marL="176213" lvl="0" indent="-176213">
              <a:lnSpc>
                <a:spcPct val="80000"/>
              </a:lnSpc>
            </a:pPr>
            <a:endParaRPr lang="en-US" sz="2400" dirty="0" smtClean="0"/>
          </a:p>
          <a:p>
            <a:pPr marL="176213" lvl="0" indent="-176213">
              <a:lnSpc>
                <a:spcPct val="80000"/>
              </a:lnSpc>
            </a:pPr>
            <a:r>
              <a:rPr lang="en-US" sz="2400" dirty="0" smtClean="0"/>
              <a:t>Once the consequence of uncertainty is quantified, one is able to decide whether reducing uncertainty (for instance through new measurements) is convenient.</a:t>
            </a:r>
          </a:p>
          <a:p>
            <a:pPr marL="176213" lvl="0" indent="-176213">
              <a:lnSpc>
                <a:spcPct val="80000"/>
              </a:lnSpc>
            </a:pPr>
            <a:endParaRPr lang="en-US" sz="2400" dirty="0" smtClean="0"/>
          </a:p>
          <a:p>
            <a:pPr marL="176213" lvl="0" indent="-176213">
              <a:lnSpc>
                <a:spcPct val="80000"/>
              </a:lnSpc>
            </a:pPr>
            <a:r>
              <a:rPr lang="en-US" sz="2400" dirty="0" smtClean="0"/>
              <a:t>Example: let’s suppose that we have to estimate the optimal water allocation to an </a:t>
            </a:r>
            <a:r>
              <a:rPr lang="en-US" sz="2400" dirty="0" err="1" smtClean="0"/>
              <a:t>utiliser</a:t>
            </a:r>
            <a:r>
              <a:rPr lang="en-US" sz="2400" dirty="0" smtClean="0"/>
              <a:t>. Therefore we deal with just one decision variable. Let’s also suppose that the benefit function can be written as:</a:t>
            </a:r>
          </a:p>
          <a:p>
            <a:pPr marL="176213" lvl="0" indent="-176213">
              <a:lnSpc>
                <a:spcPct val="80000"/>
              </a:lnSpc>
              <a:buNone/>
            </a:pPr>
            <a:r>
              <a:rPr lang="en-US" sz="2400" dirty="0" smtClean="0"/>
              <a:t>	</a:t>
            </a:r>
          </a:p>
        </p:txBody>
      </p:sp>
      <p:pic>
        <p:nvPicPr>
          <p:cNvPr id="49154" name="Picture 2"/>
          <p:cNvPicPr>
            <a:picLocks noChangeAspect="1" noChangeArrowheads="1"/>
          </p:cNvPicPr>
          <p:nvPr/>
        </p:nvPicPr>
        <p:blipFill>
          <a:blip r:embed="rId3" cstate="print"/>
          <a:srcRect/>
          <a:stretch>
            <a:fillRect/>
          </a:stretch>
        </p:blipFill>
        <p:spPr bwMode="auto">
          <a:xfrm>
            <a:off x="2590800" y="5519724"/>
            <a:ext cx="3952875" cy="576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7</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101379" name="Rectangle 3"/>
          <p:cNvSpPr>
            <a:spLocks noGrp="1" noChangeArrowheads="1"/>
          </p:cNvSpPr>
          <p:nvPr>
            <p:ph type="body" idx="1"/>
          </p:nvPr>
        </p:nvSpPr>
        <p:spPr>
          <a:xfrm>
            <a:off x="457200" y="1143000"/>
            <a:ext cx="8229600" cy="1066800"/>
          </a:xfrm>
        </p:spPr>
        <p:txBody>
          <a:bodyPr/>
          <a:lstStyle/>
          <a:p>
            <a:pPr marL="176213" lvl="0" indent="-176213">
              <a:lnSpc>
                <a:spcPct val="80000"/>
              </a:lnSpc>
            </a:pPr>
            <a:r>
              <a:rPr lang="en-US" sz="2400" dirty="0" smtClean="0"/>
              <a:t>For a=60, b=0.08</a:t>
            </a:r>
            <a:r>
              <a:rPr lang="en-US" sz="2400" smtClean="0"/>
              <a:t>, c=1 </a:t>
            </a:r>
            <a:r>
              <a:rPr lang="en-US" sz="2400" dirty="0" smtClean="0"/>
              <a:t>and d=0.7 we get this type of function:</a:t>
            </a:r>
          </a:p>
        </p:txBody>
      </p:sp>
      <p:pic>
        <p:nvPicPr>
          <p:cNvPr id="50178" name="Picture 2"/>
          <p:cNvPicPr>
            <a:picLocks noChangeAspect="1" noChangeArrowheads="1"/>
          </p:cNvPicPr>
          <p:nvPr/>
        </p:nvPicPr>
        <p:blipFill>
          <a:blip r:embed="rId3" cstate="print"/>
          <a:srcRect/>
          <a:stretch>
            <a:fillRect/>
          </a:stretch>
        </p:blipFill>
        <p:spPr bwMode="auto">
          <a:xfrm>
            <a:off x="1752600" y="1752600"/>
            <a:ext cx="5272087" cy="3677490"/>
          </a:xfrm>
          <a:prstGeom prst="rect">
            <a:avLst/>
          </a:prstGeom>
          <a:noFill/>
          <a:ln w="9525">
            <a:noFill/>
            <a:miter lim="800000"/>
            <a:headEnd/>
            <a:tailEnd/>
          </a:ln>
          <a:effectLst/>
        </p:spPr>
      </p:pic>
      <p:sp>
        <p:nvSpPr>
          <p:cNvPr id="7" name="Rectangle 3"/>
          <p:cNvSpPr txBox="1">
            <a:spLocks noChangeArrowheads="1"/>
          </p:cNvSpPr>
          <p:nvPr/>
        </p:nvSpPr>
        <p:spPr bwMode="auto">
          <a:xfrm>
            <a:off x="457200" y="5486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Max benefit </a:t>
            </a:r>
            <a:r>
              <a:rPr kumimoji="0" lang="en-US" sz="2400" b="0" i="0" u="none" strike="noStrike" kern="0" cap="none" spc="0" normalizeH="0" baseline="0" noProof="0" smtClean="0">
                <a:ln>
                  <a:noFill/>
                </a:ln>
                <a:solidFill>
                  <a:schemeClr val="tx1"/>
                </a:solidFill>
                <a:effectLst/>
                <a:uLnTx/>
                <a:uFillTx/>
                <a:latin typeface="+mn-lt"/>
                <a:ea typeface="+mn-ea"/>
                <a:cs typeface="+mn-cs"/>
              </a:rPr>
              <a:t>is obtained for x = 38.</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8</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7" name="Rectangle 3"/>
          <p:cNvSpPr txBox="1">
            <a:spLocks noChangeArrowheads="1"/>
          </p:cNvSpPr>
          <p:nvPr/>
        </p:nvSpPr>
        <p:spPr bwMode="auto">
          <a:xfrm>
            <a:off x="457200" y="1295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Sensitivity analysis is carried out by perturbing</a:t>
            </a:r>
            <a:r>
              <a:rPr kumimoji="0" lang="en-US" sz="2400" b="0" i="0" u="none" strike="noStrike" kern="0" cap="none" spc="0" normalizeH="0" noProof="0" dirty="0" smtClean="0">
                <a:ln>
                  <a:noFill/>
                </a:ln>
                <a:solidFill>
                  <a:schemeClr val="tx1"/>
                </a:solidFill>
                <a:effectLst/>
                <a:uLnTx/>
                <a:uFillTx/>
                <a:latin typeface="+mn-lt"/>
                <a:ea typeface="+mn-ea"/>
                <a:cs typeface="+mn-cs"/>
              </a:rPr>
              <a:t> the parameter with an assigned change and </a:t>
            </a:r>
            <a:r>
              <a:rPr kumimoji="0" lang="en-US" sz="2400" b="0" i="0" u="none" strike="noStrike" kern="0" cap="none" spc="0" normalizeH="0" noProof="0" dirty="0" err="1" smtClean="0">
                <a:ln>
                  <a:noFill/>
                </a:ln>
                <a:solidFill>
                  <a:schemeClr val="tx1"/>
                </a:solidFill>
                <a:effectLst/>
                <a:uLnTx/>
                <a:uFillTx/>
                <a:latin typeface="+mn-lt"/>
                <a:ea typeface="+mn-ea"/>
                <a:cs typeface="+mn-cs"/>
              </a:rPr>
              <a:t>recomputing</a:t>
            </a:r>
            <a:r>
              <a:rPr kumimoji="0" lang="en-US" sz="2400" b="0" i="0" u="none" strike="noStrike" kern="0" cap="none" spc="0" normalizeH="0" noProof="0" dirty="0" smtClean="0">
                <a:ln>
                  <a:noFill/>
                </a:ln>
                <a:solidFill>
                  <a:schemeClr val="tx1"/>
                </a:solidFill>
                <a:effectLst/>
                <a:uLnTx/>
                <a:uFillTx/>
                <a:latin typeface="+mn-lt"/>
                <a:ea typeface="+mn-ea"/>
                <a:cs typeface="+mn-cs"/>
              </a:rPr>
              <a:t> the optimal x value and the related optimal benefit.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2225" name="Picture 1"/>
          <p:cNvPicPr>
            <a:picLocks noChangeAspect="1" noChangeArrowheads="1"/>
          </p:cNvPicPr>
          <p:nvPr/>
        </p:nvPicPr>
        <p:blipFill>
          <a:blip r:embed="rId3" cstate="print"/>
          <a:srcRect/>
          <a:stretch>
            <a:fillRect/>
          </a:stretch>
        </p:blipFill>
        <p:spPr bwMode="auto">
          <a:xfrm>
            <a:off x="838200" y="2439626"/>
            <a:ext cx="7334250" cy="3808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9</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Sensitivity analysis</a:t>
            </a:r>
          </a:p>
        </p:txBody>
      </p:sp>
      <p:sp>
        <p:nvSpPr>
          <p:cNvPr id="7" name="Rectangle 3"/>
          <p:cNvSpPr txBox="1">
            <a:spLocks noChangeArrowheads="1"/>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One obtains an indication of the effects of uncertainty on the benefit and an indication of the most effective parameters on the results.</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lang="en-US" sz="2400" kern="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However, one does not get any indication of the lost in benefit, because we need to compare the computed</a:t>
            </a:r>
            <a:r>
              <a:rPr kumimoji="0" lang="en-US" sz="2400" b="0" i="0" u="none" strike="noStrike" kern="0" cap="none" spc="0" normalizeH="0" noProof="0" dirty="0" smtClean="0">
                <a:ln>
                  <a:noFill/>
                </a:ln>
                <a:solidFill>
                  <a:schemeClr val="tx1"/>
                </a:solidFill>
                <a:effectLst/>
                <a:uLnTx/>
                <a:uFillTx/>
                <a:latin typeface="+mn-lt"/>
                <a:ea typeface="+mn-ea"/>
                <a:cs typeface="+mn-cs"/>
              </a:rPr>
              <a:t> benefits by assuming a wrong decision with correct parameters.</a:t>
            </a:r>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lang="en-US" sz="2400" kern="0" baseline="0" dirty="0" smtClean="0">
              <a:latin typeface="+mn-lt"/>
            </a:endParaRPr>
          </a:p>
          <a:p>
            <a:pPr marL="176213" marR="0" lvl="0" indent="-176213" algn="l" defTabSz="914400" rtl="0" eaLnBrk="0" fontAlgn="base" latinLnBrk="0" hangingPunct="0">
              <a:lnSpc>
                <a:spcPct val="80000"/>
              </a:lnSpc>
              <a:spcBef>
                <a:spcPct val="20000"/>
              </a:spcBef>
              <a:spcAft>
                <a:spcPct val="0"/>
              </a:spcAft>
              <a:buClrTx/>
              <a:buSzTx/>
              <a:buFontTx/>
              <a:buChar char="•"/>
              <a:tabLst/>
              <a:defRPr/>
            </a:pPr>
            <a:r>
              <a:rPr lang="en-US" sz="2400" kern="0" dirty="0" smtClean="0">
                <a:latin typeface="+mn-lt"/>
              </a:rPr>
              <a:t>Symbols:</a:t>
            </a:r>
            <a:endParaRPr lang="en-US" sz="2400" kern="0" baseline="0" dirty="0" smtClean="0">
              <a:latin typeface="+mn-lt"/>
            </a:endParaRPr>
          </a:p>
          <a:p>
            <a:r>
              <a:rPr lang="it-IT" sz="2400" i="1" dirty="0" smtClean="0"/>
              <a:t>	NB</a:t>
            </a:r>
            <a:r>
              <a:rPr lang="it-IT" sz="2400" dirty="0" smtClean="0"/>
              <a:t>(</a:t>
            </a:r>
            <a:r>
              <a:rPr lang="it-IT" sz="2400" i="1" dirty="0" err="1" smtClean="0"/>
              <a:t>x*</a:t>
            </a:r>
            <a:r>
              <a:rPr lang="it-IT" sz="2400" dirty="0" smtClean="0"/>
              <a:t>,</a:t>
            </a:r>
            <a:r>
              <a:rPr lang="it-IT" sz="2400" i="1" dirty="0" smtClean="0"/>
              <a:t>W</a:t>
            </a:r>
            <a:r>
              <a:rPr lang="it-IT" sz="2400" dirty="0" smtClean="0"/>
              <a:t>)	Max benefit </a:t>
            </a:r>
            <a:r>
              <a:rPr lang="it-IT" sz="2400" dirty="0" err="1" smtClean="0"/>
              <a:t>with</a:t>
            </a:r>
            <a:r>
              <a:rPr lang="it-IT" sz="2400" dirty="0" smtClean="0"/>
              <a:t> </a:t>
            </a:r>
            <a:r>
              <a:rPr lang="it-IT" sz="2400" dirty="0" err="1" smtClean="0"/>
              <a:t>optimal</a:t>
            </a:r>
            <a:r>
              <a:rPr lang="it-IT" sz="2400" dirty="0" smtClean="0"/>
              <a:t> </a:t>
            </a:r>
            <a:r>
              <a:rPr lang="it-IT" sz="2400" dirty="0" err="1" smtClean="0"/>
              <a:t>decision</a:t>
            </a:r>
            <a:r>
              <a:rPr lang="it-IT" sz="2400" dirty="0" smtClean="0"/>
              <a:t> and 			</a:t>
            </a:r>
            <a:r>
              <a:rPr lang="it-IT" sz="2400" dirty="0" err="1" smtClean="0"/>
              <a:t>correct</a:t>
            </a:r>
            <a:r>
              <a:rPr lang="it-IT" sz="2400" dirty="0" smtClean="0"/>
              <a:t> </a:t>
            </a:r>
            <a:r>
              <a:rPr lang="it-IT" sz="2400" dirty="0" err="1" smtClean="0"/>
              <a:t>parameters</a:t>
            </a:r>
            <a:endParaRPr lang="it-IT" sz="2400" dirty="0" smtClean="0"/>
          </a:p>
          <a:p>
            <a:r>
              <a:rPr lang="it-IT" sz="2400" dirty="0" smtClean="0"/>
              <a:t> </a:t>
            </a:r>
            <a:r>
              <a:rPr lang="it-IT" sz="2400" i="1" dirty="0" smtClean="0"/>
              <a:t>	NB</a:t>
            </a:r>
            <a:r>
              <a:rPr lang="it-IT" sz="2400" dirty="0" smtClean="0"/>
              <a:t>(</a:t>
            </a:r>
            <a:r>
              <a:rPr lang="it-IT" sz="2400" i="1" dirty="0" smtClean="0"/>
              <a:t>x’</a:t>
            </a:r>
            <a:r>
              <a:rPr lang="it-IT" sz="2400" dirty="0" smtClean="0"/>
              <a:t>,</a:t>
            </a:r>
            <a:r>
              <a:rPr lang="it-IT" sz="2400" i="1" dirty="0" smtClean="0"/>
              <a:t>W’</a:t>
            </a:r>
            <a:r>
              <a:rPr lang="it-IT" sz="2400" dirty="0" smtClean="0"/>
              <a:t>)	Benefit </a:t>
            </a:r>
            <a:r>
              <a:rPr lang="it-IT" sz="2400" dirty="0" err="1" smtClean="0"/>
              <a:t>with</a:t>
            </a:r>
            <a:r>
              <a:rPr lang="it-IT" sz="2400" dirty="0" smtClean="0"/>
              <a:t> wrong </a:t>
            </a:r>
            <a:r>
              <a:rPr lang="it-IT" sz="2400" dirty="0" err="1" smtClean="0"/>
              <a:t>decision</a:t>
            </a:r>
            <a:r>
              <a:rPr lang="it-IT" sz="2400" dirty="0" smtClean="0"/>
              <a:t> and wrong 			</a:t>
            </a:r>
            <a:r>
              <a:rPr lang="it-IT" sz="2400" dirty="0" err="1" smtClean="0"/>
              <a:t>parameters</a:t>
            </a:r>
            <a:endParaRPr lang="it-IT" sz="2400" dirty="0" smtClean="0"/>
          </a:p>
          <a:p>
            <a:r>
              <a:rPr lang="it-IT" sz="2400" dirty="0" smtClean="0"/>
              <a:t> 	</a:t>
            </a:r>
            <a:r>
              <a:rPr lang="it-IT" sz="2400" i="1" dirty="0" smtClean="0"/>
              <a:t>NB</a:t>
            </a:r>
            <a:r>
              <a:rPr lang="it-IT" sz="2400" dirty="0" smtClean="0"/>
              <a:t>(</a:t>
            </a:r>
            <a:r>
              <a:rPr lang="it-IT" sz="2400" i="1" dirty="0" smtClean="0"/>
              <a:t>x’</a:t>
            </a:r>
            <a:r>
              <a:rPr lang="it-IT" sz="2400" dirty="0" smtClean="0"/>
              <a:t>,</a:t>
            </a:r>
            <a:r>
              <a:rPr lang="it-IT" sz="2400" i="1" dirty="0" smtClean="0"/>
              <a:t>W</a:t>
            </a:r>
            <a:r>
              <a:rPr lang="it-IT" sz="2400" dirty="0" smtClean="0"/>
              <a:t>)	Benefit </a:t>
            </a:r>
            <a:r>
              <a:rPr lang="it-IT" sz="2400" dirty="0" err="1" smtClean="0"/>
              <a:t>with</a:t>
            </a:r>
            <a:r>
              <a:rPr lang="it-IT" sz="2400" dirty="0" smtClean="0"/>
              <a:t> wrong </a:t>
            </a:r>
            <a:r>
              <a:rPr lang="it-IT" sz="2400" dirty="0" err="1" smtClean="0"/>
              <a:t>decision</a:t>
            </a:r>
            <a:r>
              <a:rPr lang="it-IT" sz="2400" dirty="0" smtClean="0"/>
              <a:t> and 				</a:t>
            </a:r>
            <a:r>
              <a:rPr lang="it-IT" sz="2400" dirty="0" err="1" smtClean="0"/>
              <a:t>correct</a:t>
            </a:r>
            <a:r>
              <a:rPr lang="it-IT" sz="2400" dirty="0" smtClean="0"/>
              <a:t> </a:t>
            </a:r>
            <a:r>
              <a:rPr lang="it-IT" sz="2400" dirty="0" err="1" smtClean="0"/>
              <a:t>parameters</a:t>
            </a:r>
            <a:endParaRPr lang="it-IT" sz="2400" dirty="0" smtClean="0"/>
          </a:p>
          <a:p>
            <a:pPr marL="176213" marR="0" lvl="0" indent="-176213" algn="l" defTabSz="914400" rtl="0" eaLnBrk="0" fontAlgn="base" latinLnBrk="0" hangingPunct="0">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3612</TotalTime>
  <Words>1678</Words>
  <Application>Microsoft Office PowerPoint</Application>
  <PresentationFormat>Presentazione su schermo (4:3)</PresentationFormat>
  <Paragraphs>235</Paragraphs>
  <Slides>33</Slides>
  <Notes>33</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33</vt:i4>
      </vt:variant>
    </vt:vector>
  </HeadingPairs>
  <TitlesOfParts>
    <vt:vector size="34" baseType="lpstr">
      <vt:lpstr>Default Design</vt:lpstr>
      <vt:lpstr>Decision making under uncertainty</vt:lpstr>
      <vt:lpstr>Water Resources Management under uncertainty?</vt:lpstr>
      <vt:lpstr>Water Resources Management under uncertainty: possible solutions</vt:lpstr>
      <vt:lpstr>Water Resources Management under uncertainty: possible solutions</vt:lpstr>
      <vt:lpstr>Water Resources Management under uncertainty: possible solutions</vt:lpstr>
      <vt:lpstr>Sensitivity analysis</vt:lpstr>
      <vt:lpstr>Sensitivity analysis</vt:lpstr>
      <vt:lpstr>Sensitivity analysis</vt:lpstr>
      <vt:lpstr>Sensitivity analysis</vt:lpstr>
      <vt:lpstr>Sensitivity analysis</vt:lpstr>
      <vt:lpstr>Sensitivity analysis</vt:lpstr>
      <vt:lpstr>Sensitivity analysis</vt:lpstr>
      <vt:lpstr>Decision under uncertainty</vt:lpstr>
      <vt:lpstr>Utility theory</vt:lpstr>
      <vt:lpstr>Definition of Utility</vt:lpstr>
      <vt:lpstr>Utility: an example of application</vt:lpstr>
      <vt:lpstr>Utility: an example of application</vt:lpstr>
      <vt:lpstr>Utility: an example of application</vt:lpstr>
      <vt:lpstr>Criteria for decision</vt:lpstr>
      <vt:lpstr>Utility: an example of application</vt:lpstr>
      <vt:lpstr>Utility: an example of application</vt:lpstr>
      <vt:lpstr>Utility: an example of application</vt:lpstr>
      <vt:lpstr>Utility: an example of application</vt:lpstr>
      <vt:lpstr>Propensity or adversion to risk</vt:lpstr>
      <vt:lpstr>Utility: pros and cons</vt:lpstr>
      <vt:lpstr>Example of a decision affected by uncertainty</vt:lpstr>
      <vt:lpstr>Example of a decision affected by uncertainty</vt:lpstr>
      <vt:lpstr>Example of a decision affected by uncertainty</vt:lpstr>
      <vt:lpstr>Example of a decision affected by uncertainty</vt:lpstr>
      <vt:lpstr>The Millenium Dam</vt:lpstr>
      <vt:lpstr>The Millenium Dam</vt:lpstr>
      <vt:lpstr>The Millenium Dam Estimation of the Seasonal Flood Frequency Distribution</vt:lpstr>
      <vt:lpstr>The Millenium Dam Estimation of the Seasonal Flood Frequency Distribution</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Engineering</dc:title>
  <dc:creator>thorsten</dc:creator>
  <cp:lastModifiedBy>sturno</cp:lastModifiedBy>
  <cp:revision>306</cp:revision>
  <dcterms:created xsi:type="dcterms:W3CDTF">2005-12-13T01:02:29Z</dcterms:created>
  <dcterms:modified xsi:type="dcterms:W3CDTF">2015-04-14T16:45:46Z</dcterms:modified>
</cp:coreProperties>
</file>