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diagrams/colors1.xml" ContentType="application/vnd.openxmlformats-officedocument.drawingml.diagramColor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1" r:id="rId3"/>
  </p:sldMasterIdLst>
  <p:sldIdLst>
    <p:sldId id="322" r:id="rId4"/>
    <p:sldId id="299" r:id="rId5"/>
    <p:sldId id="257" r:id="rId6"/>
    <p:sldId id="300" r:id="rId7"/>
    <p:sldId id="301" r:id="rId8"/>
    <p:sldId id="302" r:id="rId9"/>
    <p:sldId id="303" r:id="rId10"/>
    <p:sldId id="304" r:id="rId11"/>
    <p:sldId id="32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5" r:id="rId22"/>
    <p:sldId id="316" r:id="rId23"/>
    <p:sldId id="317" r:id="rId24"/>
    <p:sldId id="320" r:id="rId25"/>
    <p:sldId id="321" r:id="rId26"/>
    <p:sldId id="319" r:id="rId27"/>
    <p:sldId id="318" r:id="rId28"/>
    <p:sldId id="323" r:id="rId2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D2B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4630D9-BF16-BD51-E5F1-F954ABADDB9E}" v="127" dt="2026-04-08T08:06:38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1254" y="-4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CEF5A8-3E62-4756-9BC3-C09F2C15E350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3970E24-E26A-43D3-B88D-8CF3E5DBC114}">
      <dgm:prSet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4200" dirty="0">
              <a:solidFill>
                <a:srgbClr val="FFFFFF"/>
              </a:solidFill>
              <a:ea typeface="+mn-ea"/>
              <a:cs typeface="+mn-cs"/>
            </a:rPr>
            <a:t> </a:t>
          </a:r>
          <a:r>
            <a:rPr lang="en-US" sz="4200" dirty="0"/>
            <a:t>Have you ever written a scientific article before</a:t>
          </a:r>
          <a:r>
            <a:rPr lang="en-US" sz="4200" dirty="0">
              <a:solidFill>
                <a:srgbClr val="FFFFFF"/>
              </a:solidFill>
              <a:latin typeface="Calibri"/>
              <a:ea typeface="+mn-ea"/>
              <a:cs typeface="+mn-cs"/>
            </a:rPr>
            <a:t>?</a:t>
          </a:r>
          <a:r>
            <a:rPr lang="en-US" sz="4200" dirty="0">
              <a:solidFill>
                <a:srgbClr val="FFFFFF"/>
              </a:solidFill>
              <a:ea typeface="+mn-ea"/>
              <a:cs typeface="+mn-cs"/>
            </a:rPr>
            <a:t> (Yes/no)</a:t>
          </a:r>
        </a:p>
      </dgm:t>
    </dgm:pt>
    <dgm:pt modelId="{34C49780-3ED0-4297-9073-4D29263A020A}" type="parTrans" cxnId="{3E217DE4-D28C-43DC-B594-4E8BEC3C2007}">
      <dgm:prSet/>
      <dgm:spPr/>
      <dgm:t>
        <a:bodyPr/>
        <a:lstStyle/>
        <a:p>
          <a:endParaRPr lang="en-US"/>
        </a:p>
      </dgm:t>
    </dgm:pt>
    <dgm:pt modelId="{0E9B8D43-0F85-4D17-A4FE-5DD7F23FA6F9}" type="sibTrans" cxnId="{3E217DE4-D28C-43DC-B594-4E8BEC3C2007}">
      <dgm:prSet/>
      <dgm:spPr/>
      <dgm:t>
        <a:bodyPr/>
        <a:lstStyle/>
        <a:p>
          <a:endParaRPr lang="en-US"/>
        </a:p>
      </dgm:t>
    </dgm:pt>
    <dgm:pt modelId="{3D370151-704A-452A-8F9B-8D4D735A3EEB}">
      <dgm:prSet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4200" dirty="0">
              <a:solidFill>
                <a:srgbClr val="FFFFFF"/>
              </a:solidFill>
              <a:ea typeface="+mn-ea"/>
              <a:cs typeface="+mn-cs"/>
            </a:rPr>
            <a:t> </a:t>
          </a:r>
          <a:r>
            <a:rPr lang="en-US" sz="4200"/>
            <a:t>How confident do you feel in structuring a scientific paper</a:t>
          </a:r>
          <a:r>
            <a:rPr lang="en-US" sz="4200">
              <a:latin typeface="Calibri"/>
            </a:rPr>
            <a:t>?</a:t>
          </a:r>
          <a:endParaRPr lang="en-US" sz="4200"/>
        </a:p>
      </dgm:t>
    </dgm:pt>
    <dgm:pt modelId="{618F1285-BFEA-4972-9D2E-604B6880FAE1}" type="parTrans" cxnId="{87A32F82-E21C-4A5A-92E7-1278F32C425B}">
      <dgm:prSet/>
      <dgm:spPr/>
      <dgm:t>
        <a:bodyPr/>
        <a:lstStyle/>
        <a:p>
          <a:endParaRPr lang="en-US"/>
        </a:p>
      </dgm:t>
    </dgm:pt>
    <dgm:pt modelId="{046A55F3-6FA8-41D7-920B-F3A69DC3E4E9}" type="sibTrans" cxnId="{87A32F82-E21C-4A5A-92E7-1278F32C425B}">
      <dgm:prSet/>
      <dgm:spPr/>
      <dgm:t>
        <a:bodyPr/>
        <a:lstStyle/>
        <a:p>
          <a:endParaRPr lang="en-US"/>
        </a:p>
      </dgm:t>
    </dgm:pt>
    <dgm:pt modelId="{FA14AE33-8EA5-418A-91B5-A7E579C077E2}">
      <dgm:prSet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4200" dirty="0">
              <a:solidFill>
                <a:srgbClr val="FFFFFF"/>
              </a:solidFill>
              <a:ea typeface="+mn-ea"/>
              <a:cs typeface="+mn-cs"/>
            </a:rPr>
            <a:t> </a:t>
          </a:r>
          <a:r>
            <a:rPr lang="en-US" sz="4200"/>
            <a:t>Which section of a paper do you find the most difficult to write?</a:t>
          </a:r>
        </a:p>
      </dgm:t>
    </dgm:pt>
    <dgm:pt modelId="{661242F3-7EF7-4B6D-9AB9-719D2E93BB4C}" type="parTrans" cxnId="{5F58ABBA-576B-4B00-AAE1-92DD2880D351}">
      <dgm:prSet/>
      <dgm:spPr/>
      <dgm:t>
        <a:bodyPr/>
        <a:lstStyle/>
        <a:p>
          <a:endParaRPr lang="en-US"/>
        </a:p>
      </dgm:t>
    </dgm:pt>
    <dgm:pt modelId="{7AD27CE5-3495-4B6E-8228-082169C9F08E}" type="sibTrans" cxnId="{5F58ABBA-576B-4B00-AAE1-92DD2880D351}">
      <dgm:prSet/>
      <dgm:spPr/>
      <dgm:t>
        <a:bodyPr/>
        <a:lstStyle/>
        <a:p>
          <a:endParaRPr lang="en-US"/>
        </a:p>
      </dgm:t>
    </dgm:pt>
    <dgm:pt modelId="{BA4228BD-2533-4785-9DCC-2D929406F52B}" type="pres">
      <dgm:prSet presAssocID="{06CEF5A8-3E62-4756-9BC3-C09F2C15E3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7031D8C-973E-46FC-88E9-13EAAB005709}" type="pres">
      <dgm:prSet presAssocID="{33970E24-E26A-43D3-B88D-8CF3E5DBC11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AA843D-A7D2-400A-86D2-8263326B08A7}" type="pres">
      <dgm:prSet presAssocID="{0E9B8D43-0F85-4D17-A4FE-5DD7F23FA6F9}" presName="spacer" presStyleCnt="0"/>
      <dgm:spPr/>
    </dgm:pt>
    <dgm:pt modelId="{65AA5142-D30E-46DE-9D00-662CBC7A1BFE}" type="pres">
      <dgm:prSet presAssocID="{3D370151-704A-452A-8F9B-8D4D735A3EE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F3FBDDB-780F-4EA0-95C7-F422D69A4B67}" type="pres">
      <dgm:prSet presAssocID="{046A55F3-6FA8-41D7-920B-F3A69DC3E4E9}" presName="spacer" presStyleCnt="0"/>
      <dgm:spPr/>
    </dgm:pt>
    <dgm:pt modelId="{53114B04-B98E-4C21-A7E5-F633CBD7FEE6}" type="pres">
      <dgm:prSet presAssocID="{FA14AE33-8EA5-418A-91B5-A7E579C077E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7A32F82-E21C-4A5A-92E7-1278F32C425B}" srcId="{06CEF5A8-3E62-4756-9BC3-C09F2C15E350}" destId="{3D370151-704A-452A-8F9B-8D4D735A3EEB}" srcOrd="1" destOrd="0" parTransId="{618F1285-BFEA-4972-9D2E-604B6880FAE1}" sibTransId="{046A55F3-6FA8-41D7-920B-F3A69DC3E4E9}"/>
    <dgm:cxn modelId="{84EAE18F-9687-4939-BE96-4D0090CF25A0}" type="presOf" srcId="{FA14AE33-8EA5-418A-91B5-A7E579C077E2}" destId="{53114B04-B98E-4C21-A7E5-F633CBD7FEE6}" srcOrd="0" destOrd="0" presId="urn:microsoft.com/office/officeart/2005/8/layout/vList2"/>
    <dgm:cxn modelId="{5F58ABBA-576B-4B00-AAE1-92DD2880D351}" srcId="{06CEF5A8-3E62-4756-9BC3-C09F2C15E350}" destId="{FA14AE33-8EA5-418A-91B5-A7E579C077E2}" srcOrd="2" destOrd="0" parTransId="{661242F3-7EF7-4B6D-9AB9-719D2E93BB4C}" sibTransId="{7AD27CE5-3495-4B6E-8228-082169C9F08E}"/>
    <dgm:cxn modelId="{893C8473-3CE3-4128-86B1-2AF638A4E184}" type="presOf" srcId="{33970E24-E26A-43D3-B88D-8CF3E5DBC114}" destId="{47031D8C-973E-46FC-88E9-13EAAB005709}" srcOrd="0" destOrd="0" presId="urn:microsoft.com/office/officeart/2005/8/layout/vList2"/>
    <dgm:cxn modelId="{9260EFF1-6176-4101-9C1B-CBB6F63A6CD0}" type="presOf" srcId="{3D370151-704A-452A-8F9B-8D4D735A3EEB}" destId="{65AA5142-D30E-46DE-9D00-662CBC7A1BFE}" srcOrd="0" destOrd="0" presId="urn:microsoft.com/office/officeart/2005/8/layout/vList2"/>
    <dgm:cxn modelId="{C0B0827F-37D2-4E8B-85B6-EFBF933E0E90}" type="presOf" srcId="{06CEF5A8-3E62-4756-9BC3-C09F2C15E350}" destId="{BA4228BD-2533-4785-9DCC-2D929406F52B}" srcOrd="0" destOrd="0" presId="urn:microsoft.com/office/officeart/2005/8/layout/vList2"/>
    <dgm:cxn modelId="{3E217DE4-D28C-43DC-B594-4E8BEC3C2007}" srcId="{06CEF5A8-3E62-4756-9BC3-C09F2C15E350}" destId="{33970E24-E26A-43D3-B88D-8CF3E5DBC114}" srcOrd="0" destOrd="0" parTransId="{34C49780-3ED0-4297-9073-4D29263A020A}" sibTransId="{0E9B8D43-0F85-4D17-A4FE-5DD7F23FA6F9}"/>
    <dgm:cxn modelId="{930209CC-1B9C-4C82-8DA0-D31FB199A1A7}" type="presParOf" srcId="{BA4228BD-2533-4785-9DCC-2D929406F52B}" destId="{47031D8C-973E-46FC-88E9-13EAAB005709}" srcOrd="0" destOrd="0" presId="urn:microsoft.com/office/officeart/2005/8/layout/vList2"/>
    <dgm:cxn modelId="{AAA5BEAA-C74C-435D-8B67-6B94C68FAC22}" type="presParOf" srcId="{BA4228BD-2533-4785-9DCC-2D929406F52B}" destId="{EEAA843D-A7D2-400A-86D2-8263326B08A7}" srcOrd="1" destOrd="0" presId="urn:microsoft.com/office/officeart/2005/8/layout/vList2"/>
    <dgm:cxn modelId="{3BBADFBD-A42C-436E-9893-0B31EDA42B23}" type="presParOf" srcId="{BA4228BD-2533-4785-9DCC-2D929406F52B}" destId="{65AA5142-D30E-46DE-9D00-662CBC7A1BFE}" srcOrd="2" destOrd="0" presId="urn:microsoft.com/office/officeart/2005/8/layout/vList2"/>
    <dgm:cxn modelId="{F6F70F45-82B0-4215-87A3-2C8A413D5184}" type="presParOf" srcId="{BA4228BD-2533-4785-9DCC-2D929406F52B}" destId="{1F3FBDDB-780F-4EA0-95C7-F422D69A4B67}" srcOrd="3" destOrd="0" presId="urn:microsoft.com/office/officeart/2005/8/layout/vList2"/>
    <dgm:cxn modelId="{FD639B57-A48E-4BDB-BCAC-748957B11D89}" type="presParOf" srcId="{BA4228BD-2533-4785-9DCC-2D929406F52B}" destId="{53114B04-B98E-4C21-A7E5-F633CBD7FEE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031D8C-973E-46FC-88E9-13EAAB005709}">
      <dsp:nvSpPr>
        <dsp:cNvPr id="0" name=""/>
        <dsp:cNvSpPr/>
      </dsp:nvSpPr>
      <dsp:spPr>
        <a:xfrm>
          <a:off x="0" y="391170"/>
          <a:ext cx="6900512" cy="15116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>
              <a:solidFill>
                <a:srgbClr val="FFFFFF"/>
              </a:solidFill>
              <a:ea typeface="+mn-ea"/>
              <a:cs typeface="+mn-cs"/>
            </a:rPr>
            <a:t> </a:t>
          </a:r>
          <a:r>
            <a:rPr lang="en-US" sz="3800" kern="1200" dirty="0"/>
            <a:t>Have you ever written a scientific article before</a:t>
          </a:r>
          <a:r>
            <a:rPr lang="en-US" sz="38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?</a:t>
          </a:r>
          <a:r>
            <a:rPr lang="en-US" sz="3800" kern="1200" dirty="0">
              <a:solidFill>
                <a:srgbClr val="FFFFFF"/>
              </a:solidFill>
              <a:ea typeface="+mn-ea"/>
              <a:cs typeface="+mn-cs"/>
            </a:rPr>
            <a:t> (Yes/no)</a:t>
          </a:r>
        </a:p>
      </dsp:txBody>
      <dsp:txXfrm>
        <a:off x="0" y="391170"/>
        <a:ext cx="6900512" cy="1511640"/>
      </dsp:txXfrm>
    </dsp:sp>
    <dsp:sp modelId="{65AA5142-D30E-46DE-9D00-662CBC7A1BFE}">
      <dsp:nvSpPr>
        <dsp:cNvPr id="0" name=""/>
        <dsp:cNvSpPr/>
      </dsp:nvSpPr>
      <dsp:spPr>
        <a:xfrm>
          <a:off x="0" y="2012250"/>
          <a:ext cx="6900512" cy="1511640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>
              <a:solidFill>
                <a:srgbClr val="FFFFFF"/>
              </a:solidFill>
              <a:ea typeface="+mn-ea"/>
              <a:cs typeface="+mn-cs"/>
            </a:rPr>
            <a:t> </a:t>
          </a:r>
          <a:r>
            <a:rPr lang="en-US" sz="3800" kern="1200"/>
            <a:t>How confident do you feel in structuring a scientific paper</a:t>
          </a:r>
          <a:r>
            <a:rPr lang="en-US" sz="3800" kern="1200">
              <a:latin typeface="Calibri"/>
            </a:rPr>
            <a:t>?</a:t>
          </a:r>
          <a:endParaRPr lang="en-US" sz="3800" kern="1200"/>
        </a:p>
      </dsp:txBody>
      <dsp:txXfrm>
        <a:off x="0" y="2012250"/>
        <a:ext cx="6900512" cy="1511640"/>
      </dsp:txXfrm>
    </dsp:sp>
    <dsp:sp modelId="{53114B04-B98E-4C21-A7E5-F633CBD7FEE6}">
      <dsp:nvSpPr>
        <dsp:cNvPr id="0" name=""/>
        <dsp:cNvSpPr/>
      </dsp:nvSpPr>
      <dsp:spPr>
        <a:xfrm>
          <a:off x="0" y="3633330"/>
          <a:ext cx="6900512" cy="151164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>
              <a:solidFill>
                <a:srgbClr val="FFFFFF"/>
              </a:solidFill>
              <a:ea typeface="+mn-ea"/>
              <a:cs typeface="+mn-cs"/>
            </a:rPr>
            <a:t> </a:t>
          </a:r>
          <a:r>
            <a:rPr lang="en-US" sz="3800" kern="1200"/>
            <a:t>Which section of a paper do you find the most difficult to write?</a:t>
          </a:r>
        </a:p>
      </dsp:txBody>
      <dsp:txXfrm>
        <a:off x="0" y="3633330"/>
        <a:ext cx="6900512" cy="1511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xmlns="" id="{FAA2EA20-62F0-4BD7-A0E8-95FFE82F0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1917" y="548680"/>
            <a:ext cx="7101458" cy="4536504"/>
          </a:xfrm>
          <a:prstGeom prst="rect">
            <a:avLst/>
          </a:prstGeom>
        </p:spPr>
        <p:txBody>
          <a:bodyPr anchor="ctr" anchorCtr="0"/>
          <a:lstStyle>
            <a:lvl1pPr algn="l">
              <a:defRPr lang="it-IT" sz="36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il titolo della presentazione (obbligatorio per l’accessibilità del documento)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4751917" y="5379814"/>
            <a:ext cx="7008283" cy="42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Nome Cognome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4751918" y="5877942"/>
            <a:ext cx="7105649" cy="791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Dipartimento/Struttura </a:t>
            </a:r>
            <a:r>
              <a:rPr lang="it-IT" err="1"/>
              <a:t>xxxxxx</a:t>
            </a:r>
            <a:r>
              <a:rPr lang="it-IT"/>
              <a:t> </a:t>
            </a:r>
            <a:r>
              <a:rPr lang="it-IT" err="1"/>
              <a:t>xxxxxxxxxxxx</a:t>
            </a:r>
            <a:r>
              <a:rPr lang="it-IT"/>
              <a:t> </a:t>
            </a:r>
            <a:r>
              <a:rPr lang="it-IT" err="1"/>
              <a:t>xxxxxxxx</a:t>
            </a:r>
            <a:r>
              <a:rPr lang="it-IT"/>
              <a:t> </a:t>
            </a:r>
            <a:r>
              <a:rPr lang="it-IT" err="1"/>
              <a:t>xxxxx</a:t>
            </a:r>
            <a:r>
              <a:rPr lang="it-IT"/>
              <a:t> </a:t>
            </a:r>
            <a:r>
              <a:rPr lang="it-IT" err="1"/>
              <a:t>xxxxxxxxxxxxxxxxxxx</a:t>
            </a:r>
            <a:r>
              <a:rPr lang="it-IT"/>
              <a:t> </a:t>
            </a:r>
            <a:r>
              <a:rPr lang="it-IT" err="1"/>
              <a:t>xxxxx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66725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2">
            <a:extLst>
              <a:ext uri="{FF2B5EF4-FFF2-40B4-BE49-F238E27FC236}">
                <a16:creationId xmlns:a16="http://schemas.microsoft.com/office/drawing/2014/main" xmlns="" id="{291F23F9-79DA-4813-9876-ED5F4D609B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380269"/>
            <a:ext cx="8424862" cy="792088"/>
          </a:xfrm>
          <a:prstGeom prst="rect">
            <a:avLst/>
          </a:prstGeom>
        </p:spPr>
        <p:txBody>
          <a:bodyPr/>
          <a:lstStyle>
            <a:lvl1pPr algn="l">
              <a:defRPr lang="it-IT" sz="2400" b="1" kern="1200" dirty="0">
                <a:solidFill>
                  <a:srgbClr val="BD2B0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it-IT"/>
              <a:t>Fare clic per modificare il titolo della diapositiva</a:t>
            </a:r>
            <a:br>
              <a:rPr lang="it-IT"/>
            </a:br>
            <a:r>
              <a:rPr lang="it-IT"/>
              <a:t>(obbligatorio per l’accessibilità del documento)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989138"/>
            <a:ext cx="11233149" cy="3744118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</a:lstStyle>
          <a:p>
            <a:pPr lvl="1"/>
            <a:r>
              <a:rPr lang="it-IT"/>
              <a:t>Fare clic per modificare il punto elenco uno</a:t>
            </a:r>
          </a:p>
          <a:p>
            <a:pPr lvl="1"/>
            <a:r>
              <a:rPr lang="it-IT"/>
              <a:t>Fare clic per modificare il punto elenco due</a:t>
            </a:r>
          </a:p>
          <a:p>
            <a:pPr lvl="1"/>
            <a:r>
              <a:rPr lang="it-IT"/>
              <a:t>Fare clic per modificare il punto elenco tre</a:t>
            </a:r>
          </a:p>
          <a:p>
            <a:pPr lvl="1"/>
            <a:r>
              <a:rPr lang="it-IT"/>
              <a:t>Fare clic per modificare il punto elenco quattro</a:t>
            </a:r>
          </a:p>
        </p:txBody>
      </p:sp>
    </p:spTree>
    <p:extLst>
      <p:ext uri="{BB962C8B-B14F-4D97-AF65-F5344CB8AC3E}">
        <p14:creationId xmlns:p14="http://schemas.microsoft.com/office/powerpoint/2010/main" xmlns="" val="304385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>
            <a:extLst>
              <a:ext uri="{FF2B5EF4-FFF2-40B4-BE49-F238E27FC236}">
                <a16:creationId xmlns:a16="http://schemas.microsoft.com/office/drawing/2014/main" xmlns="" id="{C953DF58-DB43-4138-900E-5230527103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380269"/>
            <a:ext cx="8424862" cy="792088"/>
          </a:xfrm>
          <a:prstGeom prst="rect">
            <a:avLst/>
          </a:prstGeom>
        </p:spPr>
        <p:txBody>
          <a:bodyPr/>
          <a:lstStyle>
            <a:lvl1pPr algn="l">
              <a:defRPr lang="it-IT" sz="2400" b="1" kern="1200" dirty="0">
                <a:solidFill>
                  <a:srgbClr val="BD2B0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it-IT"/>
              <a:t>Fare clic per modificare il titolo della diapositiva</a:t>
            </a:r>
            <a:br>
              <a:rPr lang="it-IT"/>
            </a:br>
            <a:r>
              <a:rPr lang="it-IT"/>
              <a:t>(obbligatorio per l’accessibilità del documento)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5"/>
            <a:ext cx="11233149" cy="4320381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xmlns="" val="3418157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2">
            <a:extLst>
              <a:ext uri="{FF2B5EF4-FFF2-40B4-BE49-F238E27FC236}">
                <a16:creationId xmlns:a16="http://schemas.microsoft.com/office/drawing/2014/main" xmlns="" id="{A084498A-9D82-4C74-A84D-9D132BF78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380269"/>
            <a:ext cx="8424862" cy="792088"/>
          </a:xfrm>
          <a:prstGeom prst="rect">
            <a:avLst/>
          </a:prstGeom>
        </p:spPr>
        <p:txBody>
          <a:bodyPr/>
          <a:lstStyle>
            <a:lvl1pPr algn="l">
              <a:defRPr lang="it-IT" sz="2400" b="1" kern="1200" dirty="0">
                <a:solidFill>
                  <a:srgbClr val="BD2B0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it-IT"/>
              <a:t>Fare clic per modificare il titolo della diapositiva</a:t>
            </a:r>
            <a:br>
              <a:rPr lang="it-IT"/>
            </a:br>
            <a:r>
              <a:rPr lang="it-IT"/>
              <a:t>(obbligatorio per l’accessibilità del documento)</a:t>
            </a:r>
          </a:p>
        </p:txBody>
      </p:sp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911026" y="2781300"/>
            <a:ext cx="10369551" cy="2879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+mn-lt"/>
              </a:defRPr>
            </a:lvl1pPr>
          </a:lstStyle>
          <a:p>
            <a:r>
              <a:rPr lang="it-IT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+mn-lt"/>
              </a:defRPr>
            </a:lvl1pPr>
          </a:lstStyle>
          <a:p>
            <a:pPr lvl="0"/>
            <a:r>
              <a:rPr lang="it-IT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xmlns="" val="555833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>
            <a:extLst>
              <a:ext uri="{FF2B5EF4-FFF2-40B4-BE49-F238E27FC236}">
                <a16:creationId xmlns:a16="http://schemas.microsoft.com/office/drawing/2014/main" xmlns="" id="{3D9574C8-D082-4A4E-855E-CE42AAE0ED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380269"/>
            <a:ext cx="8424862" cy="792088"/>
          </a:xfrm>
          <a:prstGeom prst="rect">
            <a:avLst/>
          </a:prstGeom>
        </p:spPr>
        <p:txBody>
          <a:bodyPr/>
          <a:lstStyle>
            <a:lvl1pPr algn="l">
              <a:defRPr lang="it-IT" sz="2400" b="1" kern="1200" dirty="0">
                <a:solidFill>
                  <a:srgbClr val="BD2B0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it-IT"/>
              <a:t>Fare clic per modificare il titolo della diapositiva</a:t>
            </a:r>
            <a:br>
              <a:rPr lang="it-IT"/>
            </a:br>
            <a:r>
              <a:rPr lang="it-IT"/>
              <a:t>(obbligatorio per l’accessibilità del documento)</a:t>
            </a:r>
          </a:p>
        </p:txBody>
      </p:sp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534584" y="1700809"/>
            <a:ext cx="9122833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r>
              <a:rPr lang="it-IT"/>
              <a:t>Fare clic sull’icona per inserire un’immagine</a:t>
            </a:r>
          </a:p>
        </p:txBody>
      </p:sp>
    </p:spTree>
    <p:extLst>
      <p:ext uri="{BB962C8B-B14F-4D97-AF65-F5344CB8AC3E}">
        <p14:creationId xmlns:p14="http://schemas.microsoft.com/office/powerpoint/2010/main" xmlns="" val="397025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660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xmlns="" id="{E65A96A1-862B-4573-A200-68F608E8F462}"/>
              </a:ext>
              <a:ext uri="{C183D7F6-B498-43B3-948B-1728B52AA6E4}">
                <adec:decorative xmlns:adec="http://schemas.microsoft.com/office/drawing/2017/decorative" xmlns="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00489" y="2345507"/>
            <a:ext cx="991022" cy="255562"/>
          </a:xfrm>
          <a:prstGeom prst="rect">
            <a:avLst/>
          </a:prstGeom>
        </p:spPr>
        <p:txBody>
          <a:bodyPr/>
          <a:lstStyle>
            <a:lvl1pPr algn="ctr">
              <a:defRPr lang="it-IT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it-IT"/>
              <a:t>Credits: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1487488" y="2780928"/>
            <a:ext cx="9217024" cy="43237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it-IT"/>
              <a:t>Nome Cognome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1439483" y="3573017"/>
            <a:ext cx="9313035" cy="93610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t-IT"/>
              <a:t>Struttura</a:t>
            </a:r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2" hasCustomPrompt="1"/>
          </p:nvPr>
        </p:nvSpPr>
        <p:spPr>
          <a:xfrm>
            <a:off x="1390651" y="4725144"/>
            <a:ext cx="9410700" cy="144016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3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t-IT"/>
              <a:t>nome.cognome@unibo.it</a:t>
            </a:r>
          </a:p>
          <a:p>
            <a:pPr lvl="0"/>
            <a:r>
              <a:rPr lang="it-IT"/>
              <a:t>051 20 99982</a:t>
            </a:r>
          </a:p>
        </p:txBody>
      </p:sp>
    </p:spTree>
    <p:extLst>
      <p:ext uri="{BB962C8B-B14F-4D97-AF65-F5344CB8AC3E}">
        <p14:creationId xmlns:p14="http://schemas.microsoft.com/office/powerpoint/2010/main" xmlns="" val="4249450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3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Connettore 1 11"/>
          <p:cNvCxnSpPr/>
          <p:nvPr userDrawn="1"/>
        </p:nvCxnSpPr>
        <p:spPr>
          <a:xfrm>
            <a:off x="4367808" y="188640"/>
            <a:ext cx="0" cy="640871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 descr="Alma Mater Studiorum - Università di Bologna">
            <a:extLst>
              <a:ext uri="{FF2B5EF4-FFF2-40B4-BE49-F238E27FC236}">
                <a16:creationId xmlns:a16="http://schemas.microsoft.com/office/drawing/2014/main" xmlns="" id="{5EE00A97-2907-46F9-965F-86535E724FB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1424" y="2060848"/>
            <a:ext cx="2436900" cy="180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365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7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xmlns="" id="{5B4AE421-09DA-412D-AAD7-5E65002B1FDA}"/>
              </a:ext>
            </a:extLst>
          </p:cNvPr>
          <p:cNvSpPr txBox="1"/>
          <p:nvPr userDrawn="1"/>
        </p:nvSpPr>
        <p:spPr>
          <a:xfrm>
            <a:off x="179512" y="6525019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23C9881-DC19-44C1-8307-96C20AE8129F}" type="slidenum">
              <a:rPr lang="it-IT" sz="1200" smtClean="0"/>
              <a:pPr/>
              <a:t>‹N›</a:t>
            </a:fld>
            <a:endParaRPr lang="it-IT" sz="120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6726EE36-C2C5-4224-B32D-093745F9F2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878304" y="5826343"/>
            <a:ext cx="1131773" cy="83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065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67" r:id="rId3"/>
    <p:sldLayoutId id="2147483669" r:id="rId4"/>
    <p:sldLayoutId id="214748367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3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 userDrawn="1"/>
        </p:nvSpPr>
        <p:spPr>
          <a:xfrm>
            <a:off x="4175787" y="6453336"/>
            <a:ext cx="384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www.unibo.it</a:t>
            </a:r>
          </a:p>
        </p:txBody>
      </p:sp>
      <p:pic>
        <p:nvPicPr>
          <p:cNvPr id="4" name="Immagine 3" descr="Alma Mater Studiorum - Università di Bologna">
            <a:extLst>
              <a:ext uri="{FF2B5EF4-FFF2-40B4-BE49-F238E27FC236}">
                <a16:creationId xmlns:a16="http://schemas.microsoft.com/office/drawing/2014/main" xmlns="" id="{DD0FC319-6CD8-4E12-A1D2-69D93160BF0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5889" y="404664"/>
            <a:ext cx="1980221" cy="146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839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Alberto.Montanari@unibo.it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virtuale.unibo.it/mod/questionnaire/report.php?instance=7969&amp;group=0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https://virtuale.unibo.it/mod/questionnaire/view.php?id=2334952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510962F-31E1-21A9-6536-CCB90E9DC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xmlns="" id="{737E1C6C-4B80-C70A-D944-4706A54E6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 anchorCtr="0"/>
          <a:lstStyle/>
          <a:p>
            <a:r>
              <a:rPr lang="en-US" sz="3200" b="0" dirty="0">
                <a:solidFill>
                  <a:srgbClr val="000000"/>
                </a:solidFill>
                <a:ea typeface="Calibri"/>
                <a:cs typeface="Calibri"/>
              </a:rPr>
              <a:t>Why </a:t>
            </a:r>
            <a:r>
              <a:rPr lang="en-US" sz="3200" b="0" dirty="0" smtClean="0">
                <a:solidFill>
                  <a:srgbClr val="000000"/>
                </a:solidFill>
                <a:ea typeface="Calibri"/>
                <a:cs typeface="Calibri"/>
              </a:rPr>
              <a:t>and How Do </a:t>
            </a:r>
            <a:r>
              <a:rPr lang="en-US" sz="3200" b="0" dirty="0">
                <a:solidFill>
                  <a:srgbClr val="000000"/>
                </a:solidFill>
                <a:ea typeface="Calibri"/>
                <a:cs typeface="Calibri"/>
              </a:rPr>
              <a:t>We Want to </a:t>
            </a:r>
            <a:r>
              <a:rPr lang="en-US" sz="3200" b="0" dirty="0" smtClean="0">
                <a:solidFill>
                  <a:srgbClr val="000000"/>
                </a:solidFill>
                <a:ea typeface="Calibri"/>
                <a:cs typeface="Calibri"/>
              </a:rPr>
              <a:t>Write a </a:t>
            </a:r>
            <a:r>
              <a:rPr lang="en-US" sz="3200" b="0" dirty="0">
                <a:solidFill>
                  <a:srgbClr val="000000"/>
                </a:solidFill>
                <a:ea typeface="Calibri"/>
                <a:cs typeface="Calibri"/>
              </a:rPr>
              <a:t>Scientific </a:t>
            </a:r>
            <a:r>
              <a:rPr lang="en-US" sz="3200" b="0" dirty="0" smtClean="0">
                <a:solidFill>
                  <a:srgbClr val="000000"/>
                </a:solidFill>
                <a:ea typeface="Calibri"/>
                <a:cs typeface="Calibri"/>
              </a:rPr>
              <a:t>Paper?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12325B04-9A52-F15F-4686-F7C40E4AD7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it-IT">
                <a:ea typeface="Calibri"/>
                <a:cs typeface="Calibri"/>
              </a:rPr>
              <a:t>Prof. Alberto Montanari</a:t>
            </a:r>
            <a:endParaRPr lang="it-IT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xmlns="" id="{A81B398A-EA85-7F1F-ECD7-0C46CB469D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91440" tIns="45720" rIns="91440" bIns="45720" anchor="t"/>
          <a:lstStyle/>
          <a:p>
            <a:r>
              <a:rPr lang="it-IT" i="1">
                <a:ea typeface="+mj-lt"/>
                <a:cs typeface="+mj-lt"/>
              </a:rPr>
              <a:t>Dipartimento di Ingegneria Civile, Chimica, Ambientale e dei Materiali</a:t>
            </a:r>
            <a:r>
              <a:rPr lang="it-IT">
                <a:ea typeface="+mj-lt"/>
                <a:cs typeface="+mj-lt"/>
              </a:rPr>
              <a:t>.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510976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747EB07-16FB-7654-00EF-1B750756F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A46ABE-8ABD-0B6A-CFD7-73CFBDC1E8BE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Abstract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3233752-D49C-7BA9-6226-AF621D188701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10528300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>
                <a:ea typeface="+mn-lt"/>
                <a:cs typeface="+mn-lt"/>
              </a:rPr>
              <a:t>Brief </a:t>
            </a:r>
            <a:r>
              <a:rPr lang="it-IT" dirty="0" err="1">
                <a:ea typeface="+mn-lt"/>
                <a:cs typeface="+mn-lt"/>
              </a:rPr>
              <a:t>summary</a:t>
            </a:r>
            <a:r>
              <a:rPr lang="it-IT" dirty="0">
                <a:ea typeface="+mn-lt"/>
                <a:cs typeface="+mn-lt"/>
              </a:rPr>
              <a:t> (150–300 </a:t>
            </a:r>
            <a:r>
              <a:rPr lang="it-IT" dirty="0" err="1">
                <a:ea typeface="+mn-lt"/>
                <a:cs typeface="+mn-lt"/>
              </a:rPr>
              <a:t>words</a:t>
            </a:r>
            <a:r>
              <a:rPr lang="it-IT" dirty="0">
                <a:ea typeface="+mn-lt"/>
                <a:cs typeface="+mn-lt"/>
              </a:rPr>
              <a:t>); </a:t>
            </a:r>
            <a:endParaRPr lang="it-IT" dirty="0">
              <a:ea typeface="Calibri"/>
              <a:cs typeface="Calibri"/>
            </a:endParaRPr>
          </a:p>
          <a:p>
            <a:pPr algn="just"/>
            <a:r>
              <a:rPr lang="it-IT" dirty="0" err="1">
                <a:ea typeface="+mn-lt"/>
                <a:cs typeface="+mn-lt"/>
              </a:rPr>
              <a:t>Structure</a:t>
            </a:r>
            <a:r>
              <a:rPr lang="it-IT" dirty="0">
                <a:ea typeface="+mn-lt"/>
                <a:cs typeface="+mn-lt"/>
              </a:rPr>
              <a:t>: </a:t>
            </a:r>
            <a:endParaRPr lang="it-IT" dirty="0">
              <a:ea typeface="Calibri"/>
              <a:cs typeface="Calibri"/>
            </a:endParaRPr>
          </a:p>
          <a:p>
            <a:pPr marL="180975" indent="0" algn="just">
              <a:buNone/>
            </a:pPr>
            <a:r>
              <a:rPr lang="it-IT" dirty="0">
                <a:ea typeface="+mn-lt"/>
                <a:cs typeface="+mn-lt"/>
              </a:rPr>
              <a:t>  Background; </a:t>
            </a:r>
            <a:endParaRPr lang="it-IT">
              <a:ea typeface="Calibri"/>
              <a:cs typeface="Calibri"/>
            </a:endParaRPr>
          </a:p>
          <a:p>
            <a:pPr marL="180975" indent="0" algn="just">
              <a:buNone/>
            </a:pPr>
            <a:r>
              <a:rPr lang="it-IT" dirty="0">
                <a:ea typeface="+mn-lt"/>
                <a:cs typeface="+mn-lt"/>
              </a:rPr>
              <a:t>  Scope </a:t>
            </a:r>
            <a:r>
              <a:rPr lang="it-IT" dirty="0" err="1">
                <a:ea typeface="+mn-lt"/>
                <a:cs typeface="+mn-lt"/>
              </a:rPr>
              <a:t>of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research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pPr marL="180975" indent="0" algn="just">
              <a:buNone/>
            </a:pPr>
            <a:r>
              <a:rPr lang="it-IT">
                <a:ea typeface="+mn-lt"/>
                <a:cs typeface="+mn-lt"/>
              </a:rPr>
              <a:t>  Methods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>
              <a:ea typeface="Calibri"/>
              <a:cs typeface="Calibri"/>
            </a:endParaRPr>
          </a:p>
          <a:p>
            <a:pPr marL="180975" indent="0" algn="just">
              <a:buNone/>
            </a:pPr>
            <a:r>
              <a:rPr lang="it-IT" dirty="0">
                <a:ea typeface="+mn-lt"/>
                <a:cs typeface="+mn-lt"/>
              </a:rPr>
              <a:t>  </a:t>
            </a:r>
            <a:r>
              <a:rPr lang="it-IT" dirty="0" err="1">
                <a:ea typeface="+mn-lt"/>
                <a:cs typeface="+mn-lt"/>
              </a:rPr>
              <a:t>Results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>
              <a:ea typeface="Calibri"/>
              <a:cs typeface="Calibri"/>
            </a:endParaRPr>
          </a:p>
          <a:p>
            <a:pPr marL="180975" indent="0" algn="just">
              <a:buNone/>
            </a:pPr>
            <a:r>
              <a:rPr lang="it-IT" dirty="0">
                <a:ea typeface="+mn-lt"/>
                <a:cs typeface="+mn-lt"/>
              </a:rPr>
              <a:t>  </a:t>
            </a:r>
            <a:r>
              <a:rPr lang="it-IT" dirty="0" err="1">
                <a:ea typeface="+mn-lt"/>
                <a:cs typeface="+mn-lt"/>
              </a:rPr>
              <a:t>Conclusions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>
              <a:ea typeface="Calibri"/>
              <a:cs typeface="Calibri"/>
            </a:endParaRPr>
          </a:p>
          <a:p>
            <a:pPr algn="just"/>
            <a:r>
              <a:rPr lang="it-IT" dirty="0" err="1">
                <a:ea typeface="+mn-lt"/>
                <a:cs typeface="+mn-lt"/>
              </a:rPr>
              <a:t>Often</a:t>
            </a:r>
            <a:r>
              <a:rPr lang="it-IT" dirty="0">
                <a:ea typeface="+mn-lt"/>
                <a:cs typeface="+mn-lt"/>
              </a:rPr>
              <a:t> the </a:t>
            </a:r>
            <a:r>
              <a:rPr lang="it-IT" dirty="0" err="1">
                <a:ea typeface="+mn-lt"/>
                <a:cs typeface="+mn-lt"/>
              </a:rPr>
              <a:t>most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read</a:t>
            </a:r>
            <a:r>
              <a:rPr lang="it-IT" dirty="0">
                <a:ea typeface="+mn-lt"/>
                <a:cs typeface="+mn-lt"/>
              </a:rPr>
              <a:t> part.</a:t>
            </a:r>
            <a:endParaRPr lang="it-IT" dirty="0">
              <a:ea typeface="Calibri"/>
              <a:cs typeface="Calibri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7708605" y="6177516"/>
            <a:ext cx="427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generated by </a:t>
            </a:r>
            <a:r>
              <a:rPr lang="en-GB" dirty="0" err="1"/>
              <a:t>ChatGPT</a:t>
            </a:r>
            <a:endParaRPr lang="it-IT" dirty="0"/>
          </a:p>
        </p:txBody>
      </p:sp>
      <p:pic>
        <p:nvPicPr>
          <p:cNvPr id="4" name="Elemento grafico 3" descr="Segno di spunta con riempimento a tinta unita">
            <a:extLst>
              <a:ext uri="{FF2B5EF4-FFF2-40B4-BE49-F238E27FC236}">
                <a16:creationId xmlns:a16="http://schemas.microsoft.com/office/drawing/2014/main" xmlns="" id="{1C5B94CB-339E-1CA4-DF11-417C3D63CF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3085" y="2745015"/>
            <a:ext cx="361044" cy="361044"/>
          </a:xfrm>
          <a:prstGeom prst="rect">
            <a:avLst/>
          </a:prstGeom>
        </p:spPr>
      </p:pic>
      <p:pic>
        <p:nvPicPr>
          <p:cNvPr id="6" name="Elemento grafico 5" descr="Segno di spunta con riempimento a tinta unita">
            <a:extLst>
              <a:ext uri="{FF2B5EF4-FFF2-40B4-BE49-F238E27FC236}">
                <a16:creationId xmlns:a16="http://schemas.microsoft.com/office/drawing/2014/main" xmlns="" id="{D26C3884-EA51-9AA2-AFBB-372D76A5F1D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3084" y="3343728"/>
            <a:ext cx="361044" cy="361044"/>
          </a:xfrm>
          <a:prstGeom prst="rect">
            <a:avLst/>
          </a:prstGeom>
        </p:spPr>
      </p:pic>
      <p:pic>
        <p:nvPicPr>
          <p:cNvPr id="7" name="Elemento grafico 6" descr="Segno di spunta con riempimento a tinta unita">
            <a:extLst>
              <a:ext uri="{FF2B5EF4-FFF2-40B4-BE49-F238E27FC236}">
                <a16:creationId xmlns:a16="http://schemas.microsoft.com/office/drawing/2014/main" xmlns="" id="{EB7059D4-8364-3405-6810-B5E82B8C99C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3084" y="3897086"/>
            <a:ext cx="361044" cy="361044"/>
          </a:xfrm>
          <a:prstGeom prst="rect">
            <a:avLst/>
          </a:prstGeom>
        </p:spPr>
      </p:pic>
      <p:pic>
        <p:nvPicPr>
          <p:cNvPr id="8" name="Elemento grafico 7" descr="Segno di spunta con riempimento a tinta unita">
            <a:extLst>
              <a:ext uri="{FF2B5EF4-FFF2-40B4-BE49-F238E27FC236}">
                <a16:creationId xmlns:a16="http://schemas.microsoft.com/office/drawing/2014/main" xmlns="" id="{F2FD58DB-4626-1909-CD8A-98A85CFC7D5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3084" y="4541157"/>
            <a:ext cx="361044" cy="361044"/>
          </a:xfrm>
          <a:prstGeom prst="rect">
            <a:avLst/>
          </a:prstGeom>
        </p:spPr>
      </p:pic>
      <p:pic>
        <p:nvPicPr>
          <p:cNvPr id="9" name="Elemento grafico 8" descr="Segno di spunta con riempimento a tinta unita">
            <a:extLst>
              <a:ext uri="{FF2B5EF4-FFF2-40B4-BE49-F238E27FC236}">
                <a16:creationId xmlns:a16="http://schemas.microsoft.com/office/drawing/2014/main" xmlns="" id="{247A69F7-F68C-DA15-19CC-89DD1D17768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3085" y="5139872"/>
            <a:ext cx="361044" cy="36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1527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1C50249-206B-D035-88B9-00A98E410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3322F7-9A1F-921D-57B7-F4E745479FF0}"/>
              </a:ext>
            </a:extLst>
          </p:cNvPr>
          <p:cNvSpPr>
            <a:spLocks noGrp="1"/>
          </p:cNvSpPr>
          <p:nvPr/>
        </p:nvSpPr>
        <p:spPr>
          <a:xfrm>
            <a:off x="786782" y="205979"/>
            <a:ext cx="371073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ea typeface="+mj-lt"/>
                <a:cs typeface="+mj-lt"/>
              </a:rPr>
              <a:t>Keywords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2BF2D43-E7B5-02B8-D1F3-7F443DF12BD2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10528300" cy="1724984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>
                <a:ea typeface="+mn-lt"/>
                <a:cs typeface="+mn-lt"/>
              </a:rPr>
              <a:t>4–8 </a:t>
            </a:r>
            <a:r>
              <a:rPr lang="it-IT" dirty="0" err="1">
                <a:ea typeface="+mn-lt"/>
                <a:cs typeface="+mn-lt"/>
              </a:rPr>
              <a:t>relevant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terms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Improve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discoverability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pPr algn="just"/>
            <a:r>
              <a:rPr lang="it-IT" dirty="0">
                <a:ea typeface="+mn-lt"/>
                <a:cs typeface="+mn-lt"/>
              </a:rPr>
              <a:t>Use standard </a:t>
            </a:r>
            <a:r>
              <a:rPr lang="it-IT" dirty="0" err="1">
                <a:ea typeface="+mn-lt"/>
                <a:cs typeface="+mn-lt"/>
              </a:rPr>
              <a:t>terminology</a:t>
            </a:r>
            <a:r>
              <a:rPr lang="it-IT" dirty="0">
                <a:ea typeface="+mn-lt"/>
                <a:cs typeface="+mn-lt"/>
              </a:rPr>
              <a:t>.</a:t>
            </a:r>
            <a:endParaRPr lang="it-IT" dirty="0"/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A03322F7-9A1F-921D-57B7-F4E745479FF0}"/>
              </a:ext>
            </a:extLst>
          </p:cNvPr>
          <p:cNvSpPr>
            <a:spLocks noGrp="1"/>
          </p:cNvSpPr>
          <p:nvPr/>
        </p:nvSpPr>
        <p:spPr>
          <a:xfrm>
            <a:off x="914394" y="3005997"/>
            <a:ext cx="3625702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ea typeface="+mj-lt"/>
                <a:cs typeface="+mj-lt"/>
              </a:rPr>
              <a:t>Key points</a:t>
            </a:r>
            <a:endParaRPr lang="it-IT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32BF2D43-E7B5-02B8-D1F3-7F443DF12BD2}"/>
              </a:ext>
            </a:extLst>
          </p:cNvPr>
          <p:cNvSpPr>
            <a:spLocks noGrp="1"/>
          </p:cNvSpPr>
          <p:nvPr/>
        </p:nvSpPr>
        <p:spPr>
          <a:xfrm>
            <a:off x="460738" y="4264801"/>
            <a:ext cx="10528300" cy="1724984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 err="1">
                <a:ea typeface="+mn-lt"/>
                <a:cs typeface="+mn-lt"/>
              </a:rPr>
              <a:t>Should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attract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attention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Explain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what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you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discovered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Explain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innovation</a:t>
            </a:r>
            <a:r>
              <a:rPr lang="it-IT" dirty="0">
                <a:ea typeface="+mn-lt"/>
                <a:cs typeface="+mn-lt"/>
              </a:rPr>
              <a:t>.</a:t>
            </a:r>
            <a:endParaRPr lang="it-IT" dirty="0"/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6694966" y="1857717"/>
            <a:ext cx="4968943" cy="42473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GB" b="1" dirty="0"/>
              <a:t>HIGHLIGHTS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GB" dirty="0"/>
              <a:t>We propose an approach to transform an ensemble of deterministic models into a stochastic model by preserving process based components and using stochastics for uncertainty quantification.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GB" dirty="0"/>
              <a:t>The BLUECAT approach delivers a new method for uncertainty assessment of deterministic </a:t>
            </a:r>
            <a:r>
              <a:rPr lang="en-GB" dirty="0" err="1"/>
              <a:t>multimodel</a:t>
            </a:r>
            <a:r>
              <a:rPr lang="en-GB" dirty="0"/>
              <a:t> predictions.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GB" dirty="0"/>
              <a:t>The best performing model within an ensemble is selected through minimisation of statistical uncertainty of each prediction.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GB" dirty="0"/>
              <a:t>The method improves the predicting capabilities of environmental models through minimisation of uncertainty.</a:t>
            </a:r>
          </a:p>
        </p:txBody>
      </p:sp>
      <p:sp>
        <p:nvSpPr>
          <p:cNvPr id="7" name="Freccia a destra 6"/>
          <p:cNvSpPr/>
          <p:nvPr/>
        </p:nvSpPr>
        <p:spPr>
          <a:xfrm>
            <a:off x="5284381" y="3678873"/>
            <a:ext cx="1244010" cy="8080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739436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D52AA20-7D5C-5033-6617-61993D202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A45DC9-F754-5A92-5517-3EC25AE849A5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79861" cy="1227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The Introduction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941F13-0749-038E-82BC-20E84D370631}"/>
              </a:ext>
            </a:extLst>
          </p:cNvPr>
          <p:cNvSpPr>
            <a:spLocks noGrp="1"/>
          </p:cNvSpPr>
          <p:nvPr/>
        </p:nvSpPr>
        <p:spPr>
          <a:xfrm>
            <a:off x="457200" y="1422252"/>
            <a:ext cx="4369981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err="1">
                <a:ea typeface="+mn-lt"/>
                <a:cs typeface="+mn-lt"/>
              </a:rPr>
              <a:t>Context</a:t>
            </a:r>
            <a:r>
              <a:rPr lang="it-IT" dirty="0">
                <a:ea typeface="+mn-lt"/>
                <a:cs typeface="+mn-lt"/>
              </a:rPr>
              <a:t> and background; 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Identify</a:t>
            </a:r>
            <a:r>
              <a:rPr lang="it-IT" dirty="0">
                <a:ea typeface="+mn-lt"/>
                <a:cs typeface="+mn-lt"/>
              </a:rPr>
              <a:t> the </a:t>
            </a:r>
            <a:r>
              <a:rPr lang="it-IT" dirty="0" err="1">
                <a:ea typeface="+mn-lt"/>
                <a:cs typeface="+mn-lt"/>
              </a:rPr>
              <a:t>research</a:t>
            </a:r>
            <a:r>
              <a:rPr lang="it-IT" dirty="0">
                <a:ea typeface="+mn-lt"/>
                <a:cs typeface="+mn-lt"/>
              </a:rPr>
              <a:t> gap; </a:t>
            </a:r>
            <a:endParaRPr lang="it-IT" dirty="0"/>
          </a:p>
          <a:p>
            <a:r>
              <a:rPr lang="it-IT" dirty="0">
                <a:ea typeface="+mn-lt"/>
                <a:cs typeface="+mn-lt"/>
              </a:rPr>
              <a:t>State the </a:t>
            </a:r>
            <a:r>
              <a:rPr lang="it-IT" dirty="0" err="1">
                <a:ea typeface="+mn-lt"/>
                <a:cs typeface="+mn-lt"/>
              </a:rPr>
              <a:t>objective</a:t>
            </a:r>
            <a:r>
              <a:rPr lang="it-IT" dirty="0">
                <a:ea typeface="+mn-lt"/>
                <a:cs typeface="+mn-lt"/>
              </a:rPr>
              <a:t> or </a:t>
            </a:r>
            <a:r>
              <a:rPr lang="it-IT" dirty="0" err="1">
                <a:ea typeface="+mn-lt"/>
                <a:cs typeface="+mn-lt"/>
              </a:rPr>
              <a:t>hypothesis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r>
              <a:rPr lang="en-GB" dirty="0">
                <a:ea typeface="+mn-lt"/>
                <a:cs typeface="+mn-lt"/>
              </a:rPr>
              <a:t>Make innovation clear;</a:t>
            </a:r>
          </a:p>
          <a:p>
            <a:r>
              <a:rPr lang="en-GB" dirty="0"/>
              <a:t>Think of the introduction of one’s skills in the best way.</a:t>
            </a:r>
            <a:endParaRPr lang="it-IT" dirty="0" err="1"/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6244" y="1658680"/>
            <a:ext cx="7050697" cy="512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95408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750A6DA-85D3-76D3-DBEA-1B241A2DB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5E0299-BD2E-3784-8BAD-AEE0EA145BAF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79861" cy="125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ea typeface="+mj-lt"/>
                <a:cs typeface="+mj-lt"/>
              </a:rPr>
              <a:t>Writing the </a:t>
            </a:r>
            <a:r>
              <a:rPr lang="it-IT" dirty="0" err="1">
                <a:ea typeface="+mj-lt"/>
                <a:cs typeface="+mj-lt"/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6A4A8BD-E7F4-1B96-5028-15DFB12DB396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3965944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>
                <a:ea typeface="+mn-lt"/>
                <a:cs typeface="+mn-lt"/>
              </a:rPr>
              <a:t>Start </a:t>
            </a:r>
            <a:r>
              <a:rPr lang="it-IT" dirty="0" err="1">
                <a:ea typeface="+mn-lt"/>
                <a:cs typeface="+mn-lt"/>
              </a:rPr>
              <a:t>broad</a:t>
            </a:r>
            <a:r>
              <a:rPr lang="it-IT" dirty="0">
                <a:ea typeface="+mn-lt"/>
                <a:cs typeface="+mn-lt"/>
              </a:rPr>
              <a:t> → </a:t>
            </a:r>
            <a:r>
              <a:rPr lang="it-IT" dirty="0" err="1">
                <a:ea typeface="+mn-lt"/>
                <a:cs typeface="+mn-lt"/>
              </a:rPr>
              <a:t>narrow</a:t>
            </a:r>
            <a:r>
              <a:rPr lang="it-IT" dirty="0">
                <a:ea typeface="+mn-lt"/>
                <a:cs typeface="+mn-lt"/>
              </a:rPr>
              <a:t> down;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Cite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relevant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literature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Make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clear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research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aim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r>
              <a:rPr lang="en-GB" dirty="0">
                <a:ea typeface="+mn-lt"/>
                <a:cs typeface="+mn-lt"/>
              </a:rPr>
              <a:t>Eventually anticipate results;</a:t>
            </a:r>
          </a:p>
          <a:p>
            <a:r>
              <a:rPr lang="en-GB" dirty="0">
                <a:ea typeface="+mn-lt"/>
                <a:cs typeface="+mn-lt"/>
              </a:rPr>
              <a:t>A fancy first sentence?</a:t>
            </a:r>
            <a:endParaRPr lang="it-IT" dirty="0"/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53307" y="1756809"/>
            <a:ext cx="7138693" cy="510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08547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C74AD43-B85C-78DA-F7C5-6F5AEAAAD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14B122-5B95-7A8E-3E66-0864E3A1752A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Methods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5F814F0-44AA-6B0A-68EA-1D32D71774BE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10528300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 err="1">
                <a:ea typeface="+mn-lt"/>
                <a:cs typeface="+mn-lt"/>
              </a:rPr>
              <a:t>Describe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how</a:t>
            </a:r>
            <a:r>
              <a:rPr lang="it-IT" dirty="0">
                <a:ea typeface="+mn-lt"/>
                <a:cs typeface="+mn-lt"/>
              </a:rPr>
              <a:t> the study </a:t>
            </a:r>
            <a:r>
              <a:rPr lang="it-IT" dirty="0" err="1">
                <a:ea typeface="+mn-lt"/>
                <a:cs typeface="+mn-lt"/>
              </a:rPr>
              <a:t>was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conducted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Allow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reproducibility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>
                <a:ea typeface="+mn-lt"/>
                <a:cs typeface="+mn-lt"/>
              </a:rPr>
              <a:t>Include: </a:t>
            </a:r>
          </a:p>
          <a:p>
            <a:pPr marL="180975" indent="0" algn="just">
              <a:buNone/>
            </a:pPr>
            <a:r>
              <a:rPr lang="it-IT">
                <a:ea typeface="+mn-lt"/>
                <a:cs typeface="+mn-lt"/>
              </a:rPr>
              <a:t>  </a:t>
            </a:r>
            <a:r>
              <a:rPr lang="it-IT" dirty="0">
                <a:ea typeface="+mn-lt"/>
                <a:cs typeface="+mn-lt"/>
              </a:rPr>
              <a:t>Data </a:t>
            </a:r>
            <a:endParaRPr lang="it-IT" dirty="0">
              <a:ea typeface="Calibri"/>
              <a:cs typeface="Calibri"/>
            </a:endParaRPr>
          </a:p>
          <a:p>
            <a:pPr marL="180975" indent="0" algn="just">
              <a:buNone/>
            </a:pPr>
            <a:r>
              <a:rPr lang="it-IT" dirty="0">
                <a:ea typeface="+mn-lt"/>
                <a:cs typeface="+mn-lt"/>
              </a:rPr>
              <a:t>  </a:t>
            </a:r>
            <a:r>
              <a:rPr lang="it-IT" dirty="0" err="1">
                <a:ea typeface="+mn-lt"/>
                <a:cs typeface="+mn-lt"/>
              </a:rPr>
              <a:t>Materials</a:t>
            </a:r>
            <a:r>
              <a:rPr lang="it-IT" dirty="0">
                <a:ea typeface="+mn-lt"/>
                <a:cs typeface="+mn-lt"/>
              </a:rPr>
              <a:t> </a:t>
            </a:r>
            <a:endParaRPr lang="it-IT" dirty="0">
              <a:ea typeface="Calibri"/>
              <a:cs typeface="Calibri"/>
            </a:endParaRPr>
          </a:p>
          <a:p>
            <a:pPr marL="180975" indent="0" algn="just">
              <a:buNone/>
            </a:pPr>
            <a:r>
              <a:rPr lang="it-IT" dirty="0">
                <a:ea typeface="+mn-lt"/>
                <a:cs typeface="+mn-lt"/>
              </a:rPr>
              <a:t>  </a:t>
            </a:r>
            <a:r>
              <a:rPr lang="it-IT" dirty="0" err="1">
                <a:ea typeface="+mn-lt"/>
                <a:cs typeface="+mn-lt"/>
              </a:rPr>
              <a:t>Procedures</a:t>
            </a:r>
            <a:r>
              <a:rPr lang="it-IT" dirty="0">
                <a:ea typeface="+mn-lt"/>
                <a:cs typeface="+mn-lt"/>
              </a:rPr>
              <a:t> </a:t>
            </a:r>
            <a:endParaRPr lang="it-IT" dirty="0">
              <a:ea typeface="Calibri"/>
              <a:cs typeface="Calibri"/>
            </a:endParaRPr>
          </a:p>
          <a:p>
            <a:pPr marL="180975" indent="0" algn="just">
              <a:buNone/>
            </a:pPr>
            <a:r>
              <a:rPr lang="it-IT" dirty="0">
                <a:ea typeface="+mn-lt"/>
                <a:cs typeface="+mn-lt"/>
              </a:rPr>
              <a:t>  Analysis </a:t>
            </a:r>
            <a:r>
              <a:rPr lang="it-IT" dirty="0" err="1">
                <a:ea typeface="+mn-lt"/>
                <a:cs typeface="+mn-lt"/>
              </a:rPr>
              <a:t>methods</a:t>
            </a:r>
            <a:endParaRPr lang="it-IT" dirty="0" err="1">
              <a:ea typeface="Calibri"/>
              <a:cs typeface="Calibri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9999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7708605" y="6390176"/>
            <a:ext cx="427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generated by </a:t>
            </a:r>
            <a:r>
              <a:rPr lang="en-GB" dirty="0" err="1"/>
              <a:t>ChatGPT</a:t>
            </a:r>
            <a:endParaRPr lang="it-IT" dirty="0"/>
          </a:p>
        </p:txBody>
      </p:sp>
      <p:pic>
        <p:nvPicPr>
          <p:cNvPr id="6" name="Elemento grafico 5" descr="Segno di spunta con riempimento a tinta unita">
            <a:extLst>
              <a:ext uri="{FF2B5EF4-FFF2-40B4-BE49-F238E27FC236}">
                <a16:creationId xmlns:a16="http://schemas.microsoft.com/office/drawing/2014/main" xmlns="" id="{6B65C58F-65F3-3F32-C0E5-EBDEE465BF6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523" y="3329563"/>
            <a:ext cx="361044" cy="361044"/>
          </a:xfrm>
          <a:prstGeom prst="rect">
            <a:avLst/>
          </a:prstGeom>
        </p:spPr>
      </p:pic>
      <p:pic>
        <p:nvPicPr>
          <p:cNvPr id="8" name="Elemento grafico 7" descr="Segno di spunta con riempimento a tinta unita">
            <a:extLst>
              <a:ext uri="{FF2B5EF4-FFF2-40B4-BE49-F238E27FC236}">
                <a16:creationId xmlns:a16="http://schemas.microsoft.com/office/drawing/2014/main" xmlns="" id="{EE10221A-1FAC-1E90-B223-F30868A7052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523" y="3893234"/>
            <a:ext cx="361044" cy="361044"/>
          </a:xfrm>
          <a:prstGeom prst="rect">
            <a:avLst/>
          </a:prstGeom>
        </p:spPr>
      </p:pic>
      <p:pic>
        <p:nvPicPr>
          <p:cNvPr id="10" name="Elemento grafico 9" descr="Segno di spunta con riempimento a tinta unita">
            <a:extLst>
              <a:ext uri="{FF2B5EF4-FFF2-40B4-BE49-F238E27FC236}">
                <a16:creationId xmlns:a16="http://schemas.microsoft.com/office/drawing/2014/main" xmlns="" id="{7E0B3F8A-5C86-9F2D-8A30-D5A067AD6B7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523" y="4456905"/>
            <a:ext cx="361044" cy="361044"/>
          </a:xfrm>
          <a:prstGeom prst="rect">
            <a:avLst/>
          </a:prstGeom>
        </p:spPr>
      </p:pic>
      <p:pic>
        <p:nvPicPr>
          <p:cNvPr id="12" name="Elemento grafico 11" descr="Segno di spunta con riempimento a tinta unita">
            <a:extLst>
              <a:ext uri="{FF2B5EF4-FFF2-40B4-BE49-F238E27FC236}">
                <a16:creationId xmlns:a16="http://schemas.microsoft.com/office/drawing/2014/main" xmlns="" id="{6B64C2DA-95C5-476F-41B5-3A056EAD7C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523" y="5020577"/>
            <a:ext cx="361044" cy="36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5219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09F20B-4049-9E08-656F-D560E37DB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526250-45E4-63CD-C3C7-9E8A9622A514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79861" cy="125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Methods: Good Practices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AF6E659-7E60-0EAF-5A34-F9EBBECD6828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4125433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>
                <a:ea typeface="+mn-lt"/>
                <a:cs typeface="+mn-lt"/>
              </a:rPr>
              <a:t>Be precise and </a:t>
            </a:r>
            <a:r>
              <a:rPr lang="it-IT" dirty="0" err="1">
                <a:ea typeface="+mn-lt"/>
                <a:cs typeface="+mn-lt"/>
              </a:rPr>
              <a:t>detailed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Use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present</a:t>
            </a:r>
            <a:r>
              <a:rPr lang="it-IT" dirty="0">
                <a:ea typeface="+mn-lt"/>
                <a:cs typeface="+mn-lt"/>
              </a:rPr>
              <a:t> or </a:t>
            </a:r>
            <a:r>
              <a:rPr lang="it-IT" dirty="0" err="1">
                <a:ea typeface="+mn-lt"/>
                <a:cs typeface="+mn-lt"/>
              </a:rPr>
              <a:t>past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tense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as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you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prefer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Avoid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unnecessary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details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Cite</a:t>
            </a:r>
            <a:r>
              <a:rPr lang="it-IT" dirty="0">
                <a:ea typeface="+mn-lt"/>
                <a:cs typeface="+mn-lt"/>
              </a:rPr>
              <a:t> standard </a:t>
            </a:r>
            <a:r>
              <a:rPr lang="it-IT" dirty="0" err="1">
                <a:ea typeface="+mn-lt"/>
                <a:cs typeface="+mn-lt"/>
              </a:rPr>
              <a:t>methods</a:t>
            </a:r>
            <a:r>
              <a:rPr lang="it-IT" dirty="0">
                <a:ea typeface="+mn-lt"/>
                <a:cs typeface="+mn-lt"/>
              </a:rPr>
              <a:t>.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6431" y="1222744"/>
            <a:ext cx="7513675" cy="563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688745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D7882D6-95A8-919F-2F49-9A133FB1E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A8E472-3F6E-EC75-FE80-127BF6B468AE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79861" cy="1300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Results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241E4CA-D876-3C3C-990A-FCF76EEB3DEB}"/>
              </a:ext>
            </a:extLst>
          </p:cNvPr>
          <p:cNvSpPr>
            <a:spLocks noGrp="1"/>
          </p:cNvSpPr>
          <p:nvPr/>
        </p:nvSpPr>
        <p:spPr>
          <a:xfrm>
            <a:off x="180742" y="1496683"/>
            <a:ext cx="3498112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>
                <a:ea typeface="+mn-lt"/>
                <a:cs typeface="+mn-lt"/>
              </a:rPr>
              <a:t>Present </a:t>
            </a:r>
            <a:r>
              <a:rPr lang="it-IT" dirty="0" err="1">
                <a:ea typeface="+mn-lt"/>
                <a:cs typeface="+mn-lt"/>
              </a:rPr>
              <a:t>findings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objectively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Interpretation</a:t>
            </a:r>
            <a:r>
              <a:rPr lang="it-IT" dirty="0">
                <a:ea typeface="+mn-lt"/>
                <a:cs typeface="+mn-lt"/>
              </a:rPr>
              <a:t> (</a:t>
            </a:r>
            <a:r>
              <a:rPr lang="it-IT" dirty="0" err="1">
                <a:ea typeface="+mn-lt"/>
                <a:cs typeface="+mn-lt"/>
              </a:rPr>
              <a:t>if</a:t>
            </a:r>
            <a:r>
              <a:rPr lang="it-IT" dirty="0">
                <a:ea typeface="+mn-lt"/>
                <a:cs typeface="+mn-lt"/>
              </a:rPr>
              <a:t> no </a:t>
            </a:r>
            <a:r>
              <a:rPr lang="it-IT" dirty="0" err="1">
                <a:ea typeface="+mn-lt"/>
                <a:cs typeface="+mn-lt"/>
              </a:rPr>
              <a:t>Discussion</a:t>
            </a:r>
            <a:r>
              <a:rPr lang="it-IT" dirty="0">
                <a:ea typeface="+mn-lt"/>
                <a:cs typeface="+mn-lt"/>
              </a:rPr>
              <a:t>); </a:t>
            </a:r>
            <a:endParaRPr lang="it-IT" dirty="0"/>
          </a:p>
          <a:p>
            <a:r>
              <a:rPr lang="it-IT" dirty="0">
                <a:ea typeface="+mn-lt"/>
                <a:cs typeface="+mn-lt"/>
              </a:rPr>
              <a:t>Use </a:t>
            </a:r>
            <a:r>
              <a:rPr lang="it-IT" dirty="0" err="1">
                <a:ea typeface="+mn-lt"/>
                <a:cs typeface="+mn-lt"/>
              </a:rPr>
              <a:t>figures</a:t>
            </a:r>
            <a:r>
              <a:rPr lang="it-IT" dirty="0">
                <a:ea typeface="+mn-lt"/>
                <a:cs typeface="+mn-lt"/>
              </a:rPr>
              <a:t> and </a:t>
            </a:r>
            <a:r>
              <a:rPr lang="it-IT" dirty="0" err="1">
                <a:ea typeface="+mn-lt"/>
                <a:cs typeface="+mn-lt"/>
              </a:rPr>
              <a:t>tables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effectively</a:t>
            </a:r>
            <a:r>
              <a:rPr lang="it-IT" dirty="0">
                <a:ea typeface="+mn-lt"/>
                <a:cs typeface="+mn-lt"/>
              </a:rPr>
              <a:t>.</a:t>
            </a:r>
            <a:endParaRPr lang="it-IT" dirty="0" err="1"/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4368" y="861228"/>
            <a:ext cx="8607632" cy="522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79699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263EDA0-A293-EBC8-85E0-F7A9FD2AF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59BFC8-8FF6-1767-0200-C48A0A05A2AF}"/>
              </a:ext>
            </a:extLst>
          </p:cNvPr>
          <p:cNvSpPr>
            <a:spLocks noGrp="1"/>
          </p:cNvSpPr>
          <p:nvPr/>
        </p:nvSpPr>
        <p:spPr>
          <a:xfrm>
            <a:off x="457200" y="153788"/>
            <a:ext cx="11279861" cy="13113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Figures and Tables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77DA55-EA76-F7B6-1F28-135A6040D58B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3349256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>
                <a:ea typeface="+mn-lt"/>
                <a:cs typeface="+mn-lt"/>
              </a:rPr>
              <a:t>Clear and </a:t>
            </a:r>
            <a:r>
              <a:rPr lang="it-IT" dirty="0" err="1">
                <a:ea typeface="+mn-lt"/>
                <a:cs typeface="+mn-lt"/>
              </a:rPr>
              <a:t>readable</a:t>
            </a:r>
            <a:r>
              <a:rPr lang="it-IT" dirty="0">
                <a:ea typeface="+mn-lt"/>
                <a:cs typeface="+mn-lt"/>
              </a:rPr>
              <a:t>; </a:t>
            </a:r>
          </a:p>
          <a:p>
            <a:r>
              <a:rPr lang="en-GB" dirty="0">
                <a:ea typeface="+mn-lt"/>
                <a:cs typeface="+mn-lt"/>
              </a:rPr>
              <a:t>Use catching and clear graphics;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Self-contained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captions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Avoid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redundancy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with</a:t>
            </a:r>
            <a:r>
              <a:rPr lang="it-IT" dirty="0">
                <a:ea typeface="+mn-lt"/>
                <a:cs typeface="+mn-lt"/>
              </a:rPr>
              <a:t> text; </a:t>
            </a:r>
            <a:endParaRPr lang="it-IT" dirty="0"/>
          </a:p>
          <a:p>
            <a:r>
              <a:rPr lang="it-IT" dirty="0">
                <a:ea typeface="+mn-lt"/>
                <a:cs typeface="+mn-lt"/>
              </a:rPr>
              <a:t>Highlight key </a:t>
            </a:r>
            <a:r>
              <a:rPr lang="it-IT" dirty="0" err="1">
                <a:ea typeface="+mn-lt"/>
                <a:cs typeface="+mn-lt"/>
              </a:rPr>
              <a:t>findings</a:t>
            </a:r>
            <a:r>
              <a:rPr lang="it-IT" dirty="0">
                <a:ea typeface="+mn-lt"/>
                <a:cs typeface="+mn-lt"/>
              </a:rPr>
              <a:t>.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sp>
        <p:nvSpPr>
          <p:cNvPr id="17410" name="AutoShape 2" descr="https://www.science.org/cms/10.1126/sciadv.adg8304/asset/50439d38-6044-4013-9c78-3ce399b1375b/assets/images/large/sciadv.adg8304-f1.jpg"/>
          <p:cNvSpPr>
            <a:spLocks noChangeAspect="1" noChangeArrowheads="1"/>
          </p:cNvSpPr>
          <p:nvPr/>
        </p:nvSpPr>
        <p:spPr bwMode="auto">
          <a:xfrm>
            <a:off x="155575" y="-10545763"/>
            <a:ext cx="34290000" cy="219837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412" name="AutoShape 4" descr="https://www.science.org/cms/10.1126/sciadv.adg8304/asset/50439d38-6044-4013-9c78-3ce399b1375b/assets/images/large/sciadv.adg8304-f1.jpg"/>
          <p:cNvSpPr>
            <a:spLocks noChangeAspect="1" noChangeArrowheads="1"/>
          </p:cNvSpPr>
          <p:nvPr/>
        </p:nvSpPr>
        <p:spPr bwMode="auto">
          <a:xfrm>
            <a:off x="155575" y="-10545763"/>
            <a:ext cx="34290000" cy="219837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414" name="AutoShape 6" descr="https://www.science.org/cms/10.1126/sciadv.adg8304/asset/50439d38-6044-4013-9c78-3ce399b1375b/assets/images/large/sciadv.adg8304-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7978" y="1705573"/>
            <a:ext cx="8006132" cy="513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01485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EB8689C-0D1E-5370-652F-2FFA9907E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3E4072-429B-5464-6FC5-6E2E8EC9C24A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79861" cy="125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Discussion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98B815-4B16-9713-B33F-0058F1C47941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3519377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err="1">
                <a:ea typeface="+mn-lt"/>
                <a:cs typeface="+mn-lt"/>
              </a:rPr>
              <a:t>Interpret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results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r>
              <a:rPr lang="it-IT" dirty="0">
                <a:ea typeface="+mn-lt"/>
                <a:cs typeface="+mn-lt"/>
              </a:rPr>
              <a:t>Compare </a:t>
            </a:r>
            <a:r>
              <a:rPr lang="it-IT" dirty="0" err="1">
                <a:ea typeface="+mn-lt"/>
                <a:cs typeface="+mn-lt"/>
              </a:rPr>
              <a:t>with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literature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Explain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significance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r>
              <a:rPr lang="it-IT" dirty="0" err="1">
                <a:ea typeface="+mn-lt"/>
                <a:cs typeface="+mn-lt"/>
              </a:rPr>
              <a:t>Answer</a:t>
            </a:r>
            <a:r>
              <a:rPr lang="it-IT" dirty="0">
                <a:ea typeface="+mn-lt"/>
                <a:cs typeface="+mn-lt"/>
              </a:rPr>
              <a:t> the </a:t>
            </a:r>
            <a:r>
              <a:rPr lang="it-IT" dirty="0" err="1">
                <a:ea typeface="+mn-lt"/>
                <a:cs typeface="+mn-lt"/>
              </a:rPr>
              <a:t>research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question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Address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limitations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Suggest</a:t>
            </a:r>
            <a:r>
              <a:rPr lang="it-IT" dirty="0">
                <a:ea typeface="+mn-lt"/>
                <a:cs typeface="+mn-lt"/>
              </a:rPr>
              <a:t> future work</a:t>
            </a:r>
            <a:r>
              <a:rPr lang="it-IT" dirty="0"/>
              <a:t>.</a:t>
            </a:r>
            <a:endParaRPr lang="it-IT" dirty="0" err="1"/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4304" y="1452106"/>
            <a:ext cx="787717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26322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C6B998A-5F16-A5AE-E6A4-B216E6A27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CE8568-5318-BA08-EBCB-95460E7B0BCB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Conclusion</a:t>
            </a:r>
            <a:endParaRPr lang="it-IT"/>
          </a:p>
        </p:txBody>
      </p:sp>
      <p:pic>
        <p:nvPicPr>
          <p:cNvPr id="4" name="Immagine 3" descr="Immagine che contiene testo, schermata&#10;&#10;Il contenuto generato dall&amp;#39;IA potrebbe non essere corretto.">
            <a:extLst>
              <a:ext uri="{FF2B5EF4-FFF2-40B4-BE49-F238E27FC236}">
                <a16:creationId xmlns:a16="http://schemas.microsoft.com/office/drawing/2014/main" xmlns="" id="{9024CA34-5274-0B81-A524-95DF86BEC2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177" r="-102" b="-152"/>
          <a:stretch>
            <a:fillRect/>
          </a:stretch>
        </p:blipFill>
        <p:spPr>
          <a:xfrm>
            <a:off x="1537048" y="1325671"/>
            <a:ext cx="9107479" cy="514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6585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9466489-A7BD-3C6B-A9D5-3E45DCE7E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CC37EB5-6DB3-808D-B5E1-A98CD6A91850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90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Learning Objectives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B255730-E606-ACC9-B731-CD6E67EC5BD3}"/>
              </a:ext>
            </a:extLst>
          </p:cNvPr>
          <p:cNvSpPr>
            <a:spLocks noGrp="1"/>
          </p:cNvSpPr>
          <p:nvPr/>
        </p:nvSpPr>
        <p:spPr>
          <a:xfrm>
            <a:off x="457200" y="1980294"/>
            <a:ext cx="10528300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 err="1">
                <a:ea typeface="+mn-lt"/>
                <a:cs typeface="+mn-lt"/>
              </a:rPr>
              <a:t>Learn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how</a:t>
            </a:r>
            <a:r>
              <a:rPr lang="it-IT" dirty="0">
                <a:ea typeface="+mn-lt"/>
                <a:cs typeface="+mn-lt"/>
              </a:rPr>
              <a:t> to </a:t>
            </a:r>
            <a:r>
              <a:rPr lang="it-IT" dirty="0" err="1">
                <a:ea typeface="+mn-lt"/>
                <a:cs typeface="+mn-lt"/>
              </a:rPr>
              <a:t>write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each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section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effectively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Avoid</a:t>
            </a:r>
            <a:r>
              <a:rPr lang="it-IT" dirty="0">
                <a:ea typeface="+mn-lt"/>
                <a:cs typeface="+mn-lt"/>
              </a:rPr>
              <a:t> common </a:t>
            </a:r>
            <a:r>
              <a:rPr lang="it-IT" dirty="0" err="1">
                <a:ea typeface="+mn-lt"/>
                <a:cs typeface="+mn-lt"/>
              </a:rPr>
              <a:t>mistakes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Improve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clarity</a:t>
            </a:r>
            <a:r>
              <a:rPr lang="it-IT" dirty="0">
                <a:ea typeface="+mn-lt"/>
                <a:cs typeface="+mn-lt"/>
              </a:rPr>
              <a:t> and impact.</a:t>
            </a:r>
            <a:endParaRPr lang="it-IT" dirty="0"/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4825" y="2019633"/>
            <a:ext cx="38481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98887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0CBAD6B-0C4A-E9E8-65F4-201C60C7A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0D2D52-202B-E44F-FBFE-2A0551F2D155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References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8543DF-7808-8105-2A34-9B0B8C0D3F14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6103088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 err="1">
                <a:ea typeface="+mn-lt"/>
                <a:cs typeface="+mn-lt"/>
              </a:rPr>
              <a:t>Follow</a:t>
            </a:r>
            <a:r>
              <a:rPr lang="it-IT" dirty="0">
                <a:ea typeface="+mn-lt"/>
                <a:cs typeface="+mn-lt"/>
              </a:rPr>
              <a:t> journal style;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Cite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relevant</a:t>
            </a:r>
            <a:r>
              <a:rPr lang="it-IT" dirty="0">
                <a:ea typeface="+mn-lt"/>
                <a:cs typeface="+mn-lt"/>
              </a:rPr>
              <a:t> and </a:t>
            </a:r>
            <a:r>
              <a:rPr lang="it-IT" dirty="0" err="1">
                <a:ea typeface="+mn-lt"/>
                <a:cs typeface="+mn-lt"/>
              </a:rPr>
              <a:t>recent</a:t>
            </a:r>
            <a:r>
              <a:rPr lang="it-IT" dirty="0">
                <a:ea typeface="+mn-lt"/>
                <a:cs typeface="+mn-lt"/>
              </a:rPr>
              <a:t> work;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Avoid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plagiarism</a:t>
            </a:r>
            <a:r>
              <a:rPr lang="it-IT" dirty="0">
                <a:ea typeface="+mn-lt"/>
                <a:cs typeface="+mn-lt"/>
              </a:rPr>
              <a:t>.</a:t>
            </a:r>
            <a:endParaRPr lang="it-IT" dirty="0" err="1"/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2772883"/>
            <a:ext cx="80486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1491654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7011088-6745-00ED-3791-D40467264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9C8A62-CDD6-3DD6-0104-B79F5D4EEF05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Writing Style Tips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C1C2F8-0128-DC21-0C64-D3809C0C467C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6432698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 err="1">
                <a:ea typeface="+mn-lt"/>
                <a:cs typeface="+mn-lt"/>
              </a:rPr>
              <a:t>Use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active</a:t>
            </a:r>
            <a:r>
              <a:rPr lang="it-IT" dirty="0">
                <a:ea typeface="+mn-lt"/>
                <a:cs typeface="+mn-lt"/>
              </a:rPr>
              <a:t> voice </a:t>
            </a:r>
            <a:r>
              <a:rPr lang="it-IT" dirty="0" err="1">
                <a:ea typeface="+mn-lt"/>
                <a:cs typeface="+mn-lt"/>
              </a:rPr>
              <a:t>when</a:t>
            </a:r>
            <a:r>
              <a:rPr lang="it-IT" dirty="0">
                <a:ea typeface="+mn-lt"/>
                <a:cs typeface="+mn-lt"/>
              </a:rPr>
              <a:t> appropriate;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Avoid</a:t>
            </a:r>
            <a:r>
              <a:rPr lang="it-IT" dirty="0">
                <a:ea typeface="+mn-lt"/>
                <a:cs typeface="+mn-lt"/>
              </a:rPr>
              <a:t> long </a:t>
            </a:r>
            <a:r>
              <a:rPr lang="it-IT" dirty="0" err="1">
                <a:ea typeface="+mn-lt"/>
                <a:cs typeface="+mn-lt"/>
              </a:rPr>
              <a:t>sentences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Prefer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simple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words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>
                <a:ea typeface="+mn-lt"/>
                <a:cs typeface="+mn-lt"/>
              </a:rPr>
              <a:t>Be </a:t>
            </a:r>
            <a:r>
              <a:rPr lang="it-IT" dirty="0" err="1">
                <a:ea typeface="+mn-lt"/>
                <a:cs typeface="+mn-lt"/>
              </a:rPr>
              <a:t>consistent</a:t>
            </a:r>
            <a:r>
              <a:rPr lang="it-IT" dirty="0">
                <a:ea typeface="+mn-lt"/>
                <a:cs typeface="+mn-lt"/>
              </a:rPr>
              <a:t>.</a:t>
            </a:r>
            <a:endParaRPr lang="it-IT" dirty="0"/>
          </a:p>
          <a:p>
            <a:pPr algn="just"/>
            <a:endParaRPr lang="it-IT" dirty="0">
              <a:ea typeface="Calibri"/>
              <a:cs typeface="Calibri"/>
            </a:endParaRPr>
          </a:p>
        </p:txBody>
      </p:sp>
      <p:pic>
        <p:nvPicPr>
          <p:cNvPr id="5" name="Immagine 4" descr="Immagine che contiene testo, schermata, Carattere, diagramma&#10;&#10;Il contenuto generato dall&amp;#39;IA potrebbe non essere corretto.">
            <a:extLst>
              <a:ext uri="{FF2B5EF4-FFF2-40B4-BE49-F238E27FC236}">
                <a16:creationId xmlns:a16="http://schemas.microsoft.com/office/drawing/2014/main" xmlns="" id="{56B4860C-1BAA-BB72-ADF5-A9524E612C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413"/>
          <a:stretch>
            <a:fillRect/>
          </a:stretch>
        </p:blipFill>
        <p:spPr>
          <a:xfrm>
            <a:off x="453571" y="1270000"/>
            <a:ext cx="10287000" cy="525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37344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139F6B8-049D-E36E-268E-94C9713F9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D1C6A5-8F9D-953F-1D35-0E9B7453E552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Common Mistakes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AD44E4-1A12-E7D5-7576-2945FB50F4E8}"/>
              </a:ext>
            </a:extLst>
          </p:cNvPr>
          <p:cNvSpPr>
            <a:spLocks noGrp="1"/>
          </p:cNvSpPr>
          <p:nvPr/>
        </p:nvSpPr>
        <p:spPr>
          <a:xfrm>
            <a:off x="457200" y="1976263"/>
            <a:ext cx="5667153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 err="1">
                <a:ea typeface="+mn-lt"/>
                <a:cs typeface="+mn-lt"/>
              </a:rPr>
              <a:t>Lack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of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structure</a:t>
            </a:r>
            <a:r>
              <a:rPr lang="it-IT" dirty="0">
                <a:ea typeface="+mn-lt"/>
                <a:cs typeface="+mn-lt"/>
              </a:rPr>
              <a:t>; </a:t>
            </a:r>
          </a:p>
          <a:p>
            <a:pPr algn="just"/>
            <a:r>
              <a:rPr lang="it-IT" dirty="0" err="1">
                <a:ea typeface="+mn-lt"/>
                <a:cs typeface="+mn-lt"/>
              </a:rPr>
              <a:t>Poor</a:t>
            </a:r>
            <a:r>
              <a:rPr lang="it-IT" dirty="0">
                <a:ea typeface="+mn-lt"/>
                <a:cs typeface="+mn-lt"/>
              </a:rPr>
              <a:t> English;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Overcomplicated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sentences</a:t>
            </a:r>
            <a:r>
              <a:rPr lang="it-IT" dirty="0">
                <a:ea typeface="+mn-lt"/>
                <a:cs typeface="+mn-lt"/>
              </a:rPr>
              <a:t>; </a:t>
            </a:r>
          </a:p>
          <a:p>
            <a:pPr algn="just"/>
            <a:r>
              <a:rPr lang="it-IT" dirty="0" err="1">
                <a:ea typeface="+mn-lt"/>
                <a:cs typeface="+mn-lt"/>
              </a:rPr>
              <a:t>Missing</a:t>
            </a:r>
            <a:r>
              <a:rPr lang="it-IT" dirty="0">
                <a:ea typeface="+mn-lt"/>
                <a:cs typeface="+mn-lt"/>
              </a:rPr>
              <a:t> key </a:t>
            </a:r>
            <a:r>
              <a:rPr lang="it-IT" dirty="0" err="1">
                <a:ea typeface="+mn-lt"/>
                <a:cs typeface="+mn-lt"/>
              </a:rPr>
              <a:t>references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Unnecessary references.</a:t>
            </a:r>
            <a:endParaRPr lang="it-IT" dirty="0" err="1"/>
          </a:p>
          <a:p>
            <a:pPr algn="just"/>
            <a:endParaRPr lang="it-IT" dirty="0">
              <a:ea typeface="Calibri"/>
              <a:cs typeface="Calibri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6176" y="1037760"/>
            <a:ext cx="6305824" cy="505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288284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841A931-A36B-6DD4-ED66-BA9255F8C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A9FCA8-921A-0D1C-0BDE-05A0CDF93F97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Revision and Proofreading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D35FB8-46E0-37AE-D3CC-7451264D5D7B}"/>
              </a:ext>
            </a:extLst>
          </p:cNvPr>
          <p:cNvSpPr>
            <a:spLocks noGrp="1"/>
          </p:cNvSpPr>
          <p:nvPr/>
        </p:nvSpPr>
        <p:spPr>
          <a:xfrm>
            <a:off x="686844" y="2571055"/>
            <a:ext cx="10528300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>
                <a:ea typeface="+mn-lt"/>
                <a:cs typeface="+mn-lt"/>
              </a:rPr>
              <a:t>Check </a:t>
            </a:r>
            <a:r>
              <a:rPr lang="it-IT" dirty="0" err="1">
                <a:ea typeface="+mn-lt"/>
                <a:cs typeface="+mn-lt"/>
              </a:rPr>
              <a:t>grammar</a:t>
            </a:r>
            <a:r>
              <a:rPr lang="it-IT" dirty="0">
                <a:ea typeface="+mn-lt"/>
                <a:cs typeface="+mn-lt"/>
              </a:rPr>
              <a:t> and </a:t>
            </a:r>
            <a:r>
              <a:rPr lang="it-IT" dirty="0" err="1">
                <a:ea typeface="+mn-lt"/>
                <a:cs typeface="+mn-lt"/>
              </a:rPr>
              <a:t>clarity</a:t>
            </a:r>
            <a:r>
              <a:rPr lang="it-IT" dirty="0">
                <a:ea typeface="+mn-lt"/>
                <a:cs typeface="+mn-lt"/>
              </a:rPr>
              <a:t>; </a:t>
            </a:r>
          </a:p>
          <a:p>
            <a:pPr algn="just"/>
            <a:r>
              <a:rPr lang="it-IT" dirty="0" err="1">
                <a:ea typeface="+mn-lt"/>
                <a:cs typeface="+mn-lt"/>
              </a:rPr>
              <a:t>Revise</a:t>
            </a:r>
            <a:r>
              <a:rPr lang="it-IT" dirty="0">
                <a:ea typeface="+mn-lt"/>
                <a:cs typeface="+mn-lt"/>
              </a:rPr>
              <a:t> multiple </a:t>
            </a:r>
            <a:r>
              <a:rPr lang="it-IT" dirty="0" err="1">
                <a:ea typeface="+mn-lt"/>
                <a:cs typeface="+mn-lt"/>
              </a:rPr>
              <a:t>times</a:t>
            </a:r>
            <a:r>
              <a:rPr lang="it-IT" dirty="0">
                <a:ea typeface="+mn-lt"/>
                <a:cs typeface="+mn-lt"/>
              </a:rPr>
              <a:t>; </a:t>
            </a:r>
          </a:p>
          <a:p>
            <a:pPr algn="just"/>
            <a:r>
              <a:rPr lang="it-IT" dirty="0" err="1">
                <a:ea typeface="+mn-lt"/>
                <a:cs typeface="+mn-lt"/>
              </a:rPr>
              <a:t>Ask</a:t>
            </a:r>
            <a:r>
              <a:rPr lang="it-IT" dirty="0">
                <a:ea typeface="+mn-lt"/>
                <a:cs typeface="+mn-lt"/>
              </a:rPr>
              <a:t> for </a:t>
            </a:r>
            <a:r>
              <a:rPr lang="it-IT" dirty="0" err="1">
                <a:ea typeface="+mn-lt"/>
                <a:cs typeface="+mn-lt"/>
              </a:rPr>
              <a:t>peer</a:t>
            </a:r>
            <a:r>
              <a:rPr lang="it-IT" dirty="0">
                <a:ea typeface="+mn-lt"/>
                <a:cs typeface="+mn-lt"/>
              </a:rPr>
              <a:t> feedback.</a:t>
            </a:r>
          </a:p>
          <a:p>
            <a:pPr algn="just"/>
            <a:endParaRPr lang="it-IT" dirty="0">
              <a:ea typeface="Calibri"/>
              <a:cs typeface="Calibri"/>
            </a:endParaRPr>
          </a:p>
        </p:txBody>
      </p:sp>
      <p:pic>
        <p:nvPicPr>
          <p:cNvPr id="4" name="Immagine 3" descr="Immagine che contiene specchio, luce&#10;&#10;Il contenuto generato dall&amp;#39;IA potrebbe non essere corretto.">
            <a:extLst>
              <a:ext uri="{FF2B5EF4-FFF2-40B4-BE49-F238E27FC236}">
                <a16:creationId xmlns:a16="http://schemas.microsoft.com/office/drawing/2014/main" xmlns="" id="{806BB432-6811-1A9D-BAF8-0F9A8CEFC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923" y="1680575"/>
            <a:ext cx="3534428" cy="442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91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2ED75F0-1B3F-CAA7-EF8D-DF792ECF4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4E2255-FDEE-76FF-AF1D-38C2597E6AB5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Submission Process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C5E32D4-DFC5-B742-6AA0-3AB561D9637D}"/>
              </a:ext>
            </a:extLst>
          </p:cNvPr>
          <p:cNvSpPr>
            <a:spLocks noGrp="1"/>
          </p:cNvSpPr>
          <p:nvPr/>
        </p:nvSpPr>
        <p:spPr>
          <a:xfrm>
            <a:off x="457200" y="2675438"/>
            <a:ext cx="5932967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>
                <a:ea typeface="+mn-lt"/>
                <a:cs typeface="+mn-lt"/>
              </a:rPr>
              <a:t>Follow </a:t>
            </a:r>
            <a:r>
              <a:rPr lang="it-IT" dirty="0" err="1">
                <a:ea typeface="+mn-lt"/>
                <a:cs typeface="+mn-lt"/>
              </a:rPr>
              <a:t>author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guidelines</a:t>
            </a:r>
            <a:r>
              <a:rPr lang="it-IT" dirty="0">
                <a:ea typeface="+mn-lt"/>
                <a:cs typeface="+mn-lt"/>
              </a:rPr>
              <a:t>; </a:t>
            </a:r>
          </a:p>
          <a:p>
            <a:pPr algn="just"/>
            <a:r>
              <a:rPr lang="it-IT" dirty="0">
                <a:ea typeface="+mn-lt"/>
                <a:cs typeface="+mn-lt"/>
              </a:rPr>
              <a:t>Write a cover </a:t>
            </a:r>
            <a:r>
              <a:rPr lang="it-IT" dirty="0" err="1">
                <a:ea typeface="+mn-lt"/>
                <a:cs typeface="+mn-lt"/>
              </a:rPr>
              <a:t>letter</a:t>
            </a:r>
            <a:r>
              <a:rPr lang="it-IT" dirty="0">
                <a:ea typeface="+mn-lt"/>
                <a:cs typeface="+mn-lt"/>
              </a:rPr>
              <a:t>; </a:t>
            </a:r>
          </a:p>
          <a:p>
            <a:pPr algn="just"/>
            <a:r>
              <a:rPr lang="it-IT" dirty="0" err="1">
                <a:ea typeface="+mn-lt"/>
                <a:cs typeface="+mn-lt"/>
              </a:rPr>
              <a:t>Respond</a:t>
            </a:r>
            <a:r>
              <a:rPr lang="it-IT" dirty="0">
                <a:ea typeface="+mn-lt"/>
                <a:cs typeface="+mn-lt"/>
              </a:rPr>
              <a:t> to </a:t>
            </a:r>
            <a:r>
              <a:rPr lang="it-IT" dirty="0" err="1">
                <a:ea typeface="+mn-lt"/>
                <a:cs typeface="+mn-lt"/>
              </a:rPr>
              <a:t>reviewers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carefully</a:t>
            </a:r>
            <a:r>
              <a:rPr lang="it-IT" dirty="0">
                <a:ea typeface="+mn-lt"/>
                <a:cs typeface="+mn-lt"/>
              </a:rPr>
              <a:t>.</a:t>
            </a:r>
          </a:p>
          <a:p>
            <a:pPr algn="just"/>
            <a:endParaRPr lang="it-IT" dirty="0">
              <a:ea typeface="Calibri"/>
              <a:cs typeface="Calibri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3451" y="1151075"/>
            <a:ext cx="5578549" cy="570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06606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0F4D0C-09AE-7955-6AC8-81D5D7466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430DE5-38DA-59EE-7FA3-4083C97E1693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Final Advice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9477B5-875A-6FA8-C440-1025C9212FC3}"/>
              </a:ext>
            </a:extLst>
          </p:cNvPr>
          <p:cNvSpPr>
            <a:spLocks noGrp="1"/>
          </p:cNvSpPr>
          <p:nvPr/>
        </p:nvSpPr>
        <p:spPr>
          <a:xfrm>
            <a:off x="446567" y="1454151"/>
            <a:ext cx="10528300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>
                <a:ea typeface="+mn-lt"/>
                <a:cs typeface="+mn-lt"/>
              </a:rPr>
              <a:t>Start </a:t>
            </a:r>
            <a:r>
              <a:rPr lang="it-IT" dirty="0" err="1">
                <a:ea typeface="+mn-lt"/>
                <a:cs typeface="+mn-lt"/>
              </a:rPr>
              <a:t>writing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early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Read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good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papers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Practice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regularly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pPr algn="just"/>
            <a:r>
              <a:rPr lang="it-IT" dirty="0" err="1">
                <a:solidFill>
                  <a:srgbClr val="FF0000"/>
                </a:solidFill>
                <a:ea typeface="+mn-lt"/>
                <a:cs typeface="+mn-lt"/>
              </a:rPr>
              <a:t>Review</a:t>
            </a:r>
            <a:r>
              <a:rPr lang="it-IT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it-IT" dirty="0" err="1">
                <a:solidFill>
                  <a:srgbClr val="FF0000"/>
                </a:solidFill>
                <a:ea typeface="+mn-lt"/>
                <a:cs typeface="+mn-lt"/>
              </a:rPr>
              <a:t>papers</a:t>
            </a:r>
            <a:r>
              <a:rPr lang="it-IT" dirty="0">
                <a:solidFill>
                  <a:srgbClr val="FF0000"/>
                </a:solidFill>
                <a:ea typeface="+mn-lt"/>
                <a:cs typeface="+mn-lt"/>
              </a:rPr>
              <a:t>!!</a:t>
            </a:r>
            <a:r>
              <a:rPr lang="it-IT" dirty="0">
                <a:ea typeface="+mn-lt"/>
                <a:cs typeface="+mn-lt"/>
              </a:rPr>
              <a:t> </a:t>
            </a:r>
            <a:endParaRPr lang="it-IT" dirty="0"/>
          </a:p>
          <a:p>
            <a:pPr algn="just"/>
            <a:r>
              <a:rPr lang="it-IT" dirty="0">
                <a:ea typeface="+mn-lt"/>
                <a:cs typeface="+mn-lt"/>
              </a:rPr>
              <a:t>Writing </a:t>
            </a:r>
            <a:r>
              <a:rPr lang="it-IT" dirty="0" err="1">
                <a:ea typeface="+mn-lt"/>
                <a:cs typeface="+mn-lt"/>
              </a:rPr>
              <a:t>improves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with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experience</a:t>
            </a:r>
            <a:endParaRPr lang="it-IT" dirty="0">
              <a:ea typeface="+mn-lt"/>
              <a:cs typeface="+mn-lt"/>
            </a:endParaRPr>
          </a:p>
          <a:p>
            <a:pPr algn="just"/>
            <a:endParaRPr lang="en-GB" dirty="0">
              <a:ea typeface="+mn-lt"/>
              <a:cs typeface="+mn-lt"/>
            </a:endParaRPr>
          </a:p>
          <a:p>
            <a:pPr algn="just"/>
            <a:endParaRPr lang="en-GB" dirty="0">
              <a:ea typeface="+mn-lt"/>
              <a:cs typeface="+mn-lt"/>
            </a:endParaRPr>
          </a:p>
          <a:p>
            <a:pPr algn="just">
              <a:buNone/>
            </a:pPr>
            <a:r>
              <a:rPr lang="en-GB" b="1" dirty="0">
                <a:ea typeface="+mn-lt"/>
                <a:cs typeface="+mn-lt"/>
              </a:rPr>
              <a:t>Good luck!! (any researcher needs it!!)</a:t>
            </a:r>
            <a:endParaRPr lang="it-IT" b="1" dirty="0" err="1"/>
          </a:p>
          <a:p>
            <a:pPr algn="just"/>
            <a:endParaRPr lang="it-IT" dirty="0">
              <a:ea typeface="Calibri"/>
              <a:cs typeface="Calibri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1390" y="1143000"/>
            <a:ext cx="488061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431045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2F34826-AB58-E8A4-2C9A-D7FDD004A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xmlns="" id="{8D1969F3-789C-D259-BFB0-D805BE6F3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Credits: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9D35B2DD-6725-E1AD-5DE7-DB630B7C03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it-IT">
                <a:ea typeface="Calibri"/>
                <a:cs typeface="Calibri"/>
              </a:rPr>
              <a:t>Prof. Alberto Montanari</a:t>
            </a:r>
          </a:p>
          <a:p>
            <a:r>
              <a:rPr lang="it-IT">
                <a:ea typeface="Calibri"/>
                <a:cs typeface="Calibri"/>
              </a:rPr>
              <a:t>Ing. Marco </a:t>
            </a:r>
            <a:r>
              <a:rPr lang="it-IT" err="1">
                <a:ea typeface="Calibri"/>
                <a:cs typeface="Calibri"/>
              </a:rPr>
              <a:t>Seracini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xmlns="" id="{3F3D09B3-F4E7-2F49-153C-95D3C8A39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91440" tIns="45720" rIns="91440" bIns="45720" anchor="t"/>
          <a:lstStyle/>
          <a:p>
            <a:r>
              <a:rPr lang="it-IT">
                <a:ea typeface="Calibri"/>
                <a:cs typeface="Calibri"/>
                <a:hlinkClick r:id="rId2"/>
              </a:rPr>
              <a:t>Alberto.Montanari@unibo.it</a:t>
            </a:r>
            <a:r>
              <a:rPr lang="it-IT">
                <a:ea typeface="Calibri"/>
                <a:cs typeface="Calibri"/>
              </a:rPr>
              <a:t/>
            </a:r>
            <a:br>
              <a:rPr lang="it-IT">
                <a:ea typeface="Calibri"/>
                <a:cs typeface="Calibri"/>
              </a:rPr>
            </a:br>
            <a:r>
              <a:rPr lang="it-IT">
                <a:ea typeface="Calibri"/>
                <a:cs typeface="Calibri"/>
              </a:rPr>
              <a:t>Marco.Seracini2@unibo.it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345320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1537291"/>
          </a:xfrm>
        </p:spPr>
        <p:txBody>
          <a:bodyPr anchor="ctr">
            <a:normAutofit fontScale="90000"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5467"/>
              <a:t>Opening Questions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xmlns="" id="{5D30C247-2843-8345-1F1A-135D912890B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055350" y="483584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asellaDiTesto 7">
            <a:extLst>
              <a:ext uri="{FF2B5EF4-FFF2-40B4-BE49-F238E27FC236}">
                <a16:creationId xmlns:a16="http://schemas.microsoft.com/office/drawing/2014/main" xmlns="" id="{12680A47-3598-3FD4-6E39-4965F7E71037}"/>
              </a:ext>
            </a:extLst>
          </p:cNvPr>
          <p:cNvSpPr txBox="1"/>
          <p:nvPr/>
        </p:nvSpPr>
        <p:spPr>
          <a:xfrm>
            <a:off x="631700" y="2361045"/>
            <a:ext cx="274319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1600" dirty="0" err="1">
                <a:ea typeface="+mn-lt"/>
                <a:cs typeface="+mn-lt"/>
              </a:rPr>
              <a:t>Scan</a:t>
            </a:r>
            <a:r>
              <a:rPr lang="it-IT" sz="1600" dirty="0">
                <a:ea typeface="+mn-lt"/>
                <a:cs typeface="+mn-lt"/>
              </a:rPr>
              <a:t> the QR code or open the link </a:t>
            </a:r>
            <a:r>
              <a:rPr lang="it-IT" sz="1600" dirty="0" err="1">
                <a:ea typeface="+mn-lt"/>
                <a:cs typeface="+mn-lt"/>
              </a:rPr>
              <a:t>below</a:t>
            </a:r>
            <a:r>
              <a:rPr lang="it-IT" sz="1600" dirty="0">
                <a:ea typeface="+mn-lt"/>
                <a:cs typeface="+mn-lt"/>
              </a:rPr>
              <a:t> to </a:t>
            </a:r>
            <a:r>
              <a:rPr lang="it-IT" sz="1600" dirty="0" err="1">
                <a:ea typeface="+mn-lt"/>
                <a:cs typeface="+mn-lt"/>
              </a:rPr>
              <a:t>answer</a:t>
            </a:r>
            <a:r>
              <a:rPr lang="it-IT" sz="1600" dirty="0">
                <a:ea typeface="+mn-lt"/>
                <a:cs typeface="+mn-lt"/>
              </a:rPr>
              <a:t> the survey.</a:t>
            </a:r>
            <a:br>
              <a:rPr lang="it-IT" sz="1600" dirty="0">
                <a:ea typeface="+mn-lt"/>
                <a:cs typeface="+mn-lt"/>
              </a:rPr>
            </a:br>
            <a:r>
              <a:rPr lang="it-IT" sz="1600" dirty="0" err="1">
                <a:ea typeface="Calibri"/>
                <a:cs typeface="Calibri"/>
              </a:rPr>
              <a:t>Important</a:t>
            </a:r>
            <a:r>
              <a:rPr lang="it-IT" sz="1600" dirty="0">
                <a:ea typeface="Calibri"/>
                <a:cs typeface="Calibri"/>
              </a:rPr>
              <a:t>: login to Virtuale </a:t>
            </a:r>
            <a:r>
              <a:rPr lang="it-IT" sz="1600" dirty="0" err="1">
                <a:ea typeface="Calibri"/>
                <a:cs typeface="Calibri"/>
              </a:rPr>
              <a:t>before</a:t>
            </a:r>
            <a:r>
              <a:rPr lang="it-IT" sz="1600" dirty="0">
                <a:ea typeface="Calibri"/>
                <a:cs typeface="Calibri"/>
              </a:rPr>
              <a:t> scanning</a:t>
            </a:r>
            <a:endParaRPr lang="it-IT" sz="1600" dirty="0"/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xmlns="" id="{77B7C0E9-FA8E-8AD1-093F-FEB513E49ED7}"/>
              </a:ext>
            </a:extLst>
          </p:cNvPr>
          <p:cNvSpPr txBox="1"/>
          <p:nvPr/>
        </p:nvSpPr>
        <p:spPr>
          <a:xfrm>
            <a:off x="949483" y="5996361"/>
            <a:ext cx="2090058" cy="7584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it-IT" sz="1400" dirty="0">
                <a:ea typeface="+mn-lt"/>
                <a:cs typeface="+mn-lt"/>
                <a:hlinkClick r:id="rId7"/>
              </a:rPr>
              <a:t>https://virtuale.unibo.it/mod/questionnaire/view.php?id=2334952</a:t>
            </a:r>
            <a:endParaRPr lang="it-IT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xmlns="" id="{5BB75D89-1473-2CE5-6370-1C6034626350}"/>
              </a:ext>
            </a:extLst>
          </p:cNvPr>
          <p:cNvSpPr txBox="1"/>
          <p:nvPr/>
        </p:nvSpPr>
        <p:spPr>
          <a:xfrm>
            <a:off x="4285013" y="6298870"/>
            <a:ext cx="61355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ea typeface="+mn-lt"/>
                <a:cs typeface="+mn-lt"/>
                <a:hlinkClick r:id="rId8"/>
              </a:rPr>
              <a:t>https://virtuale.unibo.it/mod/questionnaire/report.php?instance=7969&amp;group=0</a:t>
            </a:r>
            <a:endParaRPr lang="it-IT">
              <a:ea typeface="+mn-lt"/>
              <a:cs typeface="+mn-lt"/>
            </a:endParaRPr>
          </a:p>
          <a:p>
            <a:pPr algn="ctr"/>
            <a:endParaRPr lang="it-IT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xmlns="" id="{F9832CDF-B5F3-D6E2-B8C4-EBEA92A3E05C}"/>
              </a:ext>
            </a:extLst>
          </p:cNvPr>
          <p:cNvSpPr txBox="1"/>
          <p:nvPr/>
        </p:nvSpPr>
        <p:spPr>
          <a:xfrm>
            <a:off x="6264233" y="6016831"/>
            <a:ext cx="274320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dirty="0">
                <a:ea typeface="Calibri"/>
                <a:cs typeface="Calibri"/>
              </a:rPr>
              <a:t>Look to the </a:t>
            </a:r>
            <a:r>
              <a:rPr lang="it-IT" dirty="0" err="1">
                <a:ea typeface="Calibri"/>
                <a:cs typeface="Calibri"/>
              </a:rPr>
              <a:t>answers</a:t>
            </a:r>
            <a:r>
              <a:rPr lang="it-IT" dirty="0">
                <a:ea typeface="Calibri"/>
                <a:cs typeface="Calibri"/>
              </a:rPr>
              <a:t>:</a:t>
            </a:r>
            <a:endParaRPr lang="it-IT" dirty="0"/>
          </a:p>
        </p:txBody>
      </p:sp>
      <p:pic>
        <p:nvPicPr>
          <p:cNvPr id="109" name="Immagine 108" descr="Immagine che contiene modello, quadrato, Rettangolo, design&#10;&#10;Il contenuto generato dall&amp;#39;IA potrebbe non essere corretto.">
            <a:extLst>
              <a:ext uri="{FF2B5EF4-FFF2-40B4-BE49-F238E27FC236}">
                <a16:creationId xmlns:a16="http://schemas.microsoft.com/office/drawing/2014/main" xmlns="" id="{1361307B-B1D3-A4B4-3841-0238B82341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0251" y="3683826"/>
            <a:ext cx="2266950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0B680E5-455B-1367-8B30-E80E20D68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BBB5DB-7316-2823-F60E-F45703CF0CC4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72157" cy="1192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What is a Scientific Paper?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29E786B-B0E8-34A1-3768-8CCA9EAA84EF}"/>
              </a:ext>
            </a:extLst>
          </p:cNvPr>
          <p:cNvSpPr>
            <a:spLocks noGrp="1"/>
          </p:cNvSpPr>
          <p:nvPr/>
        </p:nvSpPr>
        <p:spPr>
          <a:xfrm>
            <a:off x="593271" y="2078517"/>
            <a:ext cx="7144658" cy="31386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>
                <a:ea typeface="+mn-lt"/>
                <a:cs typeface="+mn-lt"/>
              </a:rPr>
              <a:t>A </a:t>
            </a:r>
            <a:r>
              <a:rPr lang="it-IT" dirty="0" err="1">
                <a:ea typeface="+mn-lt"/>
                <a:cs typeface="+mn-lt"/>
              </a:rPr>
              <a:t>structured</a:t>
            </a:r>
            <a:r>
              <a:rPr lang="it-IT" dirty="0">
                <a:ea typeface="+mn-lt"/>
                <a:cs typeface="+mn-lt"/>
              </a:rPr>
              <a:t> report of </a:t>
            </a:r>
            <a:r>
              <a:rPr lang="it-IT" dirty="0" err="1">
                <a:ea typeface="+mn-lt"/>
                <a:cs typeface="+mn-lt"/>
              </a:rPr>
              <a:t>original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research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Communicates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methods</a:t>
            </a:r>
            <a:r>
              <a:rPr lang="it-IT" dirty="0">
                <a:ea typeface="+mn-lt"/>
                <a:cs typeface="+mn-lt"/>
              </a:rPr>
              <a:t>, </a:t>
            </a:r>
            <a:r>
              <a:rPr lang="it-IT" dirty="0" err="1">
                <a:ea typeface="+mn-lt"/>
                <a:cs typeface="+mn-lt"/>
              </a:rPr>
              <a:t>results</a:t>
            </a:r>
            <a:r>
              <a:rPr lang="it-IT" dirty="0">
                <a:ea typeface="+mn-lt"/>
                <a:cs typeface="+mn-lt"/>
              </a:rPr>
              <a:t>, and </a:t>
            </a:r>
            <a:r>
              <a:rPr lang="it-IT" dirty="0" err="1">
                <a:ea typeface="+mn-lt"/>
                <a:cs typeface="+mn-lt"/>
              </a:rPr>
              <a:t>interpretations</a:t>
            </a:r>
            <a:r>
              <a:rPr lang="it-IT" dirty="0">
                <a:ea typeface="+mn-lt"/>
                <a:cs typeface="+mn-lt"/>
              </a:rPr>
              <a:t>; </a:t>
            </a:r>
          </a:p>
          <a:p>
            <a:pPr algn="just"/>
            <a:r>
              <a:rPr lang="it-IT" dirty="0">
                <a:ea typeface="+mn-lt"/>
                <a:cs typeface="+mn-lt"/>
              </a:rPr>
              <a:t>Must be clear, </a:t>
            </a:r>
            <a:r>
              <a:rPr lang="it-IT" dirty="0" err="1">
                <a:ea typeface="+mn-lt"/>
                <a:cs typeface="+mn-lt"/>
              </a:rPr>
              <a:t>reproducible</a:t>
            </a:r>
            <a:r>
              <a:rPr lang="it-IT" dirty="0">
                <a:ea typeface="+mn-lt"/>
                <a:cs typeface="+mn-lt"/>
              </a:rPr>
              <a:t>, and concise.</a:t>
            </a:r>
            <a:endParaRPr lang="it-IT" dirty="0"/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xmlns="" id="{293D3EA5-0C6D-372B-A1AA-EDEBD4A07327}"/>
              </a:ext>
            </a:extLst>
          </p:cNvPr>
          <p:cNvSpPr txBox="1"/>
          <p:nvPr/>
        </p:nvSpPr>
        <p:spPr>
          <a:xfrm>
            <a:off x="4816929" y="1080867"/>
            <a:ext cx="254907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Calibri"/>
              </a:rPr>
              <a:t>Just a quick reminder</a:t>
            </a:r>
            <a:endParaRPr lang="it-IT"/>
          </a:p>
          <a:p>
            <a:pPr algn="ctr"/>
            <a:endParaRPr lang="it-I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5002" y="1715589"/>
            <a:ext cx="3657600" cy="386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25815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AD53BA0-8544-9865-5A0E-C5B0DCB89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2602D9-3076-F103-A9A5-4E43073BCBCE}"/>
              </a:ext>
            </a:extLst>
          </p:cNvPr>
          <p:cNvSpPr>
            <a:spLocks noGrp="1"/>
          </p:cNvSpPr>
          <p:nvPr/>
        </p:nvSpPr>
        <p:spPr>
          <a:xfrm>
            <a:off x="457200" y="2279651"/>
            <a:ext cx="6283842" cy="30570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 err="1">
                <a:ea typeface="+mn-lt"/>
                <a:cs typeface="+mn-lt"/>
              </a:rPr>
              <a:t>Research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is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only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valuable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if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com-municated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Influences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visibility</a:t>
            </a:r>
            <a:r>
              <a:rPr lang="it-IT" dirty="0">
                <a:ea typeface="+mn-lt"/>
                <a:cs typeface="+mn-lt"/>
              </a:rPr>
              <a:t> and </a:t>
            </a:r>
            <a:r>
              <a:rPr lang="it-IT" dirty="0" err="1">
                <a:ea typeface="+mn-lt"/>
                <a:cs typeface="+mn-lt"/>
              </a:rPr>
              <a:t>citations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Essential</a:t>
            </a:r>
            <a:r>
              <a:rPr lang="it-IT" dirty="0">
                <a:ea typeface="+mn-lt"/>
                <a:cs typeface="+mn-lt"/>
              </a:rPr>
              <a:t> for </a:t>
            </a:r>
            <a:r>
              <a:rPr lang="it-IT" dirty="0" err="1">
                <a:ea typeface="+mn-lt"/>
                <a:cs typeface="+mn-lt"/>
              </a:rPr>
              <a:t>academic</a:t>
            </a:r>
            <a:r>
              <a:rPr lang="it-IT" dirty="0">
                <a:ea typeface="+mn-lt"/>
                <a:cs typeface="+mn-lt"/>
              </a:rPr>
              <a:t> and </a:t>
            </a:r>
            <a:r>
              <a:rPr lang="it-IT" dirty="0" err="1">
                <a:ea typeface="+mn-lt"/>
                <a:cs typeface="+mn-lt"/>
              </a:rPr>
              <a:t>profes-sional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careers</a:t>
            </a:r>
            <a:r>
              <a:rPr lang="it-IT" dirty="0">
                <a:ea typeface="+mn-lt"/>
                <a:cs typeface="+mn-lt"/>
              </a:rPr>
              <a:t>.</a:t>
            </a:r>
            <a:endParaRPr lang="it-IT" dirty="0"/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0" y="200025"/>
            <a:ext cx="4762500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15BE2E-26D7-B216-ACC2-F56BEF3A712D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ea typeface="+mj-lt"/>
                <a:cs typeface="+mj-lt"/>
              </a:rPr>
              <a:t>Why Writing Matters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343202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7A6DB2F-A2E8-8E7A-9BA8-3D94EF33F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D7C1BC-EF4F-99CF-636B-4B276EE289C5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81228" cy="1247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General Writing Principles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AA45AE-5E04-AC8D-92EA-DA49C3A945B6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10528300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GB" dirty="0">
                <a:ea typeface="+mn-lt"/>
                <a:cs typeface="+mn-lt"/>
              </a:rPr>
              <a:t>Have clear the train of </a:t>
            </a:r>
            <a:r>
              <a:rPr lang="en-GB" dirty="0" err="1">
                <a:ea typeface="+mn-lt"/>
                <a:cs typeface="+mn-lt"/>
              </a:rPr>
              <a:t>toughts</a:t>
            </a:r>
            <a:r>
              <a:rPr lang="en-GB" dirty="0">
                <a:ea typeface="+mn-lt"/>
                <a:cs typeface="+mn-lt"/>
              </a:rPr>
              <a:t>;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The STORY behind your paper;</a:t>
            </a:r>
            <a:endParaRPr lang="it-IT" dirty="0">
              <a:ea typeface="+mn-lt"/>
              <a:cs typeface="+mn-lt"/>
            </a:endParaRPr>
          </a:p>
          <a:p>
            <a:pPr algn="just"/>
            <a:r>
              <a:rPr lang="it-IT" dirty="0" err="1">
                <a:ea typeface="+mn-lt"/>
                <a:cs typeface="+mn-lt"/>
              </a:rPr>
              <a:t>What</a:t>
            </a:r>
            <a:r>
              <a:rPr lang="it-IT" dirty="0">
                <a:ea typeface="+mn-lt"/>
                <a:cs typeface="+mn-lt"/>
              </a:rPr>
              <a:t> do </a:t>
            </a:r>
            <a:r>
              <a:rPr lang="it-IT" dirty="0" err="1">
                <a:ea typeface="+mn-lt"/>
                <a:cs typeface="+mn-lt"/>
              </a:rPr>
              <a:t>you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want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to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achieve</a:t>
            </a:r>
            <a:r>
              <a:rPr lang="it-IT" dirty="0">
                <a:ea typeface="+mn-lt"/>
                <a:cs typeface="+mn-lt"/>
              </a:rPr>
              <a:t>?</a:t>
            </a:r>
          </a:p>
          <a:p>
            <a:pPr algn="just"/>
            <a:r>
              <a:rPr lang="it-IT" dirty="0" err="1">
                <a:ea typeface="+mn-lt"/>
                <a:cs typeface="+mn-lt"/>
              </a:rPr>
              <a:t>Clarity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over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complexity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pPr algn="just"/>
            <a:r>
              <a:rPr lang="it-IT" dirty="0">
                <a:ea typeface="+mn-lt"/>
                <a:cs typeface="+mn-lt"/>
              </a:rPr>
              <a:t>Precision and </a:t>
            </a:r>
            <a:r>
              <a:rPr lang="it-IT" dirty="0" err="1">
                <a:ea typeface="+mn-lt"/>
                <a:cs typeface="+mn-lt"/>
              </a:rPr>
              <a:t>conciseness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Logical</a:t>
            </a:r>
            <a:r>
              <a:rPr lang="it-IT" dirty="0">
                <a:ea typeface="+mn-lt"/>
                <a:cs typeface="+mn-lt"/>
              </a:rPr>
              <a:t> flow;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Consistency</a:t>
            </a:r>
            <a:r>
              <a:rPr lang="it-IT" dirty="0">
                <a:ea typeface="+mn-lt"/>
                <a:cs typeface="+mn-lt"/>
              </a:rPr>
              <a:t> in </a:t>
            </a:r>
            <a:r>
              <a:rPr lang="it-IT" dirty="0" err="1">
                <a:ea typeface="+mn-lt"/>
                <a:cs typeface="+mn-lt"/>
              </a:rPr>
              <a:t>terminology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r>
              <a:rPr lang="en-GB" dirty="0">
                <a:ea typeface="+mn-lt"/>
                <a:cs typeface="+mn-lt"/>
              </a:rPr>
              <a:t>Transparency and</a:t>
            </a:r>
            <a:br>
              <a:rPr lang="en-GB" dirty="0">
                <a:ea typeface="+mn-lt"/>
                <a:cs typeface="+mn-lt"/>
              </a:rPr>
            </a:br>
            <a:r>
              <a:rPr lang="en-GB" dirty="0">
                <a:ea typeface="+mn-lt"/>
                <a:cs typeface="+mn-lt"/>
              </a:rPr>
              <a:t>Reproducibility.</a:t>
            </a:r>
            <a:endParaRPr lang="it-IT" dirty="0"/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7560" y="1139583"/>
            <a:ext cx="6014440" cy="571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95718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54F50DA-43EF-A7CB-AF40-A37A3DAEE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555D4C-997B-E977-4EAD-27CE6ADE6CAA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72157" cy="12563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Choosing the Right Journal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BBB04F9-08D0-05B4-362C-4EA1C95A88FD}"/>
              </a:ext>
            </a:extLst>
          </p:cNvPr>
          <p:cNvSpPr>
            <a:spLocks noGrp="1"/>
          </p:cNvSpPr>
          <p:nvPr/>
        </p:nvSpPr>
        <p:spPr>
          <a:xfrm>
            <a:off x="457200" y="1464784"/>
            <a:ext cx="10528300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>
                <a:ea typeface="+mn-lt"/>
                <a:cs typeface="+mn-lt"/>
              </a:rPr>
              <a:t>Scope and audience;</a:t>
            </a:r>
            <a:endParaRPr lang="it-IT" dirty="0"/>
          </a:p>
          <a:p>
            <a:pPr algn="just"/>
            <a:r>
              <a:rPr lang="it-IT" dirty="0">
                <a:ea typeface="+mn-lt"/>
                <a:cs typeface="+mn-lt"/>
              </a:rPr>
              <a:t>Impact </a:t>
            </a:r>
            <a:r>
              <a:rPr lang="it-IT" dirty="0" err="1">
                <a:ea typeface="+mn-lt"/>
                <a:cs typeface="+mn-lt"/>
              </a:rPr>
              <a:t>factor</a:t>
            </a:r>
            <a:r>
              <a:rPr lang="it-IT" dirty="0">
                <a:ea typeface="+mn-lt"/>
                <a:cs typeface="+mn-lt"/>
              </a:rPr>
              <a:t> (</a:t>
            </a:r>
            <a:r>
              <a:rPr lang="it-IT" dirty="0" err="1">
                <a:ea typeface="+mn-lt"/>
                <a:cs typeface="+mn-lt"/>
              </a:rPr>
              <a:t>if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relevant</a:t>
            </a:r>
            <a:r>
              <a:rPr lang="it-IT" dirty="0">
                <a:ea typeface="+mn-lt"/>
                <a:cs typeface="+mn-lt"/>
              </a:rPr>
              <a:t>); </a:t>
            </a:r>
            <a:endParaRPr lang="it-IT" dirty="0"/>
          </a:p>
          <a:p>
            <a:pPr algn="just"/>
            <a:r>
              <a:rPr lang="it-IT" dirty="0" err="1">
                <a:ea typeface="+mn-lt"/>
                <a:cs typeface="+mn-lt"/>
              </a:rPr>
              <a:t>Formatting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requirements</a:t>
            </a:r>
            <a:r>
              <a:rPr lang="it-IT" dirty="0">
                <a:ea typeface="+mn-lt"/>
                <a:cs typeface="+mn-lt"/>
              </a:rPr>
              <a:t>;</a:t>
            </a:r>
            <a:endParaRPr lang="it-IT" dirty="0"/>
          </a:p>
          <a:p>
            <a:pPr algn="just"/>
            <a:r>
              <a:rPr lang="it-IT" dirty="0">
                <a:ea typeface="+mn-lt"/>
                <a:cs typeface="+mn-lt"/>
              </a:rPr>
              <a:t>Open access vs </a:t>
            </a:r>
            <a:r>
              <a:rPr lang="it-IT" dirty="0" err="1">
                <a:ea typeface="+mn-lt"/>
                <a:cs typeface="+mn-lt"/>
              </a:rPr>
              <a:t>subscription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DORA declaration;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Impact factor;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Publication costs;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Predatory journals (?).</a:t>
            </a:r>
            <a:endParaRPr lang="it-IT" dirty="0" err="1"/>
          </a:p>
          <a:p>
            <a:pPr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7920" y="1477931"/>
            <a:ext cx="6204080" cy="3657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09838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76CB23F-8FEF-D5C5-9D9F-8B94C9A45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39E604-160D-3C60-840F-F2765698C327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1272157" cy="12563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ea typeface="+mj-lt"/>
                <a:cs typeface="+mj-lt"/>
              </a:rPr>
              <a:t>Journal requirements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BFFA59-DA58-D7CD-706C-345BD54A58B9}"/>
              </a:ext>
            </a:extLst>
          </p:cNvPr>
          <p:cNvSpPr>
            <a:spLocks noGrp="1"/>
          </p:cNvSpPr>
          <p:nvPr/>
        </p:nvSpPr>
        <p:spPr>
          <a:xfrm>
            <a:off x="457200" y="1464784"/>
            <a:ext cx="5135526" cy="488037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 err="1">
                <a:ea typeface="+mn-lt"/>
                <a:cs typeface="+mn-lt"/>
              </a:rPr>
              <a:t>Instructions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for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authors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Look for journal template;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Choose word processor;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Open access?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Open data?</a:t>
            </a:r>
          </a:p>
          <a:p>
            <a:pPr algn="just"/>
            <a:r>
              <a:rPr lang="en-GB" dirty="0">
                <a:ea typeface="+mn-lt"/>
                <a:cs typeface="+mn-lt"/>
              </a:rPr>
              <a:t>Open software?</a:t>
            </a:r>
            <a:endParaRPr lang="it-IT" dirty="0">
              <a:ea typeface="Calibri"/>
              <a:cs typeface="Calibri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4113" y="2344479"/>
            <a:ext cx="6447887" cy="4513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03144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76CB23F-8FEF-D5C5-9D9F-8B94C9A45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39E604-160D-3C60-840F-F2765698C327}"/>
              </a:ext>
            </a:extLst>
          </p:cNvPr>
          <p:cNvSpPr>
            <a:spLocks noGrp="1"/>
          </p:cNvSpPr>
          <p:nvPr/>
        </p:nvSpPr>
        <p:spPr>
          <a:xfrm>
            <a:off x="457200" y="205979"/>
            <a:ext cx="10528300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ea typeface="+mj-lt"/>
                <a:cs typeface="+mj-lt"/>
              </a:rPr>
              <a:t>Title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BFFA59-DA58-D7CD-706C-345BD54A58B9}"/>
              </a:ext>
            </a:extLst>
          </p:cNvPr>
          <p:cNvSpPr>
            <a:spLocks noGrp="1"/>
          </p:cNvSpPr>
          <p:nvPr/>
        </p:nvSpPr>
        <p:spPr>
          <a:xfrm>
            <a:off x="457200" y="1454151"/>
            <a:ext cx="5135526" cy="488037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err="1">
                <a:ea typeface="+mn-lt"/>
                <a:cs typeface="+mn-lt"/>
              </a:rPr>
              <a:t>Clear</a:t>
            </a:r>
            <a:r>
              <a:rPr lang="it-IT" dirty="0">
                <a:ea typeface="+mn-lt"/>
                <a:cs typeface="+mn-lt"/>
              </a:rPr>
              <a:t> and informative; </a:t>
            </a:r>
            <a:endParaRPr lang="it-IT" dirty="0"/>
          </a:p>
          <a:p>
            <a:r>
              <a:rPr lang="it-IT" dirty="0" err="1">
                <a:ea typeface="+mn-lt"/>
                <a:cs typeface="+mn-lt"/>
              </a:rPr>
              <a:t>Avoid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unnecessary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words</a:t>
            </a:r>
            <a:r>
              <a:rPr lang="it-IT" dirty="0">
                <a:ea typeface="+mn-lt"/>
                <a:cs typeface="+mn-lt"/>
              </a:rPr>
              <a:t>; </a:t>
            </a:r>
            <a:endParaRPr lang="it-IT" dirty="0"/>
          </a:p>
          <a:p>
            <a:r>
              <a:rPr lang="it-IT" dirty="0">
                <a:ea typeface="+mn-lt"/>
                <a:cs typeface="+mn-lt"/>
              </a:rPr>
              <a:t>Include key </a:t>
            </a:r>
            <a:r>
              <a:rPr lang="it-IT" dirty="0" err="1">
                <a:ea typeface="+mn-lt"/>
                <a:cs typeface="+mn-lt"/>
              </a:rPr>
              <a:t>variables</a:t>
            </a:r>
            <a:r>
              <a:rPr lang="it-IT" dirty="0">
                <a:ea typeface="+mn-lt"/>
                <a:cs typeface="+mn-lt"/>
              </a:rPr>
              <a:t> or </a:t>
            </a:r>
            <a:r>
              <a:rPr lang="it-IT" dirty="0" err="1">
                <a:ea typeface="+mn-lt"/>
                <a:cs typeface="+mn-lt"/>
              </a:rPr>
              <a:t>findings</a:t>
            </a:r>
            <a:r>
              <a:rPr lang="it-IT" dirty="0">
                <a:ea typeface="+mn-lt"/>
                <a:cs typeface="+mn-lt"/>
              </a:rPr>
              <a:t>; </a:t>
            </a:r>
          </a:p>
          <a:p>
            <a:r>
              <a:rPr lang="it-IT" dirty="0" err="1">
                <a:ea typeface="+mn-lt"/>
                <a:cs typeface="+mn-lt"/>
              </a:rPr>
              <a:t>Attract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attention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without</a:t>
            </a:r>
            <a:r>
              <a:rPr lang="it-IT" dirty="0">
                <a:ea typeface="+mn-lt"/>
                <a:cs typeface="+mn-lt"/>
              </a:rPr>
              <a:t> </a:t>
            </a:r>
            <a:r>
              <a:rPr lang="it-IT" dirty="0" err="1">
                <a:ea typeface="+mn-lt"/>
                <a:cs typeface="+mn-lt"/>
              </a:rPr>
              <a:t>exaggeration</a:t>
            </a:r>
            <a:r>
              <a:rPr lang="it-IT" dirty="0">
                <a:ea typeface="+mn-lt"/>
                <a:cs typeface="+mn-lt"/>
              </a:rPr>
              <a:t>;</a:t>
            </a:r>
          </a:p>
          <a:p>
            <a:r>
              <a:rPr lang="en-GB" dirty="0">
                <a:ea typeface="+mn-lt"/>
                <a:cs typeface="+mn-lt"/>
              </a:rPr>
              <a:t>Question or statement or ....?</a:t>
            </a:r>
          </a:p>
          <a:p>
            <a:r>
              <a:rPr lang="en-GB" dirty="0">
                <a:ea typeface="+mn-lt"/>
                <a:cs typeface="+mn-lt"/>
              </a:rPr>
              <a:t>Do we want an ambitious title?</a:t>
            </a:r>
            <a:endParaRPr lang="it-IT" dirty="0"/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endParaRPr lang="it-IT" dirty="0">
              <a:ea typeface="Calibri"/>
              <a:cs typeface="Calibri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0"/>
            <a:ext cx="5486400" cy="521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03144941"/>
      </p:ext>
    </p:extLst>
  </p:cSld>
  <p:clrMapOvr>
    <a:masterClrMapping/>
  </p:clrMapOvr>
</p:sld>
</file>

<file path=ppt/theme/theme1.xml><?xml version="1.0" encoding="utf-8"?>
<a:theme xmlns:a="http://schemas.openxmlformats.org/drawingml/2006/main" name="COPERTINA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IAPOSITIVE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IUSURA">
  <a:themeElements>
    <a:clrScheme name="Personalizzato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709</Words>
  <Application>Microsoft Office PowerPoint</Application>
  <PresentationFormat>Personalizzato</PresentationFormat>
  <Paragraphs>159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26</vt:i4>
      </vt:variant>
    </vt:vector>
  </HeadingPairs>
  <TitlesOfParts>
    <vt:vector size="29" baseType="lpstr">
      <vt:lpstr>COPERTINA</vt:lpstr>
      <vt:lpstr>DIAPOSITIVE</vt:lpstr>
      <vt:lpstr>CHIUSURA</vt:lpstr>
      <vt:lpstr>Why and How Do We Want to Write a Scientific Paper?</vt:lpstr>
      <vt:lpstr>Diapositiva 2</vt:lpstr>
      <vt:lpstr>Opening Questions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Credits:</vt:lpstr>
    </vt:vector>
  </TitlesOfParts>
  <Company>Università di Bologna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Alberto</cp:lastModifiedBy>
  <cp:revision>214</cp:revision>
  <dcterms:created xsi:type="dcterms:W3CDTF">2017-11-13T10:11:35Z</dcterms:created>
  <dcterms:modified xsi:type="dcterms:W3CDTF">2026-04-27T16:49:30Z</dcterms:modified>
</cp:coreProperties>
</file>