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96" r:id="rId4"/>
    <p:sldId id="280" r:id="rId5"/>
    <p:sldId id="297" r:id="rId6"/>
    <p:sldId id="279" r:id="rId7"/>
    <p:sldId id="293" r:id="rId8"/>
    <p:sldId id="294" r:id="rId9"/>
    <p:sldId id="282" r:id="rId10"/>
    <p:sldId id="281" r:id="rId11"/>
    <p:sldId id="284" r:id="rId12"/>
    <p:sldId id="283" r:id="rId13"/>
    <p:sldId id="286" r:id="rId14"/>
    <p:sldId id="285" r:id="rId15"/>
    <p:sldId id="288" r:id="rId16"/>
    <p:sldId id="287" r:id="rId17"/>
    <p:sldId id="298" r:id="rId1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91F1D6-AEB9-27F1-A478-74D9B00D2849}" v="493" dt="2026-03-24T14:17:52.070"/>
    <p1510:client id="{97F85D7F-D4FA-11C4-B812-A07F958CC313}" v="408" dt="2026-03-24T10:45:43.2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0" d="100"/>
          <a:sy n="90" d="100"/>
        </p:scale>
        <p:origin x="-1272" y="-360"/>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 Id="rId6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xmlns="" id="{FAA2EA20-62F0-4BD7-A0E8-95FFE82F0DCA}"/>
              </a:ext>
            </a:extLst>
          </p:cNvPr>
          <p:cNvSpPr>
            <a:spLocks noGrp="1"/>
          </p:cNvSpPr>
          <p:nvPr>
            <p:ph type="title" hasCustomPrompt="1"/>
          </p:nvPr>
        </p:nvSpPr>
        <p:spPr>
          <a:xfrm>
            <a:off x="4751917" y="548680"/>
            <a:ext cx="7101458" cy="4536504"/>
          </a:xfrm>
          <a:prstGeom prst="rect">
            <a:avLst/>
          </a:prstGeom>
        </p:spPr>
        <p:txBody>
          <a:bodyPr anchor="ctr" anchorCtr="0"/>
          <a:lstStyle>
            <a:lvl1pPr algn="l">
              <a:defRPr lang="it-IT" sz="3600" b="1" kern="1200" dirty="0">
                <a:solidFill>
                  <a:schemeClr val="tx1">
                    <a:lumMod val="65000"/>
                    <a:lumOff val="35000"/>
                  </a:schemeClr>
                </a:solidFill>
                <a:latin typeface="+mj-lt"/>
                <a:ea typeface="+mn-ea"/>
                <a:cs typeface="+mn-cs"/>
              </a:defRPr>
            </a:lvl1pPr>
          </a:lstStyle>
          <a:p>
            <a:pPr lvl="0"/>
            <a:r>
              <a:rPr lang="it-IT"/>
              <a:t>Fare clic per inserire il titolo della presentazione (obbligatorio per l’accessibilità del documento)</a:t>
            </a:r>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tx1">
                    <a:lumMod val="65000"/>
                    <a:lumOff val="35000"/>
                  </a:schemeClr>
                </a:solidFill>
                <a:latin typeface="+mj-lt"/>
              </a:defRPr>
            </a:lvl1pPr>
          </a:lstStyle>
          <a:p>
            <a:pPr lvl="0"/>
            <a:r>
              <a:rPr lang="it-IT"/>
              <a:t>Nome Cognome</a:t>
            </a:r>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tx1">
                    <a:lumMod val="65000"/>
                    <a:lumOff val="35000"/>
                  </a:schemeClr>
                </a:solidFill>
                <a:latin typeface="+mj-lt"/>
              </a:defRPr>
            </a:lvl1pPr>
          </a:lstStyle>
          <a:p>
            <a:pPr lvl="0"/>
            <a:r>
              <a:rPr lang="it-IT"/>
              <a:t>Dipartimento/Struttura </a:t>
            </a:r>
            <a:r>
              <a:rPr lang="it-IT" err="1"/>
              <a:t>xxxxxx</a:t>
            </a:r>
            <a:r>
              <a:rPr lang="it-IT"/>
              <a:t> </a:t>
            </a:r>
            <a:r>
              <a:rPr lang="it-IT" err="1"/>
              <a:t>xxxxxxxxxxxx</a:t>
            </a:r>
            <a:r>
              <a:rPr lang="it-IT"/>
              <a:t> </a:t>
            </a:r>
            <a:r>
              <a:rPr lang="it-IT" err="1"/>
              <a:t>xxxxxxxx</a:t>
            </a:r>
            <a:r>
              <a:rPr lang="it-IT"/>
              <a:t> </a:t>
            </a:r>
            <a:r>
              <a:rPr lang="it-IT" err="1"/>
              <a:t>xxxxx</a:t>
            </a:r>
            <a:r>
              <a:rPr lang="it-IT"/>
              <a:t> </a:t>
            </a:r>
            <a:r>
              <a:rPr lang="it-IT" err="1"/>
              <a:t>xxxxxxxxxxxxxxxxxxx</a:t>
            </a:r>
            <a:r>
              <a:rPr lang="it-IT"/>
              <a:t> </a:t>
            </a:r>
            <a:r>
              <a:rPr lang="it-IT" err="1"/>
              <a:t>xxxxx</a:t>
            </a:r>
            <a:endParaRPr lang="it-IT"/>
          </a:p>
        </p:txBody>
      </p:sp>
    </p:spTree>
    <p:extLst>
      <p:ext uri="{BB962C8B-B14F-4D97-AF65-F5344CB8AC3E}">
        <p14:creationId xmlns:p14="http://schemas.microsoft.com/office/powerpoint/2010/main" xmlns="" val="2566725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5" name="Titolo 2">
            <a:extLst>
              <a:ext uri="{FF2B5EF4-FFF2-40B4-BE49-F238E27FC236}">
                <a16:creationId xmlns:a16="http://schemas.microsoft.com/office/drawing/2014/main" xmlns="" id="{291F23F9-79DA-4813-9876-ED5F4D609BBA}"/>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a:t>Fare clic per modificare il testo</a:t>
            </a:r>
          </a:p>
        </p:txBody>
      </p:sp>
      <p:sp>
        <p:nvSpPr>
          <p:cNvPr id="10" name="Segnaposto testo 9"/>
          <p:cNvSpPr>
            <a:spLocks noGrp="1"/>
          </p:cNvSpPr>
          <p:nvPr>
            <p:ph type="body" sz="quarter" idx="12" hasCustomPrompt="1"/>
          </p:nvPr>
        </p:nvSpPr>
        <p:spPr>
          <a:xfrm>
            <a:off x="527051" y="1989138"/>
            <a:ext cx="11233149" cy="3744118"/>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mn-lt"/>
              </a:defRPr>
            </a:lvl2pPr>
          </a:lstStyle>
          <a:p>
            <a:pPr lvl="1"/>
            <a:r>
              <a:rPr lang="it-IT"/>
              <a:t>Fare clic per modificare il punto elenco uno</a:t>
            </a:r>
          </a:p>
          <a:p>
            <a:pPr lvl="1"/>
            <a:r>
              <a:rPr lang="it-IT"/>
              <a:t>Fare clic per modificare il punto elenco due</a:t>
            </a:r>
          </a:p>
          <a:p>
            <a:pPr lvl="1"/>
            <a:r>
              <a:rPr lang="it-IT"/>
              <a:t>Fare clic per modificare il punto elenco tre</a:t>
            </a:r>
          </a:p>
          <a:p>
            <a:pPr lvl="1"/>
            <a:r>
              <a:rPr lang="it-IT"/>
              <a:t>Fare clic per modificare il punto elenco quattro</a:t>
            </a:r>
          </a:p>
        </p:txBody>
      </p:sp>
    </p:spTree>
    <p:extLst>
      <p:ext uri="{BB962C8B-B14F-4D97-AF65-F5344CB8AC3E}">
        <p14:creationId xmlns:p14="http://schemas.microsoft.com/office/powerpoint/2010/main" xmlns="" val="304385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4" name="Titolo 2">
            <a:extLst>
              <a:ext uri="{FF2B5EF4-FFF2-40B4-BE49-F238E27FC236}">
                <a16:creationId xmlns:a16="http://schemas.microsoft.com/office/drawing/2014/main" xmlns="" id="{C953DF58-DB43-4138-900E-5230527103AE}"/>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9" name="Segnaposto testo 7"/>
          <p:cNvSpPr>
            <a:spLocks noGrp="1"/>
          </p:cNvSpPr>
          <p:nvPr>
            <p:ph type="body" sz="quarter" idx="11" hasCustomPrompt="1"/>
          </p:nvPr>
        </p:nvSpPr>
        <p:spPr>
          <a:xfrm>
            <a:off x="527051" y="1412875"/>
            <a:ext cx="11233149" cy="4320381"/>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a:t>Fare clic per modificare il testo</a:t>
            </a:r>
          </a:p>
        </p:txBody>
      </p:sp>
    </p:spTree>
    <p:extLst>
      <p:ext uri="{BB962C8B-B14F-4D97-AF65-F5344CB8AC3E}">
        <p14:creationId xmlns:p14="http://schemas.microsoft.com/office/powerpoint/2010/main" xmlns="" val="341815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5" name="Titolo 2">
            <a:extLst>
              <a:ext uri="{FF2B5EF4-FFF2-40B4-BE49-F238E27FC236}">
                <a16:creationId xmlns:a16="http://schemas.microsoft.com/office/drawing/2014/main" xmlns="" id="{A084498A-9D82-4C74-A84D-9D132BF780F4}"/>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9" name="Segnaposto grafico 8"/>
          <p:cNvSpPr>
            <a:spLocks noGrp="1"/>
          </p:cNvSpPr>
          <p:nvPr>
            <p:ph type="chart" sz="quarter" idx="10" hasCustomPrompt="1"/>
          </p:nvPr>
        </p:nvSpPr>
        <p:spPr>
          <a:xfrm>
            <a:off x="911026" y="2781300"/>
            <a:ext cx="10369551" cy="2879948"/>
          </a:xfrm>
          <a:prstGeom prst="rect">
            <a:avLst/>
          </a:prstGeom>
        </p:spPr>
        <p:txBody>
          <a:bodyPr/>
          <a:lstStyle>
            <a:lvl1pPr marL="0" indent="0">
              <a:buNone/>
              <a:defRPr sz="1800" baseline="0">
                <a:latin typeface="+mn-lt"/>
              </a:defRPr>
            </a:lvl1pPr>
          </a:lstStyle>
          <a:p>
            <a:r>
              <a:rPr lang="it-IT"/>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a:t>Fare clic per modificare il testo</a:t>
            </a:r>
          </a:p>
        </p:txBody>
      </p:sp>
    </p:spTree>
    <p:extLst>
      <p:ext uri="{BB962C8B-B14F-4D97-AF65-F5344CB8AC3E}">
        <p14:creationId xmlns:p14="http://schemas.microsoft.com/office/powerpoint/2010/main" xmlns="" val="55583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4" name="Titolo 2">
            <a:extLst>
              <a:ext uri="{FF2B5EF4-FFF2-40B4-BE49-F238E27FC236}">
                <a16:creationId xmlns:a16="http://schemas.microsoft.com/office/drawing/2014/main" xmlns="" id="{3D9574C8-D082-4A4E-855E-CE42AAE0EDD7}"/>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mn-lt"/>
              </a:defRPr>
            </a:lvl1pPr>
          </a:lstStyle>
          <a:p>
            <a:r>
              <a:rPr lang="it-IT"/>
              <a:t>Fare clic sull’icona per inserire un’immagine</a:t>
            </a:r>
          </a:p>
        </p:txBody>
      </p:sp>
    </p:spTree>
    <p:extLst>
      <p:ext uri="{BB962C8B-B14F-4D97-AF65-F5344CB8AC3E}">
        <p14:creationId xmlns:p14="http://schemas.microsoft.com/office/powerpoint/2010/main" xmlns="" val="3970258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pPr/>
              <a:t>4/4/2026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‹N›</a:t>
            </a:fld>
            <a:endParaRPr lang="en-US"/>
          </a:p>
        </p:txBody>
      </p:sp>
    </p:spTree>
    <p:extLst>
      <p:ext uri="{BB962C8B-B14F-4D97-AF65-F5344CB8AC3E}">
        <p14:creationId xmlns:p14="http://schemas.microsoft.com/office/powerpoint/2010/main" xmlns="" val="73660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xmlns="" id="{E65A96A1-862B-4573-A200-68F608E8F462}"/>
              </a:ext>
              <a:ext uri="{C183D7F6-B498-43B3-948B-1728B52AA6E4}">
                <adec:decorative xmlns:adec="http://schemas.microsoft.com/office/drawing/2017/decorative" xmlns="" val="0"/>
              </a:ext>
            </a:extLst>
          </p:cNvPr>
          <p:cNvSpPr>
            <a:spLocks noGrp="1"/>
          </p:cNvSpPr>
          <p:nvPr>
            <p:ph type="title" hasCustomPrompt="1"/>
          </p:nvPr>
        </p:nvSpPr>
        <p:spPr>
          <a:xfrm>
            <a:off x="5600489" y="2345507"/>
            <a:ext cx="991022" cy="255562"/>
          </a:xfrm>
          <a:prstGeom prst="rect">
            <a:avLst/>
          </a:prstGeom>
        </p:spPr>
        <p:txBody>
          <a:bodyPr/>
          <a:lstStyle>
            <a:lvl1pPr algn="ctr">
              <a:defRPr lang="it-IT" sz="1400" b="1" kern="1200" dirty="0">
                <a:solidFill>
                  <a:schemeClr val="tx1">
                    <a:lumMod val="65000"/>
                    <a:lumOff val="35000"/>
                  </a:schemeClr>
                </a:solidFill>
                <a:latin typeface="+mn-lt"/>
                <a:ea typeface="+mn-ea"/>
                <a:cs typeface="+mn-cs"/>
              </a:defRPr>
            </a:lvl1pPr>
          </a:lstStyle>
          <a:p>
            <a:r>
              <a:rPr lang="it-IT"/>
              <a:t>Credits:</a:t>
            </a:r>
          </a:p>
        </p:txBody>
      </p:sp>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tx1">
                    <a:lumMod val="65000"/>
                    <a:lumOff val="35000"/>
                  </a:schemeClr>
                </a:solidFill>
                <a:latin typeface="+mj-lt"/>
              </a:defRPr>
            </a:lvl1pPr>
          </a:lstStyle>
          <a:p>
            <a:pPr lvl="0"/>
            <a:r>
              <a:rPr lang="it-IT"/>
              <a:t>Nome Cognome</a:t>
            </a:r>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tx1">
                    <a:lumMod val="65000"/>
                    <a:lumOff val="35000"/>
                  </a:schemeClr>
                </a:solidFill>
                <a:latin typeface="+mn-lt"/>
              </a:defRPr>
            </a:lvl1pPr>
          </a:lstStyle>
          <a:p>
            <a:pPr lvl="0"/>
            <a:r>
              <a:rPr lang="it-IT"/>
              <a:t>Struttura</a:t>
            </a:r>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tx1">
                    <a:lumMod val="65000"/>
                    <a:lumOff val="35000"/>
                  </a:schemeClr>
                </a:solidFill>
                <a:latin typeface="+mn-lt"/>
              </a:defRPr>
            </a:lvl1pPr>
          </a:lstStyle>
          <a:p>
            <a:pPr lvl="0"/>
            <a:r>
              <a:rPr lang="it-IT"/>
              <a:t>nome.cognome@unibo.it</a:t>
            </a:r>
          </a:p>
          <a:p>
            <a:pPr lvl="0"/>
            <a:r>
              <a:rPr lang="it-IT"/>
              <a:t>051 20 99982</a:t>
            </a:r>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3"/>
          <a:stretch>
            <a:fillRect t="-9000" b="-9000"/>
          </a:stretch>
        </a:blipFill>
        <a:effectLst/>
      </p:bgPr>
    </p:bg>
    <p:spTree>
      <p:nvGrpSpPr>
        <p:cNvPr id="1" name=""/>
        <p:cNvGrpSpPr/>
        <p:nvPr/>
      </p:nvGrpSpPr>
      <p:grpSpPr>
        <a:xfrm>
          <a:off x="0" y="0"/>
          <a:ext cx="0" cy="0"/>
          <a:chOff x="0" y="0"/>
          <a:chExt cx="0" cy="0"/>
        </a:xfrm>
      </p:grpSpPr>
      <p:cxnSp>
        <p:nvCxnSpPr>
          <p:cNvPr id="12" name="Connettore 1 11"/>
          <p:cNvCxnSpPr/>
          <p:nvPr userDrawn="1"/>
        </p:nvCxnSpPr>
        <p:spPr>
          <a:xfrm>
            <a:off x="4367808" y="188640"/>
            <a:ext cx="0" cy="640871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4" name="Immagine 3" descr="Alma Mater Studiorum - Università di Bologna">
            <a:extLst>
              <a:ext uri="{FF2B5EF4-FFF2-40B4-BE49-F238E27FC236}">
                <a16:creationId xmlns:a16="http://schemas.microsoft.com/office/drawing/2014/main" xmlns="" id="{5EE00A97-2907-46F9-965F-86535E724FBD}"/>
              </a:ext>
            </a:extLst>
          </p:cNvPr>
          <p:cNvPicPr>
            <a:picLocks noChangeAspect="1"/>
          </p:cNvPicPr>
          <p:nvPr userDrawn="1"/>
        </p:nvPicPr>
        <p:blipFill>
          <a:blip r:embed="rId4"/>
          <a:stretch>
            <a:fillRect/>
          </a:stretch>
        </p:blipFill>
        <p:spPr>
          <a:xfrm>
            <a:off x="911424" y="2060848"/>
            <a:ext cx="2436900" cy="180258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a:blip r:embed="rId7"/>
          <a:stretch>
            <a:fillRect t="-9000" b="-9000"/>
          </a:stretch>
        </a:blipFill>
        <a:effectLst/>
      </p:bgPr>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5B4AE421-09DA-412D-AAD7-5E65002B1FDA}"/>
              </a:ext>
            </a:extLst>
          </p:cNvPr>
          <p:cNvSpPr txBox="1"/>
          <p:nvPr userDrawn="1"/>
        </p:nvSpPr>
        <p:spPr>
          <a:xfrm>
            <a:off x="179512" y="6525019"/>
            <a:ext cx="792088" cy="276999"/>
          </a:xfrm>
          <a:prstGeom prst="rect">
            <a:avLst/>
          </a:prstGeom>
          <a:noFill/>
        </p:spPr>
        <p:txBody>
          <a:bodyPr wrap="square" rtlCol="0">
            <a:spAutoFit/>
          </a:bodyPr>
          <a:lstStyle/>
          <a:p>
            <a:fld id="{723C9881-DC19-44C1-8307-96C20AE8129F}" type="slidenum">
              <a:rPr lang="it-IT" sz="1200" smtClean="0"/>
              <a:pPr/>
              <a:t>‹N›</a:t>
            </a:fld>
            <a:endParaRPr lang="it-IT" sz="1200"/>
          </a:p>
        </p:txBody>
      </p:sp>
      <p:pic>
        <p:nvPicPr>
          <p:cNvPr id="5" name="Immagine 4">
            <a:extLst>
              <a:ext uri="{FF2B5EF4-FFF2-40B4-BE49-F238E27FC236}">
                <a16:creationId xmlns:a16="http://schemas.microsoft.com/office/drawing/2014/main" xmlns="" id="{6726EE36-C2C5-4224-B32D-093745F9F2B1}"/>
              </a:ext>
              <a:ext uri="{C183D7F6-B498-43B3-948B-1728B52AA6E4}">
                <adec:decorative xmlns:adec="http://schemas.microsoft.com/office/drawing/2017/decorative" xmlns="" val="1"/>
              </a:ext>
            </a:extLst>
          </p:cNvPr>
          <p:cNvPicPr>
            <a:picLocks noChangeAspect="1"/>
          </p:cNvPicPr>
          <p:nvPr userDrawn="1"/>
        </p:nvPicPr>
        <p:blipFill>
          <a:blip r:embed="rId8"/>
          <a:stretch>
            <a:fillRect/>
          </a:stretch>
        </p:blipFill>
        <p:spPr>
          <a:xfrm>
            <a:off x="10878304" y="5826343"/>
            <a:ext cx="1131773" cy="837175"/>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 id="214748367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3"/>
          <a:stretch>
            <a:fillRect t="-9000" b="-9000"/>
          </a:stretch>
        </a:blipFill>
        <a:effectLst/>
      </p:bgPr>
    </p:bg>
    <p:spTree>
      <p:nvGrpSpPr>
        <p:cNvPr id="1" name=""/>
        <p:cNvGrpSpPr/>
        <p:nvPr/>
      </p:nvGrpSpPr>
      <p:grpSpPr>
        <a:xfrm>
          <a:off x="0" y="0"/>
          <a:ext cx="0" cy="0"/>
          <a:chOff x="0" y="0"/>
          <a:chExt cx="0" cy="0"/>
        </a:xfrm>
      </p:grpSpPr>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a:solidFill>
                  <a:schemeClr val="tx1">
                    <a:lumMod val="65000"/>
                    <a:lumOff val="35000"/>
                  </a:schemeClr>
                </a:solidFill>
              </a:rPr>
              <a:t>www.unibo.it</a:t>
            </a:r>
          </a:p>
        </p:txBody>
      </p:sp>
      <p:pic>
        <p:nvPicPr>
          <p:cNvPr id="4" name="Immagine 3" descr="Alma Mater Studiorum - Università di Bologna">
            <a:extLst>
              <a:ext uri="{FF2B5EF4-FFF2-40B4-BE49-F238E27FC236}">
                <a16:creationId xmlns:a16="http://schemas.microsoft.com/office/drawing/2014/main" xmlns="" id="{DD0FC319-6CD8-4E12-A1D2-69D93160BF0E}"/>
              </a:ext>
            </a:extLst>
          </p:cNvPr>
          <p:cNvPicPr>
            <a:picLocks noChangeAspect="1"/>
          </p:cNvPicPr>
          <p:nvPr userDrawn="1"/>
        </p:nvPicPr>
        <p:blipFill>
          <a:blip r:embed="rId4"/>
          <a:stretch>
            <a:fillRect/>
          </a:stretch>
        </p:blipFill>
        <p:spPr>
          <a:xfrm>
            <a:off x="5105889" y="404664"/>
            <a:ext cx="1980221" cy="1464775"/>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mailto:Alberto.Montanari@unibo.it"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25746D6-91D3-D735-90BE-04783E6E0D07}"/>
            </a:ext>
          </a:extLst>
        </p:cNvPr>
        <p:cNvGrpSpPr/>
        <p:nvPr/>
      </p:nvGrpSpPr>
      <p:grpSpPr>
        <a:xfrm>
          <a:off x="0" y="0"/>
          <a:ext cx="0" cy="0"/>
          <a:chOff x="0" y="0"/>
          <a:chExt cx="0" cy="0"/>
        </a:xfrm>
      </p:grpSpPr>
      <p:sp>
        <p:nvSpPr>
          <p:cNvPr id="5" name="Titolo 4">
            <a:extLst>
              <a:ext uri="{FF2B5EF4-FFF2-40B4-BE49-F238E27FC236}">
                <a16:creationId xmlns:a16="http://schemas.microsoft.com/office/drawing/2014/main" xmlns="" id="{5E71325D-9ED5-F983-BDB4-406C006155EC}"/>
              </a:ext>
            </a:extLst>
          </p:cNvPr>
          <p:cNvSpPr>
            <a:spLocks noGrp="1"/>
          </p:cNvSpPr>
          <p:nvPr>
            <p:ph type="title"/>
          </p:nvPr>
        </p:nvSpPr>
        <p:spPr/>
        <p:txBody>
          <a:bodyPr lIns="91440" tIns="45720" rIns="91440" bIns="45720" anchor="ctr" anchorCtr="0"/>
          <a:lstStyle/>
          <a:p>
            <a:r>
              <a:rPr lang="en-US" sz="3200" b="0">
                <a:solidFill>
                  <a:srgbClr val="000000"/>
                </a:solidFill>
                <a:ea typeface="Calibri"/>
                <a:cs typeface="Calibri"/>
              </a:rPr>
              <a:t>Why Do We Want to Read a Scientific Paper — and Maybe Write One?</a:t>
            </a:r>
            <a:endParaRPr lang="it-IT"/>
          </a:p>
        </p:txBody>
      </p:sp>
      <p:sp>
        <p:nvSpPr>
          <p:cNvPr id="6" name="Segnaposto testo 5">
            <a:extLst>
              <a:ext uri="{FF2B5EF4-FFF2-40B4-BE49-F238E27FC236}">
                <a16:creationId xmlns:a16="http://schemas.microsoft.com/office/drawing/2014/main" xmlns="" id="{46138D2B-AF6B-0B50-901A-2E7D3FF81F6D}"/>
              </a:ext>
            </a:extLst>
          </p:cNvPr>
          <p:cNvSpPr>
            <a:spLocks noGrp="1"/>
          </p:cNvSpPr>
          <p:nvPr>
            <p:ph type="body" sz="quarter" idx="11"/>
          </p:nvPr>
        </p:nvSpPr>
        <p:spPr/>
        <p:txBody>
          <a:bodyPr lIns="91440" tIns="45720" rIns="91440" bIns="45720" anchor="t"/>
          <a:lstStyle/>
          <a:p>
            <a:r>
              <a:rPr lang="it-IT">
                <a:ea typeface="Calibri"/>
                <a:cs typeface="Calibri"/>
              </a:rPr>
              <a:t>Prof. Alberto Montanari</a:t>
            </a:r>
            <a:endParaRPr lang="it-IT"/>
          </a:p>
        </p:txBody>
      </p:sp>
      <p:sp>
        <p:nvSpPr>
          <p:cNvPr id="7" name="Segnaposto testo 6">
            <a:extLst>
              <a:ext uri="{FF2B5EF4-FFF2-40B4-BE49-F238E27FC236}">
                <a16:creationId xmlns:a16="http://schemas.microsoft.com/office/drawing/2014/main" xmlns="" id="{5615D584-60AF-9A83-AC7F-10585B853EC2}"/>
              </a:ext>
            </a:extLst>
          </p:cNvPr>
          <p:cNvSpPr>
            <a:spLocks noGrp="1"/>
          </p:cNvSpPr>
          <p:nvPr>
            <p:ph type="body" sz="quarter" idx="12"/>
          </p:nvPr>
        </p:nvSpPr>
        <p:spPr/>
        <p:txBody>
          <a:bodyPr lIns="91440" tIns="45720" rIns="91440" bIns="45720" anchor="t"/>
          <a:lstStyle/>
          <a:p>
            <a:r>
              <a:rPr lang="it-IT" i="1">
                <a:ea typeface="+mj-lt"/>
                <a:cs typeface="+mj-lt"/>
              </a:rPr>
              <a:t>Dipartimento di Ingegneria Civile, Chimica, Ambientale e dei Materiali</a:t>
            </a:r>
            <a:r>
              <a:rPr lang="it-IT">
                <a:ea typeface="+mj-lt"/>
                <a:cs typeface="+mj-lt"/>
              </a:rPr>
              <a:t>.</a:t>
            </a:r>
            <a:endParaRPr lang="it-IT"/>
          </a:p>
        </p:txBody>
      </p:sp>
    </p:spTree>
    <p:extLst>
      <p:ext uri="{BB962C8B-B14F-4D97-AF65-F5344CB8AC3E}">
        <p14:creationId xmlns:p14="http://schemas.microsoft.com/office/powerpoint/2010/main" xmlns="" val="1580925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0FAF019-A9DD-C1D5-4E73-FAFFE2B29F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C1AEA9CA-1CFB-388E-2303-F1F8157A9812}"/>
              </a:ext>
            </a:extLst>
          </p:cNvPr>
          <p:cNvSpPr>
            <a:spLocks noGrp="1"/>
          </p:cNvSpPr>
          <p:nvPr/>
        </p:nvSpPr>
        <p:spPr>
          <a:xfrm>
            <a:off x="457200" y="205979"/>
            <a:ext cx="10579100" cy="12509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Students as Future Authors</a:t>
            </a:r>
          </a:p>
        </p:txBody>
      </p:sp>
      <p:sp>
        <p:nvSpPr>
          <p:cNvPr id="3" name="Content Placeholder 2">
            <a:extLst>
              <a:ext uri="{FF2B5EF4-FFF2-40B4-BE49-F238E27FC236}">
                <a16:creationId xmlns:a16="http://schemas.microsoft.com/office/drawing/2014/main" xmlns="" id="{8299382A-29B8-DBF5-93DF-6BF9A2669E9C}"/>
              </a:ext>
            </a:extLst>
          </p:cNvPr>
          <p:cNvSpPr>
            <a:spLocks noGrp="1"/>
          </p:cNvSpPr>
          <p:nvPr/>
        </p:nvSpPr>
        <p:spPr>
          <a:xfrm>
            <a:off x="457200" y="1466851"/>
            <a:ext cx="10579100" cy="4918472"/>
          </a:xfrm>
          <a:prstGeom prst="rect">
            <a:avLst/>
          </a:prstGeom>
        </p:spPr>
        <p:txBody>
          <a:bodyPr vert="horz" lIns="91440" tIns="45720" rIns="91440" bIns="45720" rtlCol="0" anchor="t">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20000"/>
              </a:lnSpc>
              <a:spcBef>
                <a:spcPts val="0"/>
              </a:spcBef>
              <a:buNone/>
            </a:pPr>
            <a:r>
              <a:rPr lang="it-IT" err="1">
                <a:ea typeface="+mn-lt"/>
                <a:cs typeface="+mn-lt"/>
              </a:rPr>
              <a:t>As</a:t>
            </a:r>
            <a:r>
              <a:rPr lang="it-IT">
                <a:ea typeface="+mn-lt"/>
                <a:cs typeface="+mn-lt"/>
              </a:rPr>
              <a:t> </a:t>
            </a:r>
            <a:r>
              <a:rPr lang="it-IT" err="1">
                <a:ea typeface="+mn-lt"/>
                <a:cs typeface="+mn-lt"/>
              </a:rPr>
              <a:t>students</a:t>
            </a:r>
            <a:r>
              <a:rPr lang="it-IT">
                <a:ea typeface="+mn-lt"/>
                <a:cs typeface="+mn-lt"/>
              </a:rPr>
              <a:t> progress in </a:t>
            </a:r>
            <a:r>
              <a:rPr lang="it-IT" err="1">
                <a:ea typeface="+mn-lt"/>
                <a:cs typeface="+mn-lt"/>
              </a:rPr>
              <a:t>their</a:t>
            </a:r>
            <a:r>
              <a:rPr lang="it-IT">
                <a:ea typeface="+mn-lt"/>
                <a:cs typeface="+mn-lt"/>
              </a:rPr>
              <a:t> </a:t>
            </a:r>
            <a:r>
              <a:rPr lang="it-IT" err="1">
                <a:ea typeface="+mn-lt"/>
                <a:cs typeface="+mn-lt"/>
              </a:rPr>
              <a:t>academic</a:t>
            </a:r>
            <a:r>
              <a:rPr lang="it-IT">
                <a:ea typeface="+mn-lt"/>
                <a:cs typeface="+mn-lt"/>
              </a:rPr>
              <a:t> </a:t>
            </a:r>
            <a:r>
              <a:rPr lang="it-IT" err="1">
                <a:ea typeface="+mn-lt"/>
                <a:cs typeface="+mn-lt"/>
              </a:rPr>
              <a:t>journey</a:t>
            </a:r>
            <a:r>
              <a:rPr lang="it-IT">
                <a:ea typeface="+mn-lt"/>
                <a:cs typeface="+mn-lt"/>
              </a:rPr>
              <a:t>, </a:t>
            </a:r>
            <a:r>
              <a:rPr lang="it-IT" err="1">
                <a:ea typeface="+mn-lt"/>
                <a:cs typeface="+mn-lt"/>
              </a:rPr>
              <a:t>they</a:t>
            </a:r>
            <a:r>
              <a:rPr lang="it-IT">
                <a:ea typeface="+mn-lt"/>
                <a:cs typeface="+mn-lt"/>
              </a:rPr>
              <a:t> are </a:t>
            </a:r>
            <a:r>
              <a:rPr lang="it-IT" err="1">
                <a:ea typeface="+mn-lt"/>
                <a:cs typeface="+mn-lt"/>
              </a:rPr>
              <a:t>not</a:t>
            </a:r>
            <a:r>
              <a:rPr lang="it-IT">
                <a:ea typeface="+mn-lt"/>
                <a:cs typeface="+mn-lt"/>
              </a:rPr>
              <a:t> </a:t>
            </a:r>
            <a:r>
              <a:rPr lang="it-IT" err="1">
                <a:ea typeface="+mn-lt"/>
                <a:cs typeface="+mn-lt"/>
              </a:rPr>
              <a:t>only</a:t>
            </a:r>
            <a:r>
              <a:rPr lang="it-IT">
                <a:ea typeface="+mn-lt"/>
                <a:cs typeface="+mn-lt"/>
              </a:rPr>
              <a:t> readers of </a:t>
            </a:r>
            <a:r>
              <a:rPr lang="it-IT" err="1">
                <a:ea typeface="+mn-lt"/>
                <a:cs typeface="+mn-lt"/>
              </a:rPr>
              <a:t>scientific</a:t>
            </a:r>
            <a:r>
              <a:rPr lang="it-IT">
                <a:ea typeface="+mn-lt"/>
                <a:cs typeface="+mn-lt"/>
              </a:rPr>
              <a:t> papers </a:t>
            </a:r>
            <a:r>
              <a:rPr lang="it-IT" err="1">
                <a:ea typeface="+mn-lt"/>
                <a:cs typeface="+mn-lt"/>
              </a:rPr>
              <a:t>but</a:t>
            </a:r>
            <a:r>
              <a:rPr lang="it-IT">
                <a:ea typeface="+mn-lt"/>
                <a:cs typeface="+mn-lt"/>
              </a:rPr>
              <a:t> </a:t>
            </a:r>
            <a:r>
              <a:rPr lang="it-IT" err="1">
                <a:ea typeface="+mn-lt"/>
                <a:cs typeface="+mn-lt"/>
              </a:rPr>
              <a:t>also</a:t>
            </a:r>
            <a:r>
              <a:rPr lang="it-IT">
                <a:ea typeface="+mn-lt"/>
                <a:cs typeface="+mn-lt"/>
              </a:rPr>
              <a:t> </a:t>
            </a:r>
            <a:r>
              <a:rPr lang="it-IT" err="1">
                <a:ea typeface="+mn-lt"/>
                <a:cs typeface="+mn-lt"/>
              </a:rPr>
              <a:t>potential</a:t>
            </a:r>
            <a:r>
              <a:rPr lang="it-IT">
                <a:ea typeface="+mn-lt"/>
                <a:cs typeface="+mn-lt"/>
              </a:rPr>
              <a:t> future </a:t>
            </a:r>
            <a:r>
              <a:rPr lang="it-IT" err="1">
                <a:ea typeface="+mn-lt"/>
                <a:cs typeface="+mn-lt"/>
              </a:rPr>
              <a:t>authors</a:t>
            </a:r>
            <a:r>
              <a:rPr lang="it-IT">
                <a:ea typeface="+mn-lt"/>
                <a:cs typeface="+mn-lt"/>
              </a:rPr>
              <a:t>. </a:t>
            </a: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a:ea typeface="+mn-lt"/>
                <a:cs typeface="+mn-lt"/>
              </a:rPr>
              <a:t>Writing a paper </a:t>
            </a:r>
            <a:r>
              <a:rPr lang="it-IT" err="1">
                <a:ea typeface="+mn-lt"/>
                <a:cs typeface="+mn-lt"/>
              </a:rPr>
              <a:t>is</a:t>
            </a:r>
            <a:r>
              <a:rPr lang="it-IT">
                <a:ea typeface="+mn-lt"/>
                <a:cs typeface="+mn-lt"/>
              </a:rPr>
              <a:t> </a:t>
            </a:r>
            <a:r>
              <a:rPr lang="it-IT" err="1">
                <a:ea typeface="+mn-lt"/>
                <a:cs typeface="+mn-lt"/>
              </a:rPr>
              <a:t>often</a:t>
            </a:r>
            <a:r>
              <a:rPr lang="it-IT">
                <a:ea typeface="+mn-lt"/>
                <a:cs typeface="+mn-lt"/>
              </a:rPr>
              <a:t> a </a:t>
            </a:r>
            <a:r>
              <a:rPr lang="it-IT" err="1">
                <a:ea typeface="+mn-lt"/>
                <a:cs typeface="+mn-lt"/>
              </a:rPr>
              <a:t>natural</a:t>
            </a:r>
            <a:r>
              <a:rPr lang="it-IT">
                <a:ea typeface="+mn-lt"/>
                <a:cs typeface="+mn-lt"/>
              </a:rPr>
              <a:t> </a:t>
            </a:r>
            <a:r>
              <a:rPr lang="it-IT" err="1">
                <a:ea typeface="+mn-lt"/>
                <a:cs typeface="+mn-lt"/>
              </a:rPr>
              <a:t>outcome</a:t>
            </a:r>
            <a:r>
              <a:rPr lang="it-IT">
                <a:ea typeface="+mn-lt"/>
                <a:cs typeface="+mn-lt"/>
              </a:rPr>
              <a:t> of activities </a:t>
            </a:r>
            <a:r>
              <a:rPr lang="it-IT" err="1">
                <a:ea typeface="+mn-lt"/>
                <a:cs typeface="+mn-lt"/>
              </a:rPr>
              <a:t>such</a:t>
            </a:r>
            <a:r>
              <a:rPr lang="it-IT">
                <a:ea typeface="+mn-lt"/>
                <a:cs typeface="+mn-lt"/>
              </a:rPr>
              <a:t> </a:t>
            </a:r>
            <a:r>
              <a:rPr lang="it-IT" err="1">
                <a:ea typeface="+mn-lt"/>
                <a:cs typeface="+mn-lt"/>
              </a:rPr>
              <a:t>as</a:t>
            </a:r>
            <a:r>
              <a:rPr lang="it-IT">
                <a:ea typeface="+mn-lt"/>
                <a:cs typeface="+mn-lt"/>
              </a:rPr>
              <a:t> a </a:t>
            </a:r>
            <a:r>
              <a:rPr lang="it-IT" err="1">
                <a:ea typeface="+mn-lt"/>
                <a:cs typeface="+mn-lt"/>
              </a:rPr>
              <a:t>thesis</a:t>
            </a:r>
            <a:r>
              <a:rPr lang="it-IT">
                <a:ea typeface="+mn-lt"/>
                <a:cs typeface="+mn-lt"/>
              </a:rPr>
              <a:t>, </a:t>
            </a:r>
            <a:r>
              <a:rPr lang="it-IT" err="1">
                <a:ea typeface="+mn-lt"/>
                <a:cs typeface="+mn-lt"/>
              </a:rPr>
              <a:t>research</a:t>
            </a:r>
            <a:r>
              <a:rPr lang="it-IT">
                <a:ea typeface="+mn-lt"/>
                <a:cs typeface="+mn-lt"/>
              </a:rPr>
              <a:t> project, or internship.</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a:ea typeface="+mn-lt"/>
                <a:cs typeface="+mn-lt"/>
              </a:rPr>
              <a:t>In </a:t>
            </a:r>
            <a:r>
              <a:rPr lang="it-IT" err="1">
                <a:ea typeface="+mn-lt"/>
                <a:cs typeface="+mn-lt"/>
              </a:rPr>
              <a:t>these</a:t>
            </a:r>
            <a:r>
              <a:rPr lang="it-IT">
                <a:ea typeface="+mn-lt"/>
                <a:cs typeface="+mn-lt"/>
              </a:rPr>
              <a:t> </a:t>
            </a:r>
            <a:r>
              <a:rPr lang="it-IT" err="1">
                <a:ea typeface="+mn-lt"/>
                <a:cs typeface="+mn-lt"/>
              </a:rPr>
              <a:t>contexts</a:t>
            </a:r>
            <a:r>
              <a:rPr lang="it-IT">
                <a:ea typeface="+mn-lt"/>
                <a:cs typeface="+mn-lt"/>
              </a:rPr>
              <a:t>, </a:t>
            </a:r>
            <a:r>
              <a:rPr lang="it-IT" err="1">
                <a:ea typeface="+mn-lt"/>
                <a:cs typeface="+mn-lt"/>
              </a:rPr>
              <a:t>students</a:t>
            </a:r>
            <a:r>
              <a:rPr lang="it-IT">
                <a:ea typeface="+mn-lt"/>
                <a:cs typeface="+mn-lt"/>
              </a:rPr>
              <a:t> </a:t>
            </a:r>
            <a:r>
              <a:rPr lang="it-IT" err="1">
                <a:ea typeface="+mn-lt"/>
                <a:cs typeface="+mn-lt"/>
              </a:rPr>
              <a:t>begin</a:t>
            </a:r>
            <a:r>
              <a:rPr lang="it-IT">
                <a:ea typeface="+mn-lt"/>
                <a:cs typeface="+mn-lt"/>
              </a:rPr>
              <a:t> to </a:t>
            </a:r>
            <a:r>
              <a:rPr lang="it-IT" err="1">
                <a:ea typeface="+mn-lt"/>
                <a:cs typeface="+mn-lt"/>
              </a:rPr>
              <a:t>actively</a:t>
            </a:r>
            <a:r>
              <a:rPr lang="it-IT">
                <a:ea typeface="+mn-lt"/>
                <a:cs typeface="+mn-lt"/>
              </a:rPr>
              <a:t> </a:t>
            </a:r>
            <a:r>
              <a:rPr lang="it-IT" err="1">
                <a:ea typeface="+mn-lt"/>
                <a:cs typeface="+mn-lt"/>
              </a:rPr>
              <a:t>contribute</a:t>
            </a:r>
            <a:r>
              <a:rPr lang="it-IT">
                <a:ea typeface="+mn-lt"/>
                <a:cs typeface="+mn-lt"/>
              </a:rPr>
              <a:t> to </a:t>
            </a:r>
            <a:r>
              <a:rPr lang="it-IT" err="1">
                <a:ea typeface="+mn-lt"/>
                <a:cs typeface="+mn-lt"/>
              </a:rPr>
              <a:t>scientific</a:t>
            </a:r>
            <a:r>
              <a:rPr lang="it-IT">
                <a:ea typeface="+mn-lt"/>
                <a:cs typeface="+mn-lt"/>
              </a:rPr>
              <a:t> knowledge by </a:t>
            </a:r>
            <a:r>
              <a:rPr lang="it-IT" err="1">
                <a:ea typeface="+mn-lt"/>
                <a:cs typeface="+mn-lt"/>
              </a:rPr>
              <a:t>formulating</a:t>
            </a:r>
            <a:r>
              <a:rPr lang="it-IT">
                <a:ea typeface="+mn-lt"/>
                <a:cs typeface="+mn-lt"/>
              </a:rPr>
              <a:t> </a:t>
            </a:r>
            <a:r>
              <a:rPr lang="it-IT" err="1">
                <a:ea typeface="+mn-lt"/>
                <a:cs typeface="+mn-lt"/>
              </a:rPr>
              <a:t>research</a:t>
            </a:r>
            <a:r>
              <a:rPr lang="it-IT">
                <a:ea typeface="+mn-lt"/>
                <a:cs typeface="+mn-lt"/>
              </a:rPr>
              <a:t> </a:t>
            </a:r>
            <a:r>
              <a:rPr lang="it-IT" err="1">
                <a:ea typeface="+mn-lt"/>
                <a:cs typeface="+mn-lt"/>
              </a:rPr>
              <a:t>questions</a:t>
            </a:r>
            <a:r>
              <a:rPr lang="it-IT">
                <a:ea typeface="+mn-lt"/>
                <a:cs typeface="+mn-lt"/>
              </a:rPr>
              <a:t>, </a:t>
            </a:r>
            <a:r>
              <a:rPr lang="it-IT" err="1">
                <a:ea typeface="+mn-lt"/>
                <a:cs typeface="+mn-lt"/>
              </a:rPr>
              <a:t>collecting</a:t>
            </a:r>
            <a:r>
              <a:rPr lang="it-IT">
                <a:ea typeface="+mn-lt"/>
                <a:cs typeface="+mn-lt"/>
              </a:rPr>
              <a:t> and </a:t>
            </a:r>
            <a:r>
              <a:rPr lang="it-IT" err="1">
                <a:ea typeface="+mn-lt"/>
                <a:cs typeface="+mn-lt"/>
              </a:rPr>
              <a:t>analyzing</a:t>
            </a:r>
            <a:r>
              <a:rPr lang="it-IT">
                <a:ea typeface="+mn-lt"/>
                <a:cs typeface="+mn-lt"/>
              </a:rPr>
              <a:t> data, and </a:t>
            </a:r>
            <a:r>
              <a:rPr lang="it-IT" err="1">
                <a:ea typeface="+mn-lt"/>
                <a:cs typeface="+mn-lt"/>
              </a:rPr>
              <a:t>presenting</a:t>
            </a:r>
            <a:r>
              <a:rPr lang="it-IT">
                <a:ea typeface="+mn-lt"/>
                <a:cs typeface="+mn-lt"/>
              </a:rPr>
              <a:t> </a:t>
            </a:r>
            <a:r>
              <a:rPr lang="it-IT" err="1">
                <a:ea typeface="+mn-lt"/>
                <a:cs typeface="+mn-lt"/>
              </a:rPr>
              <a:t>their</a:t>
            </a:r>
            <a:r>
              <a:rPr lang="it-IT">
                <a:ea typeface="+mn-lt"/>
                <a:cs typeface="+mn-lt"/>
              </a:rPr>
              <a:t> </a:t>
            </a:r>
            <a:r>
              <a:rPr lang="it-IT" err="1">
                <a:ea typeface="+mn-lt"/>
                <a:cs typeface="+mn-lt"/>
              </a:rPr>
              <a:t>findings</a:t>
            </a:r>
            <a:r>
              <a:rPr lang="it-IT">
                <a:ea typeface="+mn-lt"/>
                <a:cs typeface="+mn-lt"/>
              </a:rPr>
              <a:t> in a </a:t>
            </a:r>
            <a:r>
              <a:rPr lang="it-IT" err="1">
                <a:ea typeface="+mn-lt"/>
                <a:cs typeface="+mn-lt"/>
              </a:rPr>
              <a:t>structured</a:t>
            </a:r>
            <a:r>
              <a:rPr lang="it-IT">
                <a:ea typeface="+mn-lt"/>
                <a:cs typeface="+mn-lt"/>
              </a:rPr>
              <a:t> and </a:t>
            </a:r>
            <a:r>
              <a:rPr lang="it-IT" err="1">
                <a:ea typeface="+mn-lt"/>
                <a:cs typeface="+mn-lt"/>
              </a:rPr>
              <a:t>formal</a:t>
            </a:r>
            <a:r>
              <a:rPr lang="it-IT">
                <a:ea typeface="+mn-lt"/>
                <a:cs typeface="+mn-lt"/>
              </a:rPr>
              <a:t> way.</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a:ea typeface="+mn-lt"/>
                <a:cs typeface="+mn-lt"/>
              </a:rPr>
              <a:t>Writing a </a:t>
            </a:r>
            <a:r>
              <a:rPr lang="it-IT" err="1">
                <a:ea typeface="+mn-lt"/>
                <a:cs typeface="+mn-lt"/>
              </a:rPr>
              <a:t>scientific</a:t>
            </a:r>
            <a:r>
              <a:rPr lang="it-IT">
                <a:ea typeface="+mn-lt"/>
                <a:cs typeface="+mn-lt"/>
              </a:rPr>
              <a:t> paper </a:t>
            </a:r>
            <a:r>
              <a:rPr lang="it-IT" err="1">
                <a:ea typeface="+mn-lt"/>
                <a:cs typeface="+mn-lt"/>
              </a:rPr>
              <a:t>requires</a:t>
            </a:r>
            <a:r>
              <a:rPr lang="it-IT">
                <a:ea typeface="+mn-lt"/>
                <a:cs typeface="+mn-lt"/>
              </a:rPr>
              <a:t> </a:t>
            </a:r>
            <a:r>
              <a:rPr lang="it-IT" err="1">
                <a:ea typeface="+mn-lt"/>
                <a:cs typeface="+mn-lt"/>
              </a:rPr>
              <a:t>several</a:t>
            </a:r>
            <a:r>
              <a:rPr lang="it-IT">
                <a:ea typeface="+mn-lt"/>
                <a:cs typeface="+mn-lt"/>
              </a:rPr>
              <a:t> skills, </a:t>
            </a:r>
            <a:r>
              <a:rPr lang="it-IT" err="1">
                <a:ea typeface="+mn-lt"/>
                <a:cs typeface="+mn-lt"/>
              </a:rPr>
              <a:t>including</a:t>
            </a:r>
            <a:r>
              <a:rPr lang="it-IT">
                <a:ea typeface="+mn-lt"/>
                <a:cs typeface="+mn-lt"/>
              </a:rPr>
              <a:t> clear thinking, </a:t>
            </a:r>
            <a:r>
              <a:rPr lang="it-IT" err="1">
                <a:ea typeface="+mn-lt"/>
                <a:cs typeface="+mn-lt"/>
              </a:rPr>
              <a:t>logical</a:t>
            </a:r>
            <a:r>
              <a:rPr lang="it-IT">
                <a:ea typeface="+mn-lt"/>
                <a:cs typeface="+mn-lt"/>
              </a:rPr>
              <a:t> </a:t>
            </a:r>
            <a:r>
              <a:rPr lang="it-IT" err="1">
                <a:ea typeface="+mn-lt"/>
                <a:cs typeface="+mn-lt"/>
              </a:rPr>
              <a:t>organization</a:t>
            </a:r>
            <a:r>
              <a:rPr lang="it-IT">
                <a:ea typeface="+mn-lt"/>
                <a:cs typeface="+mn-lt"/>
              </a:rPr>
              <a:t>, and the </a:t>
            </a:r>
            <a:r>
              <a:rPr lang="it-IT" err="1">
                <a:ea typeface="+mn-lt"/>
                <a:cs typeface="+mn-lt"/>
              </a:rPr>
              <a:t>ability</a:t>
            </a:r>
            <a:r>
              <a:rPr lang="it-IT">
                <a:ea typeface="+mn-lt"/>
                <a:cs typeface="+mn-lt"/>
              </a:rPr>
              <a:t> to </a:t>
            </a:r>
            <a:r>
              <a:rPr lang="it-IT" err="1">
                <a:ea typeface="+mn-lt"/>
                <a:cs typeface="+mn-lt"/>
              </a:rPr>
              <a:t>communicate</a:t>
            </a:r>
            <a:r>
              <a:rPr lang="it-IT">
                <a:ea typeface="+mn-lt"/>
                <a:cs typeface="+mn-lt"/>
              </a:rPr>
              <a:t> </a:t>
            </a:r>
            <a:r>
              <a:rPr lang="it-IT" err="1">
                <a:ea typeface="+mn-lt"/>
                <a:cs typeface="+mn-lt"/>
              </a:rPr>
              <a:t>complex</a:t>
            </a:r>
            <a:r>
              <a:rPr lang="it-IT">
                <a:ea typeface="+mn-lt"/>
                <a:cs typeface="+mn-lt"/>
              </a:rPr>
              <a:t> </a:t>
            </a:r>
            <a:r>
              <a:rPr lang="it-IT" err="1">
                <a:ea typeface="+mn-lt"/>
                <a:cs typeface="+mn-lt"/>
              </a:rPr>
              <a:t>ideas</a:t>
            </a:r>
            <a:r>
              <a:rPr lang="it-IT">
                <a:ea typeface="+mn-lt"/>
                <a:cs typeface="+mn-lt"/>
              </a:rPr>
              <a:t> </a:t>
            </a:r>
            <a:r>
              <a:rPr lang="it-IT" err="1">
                <a:ea typeface="+mn-lt"/>
                <a:cs typeface="+mn-lt"/>
              </a:rPr>
              <a:t>effectively</a:t>
            </a:r>
            <a:r>
              <a:rPr lang="it-IT">
                <a:ea typeface="+mn-lt"/>
                <a:cs typeface="+mn-lt"/>
              </a:rPr>
              <a:t>. </a:t>
            </a:r>
            <a:r>
              <a:rPr lang="it-IT" err="1">
                <a:ea typeface="+mn-lt"/>
                <a:cs typeface="+mn-lt"/>
              </a:rPr>
              <a:t>It</a:t>
            </a:r>
            <a:r>
              <a:rPr lang="it-IT">
                <a:ea typeface="+mn-lt"/>
                <a:cs typeface="+mn-lt"/>
              </a:rPr>
              <a:t> </a:t>
            </a:r>
            <a:r>
              <a:rPr lang="it-IT" err="1">
                <a:ea typeface="+mn-lt"/>
                <a:cs typeface="+mn-lt"/>
              </a:rPr>
              <a:t>also</a:t>
            </a:r>
            <a:r>
              <a:rPr lang="it-IT">
                <a:ea typeface="+mn-lt"/>
                <a:cs typeface="+mn-lt"/>
              </a:rPr>
              <a:t> </a:t>
            </a:r>
            <a:r>
              <a:rPr lang="it-IT" err="1">
                <a:ea typeface="+mn-lt"/>
                <a:cs typeface="+mn-lt"/>
              </a:rPr>
              <a:t>involves</a:t>
            </a:r>
            <a:r>
              <a:rPr lang="it-IT">
                <a:ea typeface="+mn-lt"/>
                <a:cs typeface="+mn-lt"/>
              </a:rPr>
              <a:t> </a:t>
            </a:r>
            <a:r>
              <a:rPr lang="it-IT" err="1">
                <a:ea typeface="+mn-lt"/>
                <a:cs typeface="+mn-lt"/>
              </a:rPr>
              <a:t>understanding</a:t>
            </a:r>
            <a:r>
              <a:rPr lang="it-IT">
                <a:ea typeface="+mn-lt"/>
                <a:cs typeface="+mn-lt"/>
              </a:rPr>
              <a:t> </a:t>
            </a:r>
            <a:r>
              <a:rPr lang="it-IT" err="1">
                <a:ea typeface="+mn-lt"/>
                <a:cs typeface="+mn-lt"/>
              </a:rPr>
              <a:t>how</a:t>
            </a:r>
            <a:r>
              <a:rPr lang="it-IT">
                <a:ea typeface="+mn-lt"/>
                <a:cs typeface="+mn-lt"/>
              </a:rPr>
              <a:t> to </a:t>
            </a:r>
            <a:r>
              <a:rPr lang="it-IT" err="1">
                <a:ea typeface="+mn-lt"/>
                <a:cs typeface="+mn-lt"/>
              </a:rPr>
              <a:t>present</a:t>
            </a:r>
            <a:r>
              <a:rPr lang="it-IT">
                <a:ea typeface="+mn-lt"/>
                <a:cs typeface="+mn-lt"/>
              </a:rPr>
              <a:t> </a:t>
            </a:r>
            <a:r>
              <a:rPr lang="it-IT" err="1">
                <a:ea typeface="+mn-lt"/>
                <a:cs typeface="+mn-lt"/>
              </a:rPr>
              <a:t>evidence</a:t>
            </a:r>
            <a:r>
              <a:rPr lang="it-IT">
                <a:ea typeface="+mn-lt"/>
                <a:cs typeface="+mn-lt"/>
              </a:rPr>
              <a:t>, </a:t>
            </a:r>
            <a:r>
              <a:rPr lang="it-IT" err="1">
                <a:ea typeface="+mn-lt"/>
                <a:cs typeface="+mn-lt"/>
              </a:rPr>
              <a:t>justify</a:t>
            </a:r>
            <a:r>
              <a:rPr lang="it-IT">
                <a:ea typeface="+mn-lt"/>
                <a:cs typeface="+mn-lt"/>
              </a:rPr>
              <a:t> </a:t>
            </a:r>
            <a:r>
              <a:rPr lang="it-IT" err="1">
                <a:ea typeface="+mn-lt"/>
                <a:cs typeface="+mn-lt"/>
              </a:rPr>
              <a:t>conclusions</a:t>
            </a:r>
            <a:r>
              <a:rPr lang="it-IT">
                <a:ea typeface="+mn-lt"/>
                <a:cs typeface="+mn-lt"/>
              </a:rPr>
              <a:t>, and </a:t>
            </a:r>
            <a:r>
              <a:rPr lang="it-IT" err="1">
                <a:ea typeface="+mn-lt"/>
                <a:cs typeface="+mn-lt"/>
              </a:rPr>
              <a:t>engage</a:t>
            </a:r>
            <a:r>
              <a:rPr lang="it-IT">
                <a:ea typeface="+mn-lt"/>
                <a:cs typeface="+mn-lt"/>
              </a:rPr>
              <a:t> with </a:t>
            </a:r>
            <a:r>
              <a:rPr lang="it-IT" err="1">
                <a:ea typeface="+mn-lt"/>
                <a:cs typeface="+mn-lt"/>
              </a:rPr>
              <a:t>existing</a:t>
            </a:r>
            <a:r>
              <a:rPr lang="it-IT">
                <a:ea typeface="+mn-lt"/>
                <a:cs typeface="+mn-lt"/>
              </a:rPr>
              <a:t> literature.</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b="1" i="1" u="sng" err="1">
                <a:solidFill>
                  <a:srgbClr val="BD2B0B"/>
                </a:solidFill>
                <a:ea typeface="+mn-lt"/>
                <a:cs typeface="+mn-lt"/>
              </a:rPr>
              <a:t>Example</a:t>
            </a:r>
            <a:r>
              <a:rPr lang="it-IT">
                <a:ea typeface="+mn-lt"/>
                <a:cs typeface="+mn-lt"/>
              </a:rPr>
              <a:t>: A </a:t>
            </a:r>
            <a:r>
              <a:rPr lang="it-IT" err="1">
                <a:ea typeface="+mn-lt"/>
                <a:cs typeface="+mn-lt"/>
              </a:rPr>
              <a:t>master’s</a:t>
            </a:r>
            <a:r>
              <a:rPr lang="it-IT">
                <a:ea typeface="+mn-lt"/>
                <a:cs typeface="+mn-lt"/>
              </a:rPr>
              <a:t> </a:t>
            </a:r>
            <a:r>
              <a:rPr lang="it-IT" err="1">
                <a:ea typeface="+mn-lt"/>
                <a:cs typeface="+mn-lt"/>
              </a:rPr>
              <a:t>thesis</a:t>
            </a:r>
            <a:r>
              <a:rPr lang="it-IT">
                <a:ea typeface="+mn-lt"/>
                <a:cs typeface="+mn-lt"/>
              </a:rPr>
              <a:t> </a:t>
            </a:r>
            <a:r>
              <a:rPr lang="it-IT" err="1">
                <a:ea typeface="+mn-lt"/>
                <a:cs typeface="+mn-lt"/>
              </a:rPr>
              <a:t>may</a:t>
            </a:r>
            <a:r>
              <a:rPr lang="it-IT">
                <a:ea typeface="+mn-lt"/>
                <a:cs typeface="+mn-lt"/>
              </a:rPr>
              <a:t> </a:t>
            </a:r>
            <a:r>
              <a:rPr lang="it-IT" err="1">
                <a:ea typeface="+mn-lt"/>
                <a:cs typeface="+mn-lt"/>
              </a:rPr>
              <a:t>later</a:t>
            </a:r>
            <a:r>
              <a:rPr lang="it-IT">
                <a:ea typeface="+mn-lt"/>
                <a:cs typeface="+mn-lt"/>
              </a:rPr>
              <a:t> be </a:t>
            </a:r>
            <a:r>
              <a:rPr lang="it-IT" err="1">
                <a:ea typeface="+mn-lt"/>
                <a:cs typeface="+mn-lt"/>
              </a:rPr>
              <a:t>developed</a:t>
            </a:r>
            <a:r>
              <a:rPr lang="it-IT">
                <a:ea typeface="+mn-lt"/>
                <a:cs typeface="+mn-lt"/>
              </a:rPr>
              <a:t> </a:t>
            </a:r>
            <a:r>
              <a:rPr lang="it-IT" err="1">
                <a:ea typeface="+mn-lt"/>
                <a:cs typeface="+mn-lt"/>
              </a:rPr>
              <a:t>into</a:t>
            </a:r>
            <a:r>
              <a:rPr lang="it-IT">
                <a:ea typeface="+mn-lt"/>
                <a:cs typeface="+mn-lt"/>
              </a:rPr>
              <a:t> a journal paper, </a:t>
            </a:r>
            <a:r>
              <a:rPr lang="it-IT" err="1">
                <a:ea typeface="+mn-lt"/>
                <a:cs typeface="+mn-lt"/>
              </a:rPr>
              <a:t>contributing</a:t>
            </a:r>
            <a:r>
              <a:rPr lang="it-IT">
                <a:ea typeface="+mn-lt"/>
                <a:cs typeface="+mn-lt"/>
              </a:rPr>
              <a:t> new </a:t>
            </a:r>
            <a:r>
              <a:rPr lang="it-IT" err="1">
                <a:ea typeface="+mn-lt"/>
                <a:cs typeface="+mn-lt"/>
              </a:rPr>
              <a:t>results</a:t>
            </a:r>
            <a:r>
              <a:rPr lang="it-IT">
                <a:ea typeface="+mn-lt"/>
                <a:cs typeface="+mn-lt"/>
              </a:rPr>
              <a:t> to the </a:t>
            </a:r>
            <a:r>
              <a:rPr lang="it-IT" err="1">
                <a:ea typeface="+mn-lt"/>
                <a:cs typeface="+mn-lt"/>
              </a:rPr>
              <a:t>scientific</a:t>
            </a:r>
            <a:r>
              <a:rPr lang="it-IT">
                <a:ea typeface="+mn-lt"/>
                <a:cs typeface="+mn-lt"/>
              </a:rPr>
              <a:t> community.</a:t>
            </a:r>
            <a:endParaRPr lang="it-IT">
              <a:ea typeface="Calibri"/>
              <a:cs typeface="Calibri"/>
            </a:endParaRPr>
          </a:p>
        </p:txBody>
      </p:sp>
    </p:spTree>
    <p:extLst>
      <p:ext uri="{BB962C8B-B14F-4D97-AF65-F5344CB8AC3E}">
        <p14:creationId xmlns:p14="http://schemas.microsoft.com/office/powerpoint/2010/main" xmlns="" val="470631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2F89711-64A2-FD54-7A5A-089843BA7F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518C072B-85D3-4375-2B85-69F89B8CBD21}"/>
              </a:ext>
            </a:extLst>
          </p:cNvPr>
          <p:cNvSpPr>
            <a:spLocks noGrp="1"/>
          </p:cNvSpPr>
          <p:nvPr/>
        </p:nvSpPr>
        <p:spPr>
          <a:xfrm>
            <a:off x="457200" y="25218"/>
            <a:ext cx="10502900" cy="12890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Skills You Gain</a:t>
            </a:r>
          </a:p>
        </p:txBody>
      </p:sp>
      <p:sp>
        <p:nvSpPr>
          <p:cNvPr id="3" name="Content Placeholder 2">
            <a:extLst>
              <a:ext uri="{FF2B5EF4-FFF2-40B4-BE49-F238E27FC236}">
                <a16:creationId xmlns:a16="http://schemas.microsoft.com/office/drawing/2014/main" xmlns="" id="{88A77472-0695-05B5-D344-F229DB6B370B}"/>
              </a:ext>
            </a:extLst>
          </p:cNvPr>
          <p:cNvSpPr>
            <a:spLocks noGrp="1"/>
          </p:cNvSpPr>
          <p:nvPr/>
        </p:nvSpPr>
        <p:spPr>
          <a:xfrm>
            <a:off x="457200" y="1654390"/>
            <a:ext cx="10502900" cy="5096272"/>
          </a:xfrm>
          <a:prstGeom prst="rect">
            <a:avLst/>
          </a:prstGeom>
        </p:spPr>
        <p:txBody>
          <a:bodyPr vert="horz" lIns="91440" tIns="45720" rIns="91440" bIns="45720" rtlCol="0" anchor="t">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10000"/>
              </a:lnSpc>
              <a:spcBef>
                <a:spcPts val="0"/>
              </a:spcBef>
              <a:buNone/>
            </a:pPr>
            <a:r>
              <a:rPr lang="it-IT" sz="2400" err="1">
                <a:ea typeface="+mn-lt"/>
                <a:cs typeface="+mn-lt"/>
              </a:rPr>
              <a:t>Engaging</a:t>
            </a:r>
            <a:r>
              <a:rPr lang="it-IT" sz="2400">
                <a:ea typeface="+mn-lt"/>
                <a:cs typeface="+mn-lt"/>
              </a:rPr>
              <a:t> with </a:t>
            </a:r>
            <a:r>
              <a:rPr lang="it-IT" sz="2400" err="1">
                <a:ea typeface="+mn-lt"/>
                <a:cs typeface="+mn-lt"/>
              </a:rPr>
              <a:t>scientific</a:t>
            </a:r>
            <a:r>
              <a:rPr lang="it-IT" sz="2400">
                <a:ea typeface="+mn-lt"/>
                <a:cs typeface="+mn-lt"/>
              </a:rPr>
              <a:t> papers helps </a:t>
            </a:r>
            <a:r>
              <a:rPr lang="it-IT" sz="2400" err="1">
                <a:ea typeface="+mn-lt"/>
                <a:cs typeface="+mn-lt"/>
              </a:rPr>
              <a:t>develop</a:t>
            </a:r>
            <a:r>
              <a:rPr lang="it-IT" sz="2400">
                <a:ea typeface="+mn-lt"/>
                <a:cs typeface="+mn-lt"/>
              </a:rPr>
              <a:t> a set of </a:t>
            </a:r>
            <a:r>
              <a:rPr lang="it-IT" sz="2400" err="1">
                <a:ea typeface="+mn-lt"/>
                <a:cs typeface="+mn-lt"/>
              </a:rPr>
              <a:t>transferable</a:t>
            </a:r>
            <a:r>
              <a:rPr lang="it-IT" sz="2400">
                <a:ea typeface="+mn-lt"/>
                <a:cs typeface="+mn-lt"/>
              </a:rPr>
              <a:t> skills </a:t>
            </a:r>
            <a:r>
              <a:rPr lang="it-IT" sz="2400" err="1">
                <a:ea typeface="+mn-lt"/>
                <a:cs typeface="+mn-lt"/>
              </a:rPr>
              <a:t>that</a:t>
            </a:r>
            <a:r>
              <a:rPr lang="it-IT" sz="2400">
                <a:ea typeface="+mn-lt"/>
                <a:cs typeface="+mn-lt"/>
              </a:rPr>
              <a:t> are </a:t>
            </a:r>
            <a:r>
              <a:rPr lang="it-IT" sz="2400" err="1">
                <a:ea typeface="+mn-lt"/>
                <a:cs typeface="+mn-lt"/>
              </a:rPr>
              <a:t>valuable</a:t>
            </a:r>
            <a:r>
              <a:rPr lang="it-IT" sz="2400">
                <a:ea typeface="+mn-lt"/>
                <a:cs typeface="+mn-lt"/>
              </a:rPr>
              <a:t> </a:t>
            </a:r>
            <a:r>
              <a:rPr lang="it-IT" sz="2400" err="1">
                <a:ea typeface="+mn-lt"/>
                <a:cs typeface="+mn-lt"/>
              </a:rPr>
              <a:t>both</a:t>
            </a:r>
            <a:r>
              <a:rPr lang="it-IT" sz="2400">
                <a:ea typeface="+mn-lt"/>
                <a:cs typeface="+mn-lt"/>
              </a:rPr>
              <a:t> </a:t>
            </a:r>
            <a:r>
              <a:rPr lang="it-IT" sz="2400" err="1">
                <a:ea typeface="+mn-lt"/>
                <a:cs typeface="+mn-lt"/>
              </a:rPr>
              <a:t>within</a:t>
            </a:r>
            <a:r>
              <a:rPr lang="it-IT" sz="2400">
                <a:ea typeface="+mn-lt"/>
                <a:cs typeface="+mn-lt"/>
              </a:rPr>
              <a:t> and </a:t>
            </a:r>
            <a:r>
              <a:rPr lang="it-IT" sz="2400" err="1">
                <a:ea typeface="+mn-lt"/>
                <a:cs typeface="+mn-lt"/>
              </a:rPr>
              <a:t>beyond</a:t>
            </a:r>
            <a:r>
              <a:rPr lang="it-IT" sz="2400">
                <a:ea typeface="+mn-lt"/>
                <a:cs typeface="+mn-lt"/>
              </a:rPr>
              <a:t> </a:t>
            </a:r>
            <a:r>
              <a:rPr lang="it-IT" sz="2400" err="1">
                <a:ea typeface="+mn-lt"/>
                <a:cs typeface="+mn-lt"/>
              </a:rPr>
              <a:t>academic</a:t>
            </a:r>
            <a:r>
              <a:rPr lang="it-IT" sz="2400">
                <a:ea typeface="+mn-lt"/>
                <a:cs typeface="+mn-lt"/>
              </a:rPr>
              <a:t> </a:t>
            </a:r>
            <a:r>
              <a:rPr lang="it-IT" sz="2400" err="1">
                <a:ea typeface="+mn-lt"/>
                <a:cs typeface="+mn-lt"/>
              </a:rPr>
              <a:t>research</a:t>
            </a:r>
            <a:r>
              <a:rPr lang="it-IT" sz="2400">
                <a:ea typeface="+mn-lt"/>
                <a:cs typeface="+mn-lt"/>
              </a:rPr>
              <a:t>.</a:t>
            </a:r>
            <a:endParaRPr lang="it-IT" sz="2400">
              <a:ea typeface="Calibri"/>
              <a:cs typeface="Calibri"/>
            </a:endParaRPr>
          </a:p>
          <a:p>
            <a:pPr indent="0" algn="just">
              <a:lnSpc>
                <a:spcPct val="110000"/>
              </a:lnSpc>
              <a:spcBef>
                <a:spcPts val="0"/>
              </a:spcBef>
              <a:buNone/>
            </a:pPr>
            <a:endParaRPr lang="it-IT" sz="2400">
              <a:ea typeface="+mn-lt"/>
              <a:cs typeface="+mn-lt"/>
            </a:endParaRPr>
          </a:p>
          <a:p>
            <a:pPr indent="0" algn="just">
              <a:lnSpc>
                <a:spcPct val="110000"/>
              </a:lnSpc>
              <a:spcBef>
                <a:spcPts val="0"/>
              </a:spcBef>
              <a:buNone/>
            </a:pPr>
            <a:r>
              <a:rPr lang="it-IT" sz="2400" b="1" i="1" u="sng">
                <a:solidFill>
                  <a:srgbClr val="BD2B0B"/>
                </a:solidFill>
                <a:ea typeface="+mn-lt"/>
                <a:cs typeface="+mn-lt"/>
              </a:rPr>
              <a:t>Critical thinkin</a:t>
            </a:r>
            <a:r>
              <a:rPr lang="it-IT" sz="2400">
                <a:ea typeface="+mn-lt"/>
                <a:cs typeface="+mn-lt"/>
              </a:rPr>
              <a:t>g: the </a:t>
            </a:r>
            <a:r>
              <a:rPr lang="it-IT" sz="2400" err="1">
                <a:ea typeface="+mn-lt"/>
                <a:cs typeface="+mn-lt"/>
              </a:rPr>
              <a:t>ability</a:t>
            </a:r>
            <a:r>
              <a:rPr lang="it-IT" sz="2400">
                <a:ea typeface="+mn-lt"/>
                <a:cs typeface="+mn-lt"/>
              </a:rPr>
              <a:t> to </a:t>
            </a:r>
            <a:r>
              <a:rPr lang="it-IT" sz="2400" err="1">
                <a:ea typeface="+mn-lt"/>
                <a:cs typeface="+mn-lt"/>
              </a:rPr>
              <a:t>evaluate</a:t>
            </a:r>
            <a:r>
              <a:rPr lang="it-IT" sz="2400">
                <a:ea typeface="+mn-lt"/>
                <a:cs typeface="+mn-lt"/>
              </a:rPr>
              <a:t> </a:t>
            </a:r>
            <a:r>
              <a:rPr lang="it-IT" sz="2400" err="1">
                <a:ea typeface="+mn-lt"/>
                <a:cs typeface="+mn-lt"/>
              </a:rPr>
              <a:t>arguments</a:t>
            </a:r>
            <a:r>
              <a:rPr lang="it-IT" sz="2400">
                <a:ea typeface="+mn-lt"/>
                <a:cs typeface="+mn-lt"/>
              </a:rPr>
              <a:t>, </a:t>
            </a:r>
            <a:r>
              <a:rPr lang="it-IT" sz="2400" err="1">
                <a:ea typeface="+mn-lt"/>
                <a:cs typeface="+mn-lt"/>
              </a:rPr>
              <a:t>question</a:t>
            </a:r>
            <a:r>
              <a:rPr lang="it-IT" sz="2400">
                <a:ea typeface="+mn-lt"/>
                <a:cs typeface="+mn-lt"/>
              </a:rPr>
              <a:t> </a:t>
            </a:r>
            <a:r>
              <a:rPr lang="it-IT" sz="2400" err="1">
                <a:ea typeface="+mn-lt"/>
                <a:cs typeface="+mn-lt"/>
              </a:rPr>
              <a:t>assumptions</a:t>
            </a:r>
            <a:r>
              <a:rPr lang="it-IT" sz="2400">
                <a:ea typeface="+mn-lt"/>
                <a:cs typeface="+mn-lt"/>
              </a:rPr>
              <a:t>, and </a:t>
            </a:r>
            <a:r>
              <a:rPr lang="it-IT" sz="2400" err="1">
                <a:ea typeface="+mn-lt"/>
                <a:cs typeface="+mn-lt"/>
              </a:rPr>
              <a:t>assess</a:t>
            </a:r>
            <a:r>
              <a:rPr lang="it-IT" sz="2400">
                <a:ea typeface="+mn-lt"/>
                <a:cs typeface="+mn-lt"/>
              </a:rPr>
              <a:t> the </a:t>
            </a:r>
            <a:r>
              <a:rPr lang="it-IT" sz="2400" err="1">
                <a:ea typeface="+mn-lt"/>
                <a:cs typeface="+mn-lt"/>
              </a:rPr>
              <a:t>quality</a:t>
            </a:r>
            <a:r>
              <a:rPr lang="it-IT" sz="2400">
                <a:ea typeface="+mn-lt"/>
                <a:cs typeface="+mn-lt"/>
              </a:rPr>
              <a:t> and reliability of </a:t>
            </a:r>
            <a:r>
              <a:rPr lang="it-IT" sz="2400" err="1">
                <a:ea typeface="+mn-lt"/>
                <a:cs typeface="+mn-lt"/>
              </a:rPr>
              <a:t>evidence</a:t>
            </a:r>
            <a:r>
              <a:rPr lang="it-IT" sz="2400">
                <a:ea typeface="+mn-lt"/>
                <a:cs typeface="+mn-lt"/>
              </a:rPr>
              <a:t> </a:t>
            </a:r>
            <a:r>
              <a:rPr lang="it-IT" sz="2400" err="1">
                <a:ea typeface="+mn-lt"/>
                <a:cs typeface="+mn-lt"/>
              </a:rPr>
              <a:t>presented</a:t>
            </a:r>
            <a:r>
              <a:rPr lang="it-IT" sz="2400">
                <a:ea typeface="+mn-lt"/>
                <a:cs typeface="+mn-lt"/>
              </a:rPr>
              <a:t> in a paper.</a:t>
            </a:r>
            <a:endParaRPr lang="it-IT" sz="2400">
              <a:ea typeface="Calibri"/>
              <a:cs typeface="Calibri"/>
            </a:endParaRPr>
          </a:p>
          <a:p>
            <a:pPr indent="0" algn="just">
              <a:lnSpc>
                <a:spcPct val="110000"/>
              </a:lnSpc>
              <a:spcBef>
                <a:spcPts val="0"/>
              </a:spcBef>
              <a:buNone/>
            </a:pPr>
            <a:endParaRPr lang="it-IT" sz="2400">
              <a:ea typeface="+mn-lt"/>
              <a:cs typeface="+mn-lt"/>
            </a:endParaRPr>
          </a:p>
          <a:p>
            <a:pPr indent="0" algn="just">
              <a:lnSpc>
                <a:spcPct val="110000"/>
              </a:lnSpc>
              <a:spcBef>
                <a:spcPts val="0"/>
              </a:spcBef>
              <a:buNone/>
            </a:pPr>
            <a:r>
              <a:rPr lang="it-IT" sz="2400" b="1" i="1" u="sng">
                <a:solidFill>
                  <a:srgbClr val="BD2B0B"/>
                </a:solidFill>
                <a:ea typeface="+mn-lt"/>
                <a:cs typeface="+mn-lt"/>
              </a:rPr>
              <a:t>Data </a:t>
            </a:r>
            <a:r>
              <a:rPr lang="it-IT" sz="2400" b="1" i="1" u="sng" err="1">
                <a:solidFill>
                  <a:srgbClr val="BD2B0B"/>
                </a:solidFill>
                <a:ea typeface="+mn-lt"/>
                <a:cs typeface="+mn-lt"/>
              </a:rPr>
              <a:t>analysis</a:t>
            </a:r>
            <a:r>
              <a:rPr lang="it-IT" sz="2400">
                <a:ea typeface="+mn-lt"/>
                <a:cs typeface="+mn-lt"/>
              </a:rPr>
              <a:t>: the </a:t>
            </a:r>
            <a:r>
              <a:rPr lang="it-IT" sz="2400" err="1">
                <a:ea typeface="+mn-lt"/>
                <a:cs typeface="+mn-lt"/>
              </a:rPr>
              <a:t>ability</a:t>
            </a:r>
            <a:r>
              <a:rPr lang="it-IT" sz="2400">
                <a:ea typeface="+mn-lt"/>
                <a:cs typeface="+mn-lt"/>
              </a:rPr>
              <a:t> to </a:t>
            </a:r>
            <a:r>
              <a:rPr lang="it-IT" sz="2400" err="1">
                <a:ea typeface="+mn-lt"/>
                <a:cs typeface="+mn-lt"/>
              </a:rPr>
              <a:t>interpret</a:t>
            </a:r>
            <a:r>
              <a:rPr lang="it-IT" sz="2400">
                <a:ea typeface="+mn-lt"/>
                <a:cs typeface="+mn-lt"/>
              </a:rPr>
              <a:t> data, </a:t>
            </a:r>
            <a:r>
              <a:rPr lang="it-IT" sz="2400" err="1">
                <a:ea typeface="+mn-lt"/>
                <a:cs typeface="+mn-lt"/>
              </a:rPr>
              <a:t>understand</a:t>
            </a:r>
            <a:r>
              <a:rPr lang="it-IT" sz="2400">
                <a:ea typeface="+mn-lt"/>
                <a:cs typeface="+mn-lt"/>
              </a:rPr>
              <a:t> </a:t>
            </a:r>
            <a:r>
              <a:rPr lang="it-IT" sz="2400" err="1">
                <a:ea typeface="+mn-lt"/>
                <a:cs typeface="+mn-lt"/>
              </a:rPr>
              <a:t>figures</a:t>
            </a:r>
            <a:r>
              <a:rPr lang="it-IT" sz="2400">
                <a:ea typeface="+mn-lt"/>
                <a:cs typeface="+mn-lt"/>
              </a:rPr>
              <a:t> and </a:t>
            </a:r>
            <a:r>
              <a:rPr lang="it-IT" sz="2400" err="1">
                <a:ea typeface="+mn-lt"/>
                <a:cs typeface="+mn-lt"/>
              </a:rPr>
              <a:t>statistical</a:t>
            </a:r>
            <a:r>
              <a:rPr lang="it-IT" sz="2400">
                <a:ea typeface="+mn-lt"/>
                <a:cs typeface="+mn-lt"/>
              </a:rPr>
              <a:t> </a:t>
            </a:r>
            <a:r>
              <a:rPr lang="it-IT" sz="2400" err="1">
                <a:ea typeface="+mn-lt"/>
                <a:cs typeface="+mn-lt"/>
              </a:rPr>
              <a:t>results</a:t>
            </a:r>
            <a:r>
              <a:rPr lang="it-IT" sz="2400">
                <a:ea typeface="+mn-lt"/>
                <a:cs typeface="+mn-lt"/>
              </a:rPr>
              <a:t>, and </a:t>
            </a:r>
            <a:r>
              <a:rPr lang="it-IT" sz="2400" err="1">
                <a:ea typeface="+mn-lt"/>
                <a:cs typeface="+mn-lt"/>
              </a:rPr>
              <a:t>draw</a:t>
            </a:r>
            <a:r>
              <a:rPr lang="it-IT" sz="2400">
                <a:ea typeface="+mn-lt"/>
                <a:cs typeface="+mn-lt"/>
              </a:rPr>
              <a:t> </a:t>
            </a:r>
            <a:r>
              <a:rPr lang="it-IT" sz="2400" err="1">
                <a:ea typeface="+mn-lt"/>
                <a:cs typeface="+mn-lt"/>
              </a:rPr>
              <a:t>meaningful</a:t>
            </a:r>
            <a:r>
              <a:rPr lang="it-IT" sz="2400">
                <a:ea typeface="+mn-lt"/>
                <a:cs typeface="+mn-lt"/>
              </a:rPr>
              <a:t> </a:t>
            </a:r>
            <a:r>
              <a:rPr lang="it-IT" sz="2400" err="1">
                <a:ea typeface="+mn-lt"/>
                <a:cs typeface="+mn-lt"/>
              </a:rPr>
              <a:t>conclusions</a:t>
            </a:r>
            <a:r>
              <a:rPr lang="it-IT" sz="2400">
                <a:ea typeface="+mn-lt"/>
                <a:cs typeface="+mn-lt"/>
              </a:rPr>
              <a:t> from </a:t>
            </a:r>
            <a:r>
              <a:rPr lang="it-IT" sz="2400" err="1">
                <a:ea typeface="+mn-lt"/>
                <a:cs typeface="+mn-lt"/>
              </a:rPr>
              <a:t>evidence</a:t>
            </a:r>
            <a:r>
              <a:rPr lang="it-IT" sz="2400">
                <a:ea typeface="+mn-lt"/>
                <a:cs typeface="+mn-lt"/>
              </a:rPr>
              <a:t>.</a:t>
            </a:r>
            <a:endParaRPr lang="it-IT" sz="2400">
              <a:ea typeface="Calibri"/>
              <a:cs typeface="Calibri"/>
            </a:endParaRPr>
          </a:p>
          <a:p>
            <a:pPr indent="0" algn="just">
              <a:lnSpc>
                <a:spcPct val="110000"/>
              </a:lnSpc>
              <a:spcBef>
                <a:spcPts val="0"/>
              </a:spcBef>
              <a:buNone/>
            </a:pPr>
            <a:endParaRPr lang="it-IT" sz="2400">
              <a:ea typeface="+mn-lt"/>
              <a:cs typeface="+mn-lt"/>
            </a:endParaRPr>
          </a:p>
          <a:p>
            <a:pPr indent="0" algn="just">
              <a:lnSpc>
                <a:spcPct val="110000"/>
              </a:lnSpc>
              <a:spcBef>
                <a:spcPts val="0"/>
              </a:spcBef>
              <a:buNone/>
            </a:pPr>
            <a:r>
              <a:rPr lang="it-IT" sz="2400" b="1" i="1" u="sng">
                <a:solidFill>
                  <a:srgbClr val="BD2B0B"/>
                </a:solidFill>
                <a:ea typeface="+mn-lt"/>
                <a:cs typeface="+mn-lt"/>
              </a:rPr>
              <a:t>Scientific </a:t>
            </a:r>
            <a:r>
              <a:rPr lang="it-IT" sz="2400" b="1" i="1" u="sng" err="1">
                <a:solidFill>
                  <a:srgbClr val="BD2B0B"/>
                </a:solidFill>
                <a:ea typeface="+mn-lt"/>
                <a:cs typeface="+mn-lt"/>
              </a:rPr>
              <a:t>communication</a:t>
            </a:r>
            <a:r>
              <a:rPr lang="it-IT" sz="2400">
                <a:ea typeface="+mn-lt"/>
                <a:cs typeface="+mn-lt"/>
              </a:rPr>
              <a:t>: the </a:t>
            </a:r>
            <a:r>
              <a:rPr lang="it-IT" sz="2400" err="1">
                <a:ea typeface="+mn-lt"/>
                <a:cs typeface="+mn-lt"/>
              </a:rPr>
              <a:t>ability</a:t>
            </a:r>
            <a:r>
              <a:rPr lang="it-IT" sz="2400">
                <a:ea typeface="+mn-lt"/>
                <a:cs typeface="+mn-lt"/>
              </a:rPr>
              <a:t> to </a:t>
            </a:r>
            <a:r>
              <a:rPr lang="it-IT" sz="2400" err="1">
                <a:ea typeface="+mn-lt"/>
                <a:cs typeface="+mn-lt"/>
              </a:rPr>
              <a:t>clearly</a:t>
            </a:r>
            <a:r>
              <a:rPr lang="it-IT" sz="2400">
                <a:ea typeface="+mn-lt"/>
                <a:cs typeface="+mn-lt"/>
              </a:rPr>
              <a:t> express </a:t>
            </a:r>
            <a:r>
              <a:rPr lang="it-IT" sz="2400" err="1">
                <a:ea typeface="+mn-lt"/>
                <a:cs typeface="+mn-lt"/>
              </a:rPr>
              <a:t>complex</a:t>
            </a:r>
            <a:r>
              <a:rPr lang="it-IT" sz="2400">
                <a:ea typeface="+mn-lt"/>
                <a:cs typeface="+mn-lt"/>
              </a:rPr>
              <a:t> </a:t>
            </a:r>
            <a:r>
              <a:rPr lang="it-IT" sz="2400" err="1">
                <a:ea typeface="+mn-lt"/>
                <a:cs typeface="+mn-lt"/>
              </a:rPr>
              <a:t>ideas</a:t>
            </a:r>
            <a:r>
              <a:rPr lang="it-IT" sz="2400">
                <a:ea typeface="+mn-lt"/>
                <a:cs typeface="+mn-lt"/>
              </a:rPr>
              <a:t> in a </a:t>
            </a:r>
            <a:r>
              <a:rPr lang="it-IT" sz="2400" err="1">
                <a:ea typeface="+mn-lt"/>
                <a:cs typeface="+mn-lt"/>
              </a:rPr>
              <a:t>structured</a:t>
            </a:r>
            <a:r>
              <a:rPr lang="it-IT" sz="2400">
                <a:ea typeface="+mn-lt"/>
                <a:cs typeface="+mn-lt"/>
              </a:rPr>
              <a:t> and precise way, </a:t>
            </a:r>
            <a:r>
              <a:rPr lang="it-IT" sz="2400" err="1">
                <a:ea typeface="+mn-lt"/>
                <a:cs typeface="+mn-lt"/>
              </a:rPr>
              <a:t>both</a:t>
            </a:r>
            <a:r>
              <a:rPr lang="it-IT" sz="2400">
                <a:ea typeface="+mn-lt"/>
                <a:cs typeface="+mn-lt"/>
              </a:rPr>
              <a:t> in writing and in </a:t>
            </a:r>
            <a:r>
              <a:rPr lang="it-IT" sz="2400" err="1">
                <a:ea typeface="+mn-lt"/>
                <a:cs typeface="+mn-lt"/>
              </a:rPr>
              <a:t>presentations</a:t>
            </a:r>
            <a:r>
              <a:rPr lang="it-IT" sz="2400">
                <a:ea typeface="+mn-lt"/>
                <a:cs typeface="+mn-lt"/>
              </a:rPr>
              <a:t>.</a:t>
            </a:r>
            <a:endParaRPr lang="it-IT" sz="2400">
              <a:ea typeface="Calibri"/>
              <a:cs typeface="Calibri"/>
            </a:endParaRPr>
          </a:p>
          <a:p>
            <a:pPr indent="0" algn="just">
              <a:lnSpc>
                <a:spcPct val="110000"/>
              </a:lnSpc>
              <a:spcBef>
                <a:spcPts val="0"/>
              </a:spcBef>
              <a:buNone/>
            </a:pPr>
            <a:endParaRPr lang="it-IT" sz="2400">
              <a:ea typeface="+mn-lt"/>
              <a:cs typeface="+mn-lt"/>
            </a:endParaRPr>
          </a:p>
          <a:p>
            <a:pPr indent="0" algn="just">
              <a:lnSpc>
                <a:spcPct val="110000"/>
              </a:lnSpc>
              <a:spcBef>
                <a:spcPts val="0"/>
              </a:spcBef>
              <a:buNone/>
            </a:pPr>
            <a:r>
              <a:rPr lang="it-IT" sz="2400" err="1">
                <a:ea typeface="+mn-lt"/>
                <a:cs typeface="+mn-lt"/>
              </a:rPr>
              <a:t>These</a:t>
            </a:r>
            <a:r>
              <a:rPr lang="it-IT" sz="2400">
                <a:ea typeface="+mn-lt"/>
                <a:cs typeface="+mn-lt"/>
              </a:rPr>
              <a:t> skills </a:t>
            </a:r>
            <a:r>
              <a:rPr lang="it-IT" sz="2400" err="1">
                <a:ea typeface="+mn-lt"/>
                <a:cs typeface="+mn-lt"/>
              </a:rPr>
              <a:t>improve</a:t>
            </a:r>
            <a:r>
              <a:rPr lang="it-IT" sz="2400">
                <a:ea typeface="+mn-lt"/>
                <a:cs typeface="+mn-lt"/>
              </a:rPr>
              <a:t> with practice and are </a:t>
            </a:r>
            <a:r>
              <a:rPr lang="it-IT" sz="2400" err="1">
                <a:ea typeface="+mn-lt"/>
                <a:cs typeface="+mn-lt"/>
              </a:rPr>
              <a:t>essential</a:t>
            </a:r>
            <a:r>
              <a:rPr lang="it-IT" sz="2400">
                <a:ea typeface="+mn-lt"/>
                <a:cs typeface="+mn-lt"/>
              </a:rPr>
              <a:t> </a:t>
            </a:r>
            <a:r>
              <a:rPr lang="it-IT" sz="2400" err="1">
                <a:ea typeface="+mn-lt"/>
                <a:cs typeface="+mn-lt"/>
              </a:rPr>
              <a:t>not</a:t>
            </a:r>
            <a:r>
              <a:rPr lang="it-IT" sz="2400">
                <a:ea typeface="+mn-lt"/>
                <a:cs typeface="+mn-lt"/>
              </a:rPr>
              <a:t> </a:t>
            </a:r>
            <a:r>
              <a:rPr lang="it-IT" sz="2400" err="1">
                <a:ea typeface="+mn-lt"/>
                <a:cs typeface="+mn-lt"/>
              </a:rPr>
              <a:t>only</a:t>
            </a:r>
            <a:r>
              <a:rPr lang="it-IT" sz="2400">
                <a:ea typeface="+mn-lt"/>
                <a:cs typeface="+mn-lt"/>
              </a:rPr>
              <a:t> for </a:t>
            </a:r>
            <a:r>
              <a:rPr lang="it-IT" sz="2400" err="1">
                <a:ea typeface="+mn-lt"/>
                <a:cs typeface="+mn-lt"/>
              </a:rPr>
              <a:t>understanding</a:t>
            </a:r>
            <a:r>
              <a:rPr lang="it-IT" sz="2400">
                <a:ea typeface="+mn-lt"/>
                <a:cs typeface="+mn-lt"/>
              </a:rPr>
              <a:t> </a:t>
            </a:r>
            <a:r>
              <a:rPr lang="it-IT" sz="2400" err="1">
                <a:ea typeface="+mn-lt"/>
                <a:cs typeface="+mn-lt"/>
              </a:rPr>
              <a:t>scientific</a:t>
            </a:r>
            <a:r>
              <a:rPr lang="it-IT" sz="2400">
                <a:ea typeface="+mn-lt"/>
                <a:cs typeface="+mn-lt"/>
              </a:rPr>
              <a:t> literature, </a:t>
            </a:r>
            <a:r>
              <a:rPr lang="it-IT" sz="2400" err="1">
                <a:ea typeface="+mn-lt"/>
                <a:cs typeface="+mn-lt"/>
              </a:rPr>
              <a:t>but</a:t>
            </a:r>
            <a:r>
              <a:rPr lang="it-IT" sz="2400">
                <a:ea typeface="+mn-lt"/>
                <a:cs typeface="+mn-lt"/>
              </a:rPr>
              <a:t> </a:t>
            </a:r>
            <a:r>
              <a:rPr lang="it-IT" sz="2400" err="1">
                <a:ea typeface="+mn-lt"/>
                <a:cs typeface="+mn-lt"/>
              </a:rPr>
              <a:t>also</a:t>
            </a:r>
            <a:r>
              <a:rPr lang="it-IT" sz="2400">
                <a:ea typeface="+mn-lt"/>
                <a:cs typeface="+mn-lt"/>
              </a:rPr>
              <a:t> for </a:t>
            </a:r>
            <a:r>
              <a:rPr lang="it-IT" sz="2400" err="1">
                <a:ea typeface="+mn-lt"/>
                <a:cs typeface="+mn-lt"/>
              </a:rPr>
              <a:t>contributing</a:t>
            </a:r>
            <a:r>
              <a:rPr lang="it-IT" sz="2400">
                <a:ea typeface="+mn-lt"/>
                <a:cs typeface="+mn-lt"/>
              </a:rPr>
              <a:t> to </a:t>
            </a:r>
            <a:r>
              <a:rPr lang="it-IT" sz="2400" err="1">
                <a:ea typeface="+mn-lt"/>
                <a:cs typeface="+mn-lt"/>
              </a:rPr>
              <a:t>it</a:t>
            </a:r>
            <a:r>
              <a:rPr lang="it-IT" sz="2400">
                <a:ea typeface="+mn-lt"/>
                <a:cs typeface="+mn-lt"/>
              </a:rPr>
              <a:t>.</a:t>
            </a:r>
            <a:endParaRPr lang="it-IT" sz="2400">
              <a:ea typeface="Calibri"/>
              <a:cs typeface="Calibri"/>
            </a:endParaRPr>
          </a:p>
        </p:txBody>
      </p:sp>
      <p:sp>
        <p:nvSpPr>
          <p:cNvPr id="6" name="CasellaDiTesto 4">
            <a:extLst>
              <a:ext uri="{FF2B5EF4-FFF2-40B4-BE49-F238E27FC236}">
                <a16:creationId xmlns:a16="http://schemas.microsoft.com/office/drawing/2014/main" xmlns="" id="{B7F7BD22-4A02-C1EB-9E28-BEB7D49032E8}"/>
              </a:ext>
            </a:extLst>
          </p:cNvPr>
          <p:cNvSpPr txBox="1"/>
          <p:nvPr/>
        </p:nvSpPr>
        <p:spPr>
          <a:xfrm>
            <a:off x="3563917" y="893214"/>
            <a:ext cx="42926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Calibri"/>
                <a:cs typeface="Calibri"/>
              </a:rPr>
              <a:t>From Reading and Writing Scientific Papers</a:t>
            </a:r>
            <a:endParaRPr lang="it-IT"/>
          </a:p>
          <a:p>
            <a:pPr algn="ctr"/>
            <a:endParaRPr lang="it-IT"/>
          </a:p>
        </p:txBody>
      </p:sp>
    </p:spTree>
    <p:extLst>
      <p:ext uri="{BB962C8B-B14F-4D97-AF65-F5344CB8AC3E}">
        <p14:creationId xmlns:p14="http://schemas.microsoft.com/office/powerpoint/2010/main" xmlns="" val="2676067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5725AE3-C788-4E72-3F3F-66277840B9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6ECA768B-0635-34A2-CB6C-7F2E092A6EE4}"/>
              </a:ext>
            </a:extLst>
          </p:cNvPr>
          <p:cNvSpPr>
            <a:spLocks noGrp="1"/>
          </p:cNvSpPr>
          <p:nvPr/>
        </p:nvSpPr>
        <p:spPr>
          <a:xfrm>
            <a:off x="457200" y="-38580"/>
            <a:ext cx="10604500" cy="12636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Example Research Question</a:t>
            </a:r>
          </a:p>
        </p:txBody>
      </p:sp>
      <p:sp>
        <p:nvSpPr>
          <p:cNvPr id="3" name="Content Placeholder 2">
            <a:extLst>
              <a:ext uri="{FF2B5EF4-FFF2-40B4-BE49-F238E27FC236}">
                <a16:creationId xmlns:a16="http://schemas.microsoft.com/office/drawing/2014/main" xmlns="" id="{03B7E794-ADFB-69B3-E7E2-8798D35CAA80}"/>
              </a:ext>
            </a:extLst>
          </p:cNvPr>
          <p:cNvSpPr>
            <a:spLocks noGrp="1"/>
          </p:cNvSpPr>
          <p:nvPr/>
        </p:nvSpPr>
        <p:spPr>
          <a:xfrm>
            <a:off x="457200" y="1495491"/>
            <a:ext cx="10604500" cy="4969272"/>
          </a:xfrm>
          <a:prstGeom prst="rect">
            <a:avLst/>
          </a:prstGeom>
        </p:spPr>
        <p:txBody>
          <a:bodyPr vert="horz" lIns="91440" tIns="45720" rIns="91440" bIns="45720" rtlCol="0" anchor="t">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20000"/>
              </a:lnSpc>
              <a:spcBef>
                <a:spcPts val="0"/>
              </a:spcBef>
              <a:buNone/>
            </a:pPr>
            <a:r>
              <a:rPr lang="it-IT">
                <a:ea typeface="+mn-lt"/>
                <a:cs typeface="+mn-lt"/>
              </a:rPr>
              <a:t>A good </a:t>
            </a:r>
            <a:r>
              <a:rPr lang="it-IT" err="1">
                <a:ea typeface="+mn-lt"/>
                <a:cs typeface="+mn-lt"/>
              </a:rPr>
              <a:t>scientific</a:t>
            </a:r>
            <a:r>
              <a:rPr lang="it-IT">
                <a:ea typeface="+mn-lt"/>
                <a:cs typeface="+mn-lt"/>
              </a:rPr>
              <a:t> </a:t>
            </a:r>
            <a:r>
              <a:rPr lang="it-IT" err="1">
                <a:ea typeface="+mn-lt"/>
                <a:cs typeface="+mn-lt"/>
              </a:rPr>
              <a:t>question</a:t>
            </a:r>
            <a:r>
              <a:rPr lang="it-IT">
                <a:ea typeface="+mn-lt"/>
                <a:cs typeface="+mn-lt"/>
              </a:rPr>
              <a:t> </a:t>
            </a:r>
            <a:r>
              <a:rPr lang="it-IT" err="1">
                <a:ea typeface="+mn-lt"/>
                <a:cs typeface="+mn-lt"/>
              </a:rPr>
              <a:t>is</a:t>
            </a:r>
            <a:r>
              <a:rPr lang="it-IT">
                <a:ea typeface="+mn-lt"/>
                <a:cs typeface="+mn-lt"/>
              </a:rPr>
              <a:t> clear, </a:t>
            </a:r>
            <a:r>
              <a:rPr lang="it-IT" err="1">
                <a:ea typeface="+mn-lt"/>
                <a:cs typeface="+mn-lt"/>
              </a:rPr>
              <a:t>focused</a:t>
            </a:r>
            <a:r>
              <a:rPr lang="it-IT">
                <a:ea typeface="+mn-lt"/>
                <a:cs typeface="+mn-lt"/>
              </a:rPr>
              <a:t>, and can be </a:t>
            </a:r>
            <a:r>
              <a:rPr lang="it-IT" err="1">
                <a:ea typeface="+mn-lt"/>
                <a:cs typeface="+mn-lt"/>
              </a:rPr>
              <a:t>investigated</a:t>
            </a:r>
            <a:r>
              <a:rPr lang="it-IT">
                <a:ea typeface="+mn-lt"/>
                <a:cs typeface="+mn-lt"/>
              </a:rPr>
              <a:t> </a:t>
            </a:r>
            <a:r>
              <a:rPr lang="it-IT" err="1">
                <a:ea typeface="+mn-lt"/>
                <a:cs typeface="+mn-lt"/>
              </a:rPr>
              <a:t>through</a:t>
            </a:r>
            <a:r>
              <a:rPr lang="it-IT">
                <a:ea typeface="+mn-lt"/>
                <a:cs typeface="+mn-lt"/>
              </a:rPr>
              <a:t> data and </a:t>
            </a:r>
            <a:r>
              <a:rPr lang="it-IT" err="1">
                <a:ea typeface="+mn-lt"/>
                <a:cs typeface="+mn-lt"/>
              </a:rPr>
              <a:t>analysis</a:t>
            </a:r>
            <a:r>
              <a:rPr lang="it-IT">
                <a:ea typeface="+mn-lt"/>
                <a:cs typeface="+mn-lt"/>
              </a:rPr>
              <a:t>. </a:t>
            </a:r>
          </a:p>
          <a:p>
            <a:pPr indent="0" algn="just">
              <a:lnSpc>
                <a:spcPct val="120000"/>
              </a:lnSpc>
              <a:spcBef>
                <a:spcPts val="0"/>
              </a:spcBef>
              <a:buNone/>
            </a:pPr>
            <a:r>
              <a:rPr lang="it-IT" err="1">
                <a:ea typeface="+mn-lt"/>
                <a:cs typeface="+mn-lt"/>
              </a:rPr>
              <a:t>It</a:t>
            </a:r>
            <a:r>
              <a:rPr lang="it-IT">
                <a:ea typeface="+mn-lt"/>
                <a:cs typeface="+mn-lt"/>
              </a:rPr>
              <a:t> </a:t>
            </a:r>
            <a:r>
              <a:rPr lang="it-IT" err="1">
                <a:ea typeface="+mn-lt"/>
                <a:cs typeface="+mn-lt"/>
              </a:rPr>
              <a:t>often</a:t>
            </a:r>
            <a:r>
              <a:rPr lang="it-IT">
                <a:ea typeface="+mn-lt"/>
                <a:cs typeface="+mn-lt"/>
              </a:rPr>
              <a:t> </a:t>
            </a:r>
            <a:r>
              <a:rPr lang="it-IT" err="1">
                <a:ea typeface="+mn-lt"/>
                <a:cs typeface="+mn-lt"/>
              </a:rPr>
              <a:t>addresses</a:t>
            </a:r>
            <a:r>
              <a:rPr lang="it-IT">
                <a:ea typeface="+mn-lt"/>
                <a:cs typeface="+mn-lt"/>
              </a:rPr>
              <a:t> a </a:t>
            </a:r>
            <a:r>
              <a:rPr lang="it-IT" err="1">
                <a:ea typeface="+mn-lt"/>
                <a:cs typeface="+mn-lt"/>
              </a:rPr>
              <a:t>specific</a:t>
            </a:r>
            <a:r>
              <a:rPr lang="it-IT">
                <a:ea typeface="+mn-lt"/>
                <a:cs typeface="+mn-lt"/>
              </a:rPr>
              <a:t> </a:t>
            </a:r>
            <a:r>
              <a:rPr lang="it-IT" err="1">
                <a:ea typeface="+mn-lt"/>
                <a:cs typeface="+mn-lt"/>
              </a:rPr>
              <a:t>relationship</a:t>
            </a:r>
            <a:r>
              <a:rPr lang="it-IT">
                <a:ea typeface="+mn-lt"/>
                <a:cs typeface="+mn-lt"/>
              </a:rPr>
              <a:t> </a:t>
            </a:r>
            <a:r>
              <a:rPr lang="it-IT" err="1">
                <a:ea typeface="+mn-lt"/>
                <a:cs typeface="+mn-lt"/>
              </a:rPr>
              <a:t>between</a:t>
            </a:r>
            <a:r>
              <a:rPr lang="it-IT">
                <a:ea typeface="+mn-lt"/>
                <a:cs typeface="+mn-lt"/>
              </a:rPr>
              <a:t> </a:t>
            </a:r>
            <a:r>
              <a:rPr lang="it-IT" err="1">
                <a:ea typeface="+mn-lt"/>
                <a:cs typeface="+mn-lt"/>
              </a:rPr>
              <a:t>variables</a:t>
            </a:r>
            <a:r>
              <a:rPr lang="it-IT">
                <a:ea typeface="+mn-lt"/>
                <a:cs typeface="+mn-lt"/>
              </a:rPr>
              <a:t> and can be </a:t>
            </a:r>
            <a:r>
              <a:rPr lang="it-IT" err="1">
                <a:ea typeface="+mn-lt"/>
                <a:cs typeface="+mn-lt"/>
              </a:rPr>
              <a:t>tested</a:t>
            </a:r>
            <a:r>
              <a:rPr lang="it-IT">
                <a:ea typeface="+mn-lt"/>
                <a:cs typeface="+mn-lt"/>
              </a:rPr>
              <a:t> </a:t>
            </a:r>
            <a:r>
              <a:rPr lang="it-IT" err="1">
                <a:ea typeface="+mn-lt"/>
                <a:cs typeface="+mn-lt"/>
              </a:rPr>
              <a:t>using</a:t>
            </a:r>
            <a:r>
              <a:rPr lang="it-IT">
                <a:ea typeface="+mn-lt"/>
                <a:cs typeface="+mn-lt"/>
              </a:rPr>
              <a:t> an appropriate </a:t>
            </a:r>
            <a:r>
              <a:rPr lang="it-IT" err="1">
                <a:ea typeface="+mn-lt"/>
                <a:cs typeface="+mn-lt"/>
              </a:rPr>
              <a:t>method</a:t>
            </a:r>
            <a:r>
              <a:rPr lang="it-IT">
                <a:ea typeface="+mn-lt"/>
                <a:cs typeface="+mn-lt"/>
              </a:rPr>
              <a:t>.</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b="1" err="1">
                <a:ea typeface="+mn-lt"/>
                <a:cs typeface="+mn-lt"/>
              </a:rPr>
              <a:t>Example</a:t>
            </a:r>
            <a:r>
              <a:rPr lang="it-IT" b="1">
                <a:ea typeface="+mn-lt"/>
                <a:cs typeface="+mn-lt"/>
              </a:rPr>
              <a:t> </a:t>
            </a:r>
            <a:r>
              <a:rPr lang="it-IT" b="1" err="1">
                <a:ea typeface="+mn-lt"/>
                <a:cs typeface="+mn-lt"/>
              </a:rPr>
              <a:t>research</a:t>
            </a:r>
            <a:r>
              <a:rPr lang="it-IT" b="1">
                <a:ea typeface="+mn-lt"/>
                <a:cs typeface="+mn-lt"/>
              </a:rPr>
              <a:t> </a:t>
            </a:r>
            <a:r>
              <a:rPr lang="it-IT" b="1" err="1">
                <a:ea typeface="+mn-lt"/>
                <a:cs typeface="+mn-lt"/>
              </a:rPr>
              <a:t>question</a:t>
            </a:r>
            <a:r>
              <a:rPr lang="it-IT">
                <a:ea typeface="+mn-lt"/>
                <a:cs typeface="+mn-lt"/>
              </a:rPr>
              <a:t>:</a:t>
            </a:r>
            <a:endParaRPr lang="it-IT">
              <a:ea typeface="Calibri"/>
              <a:cs typeface="Calibri"/>
            </a:endParaRPr>
          </a:p>
          <a:p>
            <a:pPr indent="0" algn="just">
              <a:lnSpc>
                <a:spcPct val="120000"/>
              </a:lnSpc>
              <a:spcBef>
                <a:spcPts val="0"/>
              </a:spcBef>
              <a:buNone/>
            </a:pPr>
            <a:r>
              <a:rPr lang="it-IT">
                <a:ea typeface="+mn-lt"/>
                <a:cs typeface="+mn-lt"/>
              </a:rPr>
              <a:t> </a:t>
            </a:r>
          </a:p>
          <a:p>
            <a:pPr indent="0" algn="just">
              <a:lnSpc>
                <a:spcPct val="120000"/>
              </a:lnSpc>
              <a:spcBef>
                <a:spcPts val="0"/>
              </a:spcBef>
              <a:buNone/>
            </a:pPr>
            <a:r>
              <a:rPr lang="it-IT">
                <a:ea typeface="+mn-lt"/>
                <a:cs typeface="+mn-lt"/>
              </a:rPr>
              <a:t>       </a:t>
            </a:r>
            <a:r>
              <a:rPr lang="it-IT" i="1">
                <a:solidFill>
                  <a:srgbClr val="BD2B0B"/>
                </a:solidFill>
                <a:ea typeface="+mn-lt"/>
                <a:cs typeface="+mn-lt"/>
              </a:rPr>
              <a:t>Does </a:t>
            </a:r>
            <a:r>
              <a:rPr lang="it-IT" i="1" err="1">
                <a:solidFill>
                  <a:srgbClr val="BD2B0B"/>
                </a:solidFill>
                <a:ea typeface="+mn-lt"/>
                <a:cs typeface="+mn-lt"/>
              </a:rPr>
              <a:t>listening</a:t>
            </a:r>
            <a:r>
              <a:rPr lang="it-IT" i="1">
                <a:solidFill>
                  <a:srgbClr val="BD2B0B"/>
                </a:solidFill>
                <a:ea typeface="+mn-lt"/>
                <a:cs typeface="+mn-lt"/>
              </a:rPr>
              <a:t> to music </a:t>
            </a:r>
            <a:r>
              <a:rPr lang="it-IT" i="1" err="1">
                <a:solidFill>
                  <a:srgbClr val="BD2B0B"/>
                </a:solidFill>
                <a:ea typeface="+mn-lt"/>
                <a:cs typeface="+mn-lt"/>
              </a:rPr>
              <a:t>improve</a:t>
            </a:r>
            <a:r>
              <a:rPr lang="it-IT" i="1">
                <a:solidFill>
                  <a:srgbClr val="BD2B0B"/>
                </a:solidFill>
                <a:ea typeface="+mn-lt"/>
                <a:cs typeface="+mn-lt"/>
              </a:rPr>
              <a:t> </a:t>
            </a:r>
            <a:r>
              <a:rPr lang="it-IT" i="1" err="1">
                <a:solidFill>
                  <a:srgbClr val="BD2B0B"/>
                </a:solidFill>
                <a:ea typeface="+mn-lt"/>
                <a:cs typeface="+mn-lt"/>
              </a:rPr>
              <a:t>concentration</a:t>
            </a:r>
            <a:r>
              <a:rPr lang="it-IT" i="1">
                <a:solidFill>
                  <a:srgbClr val="BD2B0B"/>
                </a:solidFill>
                <a:ea typeface="+mn-lt"/>
                <a:cs typeface="+mn-lt"/>
              </a:rPr>
              <a:t> </a:t>
            </a:r>
            <a:r>
              <a:rPr lang="it-IT" i="1" err="1">
                <a:solidFill>
                  <a:srgbClr val="BD2B0B"/>
                </a:solidFill>
                <a:ea typeface="+mn-lt"/>
                <a:cs typeface="+mn-lt"/>
              </a:rPr>
              <a:t>while</a:t>
            </a:r>
            <a:r>
              <a:rPr lang="it-IT" i="1">
                <a:solidFill>
                  <a:srgbClr val="BD2B0B"/>
                </a:solidFill>
                <a:ea typeface="+mn-lt"/>
                <a:cs typeface="+mn-lt"/>
              </a:rPr>
              <a:t> </a:t>
            </a:r>
            <a:r>
              <a:rPr lang="it-IT" i="1" err="1">
                <a:solidFill>
                  <a:srgbClr val="BD2B0B"/>
                </a:solidFill>
                <a:ea typeface="+mn-lt"/>
                <a:cs typeface="+mn-lt"/>
              </a:rPr>
              <a:t>studying</a:t>
            </a:r>
            <a:r>
              <a:rPr lang="it-IT" i="1">
                <a:solidFill>
                  <a:srgbClr val="BD2B0B"/>
                </a:solidFill>
                <a:ea typeface="+mn-lt"/>
                <a:cs typeface="+mn-lt"/>
              </a:rPr>
              <a:t>?</a:t>
            </a:r>
            <a:endParaRPr lang="it-IT" i="1">
              <a:solidFill>
                <a:srgbClr val="BD2B0B"/>
              </a:solidFill>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err="1">
                <a:ea typeface="+mn-lt"/>
                <a:cs typeface="+mn-lt"/>
              </a:rPr>
              <a:t>This</a:t>
            </a:r>
            <a:r>
              <a:rPr lang="it-IT">
                <a:ea typeface="+mn-lt"/>
                <a:cs typeface="+mn-lt"/>
              </a:rPr>
              <a:t> </a:t>
            </a:r>
            <a:r>
              <a:rPr lang="it-IT" err="1">
                <a:ea typeface="+mn-lt"/>
                <a:cs typeface="+mn-lt"/>
              </a:rPr>
              <a:t>question</a:t>
            </a:r>
            <a:r>
              <a:rPr lang="it-IT">
                <a:ea typeface="+mn-lt"/>
                <a:cs typeface="+mn-lt"/>
              </a:rPr>
              <a:t> </a:t>
            </a:r>
            <a:r>
              <a:rPr lang="it-IT" err="1">
                <a:ea typeface="+mn-lt"/>
                <a:cs typeface="+mn-lt"/>
              </a:rPr>
              <a:t>is</a:t>
            </a:r>
            <a:r>
              <a:rPr lang="it-IT">
                <a:ea typeface="+mn-lt"/>
                <a:cs typeface="+mn-lt"/>
              </a:rPr>
              <a:t> </a:t>
            </a:r>
            <a:r>
              <a:rPr lang="it-IT" err="1">
                <a:ea typeface="+mn-lt"/>
                <a:cs typeface="+mn-lt"/>
              </a:rPr>
              <a:t>interesting</a:t>
            </a:r>
            <a:r>
              <a:rPr lang="it-IT">
                <a:ea typeface="+mn-lt"/>
                <a:cs typeface="+mn-lt"/>
              </a:rPr>
              <a:t> </a:t>
            </a:r>
            <a:r>
              <a:rPr lang="it-IT" err="1">
                <a:ea typeface="+mn-lt"/>
                <a:cs typeface="+mn-lt"/>
              </a:rPr>
              <a:t>because</a:t>
            </a:r>
            <a:r>
              <a:rPr lang="it-IT">
                <a:ea typeface="+mn-lt"/>
                <a:cs typeface="+mn-lt"/>
              </a:rPr>
              <a:t> </a:t>
            </a:r>
            <a:r>
              <a:rPr lang="it-IT" err="1">
                <a:ea typeface="+mn-lt"/>
                <a:cs typeface="+mn-lt"/>
              </a:rPr>
              <a:t>it</a:t>
            </a:r>
            <a:r>
              <a:rPr lang="it-IT">
                <a:ea typeface="+mn-lt"/>
                <a:cs typeface="+mn-lt"/>
              </a:rPr>
              <a:t> </a:t>
            </a:r>
            <a:r>
              <a:rPr lang="it-IT" err="1">
                <a:ea typeface="+mn-lt"/>
                <a:cs typeface="+mn-lt"/>
              </a:rPr>
              <a:t>involves</a:t>
            </a:r>
            <a:r>
              <a:rPr lang="it-IT">
                <a:ea typeface="+mn-lt"/>
                <a:cs typeface="+mn-lt"/>
              </a:rPr>
              <a:t> a </a:t>
            </a:r>
            <a:r>
              <a:rPr lang="it-IT" err="1">
                <a:ea typeface="+mn-lt"/>
                <a:cs typeface="+mn-lt"/>
              </a:rPr>
              <a:t>measurable</a:t>
            </a:r>
            <a:r>
              <a:rPr lang="it-IT">
                <a:ea typeface="+mn-lt"/>
                <a:cs typeface="+mn-lt"/>
              </a:rPr>
              <a:t> </a:t>
            </a:r>
            <a:r>
              <a:rPr lang="it-IT" err="1">
                <a:ea typeface="+mn-lt"/>
                <a:cs typeface="+mn-lt"/>
              </a:rPr>
              <a:t>outcome</a:t>
            </a:r>
            <a:r>
              <a:rPr lang="it-IT">
                <a:ea typeface="+mn-lt"/>
                <a:cs typeface="+mn-lt"/>
              </a:rPr>
              <a:t> (</a:t>
            </a:r>
            <a:r>
              <a:rPr lang="it-IT" err="1">
                <a:ea typeface="+mn-lt"/>
                <a:cs typeface="+mn-lt"/>
              </a:rPr>
              <a:t>concentration</a:t>
            </a:r>
            <a:r>
              <a:rPr lang="it-IT">
                <a:ea typeface="+mn-lt"/>
                <a:cs typeface="+mn-lt"/>
              </a:rPr>
              <a:t>) and a </a:t>
            </a:r>
            <a:r>
              <a:rPr lang="it-IT" err="1">
                <a:ea typeface="+mn-lt"/>
                <a:cs typeface="+mn-lt"/>
              </a:rPr>
              <a:t>potential</a:t>
            </a:r>
            <a:r>
              <a:rPr lang="it-IT">
                <a:ea typeface="+mn-lt"/>
                <a:cs typeface="+mn-lt"/>
              </a:rPr>
              <a:t> </a:t>
            </a:r>
            <a:r>
              <a:rPr lang="it-IT" err="1">
                <a:ea typeface="+mn-lt"/>
                <a:cs typeface="+mn-lt"/>
              </a:rPr>
              <a:t>influencing</a:t>
            </a:r>
            <a:r>
              <a:rPr lang="it-IT">
                <a:ea typeface="+mn-lt"/>
                <a:cs typeface="+mn-lt"/>
              </a:rPr>
              <a:t> </a:t>
            </a:r>
            <a:r>
              <a:rPr lang="it-IT" err="1">
                <a:ea typeface="+mn-lt"/>
                <a:cs typeface="+mn-lt"/>
              </a:rPr>
              <a:t>factor</a:t>
            </a:r>
            <a:r>
              <a:rPr lang="it-IT">
                <a:ea typeface="+mn-lt"/>
                <a:cs typeface="+mn-lt"/>
              </a:rPr>
              <a:t> (</a:t>
            </a:r>
            <a:r>
              <a:rPr lang="it-IT" err="1">
                <a:ea typeface="+mn-lt"/>
                <a:cs typeface="+mn-lt"/>
              </a:rPr>
              <a:t>listening</a:t>
            </a:r>
            <a:r>
              <a:rPr lang="it-IT">
                <a:ea typeface="+mn-lt"/>
                <a:cs typeface="+mn-lt"/>
              </a:rPr>
              <a:t> to music). To investigate </a:t>
            </a:r>
            <a:r>
              <a:rPr lang="it-IT" err="1">
                <a:ea typeface="+mn-lt"/>
                <a:cs typeface="+mn-lt"/>
              </a:rPr>
              <a:t>it</a:t>
            </a:r>
            <a:r>
              <a:rPr lang="it-IT">
                <a:ea typeface="+mn-lt"/>
                <a:cs typeface="+mn-lt"/>
              </a:rPr>
              <a:t>, one </a:t>
            </a:r>
            <a:r>
              <a:rPr lang="it-IT" err="1">
                <a:ea typeface="+mn-lt"/>
                <a:cs typeface="+mn-lt"/>
              </a:rPr>
              <a:t>could</a:t>
            </a:r>
            <a:r>
              <a:rPr lang="it-IT">
                <a:ea typeface="+mn-lt"/>
                <a:cs typeface="+mn-lt"/>
              </a:rPr>
              <a:t> design an </a:t>
            </a:r>
            <a:r>
              <a:rPr lang="it-IT" err="1">
                <a:ea typeface="+mn-lt"/>
                <a:cs typeface="+mn-lt"/>
              </a:rPr>
              <a:t>experiment</a:t>
            </a:r>
            <a:r>
              <a:rPr lang="it-IT">
                <a:ea typeface="+mn-lt"/>
                <a:cs typeface="+mn-lt"/>
              </a:rPr>
              <a:t> </a:t>
            </a:r>
            <a:r>
              <a:rPr lang="it-IT" err="1">
                <a:ea typeface="+mn-lt"/>
                <a:cs typeface="+mn-lt"/>
              </a:rPr>
              <a:t>comparing</a:t>
            </a:r>
            <a:r>
              <a:rPr lang="it-IT">
                <a:ea typeface="+mn-lt"/>
                <a:cs typeface="+mn-lt"/>
              </a:rPr>
              <a:t> study performance or </a:t>
            </a:r>
            <a:r>
              <a:rPr lang="it-IT" err="1">
                <a:ea typeface="+mn-lt"/>
                <a:cs typeface="+mn-lt"/>
              </a:rPr>
              <a:t>attention</a:t>
            </a:r>
            <a:r>
              <a:rPr lang="it-IT">
                <a:ea typeface="+mn-lt"/>
                <a:cs typeface="+mn-lt"/>
              </a:rPr>
              <a:t> </a:t>
            </a:r>
            <a:r>
              <a:rPr lang="it-IT" err="1">
                <a:ea typeface="+mn-lt"/>
                <a:cs typeface="+mn-lt"/>
              </a:rPr>
              <a:t>levels</a:t>
            </a:r>
            <a:r>
              <a:rPr lang="it-IT">
                <a:ea typeface="+mn-lt"/>
                <a:cs typeface="+mn-lt"/>
              </a:rPr>
              <a:t> under </a:t>
            </a:r>
            <a:r>
              <a:rPr lang="it-IT" err="1">
                <a:ea typeface="+mn-lt"/>
                <a:cs typeface="+mn-lt"/>
              </a:rPr>
              <a:t>different</a:t>
            </a:r>
            <a:r>
              <a:rPr lang="it-IT">
                <a:ea typeface="+mn-lt"/>
                <a:cs typeface="+mn-lt"/>
              </a:rPr>
              <a:t> </a:t>
            </a:r>
            <a:r>
              <a:rPr lang="it-IT" err="1">
                <a:ea typeface="+mn-lt"/>
                <a:cs typeface="+mn-lt"/>
              </a:rPr>
              <a:t>conditions</a:t>
            </a:r>
            <a:r>
              <a:rPr lang="it-IT">
                <a:ea typeface="+mn-lt"/>
                <a:cs typeface="+mn-lt"/>
              </a:rPr>
              <a:t> (with and </a:t>
            </a:r>
            <a:r>
              <a:rPr lang="it-IT" err="1">
                <a:ea typeface="+mn-lt"/>
                <a:cs typeface="+mn-lt"/>
              </a:rPr>
              <a:t>without</a:t>
            </a:r>
            <a:r>
              <a:rPr lang="it-IT">
                <a:ea typeface="+mn-lt"/>
                <a:cs typeface="+mn-lt"/>
              </a:rPr>
              <a:t> music).</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err="1">
                <a:ea typeface="+mn-lt"/>
                <a:cs typeface="+mn-lt"/>
              </a:rPr>
              <a:t>Well-defined</a:t>
            </a:r>
            <a:r>
              <a:rPr lang="it-IT">
                <a:ea typeface="+mn-lt"/>
                <a:cs typeface="+mn-lt"/>
              </a:rPr>
              <a:t> </a:t>
            </a:r>
            <a:r>
              <a:rPr lang="it-IT" err="1">
                <a:ea typeface="+mn-lt"/>
                <a:cs typeface="+mn-lt"/>
              </a:rPr>
              <a:t>research</a:t>
            </a:r>
            <a:r>
              <a:rPr lang="it-IT">
                <a:ea typeface="+mn-lt"/>
                <a:cs typeface="+mn-lt"/>
              </a:rPr>
              <a:t> </a:t>
            </a:r>
            <a:r>
              <a:rPr lang="it-IT" err="1">
                <a:ea typeface="+mn-lt"/>
                <a:cs typeface="+mn-lt"/>
              </a:rPr>
              <a:t>questions</a:t>
            </a:r>
            <a:r>
              <a:rPr lang="it-IT">
                <a:ea typeface="+mn-lt"/>
                <a:cs typeface="+mn-lt"/>
              </a:rPr>
              <a:t> like </a:t>
            </a:r>
            <a:r>
              <a:rPr lang="it-IT" err="1">
                <a:ea typeface="+mn-lt"/>
                <a:cs typeface="+mn-lt"/>
              </a:rPr>
              <a:t>this</a:t>
            </a:r>
            <a:r>
              <a:rPr lang="it-IT">
                <a:ea typeface="+mn-lt"/>
                <a:cs typeface="+mn-lt"/>
              </a:rPr>
              <a:t> are the </a:t>
            </a:r>
            <a:r>
              <a:rPr lang="it-IT" err="1">
                <a:ea typeface="+mn-lt"/>
                <a:cs typeface="+mn-lt"/>
              </a:rPr>
              <a:t>starting</a:t>
            </a:r>
            <a:r>
              <a:rPr lang="it-IT">
                <a:ea typeface="+mn-lt"/>
                <a:cs typeface="+mn-lt"/>
              </a:rPr>
              <a:t> point of the </a:t>
            </a:r>
            <a:r>
              <a:rPr lang="it-IT" err="1">
                <a:ea typeface="+mn-lt"/>
                <a:cs typeface="+mn-lt"/>
              </a:rPr>
              <a:t>scientific</a:t>
            </a:r>
            <a:r>
              <a:rPr lang="it-IT">
                <a:ea typeface="+mn-lt"/>
                <a:cs typeface="+mn-lt"/>
              </a:rPr>
              <a:t> </a:t>
            </a:r>
            <a:r>
              <a:rPr lang="it-IT" err="1">
                <a:ea typeface="+mn-lt"/>
                <a:cs typeface="+mn-lt"/>
              </a:rPr>
              <a:t>process</a:t>
            </a:r>
            <a:r>
              <a:rPr lang="it-IT">
                <a:ea typeface="+mn-lt"/>
                <a:cs typeface="+mn-lt"/>
              </a:rPr>
              <a:t>, </a:t>
            </a:r>
            <a:r>
              <a:rPr lang="it-IT" err="1">
                <a:ea typeface="+mn-lt"/>
                <a:cs typeface="+mn-lt"/>
              </a:rPr>
              <a:t>guiding</a:t>
            </a:r>
            <a:r>
              <a:rPr lang="it-IT">
                <a:ea typeface="+mn-lt"/>
                <a:cs typeface="+mn-lt"/>
              </a:rPr>
              <a:t> the </a:t>
            </a:r>
            <a:r>
              <a:rPr lang="it-IT" err="1">
                <a:ea typeface="+mn-lt"/>
                <a:cs typeface="+mn-lt"/>
              </a:rPr>
              <a:t>choice</a:t>
            </a:r>
            <a:r>
              <a:rPr lang="it-IT">
                <a:ea typeface="+mn-lt"/>
                <a:cs typeface="+mn-lt"/>
              </a:rPr>
              <a:t> of </a:t>
            </a:r>
            <a:r>
              <a:rPr lang="it-IT" err="1">
                <a:ea typeface="+mn-lt"/>
                <a:cs typeface="+mn-lt"/>
              </a:rPr>
              <a:t>methods</a:t>
            </a:r>
            <a:r>
              <a:rPr lang="it-IT">
                <a:ea typeface="+mn-lt"/>
                <a:cs typeface="+mn-lt"/>
              </a:rPr>
              <a:t>, data </a:t>
            </a:r>
            <a:r>
              <a:rPr lang="it-IT" err="1">
                <a:ea typeface="+mn-lt"/>
                <a:cs typeface="+mn-lt"/>
              </a:rPr>
              <a:t>collection</a:t>
            </a:r>
            <a:r>
              <a:rPr lang="it-IT">
                <a:ea typeface="+mn-lt"/>
                <a:cs typeface="+mn-lt"/>
              </a:rPr>
              <a:t>, and </a:t>
            </a:r>
            <a:r>
              <a:rPr lang="it-IT" err="1">
                <a:ea typeface="+mn-lt"/>
                <a:cs typeface="+mn-lt"/>
              </a:rPr>
              <a:t>analysis</a:t>
            </a:r>
            <a:r>
              <a:rPr lang="it-IT">
                <a:ea typeface="+mn-lt"/>
                <a:cs typeface="+mn-lt"/>
              </a:rPr>
              <a:t>.</a:t>
            </a:r>
            <a:endParaRPr lang="it-IT">
              <a:ea typeface="Calibri"/>
              <a:cs typeface="Calibri"/>
            </a:endParaRPr>
          </a:p>
        </p:txBody>
      </p:sp>
      <p:sp>
        <p:nvSpPr>
          <p:cNvPr id="7" name="CasellaDiTesto 4">
            <a:extLst>
              <a:ext uri="{FF2B5EF4-FFF2-40B4-BE49-F238E27FC236}">
                <a16:creationId xmlns:a16="http://schemas.microsoft.com/office/drawing/2014/main" xmlns="" id="{690D381A-713C-C54B-0475-8C20F98ECE4B}"/>
              </a:ext>
            </a:extLst>
          </p:cNvPr>
          <p:cNvSpPr txBox="1"/>
          <p:nvPr/>
        </p:nvSpPr>
        <p:spPr>
          <a:xfrm>
            <a:off x="3830617" y="829416"/>
            <a:ext cx="38481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Calibri"/>
                <a:cs typeface="Calibri"/>
              </a:rPr>
              <a:t>Formulating a Scientific Inquiry</a:t>
            </a:r>
          </a:p>
          <a:p>
            <a:pPr algn="ctr"/>
            <a:endParaRPr lang="it-IT"/>
          </a:p>
        </p:txBody>
      </p:sp>
    </p:spTree>
    <p:extLst>
      <p:ext uri="{BB962C8B-B14F-4D97-AF65-F5344CB8AC3E}">
        <p14:creationId xmlns:p14="http://schemas.microsoft.com/office/powerpoint/2010/main" xmlns="" val="338905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A102354-E6D0-85A7-B4B9-36E87028715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xmlns="" id="{7AC96D94-2A3D-F440-7A52-F4C5E4F5BE79}"/>
              </a:ext>
            </a:extLst>
          </p:cNvPr>
          <p:cNvSpPr>
            <a:spLocks noGrp="1"/>
          </p:cNvSpPr>
          <p:nvPr/>
        </p:nvSpPr>
        <p:spPr>
          <a:xfrm>
            <a:off x="429369" y="178904"/>
            <a:ext cx="11286490" cy="1075811"/>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it-IT" sz="3500"/>
              <a:t>From Question to Pape</a:t>
            </a:r>
            <a:r>
              <a:rPr lang="it-IT" sz="3500">
                <a:ea typeface="+mj-lt"/>
                <a:cs typeface="+mj-lt"/>
              </a:rPr>
              <a:t>From Research Question to  Scientific Paper</a:t>
            </a:r>
            <a:endParaRPr lang="it-IT" sz="3500">
              <a:ea typeface="Calibri"/>
              <a:cs typeface="Calibri"/>
            </a:endParaRPr>
          </a:p>
        </p:txBody>
      </p:sp>
      <p:sp>
        <p:nvSpPr>
          <p:cNvPr id="4" name="sketchy line">
            <a:extLst>
              <a:ext uri="{FF2B5EF4-FFF2-40B4-BE49-F238E27FC236}">
                <a16:creationId xmlns:a16="http://schemas.microsoft.com/office/drawing/2014/main" xmlns="" id="{B2DD41CD-8F47-4F56-AD12-4E2FF76969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429369" y="1261158"/>
            <a:ext cx="8229600" cy="13716"/>
          </a:xfrm>
          <a:custGeom>
            <a:avLst/>
            <a:gdLst>
              <a:gd name="csX0" fmla="*/ 0 w 8229600"/>
              <a:gd name="csY0" fmla="*/ 0 h 13716"/>
              <a:gd name="csX1" fmla="*/ 521208 w 8229600"/>
              <a:gd name="csY1" fmla="*/ 0 h 13716"/>
              <a:gd name="csX2" fmla="*/ 1371600 w 8229600"/>
              <a:gd name="csY2" fmla="*/ 0 h 13716"/>
              <a:gd name="csX3" fmla="*/ 2221992 w 8229600"/>
              <a:gd name="csY3" fmla="*/ 0 h 13716"/>
              <a:gd name="csX4" fmla="*/ 3072384 w 8229600"/>
              <a:gd name="csY4" fmla="*/ 0 h 13716"/>
              <a:gd name="csX5" fmla="*/ 3511296 w 8229600"/>
              <a:gd name="csY5" fmla="*/ 0 h 13716"/>
              <a:gd name="csX6" fmla="*/ 4114800 w 8229600"/>
              <a:gd name="csY6" fmla="*/ 0 h 13716"/>
              <a:gd name="csX7" fmla="*/ 4553712 w 8229600"/>
              <a:gd name="csY7" fmla="*/ 0 h 13716"/>
              <a:gd name="csX8" fmla="*/ 5239512 w 8229600"/>
              <a:gd name="csY8" fmla="*/ 0 h 13716"/>
              <a:gd name="csX9" fmla="*/ 5843016 w 8229600"/>
              <a:gd name="csY9" fmla="*/ 0 h 13716"/>
              <a:gd name="csX10" fmla="*/ 6611112 w 8229600"/>
              <a:gd name="csY10" fmla="*/ 0 h 13716"/>
              <a:gd name="csX11" fmla="*/ 7461504 w 8229600"/>
              <a:gd name="csY11" fmla="*/ 0 h 13716"/>
              <a:gd name="csX12" fmla="*/ 8229600 w 8229600"/>
              <a:gd name="csY12" fmla="*/ 0 h 13716"/>
              <a:gd name="csX13" fmla="*/ 8229600 w 8229600"/>
              <a:gd name="csY13" fmla="*/ 13716 h 13716"/>
              <a:gd name="csX14" fmla="*/ 7461504 w 8229600"/>
              <a:gd name="csY14" fmla="*/ 13716 h 13716"/>
              <a:gd name="csX15" fmla="*/ 6940296 w 8229600"/>
              <a:gd name="csY15" fmla="*/ 13716 h 13716"/>
              <a:gd name="csX16" fmla="*/ 6419088 w 8229600"/>
              <a:gd name="csY16" fmla="*/ 13716 h 13716"/>
              <a:gd name="csX17" fmla="*/ 5650992 w 8229600"/>
              <a:gd name="csY17" fmla="*/ 13716 h 13716"/>
              <a:gd name="csX18" fmla="*/ 5129784 w 8229600"/>
              <a:gd name="csY18" fmla="*/ 13716 h 13716"/>
              <a:gd name="csX19" fmla="*/ 4690872 w 8229600"/>
              <a:gd name="csY19" fmla="*/ 13716 h 13716"/>
              <a:gd name="csX20" fmla="*/ 4087368 w 8229600"/>
              <a:gd name="csY20" fmla="*/ 13716 h 13716"/>
              <a:gd name="csX21" fmla="*/ 3401568 w 8229600"/>
              <a:gd name="csY21" fmla="*/ 13716 h 13716"/>
              <a:gd name="csX22" fmla="*/ 2798064 w 8229600"/>
              <a:gd name="csY22" fmla="*/ 13716 h 13716"/>
              <a:gd name="csX23" fmla="*/ 2276856 w 8229600"/>
              <a:gd name="csY23" fmla="*/ 13716 h 13716"/>
              <a:gd name="csX24" fmla="*/ 1426464 w 8229600"/>
              <a:gd name="csY24" fmla="*/ 13716 h 13716"/>
              <a:gd name="csX25" fmla="*/ 740664 w 8229600"/>
              <a:gd name="csY25" fmla="*/ 13716 h 13716"/>
              <a:gd name="csX26" fmla="*/ 0 w 8229600"/>
              <a:gd name="csY26" fmla="*/ 13716 h 13716"/>
              <a:gd name="csX27" fmla="*/ 0 w 8229600"/>
              <a:gd name="csY27" fmla="*/ 0 h 137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8229600" h="13716"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9169" y="6566"/>
                  <a:pt x="8229218" y="9895"/>
                  <a:pt x="8229600" y="13716"/>
                </a:cubicBezTo>
                <a:cubicBezTo>
                  <a:pt x="7940706" y="-13865"/>
                  <a:pt x="7792584" y="-20581"/>
                  <a:pt x="7461504" y="13716"/>
                </a:cubicBezTo>
                <a:cubicBezTo>
                  <a:pt x="7130424" y="48013"/>
                  <a:pt x="7080072" y="39273"/>
                  <a:pt x="6940296" y="13716"/>
                </a:cubicBezTo>
                <a:cubicBezTo>
                  <a:pt x="6800520" y="-11841"/>
                  <a:pt x="6672872" y="22099"/>
                  <a:pt x="6419088" y="13716"/>
                </a:cubicBezTo>
                <a:cubicBezTo>
                  <a:pt x="6165304" y="5333"/>
                  <a:pt x="5869721" y="415"/>
                  <a:pt x="5650992" y="13716"/>
                </a:cubicBezTo>
                <a:cubicBezTo>
                  <a:pt x="5432263" y="27017"/>
                  <a:pt x="5308310" y="-1549"/>
                  <a:pt x="5129784" y="13716"/>
                </a:cubicBezTo>
                <a:cubicBezTo>
                  <a:pt x="4951258" y="28981"/>
                  <a:pt x="4799696" y="10785"/>
                  <a:pt x="4690872" y="13716"/>
                </a:cubicBezTo>
                <a:cubicBezTo>
                  <a:pt x="4582048" y="16647"/>
                  <a:pt x="4311124" y="-12408"/>
                  <a:pt x="4087368" y="13716"/>
                </a:cubicBezTo>
                <a:cubicBezTo>
                  <a:pt x="3863612" y="39840"/>
                  <a:pt x="3730288" y="8802"/>
                  <a:pt x="3401568" y="13716"/>
                </a:cubicBezTo>
                <a:cubicBezTo>
                  <a:pt x="3072848" y="18630"/>
                  <a:pt x="3020684" y="27853"/>
                  <a:pt x="2798064" y="13716"/>
                </a:cubicBezTo>
                <a:cubicBezTo>
                  <a:pt x="2575444" y="-421"/>
                  <a:pt x="2440915" y="-11924"/>
                  <a:pt x="2276856" y="13716"/>
                </a:cubicBezTo>
                <a:cubicBezTo>
                  <a:pt x="2112797" y="39356"/>
                  <a:pt x="1726502" y="-14132"/>
                  <a:pt x="1426464" y="13716"/>
                </a:cubicBezTo>
                <a:cubicBezTo>
                  <a:pt x="1126426" y="41564"/>
                  <a:pt x="992925" y="16444"/>
                  <a:pt x="740664" y="13716"/>
                </a:cubicBezTo>
                <a:cubicBezTo>
                  <a:pt x="488403" y="10988"/>
                  <a:pt x="195650" y="-20633"/>
                  <a:pt x="0" y="13716"/>
                </a:cubicBezTo>
                <a:cubicBezTo>
                  <a:pt x="120" y="8944"/>
                  <a:pt x="-32" y="6034"/>
                  <a:pt x="0" y="0"/>
                </a:cubicBezTo>
                <a:close/>
              </a:path>
              <a:path w="8229600" h="13716"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29365" y="6754"/>
                  <a:pt x="8229865" y="9234"/>
                  <a:pt x="8229600" y="13716"/>
                </a:cubicBezTo>
                <a:cubicBezTo>
                  <a:pt x="8075287" y="30482"/>
                  <a:pt x="7821366" y="17278"/>
                  <a:pt x="7626096" y="13716"/>
                </a:cubicBezTo>
                <a:cubicBezTo>
                  <a:pt x="7430826" y="10154"/>
                  <a:pt x="7320004" y="-14241"/>
                  <a:pt x="7022592" y="13716"/>
                </a:cubicBezTo>
                <a:cubicBezTo>
                  <a:pt x="6725180" y="41673"/>
                  <a:pt x="6348804" y="-18597"/>
                  <a:pt x="6172200" y="13716"/>
                </a:cubicBezTo>
                <a:cubicBezTo>
                  <a:pt x="5995596" y="46029"/>
                  <a:pt x="5788102" y="18318"/>
                  <a:pt x="5650992" y="13716"/>
                </a:cubicBezTo>
                <a:cubicBezTo>
                  <a:pt x="5513882" y="9114"/>
                  <a:pt x="5198399" y="24549"/>
                  <a:pt x="4882896" y="13716"/>
                </a:cubicBezTo>
                <a:cubicBezTo>
                  <a:pt x="4567393" y="2883"/>
                  <a:pt x="4557008" y="22393"/>
                  <a:pt x="4443984" y="13716"/>
                </a:cubicBezTo>
                <a:cubicBezTo>
                  <a:pt x="4330960" y="5039"/>
                  <a:pt x="4061674" y="24319"/>
                  <a:pt x="3758184" y="13716"/>
                </a:cubicBezTo>
                <a:cubicBezTo>
                  <a:pt x="3454694" y="3113"/>
                  <a:pt x="3380392" y="14547"/>
                  <a:pt x="3236976" y="13716"/>
                </a:cubicBezTo>
                <a:cubicBezTo>
                  <a:pt x="3093560" y="12885"/>
                  <a:pt x="2632116" y="33035"/>
                  <a:pt x="2386584" y="13716"/>
                </a:cubicBezTo>
                <a:cubicBezTo>
                  <a:pt x="2141052" y="-5603"/>
                  <a:pt x="2110884" y="24205"/>
                  <a:pt x="1947672" y="13716"/>
                </a:cubicBezTo>
                <a:cubicBezTo>
                  <a:pt x="1784460" y="3227"/>
                  <a:pt x="1535467" y="-4111"/>
                  <a:pt x="1261872" y="13716"/>
                </a:cubicBezTo>
                <a:cubicBezTo>
                  <a:pt x="988277" y="31543"/>
                  <a:pt x="1021096" y="5803"/>
                  <a:pt x="822960" y="13716"/>
                </a:cubicBezTo>
                <a:cubicBezTo>
                  <a:pt x="624824" y="21629"/>
                  <a:pt x="298309" y="-3289"/>
                  <a:pt x="0" y="13716"/>
                </a:cubicBezTo>
                <a:cubicBezTo>
                  <a:pt x="52" y="10594"/>
                  <a:pt x="386" y="5364"/>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Content Placeholder 2">
            <a:extLst>
              <a:ext uri="{FF2B5EF4-FFF2-40B4-BE49-F238E27FC236}">
                <a16:creationId xmlns:a16="http://schemas.microsoft.com/office/drawing/2014/main" xmlns="" id="{A7BE489C-B2C0-EEAE-1AFF-D49A7F9C74D4}"/>
              </a:ext>
            </a:extLst>
          </p:cNvPr>
          <p:cNvSpPr>
            <a:spLocks noGrp="1"/>
          </p:cNvSpPr>
          <p:nvPr/>
        </p:nvSpPr>
        <p:spPr>
          <a:xfrm>
            <a:off x="3012" y="1245058"/>
            <a:ext cx="6876664" cy="4829279"/>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spcBef>
                <a:spcPts val="0"/>
              </a:spcBef>
              <a:buNone/>
            </a:pPr>
            <a:r>
              <a:rPr lang="en-US" sz="1600">
                <a:ea typeface="+mn-lt"/>
                <a:cs typeface="+mn-lt"/>
              </a:rPr>
              <a:t> </a:t>
            </a:r>
            <a:endParaRPr lang="en-US" sz="1400">
              <a:ea typeface="Calibri"/>
              <a:cs typeface="Calibri"/>
            </a:endParaRPr>
          </a:p>
          <a:p>
            <a:pPr indent="0" algn="just">
              <a:spcBef>
                <a:spcPts val="0"/>
              </a:spcBef>
              <a:buNone/>
            </a:pPr>
            <a:r>
              <a:rPr lang="en-US" sz="1400">
                <a:ea typeface="+mn-lt"/>
                <a:cs typeface="+mn-lt"/>
              </a:rPr>
              <a:t>A scientific paper is the result of a structured process that transforms an initial idea into a validated and communicated piece of knowledge. </a:t>
            </a:r>
          </a:p>
          <a:p>
            <a:pPr indent="0" algn="just">
              <a:spcBef>
                <a:spcPts val="0"/>
              </a:spcBef>
              <a:buNone/>
            </a:pPr>
            <a:endParaRPr lang="en-US" sz="1400">
              <a:ea typeface="+mn-lt"/>
              <a:cs typeface="+mn-lt"/>
            </a:endParaRPr>
          </a:p>
          <a:p>
            <a:pPr indent="0" algn="just">
              <a:spcBef>
                <a:spcPts val="0"/>
              </a:spcBef>
              <a:buNone/>
            </a:pPr>
            <a:r>
              <a:rPr lang="en-US" sz="1400">
                <a:ea typeface="+mn-lt"/>
                <a:cs typeface="+mn-lt"/>
              </a:rPr>
              <a:t>Each step builds on the previous one, ensuring that the final paper is grounded in existing research and supported by evidence.</a:t>
            </a:r>
            <a:endParaRPr lang="en-US" sz="1400">
              <a:ea typeface="Calibri"/>
              <a:cs typeface="Calibri"/>
            </a:endParaRPr>
          </a:p>
          <a:p>
            <a:pPr indent="0" algn="just">
              <a:spcBef>
                <a:spcPts val="0"/>
              </a:spcBef>
              <a:buNone/>
            </a:pPr>
            <a:endParaRPr lang="en-US" sz="1400">
              <a:ea typeface="+mn-lt"/>
              <a:cs typeface="+mn-lt"/>
            </a:endParaRPr>
          </a:p>
          <a:p>
            <a:pPr indent="0" algn="just">
              <a:spcBef>
                <a:spcPts val="0"/>
              </a:spcBef>
              <a:buNone/>
            </a:pPr>
            <a:r>
              <a:rPr lang="en-US" sz="1400" b="1" i="1" u="sng">
                <a:solidFill>
                  <a:srgbClr val="BD2B0B"/>
                </a:solidFill>
                <a:ea typeface="+mn-lt"/>
                <a:cs typeface="+mn-lt"/>
              </a:rPr>
              <a:t>Literature review</a:t>
            </a:r>
            <a:r>
              <a:rPr lang="en-US" sz="1400">
                <a:ea typeface="+mn-lt"/>
                <a:cs typeface="+mn-lt"/>
              </a:rPr>
              <a:t>: the process begins by exploring existing studies to understand the current state of knowledge, identify gaps, and refine the research question.</a:t>
            </a:r>
            <a:endParaRPr lang="en-US" sz="1400">
              <a:ea typeface="Calibri"/>
              <a:cs typeface="Calibri"/>
            </a:endParaRPr>
          </a:p>
          <a:p>
            <a:pPr indent="0" algn="just">
              <a:spcBef>
                <a:spcPts val="0"/>
              </a:spcBef>
              <a:buNone/>
            </a:pPr>
            <a:endParaRPr lang="en-US" sz="1400">
              <a:ea typeface="+mn-lt"/>
              <a:cs typeface="+mn-lt"/>
            </a:endParaRPr>
          </a:p>
          <a:p>
            <a:pPr indent="0" algn="just">
              <a:spcBef>
                <a:spcPts val="0"/>
              </a:spcBef>
              <a:buNone/>
            </a:pPr>
            <a:r>
              <a:rPr lang="en-US" sz="1400" b="1" i="1" u="sng">
                <a:solidFill>
                  <a:srgbClr val="BD2B0B"/>
                </a:solidFill>
                <a:ea typeface="+mn-lt"/>
                <a:cs typeface="+mn-lt"/>
              </a:rPr>
              <a:t>Experiment</a:t>
            </a:r>
            <a:r>
              <a:rPr lang="en-US" sz="1400">
                <a:ea typeface="+mn-lt"/>
                <a:cs typeface="+mn-lt"/>
              </a:rPr>
              <a:t>: based on the research question, a study is designed and conducted to collect relevant data.</a:t>
            </a:r>
            <a:endParaRPr lang="en-US" sz="1400">
              <a:ea typeface="Calibri"/>
              <a:cs typeface="Calibri"/>
            </a:endParaRPr>
          </a:p>
          <a:p>
            <a:pPr indent="0" algn="just">
              <a:spcBef>
                <a:spcPts val="0"/>
              </a:spcBef>
              <a:buNone/>
            </a:pPr>
            <a:endParaRPr lang="en-US" sz="1400">
              <a:ea typeface="+mn-lt"/>
              <a:cs typeface="+mn-lt"/>
            </a:endParaRPr>
          </a:p>
          <a:p>
            <a:pPr indent="0" algn="just">
              <a:spcBef>
                <a:spcPts val="0"/>
              </a:spcBef>
              <a:buNone/>
            </a:pPr>
            <a:r>
              <a:rPr lang="en-US" sz="1400" b="1" i="1" u="sng">
                <a:solidFill>
                  <a:srgbClr val="BD2B0B"/>
                </a:solidFill>
                <a:ea typeface="+mn-lt"/>
                <a:cs typeface="+mn-lt"/>
              </a:rPr>
              <a:t>Data</a:t>
            </a:r>
            <a:r>
              <a:rPr lang="en-US" sz="1400">
                <a:ea typeface="+mn-lt"/>
                <a:cs typeface="+mn-lt"/>
              </a:rPr>
              <a:t>: raw observations and measurements are gathered during the experiment and prepared for analysis.</a:t>
            </a:r>
            <a:endParaRPr lang="en-US" sz="1400">
              <a:ea typeface="Calibri"/>
              <a:cs typeface="Calibri"/>
            </a:endParaRPr>
          </a:p>
          <a:p>
            <a:pPr indent="0" algn="just">
              <a:spcBef>
                <a:spcPts val="0"/>
              </a:spcBef>
              <a:buNone/>
            </a:pPr>
            <a:endParaRPr lang="en-US" sz="1400">
              <a:ea typeface="+mn-lt"/>
              <a:cs typeface="+mn-lt"/>
            </a:endParaRPr>
          </a:p>
          <a:p>
            <a:pPr indent="0" algn="just">
              <a:spcBef>
                <a:spcPts val="0"/>
              </a:spcBef>
              <a:buNone/>
            </a:pPr>
            <a:r>
              <a:rPr lang="en-US" sz="1400" b="1" i="1" u="sng">
                <a:solidFill>
                  <a:srgbClr val="BD2B0B"/>
                </a:solidFill>
                <a:ea typeface="+mn-lt"/>
                <a:cs typeface="+mn-lt"/>
              </a:rPr>
              <a:t>Analysis</a:t>
            </a:r>
            <a:r>
              <a:rPr lang="en-US" sz="1400">
                <a:ea typeface="+mn-lt"/>
                <a:cs typeface="+mn-lt"/>
              </a:rPr>
              <a:t>: the data are processed and interpreted using appropriate methods to extract meaningful results.</a:t>
            </a:r>
            <a:endParaRPr lang="en-US" sz="1400">
              <a:ea typeface="Calibri"/>
              <a:cs typeface="Calibri"/>
            </a:endParaRPr>
          </a:p>
          <a:p>
            <a:pPr indent="0" algn="just">
              <a:spcBef>
                <a:spcPts val="0"/>
              </a:spcBef>
              <a:buNone/>
            </a:pPr>
            <a:endParaRPr lang="en-US" sz="1400">
              <a:ea typeface="+mn-lt"/>
              <a:cs typeface="+mn-lt"/>
            </a:endParaRPr>
          </a:p>
          <a:p>
            <a:pPr indent="0" algn="just">
              <a:spcBef>
                <a:spcPts val="0"/>
              </a:spcBef>
              <a:buNone/>
            </a:pPr>
            <a:r>
              <a:rPr lang="en-US" sz="1400" b="1" i="1" u="sng">
                <a:solidFill>
                  <a:srgbClr val="BD2B0B"/>
                </a:solidFill>
                <a:ea typeface="+mn-lt"/>
                <a:cs typeface="+mn-lt"/>
              </a:rPr>
              <a:t>Paper</a:t>
            </a:r>
            <a:r>
              <a:rPr lang="en-US" sz="1400">
                <a:ea typeface="+mn-lt"/>
                <a:cs typeface="+mn-lt"/>
              </a:rPr>
              <a:t>: the findings are organized into a structured manuscript that presents the research question, methods, results, and conclusions.</a:t>
            </a:r>
            <a:endParaRPr lang="en-US" sz="1400">
              <a:ea typeface="Calibri"/>
              <a:cs typeface="Calibri"/>
            </a:endParaRPr>
          </a:p>
          <a:p>
            <a:pPr indent="0" algn="just">
              <a:spcBef>
                <a:spcPts val="0"/>
              </a:spcBef>
              <a:buNone/>
            </a:pPr>
            <a:endParaRPr lang="en-US" sz="1400">
              <a:ea typeface="+mn-lt"/>
              <a:cs typeface="+mn-lt"/>
            </a:endParaRPr>
          </a:p>
          <a:p>
            <a:pPr indent="0" algn="just">
              <a:spcBef>
                <a:spcPts val="0"/>
              </a:spcBef>
              <a:buNone/>
            </a:pPr>
            <a:r>
              <a:rPr lang="en-US" sz="1400">
                <a:ea typeface="+mn-lt"/>
                <a:cs typeface="+mn-lt"/>
              </a:rPr>
              <a:t>This workflow highlights how scientific writing is closely connected to the research process itself, rather than being a separate or final step.</a:t>
            </a:r>
            <a:endParaRPr lang="en-US" sz="1400">
              <a:ea typeface="Calibri"/>
              <a:cs typeface="Calibri"/>
            </a:endParaRPr>
          </a:p>
        </p:txBody>
      </p:sp>
      <p:sp>
        <p:nvSpPr>
          <p:cNvPr id="7" name="CasellaDiTesto 4">
            <a:extLst>
              <a:ext uri="{FF2B5EF4-FFF2-40B4-BE49-F238E27FC236}">
                <a16:creationId xmlns:a16="http://schemas.microsoft.com/office/drawing/2014/main" xmlns="" id="{1F2D5811-C5C0-2AC0-7AA2-42E15982283E}"/>
              </a:ext>
            </a:extLst>
          </p:cNvPr>
          <p:cNvSpPr txBox="1"/>
          <p:nvPr/>
        </p:nvSpPr>
        <p:spPr>
          <a:xfrm>
            <a:off x="7631051" y="5785510"/>
            <a:ext cx="3213100" cy="80021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b="0" i="0" u="none" strike="noStrike" baseline="0">
                <a:solidFill>
                  <a:srgbClr val="BD2B0B"/>
                </a:solidFill>
                <a:latin typeface="Calibri"/>
                <a:ea typeface="Calibri"/>
                <a:cs typeface="Calibri"/>
              </a:rPr>
              <a:t>Literature review → Experiment → Data → Analysis → Paper</a:t>
            </a:r>
            <a:endParaRPr lang="it-IT" sz="1400">
              <a:solidFill>
                <a:srgbClr val="BD2B0B"/>
              </a:solidFill>
              <a:ea typeface="Calibri"/>
              <a:cs typeface="Calibri"/>
            </a:endParaRPr>
          </a:p>
          <a:p>
            <a:pPr algn="ctr"/>
            <a:endParaRPr lang="it-IT"/>
          </a:p>
        </p:txBody>
      </p:sp>
      <p:pic>
        <p:nvPicPr>
          <p:cNvPr id="8" name="Immagine 7" descr="Immagine che contiene testo, schermata, diagramma, design&#10;&#10;Il contenuto generato dall&amp;#39;IA potrebbe non essere corretto.">
            <a:extLst>
              <a:ext uri="{FF2B5EF4-FFF2-40B4-BE49-F238E27FC236}">
                <a16:creationId xmlns:a16="http://schemas.microsoft.com/office/drawing/2014/main" xmlns="" id="{1A2D35BA-DDC9-DD0D-6B67-C3F12E5518BF}"/>
              </a:ext>
            </a:extLst>
          </p:cNvPr>
          <p:cNvPicPr>
            <a:picLocks noChangeAspect="1"/>
          </p:cNvPicPr>
          <p:nvPr/>
        </p:nvPicPr>
        <p:blipFill>
          <a:blip r:embed="rId2"/>
          <a:stretch>
            <a:fillRect/>
          </a:stretch>
        </p:blipFill>
        <p:spPr>
          <a:xfrm>
            <a:off x="7416800" y="1908175"/>
            <a:ext cx="3632200" cy="3867150"/>
          </a:xfrm>
          <a:prstGeom prst="rect">
            <a:avLst/>
          </a:prstGeom>
        </p:spPr>
      </p:pic>
    </p:spTree>
    <p:extLst>
      <p:ext uri="{BB962C8B-B14F-4D97-AF65-F5344CB8AC3E}">
        <p14:creationId xmlns:p14="http://schemas.microsoft.com/office/powerpoint/2010/main" xmlns="" val="3728382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EEDE86D-53DE-B2D2-E4E7-B9ADC5C6B9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785FCB2D-0316-A804-D82E-CA8C60A41BEA}"/>
              </a:ext>
            </a:extLst>
          </p:cNvPr>
          <p:cNvSpPr>
            <a:spLocks noGrp="1"/>
          </p:cNvSpPr>
          <p:nvPr/>
        </p:nvSpPr>
        <p:spPr>
          <a:xfrm>
            <a:off x="457200" y="205979"/>
            <a:ext cx="10528300" cy="1238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a:t>The Limits</a:t>
            </a:r>
            <a:r>
              <a:t> of Scientific Papers</a:t>
            </a:r>
          </a:p>
        </p:txBody>
      </p:sp>
      <p:sp>
        <p:nvSpPr>
          <p:cNvPr id="3" name="Content Placeholder 2">
            <a:extLst>
              <a:ext uri="{FF2B5EF4-FFF2-40B4-BE49-F238E27FC236}">
                <a16:creationId xmlns:a16="http://schemas.microsoft.com/office/drawing/2014/main" xmlns="" id="{068EBF07-5D84-F952-6852-29E367F07CC3}"/>
              </a:ext>
            </a:extLst>
          </p:cNvPr>
          <p:cNvSpPr>
            <a:spLocks noGrp="1"/>
          </p:cNvSpPr>
          <p:nvPr/>
        </p:nvSpPr>
        <p:spPr>
          <a:xfrm>
            <a:off x="457200" y="1454151"/>
            <a:ext cx="10528300" cy="4880372"/>
          </a:xfrm>
          <a:prstGeom prst="rect">
            <a:avLst/>
          </a:prstGeom>
        </p:spPr>
        <p:txBody>
          <a:bodyPr vert="horz" lIns="91440" tIns="45720" rIns="91440" bIns="45720" rtlCol="0" anchor="t">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20000"/>
              </a:lnSpc>
              <a:spcBef>
                <a:spcPts val="0"/>
              </a:spcBef>
              <a:buNone/>
            </a:pPr>
            <a:r>
              <a:rPr lang="it-IT" err="1">
                <a:ea typeface="+mn-lt"/>
                <a:cs typeface="+mn-lt"/>
              </a:rPr>
              <a:t>While</a:t>
            </a:r>
            <a:r>
              <a:rPr lang="it-IT">
                <a:ea typeface="+mn-lt"/>
                <a:cs typeface="+mn-lt"/>
              </a:rPr>
              <a:t> </a:t>
            </a:r>
            <a:r>
              <a:rPr lang="it-IT" err="1">
                <a:ea typeface="+mn-lt"/>
                <a:cs typeface="+mn-lt"/>
              </a:rPr>
              <a:t>scientific</a:t>
            </a:r>
            <a:r>
              <a:rPr lang="it-IT">
                <a:ea typeface="+mn-lt"/>
                <a:cs typeface="+mn-lt"/>
              </a:rPr>
              <a:t> papers are a </a:t>
            </a:r>
            <a:r>
              <a:rPr lang="it-IT" err="1">
                <a:ea typeface="+mn-lt"/>
                <a:cs typeface="+mn-lt"/>
              </a:rPr>
              <a:t>fundamental</a:t>
            </a:r>
            <a:r>
              <a:rPr lang="it-IT">
                <a:ea typeface="+mn-lt"/>
                <a:cs typeface="+mn-lt"/>
              </a:rPr>
              <a:t> tool for sharing knowledge, </a:t>
            </a:r>
            <a:r>
              <a:rPr lang="it-IT" err="1">
                <a:ea typeface="+mn-lt"/>
                <a:cs typeface="+mn-lt"/>
              </a:rPr>
              <a:t>they</a:t>
            </a:r>
            <a:r>
              <a:rPr lang="it-IT">
                <a:ea typeface="+mn-lt"/>
                <a:cs typeface="+mn-lt"/>
              </a:rPr>
              <a:t> are </a:t>
            </a:r>
            <a:r>
              <a:rPr lang="it-IT" err="1">
                <a:ea typeface="+mn-lt"/>
                <a:cs typeface="+mn-lt"/>
              </a:rPr>
              <a:t>not</a:t>
            </a:r>
            <a:r>
              <a:rPr lang="it-IT">
                <a:ea typeface="+mn-lt"/>
                <a:cs typeface="+mn-lt"/>
              </a:rPr>
              <a:t> </a:t>
            </a:r>
            <a:r>
              <a:rPr lang="it-IT" err="1">
                <a:ea typeface="+mn-lt"/>
                <a:cs typeface="+mn-lt"/>
              </a:rPr>
              <a:t>perfect</a:t>
            </a:r>
            <a:r>
              <a:rPr lang="it-IT">
                <a:ea typeface="+mn-lt"/>
                <a:cs typeface="+mn-lt"/>
              </a:rPr>
              <a:t> and </a:t>
            </a:r>
            <a:r>
              <a:rPr lang="it-IT" err="1">
                <a:ea typeface="+mn-lt"/>
                <a:cs typeface="+mn-lt"/>
              </a:rPr>
              <a:t>should</a:t>
            </a:r>
            <a:r>
              <a:rPr lang="it-IT">
                <a:ea typeface="+mn-lt"/>
                <a:cs typeface="+mn-lt"/>
              </a:rPr>
              <a:t> be </a:t>
            </a:r>
            <a:r>
              <a:rPr lang="it-IT" err="1">
                <a:ea typeface="+mn-lt"/>
                <a:cs typeface="+mn-lt"/>
              </a:rPr>
              <a:t>understood</a:t>
            </a:r>
            <a:r>
              <a:rPr lang="it-IT">
                <a:ea typeface="+mn-lt"/>
                <a:cs typeface="+mn-lt"/>
              </a:rPr>
              <a:t> </a:t>
            </a:r>
            <a:r>
              <a:rPr lang="it-IT" err="1">
                <a:ea typeface="+mn-lt"/>
                <a:cs typeface="+mn-lt"/>
              </a:rPr>
              <a:t>within</a:t>
            </a:r>
            <a:r>
              <a:rPr lang="it-IT">
                <a:ea typeface="+mn-lt"/>
                <a:cs typeface="+mn-lt"/>
              </a:rPr>
              <a:t> the </a:t>
            </a:r>
            <a:r>
              <a:rPr lang="it-IT" err="1">
                <a:ea typeface="+mn-lt"/>
                <a:cs typeface="+mn-lt"/>
              </a:rPr>
              <a:t>broader</a:t>
            </a:r>
            <a:r>
              <a:rPr lang="it-IT">
                <a:ea typeface="+mn-lt"/>
                <a:cs typeface="+mn-lt"/>
              </a:rPr>
              <a:t> </a:t>
            </a:r>
            <a:r>
              <a:rPr lang="it-IT" err="1">
                <a:ea typeface="+mn-lt"/>
                <a:cs typeface="+mn-lt"/>
              </a:rPr>
              <a:t>context</a:t>
            </a:r>
            <a:r>
              <a:rPr lang="it-IT">
                <a:ea typeface="+mn-lt"/>
                <a:cs typeface="+mn-lt"/>
              </a:rPr>
              <a:t> of </a:t>
            </a:r>
            <a:r>
              <a:rPr lang="it-IT" err="1">
                <a:ea typeface="+mn-lt"/>
                <a:cs typeface="+mn-lt"/>
              </a:rPr>
              <a:t>how</a:t>
            </a:r>
            <a:r>
              <a:rPr lang="it-IT">
                <a:ea typeface="+mn-lt"/>
                <a:cs typeface="+mn-lt"/>
              </a:rPr>
              <a:t> science progresses.</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a:ea typeface="+mn-lt"/>
                <a:cs typeface="+mn-lt"/>
              </a:rPr>
              <a:t>Science </a:t>
            </a:r>
            <a:r>
              <a:rPr lang="it-IT" err="1">
                <a:ea typeface="+mn-lt"/>
                <a:cs typeface="+mn-lt"/>
              </a:rPr>
              <a:t>improves</a:t>
            </a:r>
            <a:r>
              <a:rPr lang="it-IT">
                <a:ea typeface="+mn-lt"/>
                <a:cs typeface="+mn-lt"/>
              </a:rPr>
              <a:t> </a:t>
            </a:r>
            <a:r>
              <a:rPr lang="it-IT" err="1">
                <a:ea typeface="+mn-lt"/>
                <a:cs typeface="+mn-lt"/>
              </a:rPr>
              <a:t>through</a:t>
            </a:r>
            <a:r>
              <a:rPr lang="it-IT">
                <a:ea typeface="+mn-lt"/>
                <a:cs typeface="+mn-lt"/>
              </a:rPr>
              <a:t> </a:t>
            </a:r>
            <a:r>
              <a:rPr lang="it-IT" err="1">
                <a:ea typeface="+mn-lt"/>
                <a:cs typeface="+mn-lt"/>
              </a:rPr>
              <a:t>criticism</a:t>
            </a:r>
            <a:r>
              <a:rPr lang="it-IT">
                <a:ea typeface="+mn-lt"/>
                <a:cs typeface="+mn-lt"/>
              </a:rPr>
              <a:t>, </a:t>
            </a:r>
            <a:r>
              <a:rPr lang="it-IT" err="1">
                <a:ea typeface="+mn-lt"/>
                <a:cs typeface="+mn-lt"/>
              </a:rPr>
              <a:t>replication</a:t>
            </a:r>
            <a:r>
              <a:rPr lang="it-IT">
                <a:ea typeface="+mn-lt"/>
                <a:cs typeface="+mn-lt"/>
              </a:rPr>
              <a:t>, and </a:t>
            </a:r>
            <a:r>
              <a:rPr lang="it-IT" err="1">
                <a:ea typeface="+mn-lt"/>
                <a:cs typeface="+mn-lt"/>
              </a:rPr>
              <a:t>discussion</a:t>
            </a:r>
            <a:r>
              <a:rPr lang="it-IT">
                <a:ea typeface="+mn-lt"/>
                <a:cs typeface="+mn-lt"/>
              </a:rPr>
              <a:t>. </a:t>
            </a:r>
            <a:r>
              <a:rPr lang="it-IT" err="1">
                <a:ea typeface="+mn-lt"/>
                <a:cs typeface="+mn-lt"/>
              </a:rPr>
              <a:t>Individual</a:t>
            </a:r>
            <a:r>
              <a:rPr lang="it-IT">
                <a:ea typeface="+mn-lt"/>
                <a:cs typeface="+mn-lt"/>
              </a:rPr>
              <a:t> papers </a:t>
            </a:r>
            <a:r>
              <a:rPr lang="it-IT" err="1">
                <a:ea typeface="+mn-lt"/>
                <a:cs typeface="+mn-lt"/>
              </a:rPr>
              <a:t>may</a:t>
            </a:r>
            <a:r>
              <a:rPr lang="it-IT">
                <a:ea typeface="+mn-lt"/>
                <a:cs typeface="+mn-lt"/>
              </a:rPr>
              <a:t> </a:t>
            </a:r>
            <a:r>
              <a:rPr lang="it-IT" err="1">
                <a:ea typeface="+mn-lt"/>
                <a:cs typeface="+mn-lt"/>
              </a:rPr>
              <a:t>contain</a:t>
            </a:r>
            <a:r>
              <a:rPr lang="it-IT">
                <a:ea typeface="+mn-lt"/>
                <a:cs typeface="+mn-lt"/>
              </a:rPr>
              <a:t> </a:t>
            </a:r>
            <a:r>
              <a:rPr lang="it-IT" err="1">
                <a:ea typeface="+mn-lt"/>
                <a:cs typeface="+mn-lt"/>
              </a:rPr>
              <a:t>limitations</a:t>
            </a:r>
            <a:r>
              <a:rPr lang="it-IT">
                <a:ea typeface="+mn-lt"/>
                <a:cs typeface="+mn-lt"/>
              </a:rPr>
              <a:t>, </a:t>
            </a:r>
            <a:r>
              <a:rPr lang="it-IT" err="1">
                <a:ea typeface="+mn-lt"/>
                <a:cs typeface="+mn-lt"/>
              </a:rPr>
              <a:t>such</a:t>
            </a:r>
            <a:r>
              <a:rPr lang="it-IT">
                <a:ea typeface="+mn-lt"/>
                <a:cs typeface="+mn-lt"/>
              </a:rPr>
              <a:t> </a:t>
            </a:r>
            <a:r>
              <a:rPr lang="it-IT" err="1">
                <a:ea typeface="+mn-lt"/>
                <a:cs typeface="+mn-lt"/>
              </a:rPr>
              <a:t>as</a:t>
            </a:r>
            <a:r>
              <a:rPr lang="it-IT">
                <a:ea typeface="+mn-lt"/>
                <a:cs typeface="+mn-lt"/>
              </a:rPr>
              <a:t> incomplete data, </a:t>
            </a:r>
            <a:r>
              <a:rPr lang="it-IT" err="1">
                <a:ea typeface="+mn-lt"/>
                <a:cs typeface="+mn-lt"/>
              </a:rPr>
              <a:t>methodological</a:t>
            </a:r>
            <a:r>
              <a:rPr lang="it-IT">
                <a:ea typeface="+mn-lt"/>
                <a:cs typeface="+mn-lt"/>
              </a:rPr>
              <a:t> </a:t>
            </a:r>
            <a:r>
              <a:rPr lang="it-IT" err="1">
                <a:ea typeface="+mn-lt"/>
                <a:cs typeface="+mn-lt"/>
              </a:rPr>
              <a:t>constraints</a:t>
            </a:r>
            <a:r>
              <a:rPr lang="it-IT">
                <a:ea typeface="+mn-lt"/>
                <a:cs typeface="+mn-lt"/>
              </a:rPr>
              <a:t>, or alternative </a:t>
            </a:r>
            <a:r>
              <a:rPr lang="it-IT" err="1">
                <a:ea typeface="+mn-lt"/>
                <a:cs typeface="+mn-lt"/>
              </a:rPr>
              <a:t>interpretations</a:t>
            </a:r>
            <a:r>
              <a:rPr lang="it-IT">
                <a:ea typeface="+mn-lt"/>
                <a:cs typeface="+mn-lt"/>
              </a:rPr>
              <a:t> of the </a:t>
            </a:r>
            <a:r>
              <a:rPr lang="it-IT" err="1">
                <a:ea typeface="+mn-lt"/>
                <a:cs typeface="+mn-lt"/>
              </a:rPr>
              <a:t>results</a:t>
            </a:r>
            <a:r>
              <a:rPr lang="it-IT">
                <a:ea typeface="+mn-lt"/>
                <a:cs typeface="+mn-lt"/>
              </a:rPr>
              <a:t>. For </a:t>
            </a:r>
            <a:r>
              <a:rPr lang="it-IT" err="1">
                <a:ea typeface="+mn-lt"/>
                <a:cs typeface="+mn-lt"/>
              </a:rPr>
              <a:t>this</a:t>
            </a:r>
            <a:r>
              <a:rPr lang="it-IT">
                <a:ea typeface="+mn-lt"/>
                <a:cs typeface="+mn-lt"/>
              </a:rPr>
              <a:t> </a:t>
            </a:r>
            <a:r>
              <a:rPr lang="it-IT" err="1">
                <a:ea typeface="+mn-lt"/>
                <a:cs typeface="+mn-lt"/>
              </a:rPr>
              <a:t>reason</a:t>
            </a:r>
            <a:r>
              <a:rPr lang="it-IT">
                <a:ea typeface="+mn-lt"/>
                <a:cs typeface="+mn-lt"/>
              </a:rPr>
              <a:t>, a single study </a:t>
            </a:r>
            <a:r>
              <a:rPr lang="it-IT" err="1">
                <a:ea typeface="+mn-lt"/>
                <a:cs typeface="+mn-lt"/>
              </a:rPr>
              <a:t>should</a:t>
            </a:r>
            <a:r>
              <a:rPr lang="it-IT">
                <a:ea typeface="+mn-lt"/>
                <a:cs typeface="+mn-lt"/>
              </a:rPr>
              <a:t> </a:t>
            </a:r>
            <a:r>
              <a:rPr lang="it-IT" err="1">
                <a:ea typeface="+mn-lt"/>
                <a:cs typeface="+mn-lt"/>
              </a:rPr>
              <a:t>not</a:t>
            </a:r>
            <a:r>
              <a:rPr lang="it-IT">
                <a:ea typeface="+mn-lt"/>
                <a:cs typeface="+mn-lt"/>
              </a:rPr>
              <a:t> be </a:t>
            </a:r>
            <a:r>
              <a:rPr lang="it-IT" err="1">
                <a:ea typeface="+mn-lt"/>
                <a:cs typeface="+mn-lt"/>
              </a:rPr>
              <a:t>considered</a:t>
            </a:r>
            <a:r>
              <a:rPr lang="it-IT">
                <a:ea typeface="+mn-lt"/>
                <a:cs typeface="+mn-lt"/>
              </a:rPr>
              <a:t> definitive </a:t>
            </a:r>
            <a:r>
              <a:rPr lang="it-IT" err="1">
                <a:ea typeface="+mn-lt"/>
                <a:cs typeface="+mn-lt"/>
              </a:rPr>
              <a:t>evidence</a:t>
            </a:r>
            <a:r>
              <a:rPr lang="it-IT">
                <a:ea typeface="+mn-lt"/>
                <a:cs typeface="+mn-lt"/>
              </a:rPr>
              <a:t> on </a:t>
            </a:r>
            <a:r>
              <a:rPr lang="it-IT" err="1">
                <a:ea typeface="+mn-lt"/>
                <a:cs typeface="+mn-lt"/>
              </a:rPr>
              <a:t>its</a:t>
            </a:r>
            <a:r>
              <a:rPr lang="it-IT">
                <a:ea typeface="+mn-lt"/>
                <a:cs typeface="+mn-lt"/>
              </a:rPr>
              <a:t> </a:t>
            </a:r>
            <a:r>
              <a:rPr lang="it-IT" err="1">
                <a:ea typeface="+mn-lt"/>
                <a:cs typeface="+mn-lt"/>
              </a:rPr>
              <a:t>own</a:t>
            </a:r>
            <a:r>
              <a:rPr lang="it-IT">
                <a:ea typeface="+mn-lt"/>
                <a:cs typeface="+mn-lt"/>
              </a:rPr>
              <a:t>.</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b="1" i="1" u="sng" err="1">
                <a:solidFill>
                  <a:srgbClr val="BD2B0B"/>
                </a:solidFill>
                <a:ea typeface="+mn-lt"/>
                <a:cs typeface="+mn-lt"/>
              </a:rPr>
              <a:t>Criticism</a:t>
            </a:r>
            <a:r>
              <a:rPr lang="it-IT">
                <a:ea typeface="+mn-lt"/>
                <a:cs typeface="+mn-lt"/>
              </a:rPr>
              <a:t>: </a:t>
            </a:r>
            <a:r>
              <a:rPr lang="it-IT" err="1">
                <a:ea typeface="+mn-lt"/>
                <a:cs typeface="+mn-lt"/>
              </a:rPr>
              <a:t>other</a:t>
            </a:r>
            <a:r>
              <a:rPr lang="it-IT">
                <a:ea typeface="+mn-lt"/>
                <a:cs typeface="+mn-lt"/>
              </a:rPr>
              <a:t> </a:t>
            </a:r>
            <a:r>
              <a:rPr lang="it-IT" err="1">
                <a:ea typeface="+mn-lt"/>
                <a:cs typeface="+mn-lt"/>
              </a:rPr>
              <a:t>researchers</a:t>
            </a:r>
            <a:r>
              <a:rPr lang="it-IT">
                <a:ea typeface="+mn-lt"/>
                <a:cs typeface="+mn-lt"/>
              </a:rPr>
              <a:t> </a:t>
            </a:r>
            <a:r>
              <a:rPr lang="it-IT" err="1">
                <a:ea typeface="+mn-lt"/>
                <a:cs typeface="+mn-lt"/>
              </a:rPr>
              <a:t>evaluate</a:t>
            </a:r>
            <a:r>
              <a:rPr lang="it-IT">
                <a:ea typeface="+mn-lt"/>
                <a:cs typeface="+mn-lt"/>
              </a:rPr>
              <a:t> and challenge the </a:t>
            </a:r>
            <a:r>
              <a:rPr lang="it-IT" err="1">
                <a:ea typeface="+mn-lt"/>
                <a:cs typeface="+mn-lt"/>
              </a:rPr>
              <a:t>methods</a:t>
            </a:r>
            <a:r>
              <a:rPr lang="it-IT">
                <a:ea typeface="+mn-lt"/>
                <a:cs typeface="+mn-lt"/>
              </a:rPr>
              <a:t> and </a:t>
            </a:r>
            <a:r>
              <a:rPr lang="it-IT" err="1">
                <a:ea typeface="+mn-lt"/>
                <a:cs typeface="+mn-lt"/>
              </a:rPr>
              <a:t>conclusions</a:t>
            </a:r>
            <a:r>
              <a:rPr lang="it-IT">
                <a:ea typeface="+mn-lt"/>
                <a:cs typeface="+mn-lt"/>
              </a:rPr>
              <a:t> of a paper.</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b="1" i="1" u="sng">
                <a:solidFill>
                  <a:srgbClr val="BD2B0B"/>
                </a:solidFill>
                <a:ea typeface="+mn-lt"/>
                <a:cs typeface="+mn-lt"/>
              </a:rPr>
              <a:t>Replication</a:t>
            </a:r>
            <a:r>
              <a:rPr lang="it-IT">
                <a:ea typeface="+mn-lt"/>
                <a:cs typeface="+mn-lt"/>
              </a:rPr>
              <a:t>: studies are </a:t>
            </a:r>
            <a:r>
              <a:rPr lang="it-IT" err="1">
                <a:ea typeface="+mn-lt"/>
                <a:cs typeface="+mn-lt"/>
              </a:rPr>
              <a:t>repeated</a:t>
            </a:r>
            <a:r>
              <a:rPr lang="it-IT">
                <a:ea typeface="+mn-lt"/>
                <a:cs typeface="+mn-lt"/>
              </a:rPr>
              <a:t> to </a:t>
            </a:r>
            <a:r>
              <a:rPr lang="it-IT" err="1">
                <a:ea typeface="+mn-lt"/>
                <a:cs typeface="+mn-lt"/>
              </a:rPr>
              <a:t>verify</a:t>
            </a:r>
            <a:r>
              <a:rPr lang="it-IT">
                <a:ea typeface="+mn-lt"/>
                <a:cs typeface="+mn-lt"/>
              </a:rPr>
              <a:t> </a:t>
            </a:r>
            <a:r>
              <a:rPr lang="it-IT" err="1">
                <a:ea typeface="+mn-lt"/>
                <a:cs typeface="+mn-lt"/>
              </a:rPr>
              <a:t>whether</a:t>
            </a:r>
            <a:r>
              <a:rPr lang="it-IT">
                <a:ea typeface="+mn-lt"/>
                <a:cs typeface="+mn-lt"/>
              </a:rPr>
              <a:t> the </a:t>
            </a:r>
            <a:r>
              <a:rPr lang="it-IT" err="1">
                <a:ea typeface="+mn-lt"/>
                <a:cs typeface="+mn-lt"/>
              </a:rPr>
              <a:t>results</a:t>
            </a:r>
            <a:r>
              <a:rPr lang="it-IT">
                <a:ea typeface="+mn-lt"/>
                <a:cs typeface="+mn-lt"/>
              </a:rPr>
              <a:t> can be </a:t>
            </a:r>
            <a:r>
              <a:rPr lang="it-IT" err="1">
                <a:ea typeface="+mn-lt"/>
                <a:cs typeface="+mn-lt"/>
              </a:rPr>
              <a:t>consistently</a:t>
            </a:r>
            <a:r>
              <a:rPr lang="it-IT">
                <a:ea typeface="+mn-lt"/>
                <a:cs typeface="+mn-lt"/>
              </a:rPr>
              <a:t> </a:t>
            </a:r>
            <a:r>
              <a:rPr lang="it-IT" err="1">
                <a:ea typeface="+mn-lt"/>
                <a:cs typeface="+mn-lt"/>
              </a:rPr>
              <a:t>reproduced</a:t>
            </a:r>
            <a:r>
              <a:rPr lang="it-IT">
                <a:ea typeface="+mn-lt"/>
                <a:cs typeface="+mn-lt"/>
              </a:rPr>
              <a:t>.</a:t>
            </a:r>
            <a:endParaRPr lang="it-IT">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b="1" i="1" u="sng" err="1">
                <a:solidFill>
                  <a:srgbClr val="BD2B0B"/>
                </a:solidFill>
                <a:ea typeface="+mn-lt"/>
                <a:cs typeface="+mn-lt"/>
              </a:rPr>
              <a:t>Discussion</a:t>
            </a:r>
            <a:r>
              <a:rPr lang="it-IT">
                <a:ea typeface="+mn-lt"/>
                <a:cs typeface="+mn-lt"/>
              </a:rPr>
              <a:t>: </a:t>
            </a:r>
            <a:r>
              <a:rPr lang="it-IT" err="1">
                <a:ea typeface="+mn-lt"/>
                <a:cs typeface="+mn-lt"/>
              </a:rPr>
              <a:t>scientific</a:t>
            </a:r>
            <a:r>
              <a:rPr lang="it-IT">
                <a:ea typeface="+mn-lt"/>
                <a:cs typeface="+mn-lt"/>
              </a:rPr>
              <a:t> </a:t>
            </a:r>
            <a:r>
              <a:rPr lang="it-IT" err="1">
                <a:ea typeface="+mn-lt"/>
                <a:cs typeface="+mn-lt"/>
              </a:rPr>
              <a:t>findings</a:t>
            </a:r>
            <a:r>
              <a:rPr lang="it-IT">
                <a:ea typeface="+mn-lt"/>
                <a:cs typeface="+mn-lt"/>
              </a:rPr>
              <a:t> are </a:t>
            </a:r>
            <a:r>
              <a:rPr lang="it-IT" err="1">
                <a:ea typeface="+mn-lt"/>
                <a:cs typeface="+mn-lt"/>
              </a:rPr>
              <a:t>debated</a:t>
            </a:r>
            <a:r>
              <a:rPr lang="it-IT">
                <a:ea typeface="+mn-lt"/>
                <a:cs typeface="+mn-lt"/>
              </a:rPr>
              <a:t> </a:t>
            </a:r>
            <a:r>
              <a:rPr lang="it-IT" err="1">
                <a:ea typeface="+mn-lt"/>
                <a:cs typeface="+mn-lt"/>
              </a:rPr>
              <a:t>within</a:t>
            </a:r>
            <a:r>
              <a:rPr lang="it-IT">
                <a:ea typeface="+mn-lt"/>
                <a:cs typeface="+mn-lt"/>
              </a:rPr>
              <a:t> the community, </a:t>
            </a:r>
            <a:r>
              <a:rPr lang="it-IT" err="1">
                <a:ea typeface="+mn-lt"/>
                <a:cs typeface="+mn-lt"/>
              </a:rPr>
              <a:t>leading</a:t>
            </a:r>
            <a:r>
              <a:rPr lang="it-IT">
                <a:ea typeface="+mn-lt"/>
                <a:cs typeface="+mn-lt"/>
              </a:rPr>
              <a:t> to </a:t>
            </a:r>
            <a:r>
              <a:rPr lang="it-IT" err="1">
                <a:ea typeface="+mn-lt"/>
                <a:cs typeface="+mn-lt"/>
              </a:rPr>
              <a:t>refinement</a:t>
            </a:r>
            <a:r>
              <a:rPr lang="it-IT">
                <a:ea typeface="+mn-lt"/>
                <a:cs typeface="+mn-lt"/>
              </a:rPr>
              <a:t> and </a:t>
            </a:r>
            <a:r>
              <a:rPr lang="it-IT" err="1">
                <a:ea typeface="+mn-lt"/>
                <a:cs typeface="+mn-lt"/>
              </a:rPr>
              <a:t>improvement</a:t>
            </a:r>
            <a:r>
              <a:rPr lang="it-IT">
                <a:ea typeface="+mn-lt"/>
                <a:cs typeface="+mn-lt"/>
              </a:rPr>
              <a:t> of </a:t>
            </a:r>
            <a:r>
              <a:rPr lang="it-IT" err="1">
                <a:ea typeface="+mn-lt"/>
                <a:cs typeface="+mn-lt"/>
              </a:rPr>
              <a:t>ideas</a:t>
            </a:r>
            <a:r>
              <a:rPr lang="it-IT">
                <a:ea typeface="+mn-lt"/>
                <a:cs typeface="+mn-lt"/>
              </a:rPr>
              <a:t> over time.</a:t>
            </a:r>
            <a:endParaRPr lang="it-IT">
              <a:ea typeface="Calibri"/>
              <a:cs typeface="Calibri"/>
            </a:endParaRPr>
          </a:p>
          <a:p>
            <a:pPr indent="0" algn="just">
              <a:lnSpc>
                <a:spcPct val="120000"/>
              </a:lnSpc>
              <a:spcBef>
                <a:spcPts val="0"/>
              </a:spcBef>
              <a:buNone/>
            </a:pPr>
            <a:endParaRPr lang="it-IT">
              <a:ea typeface="+mn-lt"/>
              <a:cs typeface="+mn-lt"/>
            </a:endParaRPr>
          </a:p>
          <a:p>
            <a:pPr marL="0" indent="0" algn="just">
              <a:lnSpc>
                <a:spcPct val="120000"/>
              </a:lnSpc>
              <a:spcBef>
                <a:spcPts val="0"/>
              </a:spcBef>
              <a:buNone/>
            </a:pPr>
            <a:r>
              <a:rPr lang="it-IT" err="1">
                <a:ea typeface="+mn-lt"/>
                <a:cs typeface="+mn-lt"/>
              </a:rPr>
              <a:t>Together</a:t>
            </a:r>
            <a:r>
              <a:rPr lang="it-IT">
                <a:ea typeface="+mn-lt"/>
                <a:cs typeface="+mn-lt"/>
              </a:rPr>
              <a:t>, </a:t>
            </a:r>
            <a:r>
              <a:rPr lang="it-IT" err="1">
                <a:ea typeface="+mn-lt"/>
                <a:cs typeface="+mn-lt"/>
              </a:rPr>
              <a:t>these</a:t>
            </a:r>
            <a:r>
              <a:rPr lang="it-IT">
                <a:ea typeface="+mn-lt"/>
                <a:cs typeface="+mn-lt"/>
              </a:rPr>
              <a:t> </a:t>
            </a:r>
            <a:r>
              <a:rPr lang="it-IT" err="1">
                <a:ea typeface="+mn-lt"/>
                <a:cs typeface="+mn-lt"/>
              </a:rPr>
              <a:t>processes</a:t>
            </a:r>
            <a:r>
              <a:rPr lang="it-IT">
                <a:ea typeface="+mn-lt"/>
                <a:cs typeface="+mn-lt"/>
              </a:rPr>
              <a:t> help </a:t>
            </a:r>
            <a:r>
              <a:rPr lang="it-IT" err="1">
                <a:ea typeface="+mn-lt"/>
                <a:cs typeface="+mn-lt"/>
              </a:rPr>
              <a:t>ensure</a:t>
            </a:r>
            <a:r>
              <a:rPr lang="it-IT">
                <a:ea typeface="+mn-lt"/>
                <a:cs typeface="+mn-lt"/>
              </a:rPr>
              <a:t> </a:t>
            </a:r>
            <a:r>
              <a:rPr lang="it-IT" err="1">
                <a:ea typeface="+mn-lt"/>
                <a:cs typeface="+mn-lt"/>
              </a:rPr>
              <a:t>that</a:t>
            </a:r>
            <a:r>
              <a:rPr lang="it-IT">
                <a:ea typeface="+mn-lt"/>
                <a:cs typeface="+mn-lt"/>
              </a:rPr>
              <a:t> </a:t>
            </a:r>
            <a:r>
              <a:rPr lang="it-IT" err="1">
                <a:ea typeface="+mn-lt"/>
                <a:cs typeface="+mn-lt"/>
              </a:rPr>
              <a:t>scientific</a:t>
            </a:r>
            <a:r>
              <a:rPr lang="it-IT">
                <a:ea typeface="+mn-lt"/>
                <a:cs typeface="+mn-lt"/>
              </a:rPr>
              <a:t> knowledge </a:t>
            </a:r>
            <a:r>
              <a:rPr lang="it-IT" err="1">
                <a:ea typeface="+mn-lt"/>
                <a:cs typeface="+mn-lt"/>
              </a:rPr>
              <a:t>becomes</a:t>
            </a:r>
            <a:r>
              <a:rPr lang="it-IT">
                <a:ea typeface="+mn-lt"/>
                <a:cs typeface="+mn-lt"/>
              </a:rPr>
              <a:t> more </a:t>
            </a:r>
            <a:r>
              <a:rPr lang="it-IT" b="1" err="1">
                <a:ea typeface="+mn-lt"/>
                <a:cs typeface="+mn-lt"/>
              </a:rPr>
              <a:t>robust</a:t>
            </a:r>
            <a:r>
              <a:rPr lang="it-IT">
                <a:ea typeface="+mn-lt"/>
                <a:cs typeface="+mn-lt"/>
              </a:rPr>
              <a:t> and </a:t>
            </a:r>
            <a:r>
              <a:rPr lang="it-IT" b="1" err="1">
                <a:ea typeface="+mn-lt"/>
                <a:cs typeface="+mn-lt"/>
              </a:rPr>
              <a:t>reliable</a:t>
            </a:r>
            <a:r>
              <a:rPr lang="it-IT">
                <a:ea typeface="+mn-lt"/>
                <a:cs typeface="+mn-lt"/>
              </a:rPr>
              <a:t> </a:t>
            </a:r>
            <a:r>
              <a:rPr lang="it-IT" err="1">
                <a:ea typeface="+mn-lt"/>
                <a:cs typeface="+mn-lt"/>
              </a:rPr>
              <a:t>as</a:t>
            </a:r>
            <a:r>
              <a:rPr lang="it-IT">
                <a:ea typeface="+mn-lt"/>
                <a:cs typeface="+mn-lt"/>
              </a:rPr>
              <a:t> </a:t>
            </a:r>
            <a:r>
              <a:rPr lang="it-IT" err="1">
                <a:ea typeface="+mn-lt"/>
                <a:cs typeface="+mn-lt"/>
              </a:rPr>
              <a:t>it</a:t>
            </a:r>
            <a:r>
              <a:rPr lang="it-IT">
                <a:ea typeface="+mn-lt"/>
                <a:cs typeface="+mn-lt"/>
              </a:rPr>
              <a:t> </a:t>
            </a:r>
            <a:r>
              <a:rPr lang="it-IT" err="1">
                <a:ea typeface="+mn-lt"/>
                <a:cs typeface="+mn-lt"/>
              </a:rPr>
              <a:t>evolves</a:t>
            </a:r>
            <a:r>
              <a:rPr lang="it-IT">
                <a:ea typeface="+mn-lt"/>
                <a:cs typeface="+mn-lt"/>
              </a:rPr>
              <a:t>.</a:t>
            </a:r>
            <a:endParaRPr lang="it-IT">
              <a:ea typeface="Calibri"/>
              <a:cs typeface="Calibri"/>
            </a:endParaRPr>
          </a:p>
        </p:txBody>
      </p:sp>
    </p:spTree>
    <p:extLst>
      <p:ext uri="{BB962C8B-B14F-4D97-AF65-F5344CB8AC3E}">
        <p14:creationId xmlns:p14="http://schemas.microsoft.com/office/powerpoint/2010/main" xmlns="" val="1995714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6286137-AB84-0225-A16E-473D1348F52D}"/>
            </a:ext>
          </a:extLst>
        </p:cNvPr>
        <p:cNvGrpSpPr/>
        <p:nvPr/>
      </p:nvGrpSpPr>
      <p:grpSpPr>
        <a:xfrm>
          <a:off x="0" y="0"/>
          <a:ext cx="0" cy="0"/>
          <a:chOff x="0" y="0"/>
          <a:chExt cx="0" cy="0"/>
        </a:xfrm>
      </p:grpSpPr>
      <p:sp>
        <p:nvSpPr>
          <p:cNvPr id="5" name="Titolo 4">
            <a:extLst>
              <a:ext uri="{FF2B5EF4-FFF2-40B4-BE49-F238E27FC236}">
                <a16:creationId xmlns:a16="http://schemas.microsoft.com/office/drawing/2014/main" xmlns="" id="{4A8A5C63-4A13-1D3A-0988-B149D9B84C8A}"/>
              </a:ext>
            </a:extLst>
          </p:cNvPr>
          <p:cNvSpPr>
            <a:spLocks noGrp="1"/>
          </p:cNvSpPr>
          <p:nvPr>
            <p:ph type="title"/>
          </p:nvPr>
        </p:nvSpPr>
        <p:spPr/>
        <p:txBody>
          <a:bodyPr/>
          <a:lstStyle/>
          <a:p>
            <a:r>
              <a:rPr lang="it-IT"/>
              <a:t>Credits:</a:t>
            </a:r>
          </a:p>
        </p:txBody>
      </p:sp>
      <p:sp>
        <p:nvSpPr>
          <p:cNvPr id="6" name="Segnaposto testo 5">
            <a:extLst>
              <a:ext uri="{FF2B5EF4-FFF2-40B4-BE49-F238E27FC236}">
                <a16:creationId xmlns:a16="http://schemas.microsoft.com/office/drawing/2014/main" xmlns="" id="{B44437EE-137B-CDE4-8281-128D94093B3D}"/>
              </a:ext>
            </a:extLst>
          </p:cNvPr>
          <p:cNvSpPr>
            <a:spLocks noGrp="1"/>
          </p:cNvSpPr>
          <p:nvPr>
            <p:ph type="body" sz="quarter" idx="10"/>
          </p:nvPr>
        </p:nvSpPr>
        <p:spPr/>
        <p:txBody>
          <a:bodyPr lIns="91440" tIns="45720" rIns="91440" bIns="45720" anchor="t"/>
          <a:lstStyle/>
          <a:p>
            <a:r>
              <a:rPr lang="it-IT">
                <a:ea typeface="Calibri"/>
                <a:cs typeface="Calibri"/>
              </a:rPr>
              <a:t>Prof. Alberto Montanari</a:t>
            </a:r>
          </a:p>
          <a:p>
            <a:r>
              <a:rPr lang="it-IT">
                <a:ea typeface="Calibri"/>
                <a:cs typeface="Calibri"/>
              </a:rPr>
              <a:t>Ing. Marco </a:t>
            </a:r>
            <a:r>
              <a:rPr lang="it-IT" err="1">
                <a:ea typeface="Calibri"/>
                <a:cs typeface="Calibri"/>
              </a:rPr>
              <a:t>Seracini</a:t>
            </a:r>
          </a:p>
        </p:txBody>
      </p:sp>
      <p:sp>
        <p:nvSpPr>
          <p:cNvPr id="8" name="Segnaposto testo 7">
            <a:extLst>
              <a:ext uri="{FF2B5EF4-FFF2-40B4-BE49-F238E27FC236}">
                <a16:creationId xmlns:a16="http://schemas.microsoft.com/office/drawing/2014/main" xmlns="" id="{AF10BF71-03F9-E4B5-BCEF-EC5CB917C283}"/>
              </a:ext>
            </a:extLst>
          </p:cNvPr>
          <p:cNvSpPr>
            <a:spLocks noGrp="1"/>
          </p:cNvSpPr>
          <p:nvPr>
            <p:ph type="body" sz="quarter" idx="12"/>
          </p:nvPr>
        </p:nvSpPr>
        <p:spPr/>
        <p:txBody>
          <a:bodyPr lIns="91440" tIns="45720" rIns="91440" bIns="45720" anchor="t"/>
          <a:lstStyle/>
          <a:p>
            <a:r>
              <a:rPr lang="it-IT">
                <a:ea typeface="Calibri"/>
                <a:cs typeface="Calibri"/>
                <a:hlinkClick r:id="rId2"/>
              </a:rPr>
              <a:t>Alberto.Montanari@unibo.it</a:t>
            </a:r>
            <a:r>
              <a:rPr lang="it-IT">
                <a:ea typeface="Calibri"/>
                <a:cs typeface="Calibri"/>
              </a:rPr>
              <a:t/>
            </a:r>
            <a:br>
              <a:rPr lang="it-IT">
                <a:ea typeface="Calibri"/>
                <a:cs typeface="Calibri"/>
              </a:rPr>
            </a:br>
            <a:r>
              <a:rPr lang="it-IT">
                <a:ea typeface="Calibri"/>
                <a:cs typeface="Calibri"/>
              </a:rPr>
              <a:t>Marco.Seracini2@unibo.it</a:t>
            </a:r>
            <a:endParaRPr lang="it-IT"/>
          </a:p>
        </p:txBody>
      </p:sp>
    </p:spTree>
    <p:extLst>
      <p:ext uri="{BB962C8B-B14F-4D97-AF65-F5344CB8AC3E}">
        <p14:creationId xmlns:p14="http://schemas.microsoft.com/office/powerpoint/2010/main" xmlns="" val="676199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B7BA635-8F49-148D-DE4A-20D51310B7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1CB3458F-4AEB-B4A7-3F05-A9733F4D8093}"/>
              </a:ext>
            </a:extLst>
          </p:cNvPr>
          <p:cNvSpPr>
            <a:spLocks noGrp="1"/>
          </p:cNvSpPr>
          <p:nvPr/>
        </p:nvSpPr>
        <p:spPr>
          <a:xfrm>
            <a:off x="457200" y="205979"/>
            <a:ext cx="10414000" cy="12128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How to Read a Paper</a:t>
            </a:r>
          </a:p>
        </p:txBody>
      </p:sp>
      <p:sp>
        <p:nvSpPr>
          <p:cNvPr id="3" name="Content Placeholder 2">
            <a:extLst>
              <a:ext uri="{FF2B5EF4-FFF2-40B4-BE49-F238E27FC236}">
                <a16:creationId xmlns:a16="http://schemas.microsoft.com/office/drawing/2014/main" xmlns="" id="{EEF28221-7A0F-A486-74C0-C14C4110B2B7}"/>
              </a:ext>
            </a:extLst>
          </p:cNvPr>
          <p:cNvSpPr>
            <a:spLocks noGrp="1"/>
          </p:cNvSpPr>
          <p:nvPr/>
        </p:nvSpPr>
        <p:spPr>
          <a:xfrm>
            <a:off x="457200" y="1708151"/>
            <a:ext cx="10414000" cy="4804172"/>
          </a:xfrm>
          <a:prstGeom prst="rect">
            <a:avLst/>
          </a:prstGeom>
        </p:spPr>
        <p:txBody>
          <a:bodyPr vert="horz" lIns="91440" tIns="45720" rIns="91440" bIns="45720" rtlCol="0" anchor="t">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ea typeface="+mn-lt"/>
                <a:cs typeface="+mn-lt"/>
              </a:rPr>
              <a:t>A practical and effective way to read scientific papers is the Three-Pass Method, which helps you gradually build understanding without getting overwhelmed.</a:t>
            </a:r>
            <a:endParaRPr lang="it-IT">
              <a:ea typeface="Calibri"/>
              <a:cs typeface="Calibri"/>
            </a:endParaRPr>
          </a:p>
          <a:p>
            <a:pPr marL="0" indent="0" algn="just">
              <a:buNone/>
            </a:pPr>
            <a:endParaRPr lang="en-US">
              <a:ea typeface="+mn-lt"/>
              <a:cs typeface="+mn-lt"/>
            </a:endParaRPr>
          </a:p>
          <a:p>
            <a:pPr algn="just"/>
            <a:r>
              <a:rPr lang="en-US" b="1" i="1" u="sng">
                <a:solidFill>
                  <a:srgbClr val="BD2B0B"/>
                </a:solidFill>
                <a:ea typeface="+mn-lt"/>
                <a:cs typeface="+mn-lt"/>
              </a:rPr>
              <a:t>First pass (overview)</a:t>
            </a:r>
            <a:r>
              <a:rPr lang="en-US">
                <a:ea typeface="+mn-lt"/>
                <a:cs typeface="+mn-lt"/>
              </a:rPr>
              <a:t>: quickly skim the paper by reading the title, abstract, figures, and conclusions. The goal is to get a general idea of the topic and decide whether the paper is relevant to your needs.</a:t>
            </a:r>
            <a:endParaRPr lang="it-IT">
              <a:ea typeface="Calibri"/>
              <a:cs typeface="Calibri"/>
            </a:endParaRPr>
          </a:p>
          <a:p>
            <a:pPr algn="just"/>
            <a:r>
              <a:rPr lang="en-US" b="1" i="1" u="sng">
                <a:solidFill>
                  <a:srgbClr val="BD2B0B"/>
                </a:solidFill>
                <a:ea typeface="+mn-lt"/>
                <a:cs typeface="+mn-lt"/>
              </a:rPr>
              <a:t>Second pass (understanding)</a:t>
            </a:r>
            <a:r>
              <a:rPr lang="en-US">
                <a:ea typeface="+mn-lt"/>
                <a:cs typeface="+mn-lt"/>
              </a:rPr>
              <a:t>: read the paper more carefully, focusing on the introduction, methods, and results. Try to understand the main ideas, key arguments, and how the study was conducted.</a:t>
            </a:r>
            <a:endParaRPr lang="it-IT">
              <a:ea typeface="Calibri"/>
              <a:cs typeface="Calibri"/>
            </a:endParaRPr>
          </a:p>
          <a:p>
            <a:pPr algn="just"/>
            <a:r>
              <a:rPr lang="en-US" b="1" i="1" u="sng">
                <a:solidFill>
                  <a:srgbClr val="BD2B0B"/>
                </a:solidFill>
                <a:ea typeface="+mn-lt"/>
                <a:cs typeface="+mn-lt"/>
              </a:rPr>
              <a:t>Third pass (in-depth analysis)</a:t>
            </a:r>
            <a:r>
              <a:rPr lang="en-US">
                <a:ea typeface="+mn-lt"/>
                <a:cs typeface="+mn-lt"/>
              </a:rPr>
              <a:t>: read the paper thoroughly, examining details, assumptions, and technical aspects. At this stage, you may also check references, reproduce reasoning, or critically evaluate the work.</a:t>
            </a:r>
            <a:endParaRPr lang="it-IT">
              <a:ea typeface="Calibri"/>
              <a:cs typeface="Calibri"/>
            </a:endParaRPr>
          </a:p>
          <a:p>
            <a:pPr marL="0" indent="0" algn="just">
              <a:buNone/>
            </a:pPr>
            <a:endParaRPr lang="en-US">
              <a:ea typeface="+mn-lt"/>
              <a:cs typeface="+mn-lt"/>
            </a:endParaRPr>
          </a:p>
          <a:p>
            <a:pPr marL="0" indent="0" algn="just">
              <a:buNone/>
            </a:pPr>
            <a:r>
              <a:rPr lang="en-US">
                <a:ea typeface="+mn-lt"/>
                <a:cs typeface="+mn-lt"/>
              </a:rPr>
              <a:t>This method allows you to balance efficiency and depth, adapting your reading strategy depending on your goals and level of expertise.</a:t>
            </a:r>
          </a:p>
        </p:txBody>
      </p:sp>
      <p:sp>
        <p:nvSpPr>
          <p:cNvPr id="6" name="CasellaDiTesto 4">
            <a:extLst>
              <a:ext uri="{FF2B5EF4-FFF2-40B4-BE49-F238E27FC236}">
                <a16:creationId xmlns:a16="http://schemas.microsoft.com/office/drawing/2014/main" xmlns="" id="{18021EEA-0972-00B1-913D-889259928B7C}"/>
              </a:ext>
            </a:extLst>
          </p:cNvPr>
          <p:cNvSpPr txBox="1"/>
          <p:nvPr/>
        </p:nvSpPr>
        <p:spPr>
          <a:xfrm>
            <a:off x="4402117" y="1112075"/>
            <a:ext cx="25273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Calibri"/>
                <a:cs typeface="Calibri"/>
              </a:rPr>
              <a:t>The Three-Pass Method</a:t>
            </a:r>
            <a:endParaRPr lang="it-IT"/>
          </a:p>
          <a:p>
            <a:pPr algn="ctr"/>
            <a:endParaRPr lang="it-IT"/>
          </a:p>
        </p:txBody>
      </p:sp>
    </p:spTree>
    <p:extLst>
      <p:ext uri="{BB962C8B-B14F-4D97-AF65-F5344CB8AC3E}">
        <p14:creationId xmlns:p14="http://schemas.microsoft.com/office/powerpoint/2010/main" xmlns="" val="4292336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schermata, documento, Carattere&#10;&#10;Il contenuto generato dall&amp;#39;IA potrebbe non essere corretto.">
            <a:extLst>
              <a:ext uri="{FF2B5EF4-FFF2-40B4-BE49-F238E27FC236}">
                <a16:creationId xmlns:a16="http://schemas.microsoft.com/office/drawing/2014/main" xmlns="" id="{DB346A9D-9D28-5A97-FFD8-B8561BCBB468}"/>
              </a:ext>
            </a:extLst>
          </p:cNvPr>
          <p:cNvPicPr>
            <a:picLocks noChangeAspect="1"/>
          </p:cNvPicPr>
          <p:nvPr/>
        </p:nvPicPr>
        <p:blipFill>
          <a:blip r:embed="rId2"/>
          <a:stretch>
            <a:fillRect/>
          </a:stretch>
        </p:blipFill>
        <p:spPr>
          <a:xfrm>
            <a:off x="4974349" y="0"/>
            <a:ext cx="5200589" cy="6858000"/>
          </a:xfrm>
          <a:prstGeom prst="rect">
            <a:avLst/>
          </a:prstGeom>
        </p:spPr>
      </p:pic>
      <p:sp>
        <p:nvSpPr>
          <p:cNvPr id="6" name="Title 1">
            <a:extLst>
              <a:ext uri="{FF2B5EF4-FFF2-40B4-BE49-F238E27FC236}">
                <a16:creationId xmlns:a16="http://schemas.microsoft.com/office/drawing/2014/main" xmlns="" id="{E77B8DFE-091F-ED8A-FD85-099E9BCC18AC}"/>
              </a:ext>
            </a:extLst>
          </p:cNvPr>
          <p:cNvSpPr>
            <a:spLocks noGrp="1"/>
          </p:cNvSpPr>
          <p:nvPr/>
        </p:nvSpPr>
        <p:spPr>
          <a:xfrm>
            <a:off x="257629" y="2827622"/>
            <a:ext cx="4445001" cy="12128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a:t>True or false</a:t>
            </a:r>
            <a:endParaRPr lang="it-IT">
              <a:ea typeface="Calibri"/>
              <a:cs typeface="Calibri"/>
            </a:endParaRPr>
          </a:p>
        </p:txBody>
      </p:sp>
      <p:pic>
        <p:nvPicPr>
          <p:cNvPr id="8" name="Immagine 7" descr="Immagine che contiene rosso, giocattolo&#10;&#10;Il contenuto generato dall&amp;#39;IA potrebbe non essere corretto.">
            <a:extLst>
              <a:ext uri="{FF2B5EF4-FFF2-40B4-BE49-F238E27FC236}">
                <a16:creationId xmlns:a16="http://schemas.microsoft.com/office/drawing/2014/main" xmlns="" id="{4FDD4493-ABB9-9CBC-3677-C3C01789F969}"/>
              </a:ext>
            </a:extLst>
          </p:cNvPr>
          <p:cNvPicPr>
            <a:picLocks noChangeAspect="1"/>
          </p:cNvPicPr>
          <p:nvPr/>
        </p:nvPicPr>
        <p:blipFill>
          <a:blip r:embed="rId3"/>
          <a:srcRect t="1333" r="326" b="649"/>
          <a:stretch>
            <a:fillRect/>
          </a:stretch>
        </p:blipFill>
        <p:spPr>
          <a:xfrm>
            <a:off x="972746" y="4100627"/>
            <a:ext cx="3019085" cy="1484450"/>
          </a:xfrm>
          <a:prstGeom prst="rect">
            <a:avLst/>
          </a:prstGeom>
        </p:spPr>
      </p:pic>
    </p:spTree>
    <p:extLst>
      <p:ext uri="{BB962C8B-B14F-4D97-AF65-F5344CB8AC3E}">
        <p14:creationId xmlns:p14="http://schemas.microsoft.com/office/powerpoint/2010/main" xmlns="" val="1967916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B0D5227-28AB-5F15-E01C-FA1E01F75B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3120B700-2257-6DF2-6D31-8AFAAC5C73CD}"/>
              </a:ext>
            </a:extLst>
          </p:cNvPr>
          <p:cNvSpPr>
            <a:spLocks noGrp="1"/>
          </p:cNvSpPr>
          <p:nvPr/>
        </p:nvSpPr>
        <p:spPr>
          <a:xfrm>
            <a:off x="457200" y="205979"/>
            <a:ext cx="10363200" cy="12636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First Pass</a:t>
            </a:r>
          </a:p>
        </p:txBody>
      </p:sp>
      <p:sp>
        <p:nvSpPr>
          <p:cNvPr id="3" name="Content Placeholder 2">
            <a:extLst>
              <a:ext uri="{FF2B5EF4-FFF2-40B4-BE49-F238E27FC236}">
                <a16:creationId xmlns:a16="http://schemas.microsoft.com/office/drawing/2014/main" xmlns="" id="{6CA2E18B-9687-9023-CF8D-E8BF5E64961E}"/>
              </a:ext>
            </a:extLst>
          </p:cNvPr>
          <p:cNvSpPr>
            <a:spLocks noGrp="1"/>
          </p:cNvSpPr>
          <p:nvPr/>
        </p:nvSpPr>
        <p:spPr>
          <a:xfrm>
            <a:off x="457200" y="1479551"/>
            <a:ext cx="10363200" cy="5007372"/>
          </a:xfrm>
          <a:prstGeom prst="rect">
            <a:avLst/>
          </a:prstGeom>
        </p:spPr>
        <p:txBody>
          <a:bodyPr vert="horz" lIns="91440" tIns="45720" rIns="91440" bIns="45720" rtlCol="0" anchor="t">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ea typeface="+mn-lt"/>
                <a:cs typeface="+mn-lt"/>
              </a:rPr>
              <a:t>The first pass is a quick scan of the paper designed to help you understand the general topic and decide whether the paper is relevant to your interests or research goals. At this stage, you are not trying to understand every detail, but to get a high-level overview.</a:t>
            </a:r>
            <a:endParaRPr lang="it-IT">
              <a:ea typeface="Calibri"/>
              <a:cs typeface="Calibri"/>
            </a:endParaRPr>
          </a:p>
          <a:p>
            <a:pPr marL="0" indent="0" algn="just">
              <a:buNone/>
            </a:pPr>
            <a:endParaRPr lang="en-US">
              <a:ea typeface="+mn-lt"/>
              <a:cs typeface="+mn-lt"/>
            </a:endParaRPr>
          </a:p>
          <a:p>
            <a:pPr marL="0" indent="0" algn="just">
              <a:buNone/>
            </a:pPr>
            <a:r>
              <a:rPr lang="en-US">
                <a:ea typeface="+mn-lt"/>
                <a:cs typeface="+mn-lt"/>
              </a:rPr>
              <a:t>Focus on the following elements:</a:t>
            </a:r>
            <a:endParaRPr lang="en-US">
              <a:ea typeface="Calibri"/>
              <a:cs typeface="Calibri"/>
            </a:endParaRPr>
          </a:p>
          <a:p>
            <a:pPr marL="0" indent="0" algn="just">
              <a:buNone/>
            </a:pPr>
            <a:endParaRPr lang="en-US">
              <a:ea typeface="+mn-lt"/>
              <a:cs typeface="+mn-lt"/>
            </a:endParaRPr>
          </a:p>
          <a:p>
            <a:pPr algn="just"/>
            <a:r>
              <a:rPr lang="en-US" b="1" i="1" u="sng">
                <a:solidFill>
                  <a:srgbClr val="BD2B0B"/>
                </a:solidFill>
                <a:ea typeface="+mn-lt"/>
                <a:cs typeface="+mn-lt"/>
              </a:rPr>
              <a:t>Title</a:t>
            </a:r>
            <a:r>
              <a:rPr lang="en-US">
                <a:ea typeface="+mn-lt"/>
                <a:cs typeface="+mn-lt"/>
              </a:rPr>
              <a:t>: provides a concise description of the main topic and helps you quickly assess relevance.</a:t>
            </a:r>
            <a:endParaRPr>
              <a:ea typeface="Calibri"/>
              <a:cs typeface="Calibri"/>
            </a:endParaRPr>
          </a:p>
          <a:p>
            <a:pPr algn="just"/>
            <a:r>
              <a:rPr lang="en-US" b="1" i="1" u="sng">
                <a:solidFill>
                  <a:srgbClr val="BD2B0B"/>
                </a:solidFill>
                <a:ea typeface="+mn-lt"/>
                <a:cs typeface="+mn-lt"/>
              </a:rPr>
              <a:t>Abstract</a:t>
            </a:r>
            <a:r>
              <a:rPr lang="en-US">
                <a:ea typeface="+mn-lt"/>
                <a:cs typeface="+mn-lt"/>
              </a:rPr>
              <a:t>: summarizes the research question, methods, main results, and conclusions in a compact form.</a:t>
            </a:r>
            <a:endParaRPr>
              <a:ea typeface="Calibri"/>
              <a:cs typeface="Calibri"/>
            </a:endParaRPr>
          </a:p>
          <a:p>
            <a:pPr algn="just"/>
            <a:r>
              <a:rPr lang="en-US" b="1" i="1" u="sng">
                <a:solidFill>
                  <a:srgbClr val="BD2B0B"/>
                </a:solidFill>
                <a:ea typeface="+mn-lt"/>
                <a:cs typeface="+mn-lt"/>
              </a:rPr>
              <a:t>Figures</a:t>
            </a:r>
            <a:r>
              <a:rPr lang="en-US">
                <a:ea typeface="+mn-lt"/>
                <a:cs typeface="+mn-lt"/>
              </a:rPr>
              <a:t>: offer a visual representation of the key results, often helping you grasp the main findings at a glance.</a:t>
            </a:r>
            <a:endParaRPr>
              <a:ea typeface="Calibri"/>
              <a:cs typeface="Calibri"/>
            </a:endParaRPr>
          </a:p>
          <a:p>
            <a:pPr algn="just"/>
            <a:r>
              <a:rPr lang="en-US" b="1" i="1" u="sng">
                <a:solidFill>
                  <a:srgbClr val="BD2B0B"/>
                </a:solidFill>
                <a:ea typeface="+mn-lt"/>
                <a:cs typeface="+mn-lt"/>
              </a:rPr>
              <a:t>Conclusion</a:t>
            </a:r>
            <a:r>
              <a:rPr lang="en-US">
                <a:ea typeface="+mn-lt"/>
                <a:cs typeface="+mn-lt"/>
              </a:rPr>
              <a:t>: highlights the main takeaways, implications, and significance of the study.</a:t>
            </a:r>
            <a:endParaRPr lang="it-IT">
              <a:ea typeface="Calibri"/>
              <a:cs typeface="Calibri"/>
            </a:endParaRPr>
          </a:p>
          <a:p>
            <a:pPr marL="0" indent="0" algn="just">
              <a:buNone/>
            </a:pPr>
            <a:endParaRPr lang="en-US">
              <a:ea typeface="+mn-lt"/>
              <a:cs typeface="+mn-lt"/>
            </a:endParaRPr>
          </a:p>
          <a:p>
            <a:pPr marL="0" indent="0" algn="just">
              <a:buNone/>
            </a:pPr>
            <a:r>
              <a:rPr lang="en-US">
                <a:ea typeface="+mn-lt"/>
                <a:cs typeface="+mn-lt"/>
              </a:rPr>
              <a:t>By reviewing these sections, you can efficiently determine whether it is worth investing more time in a deeper reading of the paper.</a:t>
            </a:r>
            <a:endParaRPr>
              <a:ea typeface="Calibri"/>
              <a:cs typeface="Calibri"/>
            </a:endParaRPr>
          </a:p>
        </p:txBody>
      </p:sp>
      <p:sp>
        <p:nvSpPr>
          <p:cNvPr id="6" name="CasellaDiTesto 4">
            <a:extLst>
              <a:ext uri="{FF2B5EF4-FFF2-40B4-BE49-F238E27FC236}">
                <a16:creationId xmlns:a16="http://schemas.microsoft.com/office/drawing/2014/main" xmlns="" id="{F57ED37A-1079-1D8C-1456-006CACB9186E}"/>
              </a:ext>
            </a:extLst>
          </p:cNvPr>
          <p:cNvSpPr txBox="1"/>
          <p:nvPr/>
        </p:nvSpPr>
        <p:spPr>
          <a:xfrm>
            <a:off x="3881417" y="1073975"/>
            <a:ext cx="35179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Calibri"/>
                <a:cs typeface="Calibri"/>
              </a:rPr>
              <a:t>Getting an Overview of the Paper</a:t>
            </a:r>
            <a:endParaRPr lang="it-IT"/>
          </a:p>
          <a:p>
            <a:pPr algn="ctr"/>
            <a:endParaRPr lang="it-IT"/>
          </a:p>
        </p:txBody>
      </p:sp>
    </p:spTree>
    <p:extLst>
      <p:ext uri="{BB962C8B-B14F-4D97-AF65-F5344CB8AC3E}">
        <p14:creationId xmlns:p14="http://schemas.microsoft.com/office/powerpoint/2010/main" xmlns="" val="20720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schermata, Carattere, Pagina Web&#10;&#10;Il contenuto generato dall&amp;#39;IA potrebbe non essere corretto.">
            <a:extLst>
              <a:ext uri="{FF2B5EF4-FFF2-40B4-BE49-F238E27FC236}">
                <a16:creationId xmlns:a16="http://schemas.microsoft.com/office/drawing/2014/main" xmlns="" id="{9D0CC4C3-6FE0-4527-2403-A59FDA877A90}"/>
              </a:ext>
            </a:extLst>
          </p:cNvPr>
          <p:cNvPicPr>
            <a:picLocks noChangeAspect="1"/>
          </p:cNvPicPr>
          <p:nvPr/>
        </p:nvPicPr>
        <p:blipFill>
          <a:blip r:embed="rId2"/>
          <a:stretch>
            <a:fillRect/>
          </a:stretch>
        </p:blipFill>
        <p:spPr>
          <a:xfrm>
            <a:off x="3672894" y="0"/>
            <a:ext cx="4846211" cy="6858000"/>
          </a:xfrm>
          <a:prstGeom prst="rect">
            <a:avLst/>
          </a:prstGeom>
        </p:spPr>
      </p:pic>
      <p:sp>
        <p:nvSpPr>
          <p:cNvPr id="6" name="Title 1">
            <a:extLst>
              <a:ext uri="{FF2B5EF4-FFF2-40B4-BE49-F238E27FC236}">
                <a16:creationId xmlns:a16="http://schemas.microsoft.com/office/drawing/2014/main" xmlns="" id="{26893EEE-FDBF-FD25-79CA-17E41DBBF3B2}"/>
              </a:ext>
            </a:extLst>
          </p:cNvPr>
          <p:cNvSpPr>
            <a:spLocks noGrp="1"/>
          </p:cNvSpPr>
          <p:nvPr/>
        </p:nvSpPr>
        <p:spPr>
          <a:xfrm>
            <a:off x="219693" y="2838342"/>
            <a:ext cx="3236356" cy="117475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err="1"/>
              <a:t>Remarks</a:t>
            </a:r>
            <a:r>
              <a:rPr lang="it-IT"/>
              <a:t>: Title</a:t>
            </a:r>
            <a:endParaRPr lang="it-IT" err="1">
              <a:ea typeface="Calibri"/>
              <a:cs typeface="Calibri"/>
            </a:endParaRPr>
          </a:p>
        </p:txBody>
      </p:sp>
    </p:spTree>
    <p:extLst>
      <p:ext uri="{BB962C8B-B14F-4D97-AF65-F5344CB8AC3E}">
        <p14:creationId xmlns:p14="http://schemas.microsoft.com/office/powerpoint/2010/main" xmlns="" val="3290818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schermata, Carattere, design&#10;&#10;Il contenuto generato dall&amp;#39;IA potrebbe non essere corretto.">
            <a:extLst>
              <a:ext uri="{FF2B5EF4-FFF2-40B4-BE49-F238E27FC236}">
                <a16:creationId xmlns:a16="http://schemas.microsoft.com/office/drawing/2014/main" xmlns="" id="{93FA868F-3CE1-64A8-B431-D8301B0362CB}"/>
              </a:ext>
            </a:extLst>
          </p:cNvPr>
          <p:cNvPicPr>
            <a:picLocks noChangeAspect="1"/>
          </p:cNvPicPr>
          <p:nvPr/>
        </p:nvPicPr>
        <p:blipFill>
          <a:blip r:embed="rId2"/>
          <a:stretch>
            <a:fillRect/>
          </a:stretch>
        </p:blipFill>
        <p:spPr>
          <a:xfrm>
            <a:off x="3672894" y="0"/>
            <a:ext cx="4846211" cy="6858000"/>
          </a:xfrm>
          <a:prstGeom prst="rect">
            <a:avLst/>
          </a:prstGeom>
        </p:spPr>
      </p:pic>
      <p:sp>
        <p:nvSpPr>
          <p:cNvPr id="6" name="Title 1">
            <a:extLst>
              <a:ext uri="{FF2B5EF4-FFF2-40B4-BE49-F238E27FC236}">
                <a16:creationId xmlns:a16="http://schemas.microsoft.com/office/drawing/2014/main" xmlns="" id="{353432A6-6CCA-7E78-FA32-8C078B6D8E24}"/>
              </a:ext>
            </a:extLst>
          </p:cNvPr>
          <p:cNvSpPr>
            <a:spLocks noGrp="1"/>
          </p:cNvSpPr>
          <p:nvPr/>
        </p:nvSpPr>
        <p:spPr>
          <a:xfrm>
            <a:off x="199901" y="2442498"/>
            <a:ext cx="3236356" cy="197633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err="1"/>
              <a:t>Remarks</a:t>
            </a:r>
            <a:r>
              <a:rPr lang="it-IT"/>
              <a:t>: Abstract </a:t>
            </a:r>
            <a:endParaRPr lang="it-IT">
              <a:ea typeface="Calibri"/>
              <a:cs typeface="Calibri"/>
            </a:endParaRPr>
          </a:p>
        </p:txBody>
      </p:sp>
    </p:spTree>
    <p:extLst>
      <p:ext uri="{BB962C8B-B14F-4D97-AF65-F5344CB8AC3E}">
        <p14:creationId xmlns:p14="http://schemas.microsoft.com/office/powerpoint/2010/main" xmlns="" val="593876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FA67643-09CF-4384-EE4B-5666BB73B4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8AD6A523-000B-AFF3-0D21-EE68AD564067}"/>
              </a:ext>
            </a:extLst>
          </p:cNvPr>
          <p:cNvSpPr>
            <a:spLocks noGrp="1"/>
          </p:cNvSpPr>
          <p:nvPr/>
        </p:nvSpPr>
        <p:spPr>
          <a:xfrm>
            <a:off x="457200" y="205979"/>
            <a:ext cx="10502900" cy="1238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Second Pass</a:t>
            </a:r>
          </a:p>
        </p:txBody>
      </p:sp>
      <p:sp>
        <p:nvSpPr>
          <p:cNvPr id="3" name="Content Placeholder 2">
            <a:extLst>
              <a:ext uri="{FF2B5EF4-FFF2-40B4-BE49-F238E27FC236}">
                <a16:creationId xmlns:a16="http://schemas.microsoft.com/office/drawing/2014/main" xmlns="" id="{8E89A15B-9CA8-A952-738D-07B8449F8997}"/>
              </a:ext>
            </a:extLst>
          </p:cNvPr>
          <p:cNvSpPr>
            <a:spLocks noGrp="1"/>
          </p:cNvSpPr>
          <p:nvPr/>
        </p:nvSpPr>
        <p:spPr>
          <a:xfrm>
            <a:off x="546100" y="1708151"/>
            <a:ext cx="10502900" cy="4905772"/>
          </a:xfrm>
          <a:prstGeom prst="rect">
            <a:avLst/>
          </a:prstGeom>
        </p:spPr>
        <p:txBody>
          <a:bodyPr vert="horz" lIns="91440" tIns="45720" rIns="91440" bIns="45720" rtlCol="0" anchor="t">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ea typeface="+mn-lt"/>
                <a:cs typeface="+mn-lt"/>
              </a:rPr>
              <a:t>The second pass is a more careful reading of the paper, aimed at understanding the main ideas, methods, and results without focusing on every technical detail. At this stage, you begin to actively engage with the argument presented by the authors.</a:t>
            </a:r>
            <a:endParaRPr lang="it-IT">
              <a:ea typeface="Calibri"/>
              <a:cs typeface="Calibri"/>
            </a:endParaRPr>
          </a:p>
          <a:p>
            <a:pPr marL="0" indent="0" algn="just">
              <a:buNone/>
            </a:pPr>
            <a:endParaRPr lang="en-US">
              <a:ea typeface="+mn-lt"/>
              <a:cs typeface="+mn-lt"/>
            </a:endParaRPr>
          </a:p>
          <a:p>
            <a:pPr marL="0" indent="0" algn="just">
              <a:buNone/>
            </a:pPr>
            <a:r>
              <a:rPr lang="en-US" b="1">
                <a:ea typeface="+mn-lt"/>
                <a:cs typeface="+mn-lt"/>
              </a:rPr>
              <a:t>Focus on the main sections of the paper</a:t>
            </a:r>
            <a:r>
              <a:rPr lang="en-US">
                <a:ea typeface="+mn-lt"/>
                <a:cs typeface="+mn-lt"/>
              </a:rPr>
              <a:t>:</a:t>
            </a:r>
            <a:endParaRPr lang="it-IT">
              <a:ea typeface="Calibri"/>
              <a:cs typeface="Calibri"/>
            </a:endParaRPr>
          </a:p>
          <a:p>
            <a:pPr marL="0" indent="0" algn="just">
              <a:buNone/>
            </a:pPr>
            <a:endParaRPr lang="en-US">
              <a:ea typeface="+mn-lt"/>
              <a:cs typeface="+mn-lt"/>
            </a:endParaRPr>
          </a:p>
          <a:p>
            <a:pPr marL="0" indent="0" algn="just">
              <a:buNone/>
            </a:pPr>
            <a:r>
              <a:rPr lang="en-US" b="1" i="1" u="sng">
                <a:solidFill>
                  <a:srgbClr val="BD2B0B"/>
                </a:solidFill>
                <a:ea typeface="+mn-lt"/>
                <a:cs typeface="+mn-lt"/>
              </a:rPr>
              <a:t>Introduction</a:t>
            </a:r>
            <a:r>
              <a:rPr lang="en-US">
                <a:ea typeface="+mn-lt"/>
                <a:cs typeface="+mn-lt"/>
              </a:rPr>
              <a:t>: understand the research question, background, and objectives of the study.</a:t>
            </a:r>
            <a:endParaRPr lang="it-IT">
              <a:ea typeface="Calibri"/>
              <a:cs typeface="Calibri"/>
            </a:endParaRPr>
          </a:p>
          <a:p>
            <a:pPr marL="0" indent="0" algn="just">
              <a:buNone/>
            </a:pPr>
            <a:endParaRPr lang="en-US">
              <a:ea typeface="+mn-lt"/>
              <a:cs typeface="+mn-lt"/>
            </a:endParaRPr>
          </a:p>
          <a:p>
            <a:pPr marL="0" indent="0" algn="just">
              <a:buNone/>
            </a:pPr>
            <a:r>
              <a:rPr lang="en-US" b="1" i="1" u="sng">
                <a:solidFill>
                  <a:srgbClr val="BD2B0B"/>
                </a:solidFill>
                <a:ea typeface="+mn-lt"/>
                <a:cs typeface="+mn-lt"/>
              </a:rPr>
              <a:t>Methods</a:t>
            </a:r>
            <a:r>
              <a:rPr lang="en-US">
                <a:ea typeface="+mn-lt"/>
                <a:cs typeface="+mn-lt"/>
              </a:rPr>
              <a:t>: identify how the study was conducted, including the experimental design or analytical approach.</a:t>
            </a:r>
            <a:endParaRPr lang="it-IT">
              <a:ea typeface="Calibri"/>
              <a:cs typeface="Calibri"/>
            </a:endParaRPr>
          </a:p>
          <a:p>
            <a:pPr marL="0" indent="0" algn="just">
              <a:buNone/>
            </a:pPr>
            <a:endParaRPr lang="en-US">
              <a:ea typeface="+mn-lt"/>
              <a:cs typeface="+mn-lt"/>
            </a:endParaRPr>
          </a:p>
          <a:p>
            <a:pPr marL="0" indent="0" algn="just">
              <a:buNone/>
            </a:pPr>
            <a:r>
              <a:rPr lang="en-US" b="1" i="1" u="sng">
                <a:solidFill>
                  <a:srgbClr val="BD2B0B"/>
                </a:solidFill>
                <a:ea typeface="+mn-lt"/>
                <a:cs typeface="+mn-lt"/>
              </a:rPr>
              <a:t>Results</a:t>
            </a:r>
            <a:r>
              <a:rPr lang="en-US">
                <a:ea typeface="+mn-lt"/>
                <a:cs typeface="+mn-lt"/>
              </a:rPr>
              <a:t>: examine the key findings, paying attention to figures, tables, and data trends.</a:t>
            </a:r>
            <a:endParaRPr lang="it-IT">
              <a:ea typeface="Calibri"/>
              <a:cs typeface="Calibri"/>
            </a:endParaRPr>
          </a:p>
          <a:p>
            <a:pPr marL="0" indent="0" algn="just">
              <a:buNone/>
            </a:pPr>
            <a:endParaRPr lang="en-US" b="1" u="sng">
              <a:solidFill>
                <a:srgbClr val="BD2B0B"/>
              </a:solidFill>
              <a:ea typeface="+mn-lt"/>
              <a:cs typeface="+mn-lt"/>
            </a:endParaRPr>
          </a:p>
          <a:p>
            <a:pPr marL="0" indent="0" algn="just">
              <a:buNone/>
            </a:pPr>
            <a:r>
              <a:rPr lang="en-US" b="1" i="1" u="sng">
                <a:solidFill>
                  <a:srgbClr val="BD2B0B"/>
                </a:solidFill>
                <a:ea typeface="+mn-lt"/>
                <a:cs typeface="+mn-lt"/>
              </a:rPr>
              <a:t>Discussion</a:t>
            </a:r>
            <a:r>
              <a:rPr lang="en-US">
                <a:ea typeface="+mn-lt"/>
                <a:cs typeface="+mn-lt"/>
              </a:rPr>
              <a:t>: follow how the authors interpret the results and relate them to existing knowledge.</a:t>
            </a:r>
            <a:endParaRPr lang="it-IT">
              <a:ea typeface="Calibri"/>
              <a:cs typeface="Calibri"/>
            </a:endParaRPr>
          </a:p>
          <a:p>
            <a:pPr marL="0" indent="0" algn="just">
              <a:buNone/>
            </a:pPr>
            <a:r>
              <a:rPr lang="en-US">
                <a:ea typeface="+mn-lt"/>
                <a:cs typeface="+mn-lt"/>
              </a:rPr>
              <a:t>During this pass, try to understand the logical flow of the paper: how the question leads to the method, how the method produces the results, and how the results support the conclusions.</a:t>
            </a:r>
          </a:p>
        </p:txBody>
      </p:sp>
      <p:sp>
        <p:nvSpPr>
          <p:cNvPr id="6" name="CasellaDiTesto 4">
            <a:extLst>
              <a:ext uri="{FF2B5EF4-FFF2-40B4-BE49-F238E27FC236}">
                <a16:creationId xmlns:a16="http://schemas.microsoft.com/office/drawing/2014/main" xmlns="" id="{0DAE551E-5821-647C-012B-9D878D8FD64B}"/>
              </a:ext>
            </a:extLst>
          </p:cNvPr>
          <p:cNvSpPr txBox="1"/>
          <p:nvPr/>
        </p:nvSpPr>
        <p:spPr>
          <a:xfrm>
            <a:off x="3538517" y="1073975"/>
            <a:ext cx="4521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Calibri"/>
                <a:cs typeface="Calibri"/>
              </a:rPr>
              <a:t>Understanding the Core Content of the Paper</a:t>
            </a:r>
            <a:endParaRPr lang="it-IT"/>
          </a:p>
          <a:p>
            <a:pPr algn="ctr"/>
            <a:endParaRPr lang="it-IT"/>
          </a:p>
        </p:txBody>
      </p:sp>
    </p:spTree>
    <p:extLst>
      <p:ext uri="{BB962C8B-B14F-4D97-AF65-F5344CB8AC3E}">
        <p14:creationId xmlns:p14="http://schemas.microsoft.com/office/powerpoint/2010/main" xmlns="" val="648678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21FFC87-EB64-CA1C-578B-C6C463B0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2CB583F5-B408-C81D-6D08-EE5C208CAE8F}"/>
              </a:ext>
            </a:extLst>
          </p:cNvPr>
          <p:cNvSpPr>
            <a:spLocks noGrp="1"/>
          </p:cNvSpPr>
          <p:nvPr/>
        </p:nvSpPr>
        <p:spPr>
          <a:xfrm>
            <a:off x="457200" y="205979"/>
            <a:ext cx="10388600" cy="1238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Third Pass</a:t>
            </a:r>
          </a:p>
        </p:txBody>
      </p:sp>
      <p:sp>
        <p:nvSpPr>
          <p:cNvPr id="3" name="Content Placeholder 2">
            <a:extLst>
              <a:ext uri="{FF2B5EF4-FFF2-40B4-BE49-F238E27FC236}">
                <a16:creationId xmlns:a16="http://schemas.microsoft.com/office/drawing/2014/main" xmlns="" id="{B6C7ABEA-DA12-9F0C-CBDB-9254A741C58E}"/>
              </a:ext>
            </a:extLst>
          </p:cNvPr>
          <p:cNvSpPr>
            <a:spLocks noGrp="1"/>
          </p:cNvSpPr>
          <p:nvPr/>
        </p:nvSpPr>
        <p:spPr>
          <a:xfrm>
            <a:off x="457200" y="1873251"/>
            <a:ext cx="10388600" cy="4893072"/>
          </a:xfrm>
          <a:prstGeom prst="rect">
            <a:avLst/>
          </a:prstGeom>
        </p:spPr>
        <p:txBody>
          <a:bodyPr vert="horz" lIns="91440" tIns="45720" rIns="91440" bIns="45720" rtlCol="0" anchor="t">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20000"/>
              </a:lnSpc>
              <a:spcBef>
                <a:spcPts val="0"/>
              </a:spcBef>
              <a:buNone/>
            </a:pPr>
            <a:r>
              <a:rPr lang="en-US" sz="1600">
                <a:ea typeface="+mn-lt"/>
                <a:cs typeface="+mn-lt"/>
              </a:rPr>
              <a:t>The third pass involves a detailed and critical reading of the paper. At this stage, the goal is to fully understand the technical aspects, evaluate the quality of the evidence, and assess the validity of the conclusions.</a:t>
            </a:r>
            <a:endParaRPr lang="it-IT" sz="1600">
              <a:ea typeface="Calibri"/>
              <a:cs typeface="Calibri"/>
            </a:endParaRPr>
          </a:p>
          <a:p>
            <a:pPr indent="0" algn="just">
              <a:lnSpc>
                <a:spcPct val="120000"/>
              </a:lnSpc>
              <a:spcBef>
                <a:spcPts val="0"/>
              </a:spcBef>
              <a:buNone/>
            </a:pPr>
            <a:endParaRPr lang="en-US" sz="1600">
              <a:ea typeface="+mn-lt"/>
              <a:cs typeface="+mn-lt"/>
            </a:endParaRPr>
          </a:p>
          <a:p>
            <a:pPr indent="0" algn="just">
              <a:lnSpc>
                <a:spcPct val="120000"/>
              </a:lnSpc>
              <a:spcBef>
                <a:spcPts val="0"/>
              </a:spcBef>
              <a:buNone/>
            </a:pPr>
            <a:r>
              <a:rPr lang="en-US" sz="1600" b="1">
                <a:ea typeface="+mn-lt"/>
                <a:cs typeface="+mn-lt"/>
              </a:rPr>
              <a:t>Focus on studying the details</a:t>
            </a:r>
            <a:r>
              <a:rPr lang="en-US" sz="1600">
                <a:ea typeface="+mn-lt"/>
                <a:cs typeface="+mn-lt"/>
              </a:rPr>
              <a:t>:</a:t>
            </a:r>
            <a:endParaRPr lang="en-US" sz="1600">
              <a:ea typeface="Calibri"/>
              <a:cs typeface="Calibri"/>
            </a:endParaRPr>
          </a:p>
          <a:p>
            <a:pPr indent="0" algn="just">
              <a:lnSpc>
                <a:spcPct val="120000"/>
              </a:lnSpc>
              <a:spcBef>
                <a:spcPts val="0"/>
              </a:spcBef>
              <a:buNone/>
            </a:pPr>
            <a:endParaRPr lang="en-US" sz="1600">
              <a:ea typeface="+mn-lt"/>
              <a:cs typeface="+mn-lt"/>
            </a:endParaRPr>
          </a:p>
          <a:p>
            <a:pPr indent="0" algn="just">
              <a:lnSpc>
                <a:spcPct val="120000"/>
              </a:lnSpc>
              <a:spcBef>
                <a:spcPts val="0"/>
              </a:spcBef>
              <a:buNone/>
            </a:pPr>
            <a:r>
              <a:rPr lang="en-US" sz="1600" b="1" i="1" u="sng">
                <a:solidFill>
                  <a:srgbClr val="BD2B0B"/>
                </a:solidFill>
                <a:ea typeface="+mn-lt"/>
                <a:cs typeface="+mn-lt"/>
              </a:rPr>
              <a:t>Methods in depth</a:t>
            </a:r>
            <a:r>
              <a:rPr lang="en-US" sz="1600">
                <a:ea typeface="+mn-lt"/>
                <a:cs typeface="+mn-lt"/>
              </a:rPr>
              <a:t>: examine the experimental design, assumptions, and procedures to understand whether the approach is appropriate and reproducible.</a:t>
            </a:r>
            <a:endParaRPr lang="it-IT" sz="1600">
              <a:ea typeface="Calibri"/>
              <a:cs typeface="Calibri"/>
            </a:endParaRPr>
          </a:p>
          <a:p>
            <a:pPr indent="0" algn="just">
              <a:lnSpc>
                <a:spcPct val="120000"/>
              </a:lnSpc>
              <a:spcBef>
                <a:spcPts val="0"/>
              </a:spcBef>
              <a:buNone/>
            </a:pPr>
            <a:endParaRPr lang="en-US" sz="1600">
              <a:ea typeface="+mn-lt"/>
              <a:cs typeface="+mn-lt"/>
            </a:endParaRPr>
          </a:p>
          <a:p>
            <a:pPr indent="0" algn="just">
              <a:lnSpc>
                <a:spcPct val="120000"/>
              </a:lnSpc>
              <a:spcBef>
                <a:spcPts val="0"/>
              </a:spcBef>
              <a:buNone/>
            </a:pPr>
            <a:r>
              <a:rPr lang="en-US" sz="1600" b="1" i="1" u="sng">
                <a:solidFill>
                  <a:srgbClr val="BD2B0B"/>
                </a:solidFill>
                <a:ea typeface="+mn-lt"/>
                <a:cs typeface="+mn-lt"/>
              </a:rPr>
              <a:t>Data and results</a:t>
            </a:r>
            <a:r>
              <a:rPr lang="en-US" sz="1600">
                <a:ea typeface="+mn-lt"/>
                <a:cs typeface="+mn-lt"/>
              </a:rPr>
              <a:t>: analyze figures, tables, and statistical analyses carefully to assess whether the data support the claims.</a:t>
            </a:r>
            <a:endParaRPr lang="it-IT" sz="1600">
              <a:ea typeface="Calibri"/>
              <a:cs typeface="Calibri"/>
            </a:endParaRPr>
          </a:p>
          <a:p>
            <a:pPr indent="0" algn="just">
              <a:lnSpc>
                <a:spcPct val="120000"/>
              </a:lnSpc>
              <a:spcBef>
                <a:spcPts val="0"/>
              </a:spcBef>
              <a:buNone/>
            </a:pPr>
            <a:endParaRPr lang="en-US" sz="1600">
              <a:ea typeface="+mn-lt"/>
              <a:cs typeface="+mn-lt"/>
            </a:endParaRPr>
          </a:p>
          <a:p>
            <a:pPr indent="0" algn="just">
              <a:lnSpc>
                <a:spcPct val="120000"/>
              </a:lnSpc>
              <a:spcBef>
                <a:spcPts val="0"/>
              </a:spcBef>
              <a:buNone/>
            </a:pPr>
            <a:r>
              <a:rPr lang="en-US" sz="1600" b="1" i="1" u="sng">
                <a:solidFill>
                  <a:srgbClr val="BD2B0B"/>
                </a:solidFill>
                <a:ea typeface="+mn-lt"/>
                <a:cs typeface="+mn-lt"/>
              </a:rPr>
              <a:t>Evidence quality</a:t>
            </a:r>
            <a:r>
              <a:rPr lang="en-US" sz="1600">
                <a:ea typeface="+mn-lt"/>
                <a:cs typeface="+mn-lt"/>
              </a:rPr>
              <a:t>: evaluate the strength, consistency, and limitations of the results.</a:t>
            </a:r>
            <a:endParaRPr lang="en-US" sz="1600">
              <a:ea typeface="Calibri"/>
              <a:cs typeface="Calibri"/>
            </a:endParaRPr>
          </a:p>
          <a:p>
            <a:pPr indent="0" algn="just">
              <a:lnSpc>
                <a:spcPct val="120000"/>
              </a:lnSpc>
              <a:spcBef>
                <a:spcPts val="0"/>
              </a:spcBef>
              <a:buNone/>
            </a:pPr>
            <a:endParaRPr lang="en-US" sz="1600">
              <a:ea typeface="+mn-lt"/>
              <a:cs typeface="+mn-lt"/>
            </a:endParaRPr>
          </a:p>
          <a:p>
            <a:pPr indent="0" algn="just">
              <a:lnSpc>
                <a:spcPct val="120000"/>
              </a:lnSpc>
              <a:spcBef>
                <a:spcPts val="0"/>
              </a:spcBef>
              <a:buNone/>
            </a:pPr>
            <a:r>
              <a:rPr lang="en-US" sz="1600" b="1" i="1" u="sng">
                <a:solidFill>
                  <a:srgbClr val="BD2B0B"/>
                </a:solidFill>
                <a:ea typeface="+mn-lt"/>
                <a:cs typeface="+mn-lt"/>
              </a:rPr>
              <a:t>Critical thinking</a:t>
            </a:r>
            <a:r>
              <a:rPr lang="en-US" sz="1600">
                <a:ea typeface="+mn-lt"/>
                <a:cs typeface="+mn-lt"/>
              </a:rPr>
              <a:t>: question the methodology, identify potential biases, and consider alternative interpretations of the findings.</a:t>
            </a:r>
            <a:endParaRPr lang="it-IT" sz="1600">
              <a:ea typeface="Calibri"/>
              <a:cs typeface="Calibri"/>
            </a:endParaRPr>
          </a:p>
          <a:p>
            <a:pPr indent="0" algn="just">
              <a:lnSpc>
                <a:spcPct val="120000"/>
              </a:lnSpc>
              <a:spcBef>
                <a:spcPts val="0"/>
              </a:spcBef>
              <a:buNone/>
            </a:pPr>
            <a:r>
              <a:rPr lang="en-US" sz="1600">
                <a:ea typeface="+mn-lt"/>
                <a:cs typeface="+mn-lt"/>
              </a:rPr>
              <a:t>In this pass, you may also consult references, look up unfamiliar concepts, and take notes to deepen your understanding of the paper and its context within the broader literature.</a:t>
            </a:r>
            <a:endParaRPr lang="it-IT" sz="1600">
              <a:ea typeface="Calibri"/>
              <a:cs typeface="Calibri"/>
            </a:endParaRPr>
          </a:p>
        </p:txBody>
      </p:sp>
      <p:sp>
        <p:nvSpPr>
          <p:cNvPr id="6" name="CasellaDiTesto 4">
            <a:extLst>
              <a:ext uri="{FF2B5EF4-FFF2-40B4-BE49-F238E27FC236}">
                <a16:creationId xmlns:a16="http://schemas.microsoft.com/office/drawing/2014/main" xmlns="" id="{49A17049-6E87-84B1-BABC-09D4ED9D587D}"/>
              </a:ext>
            </a:extLst>
          </p:cNvPr>
          <p:cNvSpPr txBox="1"/>
          <p:nvPr/>
        </p:nvSpPr>
        <p:spPr>
          <a:xfrm>
            <a:off x="3602017" y="1073975"/>
            <a:ext cx="41021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Calibri"/>
                <a:cs typeface="Calibri"/>
              </a:rPr>
              <a:t>Critical and In-Depth Analysis of the Paper</a:t>
            </a:r>
            <a:endParaRPr lang="it-IT"/>
          </a:p>
          <a:p>
            <a:pPr algn="ctr"/>
            <a:endParaRPr lang="it-IT"/>
          </a:p>
        </p:txBody>
      </p:sp>
    </p:spTree>
    <p:extLst>
      <p:ext uri="{BB962C8B-B14F-4D97-AF65-F5344CB8AC3E}">
        <p14:creationId xmlns:p14="http://schemas.microsoft.com/office/powerpoint/2010/main" xmlns="" val="1019211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303F8B9-B11B-D0E3-B911-1975463A0F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CD4E014A-0618-3D9C-76EA-A4068470751A}"/>
              </a:ext>
            </a:extLst>
          </p:cNvPr>
          <p:cNvSpPr>
            <a:spLocks noGrp="1"/>
          </p:cNvSpPr>
          <p:nvPr/>
        </p:nvSpPr>
        <p:spPr>
          <a:xfrm>
            <a:off x="457200" y="205979"/>
            <a:ext cx="10541000" cy="12509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Figures Matter</a:t>
            </a:r>
          </a:p>
        </p:txBody>
      </p:sp>
      <p:sp>
        <p:nvSpPr>
          <p:cNvPr id="3" name="Content Placeholder 2">
            <a:extLst>
              <a:ext uri="{FF2B5EF4-FFF2-40B4-BE49-F238E27FC236}">
                <a16:creationId xmlns:a16="http://schemas.microsoft.com/office/drawing/2014/main" xmlns="" id="{9BE1F642-347E-31BE-72E4-0B629DC82AA7}"/>
              </a:ext>
            </a:extLst>
          </p:cNvPr>
          <p:cNvSpPr>
            <a:spLocks noGrp="1"/>
          </p:cNvSpPr>
          <p:nvPr/>
        </p:nvSpPr>
        <p:spPr>
          <a:xfrm>
            <a:off x="457200" y="1466851"/>
            <a:ext cx="10541000" cy="4918472"/>
          </a:xfrm>
          <a:prstGeom prst="rect">
            <a:avLst/>
          </a:prstGeom>
        </p:spPr>
        <p:txBody>
          <a:bodyPr vert="horz" lIns="91440" tIns="45720" rIns="91440" bIns="45720" rtlCol="0" anchor="t">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20000"/>
              </a:lnSpc>
              <a:spcBef>
                <a:spcPts val="0"/>
              </a:spcBef>
              <a:buNone/>
            </a:pPr>
            <a:r>
              <a:rPr lang="en-US">
                <a:ea typeface="+mn-lt"/>
                <a:cs typeface="+mn-lt"/>
              </a:rPr>
              <a:t>Figures and graphs are a fundamental component of scientific papers, as many key results and claims are communicated visually rather than only through text.</a:t>
            </a:r>
            <a:endParaRPr lang="it-IT">
              <a:ea typeface="Calibri"/>
              <a:cs typeface="Calibri"/>
            </a:endParaRPr>
          </a:p>
          <a:p>
            <a:pPr indent="0" algn="just">
              <a:lnSpc>
                <a:spcPct val="120000"/>
              </a:lnSpc>
              <a:spcBef>
                <a:spcPts val="0"/>
              </a:spcBef>
              <a:buNone/>
            </a:pPr>
            <a:endParaRPr lang="en-US">
              <a:ea typeface="+mn-lt"/>
              <a:cs typeface="+mn-lt"/>
            </a:endParaRPr>
          </a:p>
          <a:p>
            <a:pPr indent="0" algn="just">
              <a:lnSpc>
                <a:spcPct val="120000"/>
              </a:lnSpc>
              <a:spcBef>
                <a:spcPts val="0"/>
              </a:spcBef>
              <a:buNone/>
            </a:pPr>
            <a:r>
              <a:rPr lang="en-US">
                <a:ea typeface="+mn-lt"/>
                <a:cs typeface="+mn-lt"/>
              </a:rPr>
              <a:t>Well-designed figures can quickly convey complex information, reveal patterns in the data, and highlight important trends that might be difficult to understand from text alone. They often serve as a concise summary of the main findings of a study.</a:t>
            </a:r>
            <a:endParaRPr lang="it-IT">
              <a:ea typeface="Calibri"/>
              <a:cs typeface="Calibri"/>
            </a:endParaRPr>
          </a:p>
          <a:p>
            <a:pPr indent="0" algn="just">
              <a:lnSpc>
                <a:spcPct val="120000"/>
              </a:lnSpc>
              <a:spcBef>
                <a:spcPts val="0"/>
              </a:spcBef>
              <a:buNone/>
            </a:pPr>
            <a:endParaRPr lang="en-US">
              <a:ea typeface="+mn-lt"/>
              <a:cs typeface="+mn-lt"/>
            </a:endParaRPr>
          </a:p>
          <a:p>
            <a:pPr indent="0" algn="just">
              <a:lnSpc>
                <a:spcPct val="120000"/>
              </a:lnSpc>
              <a:spcBef>
                <a:spcPts val="0"/>
              </a:spcBef>
              <a:buNone/>
            </a:pPr>
            <a:r>
              <a:rPr lang="en-US" b="1" i="1" u="sng">
                <a:solidFill>
                  <a:srgbClr val="BD2B0B"/>
                </a:solidFill>
                <a:ea typeface="+mn-lt"/>
                <a:cs typeface="+mn-lt"/>
              </a:rPr>
              <a:t>Visual communication of results</a:t>
            </a:r>
            <a:r>
              <a:rPr lang="en-US">
                <a:ea typeface="+mn-lt"/>
                <a:cs typeface="+mn-lt"/>
              </a:rPr>
              <a:t>: figures translate data into a format that is easier to interpret and compare.</a:t>
            </a:r>
            <a:endParaRPr lang="it-IT">
              <a:ea typeface="Calibri"/>
              <a:cs typeface="Calibri"/>
            </a:endParaRPr>
          </a:p>
          <a:p>
            <a:pPr indent="0" algn="just">
              <a:lnSpc>
                <a:spcPct val="120000"/>
              </a:lnSpc>
              <a:spcBef>
                <a:spcPts val="0"/>
              </a:spcBef>
              <a:buNone/>
            </a:pPr>
            <a:endParaRPr lang="en-US">
              <a:ea typeface="+mn-lt"/>
              <a:cs typeface="+mn-lt"/>
            </a:endParaRPr>
          </a:p>
          <a:p>
            <a:pPr indent="0" algn="just">
              <a:lnSpc>
                <a:spcPct val="120000"/>
              </a:lnSpc>
              <a:spcBef>
                <a:spcPts val="0"/>
              </a:spcBef>
              <a:buNone/>
            </a:pPr>
            <a:r>
              <a:rPr lang="en-US" b="1" i="1" u="sng">
                <a:solidFill>
                  <a:srgbClr val="BD2B0B"/>
                </a:solidFill>
                <a:ea typeface="+mn-lt"/>
                <a:cs typeface="+mn-lt"/>
              </a:rPr>
              <a:t>Clarity and efficiency</a:t>
            </a:r>
            <a:r>
              <a:rPr lang="en-US">
                <a:ea typeface="+mn-lt"/>
                <a:cs typeface="+mn-lt"/>
              </a:rPr>
              <a:t>: a single graph can summarize large amounts of information in a way that is faster to grasp than paragraphs of text.</a:t>
            </a:r>
            <a:endParaRPr lang="it-IT">
              <a:ea typeface="Calibri"/>
              <a:cs typeface="Calibri"/>
            </a:endParaRPr>
          </a:p>
          <a:p>
            <a:pPr indent="0" algn="just">
              <a:lnSpc>
                <a:spcPct val="120000"/>
              </a:lnSpc>
              <a:spcBef>
                <a:spcPts val="0"/>
              </a:spcBef>
              <a:buNone/>
            </a:pPr>
            <a:endParaRPr lang="en-US">
              <a:ea typeface="+mn-lt"/>
              <a:cs typeface="+mn-lt"/>
            </a:endParaRPr>
          </a:p>
          <a:p>
            <a:pPr indent="0" algn="just">
              <a:lnSpc>
                <a:spcPct val="120000"/>
              </a:lnSpc>
              <a:spcBef>
                <a:spcPts val="0"/>
              </a:spcBef>
              <a:buNone/>
            </a:pPr>
            <a:r>
              <a:rPr lang="en-US" b="1" i="1" u="sng">
                <a:solidFill>
                  <a:srgbClr val="BD2B0B"/>
                </a:solidFill>
                <a:ea typeface="+mn-lt"/>
                <a:cs typeface="+mn-lt"/>
              </a:rPr>
              <a:t>Support for claim</a:t>
            </a:r>
            <a:r>
              <a:rPr lang="en-US">
                <a:ea typeface="+mn-lt"/>
                <a:cs typeface="+mn-lt"/>
              </a:rPr>
              <a:t>s: figures provide direct evidence that supports the conclusions presented in the paper.</a:t>
            </a:r>
            <a:endParaRPr lang="it-IT">
              <a:ea typeface="Calibri"/>
              <a:cs typeface="Calibri"/>
            </a:endParaRPr>
          </a:p>
          <a:p>
            <a:pPr indent="0" algn="just">
              <a:lnSpc>
                <a:spcPct val="120000"/>
              </a:lnSpc>
              <a:spcBef>
                <a:spcPts val="0"/>
              </a:spcBef>
              <a:buNone/>
            </a:pPr>
            <a:endParaRPr lang="en-US">
              <a:ea typeface="+mn-lt"/>
              <a:cs typeface="+mn-lt"/>
            </a:endParaRPr>
          </a:p>
          <a:p>
            <a:pPr indent="0" algn="just">
              <a:lnSpc>
                <a:spcPct val="120000"/>
              </a:lnSpc>
              <a:spcBef>
                <a:spcPts val="0"/>
              </a:spcBef>
              <a:buNone/>
            </a:pPr>
            <a:r>
              <a:rPr lang="en-US" b="1" i="1" u="sng">
                <a:solidFill>
                  <a:srgbClr val="BD2B0B"/>
                </a:solidFill>
                <a:ea typeface="+mn-lt"/>
                <a:cs typeface="+mn-lt"/>
              </a:rPr>
              <a:t>Example</a:t>
            </a:r>
            <a:r>
              <a:rPr lang="en-US">
                <a:ea typeface="+mn-lt"/>
                <a:cs typeface="+mn-lt"/>
              </a:rPr>
              <a:t>: A line graph showing a clear upward trend can immediately demonstrate a relationship between two variables, even before reading the detailed explanation.</a:t>
            </a:r>
            <a:endParaRPr lang="it-IT">
              <a:ea typeface="Calibri"/>
              <a:cs typeface="Calibri"/>
            </a:endParaRPr>
          </a:p>
        </p:txBody>
      </p:sp>
    </p:spTree>
    <p:extLst>
      <p:ext uri="{BB962C8B-B14F-4D97-AF65-F5344CB8AC3E}">
        <p14:creationId xmlns:p14="http://schemas.microsoft.com/office/powerpoint/2010/main" xmlns="" val="1921525853"/>
      </p:ext>
    </p:extLst>
  </p:cSld>
  <p:clrMapOvr>
    <a:masterClrMapping/>
  </p:clrMapOvr>
</p:sld>
</file>

<file path=ppt/theme/theme1.xml><?xml version="1.0" encoding="utf-8"?>
<a:theme xmlns:a="http://schemas.openxmlformats.org/drawingml/2006/main" name="COPERTIN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TotalTime>
  <Words>1537</Words>
  <Application>Microsoft Office PowerPoint</Application>
  <PresentationFormat>Personalizzato</PresentationFormat>
  <Paragraphs>134</Paragraphs>
  <Slides>15</Slides>
  <Notes>0</Notes>
  <HiddenSlides>0</HiddenSlides>
  <MMClips>0</MMClips>
  <ScaleCrop>false</ScaleCrop>
  <HeadingPairs>
    <vt:vector size="4" baseType="variant">
      <vt:variant>
        <vt:lpstr>Tema</vt:lpstr>
      </vt:variant>
      <vt:variant>
        <vt:i4>3</vt:i4>
      </vt:variant>
      <vt:variant>
        <vt:lpstr>Titoli diapositive</vt:lpstr>
      </vt:variant>
      <vt:variant>
        <vt:i4>15</vt:i4>
      </vt:variant>
    </vt:vector>
  </HeadingPairs>
  <TitlesOfParts>
    <vt:vector size="18" baseType="lpstr">
      <vt:lpstr>COPERTINA</vt:lpstr>
      <vt:lpstr>DIAPOSITIVE</vt:lpstr>
      <vt:lpstr>CHIUSURA</vt:lpstr>
      <vt:lpstr>Why Do We Want to Read a Scientific Paper — and Maybe Write One?</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Credits:</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115</cp:revision>
  <dcterms:created xsi:type="dcterms:W3CDTF">2017-11-13T10:11:35Z</dcterms:created>
  <dcterms:modified xsi:type="dcterms:W3CDTF">2026-04-04T11:33:17Z</dcterms:modified>
</cp:coreProperties>
</file>