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diagrams/colors1.xml" ContentType="application/vnd.openxmlformats-officedocument.drawingml.diagramColors+xml"/>
  <Override PartName="/ppt/diagrams/drawing2.xml" ContentType="application/vnd.ms-office.drawingml.diagramDrawing+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sldIdLst>
    <p:sldId id="263" r:id="rId4"/>
    <p:sldId id="257" r:id="rId5"/>
    <p:sldId id="273" r:id="rId6"/>
    <p:sldId id="268" r:id="rId7"/>
    <p:sldId id="272" r:id="rId8"/>
    <p:sldId id="264" r:id="rId9"/>
    <p:sldId id="289" r:id="rId10"/>
    <p:sldId id="274" r:id="rId11"/>
    <p:sldId id="276" r:id="rId12"/>
    <p:sldId id="290" r:id="rId13"/>
    <p:sldId id="271" r:id="rId14"/>
    <p:sldId id="291" r:id="rId15"/>
    <p:sldId id="269" r:id="rId16"/>
    <p:sldId id="295" r:id="rId17"/>
    <p:sldId id="292" r:id="rId18"/>
    <p:sldId id="270" r:id="rId19"/>
    <p:sldId id="275" r:id="rId20"/>
    <p:sldId id="278" r:id="rId21"/>
    <p:sldId id="277" r:id="rId22"/>
    <p:sldId id="265" r:id="rId23"/>
    <p:sldId id="267" r:id="rId2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91F1D6-AEB9-27F1-A478-74D9B00D2849}" v="300" dt="2026-03-24T11:26:58.398"/>
    <p1510:client id="{97F85D7F-D4FA-11C4-B812-A07F958CC313}" v="408" dt="2026-03-24T10:45:43.2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 d="2"/>
          <a:sy n="1" d="2"/>
        </p:scale>
        <p:origin x="-2772" y="-1326"/>
      </p:cViewPr>
      <p:guideLst>
        <p:guide orient="horz" pos="2160"/>
        <p:guide pos="384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4"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diagrams/_rels/data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svg"/><Relationship Id="rId1" Type="http://schemas.openxmlformats.org/officeDocument/2006/relationships/image" Target="../media/image9.svg"/><Relationship Id="rId4" Type="http://schemas.openxmlformats.org/officeDocument/2006/relationships/image" Target="../media/image12.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svg"/><Relationship Id="rId1" Type="http://schemas.openxmlformats.org/officeDocument/2006/relationships/image" Target="../media/image9.sv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06CEF5A8-3E62-4756-9BC3-C09F2C15E350}"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33970E24-E26A-43D3-B88D-8CF3E5DBC114}">
      <dgm:prSet/>
      <dgm:spPr/>
      <dgm:t>
        <a:bodyPr/>
        <a:lstStyle/>
        <a:p>
          <a:pPr algn="l">
            <a:lnSpc>
              <a:spcPct val="90000"/>
            </a:lnSpc>
          </a:pPr>
          <a:r>
            <a:rPr lang="en-US" sz="4200">
              <a:solidFill>
                <a:srgbClr val="FFFFFF"/>
              </a:solidFill>
              <a:ea typeface="+mn-ea"/>
              <a:cs typeface="+mn-cs"/>
            </a:rPr>
            <a:t> Have you ever read a scientific paper? (Yes/no)</a:t>
          </a:r>
        </a:p>
      </dgm:t>
    </dgm:pt>
    <dgm:pt modelId="{34C49780-3ED0-4297-9073-4D29263A020A}" type="parTrans" cxnId="{3E217DE4-D28C-43DC-B594-4E8BEC3C2007}">
      <dgm:prSet/>
      <dgm:spPr/>
      <dgm:t>
        <a:bodyPr/>
        <a:lstStyle/>
        <a:p>
          <a:endParaRPr lang="en-US"/>
        </a:p>
      </dgm:t>
    </dgm:pt>
    <dgm:pt modelId="{0E9B8D43-0F85-4D17-A4FE-5DD7F23FA6F9}" type="sibTrans" cxnId="{3E217DE4-D28C-43DC-B594-4E8BEC3C2007}">
      <dgm:prSet/>
      <dgm:spPr/>
      <dgm:t>
        <a:bodyPr/>
        <a:lstStyle/>
        <a:p>
          <a:endParaRPr lang="en-US"/>
        </a:p>
      </dgm:t>
    </dgm:pt>
    <dgm:pt modelId="{3D370151-704A-452A-8F9B-8D4D735A3EEB}">
      <dgm:prSet/>
      <dgm:spPr/>
      <dgm:t>
        <a:bodyPr/>
        <a:lstStyle/>
        <a:p>
          <a:pPr algn="l">
            <a:lnSpc>
              <a:spcPct val="90000"/>
            </a:lnSpc>
          </a:pPr>
          <a:r>
            <a:rPr lang="en-US" sz="4200" dirty="0">
              <a:solidFill>
                <a:srgbClr val="FFFFFF"/>
              </a:solidFill>
              <a:ea typeface="+mn-ea"/>
              <a:cs typeface="+mn-cs"/>
            </a:rPr>
            <a:t> Was it easy or difficult? </a:t>
          </a:r>
          <a:r>
            <a:rPr lang="en-US" sz="4200" dirty="0" smtClean="0">
              <a:solidFill>
                <a:srgbClr val="FFFFFF"/>
              </a:solidFill>
              <a:ea typeface="+mn-ea"/>
              <a:cs typeface="+mn-cs"/>
            </a:rPr>
            <a:t>(Grade of difficulty)</a:t>
          </a:r>
          <a:endParaRPr lang="en-US" sz="4200" dirty="0">
            <a:solidFill>
              <a:srgbClr val="FFFFFF"/>
            </a:solidFill>
            <a:ea typeface="+mn-ea"/>
            <a:cs typeface="+mn-cs"/>
          </a:endParaRPr>
        </a:p>
      </dgm:t>
    </dgm:pt>
    <dgm:pt modelId="{618F1285-BFEA-4972-9D2E-604B6880FAE1}" type="parTrans" cxnId="{87A32F82-E21C-4A5A-92E7-1278F32C425B}">
      <dgm:prSet/>
      <dgm:spPr/>
      <dgm:t>
        <a:bodyPr/>
        <a:lstStyle/>
        <a:p>
          <a:endParaRPr lang="en-US"/>
        </a:p>
      </dgm:t>
    </dgm:pt>
    <dgm:pt modelId="{046A55F3-6FA8-41D7-920B-F3A69DC3E4E9}" type="sibTrans" cxnId="{87A32F82-E21C-4A5A-92E7-1278F32C425B}">
      <dgm:prSet/>
      <dgm:spPr/>
      <dgm:t>
        <a:bodyPr/>
        <a:lstStyle/>
        <a:p>
          <a:endParaRPr lang="en-US"/>
        </a:p>
      </dgm:t>
    </dgm:pt>
    <dgm:pt modelId="{FA14AE33-8EA5-418A-91B5-A7E579C077E2}">
      <dgm:prSet/>
      <dgm:spPr/>
      <dgm:t>
        <a:bodyPr/>
        <a:lstStyle/>
        <a:p>
          <a:pPr algn="l">
            <a:lnSpc>
              <a:spcPct val="90000"/>
            </a:lnSpc>
          </a:pPr>
          <a:r>
            <a:rPr lang="en-US" sz="4200">
              <a:solidFill>
                <a:srgbClr val="FFFFFF"/>
              </a:solidFill>
              <a:ea typeface="+mn-ea"/>
              <a:cs typeface="+mn-cs"/>
            </a:rPr>
            <a:t> Do you think you might write one someday? (Yes/no)</a:t>
          </a:r>
        </a:p>
      </dgm:t>
    </dgm:pt>
    <dgm:pt modelId="{661242F3-7EF7-4B6D-9AB9-719D2E93BB4C}" type="parTrans" cxnId="{5F58ABBA-576B-4B00-AAE1-92DD2880D351}">
      <dgm:prSet/>
      <dgm:spPr/>
      <dgm:t>
        <a:bodyPr/>
        <a:lstStyle/>
        <a:p>
          <a:endParaRPr lang="en-US"/>
        </a:p>
      </dgm:t>
    </dgm:pt>
    <dgm:pt modelId="{7AD27CE5-3495-4B6E-8228-082169C9F08E}" type="sibTrans" cxnId="{5F58ABBA-576B-4B00-AAE1-92DD2880D351}">
      <dgm:prSet/>
      <dgm:spPr/>
      <dgm:t>
        <a:bodyPr/>
        <a:lstStyle/>
        <a:p>
          <a:endParaRPr lang="en-US"/>
        </a:p>
      </dgm:t>
    </dgm:pt>
    <dgm:pt modelId="{BA4228BD-2533-4785-9DCC-2D929406F52B}" type="pres">
      <dgm:prSet presAssocID="{06CEF5A8-3E62-4756-9BC3-C09F2C15E350}" presName="linear" presStyleCnt="0">
        <dgm:presLayoutVars>
          <dgm:animLvl val="lvl"/>
          <dgm:resizeHandles val="exact"/>
        </dgm:presLayoutVars>
      </dgm:prSet>
      <dgm:spPr/>
      <dgm:t>
        <a:bodyPr/>
        <a:lstStyle/>
        <a:p>
          <a:endParaRPr lang="it-IT"/>
        </a:p>
      </dgm:t>
    </dgm:pt>
    <dgm:pt modelId="{47031D8C-973E-46FC-88E9-13EAAB005709}" type="pres">
      <dgm:prSet presAssocID="{33970E24-E26A-43D3-B88D-8CF3E5DBC114}" presName="parentText" presStyleLbl="node1" presStyleIdx="0" presStyleCnt="3">
        <dgm:presLayoutVars>
          <dgm:chMax val="0"/>
          <dgm:bulletEnabled val="1"/>
        </dgm:presLayoutVars>
      </dgm:prSet>
      <dgm:spPr/>
      <dgm:t>
        <a:bodyPr/>
        <a:lstStyle/>
        <a:p>
          <a:endParaRPr lang="it-IT"/>
        </a:p>
      </dgm:t>
    </dgm:pt>
    <dgm:pt modelId="{EEAA843D-A7D2-400A-86D2-8263326B08A7}" type="pres">
      <dgm:prSet presAssocID="{0E9B8D43-0F85-4D17-A4FE-5DD7F23FA6F9}" presName="spacer" presStyleCnt="0"/>
      <dgm:spPr/>
    </dgm:pt>
    <dgm:pt modelId="{65AA5142-D30E-46DE-9D00-662CBC7A1BFE}" type="pres">
      <dgm:prSet presAssocID="{3D370151-704A-452A-8F9B-8D4D735A3EEB}" presName="parentText" presStyleLbl="node1" presStyleIdx="1" presStyleCnt="3">
        <dgm:presLayoutVars>
          <dgm:chMax val="0"/>
          <dgm:bulletEnabled val="1"/>
        </dgm:presLayoutVars>
      </dgm:prSet>
      <dgm:spPr/>
      <dgm:t>
        <a:bodyPr/>
        <a:lstStyle/>
        <a:p>
          <a:endParaRPr lang="it-IT"/>
        </a:p>
      </dgm:t>
    </dgm:pt>
    <dgm:pt modelId="{1F3FBDDB-780F-4EA0-95C7-F422D69A4B67}" type="pres">
      <dgm:prSet presAssocID="{046A55F3-6FA8-41D7-920B-F3A69DC3E4E9}" presName="spacer" presStyleCnt="0"/>
      <dgm:spPr/>
    </dgm:pt>
    <dgm:pt modelId="{53114B04-B98E-4C21-A7E5-F633CBD7FEE6}" type="pres">
      <dgm:prSet presAssocID="{FA14AE33-8EA5-418A-91B5-A7E579C077E2}" presName="parentText" presStyleLbl="node1" presStyleIdx="2" presStyleCnt="3">
        <dgm:presLayoutVars>
          <dgm:chMax val="0"/>
          <dgm:bulletEnabled val="1"/>
        </dgm:presLayoutVars>
      </dgm:prSet>
      <dgm:spPr/>
      <dgm:t>
        <a:bodyPr/>
        <a:lstStyle/>
        <a:p>
          <a:endParaRPr lang="it-IT"/>
        </a:p>
      </dgm:t>
    </dgm:pt>
  </dgm:ptLst>
  <dgm:cxnLst>
    <dgm:cxn modelId="{87A32F82-E21C-4A5A-92E7-1278F32C425B}" srcId="{06CEF5A8-3E62-4756-9BC3-C09F2C15E350}" destId="{3D370151-704A-452A-8F9B-8D4D735A3EEB}" srcOrd="1" destOrd="0" parTransId="{618F1285-BFEA-4972-9D2E-604B6880FAE1}" sibTransId="{046A55F3-6FA8-41D7-920B-F3A69DC3E4E9}"/>
    <dgm:cxn modelId="{84EAE18F-9687-4939-BE96-4D0090CF25A0}" type="presOf" srcId="{FA14AE33-8EA5-418A-91B5-A7E579C077E2}" destId="{53114B04-B98E-4C21-A7E5-F633CBD7FEE6}" srcOrd="0" destOrd="0" presId="urn:microsoft.com/office/officeart/2005/8/layout/vList2"/>
    <dgm:cxn modelId="{5F58ABBA-576B-4B00-AAE1-92DD2880D351}" srcId="{06CEF5A8-3E62-4756-9BC3-C09F2C15E350}" destId="{FA14AE33-8EA5-418A-91B5-A7E579C077E2}" srcOrd="2" destOrd="0" parTransId="{661242F3-7EF7-4B6D-9AB9-719D2E93BB4C}" sibTransId="{7AD27CE5-3495-4B6E-8228-082169C9F08E}"/>
    <dgm:cxn modelId="{893C8473-3CE3-4128-86B1-2AF638A4E184}" type="presOf" srcId="{33970E24-E26A-43D3-B88D-8CF3E5DBC114}" destId="{47031D8C-973E-46FC-88E9-13EAAB005709}" srcOrd="0" destOrd="0" presId="urn:microsoft.com/office/officeart/2005/8/layout/vList2"/>
    <dgm:cxn modelId="{9260EFF1-6176-4101-9C1B-CBB6F63A6CD0}" type="presOf" srcId="{3D370151-704A-452A-8F9B-8D4D735A3EEB}" destId="{65AA5142-D30E-46DE-9D00-662CBC7A1BFE}" srcOrd="0" destOrd="0" presId="urn:microsoft.com/office/officeart/2005/8/layout/vList2"/>
    <dgm:cxn modelId="{C0B0827F-37D2-4E8B-85B6-EFBF933E0E90}" type="presOf" srcId="{06CEF5A8-3E62-4756-9BC3-C09F2C15E350}" destId="{BA4228BD-2533-4785-9DCC-2D929406F52B}" srcOrd="0" destOrd="0" presId="urn:microsoft.com/office/officeart/2005/8/layout/vList2"/>
    <dgm:cxn modelId="{3E217DE4-D28C-43DC-B594-4E8BEC3C2007}" srcId="{06CEF5A8-3E62-4756-9BC3-C09F2C15E350}" destId="{33970E24-E26A-43D3-B88D-8CF3E5DBC114}" srcOrd="0" destOrd="0" parTransId="{34C49780-3ED0-4297-9073-4D29263A020A}" sibTransId="{0E9B8D43-0F85-4D17-A4FE-5DD7F23FA6F9}"/>
    <dgm:cxn modelId="{930209CC-1B9C-4C82-8DA0-D31FB199A1A7}" type="presParOf" srcId="{BA4228BD-2533-4785-9DCC-2D929406F52B}" destId="{47031D8C-973E-46FC-88E9-13EAAB005709}" srcOrd="0" destOrd="0" presId="urn:microsoft.com/office/officeart/2005/8/layout/vList2"/>
    <dgm:cxn modelId="{AAA5BEAA-C74C-435D-8B67-6B94C68FAC22}" type="presParOf" srcId="{BA4228BD-2533-4785-9DCC-2D929406F52B}" destId="{EEAA843D-A7D2-400A-86D2-8263326B08A7}" srcOrd="1" destOrd="0" presId="urn:microsoft.com/office/officeart/2005/8/layout/vList2"/>
    <dgm:cxn modelId="{3BBADFBD-A42C-436E-9893-0B31EDA42B23}" type="presParOf" srcId="{BA4228BD-2533-4785-9DCC-2D929406F52B}" destId="{65AA5142-D30E-46DE-9D00-662CBC7A1BFE}" srcOrd="2" destOrd="0" presId="urn:microsoft.com/office/officeart/2005/8/layout/vList2"/>
    <dgm:cxn modelId="{F6F70F45-82B0-4215-87A3-2C8A413D5184}" type="presParOf" srcId="{BA4228BD-2533-4785-9DCC-2D929406F52B}" destId="{1F3FBDDB-780F-4EA0-95C7-F422D69A4B67}" srcOrd="3" destOrd="0" presId="urn:microsoft.com/office/officeart/2005/8/layout/vList2"/>
    <dgm:cxn modelId="{FD639B57-A48E-4BDB-BCAC-748957B11D89}" type="presParOf" srcId="{BA4228BD-2533-4785-9DCC-2D929406F52B}" destId="{53114B04-B98E-4C21-A7E5-F633CBD7FEE6}" srcOrd="4"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CEF5A8-3E62-4756-9BC3-C09F2C15E350}"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33970E24-E26A-43D3-B88D-8CF3E5DBC114}">
      <dgm:prSet/>
      <dgm:spPr/>
      <dgm:t>
        <a:bodyPr/>
        <a:lstStyle/>
        <a:p>
          <a:r>
            <a:rPr lang="en-US" dirty="0"/>
            <a:t> What is your motivation to read a paper? </a:t>
          </a:r>
          <a:r>
            <a:rPr lang="en-US" dirty="0" smtClean="0"/>
            <a:t>(Max 5 </a:t>
          </a:r>
          <a:r>
            <a:rPr lang="en-US" dirty="0"/>
            <a:t>words answer)</a:t>
          </a:r>
        </a:p>
      </dgm:t>
    </dgm:pt>
    <dgm:pt modelId="{34C49780-3ED0-4297-9073-4D29263A020A}" type="parTrans" cxnId="{3E217DE4-D28C-43DC-B594-4E8BEC3C2007}">
      <dgm:prSet/>
      <dgm:spPr/>
      <dgm:t>
        <a:bodyPr/>
        <a:lstStyle/>
        <a:p>
          <a:endParaRPr lang="en-US"/>
        </a:p>
      </dgm:t>
    </dgm:pt>
    <dgm:pt modelId="{0E9B8D43-0F85-4D17-A4FE-5DD7F23FA6F9}" type="sibTrans" cxnId="{3E217DE4-D28C-43DC-B594-4E8BEC3C2007}">
      <dgm:prSet/>
      <dgm:spPr/>
      <dgm:t>
        <a:bodyPr/>
        <a:lstStyle/>
        <a:p>
          <a:endParaRPr lang="en-US"/>
        </a:p>
      </dgm:t>
    </dgm:pt>
    <dgm:pt modelId="{3D370151-704A-452A-8F9B-8D4D735A3EEB}">
      <dgm:prSet/>
      <dgm:spPr/>
      <dgm:t>
        <a:bodyPr/>
        <a:lstStyle/>
        <a:p>
          <a:r>
            <a:rPr lang="en-US" dirty="0"/>
            <a:t> Why the information delivered by a paper can be trusted? </a:t>
          </a:r>
          <a:r>
            <a:rPr lang="en-US" dirty="0" smtClean="0"/>
            <a:t>(Max 5words </a:t>
          </a:r>
          <a:r>
            <a:rPr lang="en-US" dirty="0"/>
            <a:t>answer)</a:t>
          </a:r>
        </a:p>
      </dgm:t>
    </dgm:pt>
    <dgm:pt modelId="{618F1285-BFEA-4972-9D2E-604B6880FAE1}" type="parTrans" cxnId="{87A32F82-E21C-4A5A-92E7-1278F32C425B}">
      <dgm:prSet/>
      <dgm:spPr/>
      <dgm:t>
        <a:bodyPr/>
        <a:lstStyle/>
        <a:p>
          <a:endParaRPr lang="en-US"/>
        </a:p>
      </dgm:t>
    </dgm:pt>
    <dgm:pt modelId="{046A55F3-6FA8-41D7-920B-F3A69DC3E4E9}" type="sibTrans" cxnId="{87A32F82-E21C-4A5A-92E7-1278F32C425B}">
      <dgm:prSet/>
      <dgm:spPr/>
      <dgm:t>
        <a:bodyPr/>
        <a:lstStyle/>
        <a:p>
          <a:endParaRPr lang="en-US"/>
        </a:p>
      </dgm:t>
    </dgm:pt>
    <dgm:pt modelId="{FA14AE33-8EA5-418A-91B5-A7E579C077E2}">
      <dgm:prSet/>
      <dgm:spPr/>
      <dgm:t>
        <a:bodyPr/>
        <a:lstStyle/>
        <a:p>
          <a:r>
            <a:rPr lang="en-US" dirty="0"/>
            <a:t> What could be the reason why such information may be misleading? </a:t>
          </a:r>
          <a:r>
            <a:rPr lang="en-US" dirty="0" smtClean="0"/>
            <a:t>(Max 5 </a:t>
          </a:r>
          <a:r>
            <a:rPr lang="en-US" dirty="0"/>
            <a:t>words answer)</a:t>
          </a:r>
        </a:p>
      </dgm:t>
    </dgm:pt>
    <dgm:pt modelId="{661242F3-7EF7-4B6D-9AB9-719D2E93BB4C}" type="parTrans" cxnId="{5F58ABBA-576B-4B00-AAE1-92DD2880D351}">
      <dgm:prSet/>
      <dgm:spPr/>
      <dgm:t>
        <a:bodyPr/>
        <a:lstStyle/>
        <a:p>
          <a:endParaRPr lang="en-US"/>
        </a:p>
      </dgm:t>
    </dgm:pt>
    <dgm:pt modelId="{7AD27CE5-3495-4B6E-8228-082169C9F08E}" type="sibTrans" cxnId="{5F58ABBA-576B-4B00-AAE1-92DD2880D351}">
      <dgm:prSet/>
      <dgm:spPr/>
      <dgm:t>
        <a:bodyPr/>
        <a:lstStyle/>
        <a:p>
          <a:endParaRPr lang="en-US"/>
        </a:p>
      </dgm:t>
    </dgm:pt>
    <dgm:pt modelId="{BA4228BD-2533-4785-9DCC-2D929406F52B}" type="pres">
      <dgm:prSet presAssocID="{06CEF5A8-3E62-4756-9BC3-C09F2C15E350}" presName="linear" presStyleCnt="0">
        <dgm:presLayoutVars>
          <dgm:animLvl val="lvl"/>
          <dgm:resizeHandles val="exact"/>
        </dgm:presLayoutVars>
      </dgm:prSet>
      <dgm:spPr/>
      <dgm:t>
        <a:bodyPr/>
        <a:lstStyle/>
        <a:p>
          <a:endParaRPr lang="it-IT"/>
        </a:p>
      </dgm:t>
    </dgm:pt>
    <dgm:pt modelId="{47031D8C-973E-46FC-88E9-13EAAB005709}" type="pres">
      <dgm:prSet presAssocID="{33970E24-E26A-43D3-B88D-8CF3E5DBC114}" presName="parentText" presStyleLbl="node1" presStyleIdx="0" presStyleCnt="3">
        <dgm:presLayoutVars>
          <dgm:chMax val="0"/>
          <dgm:bulletEnabled val="1"/>
        </dgm:presLayoutVars>
      </dgm:prSet>
      <dgm:spPr/>
      <dgm:t>
        <a:bodyPr/>
        <a:lstStyle/>
        <a:p>
          <a:endParaRPr lang="it-IT"/>
        </a:p>
      </dgm:t>
    </dgm:pt>
    <dgm:pt modelId="{EEAA843D-A7D2-400A-86D2-8263326B08A7}" type="pres">
      <dgm:prSet presAssocID="{0E9B8D43-0F85-4D17-A4FE-5DD7F23FA6F9}" presName="spacer" presStyleCnt="0"/>
      <dgm:spPr/>
    </dgm:pt>
    <dgm:pt modelId="{65AA5142-D30E-46DE-9D00-662CBC7A1BFE}" type="pres">
      <dgm:prSet presAssocID="{3D370151-704A-452A-8F9B-8D4D735A3EEB}" presName="parentText" presStyleLbl="node1" presStyleIdx="1" presStyleCnt="3">
        <dgm:presLayoutVars>
          <dgm:chMax val="0"/>
          <dgm:bulletEnabled val="1"/>
        </dgm:presLayoutVars>
      </dgm:prSet>
      <dgm:spPr/>
      <dgm:t>
        <a:bodyPr/>
        <a:lstStyle/>
        <a:p>
          <a:endParaRPr lang="it-IT"/>
        </a:p>
      </dgm:t>
    </dgm:pt>
    <dgm:pt modelId="{1F3FBDDB-780F-4EA0-95C7-F422D69A4B67}" type="pres">
      <dgm:prSet presAssocID="{046A55F3-6FA8-41D7-920B-F3A69DC3E4E9}" presName="spacer" presStyleCnt="0"/>
      <dgm:spPr/>
    </dgm:pt>
    <dgm:pt modelId="{53114B04-B98E-4C21-A7E5-F633CBD7FEE6}" type="pres">
      <dgm:prSet presAssocID="{FA14AE33-8EA5-418A-91B5-A7E579C077E2}" presName="parentText" presStyleLbl="node1" presStyleIdx="2" presStyleCnt="3">
        <dgm:presLayoutVars>
          <dgm:chMax val="0"/>
          <dgm:bulletEnabled val="1"/>
        </dgm:presLayoutVars>
      </dgm:prSet>
      <dgm:spPr/>
      <dgm:t>
        <a:bodyPr/>
        <a:lstStyle/>
        <a:p>
          <a:endParaRPr lang="it-IT"/>
        </a:p>
      </dgm:t>
    </dgm:pt>
  </dgm:ptLst>
  <dgm:cxnLst>
    <dgm:cxn modelId="{8EC0CD21-8612-44F7-9572-6D407434F565}" type="presOf" srcId="{3D370151-704A-452A-8F9B-8D4D735A3EEB}" destId="{65AA5142-D30E-46DE-9D00-662CBC7A1BFE}" srcOrd="0" destOrd="0" presId="urn:microsoft.com/office/officeart/2005/8/layout/vList2"/>
    <dgm:cxn modelId="{87A32F82-E21C-4A5A-92E7-1278F32C425B}" srcId="{06CEF5A8-3E62-4756-9BC3-C09F2C15E350}" destId="{3D370151-704A-452A-8F9B-8D4D735A3EEB}" srcOrd="1" destOrd="0" parTransId="{618F1285-BFEA-4972-9D2E-604B6880FAE1}" sibTransId="{046A55F3-6FA8-41D7-920B-F3A69DC3E4E9}"/>
    <dgm:cxn modelId="{5F3246E5-FB7B-4928-96D0-2C7F3A88098B}" type="presOf" srcId="{FA14AE33-8EA5-418A-91B5-A7E579C077E2}" destId="{53114B04-B98E-4C21-A7E5-F633CBD7FEE6}" srcOrd="0" destOrd="0" presId="urn:microsoft.com/office/officeart/2005/8/layout/vList2"/>
    <dgm:cxn modelId="{5F58ABBA-576B-4B00-AAE1-92DD2880D351}" srcId="{06CEF5A8-3E62-4756-9BC3-C09F2C15E350}" destId="{FA14AE33-8EA5-418A-91B5-A7E579C077E2}" srcOrd="2" destOrd="0" parTransId="{661242F3-7EF7-4B6D-9AB9-719D2E93BB4C}" sibTransId="{7AD27CE5-3495-4B6E-8228-082169C9F08E}"/>
    <dgm:cxn modelId="{DEC4AAE6-D586-454F-8EF1-ACD2B3EB61BA}" type="presOf" srcId="{06CEF5A8-3E62-4756-9BC3-C09F2C15E350}" destId="{BA4228BD-2533-4785-9DCC-2D929406F52B}" srcOrd="0" destOrd="0" presId="urn:microsoft.com/office/officeart/2005/8/layout/vList2"/>
    <dgm:cxn modelId="{8DD6CBFB-1D38-49BA-A22F-D81472F774C7}" type="presOf" srcId="{33970E24-E26A-43D3-B88D-8CF3E5DBC114}" destId="{47031D8C-973E-46FC-88E9-13EAAB005709}" srcOrd="0" destOrd="0" presId="urn:microsoft.com/office/officeart/2005/8/layout/vList2"/>
    <dgm:cxn modelId="{3E217DE4-D28C-43DC-B594-4E8BEC3C2007}" srcId="{06CEF5A8-3E62-4756-9BC3-C09F2C15E350}" destId="{33970E24-E26A-43D3-B88D-8CF3E5DBC114}" srcOrd="0" destOrd="0" parTransId="{34C49780-3ED0-4297-9073-4D29263A020A}" sibTransId="{0E9B8D43-0F85-4D17-A4FE-5DD7F23FA6F9}"/>
    <dgm:cxn modelId="{CB9B530A-A00B-47B2-973B-2CCDA2EE9865}" type="presParOf" srcId="{BA4228BD-2533-4785-9DCC-2D929406F52B}" destId="{47031D8C-973E-46FC-88E9-13EAAB005709}" srcOrd="0" destOrd="0" presId="urn:microsoft.com/office/officeart/2005/8/layout/vList2"/>
    <dgm:cxn modelId="{08F27BB7-5D74-468B-A72E-7D55D3EADEBD}" type="presParOf" srcId="{BA4228BD-2533-4785-9DCC-2D929406F52B}" destId="{EEAA843D-A7D2-400A-86D2-8263326B08A7}" srcOrd="1" destOrd="0" presId="urn:microsoft.com/office/officeart/2005/8/layout/vList2"/>
    <dgm:cxn modelId="{8E2ED82A-BBB0-48D1-9135-0CB3C4137BBF}" type="presParOf" srcId="{BA4228BD-2533-4785-9DCC-2D929406F52B}" destId="{65AA5142-D30E-46DE-9D00-662CBC7A1BFE}" srcOrd="2" destOrd="0" presId="urn:microsoft.com/office/officeart/2005/8/layout/vList2"/>
    <dgm:cxn modelId="{C09372A9-B3AB-4290-8227-12C009B296AE}" type="presParOf" srcId="{BA4228BD-2533-4785-9DCC-2D929406F52B}" destId="{1F3FBDDB-780F-4EA0-95C7-F422D69A4B67}" srcOrd="3" destOrd="0" presId="urn:microsoft.com/office/officeart/2005/8/layout/vList2"/>
    <dgm:cxn modelId="{FEC5B855-BADC-42B9-BF74-66FCC18C78E1}" type="presParOf" srcId="{BA4228BD-2533-4785-9DCC-2D929406F52B}" destId="{53114B04-B98E-4C21-A7E5-F633CBD7FEE6}" srcOrd="4"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0D537CD-4E5A-46F5-B9E0-C8F4AD311C26}"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E5A992A7-DB49-4CA5-8399-E356DDB2716F}">
      <dgm:prSet/>
      <dgm:spPr/>
      <dgm:t>
        <a:bodyPr/>
        <a:lstStyle/>
        <a:p>
          <a:r>
            <a:rPr lang="en-US"/>
            <a:t>Even experienced scientists can find it difficult to read papers outside their own field of expertise. Scientific knowledge is highly specialized, and each discipline develops its own terminology, methods, and conventions.</a:t>
          </a:r>
        </a:p>
      </dgm:t>
    </dgm:pt>
    <dgm:pt modelId="{22697766-3F6B-49AF-AFA2-414622F58F2C}" type="parTrans" cxnId="{BD76ADDF-DE6D-4E04-A6A9-6DF34973345B}">
      <dgm:prSet/>
      <dgm:spPr/>
      <dgm:t>
        <a:bodyPr/>
        <a:lstStyle/>
        <a:p>
          <a:endParaRPr lang="en-US"/>
        </a:p>
      </dgm:t>
    </dgm:pt>
    <dgm:pt modelId="{CB2A228D-E944-4F6E-8351-F22BD6624701}" type="sibTrans" cxnId="{BD76ADDF-DE6D-4E04-A6A9-6DF34973345B}">
      <dgm:prSet/>
      <dgm:spPr/>
      <dgm:t>
        <a:bodyPr/>
        <a:lstStyle/>
        <a:p>
          <a:endParaRPr lang="en-US"/>
        </a:p>
      </dgm:t>
    </dgm:pt>
    <dgm:pt modelId="{2679F5B0-1385-48AD-8042-4490DFE2F867}">
      <dgm:prSet/>
      <dgm:spPr/>
      <dgm:t>
        <a:bodyPr/>
        <a:lstStyle/>
        <a:p>
          <a:r>
            <a:rPr lang="en-US"/>
            <a:t>When encountering unfamiliar topics, even experts may need to spend time understanding the background, looking up concepts, or consulting additional sources before fully grasping the content of a paper.</a:t>
          </a:r>
        </a:p>
      </dgm:t>
    </dgm:pt>
    <dgm:pt modelId="{A15F0D9F-6A8D-4830-8B2C-0E68FDC510D4}" type="parTrans" cxnId="{7A8A7091-6EA4-4AFB-98D4-07E66237E640}">
      <dgm:prSet/>
      <dgm:spPr/>
      <dgm:t>
        <a:bodyPr/>
        <a:lstStyle/>
        <a:p>
          <a:endParaRPr lang="en-US"/>
        </a:p>
      </dgm:t>
    </dgm:pt>
    <dgm:pt modelId="{EC7C7A1B-FA8A-4764-9962-3BC51D3AFA89}" type="sibTrans" cxnId="{7A8A7091-6EA4-4AFB-98D4-07E66237E640}">
      <dgm:prSet/>
      <dgm:spPr/>
      <dgm:t>
        <a:bodyPr/>
        <a:lstStyle/>
        <a:p>
          <a:endParaRPr lang="en-US"/>
        </a:p>
      </dgm:t>
    </dgm:pt>
    <dgm:pt modelId="{354D54E5-70BF-45E4-A245-3761D8FF6F1A}">
      <dgm:prSet/>
      <dgm:spPr/>
      <dgm:t>
        <a:bodyPr/>
        <a:lstStyle/>
        <a:p>
          <a:r>
            <a:rPr lang="en-US"/>
            <a:t>Example: A physicist reading a paper in molecular biology, or a biologist reading a paper in advanced machine learning, may struggle with specialized vocabulary and methods that are not part of their training.</a:t>
          </a:r>
        </a:p>
      </dgm:t>
    </dgm:pt>
    <dgm:pt modelId="{5286F244-75C6-45EB-ABAF-F52BF0E1C087}" type="parTrans" cxnId="{1DFB4084-6FFA-45BE-8559-ED1BCFF3E581}">
      <dgm:prSet/>
      <dgm:spPr/>
      <dgm:t>
        <a:bodyPr/>
        <a:lstStyle/>
        <a:p>
          <a:endParaRPr lang="en-US"/>
        </a:p>
      </dgm:t>
    </dgm:pt>
    <dgm:pt modelId="{3CAB5302-E507-494B-A64D-96F98977D199}" type="sibTrans" cxnId="{1DFB4084-6FFA-45BE-8559-ED1BCFF3E581}">
      <dgm:prSet/>
      <dgm:spPr/>
      <dgm:t>
        <a:bodyPr/>
        <a:lstStyle/>
        <a:p>
          <a:endParaRPr lang="en-US"/>
        </a:p>
      </dgm:t>
    </dgm:pt>
    <dgm:pt modelId="{3F292E66-50D0-445F-802E-A171BA6E1637}">
      <dgm:prSet/>
      <dgm:spPr/>
      <dgm:t>
        <a:bodyPr/>
        <a:lstStyle/>
        <a:p>
          <a:r>
            <a:rPr lang="en-US"/>
            <a:t>This highlights that difficulty in reading scientific papers is not a sign of lack of ability, but rather a natural consequence of the specialization of scientific knowledge.</a:t>
          </a:r>
        </a:p>
      </dgm:t>
    </dgm:pt>
    <dgm:pt modelId="{36A19F6C-6F96-4AFF-8517-E392F98314FD}" type="parTrans" cxnId="{D6AE1FE2-AA04-4805-8A93-5C83AC2C7035}">
      <dgm:prSet/>
      <dgm:spPr/>
      <dgm:t>
        <a:bodyPr/>
        <a:lstStyle/>
        <a:p>
          <a:endParaRPr lang="en-US"/>
        </a:p>
      </dgm:t>
    </dgm:pt>
    <dgm:pt modelId="{89139FB1-DB9B-4D0E-9C47-15A116C2F6E4}" type="sibTrans" cxnId="{D6AE1FE2-AA04-4805-8A93-5C83AC2C7035}">
      <dgm:prSet/>
      <dgm:spPr/>
      <dgm:t>
        <a:bodyPr/>
        <a:lstStyle/>
        <a:p>
          <a:endParaRPr lang="en-US"/>
        </a:p>
      </dgm:t>
    </dgm:pt>
    <dgm:pt modelId="{BD931241-4A1B-454C-96D6-7A6344633203}" type="pres">
      <dgm:prSet presAssocID="{E0D537CD-4E5A-46F5-B9E0-C8F4AD311C26}" presName="root" presStyleCnt="0">
        <dgm:presLayoutVars>
          <dgm:dir/>
          <dgm:resizeHandles val="exact"/>
        </dgm:presLayoutVars>
      </dgm:prSet>
      <dgm:spPr/>
      <dgm:t>
        <a:bodyPr/>
        <a:lstStyle/>
        <a:p>
          <a:endParaRPr lang="it-IT"/>
        </a:p>
      </dgm:t>
    </dgm:pt>
    <dgm:pt modelId="{24BD937F-64E2-42FB-A425-6716B666BBA3}" type="pres">
      <dgm:prSet presAssocID="{E5A992A7-DB49-4CA5-8399-E356DDB2716F}" presName="compNode" presStyleCnt="0"/>
      <dgm:spPr/>
    </dgm:pt>
    <dgm:pt modelId="{15562F13-C593-46BC-9431-C4E6AF19AAB4}" type="pres">
      <dgm:prSet presAssocID="{E5A992A7-DB49-4CA5-8399-E356DDB2716F}" presName="bgRect" presStyleLbl="bgShp" presStyleIdx="0" presStyleCnt="4"/>
      <dgm:spPr/>
    </dgm:pt>
    <dgm:pt modelId="{5613DF49-9BA7-4FE7-8BE7-3A34F980C7EA}" type="pres">
      <dgm:prSet presAssocID="{E5A992A7-DB49-4CA5-8399-E356DDB2716F}" presName="iconRect" presStyleLbl="node1" presStyleIdx="0" presStyleCnt="4"/>
      <dgm:spPr>
        <a:blipFill>
          <a:blip xmlns:r="http://schemas.openxmlformats.org/officeDocument/2006/relationships">
            <a:extLst>
              <a:ext uri="{28A0092B-C50C-407E-A947-70E740481C1C}">
                <a14:useLocalDpi xmlns:a14="http://schemas.microsoft.com/office/drawing/2010/main" xmlns="" val="0"/>
              </a:ext>
              <a:ext uri="{96DAC541-7B7A-43D3-8B79-37D633B846F1}">
                <asvg:svgBlip xmlns:asvg="http://schemas.microsoft.com/office/drawing/2016/SVG/main" xmlns="" r:embed="rId1"/>
              </a:ext>
            </a:extLst>
          </a:blip>
          <a:stretch>
            <a:fillRect/>
          </a:stretch>
        </a:blipFill>
        <a:ln>
          <a:noFill/>
        </a:ln>
      </dgm:spPr>
      <dgm:extLst>
        <a:ext uri="{E40237B7-FDA0-4F09-8148-C483321AD2D9}">
          <dgm14:cNvPr xmlns:dgm14="http://schemas.microsoft.com/office/drawing/2010/diagram" xmlns="" id="0" name="" descr="Microscopio"/>
        </a:ext>
      </dgm:extLst>
    </dgm:pt>
    <dgm:pt modelId="{FBEDF96D-D6F7-464C-86ED-7EF12DDA25AC}" type="pres">
      <dgm:prSet presAssocID="{E5A992A7-DB49-4CA5-8399-E356DDB2716F}" presName="spaceRect" presStyleCnt="0"/>
      <dgm:spPr/>
    </dgm:pt>
    <dgm:pt modelId="{A8948F47-00C5-43F7-9BFB-1650EF88F607}" type="pres">
      <dgm:prSet presAssocID="{E5A992A7-DB49-4CA5-8399-E356DDB2716F}" presName="parTx" presStyleLbl="revTx" presStyleIdx="0" presStyleCnt="4">
        <dgm:presLayoutVars>
          <dgm:chMax val="0"/>
          <dgm:chPref val="0"/>
        </dgm:presLayoutVars>
      </dgm:prSet>
      <dgm:spPr/>
      <dgm:t>
        <a:bodyPr/>
        <a:lstStyle/>
        <a:p>
          <a:endParaRPr lang="it-IT"/>
        </a:p>
      </dgm:t>
    </dgm:pt>
    <dgm:pt modelId="{0E98F24A-EFD2-4B15-AC01-5B283A1C86E6}" type="pres">
      <dgm:prSet presAssocID="{CB2A228D-E944-4F6E-8351-F22BD6624701}" presName="sibTrans" presStyleCnt="0"/>
      <dgm:spPr/>
    </dgm:pt>
    <dgm:pt modelId="{0C9AD26B-454D-4FA8-AC47-A91FAFD689C6}" type="pres">
      <dgm:prSet presAssocID="{2679F5B0-1385-48AD-8042-4490DFE2F867}" presName="compNode" presStyleCnt="0"/>
      <dgm:spPr/>
    </dgm:pt>
    <dgm:pt modelId="{A2D80C21-52FA-4CB8-87D0-7CA0639B17F5}" type="pres">
      <dgm:prSet presAssocID="{2679F5B0-1385-48AD-8042-4490DFE2F867}" presName="bgRect" presStyleLbl="bgShp" presStyleIdx="1" presStyleCnt="4"/>
      <dgm:spPr/>
    </dgm:pt>
    <dgm:pt modelId="{827D4C7C-BA68-4136-BB17-870B997CCF5E}" type="pres">
      <dgm:prSet presAssocID="{2679F5B0-1385-48AD-8042-4490DFE2F867}" presName="iconRect" presStyleLbl="node1" presStyleIdx="1" presStyleCnt="4"/>
      <dgm:spPr>
        <a:blipFill>
          <a:blip xmlns:r="http://schemas.openxmlformats.org/officeDocument/2006/relationships">
            <a:extLst>
              <a:ext uri="{28A0092B-C50C-407E-A947-70E740481C1C}">
                <a14:useLocalDpi xmlns:a14="http://schemas.microsoft.com/office/drawing/2010/main" xmlns="" val="0"/>
              </a:ext>
              <a:ext uri="{96DAC541-7B7A-43D3-8B79-37D633B846F1}">
                <asvg:svgBlip xmlns:asvg="http://schemas.microsoft.com/office/drawing/2016/SVG/main" xmlns="" r:embed="rId2"/>
              </a:ext>
            </a:extLst>
          </a:blip>
          <a:stretch>
            <a:fillRect/>
          </a:stretch>
        </a:blipFill>
        <a:ln>
          <a:noFill/>
        </a:ln>
      </dgm:spPr>
      <dgm:extLst>
        <a:ext uri="{E40237B7-FDA0-4F09-8148-C483321AD2D9}">
          <dgm14:cNvPr xmlns:dgm14="http://schemas.microsoft.com/office/drawing/2010/diagram" xmlns="" id="0" name="" descr="Question mark"/>
        </a:ext>
      </dgm:extLst>
    </dgm:pt>
    <dgm:pt modelId="{21C9F117-CC85-4B1D-80B7-DA8B6DA793F7}" type="pres">
      <dgm:prSet presAssocID="{2679F5B0-1385-48AD-8042-4490DFE2F867}" presName="spaceRect" presStyleCnt="0"/>
      <dgm:spPr/>
    </dgm:pt>
    <dgm:pt modelId="{26422F1E-DD8C-4794-AAB9-72FE7BEDC43B}" type="pres">
      <dgm:prSet presAssocID="{2679F5B0-1385-48AD-8042-4490DFE2F867}" presName="parTx" presStyleLbl="revTx" presStyleIdx="1" presStyleCnt="4">
        <dgm:presLayoutVars>
          <dgm:chMax val="0"/>
          <dgm:chPref val="0"/>
        </dgm:presLayoutVars>
      </dgm:prSet>
      <dgm:spPr/>
      <dgm:t>
        <a:bodyPr/>
        <a:lstStyle/>
        <a:p>
          <a:endParaRPr lang="it-IT"/>
        </a:p>
      </dgm:t>
    </dgm:pt>
    <dgm:pt modelId="{EF37F184-4861-4E84-BB77-8432D491813E}" type="pres">
      <dgm:prSet presAssocID="{EC7C7A1B-FA8A-4764-9962-3BC51D3AFA89}" presName="sibTrans" presStyleCnt="0"/>
      <dgm:spPr/>
    </dgm:pt>
    <dgm:pt modelId="{0267C3EF-705C-4F76-9F4A-D83AD700AD49}" type="pres">
      <dgm:prSet presAssocID="{354D54E5-70BF-45E4-A245-3761D8FF6F1A}" presName="compNode" presStyleCnt="0"/>
      <dgm:spPr/>
    </dgm:pt>
    <dgm:pt modelId="{BEF27D38-4225-4A4E-990D-D20D1C1B160A}" type="pres">
      <dgm:prSet presAssocID="{354D54E5-70BF-45E4-A245-3761D8FF6F1A}" presName="bgRect" presStyleLbl="bgShp" presStyleIdx="2" presStyleCnt="4"/>
      <dgm:spPr/>
    </dgm:pt>
    <dgm:pt modelId="{004D47CF-5B54-4EDE-956F-A32D96EC75D7}" type="pres">
      <dgm:prSet presAssocID="{354D54E5-70BF-45E4-A245-3761D8FF6F1A}" presName="iconRect" presStyleLbl="node1" presStyleIdx="2" presStyleCnt="4"/>
      <dgm:spPr>
        <a:blipFill>
          <a:blip xmlns:r="http://schemas.openxmlformats.org/officeDocument/2006/relationships">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tretch>
            <a:fillRect/>
          </a:stretch>
        </a:blipFill>
        <a:ln>
          <a:noFill/>
        </a:ln>
      </dgm:spPr>
      <dgm:extLst>
        <a:ext uri="{E40237B7-FDA0-4F09-8148-C483321AD2D9}">
          <dgm14:cNvPr xmlns:dgm14="http://schemas.microsoft.com/office/drawing/2010/diagram" xmlns="" id="0" name="" descr="Bug under Magnifying Glass"/>
        </a:ext>
      </dgm:extLst>
    </dgm:pt>
    <dgm:pt modelId="{D00D5107-D26C-4068-BB67-D451296DA44D}" type="pres">
      <dgm:prSet presAssocID="{354D54E5-70BF-45E4-A245-3761D8FF6F1A}" presName="spaceRect" presStyleCnt="0"/>
      <dgm:spPr/>
    </dgm:pt>
    <dgm:pt modelId="{A5D72566-18E9-45B1-9608-4B66941997C6}" type="pres">
      <dgm:prSet presAssocID="{354D54E5-70BF-45E4-A245-3761D8FF6F1A}" presName="parTx" presStyleLbl="revTx" presStyleIdx="2" presStyleCnt="4">
        <dgm:presLayoutVars>
          <dgm:chMax val="0"/>
          <dgm:chPref val="0"/>
        </dgm:presLayoutVars>
      </dgm:prSet>
      <dgm:spPr/>
      <dgm:t>
        <a:bodyPr/>
        <a:lstStyle/>
        <a:p>
          <a:endParaRPr lang="it-IT"/>
        </a:p>
      </dgm:t>
    </dgm:pt>
    <dgm:pt modelId="{1F897BEC-797B-4FB5-94A5-1AD0FB86D87A}" type="pres">
      <dgm:prSet presAssocID="{3CAB5302-E507-494B-A64D-96F98977D199}" presName="sibTrans" presStyleCnt="0"/>
      <dgm:spPr/>
    </dgm:pt>
    <dgm:pt modelId="{B40196AA-99CE-4E63-AECC-A62324663910}" type="pres">
      <dgm:prSet presAssocID="{3F292E66-50D0-445F-802E-A171BA6E1637}" presName="compNode" presStyleCnt="0"/>
      <dgm:spPr/>
    </dgm:pt>
    <dgm:pt modelId="{8ED37ED8-E67F-455B-94FE-94830A2AEFDF}" type="pres">
      <dgm:prSet presAssocID="{3F292E66-50D0-445F-802E-A171BA6E1637}" presName="bgRect" presStyleLbl="bgShp" presStyleIdx="3" presStyleCnt="4"/>
      <dgm:spPr/>
    </dgm:pt>
    <dgm:pt modelId="{67B35F73-9531-451A-B458-DF0CB42036CD}" type="pres">
      <dgm:prSet presAssocID="{3F292E66-50D0-445F-802E-A171BA6E1637}" presName="iconRect" presStyleLbl="node1" presStyleIdx="3" presStyleCnt="4"/>
      <dgm:spPr>
        <a:blipFill>
          <a:blip xmlns:r="http://schemas.openxmlformats.org/officeDocument/2006/relationships">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a:blipFill>
        <a:ln>
          <a:noFill/>
        </a:ln>
      </dgm:spPr>
      <dgm:extLst>
        <a:ext uri="{E40237B7-FDA0-4F09-8148-C483321AD2D9}">
          <dgm14:cNvPr xmlns:dgm14="http://schemas.microsoft.com/office/drawing/2010/diagram" xmlns="" id="0" name="" descr="Libri"/>
        </a:ext>
      </dgm:extLst>
    </dgm:pt>
    <dgm:pt modelId="{7CD8A95F-15F5-42EF-ACDB-813A97BE3B10}" type="pres">
      <dgm:prSet presAssocID="{3F292E66-50D0-445F-802E-A171BA6E1637}" presName="spaceRect" presStyleCnt="0"/>
      <dgm:spPr/>
    </dgm:pt>
    <dgm:pt modelId="{174728BF-2687-420C-A160-1D73DA6483D6}" type="pres">
      <dgm:prSet presAssocID="{3F292E66-50D0-445F-802E-A171BA6E1637}" presName="parTx" presStyleLbl="revTx" presStyleIdx="3" presStyleCnt="4">
        <dgm:presLayoutVars>
          <dgm:chMax val="0"/>
          <dgm:chPref val="0"/>
        </dgm:presLayoutVars>
      </dgm:prSet>
      <dgm:spPr/>
      <dgm:t>
        <a:bodyPr/>
        <a:lstStyle/>
        <a:p>
          <a:endParaRPr lang="it-IT"/>
        </a:p>
      </dgm:t>
    </dgm:pt>
  </dgm:ptLst>
  <dgm:cxnLst>
    <dgm:cxn modelId="{7A8A7091-6EA4-4AFB-98D4-07E66237E640}" srcId="{E0D537CD-4E5A-46F5-B9E0-C8F4AD311C26}" destId="{2679F5B0-1385-48AD-8042-4490DFE2F867}" srcOrd="1" destOrd="0" parTransId="{A15F0D9F-6A8D-4830-8B2C-0E68FDC510D4}" sibTransId="{EC7C7A1B-FA8A-4764-9962-3BC51D3AFA89}"/>
    <dgm:cxn modelId="{BD76ADDF-DE6D-4E04-A6A9-6DF34973345B}" srcId="{E0D537CD-4E5A-46F5-B9E0-C8F4AD311C26}" destId="{E5A992A7-DB49-4CA5-8399-E356DDB2716F}" srcOrd="0" destOrd="0" parTransId="{22697766-3F6B-49AF-AFA2-414622F58F2C}" sibTransId="{CB2A228D-E944-4F6E-8351-F22BD6624701}"/>
    <dgm:cxn modelId="{16DCA1EF-0863-4561-BA3C-1CFCAB88837F}" type="presOf" srcId="{E0D537CD-4E5A-46F5-B9E0-C8F4AD311C26}" destId="{BD931241-4A1B-454C-96D6-7A6344633203}" srcOrd="0" destOrd="0" presId="urn:microsoft.com/office/officeart/2018/2/layout/IconVerticalSolidList"/>
    <dgm:cxn modelId="{1DFB4084-6FFA-45BE-8559-ED1BCFF3E581}" srcId="{E0D537CD-4E5A-46F5-B9E0-C8F4AD311C26}" destId="{354D54E5-70BF-45E4-A245-3761D8FF6F1A}" srcOrd="2" destOrd="0" parTransId="{5286F244-75C6-45EB-ABAF-F52BF0E1C087}" sibTransId="{3CAB5302-E507-494B-A64D-96F98977D199}"/>
    <dgm:cxn modelId="{CDFA4EE8-5664-4138-AB33-FEC265BF68A7}" type="presOf" srcId="{E5A992A7-DB49-4CA5-8399-E356DDB2716F}" destId="{A8948F47-00C5-43F7-9BFB-1650EF88F607}" srcOrd="0" destOrd="0" presId="urn:microsoft.com/office/officeart/2018/2/layout/IconVerticalSolidList"/>
    <dgm:cxn modelId="{F6B500FE-390F-4A92-A434-B16B585BA7F7}" type="presOf" srcId="{354D54E5-70BF-45E4-A245-3761D8FF6F1A}" destId="{A5D72566-18E9-45B1-9608-4B66941997C6}" srcOrd="0" destOrd="0" presId="urn:microsoft.com/office/officeart/2018/2/layout/IconVerticalSolidList"/>
    <dgm:cxn modelId="{8523FBB2-A414-42AE-B4A8-6FFE2D55573A}" type="presOf" srcId="{3F292E66-50D0-445F-802E-A171BA6E1637}" destId="{174728BF-2687-420C-A160-1D73DA6483D6}" srcOrd="0" destOrd="0" presId="urn:microsoft.com/office/officeart/2018/2/layout/IconVerticalSolidList"/>
    <dgm:cxn modelId="{D852E28F-C5B3-4D72-923E-1A8FB898E717}" type="presOf" srcId="{2679F5B0-1385-48AD-8042-4490DFE2F867}" destId="{26422F1E-DD8C-4794-AAB9-72FE7BEDC43B}" srcOrd="0" destOrd="0" presId="urn:microsoft.com/office/officeart/2018/2/layout/IconVerticalSolidList"/>
    <dgm:cxn modelId="{D6AE1FE2-AA04-4805-8A93-5C83AC2C7035}" srcId="{E0D537CD-4E5A-46F5-B9E0-C8F4AD311C26}" destId="{3F292E66-50D0-445F-802E-A171BA6E1637}" srcOrd="3" destOrd="0" parTransId="{36A19F6C-6F96-4AFF-8517-E392F98314FD}" sibTransId="{89139FB1-DB9B-4D0E-9C47-15A116C2F6E4}"/>
    <dgm:cxn modelId="{BBFC5012-3F9F-4636-8E5E-216DD2683637}" type="presParOf" srcId="{BD931241-4A1B-454C-96D6-7A6344633203}" destId="{24BD937F-64E2-42FB-A425-6716B666BBA3}" srcOrd="0" destOrd="0" presId="urn:microsoft.com/office/officeart/2018/2/layout/IconVerticalSolidList"/>
    <dgm:cxn modelId="{4425CAB2-3A4B-4066-81D3-7DF6E07DD8A8}" type="presParOf" srcId="{24BD937F-64E2-42FB-A425-6716B666BBA3}" destId="{15562F13-C593-46BC-9431-C4E6AF19AAB4}" srcOrd="0" destOrd="0" presId="urn:microsoft.com/office/officeart/2018/2/layout/IconVerticalSolidList"/>
    <dgm:cxn modelId="{873C622C-6FC0-4984-8438-FD4EDD902EE9}" type="presParOf" srcId="{24BD937F-64E2-42FB-A425-6716B666BBA3}" destId="{5613DF49-9BA7-4FE7-8BE7-3A34F980C7EA}" srcOrd="1" destOrd="0" presId="urn:microsoft.com/office/officeart/2018/2/layout/IconVerticalSolidList"/>
    <dgm:cxn modelId="{6F18BECD-03AF-476B-82EF-44548F92CA95}" type="presParOf" srcId="{24BD937F-64E2-42FB-A425-6716B666BBA3}" destId="{FBEDF96D-D6F7-464C-86ED-7EF12DDA25AC}" srcOrd="2" destOrd="0" presId="urn:microsoft.com/office/officeart/2018/2/layout/IconVerticalSolidList"/>
    <dgm:cxn modelId="{015E946F-207A-4E28-8598-815BCE30BEF2}" type="presParOf" srcId="{24BD937F-64E2-42FB-A425-6716B666BBA3}" destId="{A8948F47-00C5-43F7-9BFB-1650EF88F607}" srcOrd="3" destOrd="0" presId="urn:microsoft.com/office/officeart/2018/2/layout/IconVerticalSolidList"/>
    <dgm:cxn modelId="{CF7D7F23-63FA-4FBB-9C4A-9D4A833CB758}" type="presParOf" srcId="{BD931241-4A1B-454C-96D6-7A6344633203}" destId="{0E98F24A-EFD2-4B15-AC01-5B283A1C86E6}" srcOrd="1" destOrd="0" presId="urn:microsoft.com/office/officeart/2018/2/layout/IconVerticalSolidList"/>
    <dgm:cxn modelId="{D9CD2FB9-2B6C-4E21-BE85-2E4FBE896F11}" type="presParOf" srcId="{BD931241-4A1B-454C-96D6-7A6344633203}" destId="{0C9AD26B-454D-4FA8-AC47-A91FAFD689C6}" srcOrd="2" destOrd="0" presId="urn:microsoft.com/office/officeart/2018/2/layout/IconVerticalSolidList"/>
    <dgm:cxn modelId="{C01595E5-661D-4ECA-8301-ACD09082C8E1}" type="presParOf" srcId="{0C9AD26B-454D-4FA8-AC47-A91FAFD689C6}" destId="{A2D80C21-52FA-4CB8-87D0-7CA0639B17F5}" srcOrd="0" destOrd="0" presId="urn:microsoft.com/office/officeart/2018/2/layout/IconVerticalSolidList"/>
    <dgm:cxn modelId="{5EAFDAAC-6193-4B55-9771-4B0DEC4E783A}" type="presParOf" srcId="{0C9AD26B-454D-4FA8-AC47-A91FAFD689C6}" destId="{827D4C7C-BA68-4136-BB17-870B997CCF5E}" srcOrd="1" destOrd="0" presId="urn:microsoft.com/office/officeart/2018/2/layout/IconVerticalSolidList"/>
    <dgm:cxn modelId="{8121EC12-E3BE-499C-9C70-13BF7C0B0F70}" type="presParOf" srcId="{0C9AD26B-454D-4FA8-AC47-A91FAFD689C6}" destId="{21C9F117-CC85-4B1D-80B7-DA8B6DA793F7}" srcOrd="2" destOrd="0" presId="urn:microsoft.com/office/officeart/2018/2/layout/IconVerticalSolidList"/>
    <dgm:cxn modelId="{85DB54CF-7A40-43C0-9EFD-D57DDA21FDFE}" type="presParOf" srcId="{0C9AD26B-454D-4FA8-AC47-A91FAFD689C6}" destId="{26422F1E-DD8C-4794-AAB9-72FE7BEDC43B}" srcOrd="3" destOrd="0" presId="urn:microsoft.com/office/officeart/2018/2/layout/IconVerticalSolidList"/>
    <dgm:cxn modelId="{BFDE65A5-36D2-4F91-90AD-6B887CB956C2}" type="presParOf" srcId="{BD931241-4A1B-454C-96D6-7A6344633203}" destId="{EF37F184-4861-4E84-BB77-8432D491813E}" srcOrd="3" destOrd="0" presId="urn:microsoft.com/office/officeart/2018/2/layout/IconVerticalSolidList"/>
    <dgm:cxn modelId="{DA077C63-B78D-4342-8CF5-C431ACC135F4}" type="presParOf" srcId="{BD931241-4A1B-454C-96D6-7A6344633203}" destId="{0267C3EF-705C-4F76-9F4A-D83AD700AD49}" srcOrd="4" destOrd="0" presId="urn:microsoft.com/office/officeart/2018/2/layout/IconVerticalSolidList"/>
    <dgm:cxn modelId="{853FB958-E4A5-4270-8723-39C0CD0B4B3C}" type="presParOf" srcId="{0267C3EF-705C-4F76-9F4A-D83AD700AD49}" destId="{BEF27D38-4225-4A4E-990D-D20D1C1B160A}" srcOrd="0" destOrd="0" presId="urn:microsoft.com/office/officeart/2018/2/layout/IconVerticalSolidList"/>
    <dgm:cxn modelId="{A1DC457A-F4CB-4FC8-B7B1-93E12E84EDEC}" type="presParOf" srcId="{0267C3EF-705C-4F76-9F4A-D83AD700AD49}" destId="{004D47CF-5B54-4EDE-956F-A32D96EC75D7}" srcOrd="1" destOrd="0" presId="urn:microsoft.com/office/officeart/2018/2/layout/IconVerticalSolidList"/>
    <dgm:cxn modelId="{4C63FF5A-EA75-45BD-A96D-93871CBF4630}" type="presParOf" srcId="{0267C3EF-705C-4F76-9F4A-D83AD700AD49}" destId="{D00D5107-D26C-4068-BB67-D451296DA44D}" srcOrd="2" destOrd="0" presId="urn:microsoft.com/office/officeart/2018/2/layout/IconVerticalSolidList"/>
    <dgm:cxn modelId="{5801D5BA-A41D-424F-828F-97D70DA86993}" type="presParOf" srcId="{0267C3EF-705C-4F76-9F4A-D83AD700AD49}" destId="{A5D72566-18E9-45B1-9608-4B66941997C6}" srcOrd="3" destOrd="0" presId="urn:microsoft.com/office/officeart/2018/2/layout/IconVerticalSolidList"/>
    <dgm:cxn modelId="{1541A1F7-CCED-49C9-B7EC-2B4555D6DB74}" type="presParOf" srcId="{BD931241-4A1B-454C-96D6-7A6344633203}" destId="{1F897BEC-797B-4FB5-94A5-1AD0FB86D87A}" srcOrd="5" destOrd="0" presId="urn:microsoft.com/office/officeart/2018/2/layout/IconVerticalSolidList"/>
    <dgm:cxn modelId="{690DA7E6-B7DE-4405-A810-080B3B51BD17}" type="presParOf" srcId="{BD931241-4A1B-454C-96D6-7A6344633203}" destId="{B40196AA-99CE-4E63-AECC-A62324663910}" srcOrd="6" destOrd="0" presId="urn:microsoft.com/office/officeart/2018/2/layout/IconVerticalSolidList"/>
    <dgm:cxn modelId="{5AAE0432-36A7-40C5-BDDF-6E5BE8B9DE63}" type="presParOf" srcId="{B40196AA-99CE-4E63-AECC-A62324663910}" destId="{8ED37ED8-E67F-455B-94FE-94830A2AEFDF}" srcOrd="0" destOrd="0" presId="urn:microsoft.com/office/officeart/2018/2/layout/IconVerticalSolidList"/>
    <dgm:cxn modelId="{45D77DE9-3D3D-4ED2-B6E4-B2453B4091AD}" type="presParOf" srcId="{B40196AA-99CE-4E63-AECC-A62324663910}" destId="{67B35F73-9531-451A-B458-DF0CB42036CD}" srcOrd="1" destOrd="0" presId="urn:microsoft.com/office/officeart/2018/2/layout/IconVerticalSolidList"/>
    <dgm:cxn modelId="{2C5AAD10-185F-422E-83F4-A343696664E8}" type="presParOf" srcId="{B40196AA-99CE-4E63-AECC-A62324663910}" destId="{7CD8A95F-15F5-42EF-ACDB-813A97BE3B10}" srcOrd="2" destOrd="0" presId="urn:microsoft.com/office/officeart/2018/2/layout/IconVerticalSolidList"/>
    <dgm:cxn modelId="{085BDAEC-A458-4E68-BD15-4F3F5A3C3EB4}" type="presParOf" srcId="{B40196AA-99CE-4E63-AECC-A62324663910}" destId="{174728BF-2687-420C-A160-1D73DA6483D6}" srcOrd="3" destOrd="0" presId="urn:microsoft.com/office/officeart/2018/2/layout/IconVerticalSoli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7031D8C-973E-46FC-88E9-13EAAB005709}">
      <dsp:nvSpPr>
        <dsp:cNvPr id="0" name=""/>
        <dsp:cNvSpPr/>
      </dsp:nvSpPr>
      <dsp:spPr>
        <a:xfrm>
          <a:off x="0" y="140970"/>
          <a:ext cx="6900512" cy="167075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l" defTabSz="1866900">
            <a:lnSpc>
              <a:spcPct val="90000"/>
            </a:lnSpc>
            <a:spcBef>
              <a:spcPct val="0"/>
            </a:spcBef>
            <a:spcAft>
              <a:spcPct val="35000"/>
            </a:spcAft>
          </a:pPr>
          <a:r>
            <a:rPr lang="en-US" sz="4200" kern="1200">
              <a:solidFill>
                <a:srgbClr val="FFFFFF"/>
              </a:solidFill>
              <a:ea typeface="+mn-ea"/>
              <a:cs typeface="+mn-cs"/>
            </a:rPr>
            <a:t> Have you ever read a scientific paper? (Yes/no)</a:t>
          </a:r>
        </a:p>
      </dsp:txBody>
      <dsp:txXfrm>
        <a:off x="0" y="140970"/>
        <a:ext cx="6900512" cy="1670759"/>
      </dsp:txXfrm>
    </dsp:sp>
    <dsp:sp modelId="{65AA5142-D30E-46DE-9D00-662CBC7A1BFE}">
      <dsp:nvSpPr>
        <dsp:cNvPr id="0" name=""/>
        <dsp:cNvSpPr/>
      </dsp:nvSpPr>
      <dsp:spPr>
        <a:xfrm>
          <a:off x="0" y="1932690"/>
          <a:ext cx="6900512" cy="1670759"/>
        </a:xfrm>
        <a:prstGeom prst="roundRect">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l" defTabSz="1866900">
            <a:lnSpc>
              <a:spcPct val="90000"/>
            </a:lnSpc>
            <a:spcBef>
              <a:spcPct val="0"/>
            </a:spcBef>
            <a:spcAft>
              <a:spcPct val="35000"/>
            </a:spcAft>
          </a:pPr>
          <a:r>
            <a:rPr lang="en-US" sz="4200" kern="1200" dirty="0">
              <a:solidFill>
                <a:srgbClr val="FFFFFF"/>
              </a:solidFill>
              <a:ea typeface="+mn-ea"/>
              <a:cs typeface="+mn-cs"/>
            </a:rPr>
            <a:t> Was it easy or difficult? </a:t>
          </a:r>
          <a:r>
            <a:rPr lang="en-US" sz="4200" kern="1200" dirty="0" smtClean="0">
              <a:solidFill>
                <a:srgbClr val="FFFFFF"/>
              </a:solidFill>
              <a:ea typeface="+mn-ea"/>
              <a:cs typeface="+mn-cs"/>
            </a:rPr>
            <a:t>(Grade of difficulty)</a:t>
          </a:r>
          <a:endParaRPr lang="en-US" sz="4200" kern="1200" dirty="0">
            <a:solidFill>
              <a:srgbClr val="FFFFFF"/>
            </a:solidFill>
            <a:ea typeface="+mn-ea"/>
            <a:cs typeface="+mn-cs"/>
          </a:endParaRPr>
        </a:p>
      </dsp:txBody>
      <dsp:txXfrm>
        <a:off x="0" y="1932690"/>
        <a:ext cx="6900512" cy="1670759"/>
      </dsp:txXfrm>
    </dsp:sp>
    <dsp:sp modelId="{53114B04-B98E-4C21-A7E5-F633CBD7FEE6}">
      <dsp:nvSpPr>
        <dsp:cNvPr id="0" name=""/>
        <dsp:cNvSpPr/>
      </dsp:nvSpPr>
      <dsp:spPr>
        <a:xfrm>
          <a:off x="0" y="3724410"/>
          <a:ext cx="6900512" cy="1670759"/>
        </a:xfrm>
        <a:prstGeom prst="roundRect">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l" defTabSz="1866900">
            <a:lnSpc>
              <a:spcPct val="90000"/>
            </a:lnSpc>
            <a:spcBef>
              <a:spcPct val="0"/>
            </a:spcBef>
            <a:spcAft>
              <a:spcPct val="35000"/>
            </a:spcAft>
          </a:pPr>
          <a:r>
            <a:rPr lang="en-US" sz="4200" kern="1200">
              <a:solidFill>
                <a:srgbClr val="FFFFFF"/>
              </a:solidFill>
              <a:ea typeface="+mn-ea"/>
              <a:cs typeface="+mn-cs"/>
            </a:rPr>
            <a:t> Do you think you might write one someday? (Yes/no)</a:t>
          </a:r>
        </a:p>
      </dsp:txBody>
      <dsp:txXfrm>
        <a:off x="0" y="3724410"/>
        <a:ext cx="6900512" cy="167075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7031D8C-973E-46FC-88E9-13EAAB005709}">
      <dsp:nvSpPr>
        <dsp:cNvPr id="0" name=""/>
        <dsp:cNvSpPr/>
      </dsp:nvSpPr>
      <dsp:spPr>
        <a:xfrm>
          <a:off x="0" y="77551"/>
          <a:ext cx="6900512" cy="173415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en-US" sz="3100" kern="1200" dirty="0"/>
            <a:t> What is your motivation to read a paper? </a:t>
          </a:r>
          <a:r>
            <a:rPr lang="en-US" sz="3100" kern="1200" dirty="0" smtClean="0"/>
            <a:t>(Max 5 </a:t>
          </a:r>
          <a:r>
            <a:rPr lang="en-US" sz="3100" kern="1200" dirty="0"/>
            <a:t>words answer)</a:t>
          </a:r>
        </a:p>
      </dsp:txBody>
      <dsp:txXfrm>
        <a:off x="0" y="77551"/>
        <a:ext cx="6900512" cy="1734159"/>
      </dsp:txXfrm>
    </dsp:sp>
    <dsp:sp modelId="{65AA5142-D30E-46DE-9D00-662CBC7A1BFE}">
      <dsp:nvSpPr>
        <dsp:cNvPr id="0" name=""/>
        <dsp:cNvSpPr/>
      </dsp:nvSpPr>
      <dsp:spPr>
        <a:xfrm>
          <a:off x="0" y="1900990"/>
          <a:ext cx="6900512" cy="1734159"/>
        </a:xfrm>
        <a:prstGeom prst="roundRect">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en-US" sz="3100" kern="1200" dirty="0"/>
            <a:t> Why the information delivered by a paper can be trusted? </a:t>
          </a:r>
          <a:r>
            <a:rPr lang="en-US" sz="3100" kern="1200" dirty="0" smtClean="0"/>
            <a:t>(Max 5words </a:t>
          </a:r>
          <a:r>
            <a:rPr lang="en-US" sz="3100" kern="1200" dirty="0"/>
            <a:t>answer)</a:t>
          </a:r>
        </a:p>
      </dsp:txBody>
      <dsp:txXfrm>
        <a:off x="0" y="1900990"/>
        <a:ext cx="6900512" cy="1734159"/>
      </dsp:txXfrm>
    </dsp:sp>
    <dsp:sp modelId="{53114B04-B98E-4C21-A7E5-F633CBD7FEE6}">
      <dsp:nvSpPr>
        <dsp:cNvPr id="0" name=""/>
        <dsp:cNvSpPr/>
      </dsp:nvSpPr>
      <dsp:spPr>
        <a:xfrm>
          <a:off x="0" y="3724430"/>
          <a:ext cx="6900512" cy="1734159"/>
        </a:xfrm>
        <a:prstGeom prst="roundRect">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en-US" sz="3100" kern="1200" dirty="0"/>
            <a:t> What could be the reason why such information may be misleading? </a:t>
          </a:r>
          <a:r>
            <a:rPr lang="en-US" sz="3100" kern="1200" dirty="0" smtClean="0"/>
            <a:t>(Max 5 </a:t>
          </a:r>
          <a:r>
            <a:rPr lang="en-US" sz="3100" kern="1200" dirty="0"/>
            <a:t>words answer)</a:t>
          </a:r>
        </a:p>
      </dsp:txBody>
      <dsp:txXfrm>
        <a:off x="0" y="3724430"/>
        <a:ext cx="6900512" cy="173415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562F13-C593-46BC-9431-C4E6AF19AAB4}">
      <dsp:nvSpPr>
        <dsp:cNvPr id="0" name=""/>
        <dsp:cNvSpPr/>
      </dsp:nvSpPr>
      <dsp:spPr>
        <a:xfrm>
          <a:off x="0" y="1925"/>
          <a:ext cx="10147300" cy="97597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13DF49-9BA7-4FE7-8BE7-3A34F980C7EA}">
      <dsp:nvSpPr>
        <dsp:cNvPr id="0" name=""/>
        <dsp:cNvSpPr/>
      </dsp:nvSpPr>
      <dsp:spPr>
        <a:xfrm>
          <a:off x="295233" y="221520"/>
          <a:ext cx="536787" cy="536787"/>
        </a:xfrm>
        <a:prstGeom prst="rect">
          <a:avLst/>
        </a:prstGeom>
        <a:blipFill>
          <a:blip xmlns:r="http://schemas.openxmlformats.org/officeDocument/2006/relationships">
            <a:extLst>
              <a:ext uri="{28A0092B-C50C-407E-A947-70E740481C1C}">
                <a14:useLocalDpi xmlns:a14="http://schemas.microsoft.com/office/drawing/2010/main" xmlns="" val="0"/>
              </a:ext>
              <a:ext uri="{96DAC541-7B7A-43D3-8B79-37D633B846F1}">
                <asvg:svgBlip xmlns:asvg="http://schemas.microsoft.com/office/drawing/2016/SVG/main" xmlns="" r:embed="rId1"/>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8948F47-00C5-43F7-9BFB-1650EF88F607}">
      <dsp:nvSpPr>
        <dsp:cNvPr id="0" name=""/>
        <dsp:cNvSpPr/>
      </dsp:nvSpPr>
      <dsp:spPr>
        <a:xfrm>
          <a:off x="1127253" y="1925"/>
          <a:ext cx="9020046" cy="975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291" tIns="103291" rIns="103291" bIns="103291" numCol="1" spcCol="1270" anchor="ctr" anchorCtr="0">
          <a:noAutofit/>
        </a:bodyPr>
        <a:lstStyle/>
        <a:p>
          <a:pPr lvl="0" algn="l" defTabSz="800100">
            <a:lnSpc>
              <a:spcPct val="90000"/>
            </a:lnSpc>
            <a:spcBef>
              <a:spcPct val="0"/>
            </a:spcBef>
            <a:spcAft>
              <a:spcPct val="35000"/>
            </a:spcAft>
          </a:pPr>
          <a:r>
            <a:rPr lang="en-US" sz="1800" kern="1200"/>
            <a:t>Even experienced scientists can find it difficult to read papers outside their own field of expertise. Scientific knowledge is highly specialized, and each discipline develops its own terminology, methods, and conventions.</a:t>
          </a:r>
        </a:p>
      </dsp:txBody>
      <dsp:txXfrm>
        <a:off x="1127253" y="1925"/>
        <a:ext cx="9020046" cy="975977"/>
      </dsp:txXfrm>
    </dsp:sp>
    <dsp:sp modelId="{A2D80C21-52FA-4CB8-87D0-7CA0639B17F5}">
      <dsp:nvSpPr>
        <dsp:cNvPr id="0" name=""/>
        <dsp:cNvSpPr/>
      </dsp:nvSpPr>
      <dsp:spPr>
        <a:xfrm>
          <a:off x="0" y="1221897"/>
          <a:ext cx="10147300" cy="975977"/>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27D4C7C-BA68-4136-BB17-870B997CCF5E}">
      <dsp:nvSpPr>
        <dsp:cNvPr id="0" name=""/>
        <dsp:cNvSpPr/>
      </dsp:nvSpPr>
      <dsp:spPr>
        <a:xfrm>
          <a:off x="295233" y="1441492"/>
          <a:ext cx="536787" cy="536787"/>
        </a:xfrm>
        <a:prstGeom prst="rect">
          <a:avLst/>
        </a:prstGeom>
        <a:blipFill>
          <a:blip xmlns:r="http://schemas.openxmlformats.org/officeDocument/2006/relationships">
            <a:extLst>
              <a:ext uri="{28A0092B-C50C-407E-A947-70E740481C1C}">
                <a14:useLocalDpi xmlns:a14="http://schemas.microsoft.com/office/drawing/2010/main" xmlns="" val="0"/>
              </a:ext>
              <a:ext uri="{96DAC541-7B7A-43D3-8B79-37D633B846F1}">
                <asvg:svgBlip xmlns:asvg="http://schemas.microsoft.com/office/drawing/2016/SVG/main" xmlns=""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6422F1E-DD8C-4794-AAB9-72FE7BEDC43B}">
      <dsp:nvSpPr>
        <dsp:cNvPr id="0" name=""/>
        <dsp:cNvSpPr/>
      </dsp:nvSpPr>
      <dsp:spPr>
        <a:xfrm>
          <a:off x="1127253" y="1221897"/>
          <a:ext cx="9020046" cy="975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291" tIns="103291" rIns="103291" bIns="103291" numCol="1" spcCol="1270" anchor="ctr" anchorCtr="0">
          <a:noAutofit/>
        </a:bodyPr>
        <a:lstStyle/>
        <a:p>
          <a:pPr lvl="0" algn="l" defTabSz="800100">
            <a:lnSpc>
              <a:spcPct val="90000"/>
            </a:lnSpc>
            <a:spcBef>
              <a:spcPct val="0"/>
            </a:spcBef>
            <a:spcAft>
              <a:spcPct val="35000"/>
            </a:spcAft>
          </a:pPr>
          <a:r>
            <a:rPr lang="en-US" sz="1800" kern="1200"/>
            <a:t>When encountering unfamiliar topics, even experts may need to spend time understanding the background, looking up concepts, or consulting additional sources before fully grasping the content of a paper.</a:t>
          </a:r>
        </a:p>
      </dsp:txBody>
      <dsp:txXfrm>
        <a:off x="1127253" y="1221897"/>
        <a:ext cx="9020046" cy="975977"/>
      </dsp:txXfrm>
    </dsp:sp>
    <dsp:sp modelId="{BEF27D38-4225-4A4E-990D-D20D1C1B160A}">
      <dsp:nvSpPr>
        <dsp:cNvPr id="0" name=""/>
        <dsp:cNvSpPr/>
      </dsp:nvSpPr>
      <dsp:spPr>
        <a:xfrm>
          <a:off x="0" y="2441868"/>
          <a:ext cx="10147300" cy="975977"/>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4D47CF-5B54-4EDE-956F-A32D96EC75D7}">
      <dsp:nvSpPr>
        <dsp:cNvPr id="0" name=""/>
        <dsp:cNvSpPr/>
      </dsp:nvSpPr>
      <dsp:spPr>
        <a:xfrm>
          <a:off x="295233" y="2661463"/>
          <a:ext cx="536787" cy="536787"/>
        </a:xfrm>
        <a:prstGeom prst="rect">
          <a:avLst/>
        </a:prstGeom>
        <a:blipFill>
          <a:blip xmlns:r="http://schemas.openxmlformats.org/officeDocument/2006/relationships">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5D72566-18E9-45B1-9608-4B66941997C6}">
      <dsp:nvSpPr>
        <dsp:cNvPr id="0" name=""/>
        <dsp:cNvSpPr/>
      </dsp:nvSpPr>
      <dsp:spPr>
        <a:xfrm>
          <a:off x="1127253" y="2441868"/>
          <a:ext cx="9020046" cy="975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291" tIns="103291" rIns="103291" bIns="103291" numCol="1" spcCol="1270" anchor="ctr" anchorCtr="0">
          <a:noAutofit/>
        </a:bodyPr>
        <a:lstStyle/>
        <a:p>
          <a:pPr lvl="0" algn="l" defTabSz="800100">
            <a:lnSpc>
              <a:spcPct val="90000"/>
            </a:lnSpc>
            <a:spcBef>
              <a:spcPct val="0"/>
            </a:spcBef>
            <a:spcAft>
              <a:spcPct val="35000"/>
            </a:spcAft>
          </a:pPr>
          <a:r>
            <a:rPr lang="en-US" sz="1800" kern="1200"/>
            <a:t>Example: A physicist reading a paper in molecular biology, or a biologist reading a paper in advanced machine learning, may struggle with specialized vocabulary and methods that are not part of their training.</a:t>
          </a:r>
        </a:p>
      </dsp:txBody>
      <dsp:txXfrm>
        <a:off x="1127253" y="2441868"/>
        <a:ext cx="9020046" cy="975977"/>
      </dsp:txXfrm>
    </dsp:sp>
    <dsp:sp modelId="{8ED37ED8-E67F-455B-94FE-94830A2AEFDF}">
      <dsp:nvSpPr>
        <dsp:cNvPr id="0" name=""/>
        <dsp:cNvSpPr/>
      </dsp:nvSpPr>
      <dsp:spPr>
        <a:xfrm>
          <a:off x="0" y="3661840"/>
          <a:ext cx="10147300" cy="975977"/>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B35F73-9531-451A-B458-DF0CB42036CD}">
      <dsp:nvSpPr>
        <dsp:cNvPr id="0" name=""/>
        <dsp:cNvSpPr/>
      </dsp:nvSpPr>
      <dsp:spPr>
        <a:xfrm>
          <a:off x="295233" y="3881435"/>
          <a:ext cx="536787" cy="536787"/>
        </a:xfrm>
        <a:prstGeom prst="rect">
          <a:avLst/>
        </a:prstGeom>
        <a:blipFill>
          <a:blip xmlns:r="http://schemas.openxmlformats.org/officeDocument/2006/relationships">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74728BF-2687-420C-A160-1D73DA6483D6}">
      <dsp:nvSpPr>
        <dsp:cNvPr id="0" name=""/>
        <dsp:cNvSpPr/>
      </dsp:nvSpPr>
      <dsp:spPr>
        <a:xfrm>
          <a:off x="1127253" y="3661840"/>
          <a:ext cx="9020046" cy="975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291" tIns="103291" rIns="103291" bIns="103291" numCol="1" spcCol="1270" anchor="ctr" anchorCtr="0">
          <a:noAutofit/>
        </a:bodyPr>
        <a:lstStyle/>
        <a:p>
          <a:pPr lvl="0" algn="l" defTabSz="800100">
            <a:lnSpc>
              <a:spcPct val="90000"/>
            </a:lnSpc>
            <a:spcBef>
              <a:spcPct val="0"/>
            </a:spcBef>
            <a:spcAft>
              <a:spcPct val="35000"/>
            </a:spcAft>
          </a:pPr>
          <a:r>
            <a:rPr lang="en-US" sz="1800" kern="1200"/>
            <a:t>This highlights that difficulty in reading scientific papers is not a sign of lack of ability, but rather a natural consequence of the specialization of scientific knowledge.</a:t>
          </a:r>
        </a:p>
      </dsp:txBody>
      <dsp:txXfrm>
        <a:off x="1127253" y="3661840"/>
        <a:ext cx="9020046" cy="97597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5" name="Titolo 4">
            <a:extLst>
              <a:ext uri="{FF2B5EF4-FFF2-40B4-BE49-F238E27FC236}">
                <a16:creationId xmlns:a16="http://schemas.microsoft.com/office/drawing/2014/main" xmlns="" id="{FAA2EA20-62F0-4BD7-A0E8-95FFE82F0DCA}"/>
              </a:ext>
            </a:extLst>
          </p:cNvPr>
          <p:cNvSpPr>
            <a:spLocks noGrp="1"/>
          </p:cNvSpPr>
          <p:nvPr>
            <p:ph type="title" hasCustomPrompt="1"/>
          </p:nvPr>
        </p:nvSpPr>
        <p:spPr>
          <a:xfrm>
            <a:off x="4751917" y="548680"/>
            <a:ext cx="7101458" cy="4536504"/>
          </a:xfrm>
          <a:prstGeom prst="rect">
            <a:avLst/>
          </a:prstGeom>
        </p:spPr>
        <p:txBody>
          <a:bodyPr anchor="ctr" anchorCtr="0"/>
          <a:lstStyle>
            <a:lvl1pPr algn="l">
              <a:defRPr lang="it-IT" sz="3600" b="1" kern="1200" dirty="0">
                <a:solidFill>
                  <a:schemeClr val="tx1">
                    <a:lumMod val="65000"/>
                    <a:lumOff val="35000"/>
                  </a:schemeClr>
                </a:solidFill>
                <a:latin typeface="+mj-lt"/>
                <a:ea typeface="+mn-ea"/>
                <a:cs typeface="+mn-cs"/>
              </a:defRPr>
            </a:lvl1pPr>
          </a:lstStyle>
          <a:p>
            <a:pPr lvl="0"/>
            <a:r>
              <a:rPr lang="it-IT"/>
              <a:t>Fare clic per inserire il titolo della presentazione (obbligatorio per l’accessibilità del documento)</a:t>
            </a:r>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tx1">
                    <a:lumMod val="65000"/>
                    <a:lumOff val="35000"/>
                  </a:schemeClr>
                </a:solidFill>
                <a:latin typeface="+mj-lt"/>
              </a:defRPr>
            </a:lvl1pPr>
          </a:lstStyle>
          <a:p>
            <a:pPr lvl="0"/>
            <a:r>
              <a:rPr lang="it-IT"/>
              <a:t>Nome Cognome</a:t>
            </a:r>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tx1">
                    <a:lumMod val="65000"/>
                    <a:lumOff val="35000"/>
                  </a:schemeClr>
                </a:solidFill>
                <a:latin typeface="+mj-lt"/>
              </a:defRPr>
            </a:lvl1pPr>
          </a:lstStyle>
          <a:p>
            <a:pPr lvl="0"/>
            <a:r>
              <a:rPr lang="it-IT"/>
              <a:t>Dipartimento/Struttura </a:t>
            </a:r>
            <a:r>
              <a:rPr lang="it-IT" err="1"/>
              <a:t>xxxxxx</a:t>
            </a:r>
            <a:r>
              <a:rPr lang="it-IT"/>
              <a:t> </a:t>
            </a:r>
            <a:r>
              <a:rPr lang="it-IT" err="1"/>
              <a:t>xxxxxxxxxxxx</a:t>
            </a:r>
            <a:r>
              <a:rPr lang="it-IT"/>
              <a:t> </a:t>
            </a:r>
            <a:r>
              <a:rPr lang="it-IT" err="1"/>
              <a:t>xxxxxxxx</a:t>
            </a:r>
            <a:r>
              <a:rPr lang="it-IT"/>
              <a:t> </a:t>
            </a:r>
            <a:r>
              <a:rPr lang="it-IT" err="1"/>
              <a:t>xxxxx</a:t>
            </a:r>
            <a:r>
              <a:rPr lang="it-IT"/>
              <a:t> </a:t>
            </a:r>
            <a:r>
              <a:rPr lang="it-IT" err="1"/>
              <a:t>xxxxxxxxxxxxxxxxxxx</a:t>
            </a:r>
            <a:r>
              <a:rPr lang="it-IT"/>
              <a:t> </a:t>
            </a:r>
            <a:r>
              <a:rPr lang="it-IT" err="1"/>
              <a:t>xxxxx</a:t>
            </a:r>
            <a:endParaRPr lang="it-IT"/>
          </a:p>
        </p:txBody>
      </p:sp>
    </p:spTree>
    <p:extLst>
      <p:ext uri="{BB962C8B-B14F-4D97-AF65-F5344CB8AC3E}">
        <p14:creationId xmlns:p14="http://schemas.microsoft.com/office/powerpoint/2010/main" xmlns="" val="2566725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5" name="Titolo 2">
            <a:extLst>
              <a:ext uri="{FF2B5EF4-FFF2-40B4-BE49-F238E27FC236}">
                <a16:creationId xmlns:a16="http://schemas.microsoft.com/office/drawing/2014/main" xmlns="" id="{291F23F9-79DA-4813-9876-ED5F4D609BBA}"/>
              </a:ext>
            </a:extLst>
          </p:cNvPr>
          <p:cNvSpPr>
            <a:spLocks noGrp="1"/>
          </p:cNvSpPr>
          <p:nvPr>
            <p:ph type="title" hasCustomPrompt="1"/>
          </p:nvPr>
        </p:nvSpPr>
        <p:spPr>
          <a:xfrm>
            <a:off x="527051" y="380269"/>
            <a:ext cx="8424862" cy="792088"/>
          </a:xfrm>
          <a:prstGeom prst="rect">
            <a:avLst/>
          </a:prstGeom>
        </p:spPr>
        <p:txBody>
          <a:bodyPr/>
          <a:lstStyle>
            <a:lvl1pPr algn="l">
              <a:defRPr lang="it-IT" sz="2400" b="1" kern="1200" dirty="0">
                <a:solidFill>
                  <a:srgbClr val="BD2B0B"/>
                </a:solidFill>
                <a:latin typeface="Calibri" panose="020F0502020204030204" pitchFamily="34" charset="0"/>
                <a:ea typeface="+mn-ea"/>
                <a:cs typeface="Calibri" panose="020F0502020204030204" pitchFamily="34" charset="0"/>
              </a:defRPr>
            </a:lvl1pPr>
          </a:lstStyle>
          <a:p>
            <a:r>
              <a:rPr lang="it-IT"/>
              <a:t>Fare clic per modificare il titolo della diapositiva</a:t>
            </a:r>
            <a:br>
              <a:rPr lang="it-IT"/>
            </a:br>
            <a:r>
              <a:rPr lang="it-IT"/>
              <a:t>(obbligatorio per l’accessibilità del documento)</a:t>
            </a:r>
          </a:p>
        </p:txBody>
      </p:sp>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a:t>Fare clic per modificare il testo</a:t>
            </a:r>
          </a:p>
        </p:txBody>
      </p:sp>
      <p:sp>
        <p:nvSpPr>
          <p:cNvPr id="10" name="Segnaposto testo 9"/>
          <p:cNvSpPr>
            <a:spLocks noGrp="1"/>
          </p:cNvSpPr>
          <p:nvPr>
            <p:ph type="body" sz="quarter" idx="12" hasCustomPrompt="1"/>
          </p:nvPr>
        </p:nvSpPr>
        <p:spPr>
          <a:xfrm>
            <a:off x="527051" y="1989138"/>
            <a:ext cx="11233149" cy="3744118"/>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mn-lt"/>
              </a:defRPr>
            </a:lvl2pPr>
          </a:lstStyle>
          <a:p>
            <a:pPr lvl="1"/>
            <a:r>
              <a:rPr lang="it-IT"/>
              <a:t>Fare clic per modificare il punto elenco uno</a:t>
            </a:r>
          </a:p>
          <a:p>
            <a:pPr lvl="1"/>
            <a:r>
              <a:rPr lang="it-IT"/>
              <a:t>Fare clic per modificare il punto elenco due</a:t>
            </a:r>
          </a:p>
          <a:p>
            <a:pPr lvl="1"/>
            <a:r>
              <a:rPr lang="it-IT"/>
              <a:t>Fare clic per modificare il punto elenco tre</a:t>
            </a:r>
          </a:p>
          <a:p>
            <a:pPr lvl="1"/>
            <a:r>
              <a:rPr lang="it-IT"/>
              <a:t>Fare clic per modificare il punto elenco quattro</a:t>
            </a:r>
          </a:p>
        </p:txBody>
      </p:sp>
    </p:spTree>
    <p:extLst>
      <p:ext uri="{BB962C8B-B14F-4D97-AF65-F5344CB8AC3E}">
        <p14:creationId xmlns:p14="http://schemas.microsoft.com/office/powerpoint/2010/main" xmlns="" val="3043853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4" name="Titolo 2">
            <a:extLst>
              <a:ext uri="{FF2B5EF4-FFF2-40B4-BE49-F238E27FC236}">
                <a16:creationId xmlns:a16="http://schemas.microsoft.com/office/drawing/2014/main" xmlns="" id="{C953DF58-DB43-4138-900E-5230527103AE}"/>
              </a:ext>
            </a:extLst>
          </p:cNvPr>
          <p:cNvSpPr>
            <a:spLocks noGrp="1"/>
          </p:cNvSpPr>
          <p:nvPr>
            <p:ph type="title" hasCustomPrompt="1"/>
          </p:nvPr>
        </p:nvSpPr>
        <p:spPr>
          <a:xfrm>
            <a:off x="527051" y="380269"/>
            <a:ext cx="8424862" cy="792088"/>
          </a:xfrm>
          <a:prstGeom prst="rect">
            <a:avLst/>
          </a:prstGeom>
        </p:spPr>
        <p:txBody>
          <a:bodyPr/>
          <a:lstStyle>
            <a:lvl1pPr algn="l">
              <a:defRPr lang="it-IT" sz="2400" b="1" kern="1200" dirty="0">
                <a:solidFill>
                  <a:srgbClr val="BD2B0B"/>
                </a:solidFill>
                <a:latin typeface="Calibri" panose="020F0502020204030204" pitchFamily="34" charset="0"/>
                <a:ea typeface="+mn-ea"/>
                <a:cs typeface="Calibri" panose="020F0502020204030204" pitchFamily="34" charset="0"/>
              </a:defRPr>
            </a:lvl1pPr>
          </a:lstStyle>
          <a:p>
            <a:r>
              <a:rPr lang="it-IT"/>
              <a:t>Fare clic per modificare il titolo della diapositiva</a:t>
            </a:r>
            <a:br>
              <a:rPr lang="it-IT"/>
            </a:br>
            <a:r>
              <a:rPr lang="it-IT"/>
              <a:t>(obbligatorio per l’accessibilità del documento)</a:t>
            </a:r>
          </a:p>
        </p:txBody>
      </p:sp>
      <p:sp>
        <p:nvSpPr>
          <p:cNvPr id="9" name="Segnaposto testo 7"/>
          <p:cNvSpPr>
            <a:spLocks noGrp="1"/>
          </p:cNvSpPr>
          <p:nvPr>
            <p:ph type="body" sz="quarter" idx="11" hasCustomPrompt="1"/>
          </p:nvPr>
        </p:nvSpPr>
        <p:spPr>
          <a:xfrm>
            <a:off x="527051" y="1412875"/>
            <a:ext cx="11233149" cy="4320381"/>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a:t>Fare clic per modificare il testo</a:t>
            </a:r>
          </a:p>
        </p:txBody>
      </p:sp>
    </p:spTree>
    <p:extLst>
      <p:ext uri="{BB962C8B-B14F-4D97-AF65-F5344CB8AC3E}">
        <p14:creationId xmlns:p14="http://schemas.microsoft.com/office/powerpoint/2010/main" xmlns="" val="3418157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5" name="Titolo 2">
            <a:extLst>
              <a:ext uri="{FF2B5EF4-FFF2-40B4-BE49-F238E27FC236}">
                <a16:creationId xmlns:a16="http://schemas.microsoft.com/office/drawing/2014/main" xmlns="" id="{A084498A-9D82-4C74-A84D-9D132BF780F4}"/>
              </a:ext>
            </a:extLst>
          </p:cNvPr>
          <p:cNvSpPr>
            <a:spLocks noGrp="1"/>
          </p:cNvSpPr>
          <p:nvPr>
            <p:ph type="title" hasCustomPrompt="1"/>
          </p:nvPr>
        </p:nvSpPr>
        <p:spPr>
          <a:xfrm>
            <a:off x="527051" y="380269"/>
            <a:ext cx="8424862" cy="792088"/>
          </a:xfrm>
          <a:prstGeom prst="rect">
            <a:avLst/>
          </a:prstGeom>
        </p:spPr>
        <p:txBody>
          <a:bodyPr/>
          <a:lstStyle>
            <a:lvl1pPr algn="l">
              <a:defRPr lang="it-IT" sz="2400" b="1" kern="1200" dirty="0">
                <a:solidFill>
                  <a:srgbClr val="BD2B0B"/>
                </a:solidFill>
                <a:latin typeface="Calibri" panose="020F0502020204030204" pitchFamily="34" charset="0"/>
                <a:ea typeface="+mn-ea"/>
                <a:cs typeface="Calibri" panose="020F0502020204030204" pitchFamily="34" charset="0"/>
              </a:defRPr>
            </a:lvl1pPr>
          </a:lstStyle>
          <a:p>
            <a:r>
              <a:rPr lang="it-IT"/>
              <a:t>Fare clic per modificare il titolo della diapositiva</a:t>
            </a:r>
            <a:br>
              <a:rPr lang="it-IT"/>
            </a:br>
            <a:r>
              <a:rPr lang="it-IT"/>
              <a:t>(obbligatorio per l’accessibilità del documento)</a:t>
            </a:r>
          </a:p>
        </p:txBody>
      </p:sp>
      <p:sp>
        <p:nvSpPr>
          <p:cNvPr id="9" name="Segnaposto grafico 8"/>
          <p:cNvSpPr>
            <a:spLocks noGrp="1"/>
          </p:cNvSpPr>
          <p:nvPr>
            <p:ph type="chart" sz="quarter" idx="10" hasCustomPrompt="1"/>
          </p:nvPr>
        </p:nvSpPr>
        <p:spPr>
          <a:xfrm>
            <a:off x="911026" y="2781300"/>
            <a:ext cx="10369551" cy="2879948"/>
          </a:xfrm>
          <a:prstGeom prst="rect">
            <a:avLst/>
          </a:prstGeom>
        </p:spPr>
        <p:txBody>
          <a:bodyPr/>
          <a:lstStyle>
            <a:lvl1pPr marL="0" indent="0">
              <a:buNone/>
              <a:defRPr sz="1800" baseline="0">
                <a:latin typeface="+mn-lt"/>
              </a:defRPr>
            </a:lvl1pPr>
          </a:lstStyle>
          <a:p>
            <a:r>
              <a:rPr lang="it-IT"/>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a:t>Fare clic per modificare il testo</a:t>
            </a:r>
          </a:p>
        </p:txBody>
      </p:sp>
    </p:spTree>
    <p:extLst>
      <p:ext uri="{BB962C8B-B14F-4D97-AF65-F5344CB8AC3E}">
        <p14:creationId xmlns:p14="http://schemas.microsoft.com/office/powerpoint/2010/main" xmlns="" val="555833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4" name="Titolo 2">
            <a:extLst>
              <a:ext uri="{FF2B5EF4-FFF2-40B4-BE49-F238E27FC236}">
                <a16:creationId xmlns:a16="http://schemas.microsoft.com/office/drawing/2014/main" xmlns="" id="{3D9574C8-D082-4A4E-855E-CE42AAE0EDD7}"/>
              </a:ext>
            </a:extLst>
          </p:cNvPr>
          <p:cNvSpPr>
            <a:spLocks noGrp="1"/>
          </p:cNvSpPr>
          <p:nvPr>
            <p:ph type="title" hasCustomPrompt="1"/>
          </p:nvPr>
        </p:nvSpPr>
        <p:spPr>
          <a:xfrm>
            <a:off x="527051" y="380269"/>
            <a:ext cx="8424862" cy="792088"/>
          </a:xfrm>
          <a:prstGeom prst="rect">
            <a:avLst/>
          </a:prstGeom>
        </p:spPr>
        <p:txBody>
          <a:bodyPr/>
          <a:lstStyle>
            <a:lvl1pPr algn="l">
              <a:defRPr lang="it-IT" sz="2400" b="1" kern="1200" dirty="0">
                <a:solidFill>
                  <a:srgbClr val="BD2B0B"/>
                </a:solidFill>
                <a:latin typeface="Calibri" panose="020F0502020204030204" pitchFamily="34" charset="0"/>
                <a:ea typeface="+mn-ea"/>
                <a:cs typeface="Calibri" panose="020F0502020204030204" pitchFamily="34" charset="0"/>
              </a:defRPr>
            </a:lvl1pPr>
          </a:lstStyle>
          <a:p>
            <a:r>
              <a:rPr lang="it-IT"/>
              <a:t>Fare clic per modificare il titolo della diapositiva</a:t>
            </a:r>
            <a:br>
              <a:rPr lang="it-IT"/>
            </a:br>
            <a:r>
              <a:rPr lang="it-IT"/>
              <a:t>(obbligatorio per l’accessibilità del documento)</a:t>
            </a:r>
          </a:p>
        </p:txBody>
      </p:sp>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mn-lt"/>
              </a:defRPr>
            </a:lvl1pPr>
          </a:lstStyle>
          <a:p>
            <a:r>
              <a:rPr lang="it-IT"/>
              <a:t>Fare clic sull’icona per inserire un’immagine</a:t>
            </a:r>
          </a:p>
        </p:txBody>
      </p:sp>
    </p:spTree>
    <p:extLst>
      <p:ext uri="{BB962C8B-B14F-4D97-AF65-F5344CB8AC3E}">
        <p14:creationId xmlns:p14="http://schemas.microsoft.com/office/powerpoint/2010/main" xmlns="" val="3970258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pPr/>
              <a:t>4/13/2026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pPr/>
              <a:t>‹N›</a:t>
            </a:fld>
            <a:endParaRPr lang="en-US"/>
          </a:p>
        </p:txBody>
      </p:sp>
    </p:spTree>
    <p:extLst>
      <p:ext uri="{BB962C8B-B14F-4D97-AF65-F5344CB8AC3E}">
        <p14:creationId xmlns:p14="http://schemas.microsoft.com/office/powerpoint/2010/main" xmlns="" val="73660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xmlns="" id="{E65A96A1-862B-4573-A200-68F608E8F462}"/>
              </a:ext>
              <a:ext uri="{C183D7F6-B498-43B3-948B-1728B52AA6E4}">
                <adec:decorative xmlns:adec="http://schemas.microsoft.com/office/drawing/2017/decorative" xmlns="" val="0"/>
              </a:ext>
            </a:extLst>
          </p:cNvPr>
          <p:cNvSpPr>
            <a:spLocks noGrp="1"/>
          </p:cNvSpPr>
          <p:nvPr>
            <p:ph type="title" hasCustomPrompt="1"/>
          </p:nvPr>
        </p:nvSpPr>
        <p:spPr>
          <a:xfrm>
            <a:off x="5600489" y="2345507"/>
            <a:ext cx="991022" cy="255562"/>
          </a:xfrm>
          <a:prstGeom prst="rect">
            <a:avLst/>
          </a:prstGeom>
        </p:spPr>
        <p:txBody>
          <a:bodyPr/>
          <a:lstStyle>
            <a:lvl1pPr algn="ctr">
              <a:defRPr lang="it-IT" sz="1400" b="1" kern="1200" dirty="0">
                <a:solidFill>
                  <a:schemeClr val="tx1">
                    <a:lumMod val="65000"/>
                    <a:lumOff val="35000"/>
                  </a:schemeClr>
                </a:solidFill>
                <a:latin typeface="+mn-lt"/>
                <a:ea typeface="+mn-ea"/>
                <a:cs typeface="+mn-cs"/>
              </a:defRPr>
            </a:lvl1pPr>
          </a:lstStyle>
          <a:p>
            <a:r>
              <a:rPr lang="it-IT"/>
              <a:t>Credits:</a:t>
            </a:r>
          </a:p>
        </p:txBody>
      </p:sp>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tx1">
                    <a:lumMod val="65000"/>
                    <a:lumOff val="35000"/>
                  </a:schemeClr>
                </a:solidFill>
                <a:latin typeface="+mj-lt"/>
              </a:defRPr>
            </a:lvl1pPr>
          </a:lstStyle>
          <a:p>
            <a:pPr lvl="0"/>
            <a:r>
              <a:rPr lang="it-IT"/>
              <a:t>Nome Cognome</a:t>
            </a:r>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tx1">
                    <a:lumMod val="65000"/>
                    <a:lumOff val="35000"/>
                  </a:schemeClr>
                </a:solidFill>
                <a:latin typeface="+mn-lt"/>
              </a:defRPr>
            </a:lvl1pPr>
          </a:lstStyle>
          <a:p>
            <a:pPr lvl="0"/>
            <a:r>
              <a:rPr lang="it-IT"/>
              <a:t>Struttura</a:t>
            </a:r>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tx1">
                    <a:lumMod val="65000"/>
                    <a:lumOff val="35000"/>
                  </a:schemeClr>
                </a:solidFill>
                <a:latin typeface="+mn-lt"/>
              </a:defRPr>
            </a:lvl1pPr>
          </a:lstStyle>
          <a:p>
            <a:pPr lvl="0"/>
            <a:r>
              <a:rPr lang="it-IT"/>
              <a:t>nome.cognome@unibo.it</a:t>
            </a:r>
          </a:p>
          <a:p>
            <a:pPr lvl="0"/>
            <a:r>
              <a:rPr lang="it-IT"/>
              <a:t>051 20 99982</a:t>
            </a:r>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xml"/><Relationship Id="rId7"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7.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3"/>
          <a:stretch>
            <a:fillRect t="-9000" b="-9000"/>
          </a:stretch>
        </a:blipFill>
        <a:effectLst/>
      </p:bgPr>
    </p:bg>
    <p:spTree>
      <p:nvGrpSpPr>
        <p:cNvPr id="1" name=""/>
        <p:cNvGrpSpPr/>
        <p:nvPr/>
      </p:nvGrpSpPr>
      <p:grpSpPr>
        <a:xfrm>
          <a:off x="0" y="0"/>
          <a:ext cx="0" cy="0"/>
          <a:chOff x="0" y="0"/>
          <a:chExt cx="0" cy="0"/>
        </a:xfrm>
      </p:grpSpPr>
      <p:cxnSp>
        <p:nvCxnSpPr>
          <p:cNvPr id="12" name="Connettore 1 11"/>
          <p:cNvCxnSpPr/>
          <p:nvPr userDrawn="1"/>
        </p:nvCxnSpPr>
        <p:spPr>
          <a:xfrm>
            <a:off x="4367808" y="188640"/>
            <a:ext cx="0" cy="640871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4" name="Immagine 3" descr="Alma Mater Studiorum - Università di Bologna">
            <a:extLst>
              <a:ext uri="{FF2B5EF4-FFF2-40B4-BE49-F238E27FC236}">
                <a16:creationId xmlns:a16="http://schemas.microsoft.com/office/drawing/2014/main" xmlns="" id="{5EE00A97-2907-46F9-965F-86535E724FBD}"/>
              </a:ext>
            </a:extLst>
          </p:cNvPr>
          <p:cNvPicPr>
            <a:picLocks noChangeAspect="1"/>
          </p:cNvPicPr>
          <p:nvPr userDrawn="1"/>
        </p:nvPicPr>
        <p:blipFill>
          <a:blip r:embed="rId4"/>
          <a:stretch>
            <a:fillRect/>
          </a:stretch>
        </p:blipFill>
        <p:spPr>
          <a:xfrm>
            <a:off x="911424" y="2060848"/>
            <a:ext cx="2436900" cy="1802582"/>
          </a:xfrm>
          <a:prstGeom prst="rect">
            <a:avLst/>
          </a:prstGeom>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a:blip r:embed="rId7"/>
          <a:stretch>
            <a:fillRect t="-9000" b="-9000"/>
          </a:stretch>
        </a:blipFill>
        <a:effectLst/>
      </p:bgPr>
    </p:bg>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5B4AE421-09DA-412D-AAD7-5E65002B1FDA}"/>
              </a:ext>
            </a:extLst>
          </p:cNvPr>
          <p:cNvSpPr txBox="1"/>
          <p:nvPr userDrawn="1"/>
        </p:nvSpPr>
        <p:spPr>
          <a:xfrm>
            <a:off x="179512" y="6525019"/>
            <a:ext cx="792088" cy="276999"/>
          </a:xfrm>
          <a:prstGeom prst="rect">
            <a:avLst/>
          </a:prstGeom>
          <a:noFill/>
        </p:spPr>
        <p:txBody>
          <a:bodyPr wrap="square" rtlCol="0">
            <a:spAutoFit/>
          </a:bodyPr>
          <a:lstStyle/>
          <a:p>
            <a:fld id="{723C9881-DC19-44C1-8307-96C20AE8129F}" type="slidenum">
              <a:rPr lang="it-IT" sz="1200" smtClean="0"/>
              <a:pPr/>
              <a:t>‹N›</a:t>
            </a:fld>
            <a:endParaRPr lang="it-IT" sz="1200"/>
          </a:p>
        </p:txBody>
      </p:sp>
      <p:pic>
        <p:nvPicPr>
          <p:cNvPr id="5" name="Immagine 4">
            <a:extLst>
              <a:ext uri="{FF2B5EF4-FFF2-40B4-BE49-F238E27FC236}">
                <a16:creationId xmlns:a16="http://schemas.microsoft.com/office/drawing/2014/main" xmlns="" id="{6726EE36-C2C5-4224-B32D-093745F9F2B1}"/>
              </a:ext>
              <a:ext uri="{C183D7F6-B498-43B3-948B-1728B52AA6E4}">
                <adec:decorative xmlns:adec="http://schemas.microsoft.com/office/drawing/2017/decorative" xmlns="" val="1"/>
              </a:ext>
            </a:extLst>
          </p:cNvPr>
          <p:cNvPicPr>
            <a:picLocks noChangeAspect="1"/>
          </p:cNvPicPr>
          <p:nvPr userDrawn="1"/>
        </p:nvPicPr>
        <p:blipFill>
          <a:blip r:embed="rId8"/>
          <a:stretch>
            <a:fillRect/>
          </a:stretch>
        </p:blipFill>
        <p:spPr>
          <a:xfrm>
            <a:off x="10878304" y="5826343"/>
            <a:ext cx="1131773" cy="837175"/>
          </a:xfrm>
          <a:prstGeom prst="rect">
            <a:avLst/>
          </a:prstGeom>
        </p:spPr>
      </p:pic>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 id="2147483673"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a:blip r:embed="rId3"/>
          <a:stretch>
            <a:fillRect t="-9000" b="-9000"/>
          </a:stretch>
        </a:blipFill>
        <a:effectLst/>
      </p:bgPr>
    </p:bg>
    <p:spTree>
      <p:nvGrpSpPr>
        <p:cNvPr id="1" name=""/>
        <p:cNvGrpSpPr/>
        <p:nvPr/>
      </p:nvGrpSpPr>
      <p:grpSpPr>
        <a:xfrm>
          <a:off x="0" y="0"/>
          <a:ext cx="0" cy="0"/>
          <a:chOff x="0" y="0"/>
          <a:chExt cx="0" cy="0"/>
        </a:xfrm>
      </p:grpSpPr>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a:solidFill>
                  <a:schemeClr val="tx1">
                    <a:lumMod val="65000"/>
                    <a:lumOff val="35000"/>
                  </a:schemeClr>
                </a:solidFill>
              </a:rPr>
              <a:t>www.unibo.it</a:t>
            </a:r>
          </a:p>
        </p:txBody>
      </p:sp>
      <p:pic>
        <p:nvPicPr>
          <p:cNvPr id="4" name="Immagine 3" descr="Alma Mater Studiorum - Università di Bologna">
            <a:extLst>
              <a:ext uri="{FF2B5EF4-FFF2-40B4-BE49-F238E27FC236}">
                <a16:creationId xmlns:a16="http://schemas.microsoft.com/office/drawing/2014/main" xmlns="" id="{DD0FC319-6CD8-4E12-A1D2-69D93160BF0E}"/>
              </a:ext>
            </a:extLst>
          </p:cNvPr>
          <p:cNvPicPr>
            <a:picLocks noChangeAspect="1"/>
          </p:cNvPicPr>
          <p:nvPr userDrawn="1"/>
        </p:nvPicPr>
        <p:blipFill>
          <a:blip r:embed="rId4"/>
          <a:stretch>
            <a:fillRect/>
          </a:stretch>
        </p:blipFill>
        <p:spPr>
          <a:xfrm>
            <a:off x="5105889" y="404664"/>
            <a:ext cx="1980221" cy="1464775"/>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virtuale.unibo.it/mod/questionnaire/view.php?id=2327545" TargetMode="External"/><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8" Type="http://schemas.openxmlformats.org/officeDocument/2006/relationships/hyperlink" Target="https://virtuale.unibo.it/mod/questionnaire/view.php?id=2327402" TargetMode="External"/><Relationship Id="rId3" Type="http://schemas.openxmlformats.org/officeDocument/2006/relationships/diagramLayout" Target="../diagrams/layout1.xml"/><Relationship Id="rId7" Type="http://schemas.openxmlformats.org/officeDocument/2006/relationships/image" Target="../media/image3.svg"/><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hyperlink" Target="https://virtuale.unibo.it/mod/questionnaire/report.php?instance=7951&amp;group=0"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mailto:Alberto.Montanari@unibo.it"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a:extLst>
              <a:ext uri="{FF2B5EF4-FFF2-40B4-BE49-F238E27FC236}">
                <a16:creationId xmlns:a16="http://schemas.microsoft.com/office/drawing/2014/main" xmlns="" id="{530CFCA4-B8FB-4A31-9FE4-C34C1B53FAF3}"/>
              </a:ext>
            </a:extLst>
          </p:cNvPr>
          <p:cNvSpPr>
            <a:spLocks noGrp="1"/>
          </p:cNvSpPr>
          <p:nvPr>
            <p:ph type="title"/>
          </p:nvPr>
        </p:nvSpPr>
        <p:spPr/>
        <p:txBody>
          <a:bodyPr lIns="91440" tIns="45720" rIns="91440" bIns="45720" anchor="ctr" anchorCtr="0"/>
          <a:lstStyle/>
          <a:p>
            <a:r>
              <a:rPr lang="en-US" sz="3200" b="0">
                <a:solidFill>
                  <a:srgbClr val="000000"/>
                </a:solidFill>
                <a:ea typeface="Calibri"/>
                <a:cs typeface="Calibri"/>
              </a:rPr>
              <a:t>Why Do We Want to Read a Scientific Paper — and Maybe Write One?</a:t>
            </a:r>
            <a:endParaRPr lang="it-IT"/>
          </a:p>
        </p:txBody>
      </p:sp>
      <p:sp>
        <p:nvSpPr>
          <p:cNvPr id="6" name="Segnaposto testo 5">
            <a:extLst>
              <a:ext uri="{FF2B5EF4-FFF2-40B4-BE49-F238E27FC236}">
                <a16:creationId xmlns:a16="http://schemas.microsoft.com/office/drawing/2014/main" xmlns="" id="{C01EA6DB-3FB1-43EE-87DC-35DB21A1D725}"/>
              </a:ext>
            </a:extLst>
          </p:cNvPr>
          <p:cNvSpPr>
            <a:spLocks noGrp="1"/>
          </p:cNvSpPr>
          <p:nvPr>
            <p:ph type="body" sz="quarter" idx="11"/>
          </p:nvPr>
        </p:nvSpPr>
        <p:spPr>
          <a:xfrm>
            <a:off x="4751917" y="4465414"/>
            <a:ext cx="7008283" cy="425450"/>
          </a:xfrm>
        </p:spPr>
        <p:txBody>
          <a:bodyPr lIns="91440" tIns="45720" rIns="91440" bIns="45720" anchor="t"/>
          <a:lstStyle/>
          <a:p>
            <a:r>
              <a:rPr lang="it-IT" dirty="0">
                <a:ea typeface="Calibri"/>
                <a:cs typeface="Calibri"/>
              </a:rPr>
              <a:t>Prof. Alberto Montanari</a:t>
            </a:r>
            <a:endParaRPr lang="it-IT" dirty="0"/>
          </a:p>
        </p:txBody>
      </p:sp>
      <p:sp>
        <p:nvSpPr>
          <p:cNvPr id="7" name="Segnaposto testo 6">
            <a:extLst>
              <a:ext uri="{FF2B5EF4-FFF2-40B4-BE49-F238E27FC236}">
                <a16:creationId xmlns:a16="http://schemas.microsoft.com/office/drawing/2014/main" xmlns="" id="{2B5786D5-5B82-4455-A783-3A48CBA3F0FD}"/>
              </a:ext>
            </a:extLst>
          </p:cNvPr>
          <p:cNvSpPr>
            <a:spLocks noGrp="1"/>
          </p:cNvSpPr>
          <p:nvPr>
            <p:ph type="body" sz="quarter" idx="12"/>
          </p:nvPr>
        </p:nvSpPr>
        <p:spPr>
          <a:xfrm>
            <a:off x="4751918" y="4963542"/>
            <a:ext cx="7105649" cy="791418"/>
          </a:xfrm>
        </p:spPr>
        <p:txBody>
          <a:bodyPr lIns="91440" tIns="45720" rIns="91440" bIns="45720" anchor="t"/>
          <a:lstStyle/>
          <a:p>
            <a:r>
              <a:rPr lang="it-IT" i="1">
                <a:ea typeface="+mj-lt"/>
                <a:cs typeface="+mj-lt"/>
              </a:rPr>
              <a:t>Dipartimento di Ingegneria Civile, Chimica, Ambientale e dei Materiali</a:t>
            </a:r>
            <a:r>
              <a:rPr lang="it-IT">
                <a:ea typeface="+mj-lt"/>
                <a:cs typeface="+mj-lt"/>
              </a:rPr>
              <a:t>.</a:t>
            </a:r>
            <a:endParaRPr lang="it-IT"/>
          </a:p>
        </p:txBody>
      </p:sp>
      <p:sp>
        <p:nvSpPr>
          <p:cNvPr id="8" name="Segnaposto testo 5">
            <a:extLst>
              <a:ext uri="{FF2B5EF4-FFF2-40B4-BE49-F238E27FC236}">
                <a16:creationId xmlns:a16="http://schemas.microsoft.com/office/drawing/2014/main" xmlns="" id="{C01EA6DB-3FB1-43EE-87DC-35DB21A1D725}"/>
              </a:ext>
            </a:extLst>
          </p:cNvPr>
          <p:cNvSpPr txBox="1">
            <a:spLocks/>
          </p:cNvSpPr>
          <p:nvPr/>
        </p:nvSpPr>
        <p:spPr>
          <a:xfrm>
            <a:off x="4751917" y="5646514"/>
            <a:ext cx="7008283" cy="425450"/>
          </a:xfrm>
          <a:prstGeom prst="rect">
            <a:avLst/>
          </a:prstGeom>
        </p:spPr>
        <p:txBody>
          <a:bodyPr lIns="91440" tIns="45720" rIns="91440" bIns="45720" anchor="t"/>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t-IT" sz="2400" b="1" i="0" u="none" strike="noStrike" kern="1200" cap="none" spc="0" normalizeH="0" baseline="0" noProof="0" dirty="0" smtClean="0">
                <a:ln>
                  <a:noFill/>
                </a:ln>
                <a:solidFill>
                  <a:schemeClr val="tx1">
                    <a:lumMod val="65000"/>
                    <a:lumOff val="35000"/>
                  </a:schemeClr>
                </a:solidFill>
                <a:effectLst/>
                <a:uLnTx/>
                <a:uFillTx/>
                <a:latin typeface="+mj-lt"/>
                <a:ea typeface="Calibri"/>
                <a:cs typeface="Calibri"/>
              </a:rPr>
              <a:t>Ing. Marco </a:t>
            </a:r>
            <a:r>
              <a:rPr kumimoji="0" lang="it-IT" sz="2400" b="1" i="0" u="none" strike="noStrike" kern="1200" cap="none" spc="0" normalizeH="0" baseline="0" noProof="0" dirty="0" err="1" smtClean="0">
                <a:ln>
                  <a:noFill/>
                </a:ln>
                <a:solidFill>
                  <a:schemeClr val="tx1">
                    <a:lumMod val="65000"/>
                    <a:lumOff val="35000"/>
                  </a:schemeClr>
                </a:solidFill>
                <a:effectLst/>
                <a:uLnTx/>
                <a:uFillTx/>
                <a:latin typeface="+mj-lt"/>
                <a:ea typeface="Calibri"/>
                <a:cs typeface="Calibri"/>
              </a:rPr>
              <a:t>Seracini</a:t>
            </a:r>
            <a:endParaRPr kumimoji="0" lang="it-IT" sz="2400" b="1" i="0" u="none" strike="noStrike" kern="1200" cap="none" spc="0" normalizeH="0" baseline="0" noProof="0" dirty="0">
              <a:ln>
                <a:noFill/>
              </a:ln>
              <a:solidFill>
                <a:schemeClr val="tx1">
                  <a:lumMod val="65000"/>
                  <a:lumOff val="35000"/>
                </a:schemeClr>
              </a:solidFill>
              <a:effectLst/>
              <a:uLnTx/>
              <a:uFillTx/>
              <a:latin typeface="+mj-lt"/>
              <a:ea typeface="+mn-ea"/>
              <a:cs typeface="+mn-cs"/>
            </a:endParaRPr>
          </a:p>
        </p:txBody>
      </p:sp>
    </p:spTree>
    <p:extLst>
      <p:ext uri="{BB962C8B-B14F-4D97-AF65-F5344CB8AC3E}">
        <p14:creationId xmlns:p14="http://schemas.microsoft.com/office/powerpoint/2010/main" xmlns=""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00" y="640823"/>
            <a:ext cx="3418659" cy="1387200"/>
          </a:xfrm>
        </p:spPr>
        <p:txBody>
          <a:bodyPr anchor="ctr">
            <a:norm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it-IT" sz="5467" err="1"/>
              <a:t>Questions</a:t>
            </a:r>
            <a:endParaRPr lang="it-IT" sz="5467"/>
          </a:p>
        </p:txBody>
      </p:sp>
      <p:graphicFrame>
        <p:nvGraphicFramePr>
          <p:cNvPr id="5" name="Content Placeholder 2">
            <a:extLst>
              <a:ext uri="{FF2B5EF4-FFF2-40B4-BE49-F238E27FC236}">
                <a16:creationId xmlns:a16="http://schemas.microsoft.com/office/drawing/2014/main" xmlns="" id="{5D30C247-2843-8345-1F1A-135D912890B9}"/>
              </a:ext>
            </a:extLst>
          </p:cNvPr>
          <p:cNvGraphicFramePr>
            <a:graphicFrameLocks noGrp="1"/>
          </p:cNvGraphicFramePr>
          <p:nvPr>
            <p:ph idx="1"/>
            <p:extLst>
              <p:ext uri="{D42A27DB-BD31-4B8C-83A1-F6EECF244321}">
                <p14:modId xmlns:p14="http://schemas.microsoft.com/office/powerpoint/2010/main" xmlns="" val="2841581127"/>
              </p:ext>
            </p:extLst>
          </p:nvPr>
        </p:nvGraphicFramePr>
        <p:xfrm>
          <a:off x="4055350" y="483584"/>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CasellaDiTesto 9">
            <a:extLst>
              <a:ext uri="{FF2B5EF4-FFF2-40B4-BE49-F238E27FC236}">
                <a16:creationId xmlns:a16="http://schemas.microsoft.com/office/drawing/2014/main" xmlns="" id="{D5E34E70-C1C7-EDB9-594E-D6E52578B6EE}"/>
              </a:ext>
            </a:extLst>
          </p:cNvPr>
          <p:cNvSpPr txBox="1"/>
          <p:nvPr/>
        </p:nvSpPr>
        <p:spPr>
          <a:xfrm>
            <a:off x="776843" y="1934688"/>
            <a:ext cx="2743199"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1600" dirty="0" err="1">
                <a:ea typeface="+mn-lt"/>
                <a:cs typeface="+mn-lt"/>
              </a:rPr>
              <a:t>Scan</a:t>
            </a:r>
            <a:r>
              <a:rPr lang="it-IT" sz="1600" dirty="0">
                <a:ea typeface="+mn-lt"/>
                <a:cs typeface="+mn-lt"/>
              </a:rPr>
              <a:t> the QR code or open the link </a:t>
            </a:r>
            <a:r>
              <a:rPr lang="it-IT" sz="1600" dirty="0" err="1">
                <a:ea typeface="+mn-lt"/>
                <a:cs typeface="+mn-lt"/>
              </a:rPr>
              <a:t>below</a:t>
            </a:r>
            <a:r>
              <a:rPr lang="it-IT" sz="1600" dirty="0">
                <a:ea typeface="+mn-lt"/>
                <a:cs typeface="+mn-lt"/>
              </a:rPr>
              <a:t> to </a:t>
            </a:r>
            <a:r>
              <a:rPr lang="it-IT" sz="1600" dirty="0" err="1">
                <a:ea typeface="+mn-lt"/>
                <a:cs typeface="+mn-lt"/>
              </a:rPr>
              <a:t>answer</a:t>
            </a:r>
            <a:r>
              <a:rPr lang="it-IT" sz="1600" dirty="0">
                <a:ea typeface="+mn-lt"/>
                <a:cs typeface="+mn-lt"/>
              </a:rPr>
              <a:t> the survey.</a:t>
            </a:r>
            <a:br>
              <a:rPr lang="it-IT" sz="1600" dirty="0">
                <a:ea typeface="+mn-lt"/>
                <a:cs typeface="+mn-lt"/>
              </a:rPr>
            </a:br>
            <a:r>
              <a:rPr lang="it-IT" sz="1600" dirty="0" err="1">
                <a:ea typeface="Calibri"/>
                <a:cs typeface="Calibri"/>
              </a:rPr>
              <a:t>Important</a:t>
            </a:r>
            <a:r>
              <a:rPr lang="it-IT" sz="1600" dirty="0">
                <a:ea typeface="Calibri"/>
                <a:cs typeface="Calibri"/>
              </a:rPr>
              <a:t>: login to Virtuale </a:t>
            </a:r>
            <a:r>
              <a:rPr lang="it-IT" sz="1600" dirty="0" err="1">
                <a:ea typeface="Calibri"/>
                <a:cs typeface="Calibri"/>
              </a:rPr>
              <a:t>before</a:t>
            </a:r>
            <a:r>
              <a:rPr lang="it-IT" sz="1600" dirty="0">
                <a:ea typeface="Calibri"/>
                <a:cs typeface="Calibri"/>
              </a:rPr>
              <a:t> scanning</a:t>
            </a:r>
            <a:endParaRPr lang="it-IT" sz="1600" dirty="0"/>
          </a:p>
        </p:txBody>
      </p:sp>
      <p:pic>
        <p:nvPicPr>
          <p:cNvPr id="11" name="Immagine 10" descr="Immagine che contiene modello, quadrato, Rettangolo, design&#10;&#10;Il contenuto generato dall&amp;#39;IA potrebbe non essere corretto.">
            <a:extLst>
              <a:ext uri="{FF2B5EF4-FFF2-40B4-BE49-F238E27FC236}">
                <a16:creationId xmlns:a16="http://schemas.microsoft.com/office/drawing/2014/main" xmlns="" id="{8D5D5D6F-DE69-7B89-C75B-A505593C98A2}"/>
              </a:ext>
            </a:extLst>
          </p:cNvPr>
          <p:cNvPicPr>
            <a:picLocks noChangeAspect="1"/>
          </p:cNvPicPr>
          <p:nvPr/>
        </p:nvPicPr>
        <p:blipFill>
          <a:blip r:embed="rId7"/>
          <a:stretch>
            <a:fillRect/>
          </a:stretch>
        </p:blipFill>
        <p:spPr>
          <a:xfrm>
            <a:off x="866548" y="3338285"/>
            <a:ext cx="2276475" cy="2286000"/>
          </a:xfrm>
          <a:prstGeom prst="rect">
            <a:avLst/>
          </a:prstGeom>
        </p:spPr>
      </p:pic>
      <p:sp>
        <p:nvSpPr>
          <p:cNvPr id="12" name="CasellaDiTesto 11">
            <a:extLst>
              <a:ext uri="{FF2B5EF4-FFF2-40B4-BE49-F238E27FC236}">
                <a16:creationId xmlns:a16="http://schemas.microsoft.com/office/drawing/2014/main" xmlns="" id="{35E9FB12-3C3E-8C3C-4F45-EE5D639E0E09}"/>
              </a:ext>
            </a:extLst>
          </p:cNvPr>
          <p:cNvSpPr txBox="1"/>
          <p:nvPr/>
        </p:nvSpPr>
        <p:spPr>
          <a:xfrm>
            <a:off x="868382" y="5771078"/>
            <a:ext cx="2743199"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it-IT" sz="1600" dirty="0">
                <a:ea typeface="+mn-lt"/>
                <a:cs typeface="+mn-lt"/>
                <a:hlinkClick r:id="rId8"/>
              </a:rPr>
              <a:t>https://virtuale.unibo.it/mod/questionnaire/view.php?id=2327545</a:t>
            </a:r>
            <a:endParaRPr lang="it-IT" sz="1600">
              <a:ea typeface="Calibri"/>
              <a:cs typeface="Calibri"/>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10B53C8-4EAA-7C99-65D7-931C76C182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264229A8-57F7-0EB9-F1F7-2C82F44F4C63}"/>
              </a:ext>
            </a:extLst>
          </p:cNvPr>
          <p:cNvSpPr>
            <a:spLocks noGrp="1"/>
          </p:cNvSpPr>
          <p:nvPr/>
        </p:nvSpPr>
        <p:spPr>
          <a:xfrm>
            <a:off x="457200" y="205979"/>
            <a:ext cx="11087100" cy="13144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err="1"/>
              <a:t>Why</a:t>
            </a:r>
            <a:r>
              <a:rPr lang="it-IT"/>
              <a:t> </a:t>
            </a:r>
            <a:r>
              <a:rPr lang="it-IT" err="1"/>
              <a:t>Read</a:t>
            </a:r>
            <a:r>
              <a:rPr lang="it-IT"/>
              <a:t> </a:t>
            </a:r>
            <a:r>
              <a:rPr lang="it-IT" err="1"/>
              <a:t>Scientific</a:t>
            </a:r>
            <a:r>
              <a:rPr lang="it-IT"/>
              <a:t> </a:t>
            </a:r>
            <a:r>
              <a:rPr lang="it-IT" err="1"/>
              <a:t>Papers</a:t>
            </a:r>
            <a:r>
              <a:rPr lang="it-IT"/>
              <a:t>?</a:t>
            </a:r>
          </a:p>
        </p:txBody>
      </p:sp>
      <p:sp>
        <p:nvSpPr>
          <p:cNvPr id="3" name="Segnaposto contenuto 5">
            <a:extLst>
              <a:ext uri="{FF2B5EF4-FFF2-40B4-BE49-F238E27FC236}">
                <a16:creationId xmlns:a16="http://schemas.microsoft.com/office/drawing/2014/main" xmlns="" id="{4B5B9BEB-4DC5-BEF3-669C-8B284E609D4A}"/>
              </a:ext>
            </a:extLst>
          </p:cNvPr>
          <p:cNvSpPr>
            <a:spLocks noGrp="1"/>
          </p:cNvSpPr>
          <p:nvPr/>
        </p:nvSpPr>
        <p:spPr>
          <a:xfrm>
            <a:off x="457200" y="1690421"/>
            <a:ext cx="10312400" cy="3757879"/>
          </a:xfrm>
          <a:prstGeom prst="rect">
            <a:avLst/>
          </a:prstGeom>
        </p:spPr>
        <p:txBody>
          <a:bodyPr vert="horz" lIns="91440" tIns="45720" rIns="91440" bIns="45720" rtlCol="0" anchor="t">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a:spcBef>
                <a:spcPts val="0"/>
              </a:spcBef>
              <a:buNone/>
            </a:pPr>
            <a:r>
              <a:rPr lang="it-IT" sz="1800" dirty="0">
                <a:ea typeface="+mn-lt"/>
                <a:cs typeface="+mn-lt"/>
              </a:rPr>
              <a:t>Reading</a:t>
            </a:r>
            <a:r>
              <a:rPr lang="it-IT" sz="1800" dirty="0">
                <a:ea typeface="Calibri"/>
                <a:cs typeface="Calibri"/>
              </a:rPr>
              <a:t> </a:t>
            </a:r>
            <a:r>
              <a:rPr lang="it-IT" sz="1800" dirty="0" err="1">
                <a:ea typeface="Calibri"/>
                <a:cs typeface="Calibri"/>
              </a:rPr>
              <a:t>scientific</a:t>
            </a:r>
            <a:r>
              <a:rPr lang="it-IT" sz="1800" dirty="0">
                <a:ea typeface="Calibri"/>
                <a:cs typeface="Calibri"/>
              </a:rPr>
              <a:t> papers </a:t>
            </a:r>
            <a:r>
              <a:rPr lang="it-IT" sz="1800" dirty="0" err="1">
                <a:ea typeface="Calibri"/>
                <a:cs typeface="Calibri"/>
              </a:rPr>
              <a:t>is</a:t>
            </a:r>
            <a:r>
              <a:rPr lang="it-IT" sz="1800" dirty="0">
                <a:ea typeface="Calibri"/>
                <a:cs typeface="Calibri"/>
              </a:rPr>
              <a:t> a </a:t>
            </a:r>
            <a:r>
              <a:rPr lang="it-IT" sz="1800" dirty="0" err="1">
                <a:ea typeface="Calibri"/>
                <a:cs typeface="Calibri"/>
              </a:rPr>
              <a:t>fundamental</a:t>
            </a:r>
            <a:r>
              <a:rPr lang="it-IT" sz="1800" dirty="0">
                <a:ea typeface="Calibri"/>
                <a:cs typeface="Calibri"/>
              </a:rPr>
              <a:t> skill for </a:t>
            </a:r>
            <a:r>
              <a:rPr lang="it-IT" sz="1800" dirty="0" err="1">
                <a:ea typeface="Calibri"/>
                <a:cs typeface="Calibri"/>
              </a:rPr>
              <a:t>students</a:t>
            </a:r>
            <a:r>
              <a:rPr lang="it-IT" sz="1800" dirty="0">
                <a:ea typeface="Calibri"/>
                <a:cs typeface="Calibri"/>
              </a:rPr>
              <a:t> and </a:t>
            </a:r>
            <a:r>
              <a:rPr lang="it-IT" sz="1800" dirty="0" err="1">
                <a:ea typeface="Calibri"/>
                <a:cs typeface="Calibri"/>
              </a:rPr>
              <a:t>researchers</a:t>
            </a:r>
            <a:r>
              <a:rPr lang="it-IT" sz="1800" dirty="0">
                <a:ea typeface="Calibri"/>
                <a:cs typeface="Calibri"/>
              </a:rPr>
              <a:t>, </a:t>
            </a:r>
            <a:r>
              <a:rPr lang="it-IT" sz="1800" dirty="0" err="1">
                <a:ea typeface="Calibri"/>
                <a:cs typeface="Calibri"/>
              </a:rPr>
              <a:t>as</a:t>
            </a:r>
            <a:r>
              <a:rPr lang="it-IT" sz="1800" dirty="0">
                <a:ea typeface="Calibri"/>
                <a:cs typeface="Calibri"/>
              </a:rPr>
              <a:t> </a:t>
            </a:r>
            <a:r>
              <a:rPr lang="it-IT" sz="1800" dirty="0" err="1">
                <a:ea typeface="Calibri"/>
                <a:cs typeface="Calibri"/>
              </a:rPr>
              <a:t>it</a:t>
            </a:r>
            <a:r>
              <a:rPr lang="it-IT" sz="1800" dirty="0">
                <a:ea typeface="Calibri"/>
                <a:cs typeface="Calibri"/>
              </a:rPr>
              <a:t> </a:t>
            </a:r>
            <a:r>
              <a:rPr lang="it-IT" sz="1800" dirty="0" err="1">
                <a:ea typeface="Calibri"/>
                <a:cs typeface="Calibri"/>
              </a:rPr>
              <a:t>allows</a:t>
            </a:r>
            <a:r>
              <a:rPr lang="it-IT" sz="1800" dirty="0">
                <a:ea typeface="Calibri"/>
                <a:cs typeface="Calibri"/>
              </a:rPr>
              <a:t> </a:t>
            </a:r>
            <a:r>
              <a:rPr lang="it-IT" sz="1800" dirty="0" err="1">
                <a:ea typeface="Calibri"/>
                <a:cs typeface="Calibri"/>
              </a:rPr>
              <a:t>direct</a:t>
            </a:r>
            <a:r>
              <a:rPr lang="it-IT" sz="1800" dirty="0">
                <a:ea typeface="Calibri"/>
                <a:cs typeface="Calibri"/>
              </a:rPr>
              <a:t> access to </a:t>
            </a:r>
            <a:r>
              <a:rPr lang="it-IT" sz="1800" dirty="0" err="1">
                <a:ea typeface="Calibri"/>
                <a:cs typeface="Calibri"/>
              </a:rPr>
              <a:t>how</a:t>
            </a:r>
            <a:r>
              <a:rPr lang="it-IT" sz="1800" dirty="0">
                <a:ea typeface="Calibri"/>
                <a:cs typeface="Calibri"/>
              </a:rPr>
              <a:t> knowledge </a:t>
            </a:r>
            <a:r>
              <a:rPr lang="it-IT" sz="1800" dirty="0" err="1">
                <a:ea typeface="Calibri"/>
                <a:cs typeface="Calibri"/>
              </a:rPr>
              <a:t>is</a:t>
            </a:r>
            <a:r>
              <a:rPr lang="it-IT" sz="1800" dirty="0">
                <a:ea typeface="Calibri"/>
                <a:cs typeface="Calibri"/>
              </a:rPr>
              <a:t> </a:t>
            </a:r>
            <a:r>
              <a:rPr lang="it-IT" sz="1800" dirty="0" err="1">
                <a:ea typeface="Calibri"/>
                <a:cs typeface="Calibri"/>
              </a:rPr>
              <a:t>created</a:t>
            </a:r>
            <a:r>
              <a:rPr lang="it-IT" sz="1800" dirty="0">
                <a:ea typeface="Calibri"/>
                <a:cs typeface="Calibri"/>
              </a:rPr>
              <a:t> and </a:t>
            </a:r>
            <a:r>
              <a:rPr lang="it-IT" sz="1800" dirty="0" err="1">
                <a:ea typeface="Calibri"/>
                <a:cs typeface="Calibri"/>
              </a:rPr>
              <a:t>validated</a:t>
            </a:r>
            <a:r>
              <a:rPr lang="it-IT" sz="1800" dirty="0">
                <a:ea typeface="Calibri"/>
                <a:cs typeface="Calibri"/>
              </a:rPr>
              <a:t> </a:t>
            </a:r>
            <a:r>
              <a:rPr lang="it-IT" sz="1800" dirty="0" err="1">
                <a:ea typeface="Calibri"/>
                <a:cs typeface="Calibri"/>
              </a:rPr>
              <a:t>within</a:t>
            </a:r>
            <a:r>
              <a:rPr lang="it-IT" sz="1800" dirty="0">
                <a:ea typeface="Calibri"/>
                <a:cs typeface="Calibri"/>
              </a:rPr>
              <a:t> a field. </a:t>
            </a:r>
            <a:endParaRPr lang="it-IT" dirty="0">
              <a:ea typeface="Calibri"/>
              <a:cs typeface="Calibri"/>
            </a:endParaRPr>
          </a:p>
          <a:p>
            <a:pPr indent="0" algn="just">
              <a:spcBef>
                <a:spcPts val="0"/>
              </a:spcBef>
              <a:buNone/>
            </a:pPr>
            <a:endParaRPr lang="it-IT" sz="1800" dirty="0">
              <a:ea typeface="Calibri"/>
              <a:cs typeface="Calibri"/>
            </a:endParaRPr>
          </a:p>
          <a:p>
            <a:pPr indent="0" algn="just">
              <a:spcBef>
                <a:spcPts val="0"/>
              </a:spcBef>
              <a:buNone/>
            </a:pPr>
            <a:r>
              <a:rPr lang="it-IT" sz="1800" dirty="0" err="1">
                <a:ea typeface="Calibri"/>
                <a:cs typeface="Calibri"/>
              </a:rPr>
              <a:t>Learn</a:t>
            </a:r>
            <a:r>
              <a:rPr lang="it-IT" sz="1800" dirty="0">
                <a:ea typeface="Calibri"/>
                <a:cs typeface="Calibri"/>
              </a:rPr>
              <a:t> the </a:t>
            </a:r>
            <a:r>
              <a:rPr lang="it-IT" sz="1800" dirty="0" err="1">
                <a:ea typeface="Calibri"/>
                <a:cs typeface="Calibri"/>
              </a:rPr>
              <a:t>newest</a:t>
            </a:r>
            <a:r>
              <a:rPr lang="it-IT" sz="1800" dirty="0">
                <a:ea typeface="Calibri"/>
                <a:cs typeface="Calibri"/>
              </a:rPr>
              <a:t> </a:t>
            </a:r>
            <a:r>
              <a:rPr lang="it-IT" sz="1800" dirty="0" err="1">
                <a:ea typeface="Calibri"/>
                <a:cs typeface="Calibri"/>
              </a:rPr>
              <a:t>discoveries</a:t>
            </a:r>
            <a:r>
              <a:rPr lang="it-IT" sz="1800" dirty="0">
                <a:ea typeface="Calibri"/>
                <a:cs typeface="Calibri"/>
              </a:rPr>
              <a:t>: </a:t>
            </a:r>
            <a:r>
              <a:rPr lang="it-IT" sz="1800" dirty="0" err="1">
                <a:ea typeface="Calibri"/>
                <a:cs typeface="Calibri"/>
              </a:rPr>
              <a:t>scientific</a:t>
            </a:r>
            <a:r>
              <a:rPr lang="it-IT" sz="1800" dirty="0">
                <a:ea typeface="Calibri"/>
                <a:cs typeface="Calibri"/>
              </a:rPr>
              <a:t> papers are the first place </a:t>
            </a:r>
            <a:r>
              <a:rPr lang="it-IT" sz="1800" dirty="0" err="1">
                <a:ea typeface="Calibri"/>
                <a:cs typeface="Calibri"/>
              </a:rPr>
              <a:t>where</a:t>
            </a:r>
            <a:r>
              <a:rPr lang="it-IT" sz="1800" dirty="0">
                <a:ea typeface="Calibri"/>
                <a:cs typeface="Calibri"/>
              </a:rPr>
              <a:t> new </a:t>
            </a:r>
            <a:r>
              <a:rPr lang="it-IT" sz="1800" dirty="0" err="1">
                <a:ea typeface="Calibri"/>
                <a:cs typeface="Calibri"/>
              </a:rPr>
              <a:t>findings</a:t>
            </a:r>
            <a:r>
              <a:rPr lang="it-IT" sz="1800" dirty="0">
                <a:ea typeface="Calibri"/>
                <a:cs typeface="Calibri"/>
              </a:rPr>
              <a:t> are </a:t>
            </a:r>
            <a:r>
              <a:rPr lang="it-IT" sz="1800" dirty="0" err="1">
                <a:ea typeface="Calibri"/>
                <a:cs typeface="Calibri"/>
              </a:rPr>
              <a:t>shared</a:t>
            </a:r>
            <a:r>
              <a:rPr lang="it-IT" sz="1800" dirty="0">
                <a:ea typeface="Calibri"/>
                <a:cs typeface="Calibri"/>
              </a:rPr>
              <a:t>, </a:t>
            </a:r>
            <a:r>
              <a:rPr lang="it-IT" sz="1800" dirty="0" err="1">
                <a:ea typeface="Calibri"/>
                <a:cs typeface="Calibri"/>
              </a:rPr>
              <a:t>often</a:t>
            </a:r>
            <a:r>
              <a:rPr lang="it-IT" sz="1800" dirty="0">
                <a:ea typeface="Calibri"/>
                <a:cs typeface="Calibri"/>
              </a:rPr>
              <a:t> </a:t>
            </a:r>
            <a:r>
              <a:rPr lang="it-IT" sz="1800" dirty="0" err="1">
                <a:ea typeface="Calibri"/>
                <a:cs typeface="Calibri"/>
              </a:rPr>
              <a:t>before</a:t>
            </a:r>
            <a:r>
              <a:rPr lang="it-IT" sz="1800" dirty="0">
                <a:ea typeface="Calibri"/>
                <a:cs typeface="Calibri"/>
              </a:rPr>
              <a:t> </a:t>
            </a:r>
            <a:r>
              <a:rPr lang="it-IT" sz="1800" dirty="0" err="1">
                <a:ea typeface="Calibri"/>
                <a:cs typeface="Calibri"/>
              </a:rPr>
              <a:t>they</a:t>
            </a:r>
            <a:r>
              <a:rPr lang="it-IT" sz="1800" dirty="0">
                <a:ea typeface="Calibri"/>
                <a:cs typeface="Calibri"/>
              </a:rPr>
              <a:t> </a:t>
            </a:r>
            <a:r>
              <a:rPr lang="it-IT" sz="1800" dirty="0" err="1">
                <a:ea typeface="Calibri"/>
                <a:cs typeface="Calibri"/>
              </a:rPr>
              <a:t>appear</a:t>
            </a:r>
            <a:r>
              <a:rPr lang="it-IT" sz="1800" dirty="0">
                <a:ea typeface="Calibri"/>
                <a:cs typeface="Calibri"/>
              </a:rPr>
              <a:t> in </a:t>
            </a:r>
            <a:r>
              <a:rPr lang="it-IT" sz="1800" dirty="0" err="1">
                <a:ea typeface="Calibri"/>
                <a:cs typeface="Calibri"/>
              </a:rPr>
              <a:t>textbooks</a:t>
            </a:r>
            <a:r>
              <a:rPr lang="it-IT" sz="1800" dirty="0">
                <a:ea typeface="Calibri"/>
                <a:cs typeface="Calibri"/>
              </a:rPr>
              <a:t> or general </a:t>
            </a:r>
            <a:r>
              <a:rPr lang="it-IT" sz="1800" dirty="0" err="1">
                <a:ea typeface="Calibri"/>
                <a:cs typeface="Calibri"/>
              </a:rPr>
              <a:t>summaries</a:t>
            </a:r>
            <a:r>
              <a:rPr lang="it-IT" sz="1800" dirty="0">
                <a:ea typeface="Calibri"/>
                <a:cs typeface="Calibri"/>
              </a:rPr>
              <a:t>.</a:t>
            </a:r>
          </a:p>
          <a:p>
            <a:pPr indent="0" algn="just">
              <a:spcBef>
                <a:spcPts val="0"/>
              </a:spcBef>
              <a:buNone/>
            </a:pPr>
            <a:endParaRPr lang="it-IT" sz="1800" dirty="0">
              <a:ea typeface="Calibri"/>
              <a:cs typeface="Calibri"/>
            </a:endParaRPr>
          </a:p>
          <a:p>
            <a:pPr indent="0" algn="just">
              <a:spcBef>
                <a:spcPts val="0"/>
              </a:spcBef>
              <a:buNone/>
            </a:pPr>
            <a:r>
              <a:rPr lang="it-IT" sz="1800" dirty="0" err="1">
                <a:ea typeface="Calibri"/>
                <a:cs typeface="Calibri"/>
              </a:rPr>
              <a:t>Example</a:t>
            </a:r>
            <a:r>
              <a:rPr lang="it-IT" sz="1800" dirty="0">
                <a:ea typeface="Calibri"/>
                <a:cs typeface="Calibri"/>
              </a:rPr>
              <a:t>: A </a:t>
            </a:r>
            <a:r>
              <a:rPr lang="it-IT" sz="1800" dirty="0" err="1">
                <a:ea typeface="Calibri"/>
                <a:cs typeface="Calibri"/>
              </a:rPr>
              <a:t>recent</a:t>
            </a:r>
            <a:r>
              <a:rPr lang="it-IT" sz="1800" dirty="0">
                <a:ea typeface="Calibri"/>
                <a:cs typeface="Calibri"/>
              </a:rPr>
              <a:t> paper </a:t>
            </a:r>
            <a:r>
              <a:rPr lang="it-IT" sz="1800" dirty="0" err="1">
                <a:ea typeface="Calibri"/>
                <a:cs typeface="Calibri"/>
              </a:rPr>
              <a:t>may</a:t>
            </a:r>
            <a:r>
              <a:rPr lang="it-IT" sz="1800" dirty="0">
                <a:ea typeface="Calibri"/>
                <a:cs typeface="Calibri"/>
              </a:rPr>
              <a:t> report a new </a:t>
            </a:r>
            <a:r>
              <a:rPr lang="it-IT" sz="1800" dirty="0" err="1">
                <a:ea typeface="Calibri"/>
                <a:cs typeface="Calibri"/>
              </a:rPr>
              <a:t>method</a:t>
            </a:r>
            <a:r>
              <a:rPr lang="it-IT" sz="1800" dirty="0">
                <a:ea typeface="Calibri"/>
                <a:cs typeface="Calibri"/>
              </a:rPr>
              <a:t>, a </a:t>
            </a:r>
            <a:r>
              <a:rPr lang="it-IT" sz="1800" dirty="0" err="1">
                <a:ea typeface="Calibri"/>
                <a:cs typeface="Calibri"/>
              </a:rPr>
              <a:t>novel</a:t>
            </a:r>
            <a:r>
              <a:rPr lang="it-IT" sz="1800" dirty="0">
                <a:ea typeface="Calibri"/>
                <a:cs typeface="Calibri"/>
              </a:rPr>
              <a:t> </a:t>
            </a:r>
            <a:r>
              <a:rPr lang="it-IT" sz="1800" dirty="0" err="1">
                <a:ea typeface="Calibri"/>
                <a:cs typeface="Calibri"/>
              </a:rPr>
              <a:t>material</a:t>
            </a:r>
            <a:r>
              <a:rPr lang="it-IT" sz="1800" dirty="0">
                <a:ea typeface="Calibri"/>
                <a:cs typeface="Calibri"/>
              </a:rPr>
              <a:t>, or </a:t>
            </a:r>
            <a:r>
              <a:rPr lang="it-IT" sz="1800" dirty="0" err="1">
                <a:ea typeface="Calibri"/>
                <a:cs typeface="Calibri"/>
              </a:rPr>
              <a:t>unexpected</a:t>
            </a:r>
            <a:r>
              <a:rPr lang="it-IT" sz="1800" dirty="0">
                <a:ea typeface="Calibri"/>
                <a:cs typeface="Calibri"/>
              </a:rPr>
              <a:t> </a:t>
            </a:r>
            <a:r>
              <a:rPr lang="it-IT" sz="1800" dirty="0" err="1">
                <a:ea typeface="Calibri"/>
                <a:cs typeface="Calibri"/>
              </a:rPr>
              <a:t>results</a:t>
            </a:r>
            <a:r>
              <a:rPr lang="it-IT" sz="1800" dirty="0">
                <a:ea typeface="Calibri"/>
                <a:cs typeface="Calibri"/>
              </a:rPr>
              <a:t> </a:t>
            </a:r>
            <a:r>
              <a:rPr lang="it-IT" sz="1800" dirty="0" err="1">
                <a:ea typeface="Calibri"/>
                <a:cs typeface="Calibri"/>
              </a:rPr>
              <a:t>that</a:t>
            </a:r>
            <a:r>
              <a:rPr lang="it-IT" sz="1800" dirty="0">
                <a:ea typeface="Calibri"/>
                <a:cs typeface="Calibri"/>
              </a:rPr>
              <a:t> are </a:t>
            </a:r>
            <a:r>
              <a:rPr lang="it-IT" sz="1800" dirty="0" err="1">
                <a:ea typeface="Calibri"/>
                <a:cs typeface="Calibri"/>
              </a:rPr>
              <a:t>not</a:t>
            </a:r>
            <a:r>
              <a:rPr lang="it-IT" sz="1800" dirty="0">
                <a:ea typeface="Calibri"/>
                <a:cs typeface="Calibri"/>
              </a:rPr>
              <a:t> </a:t>
            </a:r>
            <a:r>
              <a:rPr lang="it-IT" sz="1800" dirty="0" err="1">
                <a:ea typeface="Calibri"/>
                <a:cs typeface="Calibri"/>
              </a:rPr>
              <a:t>yet</a:t>
            </a:r>
            <a:r>
              <a:rPr lang="it-IT" sz="1800" dirty="0">
                <a:ea typeface="Calibri"/>
                <a:cs typeface="Calibri"/>
              </a:rPr>
              <a:t> </a:t>
            </a:r>
            <a:r>
              <a:rPr lang="it-IT" sz="1800" dirty="0" err="1">
                <a:ea typeface="Calibri"/>
                <a:cs typeface="Calibri"/>
              </a:rPr>
              <a:t>widely</a:t>
            </a:r>
            <a:r>
              <a:rPr lang="it-IT" sz="1800" dirty="0">
                <a:ea typeface="Calibri"/>
                <a:cs typeface="Calibri"/>
              </a:rPr>
              <a:t> </a:t>
            </a:r>
            <a:r>
              <a:rPr lang="it-IT" sz="1800" dirty="0" err="1">
                <a:ea typeface="Calibri"/>
                <a:cs typeface="Calibri"/>
              </a:rPr>
              <a:t>known</a:t>
            </a:r>
            <a:r>
              <a:rPr lang="it-IT" sz="1800" dirty="0">
                <a:ea typeface="Calibri"/>
                <a:cs typeface="Calibri"/>
              </a:rPr>
              <a:t>.</a:t>
            </a:r>
          </a:p>
          <a:p>
            <a:pPr indent="0" algn="just">
              <a:spcBef>
                <a:spcPts val="0"/>
              </a:spcBef>
              <a:buNone/>
            </a:pPr>
            <a:endParaRPr lang="it-IT" sz="1800" dirty="0">
              <a:ea typeface="Calibri"/>
              <a:cs typeface="Calibri"/>
            </a:endParaRPr>
          </a:p>
          <a:p>
            <a:pPr indent="0" algn="just">
              <a:spcBef>
                <a:spcPts val="0"/>
              </a:spcBef>
              <a:buNone/>
            </a:pPr>
            <a:r>
              <a:rPr lang="it-IT" sz="1800" dirty="0" err="1">
                <a:ea typeface="Calibri"/>
                <a:cs typeface="Calibri"/>
              </a:rPr>
              <a:t>Understand</a:t>
            </a:r>
            <a:r>
              <a:rPr lang="it-IT" sz="1800" dirty="0">
                <a:ea typeface="Calibri"/>
                <a:cs typeface="Calibri"/>
              </a:rPr>
              <a:t> </a:t>
            </a:r>
            <a:r>
              <a:rPr lang="it-IT" sz="1800" dirty="0" err="1">
                <a:ea typeface="Calibri"/>
                <a:cs typeface="Calibri"/>
              </a:rPr>
              <a:t>scientific</a:t>
            </a:r>
            <a:r>
              <a:rPr lang="it-IT" sz="1800" dirty="0">
                <a:ea typeface="Calibri"/>
                <a:cs typeface="Calibri"/>
              </a:rPr>
              <a:t> </a:t>
            </a:r>
            <a:r>
              <a:rPr lang="it-IT" sz="1800" dirty="0" err="1">
                <a:ea typeface="Calibri"/>
                <a:cs typeface="Calibri"/>
              </a:rPr>
              <a:t>reasoning</a:t>
            </a:r>
            <a:r>
              <a:rPr lang="it-IT" sz="1800" dirty="0">
                <a:ea typeface="Calibri"/>
                <a:cs typeface="Calibri"/>
              </a:rPr>
              <a:t>: papers show </a:t>
            </a:r>
            <a:r>
              <a:rPr lang="it-IT" sz="1800" dirty="0" err="1">
                <a:ea typeface="Calibri"/>
                <a:cs typeface="Calibri"/>
              </a:rPr>
              <a:t>how</a:t>
            </a:r>
            <a:r>
              <a:rPr lang="it-IT" sz="1800" dirty="0">
                <a:ea typeface="Calibri"/>
                <a:cs typeface="Calibri"/>
              </a:rPr>
              <a:t> </a:t>
            </a:r>
            <a:r>
              <a:rPr lang="it-IT" sz="1800" dirty="0" err="1">
                <a:ea typeface="Calibri"/>
                <a:cs typeface="Calibri"/>
              </a:rPr>
              <a:t>researchers</a:t>
            </a:r>
            <a:r>
              <a:rPr lang="it-IT" sz="1800" dirty="0">
                <a:ea typeface="Calibri"/>
                <a:cs typeface="Calibri"/>
              </a:rPr>
              <a:t> </a:t>
            </a:r>
            <a:r>
              <a:rPr lang="it-IT" sz="1800" dirty="0" err="1">
                <a:ea typeface="Calibri"/>
                <a:cs typeface="Calibri"/>
              </a:rPr>
              <a:t>move</a:t>
            </a:r>
            <a:r>
              <a:rPr lang="it-IT" sz="1800" dirty="0">
                <a:ea typeface="Calibri"/>
                <a:cs typeface="Calibri"/>
              </a:rPr>
              <a:t> from a </a:t>
            </a:r>
            <a:r>
              <a:rPr lang="it-IT" sz="1800" dirty="0" err="1">
                <a:ea typeface="Calibri"/>
                <a:cs typeface="Calibri"/>
              </a:rPr>
              <a:t>question</a:t>
            </a:r>
            <a:r>
              <a:rPr lang="it-IT" sz="1800" dirty="0">
                <a:ea typeface="Calibri"/>
                <a:cs typeface="Calibri"/>
              </a:rPr>
              <a:t> to a </a:t>
            </a:r>
            <a:r>
              <a:rPr lang="it-IT" sz="1800" dirty="0" err="1">
                <a:ea typeface="Calibri"/>
                <a:cs typeface="Calibri"/>
              </a:rPr>
              <a:t>conclusion</a:t>
            </a:r>
            <a:r>
              <a:rPr lang="it-IT" sz="1800" dirty="0">
                <a:ea typeface="Calibri"/>
                <a:cs typeface="Calibri"/>
              </a:rPr>
              <a:t>, </a:t>
            </a:r>
            <a:r>
              <a:rPr lang="it-IT" sz="1800" dirty="0" err="1">
                <a:ea typeface="Calibri"/>
                <a:cs typeface="Calibri"/>
              </a:rPr>
              <a:t>including</a:t>
            </a:r>
            <a:r>
              <a:rPr lang="it-IT" sz="1800" dirty="0">
                <a:ea typeface="Calibri"/>
                <a:cs typeface="Calibri"/>
              </a:rPr>
              <a:t> </a:t>
            </a:r>
            <a:r>
              <a:rPr lang="it-IT" sz="1800" dirty="0" err="1">
                <a:ea typeface="Calibri"/>
                <a:cs typeface="Calibri"/>
              </a:rPr>
              <a:t>hypotheses</a:t>
            </a:r>
            <a:r>
              <a:rPr lang="it-IT" sz="1800" dirty="0">
                <a:ea typeface="Calibri"/>
                <a:cs typeface="Calibri"/>
              </a:rPr>
              <a:t>, </a:t>
            </a:r>
            <a:r>
              <a:rPr lang="it-IT" sz="1800" dirty="0" err="1">
                <a:ea typeface="Calibri"/>
                <a:cs typeface="Calibri"/>
              </a:rPr>
              <a:t>methods</a:t>
            </a:r>
            <a:r>
              <a:rPr lang="it-IT" sz="1800" dirty="0">
                <a:ea typeface="Calibri"/>
                <a:cs typeface="Calibri"/>
              </a:rPr>
              <a:t>, and </a:t>
            </a:r>
            <a:r>
              <a:rPr lang="it-IT" sz="1800" dirty="0" err="1">
                <a:ea typeface="Calibri"/>
                <a:cs typeface="Calibri"/>
              </a:rPr>
              <a:t>interpretation</a:t>
            </a:r>
            <a:r>
              <a:rPr lang="it-IT" sz="1800" dirty="0">
                <a:ea typeface="Calibri"/>
                <a:cs typeface="Calibri"/>
              </a:rPr>
              <a:t> of </a:t>
            </a:r>
            <a:r>
              <a:rPr lang="it-IT" sz="1800" dirty="0" err="1">
                <a:ea typeface="Calibri"/>
                <a:cs typeface="Calibri"/>
              </a:rPr>
              <a:t>results</a:t>
            </a:r>
            <a:r>
              <a:rPr lang="it-IT" sz="1800" dirty="0">
                <a:ea typeface="Calibri"/>
                <a:cs typeface="Calibri"/>
              </a:rPr>
              <a:t>.</a:t>
            </a:r>
          </a:p>
          <a:p>
            <a:pPr indent="0" algn="just">
              <a:spcBef>
                <a:spcPts val="0"/>
              </a:spcBef>
              <a:buNone/>
            </a:pPr>
            <a:endParaRPr lang="it-IT" dirty="0"/>
          </a:p>
        </p:txBody>
      </p:sp>
      <p:pic>
        <p:nvPicPr>
          <p:cNvPr id="5" name="Immagine 4" descr="Immagine che contiene rosso, giocattolo&#10;&#10;Il contenuto generato dall&amp;#39;IA potrebbe non essere corretto.">
            <a:extLst>
              <a:ext uri="{FF2B5EF4-FFF2-40B4-BE49-F238E27FC236}">
                <a16:creationId xmlns:a16="http://schemas.microsoft.com/office/drawing/2014/main" xmlns="" id="{BC4DF10F-BFA8-5C3A-2B50-41F65BB37144}"/>
              </a:ext>
            </a:extLst>
          </p:cNvPr>
          <p:cNvPicPr>
            <a:picLocks noChangeAspect="1"/>
          </p:cNvPicPr>
          <p:nvPr/>
        </p:nvPicPr>
        <p:blipFill>
          <a:blip r:embed="rId2"/>
          <a:srcRect t="1333" r="326" b="649"/>
          <a:stretch>
            <a:fillRect/>
          </a:stretch>
        </p:blipFill>
        <p:spPr>
          <a:xfrm>
            <a:off x="864713" y="5456393"/>
            <a:ext cx="2534176" cy="1246944"/>
          </a:xfrm>
          <a:prstGeom prst="rect">
            <a:avLst/>
          </a:prstGeom>
        </p:spPr>
      </p:pic>
    </p:spTree>
    <p:extLst>
      <p:ext uri="{BB962C8B-B14F-4D97-AF65-F5344CB8AC3E}">
        <p14:creationId xmlns:p14="http://schemas.microsoft.com/office/powerpoint/2010/main" xmlns="" val="15615374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6C79448-0BD7-6BA6-87E4-39BF7E80FB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4DA8B9CB-D0CB-E716-DDDC-458B4C1CEA17}"/>
              </a:ext>
            </a:extLst>
          </p:cNvPr>
          <p:cNvSpPr>
            <a:spLocks noGrp="1"/>
          </p:cNvSpPr>
          <p:nvPr/>
        </p:nvSpPr>
        <p:spPr>
          <a:xfrm>
            <a:off x="457200" y="205979"/>
            <a:ext cx="11087100" cy="13144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err="1"/>
              <a:t>Why</a:t>
            </a:r>
            <a:r>
              <a:rPr lang="it-IT"/>
              <a:t> </a:t>
            </a:r>
            <a:r>
              <a:rPr lang="it-IT" err="1"/>
              <a:t>Read</a:t>
            </a:r>
            <a:r>
              <a:rPr lang="it-IT"/>
              <a:t> </a:t>
            </a:r>
            <a:r>
              <a:rPr lang="it-IT" err="1"/>
              <a:t>Scientific</a:t>
            </a:r>
            <a:r>
              <a:rPr lang="it-IT"/>
              <a:t> </a:t>
            </a:r>
            <a:r>
              <a:rPr lang="it-IT" err="1"/>
              <a:t>Papers</a:t>
            </a:r>
            <a:r>
              <a:rPr lang="it-IT"/>
              <a:t>?</a:t>
            </a:r>
          </a:p>
        </p:txBody>
      </p:sp>
      <p:sp>
        <p:nvSpPr>
          <p:cNvPr id="3" name="Segnaposto contenuto 5">
            <a:extLst>
              <a:ext uri="{FF2B5EF4-FFF2-40B4-BE49-F238E27FC236}">
                <a16:creationId xmlns:a16="http://schemas.microsoft.com/office/drawing/2014/main" xmlns="" id="{AAD05C4C-170A-B5DC-91FE-E2F875186AA3}"/>
              </a:ext>
            </a:extLst>
          </p:cNvPr>
          <p:cNvSpPr>
            <a:spLocks noGrp="1"/>
          </p:cNvSpPr>
          <p:nvPr/>
        </p:nvSpPr>
        <p:spPr>
          <a:xfrm>
            <a:off x="457200" y="2044948"/>
            <a:ext cx="10312400" cy="5185172"/>
          </a:xfrm>
          <a:prstGeom prst="rect">
            <a:avLst/>
          </a:prstGeom>
        </p:spPr>
        <p:txBody>
          <a:bodyPr vert="horz" lIns="91440" tIns="45720" rIns="91440" bIns="45720" rtlCol="0" anchor="t">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a:spcBef>
                <a:spcPts val="0"/>
              </a:spcBef>
              <a:buNone/>
            </a:pPr>
            <a:endParaRPr lang="it-IT" sz="1800" dirty="0">
              <a:ea typeface="Calibri"/>
              <a:cs typeface="Calibri"/>
            </a:endParaRPr>
          </a:p>
          <a:p>
            <a:pPr indent="0" algn="just">
              <a:spcBef>
                <a:spcPts val="0"/>
              </a:spcBef>
              <a:buNone/>
            </a:pPr>
            <a:r>
              <a:rPr lang="it-IT" sz="1800" dirty="0" err="1">
                <a:ea typeface="Calibri"/>
                <a:cs typeface="Calibri"/>
              </a:rPr>
              <a:t>This</a:t>
            </a:r>
            <a:r>
              <a:rPr lang="it-IT" sz="1800" dirty="0">
                <a:ea typeface="Calibri"/>
                <a:cs typeface="Calibri"/>
              </a:rPr>
              <a:t> helps </a:t>
            </a:r>
            <a:r>
              <a:rPr lang="it-IT" sz="1800" dirty="0" err="1">
                <a:ea typeface="Calibri"/>
                <a:cs typeface="Calibri"/>
              </a:rPr>
              <a:t>you</a:t>
            </a:r>
            <a:r>
              <a:rPr lang="it-IT" sz="1800" dirty="0">
                <a:ea typeface="Calibri"/>
                <a:cs typeface="Calibri"/>
              </a:rPr>
              <a:t> </a:t>
            </a:r>
            <a:r>
              <a:rPr lang="it-IT" sz="1800" dirty="0" err="1">
                <a:ea typeface="Calibri"/>
                <a:cs typeface="Calibri"/>
              </a:rPr>
              <a:t>learn</a:t>
            </a:r>
            <a:r>
              <a:rPr lang="it-IT" sz="1800" dirty="0">
                <a:ea typeface="Calibri"/>
                <a:cs typeface="Calibri"/>
              </a:rPr>
              <a:t> </a:t>
            </a:r>
            <a:r>
              <a:rPr lang="it-IT" sz="1800" dirty="0" err="1">
                <a:ea typeface="Calibri"/>
                <a:cs typeface="Calibri"/>
              </a:rPr>
              <a:t>not</a:t>
            </a:r>
            <a:r>
              <a:rPr lang="it-IT" sz="1800" dirty="0">
                <a:ea typeface="Calibri"/>
                <a:cs typeface="Calibri"/>
              </a:rPr>
              <a:t> just “</a:t>
            </a:r>
            <a:r>
              <a:rPr lang="it-IT" sz="1800" dirty="0" err="1">
                <a:ea typeface="Calibri"/>
                <a:cs typeface="Calibri"/>
              </a:rPr>
              <a:t>what</a:t>
            </a:r>
            <a:r>
              <a:rPr lang="it-IT" sz="1800" dirty="0">
                <a:ea typeface="Calibri"/>
                <a:cs typeface="Calibri"/>
              </a:rPr>
              <a:t> </a:t>
            </a:r>
            <a:r>
              <a:rPr lang="it-IT" sz="1800" dirty="0" err="1">
                <a:ea typeface="Calibri"/>
                <a:cs typeface="Calibri"/>
              </a:rPr>
              <a:t>we</a:t>
            </a:r>
            <a:r>
              <a:rPr lang="it-IT" sz="1800" dirty="0">
                <a:ea typeface="Calibri"/>
                <a:cs typeface="Calibri"/>
              </a:rPr>
              <a:t> know,” </a:t>
            </a:r>
            <a:r>
              <a:rPr lang="it-IT" sz="1800" dirty="0" err="1">
                <a:ea typeface="Calibri"/>
                <a:cs typeface="Calibri"/>
              </a:rPr>
              <a:t>but</a:t>
            </a:r>
            <a:r>
              <a:rPr lang="it-IT" sz="1800" dirty="0">
                <a:ea typeface="Calibri"/>
                <a:cs typeface="Calibri"/>
              </a:rPr>
              <a:t> “</a:t>
            </a:r>
            <a:r>
              <a:rPr lang="it-IT" sz="1800" dirty="0" err="1">
                <a:ea typeface="Calibri"/>
                <a:cs typeface="Calibri"/>
              </a:rPr>
              <a:t>how</a:t>
            </a:r>
            <a:r>
              <a:rPr lang="it-IT" sz="1800" dirty="0">
                <a:ea typeface="Calibri"/>
                <a:cs typeface="Calibri"/>
              </a:rPr>
              <a:t> </a:t>
            </a:r>
            <a:r>
              <a:rPr lang="it-IT" sz="1800" dirty="0" err="1">
                <a:ea typeface="Calibri"/>
                <a:cs typeface="Calibri"/>
              </a:rPr>
              <a:t>we</a:t>
            </a:r>
            <a:r>
              <a:rPr lang="it-IT" sz="1800" dirty="0">
                <a:ea typeface="Calibri"/>
                <a:cs typeface="Calibri"/>
              </a:rPr>
              <a:t> know </a:t>
            </a:r>
            <a:r>
              <a:rPr lang="it-IT" sz="1800" dirty="0" err="1">
                <a:ea typeface="Calibri"/>
                <a:cs typeface="Calibri"/>
              </a:rPr>
              <a:t>it</a:t>
            </a:r>
            <a:r>
              <a:rPr lang="it-IT" sz="1800" dirty="0">
                <a:ea typeface="Calibri"/>
                <a:cs typeface="Calibri"/>
              </a:rPr>
              <a:t>.”</a:t>
            </a:r>
          </a:p>
          <a:p>
            <a:pPr indent="0" algn="just">
              <a:spcBef>
                <a:spcPts val="0"/>
              </a:spcBef>
              <a:buNone/>
            </a:pPr>
            <a:endParaRPr lang="it-IT" sz="1800" dirty="0">
              <a:ea typeface="Calibri"/>
              <a:cs typeface="Calibri"/>
            </a:endParaRPr>
          </a:p>
          <a:p>
            <a:pPr indent="0" algn="just">
              <a:spcBef>
                <a:spcPts val="0"/>
              </a:spcBef>
              <a:buNone/>
            </a:pPr>
            <a:r>
              <a:rPr lang="it-IT" sz="1800" dirty="0" err="1">
                <a:ea typeface="Calibri"/>
                <a:cs typeface="Calibri"/>
              </a:rPr>
              <a:t>Evaluate</a:t>
            </a:r>
            <a:r>
              <a:rPr lang="it-IT" sz="1800" dirty="0">
                <a:ea typeface="Calibri"/>
                <a:cs typeface="Calibri"/>
              </a:rPr>
              <a:t> </a:t>
            </a:r>
            <a:r>
              <a:rPr lang="it-IT" sz="1800" dirty="0" err="1">
                <a:ea typeface="Calibri"/>
                <a:cs typeface="Calibri"/>
              </a:rPr>
              <a:t>evidence</a:t>
            </a:r>
            <a:r>
              <a:rPr lang="it-IT" sz="1800" dirty="0">
                <a:ea typeface="Calibri"/>
                <a:cs typeface="Calibri"/>
              </a:rPr>
              <a:t> </a:t>
            </a:r>
            <a:r>
              <a:rPr lang="it-IT" sz="1800" dirty="0" err="1">
                <a:ea typeface="Calibri"/>
                <a:cs typeface="Calibri"/>
              </a:rPr>
              <a:t>yourself</a:t>
            </a:r>
            <a:r>
              <a:rPr lang="it-IT" sz="1800" dirty="0">
                <a:ea typeface="Calibri"/>
                <a:cs typeface="Calibri"/>
              </a:rPr>
              <a:t>: reading papers </a:t>
            </a:r>
            <a:r>
              <a:rPr lang="it-IT" sz="1800" dirty="0" err="1">
                <a:ea typeface="Calibri"/>
                <a:cs typeface="Calibri"/>
              </a:rPr>
              <a:t>allows</a:t>
            </a:r>
            <a:r>
              <a:rPr lang="it-IT" sz="1800" dirty="0">
                <a:ea typeface="Calibri"/>
                <a:cs typeface="Calibri"/>
              </a:rPr>
              <a:t> </a:t>
            </a:r>
            <a:r>
              <a:rPr lang="it-IT" sz="1800" dirty="0" err="1">
                <a:ea typeface="Calibri"/>
                <a:cs typeface="Calibri"/>
              </a:rPr>
              <a:t>you</a:t>
            </a:r>
            <a:r>
              <a:rPr lang="it-IT" sz="1800" dirty="0">
                <a:ea typeface="Calibri"/>
                <a:cs typeface="Calibri"/>
              </a:rPr>
              <a:t> to </a:t>
            </a:r>
            <a:r>
              <a:rPr lang="it-IT" sz="1800" dirty="0" err="1">
                <a:ea typeface="Calibri"/>
                <a:cs typeface="Calibri"/>
              </a:rPr>
              <a:t>critically</a:t>
            </a:r>
            <a:r>
              <a:rPr lang="it-IT" sz="1800" dirty="0">
                <a:ea typeface="Calibri"/>
                <a:cs typeface="Calibri"/>
              </a:rPr>
              <a:t> </a:t>
            </a:r>
            <a:r>
              <a:rPr lang="it-IT" sz="1800" dirty="0" err="1">
                <a:ea typeface="Calibri"/>
                <a:cs typeface="Calibri"/>
              </a:rPr>
              <a:t>assess</a:t>
            </a:r>
            <a:r>
              <a:rPr lang="it-IT" sz="1800" dirty="0">
                <a:ea typeface="Calibri"/>
                <a:cs typeface="Calibri"/>
              </a:rPr>
              <a:t> the </a:t>
            </a:r>
            <a:r>
              <a:rPr lang="it-IT" sz="1800" dirty="0" err="1">
                <a:ea typeface="Calibri"/>
                <a:cs typeface="Calibri"/>
              </a:rPr>
              <a:t>quality</a:t>
            </a:r>
            <a:r>
              <a:rPr lang="it-IT" sz="1800" dirty="0">
                <a:ea typeface="Calibri"/>
                <a:cs typeface="Calibri"/>
              </a:rPr>
              <a:t> of the data, the </a:t>
            </a:r>
            <a:r>
              <a:rPr lang="it-IT" sz="1800" dirty="0" err="1">
                <a:ea typeface="Calibri"/>
                <a:cs typeface="Calibri"/>
              </a:rPr>
              <a:t>strength</a:t>
            </a:r>
            <a:r>
              <a:rPr lang="it-IT" sz="1800" dirty="0">
                <a:ea typeface="Calibri"/>
                <a:cs typeface="Calibri"/>
              </a:rPr>
              <a:t> of the </a:t>
            </a:r>
            <a:r>
              <a:rPr lang="it-IT" sz="1800" dirty="0" err="1">
                <a:ea typeface="Calibri"/>
                <a:cs typeface="Calibri"/>
              </a:rPr>
              <a:t>conclusions</a:t>
            </a:r>
            <a:r>
              <a:rPr lang="it-IT" sz="1800" dirty="0">
                <a:ea typeface="Calibri"/>
                <a:cs typeface="Calibri"/>
              </a:rPr>
              <a:t>, and </a:t>
            </a:r>
            <a:r>
              <a:rPr lang="it-IT" sz="1800" dirty="0" err="1">
                <a:ea typeface="Calibri"/>
                <a:cs typeface="Calibri"/>
              </a:rPr>
              <a:t>any</a:t>
            </a:r>
            <a:r>
              <a:rPr lang="it-IT" sz="1800" dirty="0">
                <a:ea typeface="Calibri"/>
                <a:cs typeface="Calibri"/>
              </a:rPr>
              <a:t> </a:t>
            </a:r>
            <a:r>
              <a:rPr lang="it-IT" sz="1800" dirty="0" err="1">
                <a:ea typeface="Calibri"/>
                <a:cs typeface="Calibri"/>
              </a:rPr>
              <a:t>limitations</a:t>
            </a:r>
            <a:r>
              <a:rPr lang="it-IT" sz="1800" dirty="0">
                <a:ea typeface="Calibri"/>
                <a:cs typeface="Calibri"/>
              </a:rPr>
              <a:t> of the study, </a:t>
            </a:r>
            <a:r>
              <a:rPr lang="it-IT" sz="1800" dirty="0" err="1">
                <a:ea typeface="Calibri"/>
                <a:cs typeface="Calibri"/>
              </a:rPr>
              <a:t>rather</a:t>
            </a:r>
            <a:r>
              <a:rPr lang="it-IT" sz="1800" dirty="0">
                <a:ea typeface="Calibri"/>
                <a:cs typeface="Calibri"/>
              </a:rPr>
              <a:t> </a:t>
            </a:r>
            <a:r>
              <a:rPr lang="it-IT" sz="1800" dirty="0" err="1">
                <a:ea typeface="Calibri"/>
                <a:cs typeface="Calibri"/>
              </a:rPr>
              <a:t>than</a:t>
            </a:r>
            <a:r>
              <a:rPr lang="it-IT" sz="1800" dirty="0">
                <a:ea typeface="Calibri"/>
                <a:cs typeface="Calibri"/>
              </a:rPr>
              <a:t> </a:t>
            </a:r>
            <a:r>
              <a:rPr lang="it-IT" sz="1800" dirty="0" err="1">
                <a:ea typeface="Calibri"/>
                <a:cs typeface="Calibri"/>
              </a:rPr>
              <a:t>relying</a:t>
            </a:r>
            <a:r>
              <a:rPr lang="it-IT" sz="1800" dirty="0">
                <a:ea typeface="Calibri"/>
                <a:cs typeface="Calibri"/>
              </a:rPr>
              <a:t> </a:t>
            </a:r>
            <a:r>
              <a:rPr lang="it-IT" sz="1800" dirty="0" err="1">
                <a:ea typeface="Calibri"/>
                <a:cs typeface="Calibri"/>
              </a:rPr>
              <a:t>only</a:t>
            </a:r>
            <a:r>
              <a:rPr lang="it-IT" sz="1800" dirty="0">
                <a:ea typeface="Calibri"/>
                <a:cs typeface="Calibri"/>
              </a:rPr>
              <a:t> on </a:t>
            </a:r>
            <a:r>
              <a:rPr lang="it-IT" sz="1800" dirty="0" err="1">
                <a:ea typeface="Calibri"/>
                <a:cs typeface="Calibri"/>
              </a:rPr>
              <a:t>secondary</a:t>
            </a:r>
            <a:r>
              <a:rPr lang="it-IT" sz="1800" dirty="0">
                <a:ea typeface="Calibri"/>
                <a:cs typeface="Calibri"/>
              </a:rPr>
              <a:t> sources.</a:t>
            </a:r>
          </a:p>
          <a:p>
            <a:pPr indent="0" algn="just">
              <a:spcBef>
                <a:spcPts val="0"/>
              </a:spcBef>
              <a:buNone/>
            </a:pPr>
            <a:endParaRPr lang="it-IT" sz="1800">
              <a:ea typeface="Calibri"/>
              <a:cs typeface="Calibri"/>
            </a:endParaRPr>
          </a:p>
          <a:p>
            <a:pPr indent="0" algn="just">
              <a:spcBef>
                <a:spcPts val="0"/>
              </a:spcBef>
              <a:buNone/>
            </a:pPr>
            <a:r>
              <a:rPr lang="it-IT" sz="1800" dirty="0">
                <a:ea typeface="Calibri"/>
                <a:cs typeface="Calibri"/>
              </a:rPr>
              <a:t>Quick </a:t>
            </a:r>
            <a:r>
              <a:rPr lang="it-IT" sz="1800" dirty="0" err="1">
                <a:ea typeface="Calibri"/>
                <a:cs typeface="Calibri"/>
              </a:rPr>
              <a:t>reflection</a:t>
            </a:r>
            <a:r>
              <a:rPr lang="it-IT" sz="1800" dirty="0">
                <a:ea typeface="Calibri"/>
                <a:cs typeface="Calibri"/>
              </a:rPr>
              <a:t>: Do </a:t>
            </a:r>
            <a:r>
              <a:rPr lang="it-IT" sz="1800" dirty="0" err="1">
                <a:ea typeface="Calibri"/>
                <a:cs typeface="Calibri"/>
              </a:rPr>
              <a:t>you</a:t>
            </a:r>
            <a:r>
              <a:rPr lang="it-IT" sz="1800" dirty="0">
                <a:ea typeface="Calibri"/>
                <a:cs typeface="Calibri"/>
              </a:rPr>
              <a:t> </a:t>
            </a:r>
            <a:r>
              <a:rPr lang="it-IT" sz="1800" dirty="0" err="1">
                <a:ea typeface="Calibri"/>
                <a:cs typeface="Calibri"/>
              </a:rPr>
              <a:t>usually</a:t>
            </a:r>
            <a:r>
              <a:rPr lang="it-IT" sz="1800" dirty="0">
                <a:ea typeface="Calibri"/>
                <a:cs typeface="Calibri"/>
              </a:rPr>
              <a:t> trust a </a:t>
            </a:r>
            <a:r>
              <a:rPr lang="it-IT" sz="1800" dirty="0" err="1">
                <a:ea typeface="Calibri"/>
                <a:cs typeface="Calibri"/>
              </a:rPr>
              <a:t>conclusion</a:t>
            </a:r>
            <a:r>
              <a:rPr lang="it-IT" sz="1800" dirty="0">
                <a:ea typeface="Calibri"/>
                <a:cs typeface="Calibri"/>
              </a:rPr>
              <a:t> more </a:t>
            </a:r>
            <a:r>
              <a:rPr lang="it-IT" sz="1800" dirty="0" err="1">
                <a:ea typeface="Calibri"/>
                <a:cs typeface="Calibri"/>
              </a:rPr>
              <a:t>when</a:t>
            </a:r>
            <a:r>
              <a:rPr lang="it-IT" sz="1800" dirty="0">
                <a:ea typeface="Calibri"/>
                <a:cs typeface="Calibri"/>
              </a:rPr>
              <a:t> </a:t>
            </a:r>
            <a:r>
              <a:rPr lang="it-IT" sz="1800" dirty="0" err="1">
                <a:ea typeface="Calibri"/>
                <a:cs typeface="Calibri"/>
              </a:rPr>
              <a:t>you</a:t>
            </a:r>
            <a:r>
              <a:rPr lang="it-IT" sz="1800" dirty="0">
                <a:ea typeface="Calibri"/>
                <a:cs typeface="Calibri"/>
              </a:rPr>
              <a:t> </a:t>
            </a:r>
            <a:r>
              <a:rPr lang="it-IT" sz="1800" dirty="0" err="1">
                <a:ea typeface="Calibri"/>
                <a:cs typeface="Calibri"/>
              </a:rPr>
              <a:t>read</a:t>
            </a:r>
            <a:r>
              <a:rPr lang="it-IT" sz="1800" dirty="0">
                <a:ea typeface="Calibri"/>
                <a:cs typeface="Calibri"/>
              </a:rPr>
              <a:t> </a:t>
            </a:r>
            <a:r>
              <a:rPr lang="it-IT" sz="1800" dirty="0" err="1">
                <a:ea typeface="Calibri"/>
                <a:cs typeface="Calibri"/>
              </a:rPr>
              <a:t>it</a:t>
            </a:r>
            <a:r>
              <a:rPr lang="it-IT" sz="1800" dirty="0">
                <a:ea typeface="Calibri"/>
                <a:cs typeface="Calibri"/>
              </a:rPr>
              <a:t> in a </a:t>
            </a:r>
            <a:r>
              <a:rPr lang="it-IT" sz="1800" dirty="0" err="1">
                <a:ea typeface="Calibri"/>
                <a:cs typeface="Calibri"/>
              </a:rPr>
              <a:t>textbook</a:t>
            </a:r>
            <a:r>
              <a:rPr lang="it-IT" sz="1800" dirty="0">
                <a:ea typeface="Calibri"/>
                <a:cs typeface="Calibri"/>
              </a:rPr>
              <a:t>, or </a:t>
            </a:r>
            <a:r>
              <a:rPr lang="it-IT" sz="1800" dirty="0" err="1">
                <a:ea typeface="Calibri"/>
                <a:cs typeface="Calibri"/>
              </a:rPr>
              <a:t>when</a:t>
            </a:r>
            <a:r>
              <a:rPr lang="it-IT" sz="1800" dirty="0">
                <a:ea typeface="Calibri"/>
                <a:cs typeface="Calibri"/>
              </a:rPr>
              <a:t> </a:t>
            </a:r>
            <a:r>
              <a:rPr lang="it-IT" sz="1800" dirty="0" err="1">
                <a:ea typeface="Calibri"/>
                <a:cs typeface="Calibri"/>
              </a:rPr>
              <a:t>you</a:t>
            </a:r>
            <a:r>
              <a:rPr lang="it-IT" sz="1800" dirty="0">
                <a:ea typeface="Calibri"/>
                <a:cs typeface="Calibri"/>
              </a:rPr>
              <a:t> </a:t>
            </a:r>
            <a:r>
              <a:rPr lang="it-IT" sz="1800" dirty="0" err="1">
                <a:ea typeface="Calibri"/>
                <a:cs typeface="Calibri"/>
              </a:rPr>
              <a:t>see</a:t>
            </a:r>
            <a:r>
              <a:rPr lang="it-IT" sz="1800" dirty="0">
                <a:ea typeface="Calibri"/>
                <a:cs typeface="Calibri"/>
              </a:rPr>
              <a:t> the </a:t>
            </a:r>
            <a:r>
              <a:rPr lang="it-IT" sz="1800" dirty="0" err="1">
                <a:ea typeface="Calibri"/>
                <a:cs typeface="Calibri"/>
              </a:rPr>
              <a:t>original</a:t>
            </a:r>
            <a:r>
              <a:rPr lang="it-IT" sz="1800" dirty="0">
                <a:ea typeface="Calibri"/>
                <a:cs typeface="Calibri"/>
              </a:rPr>
              <a:t> data </a:t>
            </a:r>
            <a:r>
              <a:rPr lang="it-IT" sz="1800" dirty="0" err="1">
                <a:ea typeface="Calibri"/>
                <a:cs typeface="Calibri"/>
              </a:rPr>
              <a:t>behind</a:t>
            </a:r>
            <a:r>
              <a:rPr lang="it-IT" sz="1800" dirty="0">
                <a:ea typeface="Calibri"/>
                <a:cs typeface="Calibri"/>
              </a:rPr>
              <a:t> </a:t>
            </a:r>
            <a:r>
              <a:rPr lang="it-IT" sz="1800" dirty="0" err="1">
                <a:ea typeface="Calibri"/>
                <a:cs typeface="Calibri"/>
              </a:rPr>
              <a:t>it</a:t>
            </a:r>
            <a:r>
              <a:rPr lang="it-IT" sz="1800" dirty="0">
                <a:ea typeface="Calibri"/>
                <a:cs typeface="Calibri"/>
              </a:rPr>
              <a:t>? </a:t>
            </a:r>
            <a:r>
              <a:rPr lang="it-IT" sz="1800" dirty="0" err="1">
                <a:ea typeface="Calibri"/>
                <a:cs typeface="Calibri"/>
              </a:rPr>
              <a:t>Why</a:t>
            </a:r>
            <a:r>
              <a:rPr lang="it-IT" sz="1800" dirty="0">
                <a:ea typeface="Calibri"/>
                <a:cs typeface="Calibri"/>
              </a:rPr>
              <a:t>?</a:t>
            </a:r>
            <a:endParaRPr lang="it-IT" dirty="0"/>
          </a:p>
        </p:txBody>
      </p:sp>
      <p:pic>
        <p:nvPicPr>
          <p:cNvPr id="5" name="Immagine 4" descr="Immagine che contiene rosso, giocattolo&#10;&#10;Il contenuto generato dall&amp;#39;IA potrebbe non essere corretto.">
            <a:extLst>
              <a:ext uri="{FF2B5EF4-FFF2-40B4-BE49-F238E27FC236}">
                <a16:creationId xmlns:a16="http://schemas.microsoft.com/office/drawing/2014/main" xmlns="" id="{1F5AAA32-E633-002A-6BE2-CE202ADDABD1}"/>
              </a:ext>
            </a:extLst>
          </p:cNvPr>
          <p:cNvPicPr>
            <a:picLocks noChangeAspect="1"/>
          </p:cNvPicPr>
          <p:nvPr/>
        </p:nvPicPr>
        <p:blipFill>
          <a:blip r:embed="rId2"/>
          <a:srcRect t="1333" r="326" b="649"/>
          <a:stretch>
            <a:fillRect/>
          </a:stretch>
        </p:blipFill>
        <p:spPr>
          <a:xfrm>
            <a:off x="4492460" y="4898913"/>
            <a:ext cx="3019085" cy="1484450"/>
          </a:xfrm>
          <a:prstGeom prst="rect">
            <a:avLst/>
          </a:prstGeom>
        </p:spPr>
      </p:pic>
    </p:spTree>
    <p:extLst>
      <p:ext uri="{BB962C8B-B14F-4D97-AF65-F5344CB8AC3E}">
        <p14:creationId xmlns:p14="http://schemas.microsoft.com/office/powerpoint/2010/main" xmlns="" val="6884238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53B8899-278C-2A0A-C17E-028DDD8BC9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BB888505-D607-A4EF-D758-561A78585A78}"/>
              </a:ext>
            </a:extLst>
          </p:cNvPr>
          <p:cNvSpPr>
            <a:spLocks noGrp="1"/>
          </p:cNvSpPr>
          <p:nvPr/>
        </p:nvSpPr>
        <p:spPr>
          <a:xfrm>
            <a:off x="457200" y="205979"/>
            <a:ext cx="11252200" cy="11747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t>The IMRaD Structure</a:t>
            </a:r>
          </a:p>
        </p:txBody>
      </p:sp>
      <p:sp>
        <p:nvSpPr>
          <p:cNvPr id="3" name="CasellaDiTesto 9">
            <a:extLst>
              <a:ext uri="{FF2B5EF4-FFF2-40B4-BE49-F238E27FC236}">
                <a16:creationId xmlns:a16="http://schemas.microsoft.com/office/drawing/2014/main" xmlns="" id="{901553DB-5944-4D22-916D-E9727639B7B9}"/>
              </a:ext>
            </a:extLst>
          </p:cNvPr>
          <p:cNvSpPr txBox="1"/>
          <p:nvPr/>
        </p:nvSpPr>
        <p:spPr>
          <a:xfrm>
            <a:off x="4024251" y="1057151"/>
            <a:ext cx="4114800" cy="6590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The Standard Format of Scientific Papers</a:t>
            </a:r>
          </a:p>
          <a:p>
            <a:pPr algn="ctr"/>
            <a:endParaRPr lang="it-IT"/>
          </a:p>
        </p:txBody>
      </p:sp>
      <p:sp>
        <p:nvSpPr>
          <p:cNvPr id="4" name="CasellaDiTesto 10">
            <a:extLst>
              <a:ext uri="{FF2B5EF4-FFF2-40B4-BE49-F238E27FC236}">
                <a16:creationId xmlns:a16="http://schemas.microsoft.com/office/drawing/2014/main" xmlns="" id="{9D1B1AC4-5DB4-29EB-A09B-678ABF938A1F}"/>
              </a:ext>
            </a:extLst>
          </p:cNvPr>
          <p:cNvSpPr txBox="1"/>
          <p:nvPr/>
        </p:nvSpPr>
        <p:spPr>
          <a:xfrm>
            <a:off x="863600" y="1384878"/>
            <a:ext cx="10083799" cy="563231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000" dirty="0"/>
              <a:t>Most scientific papers follow a </a:t>
            </a:r>
            <a:r>
              <a:rPr lang="en-US" sz="2000" b="1" dirty="0"/>
              <a:t>standardized structure</a:t>
            </a:r>
            <a:r>
              <a:rPr lang="en-US" sz="2000" dirty="0"/>
              <a:t> known as </a:t>
            </a:r>
            <a:r>
              <a:rPr lang="en-US" sz="2000" b="1" dirty="0" err="1"/>
              <a:t>IMRaD</a:t>
            </a:r>
            <a:r>
              <a:rPr lang="en-US" sz="2000" dirty="0"/>
              <a:t>, which stands for Introduction, Methods, Results, and Discussion. </a:t>
            </a:r>
          </a:p>
          <a:p>
            <a:pPr algn="just"/>
            <a:r>
              <a:rPr lang="en-US" sz="2000"/>
              <a:t>This format helps organize information in a clear and logical way, making it easier for readers to follow the research process and evaluate the findings. </a:t>
            </a:r>
          </a:p>
          <a:p>
            <a:pPr algn="just"/>
            <a:endParaRPr lang="en-US" sz="2000"/>
          </a:p>
          <a:p>
            <a:pPr marL="342900" indent="-342900" algn="just">
              <a:buFont typeface="Arial"/>
              <a:buChar char="•"/>
            </a:pPr>
            <a:r>
              <a:rPr lang="en-US" sz="2000" b="1" i="1" u="sng" dirty="0">
                <a:solidFill>
                  <a:srgbClr val="BD2B0B"/>
                </a:solidFill>
              </a:rPr>
              <a:t>Introduction</a:t>
            </a:r>
            <a:r>
              <a:rPr lang="en-US" sz="2000" dirty="0"/>
              <a:t>: presents the research question, provides background information, and explains the significance of the study. It sets the context and outlines the objectives. </a:t>
            </a:r>
            <a:endParaRPr lang="en-US" sz="2000" dirty="0">
              <a:ea typeface="Calibri"/>
              <a:cs typeface="Calibri"/>
            </a:endParaRPr>
          </a:p>
          <a:p>
            <a:pPr marL="342900" indent="-342900" algn="just">
              <a:buFont typeface="Arial"/>
              <a:buChar char="•"/>
            </a:pPr>
            <a:r>
              <a:rPr lang="en-US" sz="2000" b="1" i="1" u="sng">
                <a:solidFill>
                  <a:srgbClr val="BD2B0B"/>
                </a:solidFill>
              </a:rPr>
              <a:t>Methods</a:t>
            </a:r>
            <a:r>
              <a:rPr lang="en-US" sz="2000"/>
              <a:t>: describes how the study was conducted, including materials, procedures, and analytical techniques. This section ensures that the research can be understood and reproduced by others. </a:t>
            </a:r>
            <a:endParaRPr lang="en-US" sz="2000">
              <a:ea typeface="Calibri"/>
              <a:cs typeface="Calibri"/>
            </a:endParaRPr>
          </a:p>
          <a:p>
            <a:pPr marL="342900" indent="-342900" algn="just">
              <a:buFont typeface="Arial"/>
              <a:buChar char="•"/>
            </a:pPr>
            <a:r>
              <a:rPr lang="en-US" sz="2000" b="1" i="1" u="sng">
                <a:solidFill>
                  <a:srgbClr val="BD2B0B"/>
                </a:solidFill>
              </a:rPr>
              <a:t>Results</a:t>
            </a:r>
            <a:r>
              <a:rPr lang="en-US" sz="2000"/>
              <a:t>: reports the findings of the study in an objective way, often using figures and tables. It focuses on presenting data without interpretation. </a:t>
            </a:r>
            <a:endParaRPr lang="en-US" sz="2000">
              <a:ea typeface="Calibri"/>
              <a:cs typeface="Calibri"/>
            </a:endParaRPr>
          </a:p>
          <a:p>
            <a:pPr marL="342900" indent="-342900" algn="just">
              <a:buFont typeface="Arial"/>
              <a:buChar char="•"/>
            </a:pPr>
            <a:r>
              <a:rPr lang="en-US" sz="2000" b="1" i="1" u="sng">
                <a:solidFill>
                  <a:srgbClr val="BD2B0B"/>
                </a:solidFill>
              </a:rPr>
              <a:t>Discussion</a:t>
            </a:r>
            <a:r>
              <a:rPr lang="en-US" sz="2000"/>
              <a:t>: interprets the results, explains their implications, and connects them to existing knowledge. It may also address limitations and suggest directions for future research. </a:t>
            </a:r>
            <a:endParaRPr lang="en-US" sz="2000">
              <a:ea typeface="Calibri"/>
              <a:cs typeface="Calibri"/>
            </a:endParaRPr>
          </a:p>
          <a:p>
            <a:pPr algn="just"/>
            <a:endParaRPr lang="en-US" sz="2000"/>
          </a:p>
          <a:p>
            <a:pPr algn="just"/>
            <a:r>
              <a:rPr lang="en-US" sz="2000"/>
              <a:t>This structure reflects the logical flow of scientific reasoning, guiding the reader from the research question to the conclusions.</a:t>
            </a:r>
            <a:endParaRPr lang="en-US" sz="2000">
              <a:ea typeface="Calibri"/>
              <a:cs typeface="Calibri"/>
            </a:endParaRPr>
          </a:p>
          <a:p>
            <a:pPr algn="just"/>
            <a:endParaRPr lang="it-IT" sz="2000">
              <a:ea typeface="Calibri"/>
              <a:cs typeface="Calibri"/>
            </a:endParaRPr>
          </a:p>
        </p:txBody>
      </p:sp>
    </p:spTree>
    <p:extLst>
      <p:ext uri="{BB962C8B-B14F-4D97-AF65-F5344CB8AC3E}">
        <p14:creationId xmlns:p14="http://schemas.microsoft.com/office/powerpoint/2010/main" xmlns="" val="16750837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8996F946-C4DE-310F-5447-B57130C4A8CC}"/>
              </a:ext>
            </a:extLst>
          </p:cNvPr>
          <p:cNvSpPr>
            <a:spLocks noGrp="1"/>
          </p:cNvSpPr>
          <p:nvPr/>
        </p:nvSpPr>
        <p:spPr>
          <a:xfrm>
            <a:off x="284843" y="2845765"/>
            <a:ext cx="4503058" cy="117475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dirty="0"/>
              <a:t>Structure</a:t>
            </a:r>
            <a:r>
              <a:rPr lang="it-IT"/>
              <a:t> of a Report</a:t>
            </a:r>
            <a:endParaRPr/>
          </a:p>
        </p:txBody>
      </p:sp>
      <p:pic>
        <p:nvPicPr>
          <p:cNvPr id="6" name="Immagine 5" descr="Immagine che contiene testo, schermata, Carattere, Stampa&#10;&#10;Il contenuto generato dall&amp;#39;IA potrebbe non essere corretto.">
            <a:extLst>
              <a:ext uri="{FF2B5EF4-FFF2-40B4-BE49-F238E27FC236}">
                <a16:creationId xmlns:a16="http://schemas.microsoft.com/office/drawing/2014/main" xmlns="" id="{9F963991-B6C7-2FB1-6BFE-5EA6E710B3B6}"/>
              </a:ext>
            </a:extLst>
          </p:cNvPr>
          <p:cNvPicPr>
            <a:picLocks noChangeAspect="1"/>
          </p:cNvPicPr>
          <p:nvPr/>
        </p:nvPicPr>
        <p:blipFill>
          <a:blip r:embed="rId2"/>
          <a:stretch>
            <a:fillRect/>
          </a:stretch>
        </p:blipFill>
        <p:spPr>
          <a:xfrm>
            <a:off x="4724400" y="0"/>
            <a:ext cx="2743200" cy="6858000"/>
          </a:xfrm>
          <a:prstGeom prst="rect">
            <a:avLst/>
          </a:prstGeom>
        </p:spPr>
      </p:pic>
    </p:spTree>
    <p:extLst>
      <p:ext uri="{BB962C8B-B14F-4D97-AF65-F5344CB8AC3E}">
        <p14:creationId xmlns:p14="http://schemas.microsoft.com/office/powerpoint/2010/main" xmlns="" val="4383005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magine che contiene testo, schermata, Carattere, numero&#10;&#10;Il contenuto generato dall&amp;#39;IA potrebbe non essere corretto.">
            <a:extLst>
              <a:ext uri="{FF2B5EF4-FFF2-40B4-BE49-F238E27FC236}">
                <a16:creationId xmlns:a16="http://schemas.microsoft.com/office/drawing/2014/main" xmlns="" id="{68016BF6-3FC6-50EC-D3C4-395915315439}"/>
              </a:ext>
            </a:extLst>
          </p:cNvPr>
          <p:cNvPicPr>
            <a:picLocks noChangeAspect="1"/>
          </p:cNvPicPr>
          <p:nvPr/>
        </p:nvPicPr>
        <p:blipFill>
          <a:blip r:embed="rId2"/>
          <a:stretch>
            <a:fillRect/>
          </a:stretch>
        </p:blipFill>
        <p:spPr>
          <a:xfrm>
            <a:off x="3672894" y="0"/>
            <a:ext cx="4836315" cy="6858000"/>
          </a:xfrm>
          <a:prstGeom prst="rect">
            <a:avLst/>
          </a:prstGeom>
        </p:spPr>
      </p:pic>
      <p:sp>
        <p:nvSpPr>
          <p:cNvPr id="6" name="Title 1">
            <a:extLst>
              <a:ext uri="{FF2B5EF4-FFF2-40B4-BE49-F238E27FC236}">
                <a16:creationId xmlns:a16="http://schemas.microsoft.com/office/drawing/2014/main" xmlns="" id="{B1FA93CB-8697-FAC9-FA70-CFB26FA8F196}"/>
              </a:ext>
            </a:extLst>
          </p:cNvPr>
          <p:cNvSpPr>
            <a:spLocks noGrp="1"/>
          </p:cNvSpPr>
          <p:nvPr/>
        </p:nvSpPr>
        <p:spPr>
          <a:xfrm>
            <a:off x="199901" y="2442498"/>
            <a:ext cx="3236356" cy="1976334"/>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dirty="0" err="1"/>
              <a:t>Remarks</a:t>
            </a:r>
            <a:r>
              <a:rPr lang="it-IT" dirty="0"/>
              <a:t>: </a:t>
            </a:r>
            <a:r>
              <a:rPr lang="it-IT" dirty="0" err="1"/>
              <a:t>Results</a:t>
            </a:r>
            <a:r>
              <a:rPr lang="it-IT" dirty="0"/>
              <a:t> vs Discussion</a:t>
            </a:r>
            <a:endParaRPr lang="it-IT" dirty="0" err="1">
              <a:ea typeface="Calibri"/>
              <a:cs typeface="Calibri"/>
            </a:endParaRPr>
          </a:p>
        </p:txBody>
      </p:sp>
    </p:spTree>
    <p:extLst>
      <p:ext uri="{BB962C8B-B14F-4D97-AF65-F5344CB8AC3E}">
        <p14:creationId xmlns:p14="http://schemas.microsoft.com/office/powerpoint/2010/main" xmlns="" val="40480552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DD68DEF-B6F4-F3B6-4964-51B2591792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4457E3F2-2107-10CC-9E19-9C9B33BA3230}"/>
              </a:ext>
            </a:extLst>
          </p:cNvPr>
          <p:cNvSpPr>
            <a:spLocks noGrp="1"/>
          </p:cNvSpPr>
          <p:nvPr/>
        </p:nvSpPr>
        <p:spPr>
          <a:xfrm>
            <a:off x="457200" y="205979"/>
            <a:ext cx="10502900" cy="13398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t>Why Structure Matters</a:t>
            </a:r>
          </a:p>
        </p:txBody>
      </p:sp>
      <p:sp>
        <p:nvSpPr>
          <p:cNvPr id="3" name="Content Placeholder 2">
            <a:extLst>
              <a:ext uri="{FF2B5EF4-FFF2-40B4-BE49-F238E27FC236}">
                <a16:creationId xmlns:a16="http://schemas.microsoft.com/office/drawing/2014/main" xmlns="" id="{5F2DDE66-3381-A9B3-CD87-86758C848120}"/>
              </a:ext>
            </a:extLst>
          </p:cNvPr>
          <p:cNvSpPr>
            <a:spLocks noGrp="1"/>
          </p:cNvSpPr>
          <p:nvPr/>
        </p:nvSpPr>
        <p:spPr>
          <a:xfrm>
            <a:off x="457200" y="1555751"/>
            <a:ext cx="10502900" cy="4613672"/>
          </a:xfrm>
          <a:prstGeom prst="rect">
            <a:avLst/>
          </a:prstGeom>
        </p:spPr>
        <p:txBody>
          <a:bodyPr vert="horz" lIns="91440" tIns="45720" rIns="91440" bIns="45720" rtlCol="0" anchor="t">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n-US">
                <a:ea typeface="+mn-lt"/>
                <a:cs typeface="+mn-lt"/>
              </a:rPr>
              <a:t>The structured format of scientific papers is not just a matter of style—it plays a fundamental role in how scientific knowledge is created, shared, and validated. A clear and consistent structure enables both authors and readers to communicate complex ideas effectively.</a:t>
            </a:r>
            <a:endParaRPr lang="it-IT">
              <a:ea typeface="Calibri"/>
              <a:cs typeface="Calibri"/>
            </a:endParaRPr>
          </a:p>
          <a:p>
            <a:pPr marL="0" indent="0" algn="just">
              <a:buNone/>
            </a:pPr>
            <a:endParaRPr lang="en-US">
              <a:ea typeface="Calibri"/>
              <a:cs typeface="Calibri"/>
            </a:endParaRPr>
          </a:p>
          <a:p>
            <a:pPr algn="just"/>
            <a:r>
              <a:rPr lang="en-US" b="1" i="1" u="sng">
                <a:solidFill>
                  <a:srgbClr val="C00000"/>
                </a:solidFill>
                <a:ea typeface="+mn-lt"/>
                <a:cs typeface="+mn-lt"/>
              </a:rPr>
              <a:t>Reproducibility</a:t>
            </a:r>
            <a:r>
              <a:rPr lang="en-US">
                <a:ea typeface="+mn-lt"/>
                <a:cs typeface="+mn-lt"/>
              </a:rPr>
              <a:t>: a well-defined structure ensures that methods and procedures are clearly described, allowing other researchers to replicate the study and verify its results.</a:t>
            </a:r>
            <a:endParaRPr>
              <a:ea typeface="Calibri"/>
              <a:cs typeface="Calibri"/>
            </a:endParaRPr>
          </a:p>
          <a:p>
            <a:pPr algn="just"/>
            <a:r>
              <a:rPr lang="en-US" b="1" i="1" u="sng">
                <a:solidFill>
                  <a:srgbClr val="C00000"/>
                </a:solidFill>
                <a:ea typeface="+mn-lt"/>
                <a:cs typeface="+mn-lt"/>
              </a:rPr>
              <a:t>Transparency</a:t>
            </a:r>
            <a:r>
              <a:rPr lang="en-US">
                <a:ea typeface="+mn-lt"/>
                <a:cs typeface="+mn-lt"/>
              </a:rPr>
              <a:t>: organizing information in a standard way makes it easier to understand how conclusions were reached, increasing the credibility and trustworthiness of the research.</a:t>
            </a:r>
            <a:endParaRPr>
              <a:ea typeface="Calibri"/>
              <a:cs typeface="Calibri"/>
            </a:endParaRPr>
          </a:p>
          <a:p>
            <a:pPr algn="just"/>
            <a:r>
              <a:rPr lang="en-US" b="1" i="1" u="sng">
                <a:solidFill>
                  <a:srgbClr val="C00000"/>
                </a:solidFill>
                <a:ea typeface="+mn-lt"/>
                <a:cs typeface="+mn-lt"/>
              </a:rPr>
              <a:t>Comparability</a:t>
            </a:r>
            <a:r>
              <a:rPr lang="en-US">
                <a:ea typeface="+mn-lt"/>
                <a:cs typeface="+mn-lt"/>
              </a:rPr>
              <a:t>: when studies follow a similar structure, it becomes easier to compare results across different papers, identify patterns, and evaluate differences in methods or outcomes.</a:t>
            </a:r>
            <a:endParaRPr>
              <a:ea typeface="Calibri"/>
              <a:cs typeface="Calibri"/>
            </a:endParaRPr>
          </a:p>
          <a:p>
            <a:pPr algn="just"/>
            <a:r>
              <a:rPr lang="en-US" b="1" i="1" u="sng">
                <a:solidFill>
                  <a:srgbClr val="C00000"/>
                </a:solidFill>
                <a:ea typeface="+mn-lt"/>
                <a:cs typeface="+mn-lt"/>
              </a:rPr>
              <a:t>Accumulation of knowledge</a:t>
            </a:r>
            <a:r>
              <a:rPr lang="en-US">
                <a:ea typeface="+mn-lt"/>
                <a:cs typeface="+mn-lt"/>
              </a:rPr>
              <a:t>: structured papers allow findings to be integrated into the broader scientific literature, contributing to a cumulative process in which new discoveries build on previous work.</a:t>
            </a:r>
            <a:endParaRPr lang="it-IT">
              <a:ea typeface="Calibri"/>
              <a:cs typeface="Calibri"/>
            </a:endParaRPr>
          </a:p>
          <a:p>
            <a:pPr marL="0" indent="0" algn="just">
              <a:buNone/>
            </a:pPr>
            <a:endParaRPr lang="en-US">
              <a:ea typeface="+mn-lt"/>
              <a:cs typeface="+mn-lt"/>
            </a:endParaRPr>
          </a:p>
          <a:p>
            <a:pPr marL="0" indent="0" algn="just">
              <a:buNone/>
            </a:pPr>
            <a:r>
              <a:rPr lang="en-US">
                <a:ea typeface="+mn-lt"/>
                <a:cs typeface="+mn-lt"/>
              </a:rPr>
              <a:t>Ultimately, structure is what transforms individual studies into a coherent and progressive body of scientific knowledge.</a:t>
            </a:r>
            <a:endParaRPr>
              <a:ea typeface="Calibri"/>
              <a:cs typeface="Calibri"/>
            </a:endParaRPr>
          </a:p>
        </p:txBody>
      </p:sp>
      <p:sp>
        <p:nvSpPr>
          <p:cNvPr id="4" name="CasellaDiTesto 5">
            <a:extLst>
              <a:ext uri="{FF2B5EF4-FFF2-40B4-BE49-F238E27FC236}">
                <a16:creationId xmlns:a16="http://schemas.microsoft.com/office/drawing/2014/main" xmlns="" id="{EB968EE3-9AFF-D8C4-2FEA-BA26885228AE}"/>
              </a:ext>
            </a:extLst>
          </p:cNvPr>
          <p:cNvSpPr txBox="1"/>
          <p:nvPr/>
        </p:nvSpPr>
        <p:spPr>
          <a:xfrm>
            <a:off x="4705432" y="1073975"/>
            <a:ext cx="20066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in Scientific Writing</a:t>
            </a:r>
          </a:p>
          <a:p>
            <a:pPr algn="ctr"/>
            <a:endParaRPr lang="it-IT"/>
          </a:p>
        </p:txBody>
      </p:sp>
    </p:spTree>
    <p:extLst>
      <p:ext uri="{BB962C8B-B14F-4D97-AF65-F5344CB8AC3E}">
        <p14:creationId xmlns:p14="http://schemas.microsoft.com/office/powerpoint/2010/main" xmlns="" val="17138585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49B28F1-0F28-25EC-8F68-D12720A8682E}"/>
            </a:ext>
          </a:extLst>
        </p:cNvPr>
        <p:cNvGrpSpPr/>
        <p:nvPr/>
      </p:nvGrpSpPr>
      <p:grpSpPr>
        <a:xfrm>
          <a:off x="0" y="0"/>
          <a:ext cx="0" cy="0"/>
          <a:chOff x="0" y="0"/>
          <a:chExt cx="0" cy="0"/>
        </a:xfrm>
      </p:grpSpPr>
      <p:sp>
        <p:nvSpPr>
          <p:cNvPr id="27" name="Title 1">
            <a:extLst>
              <a:ext uri="{FF2B5EF4-FFF2-40B4-BE49-F238E27FC236}">
                <a16:creationId xmlns:a16="http://schemas.microsoft.com/office/drawing/2014/main" xmlns="" id="{F1531FDE-0FFF-F1F8-67A0-35E1F9DEBA0A}"/>
              </a:ext>
            </a:extLst>
          </p:cNvPr>
          <p:cNvSpPr>
            <a:spLocks noGrp="1"/>
          </p:cNvSpPr>
          <p:nvPr/>
        </p:nvSpPr>
        <p:spPr>
          <a:xfrm>
            <a:off x="429369" y="178904"/>
            <a:ext cx="11311890" cy="1075811"/>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sz="4100"/>
              <a:t>The Life </a:t>
            </a:r>
            <a:r>
              <a:rPr lang="it-IT" sz="4100" err="1"/>
              <a:t>Cycle</a:t>
            </a:r>
            <a:r>
              <a:rPr lang="it-IT" sz="4100"/>
              <a:t> of a Paper</a:t>
            </a:r>
          </a:p>
        </p:txBody>
      </p:sp>
      <p:sp>
        <p:nvSpPr>
          <p:cNvPr id="28" name="sketchy line">
            <a:extLst>
              <a:ext uri="{FF2B5EF4-FFF2-40B4-BE49-F238E27FC236}">
                <a16:creationId xmlns:a16="http://schemas.microsoft.com/office/drawing/2014/main" xmlns="" id="{B2DD41CD-8F47-4F56-AD12-4E2FF769698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nvSpPr>
        <p:spPr>
          <a:xfrm>
            <a:off x="429369" y="1261158"/>
            <a:ext cx="8229600" cy="13716"/>
          </a:xfrm>
          <a:custGeom>
            <a:avLst/>
            <a:gdLst>
              <a:gd name="csX0" fmla="*/ 0 w 8229600"/>
              <a:gd name="csY0" fmla="*/ 0 h 13716"/>
              <a:gd name="csX1" fmla="*/ 521208 w 8229600"/>
              <a:gd name="csY1" fmla="*/ 0 h 13716"/>
              <a:gd name="csX2" fmla="*/ 1371600 w 8229600"/>
              <a:gd name="csY2" fmla="*/ 0 h 13716"/>
              <a:gd name="csX3" fmla="*/ 2221992 w 8229600"/>
              <a:gd name="csY3" fmla="*/ 0 h 13716"/>
              <a:gd name="csX4" fmla="*/ 3072384 w 8229600"/>
              <a:gd name="csY4" fmla="*/ 0 h 13716"/>
              <a:gd name="csX5" fmla="*/ 3511296 w 8229600"/>
              <a:gd name="csY5" fmla="*/ 0 h 13716"/>
              <a:gd name="csX6" fmla="*/ 4114800 w 8229600"/>
              <a:gd name="csY6" fmla="*/ 0 h 13716"/>
              <a:gd name="csX7" fmla="*/ 4553712 w 8229600"/>
              <a:gd name="csY7" fmla="*/ 0 h 13716"/>
              <a:gd name="csX8" fmla="*/ 5239512 w 8229600"/>
              <a:gd name="csY8" fmla="*/ 0 h 13716"/>
              <a:gd name="csX9" fmla="*/ 5843016 w 8229600"/>
              <a:gd name="csY9" fmla="*/ 0 h 13716"/>
              <a:gd name="csX10" fmla="*/ 6611112 w 8229600"/>
              <a:gd name="csY10" fmla="*/ 0 h 13716"/>
              <a:gd name="csX11" fmla="*/ 7461504 w 8229600"/>
              <a:gd name="csY11" fmla="*/ 0 h 13716"/>
              <a:gd name="csX12" fmla="*/ 8229600 w 8229600"/>
              <a:gd name="csY12" fmla="*/ 0 h 13716"/>
              <a:gd name="csX13" fmla="*/ 8229600 w 8229600"/>
              <a:gd name="csY13" fmla="*/ 13716 h 13716"/>
              <a:gd name="csX14" fmla="*/ 7461504 w 8229600"/>
              <a:gd name="csY14" fmla="*/ 13716 h 13716"/>
              <a:gd name="csX15" fmla="*/ 6940296 w 8229600"/>
              <a:gd name="csY15" fmla="*/ 13716 h 13716"/>
              <a:gd name="csX16" fmla="*/ 6419088 w 8229600"/>
              <a:gd name="csY16" fmla="*/ 13716 h 13716"/>
              <a:gd name="csX17" fmla="*/ 5650992 w 8229600"/>
              <a:gd name="csY17" fmla="*/ 13716 h 13716"/>
              <a:gd name="csX18" fmla="*/ 5129784 w 8229600"/>
              <a:gd name="csY18" fmla="*/ 13716 h 13716"/>
              <a:gd name="csX19" fmla="*/ 4690872 w 8229600"/>
              <a:gd name="csY19" fmla="*/ 13716 h 13716"/>
              <a:gd name="csX20" fmla="*/ 4087368 w 8229600"/>
              <a:gd name="csY20" fmla="*/ 13716 h 13716"/>
              <a:gd name="csX21" fmla="*/ 3401568 w 8229600"/>
              <a:gd name="csY21" fmla="*/ 13716 h 13716"/>
              <a:gd name="csX22" fmla="*/ 2798064 w 8229600"/>
              <a:gd name="csY22" fmla="*/ 13716 h 13716"/>
              <a:gd name="csX23" fmla="*/ 2276856 w 8229600"/>
              <a:gd name="csY23" fmla="*/ 13716 h 13716"/>
              <a:gd name="csX24" fmla="*/ 1426464 w 8229600"/>
              <a:gd name="csY24" fmla="*/ 13716 h 13716"/>
              <a:gd name="csX25" fmla="*/ 740664 w 8229600"/>
              <a:gd name="csY25" fmla="*/ 13716 h 13716"/>
              <a:gd name="csX26" fmla="*/ 0 w 8229600"/>
              <a:gd name="csY26" fmla="*/ 13716 h 13716"/>
              <a:gd name="csX27" fmla="*/ 0 w 8229600"/>
              <a:gd name="csY27" fmla="*/ 0 h 137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8229600" h="13716"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9169" y="6566"/>
                  <a:pt x="8229218" y="9895"/>
                  <a:pt x="8229600" y="13716"/>
                </a:cubicBezTo>
                <a:cubicBezTo>
                  <a:pt x="7940706" y="-13865"/>
                  <a:pt x="7792584" y="-20581"/>
                  <a:pt x="7461504" y="13716"/>
                </a:cubicBezTo>
                <a:cubicBezTo>
                  <a:pt x="7130424" y="48013"/>
                  <a:pt x="7080072" y="39273"/>
                  <a:pt x="6940296" y="13716"/>
                </a:cubicBezTo>
                <a:cubicBezTo>
                  <a:pt x="6800520" y="-11841"/>
                  <a:pt x="6672872" y="22099"/>
                  <a:pt x="6419088" y="13716"/>
                </a:cubicBezTo>
                <a:cubicBezTo>
                  <a:pt x="6165304" y="5333"/>
                  <a:pt x="5869721" y="415"/>
                  <a:pt x="5650992" y="13716"/>
                </a:cubicBezTo>
                <a:cubicBezTo>
                  <a:pt x="5432263" y="27017"/>
                  <a:pt x="5308310" y="-1549"/>
                  <a:pt x="5129784" y="13716"/>
                </a:cubicBezTo>
                <a:cubicBezTo>
                  <a:pt x="4951258" y="28981"/>
                  <a:pt x="4799696" y="10785"/>
                  <a:pt x="4690872" y="13716"/>
                </a:cubicBezTo>
                <a:cubicBezTo>
                  <a:pt x="4582048" y="16647"/>
                  <a:pt x="4311124" y="-12408"/>
                  <a:pt x="4087368" y="13716"/>
                </a:cubicBezTo>
                <a:cubicBezTo>
                  <a:pt x="3863612" y="39840"/>
                  <a:pt x="3730288" y="8802"/>
                  <a:pt x="3401568" y="13716"/>
                </a:cubicBezTo>
                <a:cubicBezTo>
                  <a:pt x="3072848" y="18630"/>
                  <a:pt x="3020684" y="27853"/>
                  <a:pt x="2798064" y="13716"/>
                </a:cubicBezTo>
                <a:cubicBezTo>
                  <a:pt x="2575444" y="-421"/>
                  <a:pt x="2440915" y="-11924"/>
                  <a:pt x="2276856" y="13716"/>
                </a:cubicBezTo>
                <a:cubicBezTo>
                  <a:pt x="2112797" y="39356"/>
                  <a:pt x="1726502" y="-14132"/>
                  <a:pt x="1426464" y="13716"/>
                </a:cubicBezTo>
                <a:cubicBezTo>
                  <a:pt x="1126426" y="41564"/>
                  <a:pt x="992925" y="16444"/>
                  <a:pt x="740664" y="13716"/>
                </a:cubicBezTo>
                <a:cubicBezTo>
                  <a:pt x="488403" y="10988"/>
                  <a:pt x="195650" y="-20633"/>
                  <a:pt x="0" y="13716"/>
                </a:cubicBezTo>
                <a:cubicBezTo>
                  <a:pt x="120" y="8944"/>
                  <a:pt x="-32" y="6034"/>
                  <a:pt x="0" y="0"/>
                </a:cubicBezTo>
                <a:close/>
              </a:path>
              <a:path w="8229600" h="13716"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29365" y="6754"/>
                  <a:pt x="8229865" y="9234"/>
                  <a:pt x="8229600" y="13716"/>
                </a:cubicBezTo>
                <a:cubicBezTo>
                  <a:pt x="8075287" y="30482"/>
                  <a:pt x="7821366" y="17278"/>
                  <a:pt x="7626096" y="13716"/>
                </a:cubicBezTo>
                <a:cubicBezTo>
                  <a:pt x="7430826" y="10154"/>
                  <a:pt x="7320004" y="-14241"/>
                  <a:pt x="7022592" y="13716"/>
                </a:cubicBezTo>
                <a:cubicBezTo>
                  <a:pt x="6725180" y="41673"/>
                  <a:pt x="6348804" y="-18597"/>
                  <a:pt x="6172200" y="13716"/>
                </a:cubicBezTo>
                <a:cubicBezTo>
                  <a:pt x="5995596" y="46029"/>
                  <a:pt x="5788102" y="18318"/>
                  <a:pt x="5650992" y="13716"/>
                </a:cubicBezTo>
                <a:cubicBezTo>
                  <a:pt x="5513882" y="9114"/>
                  <a:pt x="5198399" y="24549"/>
                  <a:pt x="4882896" y="13716"/>
                </a:cubicBezTo>
                <a:cubicBezTo>
                  <a:pt x="4567393" y="2883"/>
                  <a:pt x="4557008" y="22393"/>
                  <a:pt x="4443984" y="13716"/>
                </a:cubicBezTo>
                <a:cubicBezTo>
                  <a:pt x="4330960" y="5039"/>
                  <a:pt x="4061674" y="24319"/>
                  <a:pt x="3758184" y="13716"/>
                </a:cubicBezTo>
                <a:cubicBezTo>
                  <a:pt x="3454694" y="3113"/>
                  <a:pt x="3380392" y="14547"/>
                  <a:pt x="3236976" y="13716"/>
                </a:cubicBezTo>
                <a:cubicBezTo>
                  <a:pt x="3093560" y="12885"/>
                  <a:pt x="2632116" y="33035"/>
                  <a:pt x="2386584" y="13716"/>
                </a:cubicBezTo>
                <a:cubicBezTo>
                  <a:pt x="2141052" y="-5603"/>
                  <a:pt x="2110884" y="24205"/>
                  <a:pt x="1947672" y="13716"/>
                </a:cubicBezTo>
                <a:cubicBezTo>
                  <a:pt x="1784460" y="3227"/>
                  <a:pt x="1535467" y="-4111"/>
                  <a:pt x="1261872" y="13716"/>
                </a:cubicBezTo>
                <a:cubicBezTo>
                  <a:pt x="988277" y="31543"/>
                  <a:pt x="1021096" y="5803"/>
                  <a:pt x="822960" y="13716"/>
                </a:cubicBezTo>
                <a:cubicBezTo>
                  <a:pt x="624824" y="21629"/>
                  <a:pt x="298309" y="-3289"/>
                  <a:pt x="0" y="13716"/>
                </a:cubicBezTo>
                <a:cubicBezTo>
                  <a:pt x="52" y="10594"/>
                  <a:pt x="386" y="5364"/>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9" name="Content Placeholder 2">
            <a:extLst>
              <a:ext uri="{FF2B5EF4-FFF2-40B4-BE49-F238E27FC236}">
                <a16:creationId xmlns:a16="http://schemas.microsoft.com/office/drawing/2014/main" xmlns="" id="{8247DE53-0E75-F0FB-516C-BAC39B800E71}"/>
              </a:ext>
            </a:extLst>
          </p:cNvPr>
          <p:cNvSpPr>
            <a:spLocks noGrp="1"/>
          </p:cNvSpPr>
          <p:nvPr/>
        </p:nvSpPr>
        <p:spPr>
          <a:xfrm>
            <a:off x="429369" y="1553487"/>
            <a:ext cx="6889364" cy="4943579"/>
          </a:xfrm>
          <a:prstGeom prst="rect">
            <a:avLst/>
          </a:prstGeom>
        </p:spPr>
        <p:txBody>
          <a:bodyPr vert="horz" lIns="91440" tIns="45720" rIns="91440" bIns="45720" rtlCol="0" anchor="t">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300" dirty="0">
                <a:ea typeface="+mn-lt"/>
                <a:cs typeface="+mn-lt"/>
              </a:rPr>
              <a:t>A scientific paper goes through several stages from the initial idea to its final publication. Understanding this process helps clarify how research is developed, evaluated, and shared with the scientific community.</a:t>
            </a:r>
            <a:endParaRPr lang="en-US" sz="1300" dirty="0">
              <a:ea typeface="Calibri"/>
              <a:cs typeface="Calibri"/>
            </a:endParaRPr>
          </a:p>
          <a:p>
            <a:pPr marL="0" indent="0">
              <a:spcBef>
                <a:spcPts val="0"/>
              </a:spcBef>
            </a:pPr>
            <a:endParaRPr lang="en-US" sz="1300">
              <a:ea typeface="+mn-lt"/>
              <a:cs typeface="+mn-lt"/>
            </a:endParaRPr>
          </a:p>
          <a:p>
            <a:pPr marL="0" indent="0">
              <a:spcBef>
                <a:spcPts val="0"/>
              </a:spcBef>
              <a:buNone/>
            </a:pPr>
            <a:r>
              <a:rPr lang="en-US" sz="1300" b="1" i="1" u="sng" dirty="0">
                <a:solidFill>
                  <a:srgbClr val="BD2B0B"/>
                </a:solidFill>
                <a:ea typeface="+mn-lt"/>
                <a:cs typeface="+mn-lt"/>
              </a:rPr>
              <a:t>Question</a:t>
            </a:r>
            <a:r>
              <a:rPr lang="en-US" sz="1300" dirty="0">
                <a:ea typeface="+mn-lt"/>
                <a:cs typeface="+mn-lt"/>
              </a:rPr>
              <a:t>: the process begins with a research question or hypothesis that identifies a problem to be investigated.</a:t>
            </a:r>
            <a:endParaRPr lang="en-US" sz="1300" dirty="0">
              <a:ea typeface="Calibri"/>
              <a:cs typeface="Calibri"/>
            </a:endParaRPr>
          </a:p>
          <a:p>
            <a:pPr marL="0" indent="0">
              <a:spcBef>
                <a:spcPts val="0"/>
              </a:spcBef>
              <a:buNone/>
            </a:pPr>
            <a:endParaRPr lang="en-US" sz="1300">
              <a:ea typeface="+mn-lt"/>
              <a:cs typeface="+mn-lt"/>
            </a:endParaRPr>
          </a:p>
          <a:p>
            <a:pPr marL="0" indent="0">
              <a:spcBef>
                <a:spcPts val="0"/>
              </a:spcBef>
              <a:buNone/>
            </a:pPr>
            <a:r>
              <a:rPr lang="en-US" sz="1300" b="1" i="1" u="sng">
                <a:solidFill>
                  <a:srgbClr val="BD2B0B"/>
                </a:solidFill>
                <a:ea typeface="+mn-lt"/>
                <a:cs typeface="+mn-lt"/>
              </a:rPr>
              <a:t>Study</a:t>
            </a:r>
            <a:r>
              <a:rPr lang="en-US" sz="1300">
                <a:ea typeface="+mn-lt"/>
                <a:cs typeface="+mn-lt"/>
              </a:rPr>
              <a:t>: researchers design and conduct experiments or analyses to address the question.</a:t>
            </a:r>
            <a:endParaRPr lang="en-US" sz="1300">
              <a:ea typeface="Calibri"/>
              <a:cs typeface="Calibri"/>
            </a:endParaRPr>
          </a:p>
          <a:p>
            <a:pPr marL="0" indent="0">
              <a:spcBef>
                <a:spcPts val="0"/>
              </a:spcBef>
              <a:buNone/>
            </a:pPr>
            <a:endParaRPr lang="en-US" sz="1300">
              <a:ea typeface="+mn-lt"/>
              <a:cs typeface="+mn-lt"/>
            </a:endParaRPr>
          </a:p>
          <a:p>
            <a:pPr marL="0" indent="0">
              <a:spcBef>
                <a:spcPts val="0"/>
              </a:spcBef>
              <a:buNone/>
            </a:pPr>
            <a:r>
              <a:rPr lang="en-US" sz="1300" b="1" i="1" u="sng">
                <a:solidFill>
                  <a:srgbClr val="BD2B0B"/>
                </a:solidFill>
                <a:ea typeface="+mn-lt"/>
                <a:cs typeface="+mn-lt"/>
              </a:rPr>
              <a:t>Data</a:t>
            </a:r>
            <a:r>
              <a:rPr lang="en-US" sz="1300">
                <a:ea typeface="+mn-lt"/>
                <a:cs typeface="+mn-lt"/>
              </a:rPr>
              <a:t>: results are collected, processed, and analyzed to extract meaningful evidence.</a:t>
            </a:r>
            <a:endParaRPr lang="en-US" sz="1300">
              <a:ea typeface="Calibri"/>
              <a:cs typeface="Calibri"/>
            </a:endParaRPr>
          </a:p>
          <a:p>
            <a:pPr marL="0" indent="0">
              <a:spcBef>
                <a:spcPts val="0"/>
              </a:spcBef>
              <a:buNone/>
            </a:pPr>
            <a:endParaRPr lang="en-US" sz="1300">
              <a:ea typeface="+mn-lt"/>
              <a:cs typeface="+mn-lt"/>
            </a:endParaRPr>
          </a:p>
          <a:p>
            <a:pPr marL="0" indent="0">
              <a:spcBef>
                <a:spcPts val="0"/>
              </a:spcBef>
              <a:buNone/>
            </a:pPr>
            <a:r>
              <a:rPr lang="en-US" sz="1300" b="1" i="1" u="sng">
                <a:solidFill>
                  <a:srgbClr val="BD2B0B"/>
                </a:solidFill>
                <a:ea typeface="+mn-lt"/>
                <a:cs typeface="+mn-lt"/>
              </a:rPr>
              <a:t>Writing</a:t>
            </a:r>
            <a:r>
              <a:rPr lang="en-US" sz="1300">
                <a:ea typeface="+mn-lt"/>
                <a:cs typeface="+mn-lt"/>
              </a:rPr>
              <a:t>: the findings are organized into a structured manuscript that explains the study and its conclusions.</a:t>
            </a:r>
            <a:endParaRPr lang="en-US" sz="1300">
              <a:ea typeface="Calibri"/>
              <a:cs typeface="Calibri"/>
            </a:endParaRPr>
          </a:p>
          <a:p>
            <a:pPr marL="0" indent="0">
              <a:spcBef>
                <a:spcPts val="0"/>
              </a:spcBef>
              <a:buNone/>
            </a:pPr>
            <a:endParaRPr lang="en-US" sz="1300">
              <a:ea typeface="+mn-lt"/>
              <a:cs typeface="+mn-lt"/>
            </a:endParaRPr>
          </a:p>
          <a:p>
            <a:pPr marL="0" indent="0">
              <a:spcBef>
                <a:spcPts val="0"/>
              </a:spcBef>
              <a:buNone/>
            </a:pPr>
            <a:r>
              <a:rPr lang="en-US" sz="1300" b="1" i="1" u="sng" dirty="0">
                <a:solidFill>
                  <a:srgbClr val="BD2B0B"/>
                </a:solidFill>
                <a:ea typeface="+mn-lt"/>
                <a:cs typeface="+mn-lt"/>
              </a:rPr>
              <a:t>Submission</a:t>
            </a:r>
            <a:r>
              <a:rPr lang="en-US" sz="1300" dirty="0">
                <a:ea typeface="+mn-lt"/>
                <a:cs typeface="+mn-lt"/>
              </a:rPr>
              <a:t>: the manuscript is submitted to a journal for consideration.</a:t>
            </a:r>
            <a:endParaRPr lang="en-US" sz="1300" dirty="0">
              <a:ea typeface="Calibri"/>
              <a:cs typeface="Calibri"/>
            </a:endParaRPr>
          </a:p>
          <a:p>
            <a:pPr marL="0" indent="0">
              <a:spcBef>
                <a:spcPts val="0"/>
              </a:spcBef>
              <a:buNone/>
            </a:pPr>
            <a:endParaRPr lang="en-US" sz="1300">
              <a:ea typeface="+mn-lt"/>
              <a:cs typeface="+mn-lt"/>
            </a:endParaRPr>
          </a:p>
          <a:p>
            <a:pPr marL="0" indent="0">
              <a:spcBef>
                <a:spcPts val="0"/>
              </a:spcBef>
              <a:buNone/>
            </a:pPr>
            <a:r>
              <a:rPr lang="en-US" sz="1300" b="1" i="1" u="sng">
                <a:solidFill>
                  <a:srgbClr val="BD2B0B"/>
                </a:solidFill>
                <a:ea typeface="+mn-lt"/>
                <a:cs typeface="+mn-lt"/>
              </a:rPr>
              <a:t>Peer Review</a:t>
            </a:r>
            <a:r>
              <a:rPr lang="en-US" sz="1300">
                <a:ea typeface="+mn-lt"/>
                <a:cs typeface="+mn-lt"/>
              </a:rPr>
              <a:t>: experts evaluate the work, providing feedback and requesting revisions if needed.</a:t>
            </a:r>
            <a:endParaRPr lang="en-US" sz="1300">
              <a:ea typeface="Calibri"/>
              <a:cs typeface="Calibri"/>
            </a:endParaRPr>
          </a:p>
          <a:p>
            <a:pPr marL="0" indent="0">
              <a:spcBef>
                <a:spcPts val="0"/>
              </a:spcBef>
              <a:buNone/>
            </a:pPr>
            <a:endParaRPr lang="en-US" sz="1300">
              <a:ea typeface="+mn-lt"/>
              <a:cs typeface="+mn-lt"/>
            </a:endParaRPr>
          </a:p>
          <a:p>
            <a:pPr marL="0" indent="0">
              <a:spcBef>
                <a:spcPts val="0"/>
              </a:spcBef>
              <a:buNone/>
            </a:pPr>
            <a:r>
              <a:rPr lang="en-US" sz="1300" b="1" i="1" u="sng">
                <a:solidFill>
                  <a:srgbClr val="BD2B0B"/>
                </a:solidFill>
                <a:ea typeface="+mn-lt"/>
                <a:cs typeface="+mn-lt"/>
              </a:rPr>
              <a:t>Publication</a:t>
            </a:r>
            <a:r>
              <a:rPr lang="en-US" sz="1300">
                <a:ea typeface="+mn-lt"/>
                <a:cs typeface="+mn-lt"/>
              </a:rPr>
              <a:t>: after acceptance, the paper is published and becomes part of the scientific literature.</a:t>
            </a:r>
            <a:endParaRPr lang="en-US" sz="1300">
              <a:ea typeface="Calibri"/>
              <a:cs typeface="Calibri"/>
            </a:endParaRPr>
          </a:p>
          <a:p>
            <a:pPr marL="0" indent="0">
              <a:spcBef>
                <a:spcPts val="0"/>
              </a:spcBef>
              <a:buNone/>
            </a:pPr>
            <a:endParaRPr lang="en-US" sz="1300">
              <a:ea typeface="+mn-lt"/>
              <a:cs typeface="+mn-lt"/>
            </a:endParaRPr>
          </a:p>
          <a:p>
            <a:pPr marL="0" indent="0">
              <a:spcBef>
                <a:spcPts val="0"/>
              </a:spcBef>
              <a:buNone/>
            </a:pPr>
            <a:r>
              <a:rPr lang="en-US" sz="1300">
                <a:ea typeface="+mn-lt"/>
                <a:cs typeface="+mn-lt"/>
              </a:rPr>
              <a:t>This cycle reflects the iterative and rigorous nature of scientific communication, where each stage contributes to the quality and reliability of the final work.</a:t>
            </a:r>
            <a:endParaRPr lang="en-US" sz="1300">
              <a:ea typeface="Calibri"/>
              <a:cs typeface="Calibri"/>
            </a:endParaRPr>
          </a:p>
        </p:txBody>
      </p:sp>
      <p:sp>
        <p:nvSpPr>
          <p:cNvPr id="31" name="CasellaDiTesto 4">
            <a:extLst>
              <a:ext uri="{FF2B5EF4-FFF2-40B4-BE49-F238E27FC236}">
                <a16:creationId xmlns:a16="http://schemas.microsoft.com/office/drawing/2014/main" xmlns="" id="{752D73C8-2098-2545-DC9E-0263BB847F1E}"/>
              </a:ext>
            </a:extLst>
          </p:cNvPr>
          <p:cNvSpPr txBox="1"/>
          <p:nvPr/>
        </p:nvSpPr>
        <p:spPr>
          <a:xfrm>
            <a:off x="7469249" y="5704032"/>
            <a:ext cx="3691742" cy="80021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rtl="0"/>
            <a:r>
              <a:rPr lang="en-US" sz="1400" b="0" i="0" u="none" strike="noStrike" baseline="0">
                <a:solidFill>
                  <a:srgbClr val="BD2B0B"/>
                </a:solidFill>
                <a:latin typeface="Calibri"/>
                <a:ea typeface="Arial"/>
                <a:cs typeface="Arial"/>
              </a:rPr>
              <a:t>Question → Study → Data → Writing → Submission → Peer Review → Publication </a:t>
            </a:r>
            <a:r>
              <a:rPr lang="en-US" sz="1400" b="0" i="0">
                <a:solidFill>
                  <a:srgbClr val="BD2B0B"/>
                </a:solidFill>
                <a:latin typeface="Calibri"/>
                <a:ea typeface="Arial"/>
                <a:cs typeface="Arial"/>
              </a:rPr>
              <a:t>​</a:t>
            </a:r>
            <a:endParaRPr lang="it-IT" sz="1400">
              <a:solidFill>
                <a:srgbClr val="BD2B0B"/>
              </a:solidFill>
              <a:ea typeface="Calibri"/>
              <a:cs typeface="Calibri"/>
            </a:endParaRPr>
          </a:p>
          <a:p>
            <a:pPr algn="ctr"/>
            <a:endParaRPr lang="it-IT"/>
          </a:p>
        </p:txBody>
      </p:sp>
      <p:pic>
        <p:nvPicPr>
          <p:cNvPr id="32" name="Immagine 31" descr="Immagine che contiene testo, schermata, cartone animato, design&#10;&#10;Il contenuto generato dall&amp;#39;IA potrebbe non essere corretto.">
            <a:extLst>
              <a:ext uri="{FF2B5EF4-FFF2-40B4-BE49-F238E27FC236}">
                <a16:creationId xmlns:a16="http://schemas.microsoft.com/office/drawing/2014/main" xmlns="" id="{A2C3A78C-CE87-5EA5-2FE0-2CD6EED43A94}"/>
              </a:ext>
            </a:extLst>
          </p:cNvPr>
          <p:cNvPicPr>
            <a:picLocks noChangeAspect="1"/>
          </p:cNvPicPr>
          <p:nvPr/>
        </p:nvPicPr>
        <p:blipFill>
          <a:blip r:embed="rId2"/>
          <a:stretch>
            <a:fillRect/>
          </a:stretch>
        </p:blipFill>
        <p:spPr>
          <a:xfrm>
            <a:off x="7467600" y="1552575"/>
            <a:ext cx="3810000" cy="3930650"/>
          </a:xfrm>
          <a:prstGeom prst="rect">
            <a:avLst/>
          </a:prstGeom>
        </p:spPr>
      </p:pic>
    </p:spTree>
    <p:extLst>
      <p:ext uri="{BB962C8B-B14F-4D97-AF65-F5344CB8AC3E}">
        <p14:creationId xmlns:p14="http://schemas.microsoft.com/office/powerpoint/2010/main" xmlns="" val="17698670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900A426-D1DF-DC3D-F5E4-9C345C8807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1CF7F1BF-7049-B3F6-F685-538DBBE5756F}"/>
              </a:ext>
            </a:extLst>
          </p:cNvPr>
          <p:cNvSpPr>
            <a:spLocks noGrp="1"/>
          </p:cNvSpPr>
          <p:nvPr/>
        </p:nvSpPr>
        <p:spPr>
          <a:xfrm>
            <a:off x="457200" y="205979"/>
            <a:ext cx="10375900" cy="1365729"/>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just"/>
            <a:r>
              <a:rPr lang="en-US">
                <a:ea typeface="+mj-lt"/>
                <a:cs typeface="+mj-lt"/>
              </a:rPr>
              <a:t>Why Scientific Papers Can Be Difficult to Read</a:t>
            </a:r>
            <a:endParaRPr lang="it-IT"/>
          </a:p>
        </p:txBody>
      </p:sp>
      <p:sp>
        <p:nvSpPr>
          <p:cNvPr id="3" name="Content Placeholder 2">
            <a:extLst>
              <a:ext uri="{FF2B5EF4-FFF2-40B4-BE49-F238E27FC236}">
                <a16:creationId xmlns:a16="http://schemas.microsoft.com/office/drawing/2014/main" xmlns="" id="{5C6662FE-EEE7-85CC-5566-B08152E70655}"/>
              </a:ext>
            </a:extLst>
          </p:cNvPr>
          <p:cNvSpPr>
            <a:spLocks noGrp="1"/>
          </p:cNvSpPr>
          <p:nvPr/>
        </p:nvSpPr>
        <p:spPr>
          <a:xfrm>
            <a:off x="457200" y="1711027"/>
            <a:ext cx="10375900" cy="4626372"/>
          </a:xfrm>
          <a:prstGeom prst="rect">
            <a:avLst/>
          </a:prstGeom>
        </p:spPr>
        <p:txBody>
          <a:bodyPr vert="horz" lIns="91440" tIns="45720" rIns="91440" bIns="45720" rtlCol="0" anchor="t">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n-US">
                <a:ea typeface="+mn-lt"/>
                <a:cs typeface="+mn-lt"/>
              </a:rPr>
              <a:t>Scientific papers are often challenging, especially for beginners, because they are written for a specialized audience with a certain level of prior knowledge.</a:t>
            </a:r>
            <a:endParaRPr lang="it-IT">
              <a:ea typeface="Calibri"/>
              <a:cs typeface="Calibri"/>
            </a:endParaRPr>
          </a:p>
          <a:p>
            <a:pPr marL="0" indent="0" algn="just">
              <a:buNone/>
            </a:pPr>
            <a:endParaRPr lang="en-US">
              <a:ea typeface="+mn-lt"/>
              <a:cs typeface="+mn-lt"/>
            </a:endParaRPr>
          </a:p>
          <a:p>
            <a:pPr marL="0" indent="0" algn="just">
              <a:buNone/>
            </a:pPr>
            <a:endParaRPr lang="en-US">
              <a:ea typeface="+mn-lt"/>
              <a:cs typeface="+mn-lt"/>
            </a:endParaRPr>
          </a:p>
          <a:p>
            <a:pPr algn="just"/>
            <a:r>
              <a:rPr lang="en-US">
                <a:ea typeface="+mn-lt"/>
                <a:cs typeface="+mn-lt"/>
              </a:rPr>
              <a:t>Technical language: papers use precise terminology and field-specific vocabulary to avoid ambiguity. Example: Terms like “statistically significant,” “confidence interval,” or “control group” have specific meanings that may not be immediately familiar.</a:t>
            </a:r>
            <a:endParaRPr>
              <a:ea typeface="Calibri"/>
              <a:cs typeface="Calibri"/>
            </a:endParaRPr>
          </a:p>
          <a:p>
            <a:pPr algn="just"/>
            <a:r>
              <a:rPr lang="en-US">
                <a:ea typeface="+mn-lt"/>
                <a:cs typeface="+mn-lt"/>
              </a:rPr>
              <a:t>Assumed background knowledge: authors expect readers to already understand key concepts, theories, and methods related to the field. As a result, not all details are explained from the basics.</a:t>
            </a:r>
            <a:endParaRPr/>
          </a:p>
          <a:p>
            <a:pPr algn="just"/>
            <a:r>
              <a:rPr lang="en-US">
                <a:ea typeface="+mn-lt"/>
                <a:cs typeface="+mn-lt"/>
              </a:rPr>
              <a:t>Dense information: scientific papers are highly condensed, with a large amount of information presented in a limited space. Every sentence is intended to convey meaningful content, often without repetition or simplification.</a:t>
            </a:r>
            <a:endParaRPr/>
          </a:p>
        </p:txBody>
      </p:sp>
    </p:spTree>
    <p:extLst>
      <p:ext uri="{BB962C8B-B14F-4D97-AF65-F5344CB8AC3E}">
        <p14:creationId xmlns:p14="http://schemas.microsoft.com/office/powerpoint/2010/main" xmlns="" val="30591042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A15704E-C42C-5EC5-EC3F-208BAF5902E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xmlns="" id="{99EB9EFB-D8E4-C895-D94D-4C1B46EF6947}"/>
              </a:ext>
            </a:extLst>
          </p:cNvPr>
          <p:cNvSpPr>
            <a:spLocks noGrp="1"/>
          </p:cNvSpPr>
          <p:nvPr/>
        </p:nvSpPr>
        <p:spPr>
          <a:xfrm>
            <a:off x="651256" y="-23876"/>
            <a:ext cx="10148062" cy="1467358"/>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90000"/>
              </a:lnSpc>
            </a:pPr>
            <a:r>
              <a:rPr lang="en-US" sz="3100">
                <a:ea typeface="+mj-lt"/>
                <a:cs typeface="+mj-lt"/>
              </a:rPr>
              <a:t>An Important Insight Reading Scientific Papers</a:t>
            </a:r>
          </a:p>
          <a:p>
            <a:pPr>
              <a:lnSpc>
                <a:spcPct val="90000"/>
              </a:lnSpc>
            </a:pPr>
            <a:endParaRPr lang="en-US" sz="3100">
              <a:ea typeface="Calibri"/>
              <a:cs typeface="Calibri"/>
            </a:endParaRPr>
          </a:p>
        </p:txBody>
      </p:sp>
      <p:sp>
        <p:nvSpPr>
          <p:cNvPr id="4" name="Rectangle 18">
            <a:extLst>
              <a:ext uri="{FF2B5EF4-FFF2-40B4-BE49-F238E27FC236}">
                <a16:creationId xmlns:a16="http://schemas.microsoft.com/office/drawing/2014/main" xmlns="" id="{52D502E5-F6B4-4D58-B4AE-FC466FF15EE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nvSpPr>
        <p:spPr>
          <a:xfrm>
            <a:off x="649464" y="1225876"/>
            <a:ext cx="7838694" cy="13716"/>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prstClr val="white"/>
              </a:solidFill>
              <a:latin typeface="Calibri" panose="020F0502020204030204"/>
            </a:endParaRPr>
          </a:p>
        </p:txBody>
      </p:sp>
      <p:sp>
        <p:nvSpPr>
          <p:cNvPr id="5" name="Rectangle 20">
            <a:extLst>
              <a:ext uri="{FF2B5EF4-FFF2-40B4-BE49-F238E27FC236}">
                <a16:creationId xmlns:a16="http://schemas.microsoft.com/office/drawing/2014/main" xmlns="" id="{9DECDBF4-02B6-4BB4-B65B-B8107AD6A9E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nvSpPr>
        <p:spPr>
          <a:xfrm flipV="1">
            <a:off x="630936" y="1153632"/>
            <a:ext cx="1405092" cy="82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prstClr val="white"/>
              </a:solidFill>
              <a:latin typeface="Calibri" panose="020F0502020204030204"/>
            </a:endParaRPr>
          </a:p>
        </p:txBody>
      </p:sp>
      <p:graphicFrame>
        <p:nvGraphicFramePr>
          <p:cNvPr id="6" name="Content Placeholder 2">
            <a:extLst>
              <a:ext uri="{FF2B5EF4-FFF2-40B4-BE49-F238E27FC236}">
                <a16:creationId xmlns:a16="http://schemas.microsoft.com/office/drawing/2014/main" xmlns="" id="{EFE36139-60A8-0C26-BD25-FE9789F2EF68}"/>
              </a:ext>
            </a:extLst>
          </p:cNvPr>
          <p:cNvGraphicFramePr>
            <a:graphicFrameLocks noGrp="1"/>
          </p:cNvGraphicFramePr>
          <p:nvPr>
            <p:extLst>
              <p:ext uri="{D42A27DB-BD31-4B8C-83A1-F6EECF244321}">
                <p14:modId xmlns:p14="http://schemas.microsoft.com/office/powerpoint/2010/main" xmlns="" val="3362960864"/>
              </p:ext>
            </p:extLst>
          </p:nvPr>
        </p:nvGraphicFramePr>
        <p:xfrm>
          <a:off x="628650" y="1444699"/>
          <a:ext cx="10147300" cy="46397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0229453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00" y="640823"/>
            <a:ext cx="3418659" cy="1537291"/>
          </a:xfrm>
        </p:spPr>
        <p:txBody>
          <a:bodyPr anchor="ctr">
            <a:normAutofit fontScale="90000"/>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it-IT" sz="5467"/>
              <a:t>Opening Questions</a:t>
            </a:r>
          </a:p>
        </p:txBody>
      </p:sp>
      <p:graphicFrame>
        <p:nvGraphicFramePr>
          <p:cNvPr id="5" name="Content Placeholder 2">
            <a:extLst>
              <a:ext uri="{FF2B5EF4-FFF2-40B4-BE49-F238E27FC236}">
                <a16:creationId xmlns:a16="http://schemas.microsoft.com/office/drawing/2014/main" xmlns="" id="{5D30C247-2843-8345-1F1A-135D912890B9}"/>
              </a:ext>
            </a:extLst>
          </p:cNvPr>
          <p:cNvGraphicFramePr>
            <a:graphicFrameLocks noGrp="1"/>
          </p:cNvGraphicFramePr>
          <p:nvPr>
            <p:ph idx="1"/>
            <p:extLst>
              <p:ext uri="{D42A27DB-BD31-4B8C-83A1-F6EECF244321}">
                <p14:modId xmlns:p14="http://schemas.microsoft.com/office/powerpoint/2010/main" xmlns="" val="2841581127"/>
              </p:ext>
            </p:extLst>
          </p:nvPr>
        </p:nvGraphicFramePr>
        <p:xfrm>
          <a:off x="4055350" y="483584"/>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asellaDiTesto 7">
            <a:extLst>
              <a:ext uri="{FF2B5EF4-FFF2-40B4-BE49-F238E27FC236}">
                <a16:creationId xmlns:a16="http://schemas.microsoft.com/office/drawing/2014/main" xmlns="" id="{12680A47-3598-3FD4-6E39-4965F7E71037}"/>
              </a:ext>
            </a:extLst>
          </p:cNvPr>
          <p:cNvSpPr txBox="1"/>
          <p:nvPr/>
        </p:nvSpPr>
        <p:spPr>
          <a:xfrm>
            <a:off x="631700" y="2361045"/>
            <a:ext cx="2743199"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1600" dirty="0" err="1">
                <a:ea typeface="+mn-lt"/>
                <a:cs typeface="+mn-lt"/>
              </a:rPr>
              <a:t>Scan</a:t>
            </a:r>
            <a:r>
              <a:rPr lang="it-IT" sz="1600" dirty="0">
                <a:ea typeface="+mn-lt"/>
                <a:cs typeface="+mn-lt"/>
              </a:rPr>
              <a:t> the QR code or open the link </a:t>
            </a:r>
            <a:r>
              <a:rPr lang="it-IT" sz="1600" dirty="0" err="1">
                <a:ea typeface="+mn-lt"/>
                <a:cs typeface="+mn-lt"/>
              </a:rPr>
              <a:t>below</a:t>
            </a:r>
            <a:r>
              <a:rPr lang="it-IT" sz="1600" dirty="0">
                <a:ea typeface="+mn-lt"/>
                <a:cs typeface="+mn-lt"/>
              </a:rPr>
              <a:t> to </a:t>
            </a:r>
            <a:r>
              <a:rPr lang="it-IT" sz="1600" dirty="0" err="1">
                <a:ea typeface="+mn-lt"/>
                <a:cs typeface="+mn-lt"/>
              </a:rPr>
              <a:t>answer</a:t>
            </a:r>
            <a:r>
              <a:rPr lang="it-IT" sz="1600" dirty="0">
                <a:ea typeface="+mn-lt"/>
                <a:cs typeface="+mn-lt"/>
              </a:rPr>
              <a:t> the survey.</a:t>
            </a:r>
            <a:br>
              <a:rPr lang="it-IT" sz="1600" dirty="0">
                <a:ea typeface="+mn-lt"/>
                <a:cs typeface="+mn-lt"/>
              </a:rPr>
            </a:br>
            <a:r>
              <a:rPr lang="it-IT" sz="1600" dirty="0" err="1">
                <a:ea typeface="Calibri"/>
                <a:cs typeface="Calibri"/>
              </a:rPr>
              <a:t>Important</a:t>
            </a:r>
            <a:r>
              <a:rPr lang="it-IT" sz="1600" dirty="0">
                <a:ea typeface="Calibri"/>
                <a:cs typeface="Calibri"/>
              </a:rPr>
              <a:t>: login to Virtuale </a:t>
            </a:r>
            <a:r>
              <a:rPr lang="it-IT" sz="1600" dirty="0" err="1">
                <a:ea typeface="Calibri"/>
                <a:cs typeface="Calibri"/>
              </a:rPr>
              <a:t>before</a:t>
            </a:r>
            <a:r>
              <a:rPr lang="it-IT" sz="1600" dirty="0">
                <a:ea typeface="Calibri"/>
                <a:cs typeface="Calibri"/>
              </a:rPr>
              <a:t> scanning</a:t>
            </a:r>
            <a:endParaRPr lang="it-IT" sz="1600" dirty="0"/>
          </a:p>
        </p:txBody>
      </p:sp>
      <p:pic>
        <p:nvPicPr>
          <p:cNvPr id="21" name="Elemento grafico 20">
            <a:extLst>
              <a:ext uri="{FF2B5EF4-FFF2-40B4-BE49-F238E27FC236}">
                <a16:creationId xmlns:a16="http://schemas.microsoft.com/office/drawing/2014/main" xmlns="" id="{FDCDCE7A-74AC-94A3-7D3C-50C58DF91F26}"/>
              </a:ext>
            </a:extLst>
          </p:cNvPr>
          <p:cNvPicPr>
            <a:picLocks noChangeAspect="1"/>
          </p:cNvPicPr>
          <p:nvPr/>
        </p:nvPicPr>
        <p:blipFill>
          <a:blip>
            <a:extLst>
              <a:ext uri="{96DAC541-7B7A-43D3-8B79-37D633B846F1}">
                <asvg:svgBlip xmlns:asvg="http://schemas.microsoft.com/office/drawing/2016/SVG/main" xmlns="" r:embed="rId7"/>
              </a:ext>
            </a:extLst>
          </a:blip>
          <a:stretch>
            <a:fillRect/>
          </a:stretch>
        </p:blipFill>
        <p:spPr>
          <a:xfrm>
            <a:off x="865326" y="3610562"/>
            <a:ext cx="2260839" cy="2232084"/>
          </a:xfrm>
          <a:prstGeom prst="rect">
            <a:avLst/>
          </a:prstGeom>
        </p:spPr>
      </p:pic>
      <p:sp>
        <p:nvSpPr>
          <p:cNvPr id="26" name="CasellaDiTesto 25">
            <a:extLst>
              <a:ext uri="{FF2B5EF4-FFF2-40B4-BE49-F238E27FC236}">
                <a16:creationId xmlns:a16="http://schemas.microsoft.com/office/drawing/2014/main" xmlns="" id="{77B7C0E9-FA8E-8AD1-093F-FEB513E49ED7}"/>
              </a:ext>
            </a:extLst>
          </p:cNvPr>
          <p:cNvSpPr txBox="1"/>
          <p:nvPr/>
        </p:nvSpPr>
        <p:spPr>
          <a:xfrm>
            <a:off x="959921" y="5818909"/>
            <a:ext cx="2090058" cy="7584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it-IT" sz="1400" dirty="0">
                <a:ea typeface="+mn-lt"/>
                <a:cs typeface="+mn-lt"/>
                <a:hlinkClick r:id="rId8"/>
              </a:rPr>
              <a:t>https://virtuale.unibo.it/mod/questionnaire/view.php?id=2327402</a:t>
            </a:r>
            <a:endParaRPr lang="it-IT" sz="1400">
              <a:ea typeface="Calibri"/>
              <a:cs typeface="Calibri"/>
            </a:endParaRPr>
          </a:p>
        </p:txBody>
      </p:sp>
      <p:sp>
        <p:nvSpPr>
          <p:cNvPr id="17" name="CasellaDiTesto 16">
            <a:extLst>
              <a:ext uri="{FF2B5EF4-FFF2-40B4-BE49-F238E27FC236}">
                <a16:creationId xmlns:a16="http://schemas.microsoft.com/office/drawing/2014/main" xmlns="" id="{5BB75D89-1473-2CE5-6370-1C6034626350}"/>
              </a:ext>
            </a:extLst>
          </p:cNvPr>
          <p:cNvSpPr txBox="1"/>
          <p:nvPr/>
        </p:nvSpPr>
        <p:spPr>
          <a:xfrm>
            <a:off x="4285013" y="6298870"/>
            <a:ext cx="613558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hlinkClick r:id="rId9"/>
              </a:rPr>
              <a:t>https://virtuale.unibo.it/mod/questionnaire/report.php?instance=7951&amp;group=0</a:t>
            </a:r>
            <a:endParaRPr lang="en-US" sz="1400"/>
          </a:p>
          <a:p>
            <a:pPr algn="ctr"/>
            <a:endParaRPr lang="it-IT"/>
          </a:p>
        </p:txBody>
      </p:sp>
      <p:sp>
        <p:nvSpPr>
          <p:cNvPr id="18" name="CasellaDiTesto 17">
            <a:extLst>
              <a:ext uri="{FF2B5EF4-FFF2-40B4-BE49-F238E27FC236}">
                <a16:creationId xmlns:a16="http://schemas.microsoft.com/office/drawing/2014/main" xmlns="" id="{F9832CDF-B5F3-D6E2-B8C4-EBEA92A3E05C}"/>
              </a:ext>
            </a:extLst>
          </p:cNvPr>
          <p:cNvSpPr txBox="1"/>
          <p:nvPr/>
        </p:nvSpPr>
        <p:spPr>
          <a:xfrm>
            <a:off x="6264233" y="6016831"/>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dirty="0">
                <a:ea typeface="Calibri"/>
                <a:cs typeface="Calibri"/>
              </a:rPr>
              <a:t>Look to the </a:t>
            </a:r>
            <a:r>
              <a:rPr lang="it-IT" dirty="0" err="1">
                <a:ea typeface="Calibri"/>
                <a:cs typeface="Calibri"/>
              </a:rPr>
              <a:t>answers</a:t>
            </a:r>
            <a:r>
              <a:rPr lang="it-IT" dirty="0">
                <a:ea typeface="Calibri"/>
                <a:cs typeface="Calibri"/>
              </a:rPr>
              <a:t>:</a:t>
            </a:r>
            <a:endParaRPr lang="it-IT"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38DA66-28F8-68D6-C90A-660DC0B26801}"/>
              </a:ext>
            </a:extLst>
          </p:cNvPr>
          <p:cNvSpPr>
            <a:spLocks noGrp="1"/>
          </p:cNvSpPr>
          <p:nvPr/>
        </p:nvSpPr>
        <p:spPr>
          <a:xfrm>
            <a:off x="457200" y="205979"/>
            <a:ext cx="10617200" cy="1263650"/>
          </a:xfrm>
          <a:prstGeom prst="rect">
            <a:avLst/>
          </a:prstGeom>
        </p:spPr>
        <p:txBody>
          <a:bodyPr vert="horz" lIns="91440" tIns="45720" rIns="91440" bIns="4572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dirty="0"/>
              <a:t>Closing </a:t>
            </a:r>
            <a:r>
              <a:rPr dirty="0" smtClean="0"/>
              <a:t>Message</a:t>
            </a:r>
            <a:r>
              <a:rPr lang="it-IT" dirty="0" smtClean="0"/>
              <a:t>: </a:t>
            </a:r>
            <a:br>
              <a:rPr lang="it-IT" dirty="0" smtClean="0"/>
            </a:br>
            <a:r>
              <a:rPr lang="it-IT" dirty="0" smtClean="0"/>
              <a:t>The </a:t>
            </a:r>
            <a:r>
              <a:rPr lang="it-IT" dirty="0" err="1" smtClean="0"/>
              <a:t>Role</a:t>
            </a:r>
            <a:r>
              <a:rPr lang="it-IT" dirty="0" smtClean="0"/>
              <a:t> </a:t>
            </a:r>
            <a:r>
              <a:rPr lang="it-IT" dirty="0" err="1" smtClean="0"/>
              <a:t>of</a:t>
            </a:r>
            <a:r>
              <a:rPr lang="it-IT" dirty="0" smtClean="0"/>
              <a:t> </a:t>
            </a:r>
            <a:r>
              <a:rPr lang="it-IT" dirty="0" err="1" smtClean="0"/>
              <a:t>Scientific</a:t>
            </a:r>
            <a:r>
              <a:rPr lang="it-IT" dirty="0" smtClean="0"/>
              <a:t> </a:t>
            </a:r>
            <a:r>
              <a:rPr lang="it-IT" dirty="0" err="1" smtClean="0"/>
              <a:t>Papers</a:t>
            </a:r>
            <a:r>
              <a:rPr lang="it-IT" dirty="0" smtClean="0"/>
              <a:t> in Science</a:t>
            </a:r>
            <a:endParaRPr dirty="0"/>
          </a:p>
        </p:txBody>
      </p:sp>
      <p:sp>
        <p:nvSpPr>
          <p:cNvPr id="3" name="Content Placeholder 2">
            <a:extLst>
              <a:ext uri="{FF2B5EF4-FFF2-40B4-BE49-F238E27FC236}">
                <a16:creationId xmlns:a16="http://schemas.microsoft.com/office/drawing/2014/main" xmlns="" id="{0DA4A94B-6E5E-66E5-7CA4-AA28516369A9}"/>
              </a:ext>
            </a:extLst>
          </p:cNvPr>
          <p:cNvSpPr>
            <a:spLocks noGrp="1"/>
          </p:cNvSpPr>
          <p:nvPr/>
        </p:nvSpPr>
        <p:spPr>
          <a:xfrm>
            <a:off x="457200" y="1708151"/>
            <a:ext cx="10617200" cy="4981972"/>
          </a:xfrm>
          <a:prstGeom prst="rect">
            <a:avLst/>
          </a:prstGeom>
        </p:spPr>
        <p:txBody>
          <a:bodyPr vert="horz" lIns="91440" tIns="45720" rIns="91440" bIns="45720" rtlCol="0" anchor="t">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lgn="just">
              <a:lnSpc>
                <a:spcPct val="120000"/>
              </a:lnSpc>
              <a:spcBef>
                <a:spcPts val="0"/>
              </a:spcBef>
              <a:buNone/>
            </a:pPr>
            <a:r>
              <a:rPr lang="it-IT" dirty="0">
                <a:ea typeface="+mn-lt"/>
                <a:cs typeface="+mn-lt"/>
              </a:rPr>
              <a:t>Scientific papers </a:t>
            </a:r>
            <a:r>
              <a:rPr lang="it-IT" dirty="0" err="1">
                <a:ea typeface="+mn-lt"/>
                <a:cs typeface="+mn-lt"/>
              </a:rPr>
              <a:t>represent</a:t>
            </a:r>
            <a:r>
              <a:rPr lang="it-IT" dirty="0">
                <a:ea typeface="+mn-lt"/>
                <a:cs typeface="+mn-lt"/>
              </a:rPr>
              <a:t> </a:t>
            </a:r>
            <a:r>
              <a:rPr lang="it-IT" dirty="0" err="1">
                <a:ea typeface="+mn-lt"/>
                <a:cs typeface="+mn-lt"/>
              </a:rPr>
              <a:t>both</a:t>
            </a:r>
            <a:r>
              <a:rPr lang="it-IT" dirty="0">
                <a:ea typeface="+mn-lt"/>
                <a:cs typeface="+mn-lt"/>
              </a:rPr>
              <a:t> the </a:t>
            </a:r>
            <a:r>
              <a:rPr lang="it-IT" dirty="0" err="1">
                <a:ea typeface="+mn-lt"/>
                <a:cs typeface="+mn-lt"/>
              </a:rPr>
              <a:t>memory</a:t>
            </a:r>
            <a:r>
              <a:rPr lang="it-IT" dirty="0">
                <a:ea typeface="+mn-lt"/>
                <a:cs typeface="+mn-lt"/>
              </a:rPr>
              <a:t> and the </a:t>
            </a:r>
            <a:r>
              <a:rPr lang="it-IT" dirty="0" err="1">
                <a:ea typeface="+mn-lt"/>
                <a:cs typeface="+mn-lt"/>
              </a:rPr>
              <a:t>communication</a:t>
            </a:r>
            <a:r>
              <a:rPr lang="it-IT" dirty="0">
                <a:ea typeface="+mn-lt"/>
                <a:cs typeface="+mn-lt"/>
              </a:rPr>
              <a:t> system of science. </a:t>
            </a:r>
          </a:p>
          <a:p>
            <a:pPr indent="0" algn="just">
              <a:lnSpc>
                <a:spcPct val="120000"/>
              </a:lnSpc>
              <a:spcBef>
                <a:spcPts val="0"/>
              </a:spcBef>
              <a:buNone/>
            </a:pPr>
            <a:endParaRPr lang="it-IT" dirty="0">
              <a:ea typeface="+mn-lt"/>
              <a:cs typeface="+mn-lt"/>
            </a:endParaRPr>
          </a:p>
          <a:p>
            <a:pPr indent="0" algn="just">
              <a:lnSpc>
                <a:spcPct val="120000"/>
              </a:lnSpc>
              <a:spcBef>
                <a:spcPts val="0"/>
              </a:spcBef>
              <a:buNone/>
            </a:pPr>
            <a:r>
              <a:rPr lang="it-IT" err="1">
                <a:ea typeface="+mn-lt"/>
                <a:cs typeface="+mn-lt"/>
              </a:rPr>
              <a:t>They</a:t>
            </a:r>
            <a:r>
              <a:rPr lang="it-IT" dirty="0">
                <a:ea typeface="+mn-lt"/>
                <a:cs typeface="+mn-lt"/>
              </a:rPr>
              <a:t> </a:t>
            </a:r>
            <a:r>
              <a:rPr lang="it-IT" err="1">
                <a:ea typeface="+mn-lt"/>
                <a:cs typeface="+mn-lt"/>
              </a:rPr>
              <a:t>preserve</a:t>
            </a:r>
            <a:r>
              <a:rPr lang="it-IT" dirty="0">
                <a:ea typeface="+mn-lt"/>
                <a:cs typeface="+mn-lt"/>
              </a:rPr>
              <a:t> the </a:t>
            </a:r>
            <a:r>
              <a:rPr lang="it-IT" err="1">
                <a:ea typeface="+mn-lt"/>
                <a:cs typeface="+mn-lt"/>
              </a:rPr>
              <a:t>results</a:t>
            </a:r>
            <a:r>
              <a:rPr lang="it-IT" dirty="0">
                <a:ea typeface="+mn-lt"/>
                <a:cs typeface="+mn-lt"/>
              </a:rPr>
              <a:t> of </a:t>
            </a:r>
            <a:r>
              <a:rPr lang="it-IT" err="1">
                <a:ea typeface="+mn-lt"/>
                <a:cs typeface="+mn-lt"/>
              </a:rPr>
              <a:t>research</a:t>
            </a:r>
            <a:r>
              <a:rPr lang="it-IT" dirty="0">
                <a:ea typeface="+mn-lt"/>
                <a:cs typeface="+mn-lt"/>
              </a:rPr>
              <a:t> over time and make </a:t>
            </a:r>
            <a:r>
              <a:rPr lang="it-IT" err="1">
                <a:ea typeface="+mn-lt"/>
                <a:cs typeface="+mn-lt"/>
              </a:rPr>
              <a:t>them</a:t>
            </a:r>
            <a:r>
              <a:rPr lang="it-IT" dirty="0">
                <a:ea typeface="+mn-lt"/>
                <a:cs typeface="+mn-lt"/>
              </a:rPr>
              <a:t> </a:t>
            </a:r>
            <a:r>
              <a:rPr lang="it-IT" err="1">
                <a:ea typeface="+mn-lt"/>
                <a:cs typeface="+mn-lt"/>
              </a:rPr>
              <a:t>accessible</a:t>
            </a:r>
            <a:r>
              <a:rPr lang="it-IT" dirty="0">
                <a:ea typeface="+mn-lt"/>
                <a:cs typeface="+mn-lt"/>
              </a:rPr>
              <a:t> to the global </a:t>
            </a:r>
            <a:r>
              <a:rPr lang="it-IT" err="1">
                <a:ea typeface="+mn-lt"/>
                <a:cs typeface="+mn-lt"/>
              </a:rPr>
              <a:t>scientific</a:t>
            </a:r>
            <a:r>
              <a:rPr lang="it-IT" dirty="0">
                <a:ea typeface="+mn-lt"/>
                <a:cs typeface="+mn-lt"/>
              </a:rPr>
              <a:t> community.</a:t>
            </a:r>
            <a:endParaRPr lang="it-IT" dirty="0">
              <a:ea typeface="Calibri"/>
              <a:cs typeface="Calibri"/>
            </a:endParaRPr>
          </a:p>
          <a:p>
            <a:pPr indent="0" algn="just">
              <a:lnSpc>
                <a:spcPct val="120000"/>
              </a:lnSpc>
              <a:spcBef>
                <a:spcPts val="0"/>
              </a:spcBef>
              <a:buNone/>
            </a:pPr>
            <a:endParaRPr lang="it-IT" dirty="0">
              <a:ea typeface="+mn-lt"/>
              <a:cs typeface="+mn-lt"/>
            </a:endParaRPr>
          </a:p>
          <a:p>
            <a:pPr indent="0" algn="just">
              <a:lnSpc>
                <a:spcPct val="120000"/>
              </a:lnSpc>
              <a:spcBef>
                <a:spcPts val="0"/>
              </a:spcBef>
              <a:buNone/>
            </a:pPr>
            <a:r>
              <a:rPr lang="it-IT" err="1">
                <a:ea typeface="+mn-lt"/>
                <a:cs typeface="+mn-lt"/>
              </a:rPr>
              <a:t>Through</a:t>
            </a:r>
            <a:r>
              <a:rPr lang="it-IT" dirty="0">
                <a:ea typeface="+mn-lt"/>
                <a:cs typeface="+mn-lt"/>
              </a:rPr>
              <a:t> </a:t>
            </a:r>
            <a:r>
              <a:rPr lang="it-IT" err="1">
                <a:ea typeface="+mn-lt"/>
                <a:cs typeface="+mn-lt"/>
              </a:rPr>
              <a:t>scientific</a:t>
            </a:r>
            <a:r>
              <a:rPr lang="it-IT" dirty="0">
                <a:ea typeface="+mn-lt"/>
                <a:cs typeface="+mn-lt"/>
              </a:rPr>
              <a:t> papers, </a:t>
            </a:r>
            <a:r>
              <a:rPr lang="it-IT" err="1">
                <a:ea typeface="+mn-lt"/>
                <a:cs typeface="+mn-lt"/>
              </a:rPr>
              <a:t>discoveries</a:t>
            </a:r>
            <a:r>
              <a:rPr lang="it-IT" dirty="0">
                <a:ea typeface="+mn-lt"/>
                <a:cs typeface="+mn-lt"/>
              </a:rPr>
              <a:t> are </a:t>
            </a:r>
            <a:r>
              <a:rPr lang="it-IT" err="1">
                <a:ea typeface="+mn-lt"/>
                <a:cs typeface="+mn-lt"/>
              </a:rPr>
              <a:t>recorded</a:t>
            </a:r>
            <a:r>
              <a:rPr lang="it-IT" dirty="0">
                <a:ea typeface="+mn-lt"/>
                <a:cs typeface="+mn-lt"/>
              </a:rPr>
              <a:t>, </a:t>
            </a:r>
            <a:r>
              <a:rPr lang="it-IT" err="1">
                <a:ea typeface="+mn-lt"/>
                <a:cs typeface="+mn-lt"/>
              </a:rPr>
              <a:t>shared</a:t>
            </a:r>
            <a:r>
              <a:rPr lang="it-IT" dirty="0">
                <a:ea typeface="+mn-lt"/>
                <a:cs typeface="+mn-lt"/>
              </a:rPr>
              <a:t>, and </a:t>
            </a:r>
            <a:r>
              <a:rPr lang="it-IT" err="1">
                <a:ea typeface="+mn-lt"/>
                <a:cs typeface="+mn-lt"/>
              </a:rPr>
              <a:t>built</a:t>
            </a:r>
            <a:r>
              <a:rPr lang="it-IT" dirty="0">
                <a:ea typeface="+mn-lt"/>
                <a:cs typeface="+mn-lt"/>
              </a:rPr>
              <a:t> </a:t>
            </a:r>
            <a:r>
              <a:rPr lang="it-IT" err="1">
                <a:ea typeface="+mn-lt"/>
                <a:cs typeface="+mn-lt"/>
              </a:rPr>
              <a:t>upon</a:t>
            </a:r>
            <a:r>
              <a:rPr lang="it-IT" dirty="0">
                <a:ea typeface="+mn-lt"/>
                <a:cs typeface="+mn-lt"/>
              </a:rPr>
              <a:t> by </a:t>
            </a:r>
            <a:r>
              <a:rPr lang="it-IT" err="1">
                <a:ea typeface="+mn-lt"/>
                <a:cs typeface="+mn-lt"/>
              </a:rPr>
              <a:t>others</a:t>
            </a:r>
            <a:r>
              <a:rPr lang="it-IT" dirty="0">
                <a:ea typeface="+mn-lt"/>
                <a:cs typeface="+mn-lt"/>
              </a:rPr>
              <a:t>. </a:t>
            </a:r>
            <a:r>
              <a:rPr lang="it-IT" err="1">
                <a:ea typeface="+mn-lt"/>
                <a:cs typeface="+mn-lt"/>
              </a:rPr>
              <a:t>This</a:t>
            </a:r>
            <a:r>
              <a:rPr lang="it-IT" dirty="0">
                <a:ea typeface="+mn-lt"/>
                <a:cs typeface="+mn-lt"/>
              </a:rPr>
              <a:t> </a:t>
            </a:r>
            <a:r>
              <a:rPr lang="it-IT" err="1">
                <a:ea typeface="+mn-lt"/>
                <a:cs typeface="+mn-lt"/>
              </a:rPr>
              <a:t>continuous</a:t>
            </a:r>
            <a:r>
              <a:rPr lang="it-IT" dirty="0">
                <a:ea typeface="+mn-lt"/>
                <a:cs typeface="+mn-lt"/>
              </a:rPr>
              <a:t> </a:t>
            </a:r>
            <a:r>
              <a:rPr lang="it-IT" err="1">
                <a:ea typeface="+mn-lt"/>
                <a:cs typeface="+mn-lt"/>
              </a:rPr>
              <a:t>exchange</a:t>
            </a:r>
            <a:r>
              <a:rPr lang="it-IT" dirty="0">
                <a:ea typeface="+mn-lt"/>
                <a:cs typeface="+mn-lt"/>
              </a:rPr>
              <a:t> </a:t>
            </a:r>
            <a:r>
              <a:rPr lang="it-IT" err="1">
                <a:ea typeface="+mn-lt"/>
                <a:cs typeface="+mn-lt"/>
              </a:rPr>
              <a:t>allows</a:t>
            </a:r>
            <a:r>
              <a:rPr lang="it-IT" dirty="0">
                <a:ea typeface="+mn-lt"/>
                <a:cs typeface="+mn-lt"/>
              </a:rPr>
              <a:t> knowledge to accumulate, evolve, and </a:t>
            </a:r>
            <a:r>
              <a:rPr lang="it-IT" err="1">
                <a:ea typeface="+mn-lt"/>
                <a:cs typeface="+mn-lt"/>
              </a:rPr>
              <a:t>remain</a:t>
            </a:r>
            <a:r>
              <a:rPr lang="it-IT" dirty="0">
                <a:ea typeface="+mn-lt"/>
                <a:cs typeface="+mn-lt"/>
              </a:rPr>
              <a:t> </a:t>
            </a:r>
            <a:r>
              <a:rPr lang="it-IT" err="1">
                <a:ea typeface="+mn-lt"/>
                <a:cs typeface="+mn-lt"/>
              </a:rPr>
              <a:t>available</a:t>
            </a:r>
            <a:r>
              <a:rPr lang="it-IT" dirty="0">
                <a:ea typeface="+mn-lt"/>
                <a:cs typeface="+mn-lt"/>
              </a:rPr>
              <a:t> for future generations of </a:t>
            </a:r>
            <a:r>
              <a:rPr lang="it-IT" err="1">
                <a:ea typeface="+mn-lt"/>
                <a:cs typeface="+mn-lt"/>
              </a:rPr>
              <a:t>researchers</a:t>
            </a:r>
            <a:r>
              <a:rPr lang="it-IT" dirty="0">
                <a:ea typeface="+mn-lt"/>
                <a:cs typeface="+mn-lt"/>
              </a:rPr>
              <a:t>.</a:t>
            </a:r>
            <a:endParaRPr lang="it-IT" dirty="0">
              <a:ea typeface="Calibri"/>
              <a:cs typeface="Calibri"/>
            </a:endParaRPr>
          </a:p>
          <a:p>
            <a:pPr indent="0" algn="just">
              <a:lnSpc>
                <a:spcPct val="120000"/>
              </a:lnSpc>
              <a:spcBef>
                <a:spcPts val="0"/>
              </a:spcBef>
              <a:buNone/>
            </a:pPr>
            <a:endParaRPr lang="it-IT" dirty="0">
              <a:ea typeface="+mn-lt"/>
              <a:cs typeface="+mn-lt"/>
            </a:endParaRPr>
          </a:p>
          <a:p>
            <a:pPr indent="0" algn="just">
              <a:lnSpc>
                <a:spcPct val="120000"/>
              </a:lnSpc>
              <a:spcBef>
                <a:spcPts val="0"/>
              </a:spcBef>
              <a:buNone/>
            </a:pPr>
            <a:r>
              <a:rPr lang="it-IT" dirty="0">
                <a:ea typeface="+mn-lt"/>
                <a:cs typeface="+mn-lt"/>
              </a:rPr>
              <a:t>Beyond </a:t>
            </a:r>
            <a:r>
              <a:rPr lang="it-IT" dirty="0" err="1">
                <a:ea typeface="+mn-lt"/>
                <a:cs typeface="+mn-lt"/>
              </a:rPr>
              <a:t>storing</a:t>
            </a:r>
            <a:r>
              <a:rPr lang="it-IT" dirty="0">
                <a:ea typeface="+mn-lt"/>
                <a:cs typeface="+mn-lt"/>
              </a:rPr>
              <a:t> information, </a:t>
            </a:r>
            <a:r>
              <a:rPr lang="it-IT" dirty="0" err="1">
                <a:ea typeface="+mn-lt"/>
                <a:cs typeface="+mn-lt"/>
              </a:rPr>
              <a:t>scientific</a:t>
            </a:r>
            <a:r>
              <a:rPr lang="it-IT" dirty="0">
                <a:ea typeface="+mn-lt"/>
                <a:cs typeface="+mn-lt"/>
              </a:rPr>
              <a:t> papers </a:t>
            </a:r>
            <a:r>
              <a:rPr lang="it-IT" dirty="0" err="1">
                <a:ea typeface="+mn-lt"/>
                <a:cs typeface="+mn-lt"/>
              </a:rPr>
              <a:t>also</a:t>
            </a:r>
            <a:r>
              <a:rPr lang="it-IT" dirty="0">
                <a:ea typeface="+mn-lt"/>
                <a:cs typeface="+mn-lt"/>
              </a:rPr>
              <a:t> </a:t>
            </a:r>
            <a:r>
              <a:rPr lang="it-IT" dirty="0" err="1">
                <a:ea typeface="+mn-lt"/>
                <a:cs typeface="+mn-lt"/>
              </a:rPr>
              <a:t>enable</a:t>
            </a:r>
            <a:r>
              <a:rPr lang="it-IT" dirty="0">
                <a:ea typeface="+mn-lt"/>
                <a:cs typeface="+mn-lt"/>
              </a:rPr>
              <a:t> </a:t>
            </a:r>
            <a:r>
              <a:rPr lang="it-IT" dirty="0" err="1">
                <a:ea typeface="+mn-lt"/>
                <a:cs typeface="+mn-lt"/>
              </a:rPr>
              <a:t>collaboration</a:t>
            </a:r>
            <a:r>
              <a:rPr lang="it-IT" dirty="0">
                <a:ea typeface="+mn-lt"/>
                <a:cs typeface="+mn-lt"/>
              </a:rPr>
              <a:t>, </a:t>
            </a:r>
            <a:r>
              <a:rPr lang="it-IT" dirty="0" err="1">
                <a:ea typeface="+mn-lt"/>
                <a:cs typeface="+mn-lt"/>
              </a:rPr>
              <a:t>discussion</a:t>
            </a:r>
            <a:r>
              <a:rPr lang="it-IT" dirty="0">
                <a:ea typeface="+mn-lt"/>
                <a:cs typeface="+mn-lt"/>
              </a:rPr>
              <a:t>, and </a:t>
            </a:r>
            <a:r>
              <a:rPr lang="it-IT" dirty="0" err="1">
                <a:ea typeface="+mn-lt"/>
                <a:cs typeface="+mn-lt"/>
              </a:rPr>
              <a:t>critical</a:t>
            </a:r>
            <a:r>
              <a:rPr lang="it-IT" dirty="0">
                <a:ea typeface="+mn-lt"/>
                <a:cs typeface="+mn-lt"/>
              </a:rPr>
              <a:t> </a:t>
            </a:r>
            <a:r>
              <a:rPr lang="it-IT" dirty="0" err="1">
                <a:ea typeface="+mn-lt"/>
                <a:cs typeface="+mn-lt"/>
              </a:rPr>
              <a:t>evaluation</a:t>
            </a:r>
            <a:r>
              <a:rPr lang="it-IT" dirty="0">
                <a:ea typeface="+mn-lt"/>
                <a:cs typeface="+mn-lt"/>
              </a:rPr>
              <a:t> </a:t>
            </a:r>
            <a:r>
              <a:rPr lang="it-IT" dirty="0" err="1">
                <a:ea typeface="+mn-lt"/>
                <a:cs typeface="+mn-lt"/>
              </a:rPr>
              <a:t>across</a:t>
            </a:r>
            <a:r>
              <a:rPr lang="it-IT" dirty="0">
                <a:ea typeface="+mn-lt"/>
                <a:cs typeface="+mn-lt"/>
              </a:rPr>
              <a:t> </a:t>
            </a:r>
            <a:r>
              <a:rPr lang="it-IT" dirty="0" err="1">
                <a:ea typeface="+mn-lt"/>
                <a:cs typeface="+mn-lt"/>
              </a:rPr>
              <a:t>disciplines</a:t>
            </a:r>
            <a:r>
              <a:rPr lang="it-IT" dirty="0">
                <a:ea typeface="+mn-lt"/>
                <a:cs typeface="+mn-lt"/>
              </a:rPr>
              <a:t> and institutions. In </a:t>
            </a:r>
            <a:r>
              <a:rPr lang="it-IT" dirty="0" err="1">
                <a:ea typeface="+mn-lt"/>
                <a:cs typeface="+mn-lt"/>
              </a:rPr>
              <a:t>this</a:t>
            </a:r>
            <a:r>
              <a:rPr lang="it-IT" dirty="0">
                <a:ea typeface="+mn-lt"/>
                <a:cs typeface="+mn-lt"/>
              </a:rPr>
              <a:t> </a:t>
            </a:r>
            <a:r>
              <a:rPr lang="it-IT" dirty="0" err="1">
                <a:ea typeface="+mn-lt"/>
                <a:cs typeface="+mn-lt"/>
              </a:rPr>
              <a:t>sense</a:t>
            </a:r>
            <a:r>
              <a:rPr lang="it-IT" dirty="0">
                <a:ea typeface="+mn-lt"/>
                <a:cs typeface="+mn-lt"/>
              </a:rPr>
              <a:t>, </a:t>
            </a:r>
            <a:r>
              <a:rPr lang="it-IT" dirty="0" err="1">
                <a:ea typeface="+mn-lt"/>
                <a:cs typeface="+mn-lt"/>
              </a:rPr>
              <a:t>they</a:t>
            </a:r>
            <a:r>
              <a:rPr lang="it-IT" dirty="0">
                <a:ea typeface="+mn-lt"/>
                <a:cs typeface="+mn-lt"/>
              </a:rPr>
              <a:t> are </a:t>
            </a:r>
            <a:r>
              <a:rPr lang="it-IT" dirty="0" err="1">
                <a:ea typeface="+mn-lt"/>
                <a:cs typeface="+mn-lt"/>
              </a:rPr>
              <a:t>not</a:t>
            </a:r>
            <a:r>
              <a:rPr lang="it-IT" dirty="0">
                <a:ea typeface="+mn-lt"/>
                <a:cs typeface="+mn-lt"/>
              </a:rPr>
              <a:t> just </a:t>
            </a:r>
            <a:r>
              <a:rPr lang="it-IT" dirty="0" err="1">
                <a:ea typeface="+mn-lt"/>
                <a:cs typeface="+mn-lt"/>
              </a:rPr>
              <a:t>static</a:t>
            </a:r>
            <a:r>
              <a:rPr lang="it-IT" dirty="0">
                <a:ea typeface="+mn-lt"/>
                <a:cs typeface="+mn-lt"/>
              </a:rPr>
              <a:t> </a:t>
            </a:r>
            <a:r>
              <a:rPr lang="it-IT" dirty="0" err="1">
                <a:ea typeface="+mn-lt"/>
                <a:cs typeface="+mn-lt"/>
              </a:rPr>
              <a:t>documents</a:t>
            </a:r>
            <a:r>
              <a:rPr lang="it-IT" dirty="0">
                <a:ea typeface="+mn-lt"/>
                <a:cs typeface="+mn-lt"/>
              </a:rPr>
              <a:t>, </a:t>
            </a:r>
            <a:r>
              <a:rPr lang="it-IT" dirty="0" err="1">
                <a:ea typeface="+mn-lt"/>
                <a:cs typeface="+mn-lt"/>
              </a:rPr>
              <a:t>but</a:t>
            </a:r>
            <a:r>
              <a:rPr lang="it-IT" dirty="0">
                <a:ea typeface="+mn-lt"/>
                <a:cs typeface="+mn-lt"/>
              </a:rPr>
              <a:t> </a:t>
            </a:r>
            <a:r>
              <a:rPr lang="it-IT" dirty="0" err="1">
                <a:ea typeface="+mn-lt"/>
                <a:cs typeface="+mn-lt"/>
              </a:rPr>
              <a:t>active</a:t>
            </a:r>
            <a:r>
              <a:rPr lang="it-IT" dirty="0">
                <a:ea typeface="+mn-lt"/>
                <a:cs typeface="+mn-lt"/>
              </a:rPr>
              <a:t> </a:t>
            </a:r>
            <a:r>
              <a:rPr lang="it-IT" dirty="0" err="1">
                <a:ea typeface="+mn-lt"/>
                <a:cs typeface="+mn-lt"/>
              </a:rPr>
              <a:t>elements</a:t>
            </a:r>
            <a:r>
              <a:rPr lang="it-IT" dirty="0">
                <a:ea typeface="+mn-lt"/>
                <a:cs typeface="+mn-lt"/>
              </a:rPr>
              <a:t> in the </a:t>
            </a:r>
            <a:r>
              <a:rPr lang="it-IT" dirty="0" err="1">
                <a:ea typeface="+mn-lt"/>
                <a:cs typeface="+mn-lt"/>
              </a:rPr>
              <a:t>ongoing</a:t>
            </a:r>
            <a:r>
              <a:rPr lang="it-IT" dirty="0">
                <a:ea typeface="+mn-lt"/>
                <a:cs typeface="+mn-lt"/>
              </a:rPr>
              <a:t> </a:t>
            </a:r>
            <a:r>
              <a:rPr lang="it-IT" dirty="0" err="1">
                <a:ea typeface="+mn-lt"/>
                <a:cs typeface="+mn-lt"/>
              </a:rPr>
              <a:t>development</a:t>
            </a:r>
            <a:r>
              <a:rPr lang="it-IT" dirty="0">
                <a:ea typeface="+mn-lt"/>
                <a:cs typeface="+mn-lt"/>
              </a:rPr>
              <a:t> of science.</a:t>
            </a:r>
            <a:endParaRPr lang="it-IT" dirty="0">
              <a:ea typeface="Calibri"/>
              <a:cs typeface="Calibri"/>
            </a:endParaRPr>
          </a:p>
          <a:p>
            <a:pPr indent="0" algn="just">
              <a:lnSpc>
                <a:spcPct val="120000"/>
              </a:lnSpc>
              <a:spcBef>
                <a:spcPts val="0"/>
              </a:spcBef>
              <a:buNone/>
            </a:pPr>
            <a:endParaRPr lang="it-IT">
              <a:ea typeface="+mn-lt"/>
              <a:cs typeface="+mn-lt"/>
            </a:endParaRPr>
          </a:p>
          <a:p>
            <a:pPr indent="0" algn="just">
              <a:lnSpc>
                <a:spcPct val="120000"/>
              </a:lnSpc>
              <a:spcBef>
                <a:spcPts val="0"/>
              </a:spcBef>
              <a:buNone/>
            </a:pPr>
            <a:r>
              <a:rPr lang="it-IT" b="1" dirty="0" err="1">
                <a:ea typeface="+mn-lt"/>
                <a:cs typeface="+mn-lt"/>
              </a:rPr>
              <a:t>Final</a:t>
            </a:r>
            <a:r>
              <a:rPr lang="it-IT" b="1" dirty="0">
                <a:ea typeface="+mn-lt"/>
                <a:cs typeface="+mn-lt"/>
              </a:rPr>
              <a:t> </a:t>
            </a:r>
            <a:r>
              <a:rPr lang="it-IT" b="1" dirty="0" err="1">
                <a:ea typeface="+mn-lt"/>
                <a:cs typeface="+mn-lt"/>
              </a:rPr>
              <a:t>question</a:t>
            </a:r>
            <a:r>
              <a:rPr lang="it-IT" dirty="0">
                <a:ea typeface="+mn-lt"/>
                <a:cs typeface="+mn-lt"/>
              </a:rPr>
              <a:t>:</a:t>
            </a:r>
            <a:endParaRPr lang="it-IT" dirty="0">
              <a:ea typeface="Calibri"/>
              <a:cs typeface="Calibri"/>
            </a:endParaRPr>
          </a:p>
          <a:p>
            <a:pPr marL="457200" indent="0" algn="just">
              <a:lnSpc>
                <a:spcPct val="120000"/>
              </a:lnSpc>
              <a:spcBef>
                <a:spcPts val="0"/>
              </a:spcBef>
              <a:buNone/>
            </a:pPr>
            <a:r>
              <a:rPr lang="it-IT" dirty="0">
                <a:ea typeface="+mn-lt"/>
                <a:cs typeface="+mn-lt"/>
              </a:rPr>
              <a:t>How </a:t>
            </a:r>
            <a:r>
              <a:rPr lang="it-IT" dirty="0" err="1">
                <a:ea typeface="+mn-lt"/>
                <a:cs typeface="+mn-lt"/>
              </a:rPr>
              <a:t>would</a:t>
            </a:r>
            <a:r>
              <a:rPr lang="it-IT" dirty="0">
                <a:ea typeface="+mn-lt"/>
                <a:cs typeface="+mn-lt"/>
              </a:rPr>
              <a:t> science </a:t>
            </a:r>
            <a:r>
              <a:rPr lang="it-IT" dirty="0" err="1">
                <a:ea typeface="+mn-lt"/>
                <a:cs typeface="+mn-lt"/>
              </a:rPr>
              <a:t>change</a:t>
            </a:r>
            <a:r>
              <a:rPr lang="it-IT" dirty="0">
                <a:ea typeface="+mn-lt"/>
                <a:cs typeface="+mn-lt"/>
              </a:rPr>
              <a:t> </a:t>
            </a:r>
            <a:r>
              <a:rPr lang="it-IT" dirty="0" err="1">
                <a:ea typeface="+mn-lt"/>
                <a:cs typeface="+mn-lt"/>
              </a:rPr>
              <a:t>if</a:t>
            </a:r>
            <a:r>
              <a:rPr lang="it-IT" dirty="0">
                <a:ea typeface="+mn-lt"/>
                <a:cs typeface="+mn-lt"/>
              </a:rPr>
              <a:t> </a:t>
            </a:r>
            <a:r>
              <a:rPr lang="it-IT" dirty="0" err="1">
                <a:ea typeface="+mn-lt"/>
                <a:cs typeface="+mn-lt"/>
              </a:rPr>
              <a:t>there</a:t>
            </a:r>
            <a:r>
              <a:rPr lang="it-IT" dirty="0">
                <a:ea typeface="+mn-lt"/>
                <a:cs typeface="+mn-lt"/>
              </a:rPr>
              <a:t> </a:t>
            </a:r>
            <a:r>
              <a:rPr lang="it-IT" dirty="0" err="1">
                <a:ea typeface="+mn-lt"/>
                <a:cs typeface="+mn-lt"/>
              </a:rPr>
              <a:t>were</a:t>
            </a:r>
            <a:r>
              <a:rPr lang="it-IT" dirty="0">
                <a:ea typeface="+mn-lt"/>
                <a:cs typeface="+mn-lt"/>
              </a:rPr>
              <a:t> no </a:t>
            </a:r>
            <a:r>
              <a:rPr lang="it-IT" dirty="0" err="1">
                <a:ea typeface="+mn-lt"/>
                <a:cs typeface="+mn-lt"/>
              </a:rPr>
              <a:t>scientific</a:t>
            </a:r>
            <a:r>
              <a:rPr lang="it-IT" dirty="0">
                <a:ea typeface="+mn-lt"/>
                <a:cs typeface="+mn-lt"/>
              </a:rPr>
              <a:t> papers to share and </a:t>
            </a:r>
            <a:r>
              <a:rPr lang="it-IT" dirty="0" err="1">
                <a:ea typeface="+mn-lt"/>
                <a:cs typeface="+mn-lt"/>
              </a:rPr>
              <a:t>preserve</a:t>
            </a:r>
            <a:r>
              <a:rPr lang="it-IT" dirty="0">
                <a:ea typeface="+mn-lt"/>
                <a:cs typeface="+mn-lt"/>
              </a:rPr>
              <a:t> </a:t>
            </a:r>
            <a:r>
              <a:rPr lang="it-IT" dirty="0" err="1">
                <a:ea typeface="+mn-lt"/>
                <a:cs typeface="+mn-lt"/>
              </a:rPr>
              <a:t>research</a:t>
            </a:r>
            <a:r>
              <a:rPr lang="it-IT" dirty="0">
                <a:ea typeface="+mn-lt"/>
                <a:cs typeface="+mn-lt"/>
              </a:rPr>
              <a:t>?</a:t>
            </a:r>
            <a:endParaRPr lang="it-IT" dirty="0">
              <a:ea typeface="Calibri"/>
              <a:cs typeface="Calibri"/>
            </a:endParaRPr>
          </a:p>
        </p:txBody>
      </p:sp>
    </p:spTree>
    <p:extLst>
      <p:ext uri="{BB962C8B-B14F-4D97-AF65-F5344CB8AC3E}">
        <p14:creationId xmlns:p14="http://schemas.microsoft.com/office/powerpoint/2010/main" xmlns="" val="8602469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a:extLst>
              <a:ext uri="{FF2B5EF4-FFF2-40B4-BE49-F238E27FC236}">
                <a16:creationId xmlns:a16="http://schemas.microsoft.com/office/drawing/2014/main" xmlns="" id="{E6D05660-2E87-4B80-9A8E-95747EB49DE5}"/>
              </a:ext>
            </a:extLst>
          </p:cNvPr>
          <p:cNvSpPr>
            <a:spLocks noGrp="1"/>
          </p:cNvSpPr>
          <p:nvPr>
            <p:ph type="title"/>
          </p:nvPr>
        </p:nvSpPr>
        <p:spPr/>
        <p:txBody>
          <a:bodyPr/>
          <a:lstStyle/>
          <a:p>
            <a:r>
              <a:rPr lang="it-IT"/>
              <a:t>Credits:</a:t>
            </a:r>
          </a:p>
        </p:txBody>
      </p:sp>
      <p:sp>
        <p:nvSpPr>
          <p:cNvPr id="6" name="Segnaposto testo 5">
            <a:extLst>
              <a:ext uri="{FF2B5EF4-FFF2-40B4-BE49-F238E27FC236}">
                <a16:creationId xmlns:a16="http://schemas.microsoft.com/office/drawing/2014/main" xmlns="" id="{6DFE9118-0586-4E53-A85C-42A8320DC327}"/>
              </a:ext>
            </a:extLst>
          </p:cNvPr>
          <p:cNvSpPr>
            <a:spLocks noGrp="1"/>
          </p:cNvSpPr>
          <p:nvPr>
            <p:ph type="body" sz="quarter" idx="10"/>
          </p:nvPr>
        </p:nvSpPr>
        <p:spPr/>
        <p:txBody>
          <a:bodyPr lIns="91440" tIns="45720" rIns="91440" bIns="45720" anchor="t"/>
          <a:lstStyle/>
          <a:p>
            <a:r>
              <a:rPr lang="it-IT">
                <a:ea typeface="Calibri"/>
                <a:cs typeface="Calibri"/>
              </a:rPr>
              <a:t>Prof. Alberto Montanari</a:t>
            </a:r>
          </a:p>
          <a:p>
            <a:r>
              <a:rPr lang="it-IT" dirty="0">
                <a:ea typeface="Calibri"/>
                <a:cs typeface="Calibri"/>
              </a:rPr>
              <a:t>Ing. Marco </a:t>
            </a:r>
            <a:r>
              <a:rPr lang="it-IT" dirty="0" err="1">
                <a:ea typeface="Calibri"/>
                <a:cs typeface="Calibri"/>
              </a:rPr>
              <a:t>Seracini</a:t>
            </a:r>
          </a:p>
        </p:txBody>
      </p:sp>
      <p:sp>
        <p:nvSpPr>
          <p:cNvPr id="8" name="Segnaposto testo 7">
            <a:extLst>
              <a:ext uri="{FF2B5EF4-FFF2-40B4-BE49-F238E27FC236}">
                <a16:creationId xmlns:a16="http://schemas.microsoft.com/office/drawing/2014/main" xmlns="" id="{DEA3E7BA-361D-45FB-8C4D-79C904A290E4}"/>
              </a:ext>
            </a:extLst>
          </p:cNvPr>
          <p:cNvSpPr>
            <a:spLocks noGrp="1"/>
          </p:cNvSpPr>
          <p:nvPr>
            <p:ph type="body" sz="quarter" idx="12"/>
          </p:nvPr>
        </p:nvSpPr>
        <p:spPr/>
        <p:txBody>
          <a:bodyPr lIns="91440" tIns="45720" rIns="91440" bIns="45720" anchor="t"/>
          <a:lstStyle/>
          <a:p>
            <a:r>
              <a:rPr lang="it-IT" dirty="0">
                <a:ea typeface="Calibri"/>
                <a:cs typeface="Calibri"/>
                <a:hlinkClick r:id="rId2"/>
              </a:rPr>
              <a:t>Alberto.Montanari@unibo.it</a:t>
            </a:r>
            <a:r>
              <a:rPr lang="it-IT" dirty="0">
                <a:ea typeface="Calibri"/>
                <a:cs typeface="Calibri"/>
              </a:rPr>
              <a:t/>
            </a:r>
            <a:br>
              <a:rPr lang="it-IT" dirty="0">
                <a:ea typeface="Calibri"/>
                <a:cs typeface="Calibri"/>
              </a:rPr>
            </a:br>
            <a:r>
              <a:rPr lang="it-IT">
                <a:ea typeface="Calibri"/>
                <a:cs typeface="Calibri"/>
              </a:rPr>
              <a:t>Marco.Seracini2@unibo.it</a:t>
            </a:r>
            <a:endParaRPr lang="it-IT"/>
          </a:p>
        </p:txBody>
      </p:sp>
    </p:spTree>
    <p:extLst>
      <p:ext uri="{BB962C8B-B14F-4D97-AF65-F5344CB8AC3E}">
        <p14:creationId xmlns:p14="http://schemas.microsoft.com/office/powerpoint/2010/main" xmlns="" val="22549693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DA924BC-5BC5-B66E-A047-84CD35F316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BD5D093C-134E-2B24-4466-B42802FF30C8}"/>
              </a:ext>
            </a:extLst>
          </p:cNvPr>
          <p:cNvSpPr>
            <a:spLocks noGrp="1"/>
          </p:cNvSpPr>
          <p:nvPr/>
        </p:nvSpPr>
        <p:spPr>
          <a:xfrm>
            <a:off x="457200" y="205979"/>
            <a:ext cx="11264900" cy="12763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dirty="0"/>
              <a:t>How Knowledge </a:t>
            </a:r>
            <a:r>
              <a:rPr dirty="0" smtClean="0"/>
              <a:t>Builds</a:t>
            </a:r>
            <a:r>
              <a:rPr lang="it-IT" dirty="0" smtClean="0"/>
              <a:t> </a:t>
            </a:r>
            <a:r>
              <a:rPr lang="it-IT" dirty="0" err="1" smtClean="0"/>
              <a:t>Over</a:t>
            </a:r>
            <a:r>
              <a:rPr lang="it-IT" dirty="0" smtClean="0"/>
              <a:t> </a:t>
            </a:r>
            <a:r>
              <a:rPr lang="it-IT" dirty="0" err="1" smtClean="0"/>
              <a:t>Time</a:t>
            </a:r>
            <a:endParaRPr dirty="0"/>
          </a:p>
        </p:txBody>
      </p:sp>
      <p:sp>
        <p:nvSpPr>
          <p:cNvPr id="3" name="Content Placeholder 2">
            <a:extLst>
              <a:ext uri="{FF2B5EF4-FFF2-40B4-BE49-F238E27FC236}">
                <a16:creationId xmlns:a16="http://schemas.microsoft.com/office/drawing/2014/main" xmlns="" id="{017EEF31-984D-A028-3D58-B24F4F91619C}"/>
              </a:ext>
            </a:extLst>
          </p:cNvPr>
          <p:cNvSpPr>
            <a:spLocks noGrp="1"/>
          </p:cNvSpPr>
          <p:nvPr/>
        </p:nvSpPr>
        <p:spPr>
          <a:xfrm>
            <a:off x="457200" y="1619251"/>
            <a:ext cx="11087100" cy="5045472"/>
          </a:xfrm>
          <a:prstGeom prst="rect">
            <a:avLst/>
          </a:prstGeom>
        </p:spPr>
        <p:txBody>
          <a:bodyPr vert="horz" lIns="91440" tIns="45720" rIns="91440" bIns="45720" rtlCol="0" anchor="t">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10000"/>
              </a:lnSpc>
              <a:spcBef>
                <a:spcPts val="0"/>
              </a:spcBef>
              <a:buNone/>
            </a:pPr>
            <a:r>
              <a:rPr lang="en-US" sz="2400" dirty="0">
                <a:solidFill>
                  <a:srgbClr val="000000"/>
                </a:solidFill>
                <a:ea typeface="+mn-lt"/>
                <a:cs typeface="+mn-lt"/>
              </a:rPr>
              <a:t>Scientific knowledge does not emerge all at once—it develops gradually through a cumulative process in which each study builds on previous work.</a:t>
            </a:r>
            <a:endParaRPr lang="it-IT" sz="2400">
              <a:solidFill>
                <a:srgbClr val="000000"/>
              </a:solidFill>
              <a:ea typeface="Calibri"/>
              <a:cs typeface="Calibri"/>
            </a:endParaRPr>
          </a:p>
          <a:p>
            <a:pPr marL="0" indent="0" algn="just">
              <a:lnSpc>
                <a:spcPct val="110000"/>
              </a:lnSpc>
              <a:spcBef>
                <a:spcPts val="0"/>
              </a:spcBef>
              <a:buNone/>
            </a:pPr>
            <a:endParaRPr lang="en-US" sz="2400" dirty="0">
              <a:solidFill>
                <a:srgbClr val="000000"/>
              </a:solidFill>
              <a:ea typeface="+mn-lt"/>
              <a:cs typeface="+mn-lt"/>
            </a:endParaRPr>
          </a:p>
          <a:p>
            <a:pPr marL="0" indent="0" algn="just">
              <a:lnSpc>
                <a:spcPct val="110000"/>
              </a:lnSpc>
              <a:spcBef>
                <a:spcPts val="0"/>
              </a:spcBef>
              <a:buNone/>
            </a:pPr>
            <a:r>
              <a:rPr lang="en-US" sz="2400">
                <a:solidFill>
                  <a:srgbClr val="000000"/>
                </a:solidFill>
                <a:ea typeface="+mn-lt"/>
                <a:cs typeface="+mn-lt"/>
              </a:rPr>
              <a:t>Researchers rely on existing literature to formulate new questions, refine methods, and interpret results. In this way, each paper contributes a small but important piece to a much larger puzzle.</a:t>
            </a:r>
            <a:endParaRPr lang="it-IT" sz="2400">
              <a:solidFill>
                <a:srgbClr val="000000"/>
              </a:solidFill>
              <a:ea typeface="Calibri"/>
              <a:cs typeface="Calibri"/>
            </a:endParaRPr>
          </a:p>
          <a:p>
            <a:pPr marL="0" indent="0" algn="just">
              <a:lnSpc>
                <a:spcPct val="110000"/>
              </a:lnSpc>
              <a:spcBef>
                <a:spcPts val="0"/>
              </a:spcBef>
              <a:buNone/>
            </a:pPr>
            <a:endParaRPr lang="en-US" sz="2400" dirty="0">
              <a:solidFill>
                <a:srgbClr val="000000"/>
              </a:solidFill>
              <a:ea typeface="+mn-lt"/>
              <a:cs typeface="+mn-lt"/>
            </a:endParaRPr>
          </a:p>
          <a:p>
            <a:pPr marL="0" indent="0" algn="just">
              <a:lnSpc>
                <a:spcPct val="110000"/>
              </a:lnSpc>
              <a:spcBef>
                <a:spcPts val="0"/>
              </a:spcBef>
              <a:buNone/>
            </a:pPr>
            <a:r>
              <a:rPr lang="en-US" sz="2400" dirty="0">
                <a:solidFill>
                  <a:srgbClr val="000000"/>
                </a:solidFill>
                <a:ea typeface="+mn-lt"/>
                <a:cs typeface="+mn-lt"/>
              </a:rPr>
              <a:t>New studies confirm, refine, or challenge earlier findings.</a:t>
            </a:r>
            <a:endParaRPr lang="it-IT" sz="2400">
              <a:solidFill>
                <a:srgbClr val="000000"/>
              </a:solidFill>
              <a:ea typeface="Calibri"/>
              <a:cs typeface="Calibri"/>
            </a:endParaRPr>
          </a:p>
          <a:p>
            <a:pPr marL="0" indent="0" algn="just">
              <a:lnSpc>
                <a:spcPct val="110000"/>
              </a:lnSpc>
              <a:spcBef>
                <a:spcPts val="0"/>
              </a:spcBef>
              <a:buNone/>
            </a:pPr>
            <a:endParaRPr lang="en-US" sz="2400" dirty="0">
              <a:solidFill>
                <a:srgbClr val="000000"/>
              </a:solidFill>
              <a:ea typeface="+mn-lt"/>
              <a:cs typeface="+mn-lt"/>
            </a:endParaRPr>
          </a:p>
          <a:p>
            <a:pPr marL="0" indent="0" algn="just">
              <a:lnSpc>
                <a:spcPct val="110000"/>
              </a:lnSpc>
              <a:spcBef>
                <a:spcPts val="0"/>
              </a:spcBef>
              <a:buNone/>
            </a:pPr>
            <a:r>
              <a:rPr lang="en-US" sz="2400">
                <a:solidFill>
                  <a:srgbClr val="000000"/>
                </a:solidFill>
                <a:ea typeface="+mn-lt"/>
                <a:cs typeface="+mn-lt"/>
              </a:rPr>
              <a:t>Ideas evolve as evidence accumulates over time.</a:t>
            </a:r>
            <a:endParaRPr lang="it-IT" sz="2400">
              <a:solidFill>
                <a:srgbClr val="000000"/>
              </a:solidFill>
              <a:ea typeface="Calibri"/>
              <a:cs typeface="Calibri"/>
            </a:endParaRPr>
          </a:p>
          <a:p>
            <a:pPr marL="0" indent="0" algn="just">
              <a:lnSpc>
                <a:spcPct val="110000"/>
              </a:lnSpc>
              <a:spcBef>
                <a:spcPts val="0"/>
              </a:spcBef>
              <a:buNone/>
            </a:pPr>
            <a:endParaRPr lang="en-US" sz="2400" dirty="0">
              <a:solidFill>
                <a:srgbClr val="000000"/>
              </a:solidFill>
              <a:ea typeface="+mn-lt"/>
              <a:cs typeface="+mn-lt"/>
            </a:endParaRPr>
          </a:p>
          <a:p>
            <a:pPr marL="0" indent="0" algn="just">
              <a:lnSpc>
                <a:spcPct val="110000"/>
              </a:lnSpc>
              <a:spcBef>
                <a:spcPts val="0"/>
              </a:spcBef>
              <a:buNone/>
            </a:pPr>
            <a:r>
              <a:rPr lang="en-US" sz="2400">
                <a:solidFill>
                  <a:srgbClr val="000000"/>
                </a:solidFill>
                <a:ea typeface="+mn-lt"/>
                <a:cs typeface="+mn-lt"/>
              </a:rPr>
              <a:t>Breakthroughs often result from many incremental advances rather than a single discovery.</a:t>
            </a:r>
            <a:endParaRPr lang="it-IT" sz="2400">
              <a:solidFill>
                <a:srgbClr val="000000"/>
              </a:solidFill>
              <a:ea typeface="Calibri"/>
              <a:cs typeface="Calibri"/>
            </a:endParaRPr>
          </a:p>
          <a:p>
            <a:pPr marL="0" indent="0" algn="just">
              <a:lnSpc>
                <a:spcPct val="110000"/>
              </a:lnSpc>
              <a:spcBef>
                <a:spcPts val="0"/>
              </a:spcBef>
              <a:buNone/>
            </a:pPr>
            <a:endParaRPr lang="en-US" sz="2400" dirty="0">
              <a:solidFill>
                <a:srgbClr val="000000"/>
              </a:solidFill>
              <a:ea typeface="+mn-lt"/>
              <a:cs typeface="+mn-lt"/>
            </a:endParaRPr>
          </a:p>
          <a:p>
            <a:pPr marL="0" indent="0" algn="just">
              <a:lnSpc>
                <a:spcPct val="110000"/>
              </a:lnSpc>
              <a:spcBef>
                <a:spcPts val="0"/>
              </a:spcBef>
              <a:buNone/>
            </a:pPr>
            <a:r>
              <a:rPr lang="en-US" sz="2400">
                <a:solidFill>
                  <a:srgbClr val="000000"/>
                </a:solidFill>
                <a:ea typeface="+mn-lt"/>
                <a:cs typeface="+mn-lt"/>
              </a:rPr>
              <a:t>Example: The development of vaccines or new medical treatments is the result of decades of research, with each study adding new insights and improvements.</a:t>
            </a:r>
          </a:p>
        </p:txBody>
      </p:sp>
    </p:spTree>
    <p:extLst>
      <p:ext uri="{BB962C8B-B14F-4D97-AF65-F5344CB8AC3E}">
        <p14:creationId xmlns:p14="http://schemas.microsoft.com/office/powerpoint/2010/main" xmlns="" val="26586800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538B465-07A6-74AB-4F86-459F267D80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9CC5A00C-85CA-114B-7FE6-B3C4C76D8F42}"/>
              </a:ext>
            </a:extLst>
          </p:cNvPr>
          <p:cNvSpPr>
            <a:spLocks noGrp="1"/>
          </p:cNvSpPr>
          <p:nvPr/>
        </p:nvSpPr>
        <p:spPr>
          <a:xfrm>
            <a:off x="457200" y="205979"/>
            <a:ext cx="11430000" cy="12255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err="1"/>
              <a:t>What</a:t>
            </a:r>
            <a:r>
              <a:rPr lang="it-IT"/>
              <a:t> </a:t>
            </a:r>
            <a:r>
              <a:rPr lang="it-IT" err="1"/>
              <a:t>Is</a:t>
            </a:r>
            <a:r>
              <a:rPr lang="it-IT"/>
              <a:t> a Scientific Paper?</a:t>
            </a:r>
          </a:p>
        </p:txBody>
      </p:sp>
      <p:sp>
        <p:nvSpPr>
          <p:cNvPr id="3" name="Content Placeholder 2">
            <a:extLst>
              <a:ext uri="{FF2B5EF4-FFF2-40B4-BE49-F238E27FC236}">
                <a16:creationId xmlns:a16="http://schemas.microsoft.com/office/drawing/2014/main" xmlns="" id="{C36991FE-80FA-F4AD-83B6-F49A02B49178}"/>
              </a:ext>
            </a:extLst>
          </p:cNvPr>
          <p:cNvSpPr>
            <a:spLocks noGrp="1"/>
          </p:cNvSpPr>
          <p:nvPr/>
        </p:nvSpPr>
        <p:spPr>
          <a:xfrm>
            <a:off x="825500" y="1581151"/>
            <a:ext cx="10553700" cy="4816872"/>
          </a:xfrm>
          <a:prstGeom prst="rect">
            <a:avLst/>
          </a:prstGeom>
        </p:spPr>
        <p:txBody>
          <a:bodyPr vert="horz" lIns="91440" tIns="45720" rIns="91440" bIns="45720" rtlCol="0" anchor="t">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n-US">
                <a:ea typeface="+mn-lt"/>
                <a:cs typeface="+mn-lt"/>
              </a:rPr>
              <a:t>A scientific paper is a </a:t>
            </a:r>
            <a:r>
              <a:rPr lang="en-US" b="1">
                <a:ea typeface="+mn-lt"/>
                <a:cs typeface="+mn-lt"/>
              </a:rPr>
              <a:t>structured document</a:t>
            </a:r>
            <a:r>
              <a:rPr lang="en-US">
                <a:ea typeface="+mn-lt"/>
                <a:cs typeface="+mn-lt"/>
              </a:rPr>
              <a:t> that communicates the results of a research study in a </a:t>
            </a:r>
            <a:r>
              <a:rPr lang="en-US" b="1">
                <a:ea typeface="+mn-lt"/>
                <a:cs typeface="+mn-lt"/>
              </a:rPr>
              <a:t>clear</a:t>
            </a:r>
            <a:r>
              <a:rPr lang="en-US">
                <a:ea typeface="+mn-lt"/>
                <a:cs typeface="+mn-lt"/>
              </a:rPr>
              <a:t>, </a:t>
            </a:r>
            <a:r>
              <a:rPr lang="en-US" b="1">
                <a:ea typeface="+mn-lt"/>
                <a:cs typeface="+mn-lt"/>
              </a:rPr>
              <a:t>systematic</a:t>
            </a:r>
            <a:r>
              <a:rPr lang="en-US">
                <a:ea typeface="+mn-lt"/>
                <a:cs typeface="+mn-lt"/>
              </a:rPr>
              <a:t>, and </a:t>
            </a:r>
            <a:r>
              <a:rPr lang="en-US" b="1">
                <a:ea typeface="+mn-lt"/>
                <a:cs typeface="+mn-lt"/>
              </a:rPr>
              <a:t>reproducible</a:t>
            </a:r>
            <a:r>
              <a:rPr lang="en-US">
                <a:ea typeface="+mn-lt"/>
                <a:cs typeface="+mn-lt"/>
              </a:rPr>
              <a:t> way. Its purpose is not only to present findings, but also to explain how those findings were obtained and why they matter.</a:t>
            </a:r>
            <a:endParaRPr lang="it-IT">
              <a:ea typeface="Calibri"/>
              <a:cs typeface="Calibri"/>
            </a:endParaRPr>
          </a:p>
          <a:p>
            <a:pPr marL="0" indent="0" algn="just">
              <a:buNone/>
            </a:pPr>
            <a:r>
              <a:rPr lang="en-US">
                <a:ea typeface="+mn-lt"/>
                <a:cs typeface="+mn-lt"/>
              </a:rPr>
              <a:t>At its core, a scientific paper addresses four fundamental components:</a:t>
            </a:r>
          </a:p>
          <a:p>
            <a:pPr marL="0" indent="0" algn="just">
              <a:buNone/>
            </a:pPr>
            <a:endParaRPr lang="en-US">
              <a:ea typeface="+mn-lt"/>
              <a:cs typeface="+mn-lt"/>
            </a:endParaRPr>
          </a:p>
          <a:p>
            <a:pPr algn="just"/>
            <a:r>
              <a:rPr lang="en-US">
                <a:ea typeface="+mn-lt"/>
                <a:cs typeface="+mn-lt"/>
              </a:rPr>
              <a:t>A research question: the problem or hypothesis that the study aims to investigate. This defines the purpose and direction of the research.</a:t>
            </a:r>
            <a:endParaRPr>
              <a:ea typeface="Calibri"/>
              <a:cs typeface="Calibri"/>
            </a:endParaRPr>
          </a:p>
          <a:p>
            <a:pPr algn="just"/>
            <a:r>
              <a:rPr lang="en-US">
                <a:ea typeface="+mn-lt"/>
                <a:cs typeface="+mn-lt"/>
              </a:rPr>
              <a:t>A method: the approach, experimental design, or analytical framework used to answer the research question. This section ensures transparency and reproducibility.</a:t>
            </a:r>
            <a:endParaRPr>
              <a:ea typeface="Calibri"/>
              <a:cs typeface="Calibri"/>
            </a:endParaRPr>
          </a:p>
          <a:p>
            <a:pPr algn="just"/>
            <a:r>
              <a:rPr lang="en-US">
                <a:ea typeface="+mn-lt"/>
                <a:cs typeface="+mn-lt"/>
              </a:rPr>
              <a:t>Evidence: the data and results obtained through the research process. These provide the factual basis supporting the study’s claims.</a:t>
            </a:r>
            <a:endParaRPr>
              <a:ea typeface="Calibri"/>
              <a:cs typeface="Calibri"/>
            </a:endParaRPr>
          </a:p>
          <a:p>
            <a:pPr algn="just"/>
            <a:r>
              <a:rPr lang="en-US">
                <a:ea typeface="+mn-lt"/>
                <a:cs typeface="+mn-lt"/>
              </a:rPr>
              <a:t>Conclusions: the interpretation of the results, including their implications, limitations, and relevance to the broader scientific context.</a:t>
            </a:r>
            <a:endParaRPr lang="it-IT">
              <a:ea typeface="Calibri"/>
              <a:cs typeface="Calibri"/>
            </a:endParaRPr>
          </a:p>
          <a:p>
            <a:pPr marL="0" indent="0" algn="just">
              <a:buNone/>
            </a:pPr>
            <a:endParaRPr lang="en-US">
              <a:ea typeface="+mn-lt"/>
              <a:cs typeface="+mn-lt"/>
            </a:endParaRPr>
          </a:p>
          <a:p>
            <a:pPr marL="0" indent="0" algn="just">
              <a:buNone/>
            </a:pPr>
            <a:r>
              <a:rPr lang="en-US">
                <a:ea typeface="+mn-lt"/>
                <a:cs typeface="+mn-lt"/>
              </a:rPr>
              <a:t>Together, these elements create a logical narrative that allows other researchers to understand, evaluate, and build upon the work.</a:t>
            </a:r>
            <a:endParaRPr>
              <a:ea typeface="Calibri"/>
              <a:cs typeface="Calibri"/>
            </a:endParaRPr>
          </a:p>
        </p:txBody>
      </p:sp>
    </p:spTree>
    <p:extLst>
      <p:ext uri="{BB962C8B-B14F-4D97-AF65-F5344CB8AC3E}">
        <p14:creationId xmlns:p14="http://schemas.microsoft.com/office/powerpoint/2010/main" xmlns="" val="13673320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A39B1F3-96AE-F6B9-A368-CF78207E78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A8287D7B-6617-D361-ECE8-D6629589689E}"/>
              </a:ext>
            </a:extLst>
          </p:cNvPr>
          <p:cNvSpPr>
            <a:spLocks noGrp="1"/>
          </p:cNvSpPr>
          <p:nvPr/>
        </p:nvSpPr>
        <p:spPr>
          <a:xfrm>
            <a:off x="457200" y="205979"/>
            <a:ext cx="10426700" cy="1339850"/>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dirty="0"/>
              <a:t>Science </a:t>
            </a:r>
            <a:r>
              <a:rPr dirty="0" err="1"/>
              <a:t>vs</a:t>
            </a:r>
            <a:r>
              <a:rPr dirty="0"/>
              <a:t> </a:t>
            </a:r>
            <a:r>
              <a:rPr dirty="0" smtClean="0"/>
              <a:t>Media</a:t>
            </a:r>
            <a:r>
              <a:rPr lang="it-IT" dirty="0" smtClean="0"/>
              <a:t>: </a:t>
            </a:r>
            <a:br>
              <a:rPr lang="it-IT" dirty="0" smtClean="0"/>
            </a:br>
            <a:r>
              <a:rPr lang="it-IT" dirty="0" err="1" smtClean="0"/>
              <a:t>Understanding</a:t>
            </a:r>
            <a:r>
              <a:rPr lang="it-IT" dirty="0" smtClean="0"/>
              <a:t> the </a:t>
            </a:r>
            <a:r>
              <a:rPr lang="it-IT" dirty="0" err="1" smtClean="0"/>
              <a:t>Difference</a:t>
            </a:r>
            <a:endParaRPr dirty="0"/>
          </a:p>
        </p:txBody>
      </p:sp>
      <p:sp>
        <p:nvSpPr>
          <p:cNvPr id="3" name="Content Placeholder 2">
            <a:extLst>
              <a:ext uri="{FF2B5EF4-FFF2-40B4-BE49-F238E27FC236}">
                <a16:creationId xmlns:a16="http://schemas.microsoft.com/office/drawing/2014/main" xmlns="" id="{9E72C7EE-A68E-FBF8-E9DA-E0C571799526}"/>
              </a:ext>
            </a:extLst>
          </p:cNvPr>
          <p:cNvSpPr>
            <a:spLocks noGrp="1"/>
          </p:cNvSpPr>
          <p:nvPr/>
        </p:nvSpPr>
        <p:spPr>
          <a:xfrm>
            <a:off x="457200" y="1708151"/>
            <a:ext cx="10426700" cy="4854972"/>
          </a:xfrm>
          <a:prstGeom prst="rect">
            <a:avLst/>
          </a:prstGeom>
        </p:spPr>
        <p:txBody>
          <a:bodyPr vert="horz" lIns="91440" tIns="45720" rIns="91440" bIns="45720" rtlCol="0" anchor="t">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ts val="0"/>
              </a:spcBef>
              <a:buNone/>
            </a:pPr>
            <a:r>
              <a:rPr lang="en-US">
                <a:ea typeface="+mn-lt"/>
                <a:cs typeface="+mn-lt"/>
              </a:rPr>
              <a:t>Scientific papers and media sources serve different purposes, and understanding this distinction is essential for critically interpreting scientific information.</a:t>
            </a:r>
            <a:endParaRPr lang="it-IT">
              <a:ea typeface="Calibri"/>
              <a:cs typeface="Calibri"/>
            </a:endParaRPr>
          </a:p>
          <a:p>
            <a:pPr marL="0" indent="0">
              <a:lnSpc>
                <a:spcPct val="120000"/>
              </a:lnSpc>
              <a:spcBef>
                <a:spcPts val="0"/>
              </a:spcBef>
              <a:buNone/>
            </a:pPr>
            <a:endParaRPr lang="en-US">
              <a:ea typeface="+mn-lt"/>
              <a:cs typeface="+mn-lt"/>
            </a:endParaRPr>
          </a:p>
          <a:p>
            <a:pPr marL="0" indent="0">
              <a:lnSpc>
                <a:spcPct val="120000"/>
              </a:lnSpc>
              <a:spcBef>
                <a:spcPts val="0"/>
              </a:spcBef>
              <a:buNone/>
            </a:pPr>
            <a:r>
              <a:rPr lang="en-US">
                <a:ea typeface="+mn-lt"/>
                <a:cs typeface="+mn-lt"/>
              </a:rPr>
              <a:t>Media summarizes research: news articles, blogs, and social media posts often simplify scientific findings to make them accessible to a broad audience.</a:t>
            </a:r>
            <a:endParaRPr lang="it-IT">
              <a:ea typeface="Calibri"/>
              <a:cs typeface="Calibri"/>
            </a:endParaRPr>
          </a:p>
          <a:p>
            <a:pPr marL="0" indent="0">
              <a:lnSpc>
                <a:spcPct val="120000"/>
              </a:lnSpc>
              <a:spcBef>
                <a:spcPts val="0"/>
              </a:spcBef>
              <a:buNone/>
            </a:pPr>
            <a:endParaRPr lang="en-US">
              <a:ea typeface="+mn-lt"/>
              <a:cs typeface="+mn-lt"/>
            </a:endParaRPr>
          </a:p>
          <a:p>
            <a:pPr marL="0" indent="0">
              <a:lnSpc>
                <a:spcPct val="120000"/>
              </a:lnSpc>
              <a:spcBef>
                <a:spcPts val="0"/>
              </a:spcBef>
              <a:buNone/>
            </a:pPr>
            <a:r>
              <a:rPr lang="en-US">
                <a:ea typeface="+mn-lt"/>
                <a:cs typeface="+mn-lt"/>
              </a:rPr>
              <a:t>Example: A headline might say “New study proves coffee is good for you,” without explaining the conditions, limitations, or level of evidence.</a:t>
            </a:r>
            <a:endParaRPr lang="en-US"/>
          </a:p>
          <a:p>
            <a:pPr marL="0" indent="0">
              <a:lnSpc>
                <a:spcPct val="120000"/>
              </a:lnSpc>
              <a:spcBef>
                <a:spcPts val="0"/>
              </a:spcBef>
              <a:buNone/>
            </a:pPr>
            <a:endParaRPr lang="en-US">
              <a:ea typeface="+mn-lt"/>
              <a:cs typeface="+mn-lt"/>
            </a:endParaRPr>
          </a:p>
          <a:p>
            <a:pPr marL="0" indent="0">
              <a:lnSpc>
                <a:spcPct val="120000"/>
              </a:lnSpc>
              <a:spcBef>
                <a:spcPts val="0"/>
              </a:spcBef>
              <a:buNone/>
            </a:pPr>
            <a:r>
              <a:rPr lang="en-US">
                <a:ea typeface="+mn-lt"/>
                <a:cs typeface="+mn-lt"/>
              </a:rPr>
              <a:t>Scientific papers contain the original evidence: they provide detailed descriptions of methods, data, and analysis, allowing readers to fully understand how conclusions were reached and to evaluate their validity.</a:t>
            </a:r>
            <a:endParaRPr lang="it-IT">
              <a:ea typeface="Calibri"/>
              <a:cs typeface="Calibri"/>
            </a:endParaRPr>
          </a:p>
          <a:p>
            <a:pPr marL="0" indent="0">
              <a:lnSpc>
                <a:spcPct val="120000"/>
              </a:lnSpc>
              <a:spcBef>
                <a:spcPts val="0"/>
              </a:spcBef>
              <a:buNone/>
            </a:pPr>
            <a:endParaRPr lang="en-US">
              <a:ea typeface="+mn-lt"/>
              <a:cs typeface="+mn-lt"/>
            </a:endParaRPr>
          </a:p>
          <a:p>
            <a:pPr marL="0" indent="0">
              <a:lnSpc>
                <a:spcPct val="120000"/>
              </a:lnSpc>
              <a:spcBef>
                <a:spcPts val="0"/>
              </a:spcBef>
              <a:buNone/>
            </a:pPr>
            <a:r>
              <a:rPr lang="en-US">
                <a:ea typeface="+mn-lt"/>
                <a:cs typeface="+mn-lt"/>
              </a:rPr>
              <a:t>Because of this difference, media reports can sometimes be incomplete, oversimplified, or even misleading, especially when complex results are reduced to short, attention-grabbing messages.</a:t>
            </a:r>
            <a:endParaRPr lang="en-US">
              <a:ea typeface="Calibri"/>
              <a:cs typeface="Calibri"/>
            </a:endParaRPr>
          </a:p>
        </p:txBody>
      </p:sp>
    </p:spTree>
    <p:extLst>
      <p:ext uri="{BB962C8B-B14F-4D97-AF65-F5344CB8AC3E}">
        <p14:creationId xmlns:p14="http://schemas.microsoft.com/office/powerpoint/2010/main" xmlns="" val="14141338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12">
            <a:extLst>
              <a:ext uri="{FF2B5EF4-FFF2-40B4-BE49-F238E27FC236}">
                <a16:creationId xmlns:a16="http://schemas.microsoft.com/office/drawing/2014/main" xmlns="" id="{E294E41D-EC19-0BF5-301E-4A42E1D0AE22}"/>
              </a:ext>
            </a:extLst>
          </p:cNvPr>
          <p:cNvSpPr txBox="1"/>
          <p:nvPr/>
        </p:nvSpPr>
        <p:spPr>
          <a:xfrm>
            <a:off x="879269" y="1714488"/>
            <a:ext cx="10436430" cy="415498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200"/>
              <a:t>Scientific papers are the primary means through which researchers </a:t>
            </a:r>
            <a:r>
              <a:rPr lang="en-US" sz="2200" b="1"/>
              <a:t>communicate</a:t>
            </a:r>
            <a:r>
              <a:rPr lang="en-US" sz="2200"/>
              <a:t> their findings to the wider </a:t>
            </a:r>
            <a:r>
              <a:rPr lang="en-US" sz="2200" b="1"/>
              <a:t>scientific community</a:t>
            </a:r>
            <a:r>
              <a:rPr lang="en-US" sz="2200"/>
              <a:t>. </a:t>
            </a:r>
            <a:endParaRPr lang="it-IT">
              <a:ea typeface="Calibri"/>
              <a:cs typeface="Calibri"/>
            </a:endParaRPr>
          </a:p>
          <a:p>
            <a:pPr algn="just"/>
            <a:endParaRPr lang="en-US" sz="2200"/>
          </a:p>
          <a:p>
            <a:pPr algn="just"/>
            <a:r>
              <a:rPr lang="en-US" sz="2200"/>
              <a:t>They serve as a formal, structured way to </a:t>
            </a:r>
            <a:r>
              <a:rPr lang="en-US" sz="2200" b="1"/>
              <a:t>share new knowledge</a:t>
            </a:r>
            <a:r>
              <a:rPr lang="en-US" sz="2200"/>
              <a:t>, allowing others to understand, evaluate, and build upon previous work.</a:t>
            </a:r>
          </a:p>
          <a:p>
            <a:pPr algn="just"/>
            <a:endParaRPr lang="en-US" sz="2200"/>
          </a:p>
          <a:p>
            <a:pPr algn="just"/>
            <a:r>
              <a:rPr lang="en-US" sz="2200"/>
              <a:t>Beyond simply reporting results, scientific papers play a crucial role in the advancement of human knowledge.</a:t>
            </a:r>
          </a:p>
          <a:p>
            <a:pPr algn="just"/>
            <a:endParaRPr lang="en-US" sz="2200"/>
          </a:p>
          <a:p>
            <a:pPr algn="just"/>
            <a:r>
              <a:rPr lang="en-US" sz="2200"/>
              <a:t>They create a permanent and accessible record of discoveries, ensuring that insights are preserved over time and can contribute to future research. They also enable transparency and reproducibility.</a:t>
            </a:r>
            <a:endParaRPr lang="it-IT">
              <a:ea typeface="Calibri"/>
              <a:cs typeface="Calibri"/>
            </a:endParaRPr>
          </a:p>
        </p:txBody>
      </p:sp>
      <p:sp>
        <p:nvSpPr>
          <p:cNvPr id="5" name="Title 1">
            <a:extLst>
              <a:ext uri="{FF2B5EF4-FFF2-40B4-BE49-F238E27FC236}">
                <a16:creationId xmlns:a16="http://schemas.microsoft.com/office/drawing/2014/main" xmlns="" id="{0553E3CA-C17A-8E49-953F-7C0302B8A76C}"/>
              </a:ext>
            </a:extLst>
          </p:cNvPr>
          <p:cNvSpPr>
            <a:spLocks noGrp="1"/>
          </p:cNvSpPr>
          <p:nvPr/>
        </p:nvSpPr>
        <p:spPr>
          <a:xfrm>
            <a:off x="609600" y="358379"/>
            <a:ext cx="10591800" cy="1022350"/>
          </a:xfrm>
          <a:prstGeom prst="rect">
            <a:avLst/>
          </a:prstGeom>
        </p:spPr>
        <p:txBody>
          <a:bodyPr vert="horz" lIns="91440" tIns="45720" rIns="91440" bIns="45720" rtlCol="0" anchor="ctr">
            <a:normAutofit fontScale="8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dirty="0"/>
              <a:t>Why Papers </a:t>
            </a:r>
            <a:r>
              <a:rPr dirty="0" smtClean="0"/>
              <a:t>Exist</a:t>
            </a:r>
            <a:r>
              <a:rPr lang="it-IT" dirty="0" smtClean="0"/>
              <a:t>: </a:t>
            </a:r>
            <a:br>
              <a:rPr lang="it-IT" dirty="0" smtClean="0"/>
            </a:br>
            <a:r>
              <a:rPr lang="it-IT" dirty="0" smtClean="0"/>
              <a:t>The </a:t>
            </a:r>
            <a:r>
              <a:rPr lang="it-IT" dirty="0" err="1" smtClean="0"/>
              <a:t>Role</a:t>
            </a:r>
            <a:r>
              <a:rPr lang="it-IT" dirty="0" smtClean="0"/>
              <a:t> and </a:t>
            </a:r>
            <a:r>
              <a:rPr lang="it-IT" dirty="0" err="1" smtClean="0"/>
              <a:t>Purpose</a:t>
            </a:r>
            <a:r>
              <a:rPr lang="it-IT" dirty="0" smtClean="0"/>
              <a:t> </a:t>
            </a:r>
            <a:r>
              <a:rPr lang="it-IT" dirty="0" err="1" smtClean="0"/>
              <a:t>of</a:t>
            </a:r>
            <a:r>
              <a:rPr lang="it-IT" dirty="0" smtClean="0"/>
              <a:t> </a:t>
            </a:r>
            <a:r>
              <a:rPr lang="it-IT" dirty="0" err="1" smtClean="0"/>
              <a:t>Scientific</a:t>
            </a:r>
            <a:r>
              <a:rPr lang="it-IT" dirty="0" smtClean="0"/>
              <a:t> </a:t>
            </a:r>
            <a:r>
              <a:rPr lang="it-IT" dirty="0" err="1" smtClean="0"/>
              <a:t>Papers</a:t>
            </a:r>
            <a:endParaRPr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12">
            <a:extLst>
              <a:ext uri="{FF2B5EF4-FFF2-40B4-BE49-F238E27FC236}">
                <a16:creationId xmlns:a16="http://schemas.microsoft.com/office/drawing/2014/main" xmlns="" id="{E294E41D-EC19-0BF5-301E-4A42E1D0AE22}"/>
              </a:ext>
            </a:extLst>
          </p:cNvPr>
          <p:cNvSpPr txBox="1"/>
          <p:nvPr/>
        </p:nvSpPr>
        <p:spPr>
          <a:xfrm>
            <a:off x="879269" y="2024331"/>
            <a:ext cx="10436430" cy="240065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200"/>
              <a:t>By clearly describing methods, data, and reasoning, scientific papers allow other researchers to verify results, test conclusions, and refine or challenge existing ideas. </a:t>
            </a:r>
          </a:p>
          <a:p>
            <a:pPr algn="just"/>
            <a:endParaRPr lang="en-US" sz="2200"/>
          </a:p>
          <a:p>
            <a:pPr algn="just"/>
            <a:r>
              <a:rPr lang="en-US" sz="2200"/>
              <a:t>Finally, scientific papers are part of a broader, ongoing conversation within the scientific community. Each paper connects to previous studies and helps shape future directions, contributing to a collective effort to expand understanding and drive innovation.</a:t>
            </a:r>
            <a:endParaRPr lang="en-US">
              <a:ea typeface="Calibri"/>
              <a:cs typeface="Calibri"/>
            </a:endParaRPr>
          </a:p>
          <a:p>
            <a:pPr algn="just"/>
            <a:endParaRPr lang="it-IT">
              <a:ea typeface="Calibri"/>
              <a:cs typeface="Calibri"/>
            </a:endParaRPr>
          </a:p>
        </p:txBody>
      </p:sp>
      <p:pic>
        <p:nvPicPr>
          <p:cNvPr id="4" name="Immagine 3" descr="Immagine che contiene rosso, giocattolo&#10;&#10;Il contenuto generato dall&amp;#39;IA potrebbe non essere corretto.">
            <a:extLst>
              <a:ext uri="{FF2B5EF4-FFF2-40B4-BE49-F238E27FC236}">
                <a16:creationId xmlns:a16="http://schemas.microsoft.com/office/drawing/2014/main" xmlns="" id="{CD796A1F-BD19-B695-0AB9-3D0F592D6861}"/>
              </a:ext>
            </a:extLst>
          </p:cNvPr>
          <p:cNvPicPr>
            <a:picLocks noChangeAspect="1"/>
          </p:cNvPicPr>
          <p:nvPr/>
        </p:nvPicPr>
        <p:blipFill>
          <a:blip r:embed="rId2"/>
          <a:srcRect t="1333" r="326" b="649"/>
          <a:stretch>
            <a:fillRect/>
          </a:stretch>
        </p:blipFill>
        <p:spPr>
          <a:xfrm>
            <a:off x="4245057" y="4681199"/>
            <a:ext cx="3019085" cy="1484450"/>
          </a:xfrm>
          <a:prstGeom prst="rect">
            <a:avLst/>
          </a:prstGeom>
        </p:spPr>
      </p:pic>
      <p:sp>
        <p:nvSpPr>
          <p:cNvPr id="7" name="Title 1">
            <a:extLst>
              <a:ext uri="{FF2B5EF4-FFF2-40B4-BE49-F238E27FC236}">
                <a16:creationId xmlns:a16="http://schemas.microsoft.com/office/drawing/2014/main" xmlns="" id="{0553E3CA-C17A-8E49-953F-7C0302B8A76C}"/>
              </a:ext>
            </a:extLst>
          </p:cNvPr>
          <p:cNvSpPr>
            <a:spLocks noGrp="1"/>
          </p:cNvSpPr>
          <p:nvPr/>
        </p:nvSpPr>
        <p:spPr>
          <a:xfrm>
            <a:off x="609600" y="358379"/>
            <a:ext cx="10591800" cy="1022350"/>
          </a:xfrm>
          <a:prstGeom prst="rect">
            <a:avLst/>
          </a:prstGeom>
        </p:spPr>
        <p:txBody>
          <a:bodyPr vert="horz" lIns="91440" tIns="45720" rIns="91440" bIns="45720" rtlCol="0" anchor="ctr">
            <a:normAutofit fontScale="8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dirty="0"/>
              <a:t>Why Papers </a:t>
            </a:r>
            <a:r>
              <a:rPr dirty="0" smtClean="0"/>
              <a:t>Exist</a:t>
            </a:r>
            <a:r>
              <a:rPr lang="it-IT" dirty="0" smtClean="0"/>
              <a:t>: </a:t>
            </a:r>
            <a:br>
              <a:rPr lang="it-IT" dirty="0" smtClean="0"/>
            </a:br>
            <a:r>
              <a:rPr lang="it-IT" dirty="0" smtClean="0"/>
              <a:t>The </a:t>
            </a:r>
            <a:r>
              <a:rPr lang="it-IT" dirty="0" err="1" smtClean="0"/>
              <a:t>Role</a:t>
            </a:r>
            <a:r>
              <a:rPr lang="it-IT" dirty="0" smtClean="0"/>
              <a:t> and </a:t>
            </a:r>
            <a:r>
              <a:rPr lang="it-IT" dirty="0" err="1" smtClean="0"/>
              <a:t>Purpose</a:t>
            </a:r>
            <a:r>
              <a:rPr lang="it-IT" dirty="0" smtClean="0"/>
              <a:t> </a:t>
            </a:r>
            <a:r>
              <a:rPr lang="it-IT" dirty="0" err="1" smtClean="0"/>
              <a:t>of</a:t>
            </a:r>
            <a:r>
              <a:rPr lang="it-IT" dirty="0" smtClean="0"/>
              <a:t> </a:t>
            </a:r>
            <a:r>
              <a:rPr lang="it-IT" dirty="0" err="1" smtClean="0"/>
              <a:t>Scientific</a:t>
            </a:r>
            <a:r>
              <a:rPr lang="it-IT" dirty="0" smtClean="0"/>
              <a:t> </a:t>
            </a:r>
            <a:r>
              <a:rPr lang="it-IT" dirty="0" err="1" smtClean="0"/>
              <a:t>Papers</a:t>
            </a:r>
            <a:endParaRPr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E505EA8-1752-1C06-BDC4-8518E59BEE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967ED25F-A0E0-20D4-B4AB-807F2CDE5C69}"/>
              </a:ext>
            </a:extLst>
          </p:cNvPr>
          <p:cNvSpPr>
            <a:spLocks noGrp="1"/>
          </p:cNvSpPr>
          <p:nvPr/>
        </p:nvSpPr>
        <p:spPr>
          <a:xfrm>
            <a:off x="457200" y="205979"/>
            <a:ext cx="11239500" cy="13017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err="1"/>
              <a:t>Why</a:t>
            </a:r>
            <a:r>
              <a:rPr lang="it-IT"/>
              <a:t> Scientists Write Papers</a:t>
            </a:r>
          </a:p>
        </p:txBody>
      </p:sp>
      <p:sp>
        <p:nvSpPr>
          <p:cNvPr id="3" name="Content Placeholder 2">
            <a:extLst>
              <a:ext uri="{FF2B5EF4-FFF2-40B4-BE49-F238E27FC236}">
                <a16:creationId xmlns:a16="http://schemas.microsoft.com/office/drawing/2014/main" xmlns="" id="{EBF990FC-A1A3-6515-77D9-459705D8B3D7}"/>
              </a:ext>
            </a:extLst>
          </p:cNvPr>
          <p:cNvSpPr>
            <a:spLocks noGrp="1"/>
          </p:cNvSpPr>
          <p:nvPr/>
        </p:nvSpPr>
        <p:spPr>
          <a:xfrm>
            <a:off x="457200" y="1517651"/>
            <a:ext cx="11239500" cy="5134372"/>
          </a:xfrm>
          <a:prstGeom prst="rect">
            <a:avLst/>
          </a:prstGeom>
        </p:spPr>
        <p:txBody>
          <a:bodyPr vert="horz" lIns="91440" tIns="45720" rIns="91440" bIns="45720" rtlCol="0" anchor="t">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ea typeface="+mn-lt"/>
                <a:cs typeface="+mn-lt"/>
              </a:rPr>
              <a:t>Scientific papers are a central part of academic and research life, serving both as a communication tool and as a way to contribute to the scientific community and professional development.</a:t>
            </a:r>
            <a:endParaRPr lang="it-IT">
              <a:ea typeface="Calibri"/>
              <a:cs typeface="Calibri"/>
            </a:endParaRPr>
          </a:p>
          <a:p>
            <a:pPr marL="0" indent="0" algn="just">
              <a:lnSpc>
                <a:spcPct val="120000"/>
              </a:lnSpc>
              <a:spcBef>
                <a:spcPts val="0"/>
              </a:spcBef>
              <a:buNone/>
            </a:pPr>
            <a:endParaRPr lang="en-US">
              <a:ea typeface="+mn-lt"/>
              <a:cs typeface="+mn-lt"/>
            </a:endParaRPr>
          </a:p>
          <a:p>
            <a:pPr algn="just">
              <a:lnSpc>
                <a:spcPct val="120000"/>
              </a:lnSpc>
              <a:spcBef>
                <a:spcPts val="0"/>
              </a:spcBef>
            </a:pPr>
            <a:r>
              <a:rPr lang="en-US">
                <a:ea typeface="+mn-lt"/>
                <a:cs typeface="+mn-lt"/>
              </a:rPr>
              <a:t>Share discoveries: scientists publish their results to communicate new findings to other researchers, ensuring that knowledge is disseminated and accessible.</a:t>
            </a:r>
          </a:p>
          <a:p>
            <a:pPr algn="just">
              <a:lnSpc>
                <a:spcPct val="120000"/>
              </a:lnSpc>
              <a:spcBef>
                <a:spcPts val="0"/>
              </a:spcBef>
            </a:pPr>
            <a:r>
              <a:rPr lang="en-US">
                <a:ea typeface="+mn-lt"/>
                <a:cs typeface="+mn-lt"/>
              </a:rPr>
              <a:t>Example: A new experimental technique or dataset becomes available to others working in the same field.</a:t>
            </a:r>
          </a:p>
          <a:p>
            <a:pPr algn="just">
              <a:lnSpc>
                <a:spcPct val="120000"/>
              </a:lnSpc>
              <a:spcBef>
                <a:spcPts val="0"/>
              </a:spcBef>
            </a:pPr>
            <a:r>
              <a:rPr lang="en-US">
                <a:ea typeface="+mn-lt"/>
                <a:cs typeface="+mn-lt"/>
              </a:rPr>
              <a:t>Contribute to knowledge: each paper adds new evidence, insights, or perspectives that help advance a specific field of study.</a:t>
            </a:r>
          </a:p>
          <a:p>
            <a:pPr algn="just">
              <a:lnSpc>
                <a:spcPct val="120000"/>
              </a:lnSpc>
              <a:spcBef>
                <a:spcPts val="0"/>
              </a:spcBef>
            </a:pPr>
            <a:r>
              <a:rPr lang="en-US">
                <a:ea typeface="+mn-lt"/>
                <a:cs typeface="+mn-lt"/>
              </a:rPr>
              <a:t>Receive feedback: publishing allows other experts to evaluate, critique, and build upon the work, improving its quality and robustness over time.</a:t>
            </a:r>
          </a:p>
          <a:p>
            <a:pPr algn="just">
              <a:lnSpc>
                <a:spcPct val="120000"/>
              </a:lnSpc>
              <a:spcBef>
                <a:spcPts val="0"/>
              </a:spcBef>
            </a:pPr>
            <a:r>
              <a:rPr lang="en-US">
                <a:ea typeface="+mn-lt"/>
                <a:cs typeface="+mn-lt"/>
              </a:rPr>
              <a:t>Build a career: scientific publications are a key component of academic and research careers, as they demonstrate productivity, expertise, and impact.</a:t>
            </a:r>
            <a:endParaRPr lang="en-US">
              <a:ea typeface="Calibri"/>
              <a:cs typeface="Calibri"/>
            </a:endParaRPr>
          </a:p>
        </p:txBody>
      </p:sp>
    </p:spTree>
    <p:extLst>
      <p:ext uri="{BB962C8B-B14F-4D97-AF65-F5344CB8AC3E}">
        <p14:creationId xmlns:p14="http://schemas.microsoft.com/office/powerpoint/2010/main" xmlns="" val="32414969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E958CE5-3C85-3528-C526-45D44E3D04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24A19A9A-D6B7-DB69-DBB8-683C5975385A}"/>
              </a:ext>
            </a:extLst>
          </p:cNvPr>
          <p:cNvSpPr>
            <a:spLocks noGrp="1"/>
          </p:cNvSpPr>
          <p:nvPr/>
        </p:nvSpPr>
        <p:spPr>
          <a:xfrm>
            <a:off x="457200" y="396479"/>
            <a:ext cx="10058400" cy="996950"/>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dirty="0"/>
              <a:t>Peer </a:t>
            </a:r>
            <a:r>
              <a:rPr dirty="0" smtClean="0"/>
              <a:t>Review</a:t>
            </a:r>
            <a:r>
              <a:rPr lang="it-IT" dirty="0" smtClean="0"/>
              <a:t>: </a:t>
            </a:r>
            <a:r>
              <a:rPr lang="it-IT" dirty="0" err="1" smtClean="0"/>
              <a:t>Quality</a:t>
            </a:r>
            <a:r>
              <a:rPr lang="it-IT" dirty="0" smtClean="0"/>
              <a:t> </a:t>
            </a:r>
            <a:r>
              <a:rPr lang="it-IT" dirty="0" err="1" smtClean="0"/>
              <a:t>Control</a:t>
            </a:r>
            <a:r>
              <a:rPr lang="it-IT" dirty="0" smtClean="0"/>
              <a:t> in </a:t>
            </a:r>
            <a:r>
              <a:rPr lang="it-IT" dirty="0" err="1" smtClean="0"/>
              <a:t>Scientific</a:t>
            </a:r>
            <a:r>
              <a:rPr lang="it-IT" dirty="0" smtClean="0"/>
              <a:t> </a:t>
            </a:r>
            <a:r>
              <a:rPr lang="it-IT" dirty="0" err="1" smtClean="0"/>
              <a:t>Publishing</a:t>
            </a:r>
            <a:endParaRPr dirty="0"/>
          </a:p>
        </p:txBody>
      </p:sp>
      <p:sp>
        <p:nvSpPr>
          <p:cNvPr id="8" name="Segnaposto contenuto 5">
            <a:extLst>
              <a:ext uri="{FF2B5EF4-FFF2-40B4-BE49-F238E27FC236}">
                <a16:creationId xmlns:a16="http://schemas.microsoft.com/office/drawing/2014/main" xmlns="" id="{6CBA7016-BB88-A119-CF15-112D191D3D30}"/>
              </a:ext>
            </a:extLst>
          </p:cNvPr>
          <p:cNvSpPr>
            <a:spLocks noGrp="1"/>
          </p:cNvSpPr>
          <p:nvPr/>
        </p:nvSpPr>
        <p:spPr>
          <a:xfrm>
            <a:off x="457200" y="1822451"/>
            <a:ext cx="10312400" cy="5185172"/>
          </a:xfrm>
          <a:prstGeom prst="rect">
            <a:avLst/>
          </a:prstGeom>
        </p:spPr>
        <p:txBody>
          <a:bodyPr vert="horz" lIns="91440" tIns="45720" rIns="91440" bIns="45720" rtlCol="0" anchor="t">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buNone/>
            </a:pPr>
            <a:r>
              <a:rPr lang="it-IT" sz="2000" err="1">
                <a:ea typeface="Calibri"/>
                <a:cs typeface="Calibri"/>
              </a:rPr>
              <a:t>Peer</a:t>
            </a:r>
            <a:r>
              <a:rPr lang="it-IT" sz="2000">
                <a:ea typeface="Calibri"/>
                <a:cs typeface="Calibri"/>
              </a:rPr>
              <a:t> </a:t>
            </a:r>
            <a:r>
              <a:rPr lang="it-IT" sz="2000" err="1">
                <a:ea typeface="Calibri"/>
                <a:cs typeface="Calibri"/>
              </a:rPr>
              <a:t>review</a:t>
            </a:r>
            <a:r>
              <a:rPr lang="it-IT" sz="2000">
                <a:ea typeface="Calibri"/>
                <a:cs typeface="Calibri"/>
              </a:rPr>
              <a:t> </a:t>
            </a:r>
            <a:r>
              <a:rPr lang="it-IT" sz="2000" err="1">
                <a:ea typeface="Calibri"/>
                <a:cs typeface="Calibri"/>
              </a:rPr>
              <a:t>is</a:t>
            </a:r>
            <a:r>
              <a:rPr lang="it-IT" sz="2000">
                <a:ea typeface="Calibri"/>
                <a:cs typeface="Calibri"/>
              </a:rPr>
              <a:t> a </a:t>
            </a:r>
            <a:r>
              <a:rPr lang="it-IT" sz="2000" err="1">
                <a:ea typeface="Calibri"/>
                <a:cs typeface="Calibri"/>
              </a:rPr>
              <a:t>process</a:t>
            </a:r>
            <a:r>
              <a:rPr lang="it-IT" sz="2000">
                <a:ea typeface="Calibri"/>
                <a:cs typeface="Calibri"/>
              </a:rPr>
              <a:t> in </a:t>
            </a:r>
            <a:r>
              <a:rPr lang="it-IT" sz="2000" err="1">
                <a:ea typeface="Calibri"/>
                <a:cs typeface="Calibri"/>
              </a:rPr>
              <a:t>which</a:t>
            </a:r>
            <a:r>
              <a:rPr lang="it-IT" sz="2000">
                <a:ea typeface="Calibri"/>
                <a:cs typeface="Calibri"/>
              </a:rPr>
              <a:t> paper is evaluated by independent experts in the same field before it is published. Its main goal is to ensure the quality, ,validity, and reilability of the </a:t>
            </a:r>
            <a:r>
              <a:rPr lang="it-IT" sz="2000" err="1">
                <a:ea typeface="Calibri"/>
                <a:cs typeface="Calibri"/>
              </a:rPr>
              <a:t>research</a:t>
            </a:r>
            <a:r>
              <a:rPr lang="it-IT" sz="2000">
                <a:ea typeface="Calibri"/>
                <a:cs typeface="Calibri"/>
              </a:rPr>
              <a:t>.</a:t>
            </a:r>
            <a:endParaRPr lang="it-IT"/>
          </a:p>
          <a:p>
            <a:pPr marL="0" indent="0" algn="just">
              <a:spcBef>
                <a:spcPts val="0"/>
              </a:spcBef>
              <a:buNone/>
            </a:pPr>
            <a:endParaRPr lang="it-IT" sz="2000">
              <a:ea typeface="Calibri"/>
              <a:cs typeface="Calibri"/>
            </a:endParaRPr>
          </a:p>
          <a:p>
            <a:pPr marL="0" indent="0" algn="just">
              <a:spcBef>
                <a:spcPts val="0"/>
              </a:spcBef>
              <a:buNone/>
            </a:pPr>
            <a:r>
              <a:rPr lang="it-IT" sz="2000" err="1">
                <a:ea typeface="Calibri"/>
                <a:cs typeface="Calibri"/>
              </a:rPr>
              <a:t>During</a:t>
            </a:r>
            <a:r>
              <a:rPr lang="it-IT" sz="2000">
                <a:ea typeface="Calibri"/>
                <a:cs typeface="Calibri"/>
              </a:rPr>
              <a:t> peer review, </a:t>
            </a:r>
            <a:r>
              <a:rPr lang="it-IT" sz="2000" err="1">
                <a:ea typeface="Calibri"/>
                <a:cs typeface="Calibri"/>
              </a:rPr>
              <a:t>reviewers</a:t>
            </a:r>
            <a:r>
              <a:rPr lang="it-IT" sz="2000">
                <a:ea typeface="Calibri"/>
                <a:cs typeface="Calibri"/>
              </a:rPr>
              <a:t> </a:t>
            </a:r>
            <a:r>
              <a:rPr lang="it-IT" sz="2000" err="1">
                <a:ea typeface="Calibri"/>
                <a:cs typeface="Calibri"/>
              </a:rPr>
              <a:t>assess</a:t>
            </a:r>
            <a:r>
              <a:rPr lang="it-IT" sz="2000">
                <a:ea typeface="Calibri"/>
                <a:cs typeface="Calibri"/>
              </a:rPr>
              <a:t> </a:t>
            </a:r>
            <a:r>
              <a:rPr lang="it-IT" sz="2000" err="1">
                <a:ea typeface="Calibri"/>
                <a:cs typeface="Calibri"/>
              </a:rPr>
              <a:t>aspects</a:t>
            </a:r>
            <a:r>
              <a:rPr lang="it-IT" sz="2000">
                <a:ea typeface="Calibri"/>
                <a:cs typeface="Calibri"/>
              </a:rPr>
              <a:t> </a:t>
            </a:r>
            <a:r>
              <a:rPr lang="it-IT" sz="2000" err="1">
                <a:ea typeface="Calibri"/>
                <a:cs typeface="Calibri"/>
              </a:rPr>
              <a:t>suche</a:t>
            </a:r>
            <a:r>
              <a:rPr lang="it-IT" sz="2000">
                <a:ea typeface="Calibri"/>
                <a:cs typeface="Calibri"/>
              </a:rPr>
              <a:t> </a:t>
            </a:r>
            <a:r>
              <a:rPr lang="it-IT" sz="2000" err="1">
                <a:ea typeface="Calibri"/>
                <a:cs typeface="Calibri"/>
              </a:rPr>
              <a:t>as</a:t>
            </a:r>
            <a:r>
              <a:rPr lang="it-IT" sz="2000">
                <a:ea typeface="Calibri"/>
                <a:cs typeface="Calibri"/>
              </a:rPr>
              <a:t> the </a:t>
            </a:r>
            <a:r>
              <a:rPr lang="it-IT" sz="2000" err="1">
                <a:ea typeface="Calibri"/>
                <a:cs typeface="Calibri"/>
              </a:rPr>
              <a:t>clarity</a:t>
            </a:r>
            <a:r>
              <a:rPr lang="it-IT" sz="2000">
                <a:ea typeface="Calibri"/>
                <a:cs typeface="Calibri"/>
              </a:rPr>
              <a:t> of the </a:t>
            </a:r>
            <a:r>
              <a:rPr lang="it-IT" sz="2000" err="1">
                <a:ea typeface="Calibri"/>
                <a:cs typeface="Calibri"/>
              </a:rPr>
              <a:t>research</a:t>
            </a:r>
            <a:r>
              <a:rPr lang="it-IT" sz="2000">
                <a:ea typeface="Calibri"/>
                <a:cs typeface="Calibri"/>
              </a:rPr>
              <a:t> </a:t>
            </a:r>
            <a:r>
              <a:rPr lang="it-IT" sz="2000" err="1">
                <a:ea typeface="Calibri"/>
                <a:cs typeface="Calibri"/>
              </a:rPr>
              <a:t>question</a:t>
            </a:r>
            <a:r>
              <a:rPr lang="it-IT" sz="2000">
                <a:ea typeface="Calibri"/>
                <a:cs typeface="Calibri"/>
              </a:rPr>
              <a:t>, the </a:t>
            </a:r>
            <a:r>
              <a:rPr lang="it-IT" sz="2000" err="1">
                <a:ea typeface="Calibri"/>
                <a:cs typeface="Calibri"/>
              </a:rPr>
              <a:t>appropriatenedd</a:t>
            </a:r>
            <a:r>
              <a:rPr lang="it-IT" sz="2000">
                <a:ea typeface="Calibri"/>
                <a:cs typeface="Calibri"/>
              </a:rPr>
              <a:t> of the </a:t>
            </a:r>
            <a:r>
              <a:rPr lang="it-IT" sz="2000" err="1">
                <a:ea typeface="Calibri"/>
                <a:cs typeface="Calibri"/>
              </a:rPr>
              <a:t>methods</a:t>
            </a:r>
            <a:r>
              <a:rPr lang="it-IT" sz="2000">
                <a:ea typeface="Calibri"/>
                <a:cs typeface="Calibri"/>
              </a:rPr>
              <a:t>, the </a:t>
            </a:r>
            <a:r>
              <a:rPr lang="it-IT" sz="2000" err="1">
                <a:ea typeface="Calibri"/>
                <a:cs typeface="Calibri"/>
              </a:rPr>
              <a:t>strnegth</a:t>
            </a:r>
            <a:r>
              <a:rPr lang="it-IT" sz="2000">
                <a:ea typeface="Calibri"/>
                <a:cs typeface="Calibri"/>
              </a:rPr>
              <a:t> of the </a:t>
            </a:r>
            <a:r>
              <a:rPr lang="it-IT" sz="2000" err="1">
                <a:ea typeface="Calibri"/>
                <a:cs typeface="Calibri"/>
              </a:rPr>
              <a:t>evidence</a:t>
            </a:r>
            <a:r>
              <a:rPr lang="it-IT" sz="2000">
                <a:ea typeface="Calibri"/>
                <a:cs typeface="Calibri"/>
              </a:rPr>
              <a:t>, and the </a:t>
            </a:r>
            <a:r>
              <a:rPr lang="it-IT" sz="2000" err="1">
                <a:ea typeface="Calibri"/>
                <a:cs typeface="Calibri"/>
              </a:rPr>
              <a:t>soundness</a:t>
            </a:r>
            <a:r>
              <a:rPr lang="it-IT" sz="2000">
                <a:ea typeface="Calibri"/>
                <a:cs typeface="Calibri"/>
              </a:rPr>
              <a:t> of the </a:t>
            </a:r>
            <a:r>
              <a:rPr lang="it-IT" sz="2000" err="1">
                <a:ea typeface="Calibri"/>
                <a:cs typeface="Calibri"/>
              </a:rPr>
              <a:t>conclusions</a:t>
            </a:r>
            <a:r>
              <a:rPr lang="it-IT" sz="2000">
                <a:ea typeface="Calibri"/>
                <a:cs typeface="Calibri"/>
              </a:rPr>
              <a:t>, </a:t>
            </a:r>
            <a:r>
              <a:rPr lang="it-IT" sz="2000" err="1">
                <a:ea typeface="Calibri"/>
                <a:cs typeface="Calibri"/>
              </a:rPr>
              <a:t>They</a:t>
            </a:r>
            <a:r>
              <a:rPr lang="it-IT" sz="2000">
                <a:ea typeface="Calibri"/>
                <a:cs typeface="Calibri"/>
              </a:rPr>
              <a:t> </a:t>
            </a:r>
            <a:r>
              <a:rPr lang="it-IT" sz="2000" err="1">
                <a:ea typeface="Calibri"/>
                <a:cs typeface="Calibri"/>
              </a:rPr>
              <a:t>may</a:t>
            </a:r>
            <a:r>
              <a:rPr lang="it-IT" sz="2000">
                <a:ea typeface="Calibri"/>
                <a:cs typeface="Calibri"/>
              </a:rPr>
              <a:t> </a:t>
            </a:r>
            <a:r>
              <a:rPr lang="it-IT" sz="2000" err="1">
                <a:ea typeface="Calibri"/>
                <a:cs typeface="Calibri"/>
              </a:rPr>
              <a:t>suggest</a:t>
            </a:r>
            <a:r>
              <a:rPr lang="it-IT" sz="2000">
                <a:ea typeface="Calibri"/>
                <a:cs typeface="Calibri"/>
              </a:rPr>
              <a:t> </a:t>
            </a:r>
            <a:r>
              <a:rPr lang="it-IT" sz="2000" err="1">
                <a:ea typeface="Calibri"/>
                <a:cs typeface="Calibri"/>
              </a:rPr>
              <a:t>revisions</a:t>
            </a:r>
            <a:r>
              <a:rPr lang="it-IT" sz="2000">
                <a:ea typeface="Calibri"/>
                <a:cs typeface="Calibri"/>
              </a:rPr>
              <a:t>, </a:t>
            </a:r>
            <a:r>
              <a:rPr lang="it-IT" sz="2000" err="1">
                <a:ea typeface="Calibri"/>
                <a:cs typeface="Calibri"/>
              </a:rPr>
              <a:t>request</a:t>
            </a:r>
            <a:r>
              <a:rPr lang="it-IT" sz="2000">
                <a:ea typeface="Calibri"/>
                <a:cs typeface="Calibri"/>
              </a:rPr>
              <a:t> </a:t>
            </a:r>
            <a:r>
              <a:rPr lang="it-IT" sz="2000" err="1">
                <a:ea typeface="Calibri"/>
                <a:cs typeface="Calibri"/>
              </a:rPr>
              <a:t>additional</a:t>
            </a:r>
            <a:r>
              <a:rPr lang="it-IT" sz="2000">
                <a:ea typeface="Calibri"/>
                <a:cs typeface="Calibri"/>
              </a:rPr>
              <a:t> </a:t>
            </a:r>
            <a:r>
              <a:rPr lang="it-IT" sz="2000" err="1">
                <a:ea typeface="Calibri"/>
                <a:cs typeface="Calibri"/>
              </a:rPr>
              <a:t>analyses</a:t>
            </a:r>
            <a:r>
              <a:rPr lang="it-IT" sz="2000">
                <a:ea typeface="Calibri"/>
                <a:cs typeface="Calibri"/>
              </a:rPr>
              <a:t>, or </a:t>
            </a:r>
            <a:r>
              <a:rPr lang="it-IT" sz="2000" err="1">
                <a:ea typeface="Calibri"/>
                <a:cs typeface="Calibri"/>
              </a:rPr>
              <a:t>identify</a:t>
            </a:r>
            <a:r>
              <a:rPr lang="it-IT" sz="2000">
                <a:ea typeface="Calibri"/>
                <a:cs typeface="Calibri"/>
              </a:rPr>
              <a:t> </a:t>
            </a:r>
            <a:r>
              <a:rPr lang="it-IT" sz="2000" err="1">
                <a:ea typeface="Calibri"/>
                <a:cs typeface="Calibri"/>
              </a:rPr>
              <a:t>potential</a:t>
            </a:r>
            <a:r>
              <a:rPr lang="it-IT" sz="2000">
                <a:ea typeface="Calibri"/>
                <a:cs typeface="Calibri"/>
              </a:rPr>
              <a:t> </a:t>
            </a:r>
            <a:r>
              <a:rPr lang="it-IT" sz="2000" err="1">
                <a:ea typeface="Calibri"/>
                <a:cs typeface="Calibri"/>
              </a:rPr>
              <a:t>weaknesses</a:t>
            </a:r>
            <a:r>
              <a:rPr lang="it-IT" sz="2000">
                <a:ea typeface="Calibri"/>
                <a:cs typeface="Calibri"/>
              </a:rPr>
              <a:t>.</a:t>
            </a:r>
          </a:p>
          <a:p>
            <a:pPr marL="0" indent="0" algn="just">
              <a:spcBef>
                <a:spcPts val="0"/>
              </a:spcBef>
              <a:buNone/>
            </a:pPr>
            <a:endParaRPr lang="it-IT" sz="2000">
              <a:ea typeface="Calibri"/>
              <a:cs typeface="Calibri"/>
            </a:endParaRPr>
          </a:p>
          <a:p>
            <a:pPr marL="0" indent="0" algn="just">
              <a:spcBef>
                <a:spcPts val="0"/>
              </a:spcBef>
              <a:buNone/>
            </a:pPr>
            <a:r>
              <a:rPr lang="it-IT" sz="2000" err="1">
                <a:ea typeface="Calibri"/>
                <a:cs typeface="Calibri"/>
              </a:rPr>
              <a:t>Exampl</a:t>
            </a:r>
            <a:r>
              <a:rPr lang="it-IT" sz="2000">
                <a:ea typeface="Calibri"/>
                <a:cs typeface="Calibri"/>
              </a:rPr>
              <a:t>e: A </a:t>
            </a:r>
            <a:r>
              <a:rPr lang="it-IT" sz="2000" err="1">
                <a:ea typeface="Calibri"/>
                <a:cs typeface="Calibri"/>
              </a:rPr>
              <a:t>reviewe</a:t>
            </a:r>
            <a:r>
              <a:rPr lang="it-IT" sz="2000">
                <a:ea typeface="Calibri"/>
                <a:cs typeface="Calibri"/>
              </a:rPr>
              <a:t>r </a:t>
            </a:r>
            <a:r>
              <a:rPr lang="it-IT" sz="2000" err="1">
                <a:ea typeface="Calibri"/>
                <a:cs typeface="Calibri"/>
              </a:rPr>
              <a:t>might</a:t>
            </a:r>
            <a:r>
              <a:rPr lang="it-IT" sz="2000">
                <a:ea typeface="Calibri"/>
                <a:cs typeface="Calibri"/>
              </a:rPr>
              <a:t> </a:t>
            </a:r>
            <a:r>
              <a:rPr lang="it-IT" sz="2000" err="1">
                <a:ea typeface="Calibri"/>
                <a:cs typeface="Calibri"/>
              </a:rPr>
              <a:t>as</a:t>
            </a:r>
            <a:r>
              <a:rPr lang="it-IT" sz="2000">
                <a:ea typeface="Calibri"/>
                <a:cs typeface="Calibri"/>
              </a:rPr>
              <a:t>k the </a:t>
            </a:r>
            <a:r>
              <a:rPr lang="it-IT" sz="2000" err="1">
                <a:ea typeface="Calibri"/>
                <a:cs typeface="Calibri"/>
              </a:rPr>
              <a:t>authors</a:t>
            </a:r>
            <a:r>
              <a:rPr lang="it-IT" sz="2000">
                <a:ea typeface="Calibri"/>
                <a:cs typeface="Calibri"/>
              </a:rPr>
              <a:t> to </a:t>
            </a:r>
            <a:r>
              <a:rPr lang="it-IT" sz="2000" err="1">
                <a:ea typeface="Calibri"/>
                <a:cs typeface="Calibri"/>
              </a:rPr>
              <a:t>clarify</a:t>
            </a:r>
            <a:r>
              <a:rPr lang="it-IT" sz="2000">
                <a:ea typeface="Calibri"/>
                <a:cs typeface="Calibri"/>
              </a:rPr>
              <a:t> </a:t>
            </a:r>
            <a:r>
              <a:rPr lang="it-IT" sz="2000" err="1">
                <a:ea typeface="Calibri"/>
                <a:cs typeface="Calibri"/>
              </a:rPr>
              <a:t>their</a:t>
            </a:r>
            <a:r>
              <a:rPr lang="it-IT" sz="2000">
                <a:ea typeface="Calibri"/>
                <a:cs typeface="Calibri"/>
              </a:rPr>
              <a:t> </a:t>
            </a:r>
            <a:r>
              <a:rPr lang="it-IT" sz="2000" err="1">
                <a:ea typeface="Calibri"/>
                <a:cs typeface="Calibri"/>
              </a:rPr>
              <a:t>experimental</a:t>
            </a:r>
            <a:r>
              <a:rPr lang="it-IT" sz="2000">
                <a:ea typeface="Calibri"/>
                <a:cs typeface="Calibri"/>
              </a:rPr>
              <a:t> design or include </a:t>
            </a:r>
            <a:r>
              <a:rPr lang="it-IT" sz="2000" err="1">
                <a:ea typeface="Calibri"/>
                <a:cs typeface="Calibri"/>
              </a:rPr>
              <a:t>additional</a:t>
            </a:r>
            <a:r>
              <a:rPr lang="it-IT" sz="2000">
                <a:ea typeface="Calibri"/>
                <a:cs typeface="Calibri"/>
              </a:rPr>
              <a:t> data to support </a:t>
            </a:r>
            <a:r>
              <a:rPr lang="it-IT" sz="2000" err="1">
                <a:ea typeface="Calibri"/>
                <a:cs typeface="Calibri"/>
              </a:rPr>
              <a:t>their</a:t>
            </a:r>
            <a:r>
              <a:rPr lang="it-IT" sz="2000">
                <a:ea typeface="Calibri"/>
                <a:cs typeface="Calibri"/>
              </a:rPr>
              <a:t> </a:t>
            </a:r>
            <a:r>
              <a:rPr lang="it-IT" sz="2000" err="1">
                <a:ea typeface="Calibri"/>
                <a:cs typeface="Calibri"/>
              </a:rPr>
              <a:t>claims</a:t>
            </a:r>
            <a:r>
              <a:rPr lang="it-IT" sz="2000">
                <a:ea typeface="Calibri"/>
                <a:cs typeface="Calibri"/>
              </a:rPr>
              <a:t>.</a:t>
            </a:r>
          </a:p>
          <a:p>
            <a:pPr marL="0" indent="0" algn="just">
              <a:spcBef>
                <a:spcPts val="0"/>
              </a:spcBef>
              <a:buNone/>
            </a:pPr>
            <a:endParaRPr lang="it-IT" sz="2000">
              <a:ea typeface="Calibri"/>
              <a:cs typeface="Calibri"/>
            </a:endParaRPr>
          </a:p>
          <a:p>
            <a:pPr marL="0" indent="0" algn="just">
              <a:spcBef>
                <a:spcPts val="0"/>
              </a:spcBef>
              <a:buNone/>
            </a:pPr>
            <a:r>
              <a:rPr lang="it-IT" sz="2000">
                <a:ea typeface="Calibri"/>
                <a:cs typeface="Calibri"/>
              </a:rPr>
              <a:t>Peer review helps </a:t>
            </a:r>
            <a:r>
              <a:rPr lang="it-IT" sz="2000" err="1">
                <a:ea typeface="Calibri"/>
                <a:cs typeface="Calibri"/>
              </a:rPr>
              <a:t>improve</a:t>
            </a:r>
            <a:r>
              <a:rPr lang="it-IT" sz="2000">
                <a:ea typeface="Calibri"/>
                <a:cs typeface="Calibri"/>
              </a:rPr>
              <a:t> the final quality of the paper and reduces the likelihood of errors or </a:t>
            </a:r>
            <a:r>
              <a:rPr lang="it-IT" sz="2000" err="1">
                <a:ea typeface="Calibri"/>
                <a:cs typeface="Calibri"/>
              </a:rPr>
              <a:t>unsupported</a:t>
            </a:r>
            <a:r>
              <a:rPr lang="it-IT" sz="2000">
                <a:ea typeface="Calibri"/>
                <a:cs typeface="Calibri"/>
              </a:rPr>
              <a:t> </a:t>
            </a:r>
            <a:r>
              <a:rPr lang="it-IT" sz="2000" err="1">
                <a:ea typeface="Calibri"/>
                <a:cs typeface="Calibri"/>
              </a:rPr>
              <a:t>conclusions</a:t>
            </a:r>
            <a:r>
              <a:rPr lang="it-IT" sz="2000">
                <a:ea typeface="Calibri"/>
                <a:cs typeface="Calibri"/>
              </a:rPr>
              <a:t> </a:t>
            </a:r>
            <a:r>
              <a:rPr lang="it-IT" sz="2000" err="1">
                <a:ea typeface="Calibri"/>
                <a:cs typeface="Calibri"/>
              </a:rPr>
              <a:t>reaching</a:t>
            </a:r>
            <a:r>
              <a:rPr lang="it-IT" sz="2000">
                <a:ea typeface="Calibri"/>
                <a:cs typeface="Calibri"/>
              </a:rPr>
              <a:t> the </a:t>
            </a:r>
            <a:r>
              <a:rPr lang="it-IT" sz="2000" err="1">
                <a:ea typeface="Calibri"/>
                <a:cs typeface="Calibri"/>
              </a:rPr>
              <a:t>scientific</a:t>
            </a:r>
            <a:r>
              <a:rPr lang="it-IT" sz="2000">
                <a:ea typeface="Calibri"/>
                <a:cs typeface="Calibri"/>
              </a:rPr>
              <a:t> community.</a:t>
            </a:r>
          </a:p>
        </p:txBody>
      </p:sp>
    </p:spTree>
    <p:extLst>
      <p:ext uri="{BB962C8B-B14F-4D97-AF65-F5344CB8AC3E}">
        <p14:creationId xmlns:p14="http://schemas.microsoft.com/office/powerpoint/2010/main" xmlns="" val="1223525169"/>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2194</Words>
  <Application>Microsoft Office PowerPoint</Application>
  <PresentationFormat>Personalizzato</PresentationFormat>
  <Paragraphs>162</Paragraphs>
  <Slides>21</Slides>
  <Notes>0</Notes>
  <HiddenSlides>0</HiddenSlides>
  <MMClips>0</MMClips>
  <ScaleCrop>false</ScaleCrop>
  <HeadingPairs>
    <vt:vector size="4" baseType="variant">
      <vt:variant>
        <vt:lpstr>Tema</vt:lpstr>
      </vt:variant>
      <vt:variant>
        <vt:i4>3</vt:i4>
      </vt:variant>
      <vt:variant>
        <vt:lpstr>Titoli diapositive</vt:lpstr>
      </vt:variant>
      <vt:variant>
        <vt:i4>21</vt:i4>
      </vt:variant>
    </vt:vector>
  </HeadingPairs>
  <TitlesOfParts>
    <vt:vector size="24" baseType="lpstr">
      <vt:lpstr>COPERTINA</vt:lpstr>
      <vt:lpstr>DIAPOSITIVE</vt:lpstr>
      <vt:lpstr>CHIUSURA</vt:lpstr>
      <vt:lpstr>Why Do We Want to Read a Scientific Paper — and Maybe Write One?</vt:lpstr>
      <vt:lpstr>Opening Questions</vt:lpstr>
      <vt:lpstr>Diapositiva 3</vt:lpstr>
      <vt:lpstr>Diapositiva 4</vt:lpstr>
      <vt:lpstr>Diapositiva 5</vt:lpstr>
      <vt:lpstr>Diapositiva 6</vt:lpstr>
      <vt:lpstr>Diapositiva 7</vt:lpstr>
      <vt:lpstr>Diapositiva 8</vt:lpstr>
      <vt:lpstr>Diapositiva 9</vt:lpstr>
      <vt:lpstr>Questions</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Credits:</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Alberto</cp:lastModifiedBy>
  <cp:revision>450</cp:revision>
  <dcterms:created xsi:type="dcterms:W3CDTF">2017-11-13T10:11:35Z</dcterms:created>
  <dcterms:modified xsi:type="dcterms:W3CDTF">2026-04-13T14:42:52Z</dcterms:modified>
</cp:coreProperties>
</file>