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Lst>
  <p:notesMasterIdLst>
    <p:notesMasterId r:id="rId44"/>
  </p:notesMasterIdLst>
  <p:handoutMasterIdLst>
    <p:handoutMasterId r:id="rId45"/>
  </p:handoutMasterIdLst>
  <p:sldIdLst>
    <p:sldId id="257" r:id="rId6"/>
    <p:sldId id="448" r:id="rId7"/>
    <p:sldId id="469" r:id="rId8"/>
    <p:sldId id="449" r:id="rId9"/>
    <p:sldId id="450" r:id="rId10"/>
    <p:sldId id="470" r:id="rId11"/>
    <p:sldId id="471" r:id="rId12"/>
    <p:sldId id="451" r:id="rId13"/>
    <p:sldId id="472" r:id="rId14"/>
    <p:sldId id="453" r:id="rId15"/>
    <p:sldId id="473" r:id="rId16"/>
    <p:sldId id="474" r:id="rId17"/>
    <p:sldId id="452" r:id="rId18"/>
    <p:sldId id="475" r:id="rId19"/>
    <p:sldId id="456" r:id="rId20"/>
    <p:sldId id="476" r:id="rId21"/>
    <p:sldId id="477" r:id="rId22"/>
    <p:sldId id="455" r:id="rId23"/>
    <p:sldId id="478" r:id="rId24"/>
    <p:sldId id="479" r:id="rId25"/>
    <p:sldId id="480" r:id="rId26"/>
    <p:sldId id="481" r:id="rId27"/>
    <p:sldId id="482" r:id="rId28"/>
    <p:sldId id="483" r:id="rId29"/>
    <p:sldId id="484" r:id="rId30"/>
    <p:sldId id="485" r:id="rId31"/>
    <p:sldId id="454" r:id="rId32"/>
    <p:sldId id="486" r:id="rId33"/>
    <p:sldId id="458" r:id="rId34"/>
    <p:sldId id="490" r:id="rId35"/>
    <p:sldId id="487" r:id="rId36"/>
    <p:sldId id="488" r:id="rId37"/>
    <p:sldId id="489" r:id="rId38"/>
    <p:sldId id="491" r:id="rId39"/>
    <p:sldId id="492" r:id="rId40"/>
    <p:sldId id="493" r:id="rId41"/>
    <p:sldId id="494" r:id="rId42"/>
    <p:sldId id="495" r:id="rId43"/>
  </p:sldIdLst>
  <p:sldSz cx="9144000" cy="5143500" type="screen16x9"/>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C6E7B"/>
    <a:srgbClr val="EBABB3"/>
    <a:srgbClr val="BB2D3F"/>
    <a:srgbClr val="5F5F5F"/>
    <a:srgbClr val="4D4D4D"/>
    <a:srgbClr val="A50021"/>
    <a:srgbClr val="CC0000"/>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9645" autoAdjust="0"/>
  </p:normalViewPr>
  <p:slideViewPr>
    <p:cSldViewPr>
      <p:cViewPr>
        <p:scale>
          <a:sx n="110" d="100"/>
          <a:sy n="110" d="100"/>
        </p:scale>
        <p:origin x="-1542" y="-60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97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p14="http://schemas.microsoft.com/office/powerpoint/2010/main" xmlns=""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106363" y="733425"/>
            <a:ext cx="6513512" cy="3665538"/>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p14="http://schemas.microsoft.com/office/powerpoint/2010/main" xmlns=""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06363" y="733425"/>
            <a:ext cx="6513512" cy="3665538"/>
          </a:xfrm>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
        <p:nvSpPr>
          <p:cNvPr id="3" name="CasellaDiTesto 2"/>
          <p:cNvSpPr txBox="1"/>
          <p:nvPr userDrawn="1"/>
        </p:nvSpPr>
        <p:spPr>
          <a:xfrm>
            <a:off x="3059832" y="546234"/>
            <a:ext cx="2592288" cy="369332"/>
          </a:xfrm>
          <a:prstGeom prst="rect">
            <a:avLst/>
          </a:prstGeom>
          <a:noFill/>
        </p:spPr>
        <p:txBody>
          <a:bodyPr wrap="square" rtlCol="0">
            <a:spAutoFit/>
          </a:bodyPr>
          <a:lstStyle/>
          <a:p>
            <a:r>
              <a:rPr lang="en-US" i="0" u="none" dirty="0" err="1" smtClean="0"/>
              <a:t>Harbour</a:t>
            </a:r>
            <a:r>
              <a:rPr lang="en-US" i="0" u="none" baseline="0" dirty="0" smtClean="0"/>
              <a:t> Engineering</a:t>
            </a:r>
            <a:endParaRPr lang="it-IT" i="0" u="none" dirty="0"/>
          </a:p>
        </p:txBody>
      </p:sp>
    </p:spTree>
    <p:extLst>
      <p:ext uri="{BB962C8B-B14F-4D97-AF65-F5344CB8AC3E}">
        <p14:creationId xmlns:p14="http://schemas.microsoft.com/office/powerpoint/2010/main" xmlns="" val="3584516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200151"/>
            <a:ext cx="8229600" cy="3394472"/>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p14="http://schemas.microsoft.com/office/powerpoint/2010/main" xmlns="" val="27878741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rcRect/>
          <a:stretch>
            <a:fillRect/>
          </a:stretch>
        </p:blipFill>
        <p:spPr bwMode="auto">
          <a:xfrm>
            <a:off x="0" y="4841081"/>
            <a:ext cx="9144000" cy="3012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Line 23"/>
          <p:cNvSpPr>
            <a:spLocks noChangeShapeType="1"/>
          </p:cNvSpPr>
          <p:nvPr userDrawn="1"/>
        </p:nvSpPr>
        <p:spPr bwMode="auto">
          <a:xfrm>
            <a:off x="8316913" y="4818460"/>
            <a:ext cx="0" cy="264319"/>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4569619"/>
            <a:ext cx="0" cy="270272"/>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tretch>
            <a:fillRect/>
          </a:stretch>
        </p:blipFill>
        <p:spPr bwMode="auto">
          <a:xfrm>
            <a:off x="179512" y="0"/>
            <a:ext cx="1106522" cy="1419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0" name="Line 26"/>
          <p:cNvSpPr>
            <a:spLocks noChangeShapeType="1"/>
          </p:cNvSpPr>
          <p:nvPr userDrawn="1"/>
        </p:nvSpPr>
        <p:spPr bwMode="auto">
          <a:xfrm>
            <a:off x="92075" y="1"/>
            <a:ext cx="0" cy="1403747"/>
          </a:xfrm>
          <a:prstGeom prst="line">
            <a:avLst/>
          </a:prstGeom>
          <a:noFill/>
          <a:ln w="19050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402556"/>
            <a:ext cx="8305800" cy="0"/>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dirty="0"/>
          </a:p>
        </p:txBody>
      </p:sp>
    </p:spTree>
  </p:cSld>
  <p:clrMap bg1="lt1" tx1="dk1" bg2="lt2" tx2="dk2" accent1="accent1" accent2="accent2" accent3="accent3" accent4="accent4" accent5="accent5" accent6="accent6" hlink="hlink" folHlink="folHlink"/>
  <p:sldLayoutIdLst>
    <p:sldLayoutId id="2147483919" r:id="rId1"/>
    <p:sldLayoutId id="2147483926" r:id="rId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1551569"/>
            <a:ext cx="9144000" cy="1877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a:r>
              <a:rPr lang="en-US" sz="4000" b="1" u="none" dirty="0" smtClean="0"/>
              <a:t>Design of </a:t>
            </a:r>
            <a:r>
              <a:rPr lang="en-US" sz="4000" b="1" u="none" dirty="0" err="1" smtClean="0"/>
              <a:t>Groyns</a:t>
            </a:r>
            <a:r>
              <a:rPr lang="en-US" sz="4000" b="1" u="none" dirty="0" smtClean="0"/>
              <a:t> (or Groins)</a:t>
            </a:r>
            <a:endParaRPr lang="en-US" sz="4000" b="1" u="none" dirty="0" smtClean="0"/>
          </a:p>
          <a:p>
            <a:pPr algn="ctr"/>
            <a:endParaRPr lang="it-IT" sz="4000" b="1" u="none" dirty="0" smtClean="0"/>
          </a:p>
          <a:p>
            <a:pPr algn="ctr" eaLnBrk="1" hangingPunct="1">
              <a:spcBef>
                <a:spcPct val="50000"/>
              </a:spcBef>
            </a:pPr>
            <a:endParaRPr lang="it-IT" altLang="it-IT" sz="2400" i="1" u="none" dirty="0">
              <a:solidFill>
                <a:srgbClr val="333333"/>
              </a:solidFill>
            </a:endParaRPr>
          </a:p>
        </p:txBody>
      </p:sp>
      <p:sp>
        <p:nvSpPr>
          <p:cNvPr id="11" name="CasellaDiTesto 10"/>
          <p:cNvSpPr txBox="1"/>
          <p:nvPr/>
        </p:nvSpPr>
        <p:spPr>
          <a:xfrm>
            <a:off x="2195736" y="4506674"/>
            <a:ext cx="5184576" cy="369332"/>
          </a:xfrm>
          <a:prstGeom prst="rect">
            <a:avLst/>
          </a:prstGeom>
          <a:noFill/>
        </p:spPr>
        <p:txBody>
          <a:bodyPr wrap="square" rtlCol="0">
            <a:spAutoFit/>
          </a:bodyPr>
          <a:lstStyle/>
          <a:p>
            <a:r>
              <a:rPr lang="en-US" u="none" dirty="0" smtClean="0"/>
              <a:t>Alberto Montanari, alberto.montanari@unibo.it</a:t>
            </a:r>
            <a:endParaRPr lang="it-IT" u="none" dirty="0"/>
          </a:p>
        </p:txBody>
      </p:sp>
      <p:pic>
        <p:nvPicPr>
          <p:cNvPr id="24578" name="Picture 2" descr="https://albertomontanari.it/sites/default/files/didattica/coastal/cogoleto.png"/>
          <p:cNvPicPr>
            <a:picLocks noChangeAspect="1" noChangeArrowheads="1"/>
          </p:cNvPicPr>
          <p:nvPr/>
        </p:nvPicPr>
        <p:blipFill>
          <a:blip r:embed="rId3" cstate="print"/>
          <a:srcRect/>
          <a:stretch>
            <a:fillRect/>
          </a:stretch>
        </p:blipFill>
        <p:spPr bwMode="auto">
          <a:xfrm>
            <a:off x="1714480" y="2268356"/>
            <a:ext cx="5214974" cy="222743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71618"/>
            <a:ext cx="8640960" cy="3028521"/>
          </a:xfrm>
        </p:spPr>
        <p:txBody>
          <a:bodyPr>
            <a:spAutoFit/>
          </a:bodyPr>
          <a:lstStyle/>
          <a:p>
            <a:pPr>
              <a:buNone/>
            </a:pPr>
            <a:r>
              <a:rPr lang="en-US" sz="1800" dirty="0" smtClean="0">
                <a:latin typeface="Calibri" pitchFamily="34" charset="0"/>
              </a:rPr>
              <a:t>Parameters related to </a:t>
            </a:r>
            <a:r>
              <a:rPr lang="en-US" sz="1800" smtClean="0">
                <a:latin typeface="Calibri" pitchFamily="34" charset="0"/>
              </a:rPr>
              <a:t>groin structure:</a:t>
            </a:r>
          </a:p>
          <a:p>
            <a:pPr>
              <a:buNone/>
            </a:pPr>
            <a:endParaRPr lang="en-US" sz="1800" dirty="0" smtClean="0">
              <a:latin typeface="Calibri" pitchFamily="34" charset="0"/>
            </a:endParaRPr>
          </a:p>
          <a:p>
            <a:r>
              <a:rPr lang="en-US" sz="1800" dirty="0" smtClean="0">
                <a:latin typeface="Calibri" pitchFamily="34" charset="0"/>
              </a:rPr>
              <a:t>Length</a:t>
            </a:r>
            <a:r>
              <a:rPr lang="en-US" sz="1800" dirty="0" smtClean="0">
                <a:latin typeface="Calibri" pitchFamily="34" charset="0"/>
              </a:rPr>
              <a:t>;</a:t>
            </a:r>
          </a:p>
          <a:p>
            <a:r>
              <a:rPr lang="en-US" sz="1800" dirty="0" smtClean="0">
                <a:latin typeface="Calibri" pitchFamily="34" charset="0"/>
              </a:rPr>
              <a:t>Spacing between groins;</a:t>
            </a:r>
          </a:p>
          <a:p>
            <a:r>
              <a:rPr lang="en-US" sz="1800" dirty="0" smtClean="0">
                <a:latin typeface="Calibri" pitchFamily="34" charset="0"/>
              </a:rPr>
              <a:t>Elevation;</a:t>
            </a:r>
          </a:p>
          <a:p>
            <a:r>
              <a:rPr lang="en-US" sz="1800" dirty="0" smtClean="0">
                <a:latin typeface="Calibri" pitchFamily="34" charset="0"/>
              </a:rPr>
              <a:t>Porosity;</a:t>
            </a:r>
          </a:p>
          <a:p>
            <a:r>
              <a:rPr lang="en-US" sz="1800" dirty="0" smtClean="0">
                <a:latin typeface="Calibri" pitchFamily="34" charset="0"/>
              </a:rPr>
              <a:t>Tapering;</a:t>
            </a:r>
          </a:p>
          <a:p>
            <a:r>
              <a:rPr lang="en-US" sz="1800" dirty="0" smtClean="0">
                <a:latin typeface="Calibri" pitchFamily="34" charset="0"/>
              </a:rPr>
              <a:t>Angle to the shoreline;</a:t>
            </a:r>
          </a:p>
          <a:p>
            <a:r>
              <a:rPr lang="en-US" sz="1800" dirty="0" smtClean="0">
                <a:latin typeface="Calibri" pitchFamily="34" charset="0"/>
              </a:rPr>
              <a:t>Shape (as straight, angled, T-head, spurred etc</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6" name="CasellaDiTesto 5"/>
          <p:cNvSpPr txBox="1"/>
          <p:nvPr/>
        </p:nvSpPr>
        <p:spPr>
          <a:xfrm>
            <a:off x="1187624" y="214296"/>
            <a:ext cx="7956376" cy="1077218"/>
          </a:xfrm>
          <a:prstGeom prst="rect">
            <a:avLst/>
          </a:prstGeom>
          <a:noFill/>
        </p:spPr>
        <p:txBody>
          <a:bodyPr wrap="square" rtlCol="0">
            <a:spAutoFit/>
          </a:bodyPr>
          <a:lstStyle/>
          <a:p>
            <a:pPr algn="ctr"/>
            <a:r>
              <a:rPr lang="en-US" sz="3200" b="1" u="none" dirty="0" smtClean="0"/>
              <a:t>Parameters determining the response of the shoreline to groins</a:t>
            </a:r>
            <a:r>
              <a:rPr lang="en-US" sz="3200" u="none" dirty="0" smtClean="0"/>
              <a:t> </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79662"/>
            <a:ext cx="8640960" cy="2363724"/>
          </a:xfrm>
        </p:spPr>
        <p:txBody>
          <a:bodyPr>
            <a:spAutoFit/>
          </a:bodyPr>
          <a:lstStyle/>
          <a:p>
            <a:pPr>
              <a:buNone/>
            </a:pPr>
            <a:r>
              <a:rPr lang="en-US" sz="1800" dirty="0" smtClean="0">
                <a:latin typeface="Calibri" pitchFamily="34" charset="0"/>
              </a:rPr>
              <a:t>Parameters </a:t>
            </a:r>
            <a:r>
              <a:rPr lang="en-US" sz="1800" dirty="0" smtClean="0">
                <a:latin typeface="Calibri" pitchFamily="34" charset="0"/>
              </a:rPr>
              <a:t>related to beach and sediment are:</a:t>
            </a:r>
          </a:p>
          <a:p>
            <a:r>
              <a:rPr lang="en-US" sz="1800" dirty="0" smtClean="0">
                <a:latin typeface="Calibri" pitchFamily="34" charset="0"/>
              </a:rPr>
              <a:t>Depth at tip of groin;</a:t>
            </a:r>
          </a:p>
          <a:p>
            <a:r>
              <a:rPr lang="en-US" sz="1800" dirty="0" smtClean="0">
                <a:latin typeface="Calibri" pitchFamily="34" charset="0"/>
              </a:rPr>
              <a:t>Beach morphology (slope, </a:t>
            </a:r>
            <a:r>
              <a:rPr lang="en-US" sz="1800" dirty="0" err="1" smtClean="0">
                <a:latin typeface="Calibri" pitchFamily="34" charset="0"/>
              </a:rPr>
              <a:t>berm</a:t>
            </a:r>
            <a:r>
              <a:rPr lang="en-US" sz="1800" dirty="0" smtClean="0">
                <a:latin typeface="Calibri" pitchFamily="34" charset="0"/>
              </a:rPr>
              <a:t> height, shape of the shoreline etc.);</a:t>
            </a:r>
          </a:p>
          <a:p>
            <a:r>
              <a:rPr lang="en-US" sz="1800" dirty="0" smtClean="0">
                <a:latin typeface="Calibri" pitchFamily="34" charset="0"/>
              </a:rPr>
              <a:t>Depth at the average breaker line or beach closure;</a:t>
            </a:r>
          </a:p>
          <a:p>
            <a:r>
              <a:rPr lang="en-US" sz="1800" dirty="0" smtClean="0">
                <a:latin typeface="Calibri" pitchFamily="34" charset="0"/>
              </a:rPr>
              <a:t>Sediment availability;</a:t>
            </a:r>
          </a:p>
          <a:p>
            <a:r>
              <a:rPr lang="en-US" sz="1800" dirty="0" smtClean="0">
                <a:latin typeface="Calibri" pitchFamily="34" charset="0"/>
              </a:rPr>
              <a:t>Grains size and variability;</a:t>
            </a:r>
          </a:p>
          <a:p>
            <a:r>
              <a:rPr lang="en-US" sz="1800" dirty="0" smtClean="0">
                <a:latin typeface="Calibri" pitchFamily="34" charset="0"/>
              </a:rPr>
              <a:t>Sediment density</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6" name="CasellaDiTesto 5"/>
          <p:cNvSpPr txBox="1"/>
          <p:nvPr/>
        </p:nvSpPr>
        <p:spPr>
          <a:xfrm>
            <a:off x="1187624" y="214296"/>
            <a:ext cx="7956376" cy="1077218"/>
          </a:xfrm>
          <a:prstGeom prst="rect">
            <a:avLst/>
          </a:prstGeom>
          <a:noFill/>
        </p:spPr>
        <p:txBody>
          <a:bodyPr wrap="square" rtlCol="0">
            <a:spAutoFit/>
          </a:bodyPr>
          <a:lstStyle/>
          <a:p>
            <a:pPr algn="ctr"/>
            <a:r>
              <a:rPr lang="en-US" sz="3200" b="1" u="none" dirty="0" smtClean="0"/>
              <a:t>Parameters determining the response of the shoreline to groins</a:t>
            </a:r>
            <a:r>
              <a:rPr lang="en-US" sz="3200" u="none" dirty="0" smtClean="0"/>
              <a:t> </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63638"/>
            <a:ext cx="8640960" cy="2696123"/>
          </a:xfrm>
        </p:spPr>
        <p:txBody>
          <a:bodyPr>
            <a:spAutoFit/>
          </a:bodyPr>
          <a:lstStyle/>
          <a:p>
            <a:pPr>
              <a:buNone/>
            </a:pPr>
            <a:r>
              <a:rPr lang="en-US" sz="1800" dirty="0" smtClean="0">
                <a:latin typeface="Calibri" pitchFamily="34" charset="0"/>
              </a:rPr>
              <a:t>Parameters </a:t>
            </a:r>
            <a:r>
              <a:rPr lang="en-US" sz="1800" dirty="0" smtClean="0">
                <a:latin typeface="Calibri" pitchFamily="34" charset="0"/>
              </a:rPr>
              <a:t>related to waves, wind and tide are:</a:t>
            </a:r>
          </a:p>
          <a:p>
            <a:r>
              <a:rPr lang="en-US" sz="1800" dirty="0" smtClean="0">
                <a:latin typeface="Calibri" pitchFamily="34" charset="0"/>
              </a:rPr>
              <a:t>Wave height and variability;</a:t>
            </a:r>
          </a:p>
          <a:p>
            <a:r>
              <a:rPr lang="en-US" sz="1800" dirty="0" smtClean="0">
                <a:latin typeface="Calibri" pitchFamily="34" charset="0"/>
              </a:rPr>
              <a:t>Wave period and variability;</a:t>
            </a:r>
          </a:p>
          <a:p>
            <a:r>
              <a:rPr lang="en-US" sz="1800" dirty="0" smtClean="0">
                <a:latin typeface="Calibri" pitchFamily="34" charset="0"/>
              </a:rPr>
              <a:t>Wave direction and variability;</a:t>
            </a:r>
          </a:p>
          <a:p>
            <a:r>
              <a:rPr lang="en-US" sz="1800" dirty="0" smtClean="0">
                <a:latin typeface="Calibri" pitchFamily="34" charset="0"/>
              </a:rPr>
              <a:t>Wind speed and variability;</a:t>
            </a:r>
          </a:p>
          <a:p>
            <a:r>
              <a:rPr lang="en-US" sz="1800" dirty="0" smtClean="0">
                <a:latin typeface="Calibri" pitchFamily="34" charset="0"/>
              </a:rPr>
              <a:t>Wind direction and variability;</a:t>
            </a:r>
          </a:p>
          <a:p>
            <a:r>
              <a:rPr lang="en-US" sz="1800" dirty="0" smtClean="0">
                <a:latin typeface="Calibri" pitchFamily="34" charset="0"/>
              </a:rPr>
              <a:t>Wind duration and variability;</a:t>
            </a:r>
          </a:p>
          <a:p>
            <a:r>
              <a:rPr lang="en-US" sz="1800" dirty="0" smtClean="0">
                <a:latin typeface="Calibri" pitchFamily="34" charset="0"/>
              </a:rPr>
              <a:t>Tidal range.</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6" name="CasellaDiTesto 5"/>
          <p:cNvSpPr txBox="1"/>
          <p:nvPr/>
        </p:nvSpPr>
        <p:spPr>
          <a:xfrm>
            <a:off x="1187624" y="214296"/>
            <a:ext cx="7956376" cy="1077218"/>
          </a:xfrm>
          <a:prstGeom prst="rect">
            <a:avLst/>
          </a:prstGeom>
          <a:noFill/>
        </p:spPr>
        <p:txBody>
          <a:bodyPr wrap="square" rtlCol="0">
            <a:spAutoFit/>
          </a:bodyPr>
          <a:lstStyle/>
          <a:p>
            <a:pPr algn="ctr"/>
            <a:r>
              <a:rPr lang="en-US" sz="3200" b="1" u="none" dirty="0" smtClean="0"/>
              <a:t>Parameters determining the response of the shoreline to groins</a:t>
            </a:r>
            <a:r>
              <a:rPr lang="en-US" sz="3200" u="none" dirty="0" smtClean="0"/>
              <a:t> </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52824"/>
            <a:ext cx="8640960" cy="2419124"/>
          </a:xfrm>
        </p:spPr>
        <p:txBody>
          <a:bodyPr>
            <a:spAutoFit/>
          </a:bodyPr>
          <a:lstStyle/>
          <a:p>
            <a:pPr marL="180975" indent="-180975"/>
            <a:r>
              <a:rPr lang="en-US" sz="1800" dirty="0" smtClean="0">
                <a:latin typeface="Calibri" pitchFamily="34" charset="0"/>
              </a:rPr>
              <a:t>Preliminary design is often carried out by following the so-called “λ shoreline” rule of thumb, originally termed the “one-third rule” (</a:t>
            </a:r>
            <a:r>
              <a:rPr lang="en-US" sz="1800" dirty="0" err="1" smtClean="0">
                <a:latin typeface="Calibri" pitchFamily="34" charset="0"/>
              </a:rPr>
              <a:t>Bodge</a:t>
            </a:r>
            <a:r>
              <a:rPr lang="en-US" sz="1800" dirty="0" smtClean="0">
                <a:latin typeface="Calibri" pitchFamily="34" charset="0"/>
              </a:rPr>
              <a:t> 1998). </a:t>
            </a:r>
            <a:endParaRPr lang="en-US" sz="1800" dirty="0" smtClean="0">
              <a:latin typeface="Calibri" pitchFamily="34" charset="0"/>
            </a:endParaRPr>
          </a:p>
          <a:p>
            <a:pPr marL="180975" indent="-180975"/>
            <a:r>
              <a:rPr lang="en-US" sz="1800" dirty="0" smtClean="0">
                <a:latin typeface="Calibri" pitchFamily="34" charset="0"/>
              </a:rPr>
              <a:t>The </a:t>
            </a:r>
            <a:r>
              <a:rPr lang="en-US" sz="1800" dirty="0" smtClean="0">
                <a:latin typeface="Calibri" pitchFamily="34" charset="0"/>
              </a:rPr>
              <a:t>rule says that the post-project coastline during mean low water level is located between about λ=1/3 and λ=2/3 of the distance between adjacent groins measured behind the structures' seaward </a:t>
            </a:r>
            <a:r>
              <a:rPr lang="en-US" sz="1800" dirty="0" smtClean="0">
                <a:latin typeface="Calibri" pitchFamily="34" charset="0"/>
              </a:rPr>
              <a:t>face.</a:t>
            </a:r>
          </a:p>
          <a:p>
            <a:pPr marL="180975" indent="-180975"/>
            <a:r>
              <a:rPr lang="en-US" sz="1800" dirty="0" smtClean="0">
                <a:latin typeface="Calibri" pitchFamily="34" charset="0"/>
              </a:rPr>
              <a:t>Larger </a:t>
            </a:r>
            <a:r>
              <a:rPr lang="en-US" sz="1800" dirty="0" smtClean="0">
                <a:latin typeface="Calibri" pitchFamily="34" charset="0"/>
              </a:rPr>
              <a:t>λ values, that may even exceed 2/3, may be appropriate for energetic environments, larger distances between groins, uncertainty in long term sediment supply and the whole design process</a:t>
            </a:r>
            <a:r>
              <a:rPr lang="en-US" sz="1800" dirty="0" smtClean="0">
                <a:latin typeface="Calibri" pitchFamily="34" charset="0"/>
              </a:rPr>
              <a:t>.</a:t>
            </a:r>
            <a:endParaRPr lang="en-US" sz="1800" dirty="0" smtClean="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02985"/>
            <a:ext cx="8640960" cy="2197525"/>
          </a:xfrm>
        </p:spPr>
        <p:txBody>
          <a:bodyPr>
            <a:spAutoFit/>
          </a:bodyPr>
          <a:lstStyle/>
          <a:p>
            <a:pPr marL="180975" indent="-180975"/>
            <a:r>
              <a:rPr lang="en-US" sz="1800" dirty="0" smtClean="0">
                <a:latin typeface="Calibri" pitchFamily="34" charset="0"/>
              </a:rPr>
              <a:t>In </a:t>
            </a:r>
            <a:r>
              <a:rPr lang="en-US" sz="1800" dirty="0" smtClean="0">
                <a:latin typeface="Calibri" pitchFamily="34" charset="0"/>
              </a:rPr>
              <a:t>general, larger λ values imply a more prudent </a:t>
            </a:r>
            <a:r>
              <a:rPr lang="en-US" sz="1800" dirty="0" smtClean="0">
                <a:latin typeface="Calibri" pitchFamily="34" charset="0"/>
              </a:rPr>
              <a:t>design.</a:t>
            </a:r>
          </a:p>
          <a:p>
            <a:pPr marL="180975" indent="-180975"/>
            <a:r>
              <a:rPr lang="en-US" sz="1800" dirty="0" smtClean="0">
                <a:latin typeface="Calibri" pitchFamily="34" charset="0"/>
              </a:rPr>
              <a:t>These </a:t>
            </a:r>
            <a:r>
              <a:rPr lang="en-US" sz="1800" dirty="0" smtClean="0">
                <a:latin typeface="Calibri" pitchFamily="34" charset="0"/>
              </a:rPr>
              <a:t>values for λ are confirmed by several field </a:t>
            </a:r>
            <a:r>
              <a:rPr lang="en-US" sz="1800" dirty="0" smtClean="0">
                <a:latin typeface="Calibri" pitchFamily="34" charset="0"/>
              </a:rPr>
              <a:t>observations.</a:t>
            </a:r>
          </a:p>
          <a:p>
            <a:pPr marL="180975" indent="-180975"/>
            <a:r>
              <a:rPr lang="en-US" sz="1800" dirty="0" smtClean="0">
                <a:latin typeface="Calibri" pitchFamily="34" charset="0"/>
              </a:rPr>
              <a:t>The </a:t>
            </a:r>
            <a:r>
              <a:rPr lang="en-US" sz="1800" dirty="0" smtClean="0">
                <a:latin typeface="Calibri" pitchFamily="34" charset="0"/>
              </a:rPr>
              <a:t>denomination “one-third rule” is explained by the above indicated minimum λ=1/3 </a:t>
            </a:r>
            <a:r>
              <a:rPr lang="en-US" sz="1800" dirty="0" smtClean="0">
                <a:latin typeface="Calibri" pitchFamily="34" charset="0"/>
              </a:rPr>
              <a:t>value.</a:t>
            </a:r>
          </a:p>
          <a:p>
            <a:pPr marL="180975" indent="-180975"/>
            <a:r>
              <a:rPr lang="en-US" sz="1800" dirty="0" smtClean="0">
                <a:latin typeface="Calibri" pitchFamily="34" charset="0"/>
              </a:rPr>
              <a:t>The </a:t>
            </a:r>
            <a:r>
              <a:rPr lang="en-US" sz="1800" dirty="0" smtClean="0">
                <a:latin typeface="Calibri" pitchFamily="34" charset="0"/>
              </a:rPr>
              <a:t>rule is considered applicable where the angle between the wave crest and the line connecting the tips of the structures (control line) is small, that is, lower than 25°-30° (that is, wave crest is nearly parallel to the control line). </a:t>
            </a:r>
            <a:endParaRPr lang="en-US" sz="1800" dirty="0" smtClean="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latin typeface="Symbol" pitchFamily="18" charset="2"/>
              </a:rPr>
              <a:t>l</a:t>
            </a:r>
            <a:r>
              <a:rPr lang="it-IT" sz="3200" b="1" u="none" dirty="0" smtClean="0"/>
              <a:t> 1/3 </a:t>
            </a:r>
            <a:r>
              <a:rPr lang="it-IT" sz="3200" b="1" u="none" dirty="0" err="1" smtClean="0"/>
              <a:t>rule</a:t>
            </a:r>
            <a:endParaRPr lang="it-IT" sz="3200" b="1" u="none" dirty="0"/>
          </a:p>
        </p:txBody>
      </p:sp>
      <p:pic>
        <p:nvPicPr>
          <p:cNvPr id="16386" name="Picture 2" descr="https://albertomontanari.it/sites/default/files/didattica/coastal/lambda-rule.png"/>
          <p:cNvPicPr>
            <a:picLocks noChangeAspect="1" noChangeArrowheads="1"/>
          </p:cNvPicPr>
          <p:nvPr/>
        </p:nvPicPr>
        <p:blipFill>
          <a:blip r:embed="rId2" cstate="print"/>
          <a:srcRect/>
          <a:stretch>
            <a:fillRect/>
          </a:stretch>
        </p:blipFill>
        <p:spPr bwMode="auto">
          <a:xfrm>
            <a:off x="1857356" y="1571618"/>
            <a:ext cx="5214974" cy="3259359"/>
          </a:xfrm>
          <a:prstGeom prst="rect">
            <a:avLst/>
          </a:prstGeom>
          <a:noFill/>
        </p:spPr>
      </p:pic>
      <p:sp>
        <p:nvSpPr>
          <p:cNvPr id="9" name="Rettangolo 8"/>
          <p:cNvSpPr/>
          <p:nvPr/>
        </p:nvSpPr>
        <p:spPr>
          <a:xfrm>
            <a:off x="214282" y="1500180"/>
            <a:ext cx="8143932" cy="646331"/>
          </a:xfrm>
          <a:prstGeom prst="rect">
            <a:avLst/>
          </a:prstGeom>
        </p:spPr>
        <p:txBody>
          <a:bodyPr wrap="square">
            <a:spAutoFit/>
          </a:bodyPr>
          <a:lstStyle/>
          <a:p>
            <a:r>
              <a:rPr lang="en-US" u="none" dirty="0" smtClean="0">
                <a:latin typeface="Calibri" pitchFamily="34" charset="0"/>
              </a:rPr>
              <a:t>λ rule for the preliminary design of groins. LWS and HWS indicate low and high water shoreline, respectively </a:t>
            </a:r>
            <a:endParaRPr lang="it-IT"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latin typeface="Symbol" pitchFamily="18" charset="2"/>
              </a:rPr>
              <a:t>l</a:t>
            </a:r>
            <a:r>
              <a:rPr lang="it-IT" sz="3200" b="1" u="none" dirty="0" smtClean="0"/>
              <a:t> 1/3 </a:t>
            </a:r>
            <a:r>
              <a:rPr lang="it-IT" sz="3200" b="1" u="none" dirty="0" err="1" smtClean="0"/>
              <a:t>rule</a:t>
            </a:r>
            <a:endParaRPr lang="it-IT" sz="3200" b="1" u="none" dirty="0"/>
          </a:p>
        </p:txBody>
      </p:sp>
      <p:pic>
        <p:nvPicPr>
          <p:cNvPr id="37890" name="Picture 2" descr="https://albertomontanari.it/sites/default/files/didattica/coastal/groins.png"/>
          <p:cNvPicPr>
            <a:picLocks noChangeAspect="1" noChangeArrowheads="1"/>
          </p:cNvPicPr>
          <p:nvPr/>
        </p:nvPicPr>
        <p:blipFill>
          <a:blip r:embed="rId2" cstate="print"/>
          <a:srcRect/>
          <a:stretch>
            <a:fillRect/>
          </a:stretch>
        </p:blipFill>
        <p:spPr bwMode="auto">
          <a:xfrm>
            <a:off x="1643042" y="1481481"/>
            <a:ext cx="5786478" cy="3342922"/>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latin typeface="Symbol" pitchFamily="18" charset="2"/>
              </a:rPr>
              <a:t>l</a:t>
            </a:r>
            <a:r>
              <a:rPr lang="it-IT" sz="3200" b="1" u="none" dirty="0" smtClean="0"/>
              <a:t> 1/3 </a:t>
            </a:r>
            <a:r>
              <a:rPr lang="it-IT" sz="3200" b="1" u="none" dirty="0" err="1" smtClean="0"/>
              <a:t>rule</a:t>
            </a:r>
            <a:endParaRPr lang="it-IT" sz="3200" b="1" u="none" dirty="0"/>
          </a:p>
        </p:txBody>
      </p:sp>
      <p:sp>
        <p:nvSpPr>
          <p:cNvPr id="7" name="Rettangolo 6"/>
          <p:cNvSpPr/>
          <p:nvPr/>
        </p:nvSpPr>
        <p:spPr>
          <a:xfrm>
            <a:off x="357158" y="1897747"/>
            <a:ext cx="8286808" cy="2308324"/>
          </a:xfrm>
          <a:prstGeom prst="rect">
            <a:avLst/>
          </a:prstGeom>
        </p:spPr>
        <p:txBody>
          <a:bodyPr wrap="square">
            <a:spAutoFit/>
          </a:bodyPr>
          <a:lstStyle/>
          <a:p>
            <a:r>
              <a:rPr lang="en-US" u="none" dirty="0" smtClean="0">
                <a:latin typeface="Calibri" pitchFamily="34" charset="0"/>
              </a:rPr>
              <a:t>Actually, the λ shoreline rule would predict a rectilinear line shape for the equilibrium profile of the beach when straight (non T-shaped) groins are displaced orthogonally to the shoreline. </a:t>
            </a:r>
            <a:endParaRPr lang="en-US" u="none" dirty="0" smtClean="0">
              <a:latin typeface="Calibri" pitchFamily="34" charset="0"/>
            </a:endParaRPr>
          </a:p>
          <a:p>
            <a:endParaRPr lang="en-US" u="none" dirty="0" smtClean="0">
              <a:latin typeface="Calibri" pitchFamily="34" charset="0"/>
            </a:endParaRPr>
          </a:p>
          <a:p>
            <a:r>
              <a:rPr lang="en-US" u="none" dirty="0" smtClean="0">
                <a:latin typeface="Calibri" pitchFamily="34" charset="0"/>
              </a:rPr>
              <a:t>However, </a:t>
            </a:r>
            <a:r>
              <a:rPr lang="en-US" u="none" dirty="0" smtClean="0">
                <a:latin typeface="Calibri" pitchFamily="34" charset="0"/>
              </a:rPr>
              <a:t>settlement of sediments tends to originate a curved shape of the after-project shoreline along the sides of the groin, for the effect of diffraction and sediment interception by groins. Empirical rules have been proposed to determine the actual equilibrium profile of the beach, which are not discussed here. </a:t>
            </a:r>
            <a:endParaRPr lang="it-IT"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43056"/>
            <a:ext cx="8640960" cy="2973122"/>
          </a:xfrm>
        </p:spPr>
        <p:txBody>
          <a:bodyPr>
            <a:spAutoFit/>
          </a:bodyPr>
          <a:lstStyle/>
          <a:p>
            <a:r>
              <a:rPr lang="en-US" sz="1800" dirty="0" smtClean="0">
                <a:latin typeface="Calibri" pitchFamily="34" charset="0"/>
              </a:rPr>
              <a:t>Step 1: estimation of the wave statistics, in particular the wave angle, and </a:t>
            </a:r>
            <a:r>
              <a:rPr lang="en-US" sz="1800" dirty="0" smtClean="0">
                <a:latin typeface="Calibri" pitchFamily="34" charset="0"/>
              </a:rPr>
              <a:t>alongshore </a:t>
            </a:r>
            <a:r>
              <a:rPr lang="en-US" sz="1800" dirty="0" smtClean="0">
                <a:latin typeface="Calibri" pitchFamily="34" charset="0"/>
              </a:rPr>
              <a:t>sediment transport potential, at selected locations of interest. If an extended data set is not available, useful indications can be derived by looking at the beach morphology and/or displacement of sand in different seasons against existing structures or irregularities in the beach profile</a:t>
            </a:r>
            <a:r>
              <a:rPr lang="en-US" sz="1800" dirty="0" smtClean="0">
                <a:latin typeface="Calibri" pitchFamily="34" charset="0"/>
              </a:rPr>
              <a:t>.</a:t>
            </a:r>
          </a:p>
          <a:p>
            <a:endParaRPr lang="en-US" sz="1800" dirty="0" smtClean="0">
              <a:latin typeface="Calibri" pitchFamily="34" charset="0"/>
            </a:endParaRPr>
          </a:p>
          <a:p>
            <a:r>
              <a:rPr lang="en-US" sz="1800" dirty="0" smtClean="0">
                <a:latin typeface="Calibri" pitchFamily="34" charset="0"/>
              </a:rPr>
              <a:t>Step 2: identification of the extension of the intervention, by taking into account the dynamics of </a:t>
            </a:r>
            <a:r>
              <a:rPr lang="en-US" sz="1800" dirty="0" smtClean="0">
                <a:latin typeface="Calibri" pitchFamily="34" charset="0"/>
              </a:rPr>
              <a:t>alongshore </a:t>
            </a:r>
            <a:r>
              <a:rPr lang="en-US" sz="1800" dirty="0" smtClean="0">
                <a:latin typeface="Calibri" pitchFamily="34" charset="0"/>
              </a:rPr>
              <a:t>sediment transport. Structures should be placed in correspondence of relevant transport and should end where the sediment transport gradient is low</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71618"/>
            <a:ext cx="8640960" cy="3083921"/>
          </a:xfrm>
        </p:spPr>
        <p:txBody>
          <a:bodyPr>
            <a:spAutoFit/>
          </a:bodyPr>
          <a:lstStyle/>
          <a:p>
            <a:r>
              <a:rPr lang="en-US" sz="1800" dirty="0" smtClean="0">
                <a:latin typeface="Calibri" pitchFamily="34" charset="0"/>
              </a:rPr>
              <a:t>Step </a:t>
            </a:r>
            <a:r>
              <a:rPr lang="en-US" sz="1800" dirty="0" smtClean="0">
                <a:latin typeface="Calibri" pitchFamily="34" charset="0"/>
              </a:rPr>
              <a:t>3: identification of the design location of the post-project </a:t>
            </a:r>
            <a:r>
              <a:rPr lang="en-US" sz="1800" dirty="0" err="1" smtClean="0">
                <a:latin typeface="Calibri" pitchFamily="34" charset="0"/>
              </a:rPr>
              <a:t>berm</a:t>
            </a:r>
            <a:r>
              <a:rPr lang="en-US" sz="1800" dirty="0" smtClean="0">
                <a:latin typeface="Calibri" pitchFamily="34" charset="0"/>
              </a:rPr>
              <a:t>.</a:t>
            </a:r>
          </a:p>
          <a:p>
            <a:endParaRPr lang="en-US" sz="1800" dirty="0" smtClean="0">
              <a:latin typeface="Calibri" pitchFamily="34" charset="0"/>
            </a:endParaRPr>
          </a:p>
          <a:p>
            <a:r>
              <a:rPr lang="en-US" sz="1800" dirty="0" smtClean="0">
                <a:latin typeface="Calibri" pitchFamily="34" charset="0"/>
              </a:rPr>
              <a:t>Step 4: estimation of the probable post-project slope of the beach, by looking at adjacent beaches. We should take into account that the post-project beach is expected to be slightly gentler sloped than the non-stabilized beach, because of the decreased (diffracted) wave energy that reaches the beach</a:t>
            </a:r>
            <a:r>
              <a:rPr lang="en-US" sz="1800" dirty="0" smtClean="0">
                <a:latin typeface="Calibri" pitchFamily="34" charset="0"/>
              </a:rPr>
              <a:t>.</a:t>
            </a:r>
          </a:p>
          <a:p>
            <a:endParaRPr lang="en-US" sz="1800" dirty="0" smtClean="0">
              <a:latin typeface="Calibri" pitchFamily="34" charset="0"/>
            </a:endParaRPr>
          </a:p>
          <a:p>
            <a:r>
              <a:rPr lang="en-US" sz="1800" dirty="0" smtClean="0">
                <a:latin typeface="Calibri" pitchFamily="34" charset="0"/>
              </a:rPr>
              <a:t>Step 5: prediction of the horizontal distance W between the mean low water and mean high water shorelines. We should also predict the horizontal distance S between the mean low water shoreline and the </a:t>
            </a:r>
            <a:r>
              <a:rPr lang="en-US" sz="1800" dirty="0" err="1" smtClean="0">
                <a:latin typeface="Calibri" pitchFamily="34" charset="0"/>
              </a:rPr>
              <a:t>berm</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19</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49632"/>
            <a:ext cx="8640960" cy="1865126"/>
          </a:xfrm>
        </p:spPr>
        <p:txBody>
          <a:bodyPr>
            <a:spAutoFit/>
          </a:bodyPr>
          <a:lstStyle/>
          <a:p>
            <a:r>
              <a:rPr lang="en-US" sz="1800" dirty="0" smtClean="0">
                <a:latin typeface="Calibri" pitchFamily="34" charset="0"/>
              </a:rPr>
              <a:t>Groins are a widely used structure that is used to protect beaches from erosion. We define groins as shore-perpendicular structures aimed at either (1) maintaining the beach behind them, or (2) controlling the amount of sand moving alongshore. </a:t>
            </a:r>
            <a:endParaRPr lang="en-US" sz="1800" dirty="0" smtClean="0">
              <a:latin typeface="Calibri" pitchFamily="34" charset="0"/>
            </a:endParaRPr>
          </a:p>
          <a:p>
            <a:pPr>
              <a:buNone/>
            </a:pPr>
            <a:endParaRPr lang="en-US" sz="1800" dirty="0" smtClean="0">
              <a:latin typeface="Calibri" pitchFamily="34" charset="0"/>
            </a:endParaRPr>
          </a:p>
          <a:p>
            <a:r>
              <a:rPr lang="en-US" sz="1800" dirty="0" smtClean="0">
                <a:latin typeface="Calibri" pitchFamily="34" charset="0"/>
              </a:rPr>
              <a:t>Groins mitigate the volume of along shore sediment transport (</a:t>
            </a:r>
            <a:r>
              <a:rPr lang="en-US" sz="1800" dirty="0" err="1" smtClean="0">
                <a:latin typeface="Calibri" pitchFamily="34" charset="0"/>
              </a:rPr>
              <a:t>breeakwater</a:t>
            </a:r>
            <a:r>
              <a:rPr lang="en-US" sz="1800" dirty="0" err="1" smtClean="0">
                <a:latin typeface="Calibri" pitchFamily="34" charset="0"/>
              </a:rPr>
              <a:t>s</a:t>
            </a:r>
            <a:r>
              <a:rPr lang="en-US" sz="1800" dirty="0" smtClean="0">
                <a:latin typeface="Calibri" pitchFamily="34" charset="0"/>
              </a:rPr>
              <a:t> mitigate the across shore sediment transport)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78194"/>
            <a:ext cx="8640960" cy="1865126"/>
          </a:xfrm>
        </p:spPr>
        <p:txBody>
          <a:bodyPr>
            <a:spAutoFit/>
          </a:bodyPr>
          <a:lstStyle/>
          <a:p>
            <a:r>
              <a:rPr lang="en-US" sz="1800" dirty="0" smtClean="0">
                <a:latin typeface="Calibri" pitchFamily="34" charset="0"/>
              </a:rPr>
              <a:t>Step </a:t>
            </a:r>
            <a:r>
              <a:rPr lang="en-US" sz="1800" dirty="0" smtClean="0">
                <a:latin typeface="Calibri" pitchFamily="34" charset="0"/>
              </a:rPr>
              <a:t>6: identification of the number of beach cells, n, and average gap width, G, and groin head width, H. For T shaped groins H &gt; z, where z is the width of the groin main body. Therefore, the total shorefront length of the intervention, L, which is composed of n beach cells, is expected to L=n(G+H</a:t>
            </a:r>
            <a:r>
              <a:rPr lang="en-US" sz="1800" dirty="0" smtClean="0">
                <a:latin typeface="Calibri" pitchFamily="34" charset="0"/>
              </a:rPr>
              <a:t>).</a:t>
            </a:r>
          </a:p>
          <a:p>
            <a:endParaRPr lang="en-US" sz="1800" dirty="0" smtClean="0">
              <a:latin typeface="Calibri" pitchFamily="34" charset="0"/>
            </a:endParaRPr>
          </a:p>
          <a:p>
            <a:r>
              <a:rPr lang="en-US" sz="1800" dirty="0" smtClean="0">
                <a:latin typeface="Calibri" pitchFamily="34" charset="0"/>
              </a:rPr>
              <a:t>Step 7: design of the length and head-width of </a:t>
            </a:r>
            <a:r>
              <a:rPr lang="en-US" sz="1800" dirty="0" err="1" smtClean="0">
                <a:latin typeface="Calibri" pitchFamily="34" charset="0"/>
              </a:rPr>
              <a:t>groines</a:t>
            </a:r>
            <a:r>
              <a:rPr lang="en-US" sz="1800" dirty="0" smtClean="0">
                <a:latin typeface="Calibri" pitchFamily="34" charset="0"/>
              </a:rPr>
              <a:t>, </a:t>
            </a:r>
            <a:r>
              <a:rPr lang="en-US" sz="1800" dirty="0" smtClean="0">
                <a:latin typeface="Calibri" pitchFamily="34" charset="0"/>
              </a:rPr>
              <a:t>H.</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20</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536207"/>
            <a:ext cx="4892554" cy="3250121"/>
          </a:xfrm>
        </p:spPr>
        <p:txBody>
          <a:bodyPr wrap="square">
            <a:spAutoFit/>
          </a:bodyPr>
          <a:lstStyle/>
          <a:p>
            <a:r>
              <a:rPr lang="en-US" sz="1800" dirty="0" smtClean="0">
                <a:latin typeface="Calibri" pitchFamily="34" charset="0"/>
              </a:rPr>
              <a:t>Step 7. Depending </a:t>
            </a:r>
            <a:r>
              <a:rPr lang="en-US" sz="1800" dirty="0" smtClean="0">
                <a:latin typeface="Calibri" pitchFamily="34" charset="0"/>
              </a:rPr>
              <a:t>on the design position of the low water shoreline, length and shape of the groin, as well as head-width, are determined by applying the λ rule. A T shaped groin allows one to reduce the groin width, as the T implies that the low water shoreline is shifted seaward according to the λ rule itself. </a:t>
            </a:r>
            <a:endParaRPr lang="en-US" sz="1800" dirty="0" smtClean="0">
              <a:latin typeface="Calibri" pitchFamily="34" charset="0"/>
            </a:endParaRPr>
          </a:p>
          <a:p>
            <a:r>
              <a:rPr lang="en-US" sz="1800" dirty="0" smtClean="0">
                <a:latin typeface="Calibri" pitchFamily="34" charset="0"/>
              </a:rPr>
              <a:t>If </a:t>
            </a:r>
            <a:r>
              <a:rPr lang="en-US" sz="1800" dirty="0" smtClean="0">
                <a:latin typeface="Calibri" pitchFamily="34" charset="0"/>
              </a:rPr>
              <a:t>one wants to bring the low water shoreline up to the groin head, then a T shape should be adopted, and then λ rule implies that </a:t>
            </a:r>
            <a:endParaRPr lang="en-US" sz="1800" dirty="0" smtClean="0">
              <a:latin typeface="Calibri" pitchFamily="34" charset="0"/>
            </a:endParaRPr>
          </a:p>
          <a:p>
            <a:pPr>
              <a:buNone/>
            </a:pPr>
            <a:r>
              <a:rPr lang="en-US" sz="1800" dirty="0" smtClean="0">
                <a:latin typeface="Calibri" pitchFamily="34" charset="0"/>
              </a:rPr>
              <a:t>	</a:t>
            </a:r>
            <a:r>
              <a:rPr lang="en-US" sz="1800" dirty="0" smtClean="0">
                <a:latin typeface="Calibri" pitchFamily="34" charset="0"/>
              </a:rPr>
              <a:t>H=2λG </a:t>
            </a:r>
            <a:r>
              <a:rPr lang="en-US" sz="1800" dirty="0" smtClean="0">
                <a:latin typeface="Calibri" pitchFamily="34" charset="0"/>
              </a:rPr>
              <a:t>+ </a:t>
            </a:r>
            <a:r>
              <a:rPr lang="en-US" sz="1800" dirty="0" smtClean="0">
                <a:latin typeface="Calibri" pitchFamily="34" charset="0"/>
              </a:rPr>
              <a:t>z.</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21</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pic>
        <p:nvPicPr>
          <p:cNvPr id="5" name="Picture 2" descr="https://albertomontanari.it/sites/default/files/didattica/coastal/lambda-rule.png"/>
          <p:cNvPicPr>
            <a:picLocks noChangeAspect="1" noChangeArrowheads="1"/>
          </p:cNvPicPr>
          <p:nvPr/>
        </p:nvPicPr>
        <p:blipFill>
          <a:blip r:embed="rId2" cstate="print"/>
          <a:srcRect/>
          <a:stretch>
            <a:fillRect/>
          </a:stretch>
        </p:blipFill>
        <p:spPr bwMode="auto">
          <a:xfrm>
            <a:off x="5143504" y="1714494"/>
            <a:ext cx="3843365" cy="2402103"/>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43056"/>
            <a:ext cx="8640960" cy="2640723"/>
          </a:xfrm>
        </p:spPr>
        <p:txBody>
          <a:bodyPr>
            <a:spAutoFit/>
          </a:bodyPr>
          <a:lstStyle/>
          <a:p>
            <a:r>
              <a:rPr lang="en-US" sz="1800" dirty="0" smtClean="0">
                <a:latin typeface="Calibri" pitchFamily="34" charset="0"/>
              </a:rPr>
              <a:t>In </a:t>
            </a:r>
            <a:r>
              <a:rPr lang="en-US" sz="1800" dirty="0" smtClean="0">
                <a:latin typeface="Calibri" pitchFamily="34" charset="0"/>
              </a:rPr>
              <a:t>some cases it may be required that the mean high water shoreline reaches the head. Namely, H= 2(</a:t>
            </a:r>
            <a:r>
              <a:rPr lang="en-US" sz="1800" dirty="0" err="1" smtClean="0">
                <a:latin typeface="Calibri" pitchFamily="34" charset="0"/>
              </a:rPr>
              <a:t>λG+W</a:t>
            </a:r>
            <a:r>
              <a:rPr lang="en-US" sz="1800" dirty="0" smtClean="0">
                <a:latin typeface="Calibri" pitchFamily="34" charset="0"/>
              </a:rPr>
              <a:t>) + z. In general, then, H=2(</a:t>
            </a:r>
            <a:r>
              <a:rPr lang="en-US" sz="1800" dirty="0" err="1" smtClean="0">
                <a:latin typeface="Calibri" pitchFamily="34" charset="0"/>
              </a:rPr>
              <a:t>λG+X</a:t>
            </a:r>
            <a:r>
              <a:rPr lang="en-US" sz="1800" dirty="0" smtClean="0">
                <a:latin typeface="Calibri" pitchFamily="34" charset="0"/>
              </a:rPr>
              <a:t>) + z</a:t>
            </a:r>
            <a:br>
              <a:rPr lang="en-US" sz="1800" dirty="0" smtClean="0">
                <a:latin typeface="Calibri" pitchFamily="34" charset="0"/>
              </a:rPr>
            </a:br>
            <a:r>
              <a:rPr lang="en-US" sz="1800" dirty="0" smtClean="0">
                <a:latin typeface="Calibri" pitchFamily="34" charset="0"/>
              </a:rPr>
              <a:t>where 0≤X≤W. </a:t>
            </a:r>
            <a:endParaRPr lang="en-US" sz="1800" dirty="0" smtClean="0">
              <a:latin typeface="Calibri" pitchFamily="34" charset="0"/>
            </a:endParaRPr>
          </a:p>
          <a:p>
            <a:r>
              <a:rPr lang="en-US" sz="1800" dirty="0" smtClean="0">
                <a:latin typeface="Calibri" pitchFamily="34" charset="0"/>
              </a:rPr>
              <a:t>Therefore </a:t>
            </a:r>
            <a:r>
              <a:rPr lang="en-US" sz="1800" dirty="0" smtClean="0">
                <a:latin typeface="Calibri" pitchFamily="34" charset="0"/>
              </a:rPr>
              <a:t>one </a:t>
            </a:r>
            <a:r>
              <a:rPr lang="en-US" sz="1800" dirty="0" smtClean="0">
                <a:latin typeface="Calibri" pitchFamily="34" charset="0"/>
              </a:rPr>
              <a:t>obtains:</a:t>
            </a:r>
            <a:r>
              <a:rPr lang="en-US" sz="1800" dirty="0" smtClean="0">
                <a:latin typeface="Calibri" pitchFamily="34" charset="0"/>
              </a:rPr>
              <a:t/>
            </a:r>
            <a:br>
              <a:rPr lang="en-US" sz="1800" dirty="0" smtClean="0">
                <a:latin typeface="Calibri" pitchFamily="34" charset="0"/>
              </a:rPr>
            </a:br>
            <a:r>
              <a:rPr lang="en-US" sz="1800" dirty="0" smtClean="0">
                <a:latin typeface="Calibri" pitchFamily="34" charset="0"/>
              </a:rPr>
              <a:t>L = n(G+2λG+2X+z),</a:t>
            </a:r>
            <a:br>
              <a:rPr lang="en-US" sz="1800" dirty="0" smtClean="0">
                <a:latin typeface="Calibri" pitchFamily="34" charset="0"/>
              </a:rPr>
            </a:br>
            <a:r>
              <a:rPr lang="en-US" sz="1800" dirty="0" smtClean="0">
                <a:latin typeface="Calibri" pitchFamily="34" charset="0"/>
              </a:rPr>
              <a:t>L = nG+2nλG+2nX+nz,</a:t>
            </a:r>
            <a:br>
              <a:rPr lang="en-US" sz="1800" dirty="0" smtClean="0">
                <a:latin typeface="Calibri" pitchFamily="34" charset="0"/>
              </a:rPr>
            </a:br>
            <a:r>
              <a:rPr lang="en-US" sz="1800" dirty="0" smtClean="0">
                <a:latin typeface="Calibri" pitchFamily="34" charset="0"/>
              </a:rPr>
              <a:t>2nλG+nG=L-2nX-nz,</a:t>
            </a:r>
            <a:br>
              <a:rPr lang="en-US" sz="1800" dirty="0" smtClean="0">
                <a:latin typeface="Calibri" pitchFamily="34" charset="0"/>
              </a:rPr>
            </a:br>
            <a:r>
              <a:rPr lang="en-US" sz="1800" dirty="0" smtClean="0">
                <a:latin typeface="Calibri" pitchFamily="34" charset="0"/>
              </a:rPr>
              <a:t>G(2nλ+n)=L-2nX-nz,</a:t>
            </a:r>
            <a:br>
              <a:rPr lang="en-US" sz="1800" dirty="0" smtClean="0">
                <a:latin typeface="Calibri" pitchFamily="34" charset="0"/>
              </a:rPr>
            </a:br>
            <a:r>
              <a:rPr lang="en-US" sz="1800" dirty="0" smtClean="0">
                <a:latin typeface="Calibri" pitchFamily="34" charset="0"/>
              </a:rPr>
              <a:t>G=(L/n–2X-z)/(2λ+1</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22</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43056"/>
            <a:ext cx="8640960" cy="3139321"/>
          </a:xfrm>
        </p:spPr>
        <p:txBody>
          <a:bodyPr>
            <a:spAutoFit/>
          </a:bodyPr>
          <a:lstStyle/>
          <a:p>
            <a:r>
              <a:rPr lang="en-US" sz="1800" dirty="0" smtClean="0">
                <a:latin typeface="Calibri" pitchFamily="34" charset="0"/>
              </a:rPr>
              <a:t>Step 7. If </a:t>
            </a:r>
            <a:r>
              <a:rPr lang="en-US" sz="1800" dirty="0" smtClean="0">
                <a:latin typeface="Calibri" pitchFamily="34" charset="0"/>
              </a:rPr>
              <a:t>the gap width reduces too much, then a rectilinear groin may be adopted and its length increased in order to reach the desired position of the shoreline.</a:t>
            </a:r>
            <a:br>
              <a:rPr lang="en-US" sz="1800" dirty="0" smtClean="0">
                <a:latin typeface="Calibri" pitchFamily="34" charset="0"/>
              </a:rPr>
            </a:br>
            <a:r>
              <a:rPr lang="en-US" sz="1800" dirty="0" smtClean="0">
                <a:latin typeface="Calibri" pitchFamily="34" charset="0"/>
              </a:rPr>
              <a:t>In practice, we select a number of beach cells, n, for a identified value of λ and desired value of X in order to develop a physically reasonable gap width, G. G values less than about 20 m are not    generally recommended, at least for recreational beaches. In fact, small openings have limited aesthetic; moreover, strong rip currents may be originated with small openings. On the other hand, gap widths greater than about 100 m are not recommended as well, because distant structures may be not effective in determining an extended reshaping of the beach.</a:t>
            </a:r>
            <a:br>
              <a:rPr lang="en-US" sz="1800" dirty="0" smtClean="0">
                <a:latin typeface="Calibri" pitchFamily="34" charset="0"/>
              </a:rPr>
            </a:br>
            <a:r>
              <a:rPr lang="en-US" sz="1800" dirty="0" smtClean="0">
                <a:latin typeface="Calibri" pitchFamily="34" charset="0"/>
              </a:rPr>
              <a:t>Additionally, for recreational beaches, it is advisable that the head widths are smaller than the gap widths (H≤G</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23</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43056"/>
            <a:ext cx="8640960" cy="2917722"/>
          </a:xfrm>
        </p:spPr>
        <p:txBody>
          <a:bodyPr>
            <a:spAutoFit/>
          </a:bodyPr>
          <a:lstStyle/>
          <a:p>
            <a:r>
              <a:rPr lang="en-US" sz="1800" dirty="0" smtClean="0">
                <a:latin typeface="Calibri" pitchFamily="34" charset="0"/>
              </a:rPr>
              <a:t>Step </a:t>
            </a:r>
            <a:r>
              <a:rPr lang="en-US" sz="1800" dirty="0" smtClean="0">
                <a:latin typeface="Calibri" pitchFamily="34" charset="0"/>
              </a:rPr>
              <a:t>8: positioning of the gaps and heads along a line that is </a:t>
            </a:r>
            <a:r>
              <a:rPr lang="en-US" sz="1800" dirty="0" err="1" smtClean="0">
                <a:latin typeface="Calibri" pitchFamily="34" charset="0"/>
              </a:rPr>
              <a:t>S+λG</a:t>
            </a:r>
            <a:r>
              <a:rPr lang="en-US" sz="1800" dirty="0" smtClean="0">
                <a:latin typeface="Calibri" pitchFamily="34" charset="0"/>
              </a:rPr>
              <a:t> seaward of the target (design) </a:t>
            </a:r>
            <a:r>
              <a:rPr lang="en-US" sz="1800" dirty="0" err="1" smtClean="0">
                <a:latin typeface="Calibri" pitchFamily="34" charset="0"/>
              </a:rPr>
              <a:t>berm</a:t>
            </a:r>
            <a:r>
              <a:rPr lang="en-US" sz="1800" dirty="0" smtClean="0">
                <a:latin typeface="Calibri" pitchFamily="34" charset="0"/>
              </a:rPr>
              <a:t> location, where S is the distance from the new low water profile and the </a:t>
            </a:r>
            <a:r>
              <a:rPr lang="en-US" sz="1800" dirty="0" err="1" smtClean="0">
                <a:latin typeface="Calibri" pitchFamily="34" charset="0"/>
              </a:rPr>
              <a:t>berm</a:t>
            </a:r>
            <a:r>
              <a:rPr lang="en-US" sz="1800" dirty="0" smtClean="0">
                <a:latin typeface="Calibri" pitchFamily="34" charset="0"/>
              </a:rPr>
              <a:t>.</a:t>
            </a:r>
          </a:p>
          <a:p>
            <a:r>
              <a:rPr lang="en-US" sz="1800" dirty="0" smtClean="0">
                <a:latin typeface="Calibri" pitchFamily="34" charset="0"/>
              </a:rPr>
              <a:t>Step 9: orientation of the gaps to make them more closely parallel with the average, or principal, crest orientation of the breaking waves at each cell. The aim is to minimize the wave crest angle with the orientation of gaps. If the terminal structure in a field employs a head or spur on its </a:t>
            </a:r>
            <a:r>
              <a:rPr lang="en-US" sz="1800" dirty="0" err="1" smtClean="0">
                <a:latin typeface="Calibri" pitchFamily="34" charset="0"/>
              </a:rPr>
              <a:t>downdrift</a:t>
            </a:r>
            <a:r>
              <a:rPr lang="en-US" sz="1800" dirty="0" smtClean="0">
                <a:latin typeface="Calibri" pitchFamily="34" charset="0"/>
              </a:rPr>
              <a:t> side, it is better to offset it seaward than landward. While intuition suggests that a landward offset would offer a more natural transition from the structure to the </a:t>
            </a:r>
            <a:r>
              <a:rPr lang="en-US" sz="1800" dirty="0" err="1" smtClean="0">
                <a:latin typeface="Calibri" pitchFamily="34" charset="0"/>
              </a:rPr>
              <a:t>downdrift</a:t>
            </a:r>
            <a:r>
              <a:rPr lang="en-US" sz="1800" dirty="0" smtClean="0">
                <a:latin typeface="Calibri" pitchFamily="34" charset="0"/>
              </a:rPr>
              <a:t> shoreline, the λ rule suggests that it inherently induces a </a:t>
            </a:r>
            <a:r>
              <a:rPr lang="en-US" sz="1800" dirty="0" err="1" smtClean="0">
                <a:latin typeface="Calibri" pitchFamily="34" charset="0"/>
              </a:rPr>
              <a:t>crenulate</a:t>
            </a:r>
            <a:r>
              <a:rPr lang="en-US" sz="1800" dirty="0" smtClean="0">
                <a:latin typeface="Calibri" pitchFamily="34" charset="0"/>
              </a:rPr>
              <a:t> bay that will erode into the native beach</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24</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43056"/>
            <a:ext cx="8640960" cy="2363724"/>
          </a:xfrm>
        </p:spPr>
        <p:txBody>
          <a:bodyPr>
            <a:spAutoFit/>
          </a:bodyPr>
          <a:lstStyle/>
          <a:p>
            <a:r>
              <a:rPr lang="en-US" sz="1800" dirty="0" smtClean="0">
                <a:latin typeface="Calibri" pitchFamily="34" charset="0"/>
              </a:rPr>
              <a:t>Step </a:t>
            </a:r>
            <a:r>
              <a:rPr lang="en-US" sz="1800" dirty="0" smtClean="0">
                <a:latin typeface="Calibri" pitchFamily="34" charset="0"/>
              </a:rPr>
              <a:t>10: prediction of the impact of extreme waves. Once satisfied that the project lay-out's predicted shoreline and </a:t>
            </a:r>
            <a:r>
              <a:rPr lang="en-US" sz="1800" dirty="0" err="1" smtClean="0">
                <a:latin typeface="Calibri" pitchFamily="34" charset="0"/>
              </a:rPr>
              <a:t>berm</a:t>
            </a:r>
            <a:r>
              <a:rPr lang="en-US" sz="1800" dirty="0" smtClean="0">
                <a:latin typeface="Calibri" pitchFamily="34" charset="0"/>
              </a:rPr>
              <a:t> will satisfy the "target" shoreline for the principal wave direction, then the shorelines and </a:t>
            </a:r>
            <a:r>
              <a:rPr lang="en-US" sz="1800" dirty="0" err="1" smtClean="0">
                <a:latin typeface="Calibri" pitchFamily="34" charset="0"/>
              </a:rPr>
              <a:t>berm</a:t>
            </a:r>
            <a:r>
              <a:rPr lang="en-US" sz="1800" dirty="0" smtClean="0">
                <a:latin typeface="Calibri" pitchFamily="34" charset="0"/>
              </a:rPr>
              <a:t> locations are predicted for extreme wave directions. This aims to assess the degree to which the structures might be exposed to seasonal or storm events where the waves deviate from their average direction. Adjustments may be necessary to accommodate the wave extremes.</a:t>
            </a:r>
          </a:p>
          <a:p>
            <a:r>
              <a:rPr lang="en-US" sz="1800" dirty="0" smtClean="0">
                <a:latin typeface="Calibri" pitchFamily="34" charset="0"/>
              </a:rPr>
              <a:t>Step 11: the landward head of the groins are extended to reach the </a:t>
            </a:r>
            <a:r>
              <a:rPr lang="en-US" sz="1800" dirty="0" err="1" smtClean="0">
                <a:latin typeface="Calibri" pitchFamily="34" charset="0"/>
              </a:rPr>
              <a:t>berm</a:t>
            </a:r>
            <a:r>
              <a:rPr lang="en-US" sz="1800" dirty="0" smtClean="0">
                <a:latin typeface="Calibri" pitchFamily="34" charset="0"/>
              </a:rPr>
              <a:t> and buried within the beach fill</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25</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88415"/>
            <a:ext cx="8640960" cy="2640723"/>
          </a:xfrm>
        </p:spPr>
        <p:txBody>
          <a:bodyPr>
            <a:spAutoFit/>
          </a:bodyPr>
          <a:lstStyle/>
          <a:p>
            <a:r>
              <a:rPr lang="en-US" sz="1800" dirty="0" smtClean="0">
                <a:latin typeface="Calibri" pitchFamily="34" charset="0"/>
              </a:rPr>
              <a:t>Step </a:t>
            </a:r>
            <a:r>
              <a:rPr lang="en-US" sz="1800" dirty="0" smtClean="0">
                <a:latin typeface="Calibri" pitchFamily="34" charset="0"/>
              </a:rPr>
              <a:t>12: The elevation of the heads should be determined to minimize wave overtopping during the design event of interest, which typically includes typical seas at higher high tides. The elevation of the stems may be lower than the heads, but of sufficient elevation to prevent tidal overtopping at higher high tides. The profile elevations of the terminal structures should be higher than the design beach profile predicted adjacent to the structure. In the case of a rock structure, the crest elevation should be not less than 1⁄2 armor stone diameter above the predicted design profile (plus some contingency).</a:t>
            </a:r>
          </a:p>
          <a:p>
            <a:pPr>
              <a:buNone/>
            </a:pP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26</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smtClean="0"/>
              <a:t>12 </a:t>
            </a:r>
            <a:r>
              <a:rPr lang="it-IT" sz="3200" b="1" u="none" dirty="0" err="1" smtClean="0"/>
              <a:t>Steps</a:t>
            </a:r>
            <a:r>
              <a:rPr lang="it-IT" sz="3200" b="1" u="none" dirty="0" smtClean="0"/>
              <a:t> </a:t>
            </a:r>
            <a:r>
              <a:rPr lang="it-IT" sz="3200" b="1" u="none" dirty="0" err="1" smtClean="0"/>
              <a:t>for</a:t>
            </a:r>
            <a:r>
              <a:rPr lang="it-IT" sz="3200" b="1" u="none" dirty="0" smtClean="0"/>
              <a:t> </a:t>
            </a:r>
            <a:r>
              <a:rPr lang="it-IT" sz="3200" b="1" u="none" dirty="0" err="1" smtClean="0"/>
              <a:t>groin</a:t>
            </a:r>
            <a:r>
              <a:rPr lang="it-IT" sz="3200" b="1" u="none" dirty="0" smtClean="0"/>
              <a:t> design</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27</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Typical</a:t>
            </a:r>
            <a:r>
              <a:rPr lang="it-IT" sz="3200" b="1" u="none" dirty="0" smtClean="0"/>
              <a:t> </a:t>
            </a:r>
            <a:r>
              <a:rPr lang="it-IT" sz="3200" b="1" u="none" dirty="0" err="1" smtClean="0"/>
              <a:t>dimension</a:t>
            </a:r>
            <a:r>
              <a:rPr lang="it-IT" sz="3200" b="1" u="none" dirty="0" smtClean="0"/>
              <a:t> </a:t>
            </a:r>
            <a:r>
              <a:rPr lang="it-IT" sz="3200" b="1" u="none" dirty="0" err="1" smtClean="0"/>
              <a:t>of</a:t>
            </a:r>
            <a:r>
              <a:rPr lang="it-IT" sz="3200" b="1" u="none" dirty="0" smtClean="0"/>
              <a:t> </a:t>
            </a:r>
            <a:r>
              <a:rPr lang="it-IT" sz="3200" b="1" u="none" dirty="0" err="1" smtClean="0"/>
              <a:t>groins</a:t>
            </a:r>
            <a:endParaRPr lang="it-IT" sz="3200" b="1" u="none" dirty="0"/>
          </a:p>
        </p:txBody>
      </p:sp>
      <p:pic>
        <p:nvPicPr>
          <p:cNvPr id="14338" name="Picture 2" descr="https://albertomontanari.it/sites/default/files/didattica/coastal/groin-structure.png"/>
          <p:cNvPicPr>
            <a:picLocks noChangeAspect="1" noChangeArrowheads="1"/>
          </p:cNvPicPr>
          <p:nvPr/>
        </p:nvPicPr>
        <p:blipFill>
          <a:blip r:embed="rId2" cstate="print"/>
          <a:srcRect/>
          <a:stretch>
            <a:fillRect/>
          </a:stretch>
        </p:blipFill>
        <p:spPr bwMode="auto">
          <a:xfrm>
            <a:off x="714348" y="2000246"/>
            <a:ext cx="7534275" cy="2286001"/>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28</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Typical</a:t>
            </a:r>
            <a:r>
              <a:rPr lang="it-IT" sz="3200" b="1" u="none" dirty="0" smtClean="0"/>
              <a:t> </a:t>
            </a:r>
            <a:r>
              <a:rPr lang="it-IT" sz="3200" b="1" u="none" dirty="0" err="1" smtClean="0"/>
              <a:t>dimension</a:t>
            </a:r>
            <a:r>
              <a:rPr lang="it-IT" sz="3200" b="1" u="none" dirty="0" smtClean="0"/>
              <a:t> </a:t>
            </a:r>
            <a:r>
              <a:rPr lang="it-IT" sz="3200" b="1" u="none" dirty="0" err="1" smtClean="0"/>
              <a:t>of</a:t>
            </a:r>
            <a:r>
              <a:rPr lang="it-IT" sz="3200" b="1" u="none" dirty="0" smtClean="0"/>
              <a:t> </a:t>
            </a:r>
            <a:r>
              <a:rPr lang="it-IT" sz="3200" b="1" u="none" dirty="0" err="1" smtClean="0"/>
              <a:t>groins</a:t>
            </a:r>
            <a:endParaRPr lang="it-IT" sz="3200" b="1" u="none" dirty="0"/>
          </a:p>
        </p:txBody>
      </p:sp>
      <p:pic>
        <p:nvPicPr>
          <p:cNvPr id="14338" name="Picture 2" descr="https://albertomontanari.it/sites/default/files/didattica/coastal/groin-structure.png"/>
          <p:cNvPicPr>
            <a:picLocks noChangeAspect="1" noChangeArrowheads="1"/>
          </p:cNvPicPr>
          <p:nvPr/>
        </p:nvPicPr>
        <p:blipFill>
          <a:blip r:embed="rId2" cstate="print"/>
          <a:srcRect/>
          <a:stretch>
            <a:fillRect/>
          </a:stretch>
        </p:blipFill>
        <p:spPr bwMode="auto">
          <a:xfrm>
            <a:off x="8006" y="1785932"/>
            <a:ext cx="4063928" cy="1233051"/>
          </a:xfrm>
          <a:prstGeom prst="rect">
            <a:avLst/>
          </a:prstGeom>
          <a:noFill/>
        </p:spPr>
      </p:pic>
      <p:sp>
        <p:nvSpPr>
          <p:cNvPr id="5" name="Rettangolo 4"/>
          <p:cNvSpPr/>
          <p:nvPr/>
        </p:nvSpPr>
        <p:spPr>
          <a:xfrm>
            <a:off x="4143372" y="1699809"/>
            <a:ext cx="4786346" cy="2800767"/>
          </a:xfrm>
          <a:prstGeom prst="rect">
            <a:avLst/>
          </a:prstGeom>
        </p:spPr>
        <p:txBody>
          <a:bodyPr wrap="square">
            <a:spAutoFit/>
          </a:bodyPr>
          <a:lstStyle/>
          <a:p>
            <a:r>
              <a:rPr lang="en-US" sz="1600" u="none" dirty="0" smtClean="0">
                <a:latin typeface="Calibri" pitchFamily="34" charset="0"/>
              </a:rPr>
              <a:t>Orders of magnitude for the principal parameters of groins are as follows.</a:t>
            </a:r>
          </a:p>
          <a:p>
            <a:pPr marL="180975" indent="-180975">
              <a:buFont typeface="Arial" pitchFamily="34" charset="0"/>
              <a:buChar char="•"/>
            </a:pPr>
            <a:r>
              <a:rPr lang="en-US" sz="1600" u="none" dirty="0" smtClean="0">
                <a:latin typeface="Calibri" pitchFamily="34" charset="0"/>
              </a:rPr>
              <a:t>h - depth of the basement of the groin head with respect to mean sea level (</a:t>
            </a:r>
            <a:r>
              <a:rPr lang="en-US" sz="1600" u="none" dirty="0" err="1" smtClean="0">
                <a:latin typeface="Calibri" pitchFamily="34" charset="0"/>
              </a:rPr>
              <a:t>msl</a:t>
            </a:r>
            <a:r>
              <a:rPr lang="en-US" sz="1600" u="none" dirty="0" smtClean="0">
                <a:latin typeface="Calibri" pitchFamily="34" charset="0"/>
              </a:rPr>
              <a:t>)- From 2.5 to 4 m.</a:t>
            </a:r>
          </a:p>
          <a:p>
            <a:pPr marL="180975" indent="-180975">
              <a:buFont typeface="Arial" pitchFamily="34" charset="0"/>
              <a:buChar char="•"/>
            </a:pPr>
            <a:r>
              <a:rPr lang="en-US" sz="1600" u="none" dirty="0" err="1" smtClean="0">
                <a:latin typeface="Calibri" pitchFamily="34" charset="0"/>
              </a:rPr>
              <a:t>Rc</a:t>
            </a:r>
            <a:r>
              <a:rPr lang="en-US" sz="1600" u="none" dirty="0" smtClean="0">
                <a:latin typeface="Calibri" pitchFamily="34" charset="0"/>
              </a:rPr>
              <a:t> - height of the groin top with respect to mean sea level - From 0.5 to 1.5 m.</a:t>
            </a:r>
          </a:p>
          <a:p>
            <a:pPr marL="180975" indent="-180975">
              <a:buFont typeface="Arial" pitchFamily="34" charset="0"/>
              <a:buChar char="•"/>
            </a:pPr>
            <a:r>
              <a:rPr lang="en-US" sz="1600" u="none" dirty="0" smtClean="0">
                <a:latin typeface="Calibri" pitchFamily="34" charset="0"/>
              </a:rPr>
              <a:t>Depth of the of the groin basement landward with respect to mean sea level - From 1.0 to 2.0 m.</a:t>
            </a:r>
          </a:p>
          <a:p>
            <a:pPr marL="180975" indent="-180975">
              <a:buFont typeface="Arial" pitchFamily="34" charset="0"/>
              <a:buChar char="•"/>
            </a:pPr>
            <a:r>
              <a:rPr lang="en-US" sz="1600" u="none" dirty="0" smtClean="0">
                <a:latin typeface="Calibri" pitchFamily="34" charset="0"/>
              </a:rPr>
              <a:t>B - Width of the groin top - From 3.0 to 6.0 m.</a:t>
            </a:r>
          </a:p>
          <a:p>
            <a:pPr marL="180975" indent="-180975">
              <a:buFont typeface="Arial" pitchFamily="34" charset="0"/>
              <a:buChar char="•"/>
            </a:pPr>
            <a:r>
              <a:rPr lang="en-US" sz="1600" u="none" dirty="0" smtClean="0">
                <a:latin typeface="Calibri" pitchFamily="34" charset="0"/>
              </a:rPr>
              <a:t>1/</a:t>
            </a:r>
            <a:r>
              <a:rPr lang="en-US" sz="1600" u="none" dirty="0" err="1" smtClean="0">
                <a:latin typeface="Calibri" pitchFamily="34" charset="0"/>
              </a:rPr>
              <a:t>n</a:t>
            </a:r>
            <a:r>
              <a:rPr lang="en-US" sz="1600" u="none" baseline="-25000" dirty="0" err="1" smtClean="0">
                <a:latin typeface="Calibri" pitchFamily="34" charset="0"/>
              </a:rPr>
              <a:t>p</a:t>
            </a:r>
            <a:r>
              <a:rPr lang="en-US" sz="1600" u="none" dirty="0" smtClean="0">
                <a:latin typeface="Calibri" pitchFamily="34" charset="0"/>
              </a:rPr>
              <a:t> - Slope of the groin sides - From 1:1 to 1:2.</a:t>
            </a:r>
          </a:p>
          <a:p>
            <a:pPr marL="180975" indent="-180975">
              <a:buFont typeface="Arial" pitchFamily="34" charset="0"/>
              <a:buChar char="•"/>
            </a:pPr>
            <a:r>
              <a:rPr lang="en-US" sz="1600" u="none" dirty="0" smtClean="0">
                <a:latin typeface="Calibri" pitchFamily="34" charset="0"/>
              </a:rPr>
              <a:t>Thickness of foundation - From 0.5 to 1.0 m.</a:t>
            </a:r>
            <a:endParaRPr lang="en-US" sz="1600"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29</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pic>
        <p:nvPicPr>
          <p:cNvPr id="13314" name="Picture 2" descr="https://albertomontanari.it/sites/default/files/didattica/coastal/beach-evolution.png"/>
          <p:cNvPicPr>
            <a:picLocks noChangeAspect="1" noChangeArrowheads="1"/>
          </p:cNvPicPr>
          <p:nvPr/>
        </p:nvPicPr>
        <p:blipFill>
          <a:blip r:embed="rId2" cstate="print"/>
          <a:srcRect/>
          <a:stretch>
            <a:fillRect/>
          </a:stretch>
        </p:blipFill>
        <p:spPr bwMode="auto">
          <a:xfrm>
            <a:off x="1714480" y="1500180"/>
            <a:ext cx="6072230" cy="2986716"/>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pic>
        <p:nvPicPr>
          <p:cNvPr id="29698" name="Picture 2" descr="https://upload.wikimedia.org/wikipedia/commons/thumb/8/8a/Coastal_erosion_at_Birling_Gap_-_geograph.org.uk_-_3923848.jpg/1024px-Coastal_erosion_at_Birling_Gap_-_geograph.org.uk_-_3923848.jpg"/>
          <p:cNvPicPr>
            <a:picLocks noChangeAspect="1" noChangeArrowheads="1"/>
          </p:cNvPicPr>
          <p:nvPr/>
        </p:nvPicPr>
        <p:blipFill>
          <a:blip r:embed="rId2" cstate="print"/>
          <a:srcRect/>
          <a:stretch>
            <a:fillRect/>
          </a:stretch>
        </p:blipFill>
        <p:spPr bwMode="auto">
          <a:xfrm>
            <a:off x="285720" y="1571619"/>
            <a:ext cx="3362163" cy="2357454"/>
          </a:xfrm>
          <a:prstGeom prst="rect">
            <a:avLst/>
          </a:prstGeom>
          <a:noFill/>
        </p:spPr>
      </p:pic>
      <p:sp>
        <p:nvSpPr>
          <p:cNvPr id="7" name="Rettangolo 6"/>
          <p:cNvSpPr/>
          <p:nvPr/>
        </p:nvSpPr>
        <p:spPr>
          <a:xfrm>
            <a:off x="285720" y="4000510"/>
            <a:ext cx="3357586" cy="830997"/>
          </a:xfrm>
          <a:prstGeom prst="rect">
            <a:avLst/>
          </a:prstGeom>
        </p:spPr>
        <p:txBody>
          <a:bodyPr wrap="square">
            <a:spAutoFit/>
          </a:bodyPr>
          <a:lstStyle/>
          <a:p>
            <a:r>
              <a:rPr lang="en-US" sz="1200" u="none" dirty="0" smtClean="0">
                <a:latin typeface="Calibri" pitchFamily="34" charset="0"/>
              </a:rPr>
              <a:t>Coastal erosion at </a:t>
            </a:r>
            <a:r>
              <a:rPr lang="en-US" sz="1200" u="none" dirty="0" err="1" smtClean="0">
                <a:latin typeface="Calibri" pitchFamily="34" charset="0"/>
              </a:rPr>
              <a:t>Birling</a:t>
            </a:r>
            <a:r>
              <a:rPr lang="en-US" sz="1200" u="none" dirty="0" smtClean="0">
                <a:latin typeface="Calibri" pitchFamily="34" charset="0"/>
              </a:rPr>
              <a:t> Gap by Andrew </a:t>
            </a:r>
            <a:r>
              <a:rPr lang="en-US" sz="1200" u="none" dirty="0" err="1" smtClean="0">
                <a:latin typeface="Calibri" pitchFamily="34" charset="0"/>
              </a:rPr>
              <a:t>Diack</a:t>
            </a:r>
            <a:r>
              <a:rPr lang="en-US" sz="1200" u="none" dirty="0" smtClean="0">
                <a:latin typeface="Calibri" pitchFamily="34" charset="0"/>
              </a:rPr>
              <a:t>, CC BY-SA 2.0 &lt;https://creativecommons.org/licenses/by-sa/2.0&gt;, via Wikimedia Commons</a:t>
            </a:r>
            <a:endParaRPr lang="it-IT" sz="1200" u="none" dirty="0">
              <a:latin typeface="Calibri" pitchFamily="34" charset="0"/>
            </a:endParaRPr>
          </a:p>
        </p:txBody>
      </p:sp>
      <p:pic>
        <p:nvPicPr>
          <p:cNvPr id="29700" name="Picture 4" descr="https://upload.wikimedia.org/wikipedia/commons/thumb/7/72/Household_experiencing_coastal_erosion_on_South_Tarawa.JPG/1024px-Household_experiencing_coastal_erosion_on_South_Tarawa.JPG"/>
          <p:cNvPicPr>
            <a:picLocks noChangeAspect="1" noChangeArrowheads="1"/>
          </p:cNvPicPr>
          <p:nvPr/>
        </p:nvPicPr>
        <p:blipFill>
          <a:blip r:embed="rId3" cstate="print"/>
          <a:srcRect/>
          <a:stretch>
            <a:fillRect/>
          </a:stretch>
        </p:blipFill>
        <p:spPr bwMode="auto">
          <a:xfrm>
            <a:off x="5667416" y="1535924"/>
            <a:ext cx="3190864" cy="2393148"/>
          </a:xfrm>
          <a:prstGeom prst="rect">
            <a:avLst/>
          </a:prstGeom>
          <a:noFill/>
        </p:spPr>
      </p:pic>
      <p:sp>
        <p:nvSpPr>
          <p:cNvPr id="9" name="Rettangolo 8"/>
          <p:cNvSpPr/>
          <p:nvPr/>
        </p:nvSpPr>
        <p:spPr>
          <a:xfrm>
            <a:off x="5643570" y="4000510"/>
            <a:ext cx="3214694" cy="830997"/>
          </a:xfrm>
          <a:prstGeom prst="rect">
            <a:avLst/>
          </a:prstGeom>
        </p:spPr>
        <p:txBody>
          <a:bodyPr wrap="square">
            <a:spAutoFit/>
          </a:bodyPr>
          <a:lstStyle/>
          <a:p>
            <a:r>
              <a:rPr lang="en-US" sz="1200" u="none" dirty="0" smtClean="0">
                <a:latin typeface="Calibri" pitchFamily="34" charset="0"/>
              </a:rPr>
              <a:t>Photo taken by Government of Kiribati employee in the course of their work, CC BY 3.0 &lt;https://creativecommons.org/licenses/by/3.0&gt;, via Wikimedia Commons</a:t>
            </a:r>
            <a:endParaRPr lang="it-IT" sz="1200"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30</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500180"/>
            <a:ext cx="8072494" cy="3139321"/>
          </a:xfrm>
          <a:prstGeom prst="rect">
            <a:avLst/>
          </a:prstGeom>
        </p:spPr>
        <p:txBody>
          <a:bodyPr wrap="square">
            <a:spAutoFit/>
          </a:bodyPr>
          <a:lstStyle/>
          <a:p>
            <a:r>
              <a:rPr lang="en-US" u="none" dirty="0" smtClean="0">
                <a:latin typeface="Calibri" pitchFamily="34" charset="0"/>
              </a:rPr>
              <a:t>The preliminary design of groins based on empirical rules should be verified through numerical modeling of beach evolution. Models are based on subdividing the shoreline in adjacent cells for which sediment transport rate is estimated by applying suitable relationship, like for instance the CERC formula. Limiting configurations of the beach, for instance due to emerging rock layers, are subsequently identified, as well as sources and sinks of sediments</a:t>
            </a:r>
            <a:r>
              <a:rPr lang="en-US" u="none" dirty="0" smtClean="0">
                <a:latin typeface="Calibri" pitchFamily="34" charset="0"/>
              </a:rPr>
              <a:t>.</a:t>
            </a:r>
          </a:p>
          <a:p>
            <a:endParaRPr lang="en-US" u="none" dirty="0" smtClean="0">
              <a:latin typeface="Calibri" pitchFamily="34" charset="0"/>
            </a:endParaRPr>
          </a:p>
          <a:p>
            <a:r>
              <a:rPr lang="en-US" u="none" dirty="0" smtClean="0">
                <a:latin typeface="Calibri" pitchFamily="34" charset="0"/>
              </a:rPr>
              <a:t>Once the model is set up, groins are displaced along the shoreline and modified sediment transport rates are computed. To this end, one need to estimate the volume of sediments that is intercepted by groins and the volume of sediments that bypass or overtop the structure</a:t>
            </a:r>
            <a:r>
              <a:rPr lang="en-US" u="none" dirty="0" smtClean="0">
                <a:latin typeface="Calibri" pitchFamily="34" charset="0"/>
              </a:rPr>
              <a:t>.</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31</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591662"/>
            <a:ext cx="8072494" cy="3139321"/>
          </a:xfrm>
          <a:prstGeom prst="rect">
            <a:avLst/>
          </a:prstGeom>
        </p:spPr>
        <p:txBody>
          <a:bodyPr wrap="square">
            <a:spAutoFit/>
          </a:bodyPr>
          <a:lstStyle/>
          <a:p>
            <a:r>
              <a:rPr lang="en-US" u="none" dirty="0" smtClean="0">
                <a:latin typeface="Calibri" pitchFamily="34" charset="0"/>
              </a:rPr>
              <a:t>Numerical </a:t>
            </a:r>
            <a:r>
              <a:rPr lang="en-US" u="none" dirty="0" smtClean="0">
                <a:latin typeface="Calibri" pitchFamily="34" charset="0"/>
              </a:rPr>
              <a:t>models were proposed by the literature to estimate beach evolution after the displacement of groins. </a:t>
            </a:r>
            <a:endParaRPr lang="en-US" u="none" dirty="0" smtClean="0">
              <a:latin typeface="Calibri" pitchFamily="34" charset="0"/>
            </a:endParaRPr>
          </a:p>
          <a:p>
            <a:endParaRPr lang="en-US" u="none" dirty="0" smtClean="0">
              <a:latin typeface="Calibri" pitchFamily="34" charset="0"/>
            </a:endParaRPr>
          </a:p>
          <a:p>
            <a:r>
              <a:rPr lang="en-US" u="none" dirty="0" smtClean="0">
                <a:latin typeface="Calibri" pitchFamily="34" charset="0"/>
              </a:rPr>
              <a:t>GENESIS </a:t>
            </a:r>
            <a:r>
              <a:rPr lang="en-US" u="none" dirty="0" smtClean="0">
                <a:latin typeface="Calibri" pitchFamily="34" charset="0"/>
              </a:rPr>
              <a:t>simulates shoreline change as caused primarily by wave action. The model is based on the one-line concept, which assumes that the beach profile remains unchanged, thereby allowing beach change to be described uniquely in terms of the shoreline position. </a:t>
            </a:r>
            <a:endParaRPr lang="en-US" u="none" dirty="0" smtClean="0">
              <a:latin typeface="Calibri" pitchFamily="34" charset="0"/>
            </a:endParaRPr>
          </a:p>
          <a:p>
            <a:endParaRPr lang="en-US" u="none" dirty="0" smtClean="0">
              <a:latin typeface="Calibri" pitchFamily="34" charset="0"/>
            </a:endParaRPr>
          </a:p>
          <a:p>
            <a:r>
              <a:rPr lang="en-US" u="none" dirty="0" smtClean="0">
                <a:latin typeface="Calibri" pitchFamily="34" charset="0"/>
              </a:rPr>
              <a:t>In </a:t>
            </a:r>
            <a:r>
              <a:rPr lang="en-US" u="none" dirty="0" smtClean="0">
                <a:latin typeface="Calibri" pitchFamily="34" charset="0"/>
              </a:rPr>
              <a:t>fact, it is frequently observed that the beach profile maintains an average shape that is characteristic of that particular coast. Beach features like slope and singularities are preserved in the long term. </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32</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571618"/>
            <a:ext cx="8072494" cy="3139321"/>
          </a:xfrm>
          <a:prstGeom prst="rect">
            <a:avLst/>
          </a:prstGeom>
        </p:spPr>
        <p:txBody>
          <a:bodyPr wrap="square">
            <a:spAutoFit/>
          </a:bodyPr>
          <a:lstStyle/>
          <a:p>
            <a:r>
              <a:rPr lang="en-US" u="none" dirty="0" smtClean="0">
                <a:latin typeface="Calibri" pitchFamily="34" charset="0"/>
              </a:rPr>
              <a:t>Therefore </a:t>
            </a:r>
            <a:r>
              <a:rPr lang="en-US" u="none" dirty="0" smtClean="0">
                <a:latin typeface="Calibri" pitchFamily="34" charset="0"/>
              </a:rPr>
              <a:t>the beach profile responds to wave action by moving back and forth during erosion and accretion, under the assumption that the profile moves parallel to itself. If the profile shape does not change, any point on it is sufficient to specify the location of the entire profile with respect to a baseline. Groins may act as fixed points along the shoreline therefore inducing a seaward shift of the shoreline</a:t>
            </a:r>
            <a:r>
              <a:rPr lang="en-US" u="none" dirty="0" smtClean="0">
                <a:latin typeface="Calibri" pitchFamily="34" charset="0"/>
              </a:rPr>
              <a:t>.</a:t>
            </a:r>
          </a:p>
          <a:p>
            <a:endParaRPr lang="en-US" u="none" dirty="0" smtClean="0">
              <a:latin typeface="Calibri" pitchFamily="34" charset="0"/>
            </a:endParaRPr>
          </a:p>
          <a:p>
            <a:r>
              <a:rPr lang="en-US" u="none" dirty="0" smtClean="0">
                <a:latin typeface="Calibri" pitchFamily="34" charset="0"/>
              </a:rPr>
              <a:t>Important implications of the above assumption of steady profile are that only </a:t>
            </a:r>
            <a:r>
              <a:rPr lang="en-US" u="none" dirty="0" err="1" smtClean="0">
                <a:latin typeface="Calibri" pitchFamily="34" charset="0"/>
              </a:rPr>
              <a:t>longshore</a:t>
            </a:r>
            <a:r>
              <a:rPr lang="en-US" u="none" dirty="0" smtClean="0">
                <a:latin typeface="Calibri" pitchFamily="34" charset="0"/>
              </a:rPr>
              <a:t> sand transport can be taken into account and that the profile is always in equilibrium. However, cross-shore transport can be simulated within GENESIS in a schematic way, in terms of non-wave induced sources and/or sinks of sands along the coast</a:t>
            </a:r>
            <a:r>
              <a:rPr lang="en-US" u="none" dirty="0" smtClean="0">
                <a:latin typeface="Calibri" pitchFamily="34" charset="0"/>
              </a:rPr>
              <a:t>.</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33</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754871"/>
            <a:ext cx="8072494" cy="2585323"/>
          </a:xfrm>
          <a:prstGeom prst="rect">
            <a:avLst/>
          </a:prstGeom>
        </p:spPr>
        <p:txBody>
          <a:bodyPr wrap="square">
            <a:spAutoFit/>
          </a:bodyPr>
          <a:lstStyle/>
          <a:p>
            <a:r>
              <a:rPr lang="en-US" u="none" dirty="0" smtClean="0">
                <a:latin typeface="Calibri" pitchFamily="34" charset="0"/>
              </a:rPr>
              <a:t>The </a:t>
            </a:r>
            <a:r>
              <a:rPr lang="en-US" u="none" dirty="0" smtClean="0">
                <a:latin typeface="Calibri" pitchFamily="34" charset="0"/>
              </a:rPr>
              <a:t>second major assumption of the model is that sand actively moves over the profile to a certain limiting depth, beyond which the bottom does not move. This depth is called the depth of closure D</a:t>
            </a:r>
            <a:r>
              <a:rPr lang="en-US" u="none" baseline="-25000" dirty="0" smtClean="0">
                <a:latin typeface="Calibri" pitchFamily="34" charset="0"/>
              </a:rPr>
              <a:t>c</a:t>
            </a:r>
            <a:r>
              <a:rPr lang="en-US" u="none" dirty="0" smtClean="0">
                <a:latin typeface="Calibri" pitchFamily="34" charset="0"/>
              </a:rPr>
              <a:t>. GENESIS uses a simple relation for calculating the depth of closure according to the </a:t>
            </a:r>
            <a:r>
              <a:rPr lang="en-US" u="none" dirty="0" smtClean="0">
                <a:latin typeface="Calibri" pitchFamily="34" charset="0"/>
              </a:rPr>
              <a:t>relationship</a:t>
            </a:r>
          </a:p>
          <a:p>
            <a:endParaRPr lang="en-US" u="none" dirty="0" smtClean="0">
              <a:latin typeface="Calibri" pitchFamily="34" charset="0"/>
            </a:endParaRPr>
          </a:p>
          <a:p>
            <a:r>
              <a:rPr lang="en-US" u="none" dirty="0" smtClean="0">
                <a:latin typeface="Calibri" pitchFamily="34" charset="0"/>
              </a:rPr>
              <a:t>D</a:t>
            </a:r>
            <a:r>
              <a:rPr lang="en-US" u="none" baseline="-25000" dirty="0" smtClean="0">
                <a:latin typeface="Calibri" pitchFamily="34" charset="0"/>
              </a:rPr>
              <a:t>c</a:t>
            </a:r>
            <a:r>
              <a:rPr lang="en-US" u="none" dirty="0" smtClean="0">
                <a:latin typeface="Calibri" pitchFamily="34" charset="0"/>
              </a:rPr>
              <a:t>=2 </a:t>
            </a:r>
            <a:r>
              <a:rPr lang="en-US" u="none" dirty="0" err="1" smtClean="0">
                <a:latin typeface="Calibri" pitchFamily="34" charset="0"/>
              </a:rPr>
              <a:t>H</a:t>
            </a:r>
            <a:r>
              <a:rPr lang="en-US" u="none" baseline="-25000" dirty="0" err="1" smtClean="0">
                <a:latin typeface="Calibri" pitchFamily="34" charset="0"/>
              </a:rPr>
              <a:t>max</a:t>
            </a:r>
            <a:endParaRPr lang="en-US" u="none" dirty="0" smtClean="0">
              <a:latin typeface="Calibri" pitchFamily="34" charset="0"/>
            </a:endParaRPr>
          </a:p>
          <a:p>
            <a:endParaRPr lang="en-US" u="none" dirty="0" smtClean="0">
              <a:latin typeface="Calibri" pitchFamily="34" charset="0"/>
            </a:endParaRPr>
          </a:p>
          <a:p>
            <a:r>
              <a:rPr lang="en-US" u="none" dirty="0" smtClean="0">
                <a:latin typeface="Calibri" pitchFamily="34" charset="0"/>
              </a:rPr>
              <a:t>where </a:t>
            </a:r>
            <a:r>
              <a:rPr lang="en-US" u="none" dirty="0" err="1" smtClean="0">
                <a:latin typeface="Calibri" pitchFamily="34" charset="0"/>
              </a:rPr>
              <a:t>H</a:t>
            </a:r>
            <a:r>
              <a:rPr lang="en-US" u="none" baseline="-25000" dirty="0" err="1" smtClean="0">
                <a:latin typeface="Calibri" pitchFamily="34" charset="0"/>
              </a:rPr>
              <a:t>max</a:t>
            </a:r>
            <a:r>
              <a:rPr lang="en-US" u="none" dirty="0" smtClean="0">
                <a:latin typeface="Calibri" pitchFamily="34" charset="0"/>
              </a:rPr>
              <a:t> is the maximum annual wave height. Evolution of beach occurs according the scheme presented in Figure 5.</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34</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500180"/>
            <a:ext cx="8072494" cy="3139321"/>
          </a:xfrm>
          <a:prstGeom prst="rect">
            <a:avLst/>
          </a:prstGeom>
        </p:spPr>
        <p:txBody>
          <a:bodyPr wrap="square">
            <a:spAutoFit/>
          </a:bodyPr>
          <a:lstStyle/>
          <a:p>
            <a:r>
              <a:rPr lang="en-US" u="none" dirty="0" smtClean="0">
                <a:latin typeface="Calibri" pitchFamily="34" charset="0"/>
              </a:rPr>
              <a:t>The model is based on the application of mass conservation in each beach cell. For applications involving bypassing of sand at structures, knowledge of the depth to which sand is actively transported alongshore is required. This depth, assumed to be related to the incident wave conditions which vary with time, is called the depth of </a:t>
            </a:r>
            <a:r>
              <a:rPr lang="en-US" u="none" dirty="0" err="1" smtClean="0">
                <a:latin typeface="Calibri" pitchFamily="34" charset="0"/>
              </a:rPr>
              <a:t>longshore</a:t>
            </a:r>
            <a:r>
              <a:rPr lang="en-US" u="none" dirty="0" smtClean="0">
                <a:latin typeface="Calibri" pitchFamily="34" charset="0"/>
              </a:rPr>
              <a:t> transport. The latter parameter affect the rate of sand that is transported by waves around </a:t>
            </a:r>
            <a:r>
              <a:rPr lang="en-US" u="none" dirty="0" smtClean="0">
                <a:latin typeface="Calibri" pitchFamily="34" charset="0"/>
              </a:rPr>
              <a:t>groins.</a:t>
            </a:r>
          </a:p>
          <a:p>
            <a:endParaRPr lang="en-US" u="none" dirty="0" smtClean="0">
              <a:latin typeface="Calibri" pitchFamily="34" charset="0"/>
            </a:endParaRPr>
          </a:p>
          <a:p>
            <a:r>
              <a:rPr lang="en-US" u="none" dirty="0" smtClean="0">
                <a:latin typeface="Calibri" pitchFamily="34" charset="0"/>
              </a:rPr>
              <a:t>A </a:t>
            </a:r>
            <a:r>
              <a:rPr lang="en-US" u="none" dirty="0" smtClean="0">
                <a:latin typeface="Calibri" pitchFamily="34" charset="0"/>
              </a:rPr>
              <a:t>through analysis of groins bypassing should include the cross-shore distribution of the </a:t>
            </a:r>
            <a:r>
              <a:rPr lang="en-US" u="none" dirty="0" err="1" smtClean="0">
                <a:latin typeface="Calibri" pitchFamily="34" charset="0"/>
              </a:rPr>
              <a:t>longshore</a:t>
            </a:r>
            <a:r>
              <a:rPr lang="en-US" u="none" dirty="0" smtClean="0">
                <a:latin typeface="Calibri" pitchFamily="34" charset="0"/>
              </a:rPr>
              <a:t> sand transport rate, as well as the two-dimensional horizontal pattern of sand transport. In view of the uncertainties related to evaluating these processes, a simple assumption producing reasonable results was adopted</a:t>
            </a:r>
            <a:r>
              <a:rPr lang="en-US" u="none" dirty="0" smtClean="0">
                <a:latin typeface="Calibri" pitchFamily="34" charset="0"/>
              </a:rPr>
              <a:t>.</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35</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571618"/>
            <a:ext cx="8072494" cy="2308324"/>
          </a:xfrm>
          <a:prstGeom prst="rect">
            <a:avLst/>
          </a:prstGeom>
        </p:spPr>
        <p:txBody>
          <a:bodyPr wrap="square">
            <a:spAutoFit/>
          </a:bodyPr>
          <a:lstStyle/>
          <a:p>
            <a:r>
              <a:rPr lang="en-US" u="none" dirty="0" smtClean="0">
                <a:latin typeface="Calibri" pitchFamily="34" charset="0"/>
              </a:rPr>
              <a:t>The </a:t>
            </a:r>
            <a:r>
              <a:rPr lang="en-US" u="none" dirty="0" smtClean="0">
                <a:latin typeface="Calibri" pitchFamily="34" charset="0"/>
              </a:rPr>
              <a:t>fraction F of sand that is transported over a groin and through it is represented by a permeability factor P, and the amount passing around the seaward end is represented by a bypassing factor B (Hanson &amp; Kraus 1989), such </a:t>
            </a:r>
            <a:r>
              <a:rPr lang="en-US" u="none" dirty="0" smtClean="0">
                <a:latin typeface="Calibri" pitchFamily="34" charset="0"/>
              </a:rPr>
              <a:t>that</a:t>
            </a:r>
          </a:p>
          <a:p>
            <a:endParaRPr lang="en-US" u="none" dirty="0" smtClean="0">
              <a:latin typeface="Calibri" pitchFamily="34" charset="0"/>
            </a:endParaRPr>
          </a:p>
          <a:p>
            <a:r>
              <a:rPr lang="en-US" u="none" dirty="0" smtClean="0">
                <a:latin typeface="Calibri" pitchFamily="34" charset="0"/>
              </a:rPr>
              <a:t>F=P(1-B)+B</a:t>
            </a:r>
          </a:p>
          <a:p>
            <a:endParaRPr lang="en-US" u="none" dirty="0" smtClean="0">
              <a:latin typeface="Calibri" pitchFamily="34" charset="0"/>
            </a:endParaRPr>
          </a:p>
          <a:p>
            <a:r>
              <a:rPr lang="en-US" u="none" dirty="0" smtClean="0">
                <a:latin typeface="Calibri" pitchFamily="34" charset="0"/>
              </a:rPr>
              <a:t>where </a:t>
            </a:r>
            <a:r>
              <a:rPr lang="en-US" u="none" dirty="0" smtClean="0">
                <a:latin typeface="Calibri" pitchFamily="34" charset="0"/>
              </a:rPr>
              <a:t>0≤P≤1, and 0≤B≤1. P is estimated depending on the shape of groins and in particular the presence of apertures in their cross shore </a:t>
            </a:r>
            <a:r>
              <a:rPr lang="en-US" u="none" dirty="0" smtClean="0">
                <a:latin typeface="Calibri" pitchFamily="34" charset="0"/>
              </a:rPr>
              <a:t>direction.</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36</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2094554"/>
            <a:ext cx="8072494" cy="1754326"/>
          </a:xfrm>
          <a:prstGeom prst="rect">
            <a:avLst/>
          </a:prstGeom>
        </p:spPr>
        <p:txBody>
          <a:bodyPr wrap="square">
            <a:spAutoFit/>
          </a:bodyPr>
          <a:lstStyle/>
          <a:p>
            <a:r>
              <a:rPr lang="en-US" u="none" dirty="0" smtClean="0">
                <a:latin typeface="Calibri" pitchFamily="34" charset="0"/>
              </a:rPr>
              <a:t>P </a:t>
            </a:r>
            <a:r>
              <a:rPr lang="en-US" u="none" dirty="0" smtClean="0">
                <a:latin typeface="Calibri" pitchFamily="34" charset="0"/>
              </a:rPr>
              <a:t>values are suggested by the literature for typical groin shapes. Groins made by boulders have a P value that is close to zero. The actual volumetric sediment transport rate at the groin Q'</a:t>
            </a:r>
            <a:r>
              <a:rPr lang="en-US" u="none" baseline="-25000" dirty="0" smtClean="0">
                <a:latin typeface="Calibri" pitchFamily="34" charset="0"/>
              </a:rPr>
              <a:t>G</a:t>
            </a:r>
            <a:r>
              <a:rPr lang="en-US" u="none" dirty="0" smtClean="0">
                <a:latin typeface="Calibri" pitchFamily="34" charset="0"/>
              </a:rPr>
              <a:t> is related to the calculated potential rate at the groin Q</a:t>
            </a:r>
            <a:r>
              <a:rPr lang="en-US" u="none" baseline="-25000" dirty="0" smtClean="0">
                <a:latin typeface="Calibri" pitchFamily="34" charset="0"/>
              </a:rPr>
              <a:t>G</a:t>
            </a:r>
            <a:r>
              <a:rPr lang="en-US" u="none" dirty="0" smtClean="0">
                <a:latin typeface="Calibri" pitchFamily="34" charset="0"/>
              </a:rPr>
              <a:t> </a:t>
            </a:r>
            <a:r>
              <a:rPr lang="en-US" u="none" dirty="0" smtClean="0">
                <a:latin typeface="Calibri" pitchFamily="34" charset="0"/>
              </a:rPr>
              <a:t>as</a:t>
            </a:r>
          </a:p>
          <a:p>
            <a:endParaRPr lang="en-US" u="none" dirty="0" smtClean="0">
              <a:latin typeface="Calibri" pitchFamily="34" charset="0"/>
            </a:endParaRPr>
          </a:p>
          <a:p>
            <a:r>
              <a:rPr lang="en-US" u="none" dirty="0" smtClean="0">
                <a:latin typeface="Calibri" pitchFamily="34" charset="0"/>
              </a:rPr>
              <a:t>Q'</a:t>
            </a:r>
            <a:r>
              <a:rPr lang="en-US" u="none" baseline="-25000" dirty="0" smtClean="0">
                <a:latin typeface="Calibri" pitchFamily="34" charset="0"/>
              </a:rPr>
              <a:t>G</a:t>
            </a:r>
            <a:r>
              <a:rPr lang="en-US" u="none" dirty="0" smtClean="0">
                <a:latin typeface="Calibri" pitchFamily="34" charset="0"/>
              </a:rPr>
              <a:t>=F Q</a:t>
            </a:r>
            <a:r>
              <a:rPr lang="en-US" u="none" baseline="-25000" dirty="0" smtClean="0">
                <a:latin typeface="Calibri" pitchFamily="34" charset="0"/>
              </a:rPr>
              <a:t>G</a:t>
            </a:r>
            <a:r>
              <a:rPr lang="en-US" u="none" dirty="0" smtClean="0">
                <a:latin typeface="Calibri" pitchFamily="34" charset="0"/>
              </a:rPr>
              <a:t>.</a:t>
            </a: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37</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571618"/>
            <a:ext cx="8072494" cy="2862322"/>
          </a:xfrm>
          <a:prstGeom prst="rect">
            <a:avLst/>
          </a:prstGeom>
        </p:spPr>
        <p:txBody>
          <a:bodyPr wrap="square">
            <a:spAutoFit/>
          </a:bodyPr>
          <a:lstStyle/>
          <a:p>
            <a:r>
              <a:rPr lang="en-US" u="none" dirty="0" smtClean="0">
                <a:latin typeface="Calibri" pitchFamily="34" charset="0"/>
              </a:rPr>
              <a:t>The </a:t>
            </a:r>
            <a:r>
              <a:rPr lang="en-US" u="none" dirty="0" smtClean="0">
                <a:latin typeface="Calibri" pitchFamily="34" charset="0"/>
              </a:rPr>
              <a:t>permeability factor is assigned based on groin elevation, groin porosity, and tide range, and the bypassing factor B is calculated in the model at each time step through the </a:t>
            </a:r>
            <a:r>
              <a:rPr lang="en-US" u="none" dirty="0" smtClean="0">
                <a:latin typeface="Calibri" pitchFamily="34" charset="0"/>
              </a:rPr>
              <a:t>relationship</a:t>
            </a:r>
          </a:p>
          <a:p>
            <a:endParaRPr lang="en-US" u="none" dirty="0" smtClean="0">
              <a:latin typeface="Calibri" pitchFamily="34" charset="0"/>
            </a:endParaRPr>
          </a:p>
          <a:p>
            <a:r>
              <a:rPr lang="en-US" u="none" dirty="0" smtClean="0">
                <a:latin typeface="Calibri" pitchFamily="34" charset="0"/>
              </a:rPr>
              <a:t>B=1-D</a:t>
            </a:r>
            <a:r>
              <a:rPr lang="en-US" u="none" baseline="-25000" dirty="0" smtClean="0">
                <a:latin typeface="Calibri" pitchFamily="34" charset="0"/>
              </a:rPr>
              <a:t>G</a:t>
            </a:r>
            <a:r>
              <a:rPr lang="en-US" u="none" dirty="0" smtClean="0">
                <a:latin typeface="Calibri" pitchFamily="34" charset="0"/>
              </a:rPr>
              <a:t>/D</a:t>
            </a:r>
            <a:r>
              <a:rPr lang="en-US" u="none" baseline="-25000" dirty="0" smtClean="0">
                <a:latin typeface="Calibri" pitchFamily="34" charset="0"/>
              </a:rPr>
              <a:t>LT</a:t>
            </a:r>
            <a:endParaRPr lang="en-US" u="none" dirty="0" smtClean="0">
              <a:latin typeface="Calibri" pitchFamily="34" charset="0"/>
            </a:endParaRPr>
          </a:p>
          <a:p>
            <a:r>
              <a:rPr lang="en-US" u="none" dirty="0" smtClean="0">
                <a:latin typeface="Calibri" pitchFamily="34" charset="0"/>
              </a:rPr>
              <a:t>where D</a:t>
            </a:r>
            <a:r>
              <a:rPr lang="en-US" u="none" baseline="-25000" dirty="0" smtClean="0">
                <a:latin typeface="Calibri" pitchFamily="34" charset="0"/>
              </a:rPr>
              <a:t>G</a:t>
            </a:r>
            <a:r>
              <a:rPr lang="en-US" u="none" dirty="0" smtClean="0">
                <a:latin typeface="Calibri" pitchFamily="34" charset="0"/>
              </a:rPr>
              <a:t> is the sea depth at the groin seaward end at a particular time step, and D</a:t>
            </a:r>
            <a:r>
              <a:rPr lang="en-US" u="none" baseline="-25000" dirty="0" smtClean="0">
                <a:latin typeface="Calibri" pitchFamily="34" charset="0"/>
              </a:rPr>
              <a:t>LT</a:t>
            </a:r>
            <a:r>
              <a:rPr lang="en-US" u="none" dirty="0" smtClean="0">
                <a:latin typeface="Calibri" pitchFamily="34" charset="0"/>
              </a:rPr>
              <a:t> is the depth of active </a:t>
            </a:r>
            <a:r>
              <a:rPr lang="en-US" u="none" dirty="0" err="1" smtClean="0">
                <a:latin typeface="Calibri" pitchFamily="34" charset="0"/>
              </a:rPr>
              <a:t>longshore</a:t>
            </a:r>
            <a:r>
              <a:rPr lang="en-US" u="none" dirty="0" smtClean="0">
                <a:latin typeface="Calibri" pitchFamily="34" charset="0"/>
              </a:rPr>
              <a:t> sediment transport, which can be assumed to be about 1.6 times the significant breaking wave height (Hanson &amp; Kraus 1989). Therefore groin bypassing is dictated by sea depth at the groin seaward end and wave behaviors</a:t>
            </a:r>
            <a:r>
              <a:rPr lang="en-US" u="none" dirty="0" smtClean="0">
                <a:latin typeface="Calibri" pitchFamily="34" charset="0"/>
              </a:rPr>
              <a:t>.</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38</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Mathematical</a:t>
            </a:r>
            <a:r>
              <a:rPr lang="it-IT" sz="3200" b="1" u="none" dirty="0" smtClean="0"/>
              <a:t> </a:t>
            </a:r>
            <a:r>
              <a:rPr lang="it-IT" sz="3200" b="1" u="none" dirty="0" err="1" smtClean="0"/>
              <a:t>description</a:t>
            </a:r>
            <a:endParaRPr lang="it-IT" sz="3200" b="1" u="none" dirty="0"/>
          </a:p>
        </p:txBody>
      </p:sp>
      <p:sp>
        <p:nvSpPr>
          <p:cNvPr id="5" name="Rettangolo 4"/>
          <p:cNvSpPr/>
          <p:nvPr/>
        </p:nvSpPr>
        <p:spPr>
          <a:xfrm>
            <a:off x="357158" y="1969185"/>
            <a:ext cx="8072494" cy="2031325"/>
          </a:xfrm>
          <a:prstGeom prst="rect">
            <a:avLst/>
          </a:prstGeom>
        </p:spPr>
        <p:txBody>
          <a:bodyPr wrap="square">
            <a:spAutoFit/>
          </a:bodyPr>
          <a:lstStyle/>
          <a:p>
            <a:r>
              <a:rPr lang="en-US" u="none" dirty="0" smtClean="0">
                <a:latin typeface="Calibri" pitchFamily="34" charset="0"/>
              </a:rPr>
              <a:t>Empirical </a:t>
            </a:r>
            <a:r>
              <a:rPr lang="en-US" u="none" dirty="0" smtClean="0">
                <a:latin typeface="Calibri" pitchFamily="34" charset="0"/>
              </a:rPr>
              <a:t>formulation are used within GENESIS to estimate bypassing for angled groins, shape of the sea bottom profile, impact of refraction and diffraction. We are not interested in the details herein. Once the after-project sediment transport rate is estimated, beach profile can be determined. The λ rule and other empirical rules of beach evolution can provide a benchmark to verify the reliability of the simulation. A user interface is available in GENESIS to allow implementation to a diverse variety involving arbitrary configuration and combinations of </a:t>
            </a:r>
            <a:r>
              <a:rPr lang="en-US" u="none" dirty="0" smtClean="0">
                <a:latin typeface="Calibri" pitchFamily="34" charset="0"/>
              </a:rPr>
              <a:t>groins.</a:t>
            </a:r>
            <a:endParaRPr lang="en-US" u="none" dirty="0">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
        <p:nvSpPr>
          <p:cNvPr id="7" name="Segnaposto contenuto 2"/>
          <p:cNvSpPr txBox="1">
            <a:spLocks/>
          </p:cNvSpPr>
          <p:nvPr/>
        </p:nvSpPr>
        <p:spPr>
          <a:xfrm>
            <a:off x="285720" y="1563638"/>
            <a:ext cx="8534752" cy="2973122"/>
          </a:xfrm>
          <a:prstGeom prst="rect">
            <a:avLst/>
          </a:prstGeom>
        </p:spPr>
        <p:txBody>
          <a:bodyPr wrap="square">
            <a:spAutoFit/>
          </a:bodyPr>
          <a:lstStyle/>
          <a:p>
            <a:pPr marL="342900" lvl="0" indent="-342900" eaLnBrk="0" hangingPunct="0">
              <a:spcBef>
                <a:spcPct val="20000"/>
              </a:spcBef>
              <a:buFontTx/>
              <a:buChar char="•"/>
            </a:pPr>
            <a:r>
              <a:rPr lang="en-US" u="none" dirty="0" smtClean="0">
                <a:latin typeface="Calibri" pitchFamily="34" charset="0"/>
              </a:rPr>
              <a:t>Groins can be classified as either "long" or "short," depending on how far across the surf zone they extend. </a:t>
            </a:r>
            <a:endParaRPr lang="en-US" u="none" dirty="0" smtClean="0">
              <a:latin typeface="Calibri" pitchFamily="34" charset="0"/>
            </a:endParaRPr>
          </a:p>
          <a:p>
            <a:pPr marL="342900" lvl="0" indent="-342900" eaLnBrk="0" hangingPunct="0">
              <a:spcBef>
                <a:spcPct val="20000"/>
              </a:spcBef>
              <a:buFontTx/>
              <a:buChar char="•"/>
            </a:pPr>
            <a:r>
              <a:rPr lang="en-US" u="none" dirty="0" smtClean="0">
                <a:latin typeface="Calibri" pitchFamily="34" charset="0"/>
              </a:rPr>
              <a:t>Groins </a:t>
            </a:r>
            <a:r>
              <a:rPr lang="en-US" u="none" dirty="0" smtClean="0">
                <a:latin typeface="Calibri" pitchFamily="34" charset="0"/>
              </a:rPr>
              <a:t>that traverse the entire surf zone are considered "long," whereas those that extend only part way across the surf zone are considered "short." These terms are relative since the width of the surf zone varies with the prevailing wave height and beach slope. </a:t>
            </a:r>
            <a:r>
              <a:rPr lang="en-US" u="none" dirty="0" smtClean="0">
                <a:latin typeface="Calibri" pitchFamily="34" charset="0"/>
              </a:rPr>
              <a:t>During </a:t>
            </a:r>
            <a:r>
              <a:rPr lang="en-US" u="none" dirty="0" smtClean="0">
                <a:latin typeface="Calibri" pitchFamily="34" charset="0"/>
              </a:rPr>
              <a:t>periods of low waves, a groin might function as a "long" groin, whereas during storms it might be "short." </a:t>
            </a:r>
            <a:endParaRPr lang="en-US" u="none" dirty="0" smtClean="0">
              <a:latin typeface="Calibri" pitchFamily="34" charset="0"/>
            </a:endParaRPr>
          </a:p>
          <a:p>
            <a:pPr marL="342900" lvl="0" indent="-342900" eaLnBrk="0" hangingPunct="0">
              <a:spcBef>
                <a:spcPct val="20000"/>
              </a:spcBef>
              <a:buFontTx/>
              <a:buChar char="•"/>
            </a:pPr>
            <a:r>
              <a:rPr lang="en-US" u="none" dirty="0" smtClean="0">
                <a:latin typeface="Calibri" pitchFamily="34" charset="0"/>
              </a:rPr>
              <a:t>Groins </a:t>
            </a:r>
            <a:r>
              <a:rPr lang="en-US" u="none" dirty="0" smtClean="0">
                <a:latin typeface="Calibri" pitchFamily="34" charset="0"/>
              </a:rPr>
              <a:t>can also be classified as either "high" or "low," depending on how high their crest is relative to prevailing beach </a:t>
            </a:r>
            <a:r>
              <a:rPr lang="en-US" u="none" dirty="0" err="1" smtClean="0">
                <a:latin typeface="Calibri" pitchFamily="34" charset="0"/>
              </a:rPr>
              <a:t>berm</a:t>
            </a:r>
            <a:r>
              <a:rPr lang="en-US" u="none" dirty="0" smtClean="0">
                <a:latin typeface="Calibri" pitchFamily="34" charset="0"/>
              </a:rPr>
              <a:t> levels. "High" groins have crest elevations above the normal high-tide level and above the limit of wave </a:t>
            </a:r>
            <a:r>
              <a:rPr lang="en-US" u="none" dirty="0" err="1" smtClean="0">
                <a:latin typeface="Calibri" pitchFamily="34" charset="0"/>
              </a:rPr>
              <a:t>runup</a:t>
            </a:r>
            <a:r>
              <a:rPr lang="en-US" u="none" dirty="0" smtClean="0">
                <a:latin typeface="Calibri" pitchFamily="34" charset="0"/>
              </a:rPr>
              <a:t> on the </a:t>
            </a:r>
            <a:r>
              <a:rPr lang="en-US" u="none" dirty="0" smtClean="0">
                <a:latin typeface="Calibri" pitchFamily="34" charset="0"/>
              </a:rPr>
              <a:t>beach. </a:t>
            </a:r>
            <a:endParaRPr kumimoji="0" lang="en-US" sz="1800" b="0" i="0" u="none" strike="noStrike" kern="0" cap="none" spc="0" normalizeH="0" baseline="0" noProof="0" dirty="0">
              <a:ln>
                <a:noFill/>
              </a:ln>
              <a:solidFill>
                <a:schemeClr val="tx1"/>
              </a:solidFill>
              <a:effectLst/>
              <a:uLnTx/>
              <a:uFillTx/>
              <a:latin typeface="Calibri" pitchFamily="34" charset="0"/>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85932"/>
            <a:ext cx="8640960" cy="2696123"/>
          </a:xfrm>
        </p:spPr>
        <p:txBody>
          <a:bodyPr>
            <a:spAutoFit/>
          </a:bodyPr>
          <a:lstStyle/>
          <a:p>
            <a:r>
              <a:rPr lang="en-US" sz="1800" dirty="0" smtClean="0">
                <a:latin typeface="Calibri" pitchFamily="34" charset="0"/>
              </a:rPr>
              <a:t>Being directed perpendicularly to the shoreline, groins may not be effective if cross-shore sediment transport is dominant, such as is typical in shallow beaches. In fact, groins function best on beaches with a predominant </a:t>
            </a:r>
            <a:r>
              <a:rPr lang="en-US" sz="1800" dirty="0" err="1" smtClean="0">
                <a:latin typeface="Calibri" pitchFamily="34" charset="0"/>
              </a:rPr>
              <a:t>longshore</a:t>
            </a:r>
            <a:r>
              <a:rPr lang="en-US" sz="1800" dirty="0" smtClean="0">
                <a:latin typeface="Calibri" pitchFamily="34" charset="0"/>
              </a:rPr>
              <a:t> transport direction</a:t>
            </a:r>
            <a:r>
              <a:rPr lang="en-US" sz="1800" dirty="0" smtClean="0">
                <a:latin typeface="Calibri" pitchFamily="34" charset="0"/>
              </a:rPr>
              <a:t>.</a:t>
            </a:r>
          </a:p>
          <a:p>
            <a:endParaRPr lang="en-US" sz="1800" dirty="0" smtClean="0">
              <a:latin typeface="Calibri" pitchFamily="34" charset="0"/>
            </a:endParaRPr>
          </a:p>
          <a:p>
            <a:r>
              <a:rPr lang="en-US" sz="1800" dirty="0" smtClean="0">
                <a:latin typeface="Calibri" pitchFamily="34" charset="0"/>
              </a:rPr>
              <a:t>They </a:t>
            </a:r>
            <a:r>
              <a:rPr lang="en-US" sz="1800" dirty="0" smtClean="0">
                <a:latin typeface="Calibri" pitchFamily="34" charset="0"/>
              </a:rPr>
              <a:t>may also be inefficient if there is a large tidal range, allowing sand to bypass the structures at low tide or to overpass at high tide. Bypass of groins by sediments is defined as the movement of sediments along shore beyond the groins in the seaward direction. </a:t>
            </a:r>
            <a:r>
              <a:rPr lang="en-US" sz="1800" dirty="0" err="1" smtClean="0">
                <a:latin typeface="Calibri" pitchFamily="34" charset="0"/>
              </a:rPr>
              <a:t>Overpassing</a:t>
            </a:r>
            <a:r>
              <a:rPr lang="en-US" sz="1800" dirty="0" smtClean="0">
                <a:latin typeface="Calibri" pitchFamily="34" charset="0"/>
              </a:rPr>
              <a:t> is the movement of sediments above the groins when these are submerged</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26309"/>
            <a:ext cx="8640960" cy="1754326"/>
          </a:xfrm>
        </p:spPr>
        <p:txBody>
          <a:bodyPr>
            <a:spAutoFit/>
          </a:bodyPr>
          <a:lstStyle/>
          <a:p>
            <a:r>
              <a:rPr lang="en-US" sz="1800" dirty="0" smtClean="0">
                <a:latin typeface="Calibri" pitchFamily="34" charset="0"/>
              </a:rPr>
              <a:t>Groins </a:t>
            </a:r>
            <a:r>
              <a:rPr lang="en-US" sz="1800" dirty="0" smtClean="0">
                <a:latin typeface="Calibri" pitchFamily="34" charset="0"/>
              </a:rPr>
              <a:t>may be effective where sand movement alongshore is to be managed, such as where there is a divergent nodal region in </a:t>
            </a:r>
            <a:r>
              <a:rPr lang="en-US" sz="1800" dirty="0" err="1" smtClean="0">
                <a:latin typeface="Calibri" pitchFamily="34" charset="0"/>
              </a:rPr>
              <a:t>longshore</a:t>
            </a:r>
            <a:r>
              <a:rPr lang="en-US" sz="1800" dirty="0" smtClean="0">
                <a:latin typeface="Calibri" pitchFamily="34" charset="0"/>
              </a:rPr>
              <a:t> transport, for instance where the curvature of the coast changes, where intruding sand is to be managed, such as in correspondence of the banks of inlets, at the down-drift side of a large harbor breakwater, and other situations where </a:t>
            </a:r>
            <a:r>
              <a:rPr lang="en-US" sz="1800" dirty="0" err="1" smtClean="0">
                <a:latin typeface="Calibri" pitchFamily="34" charset="0"/>
              </a:rPr>
              <a:t>longshore</a:t>
            </a:r>
            <a:r>
              <a:rPr lang="en-US" sz="1800" dirty="0" smtClean="0">
                <a:latin typeface="Calibri" pitchFamily="34" charset="0"/>
              </a:rPr>
              <a:t> sediment transport is a reason of concern</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26309"/>
            <a:ext cx="8640960" cy="2031325"/>
          </a:xfrm>
        </p:spPr>
        <p:txBody>
          <a:bodyPr>
            <a:spAutoFit/>
          </a:bodyPr>
          <a:lstStyle/>
          <a:p>
            <a:r>
              <a:rPr lang="en-US" sz="1800" dirty="0" smtClean="0">
                <a:latin typeface="Calibri" pitchFamily="34" charset="0"/>
              </a:rPr>
              <a:t>Groins </a:t>
            </a:r>
            <a:r>
              <a:rPr lang="en-US" sz="1800" dirty="0" smtClean="0">
                <a:latin typeface="Calibri" pitchFamily="34" charset="0"/>
              </a:rPr>
              <a:t>may or may not be permeable to sediments. Impermeable groins are constructed of various materials, typically by boulders, and are designed to completely interrupt any available littoral drift in the proximity of the undisturbed shoreline. Thus, the littoral drift is forced around the seaward end of the groin or, if sufficient beach material has been trapped by the groin, to pass over its top. Permeable groins are designed so that an appreciable quantity of the available littoral drift will pass directly through its structural components. They are frequently built with wood elements. </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36786"/>
            <a:ext cx="8640960" cy="2363724"/>
          </a:xfrm>
        </p:spPr>
        <p:txBody>
          <a:bodyPr>
            <a:spAutoFit/>
          </a:bodyPr>
          <a:lstStyle/>
          <a:p>
            <a:r>
              <a:rPr lang="en-US" sz="1800" dirty="0" smtClean="0">
                <a:latin typeface="Calibri" pitchFamily="34" charset="0"/>
              </a:rPr>
              <a:t>Wave </a:t>
            </a:r>
            <a:r>
              <a:rPr lang="en-US" sz="1800" dirty="0" err="1" smtClean="0">
                <a:latin typeface="Calibri" pitchFamily="34" charset="0"/>
              </a:rPr>
              <a:t>behaviours</a:t>
            </a:r>
            <a:r>
              <a:rPr lang="en-US" sz="1800" dirty="0" smtClean="0">
                <a:latin typeface="Calibri" pitchFamily="34" charset="0"/>
              </a:rPr>
              <a:t> are leading parameters as they determine </a:t>
            </a:r>
            <a:r>
              <a:rPr lang="en-US" sz="1800" dirty="0" err="1" smtClean="0">
                <a:latin typeface="Calibri" pitchFamily="34" charset="0"/>
              </a:rPr>
              <a:t>longshore</a:t>
            </a:r>
            <a:r>
              <a:rPr lang="en-US" sz="1800" dirty="0" smtClean="0">
                <a:latin typeface="Calibri" pitchFamily="34" charset="0"/>
              </a:rPr>
              <a:t> sediment transport. Therefore, a rigorous statistical analysis of wave forcing, and in particular wave height and variability, is needed. Groin length is a leading parameter as well, and in particular the sea depth at the tip of the groin. Furthermore, another leading parameter for groin fields is the groin length to spacing ratio.</a:t>
            </a:r>
          </a:p>
          <a:p>
            <a:r>
              <a:rPr lang="en-US" sz="1800" dirty="0" smtClean="0">
                <a:latin typeface="Calibri" pitchFamily="34" charset="0"/>
              </a:rPr>
              <a:t>Practical experience reveals that modification of the shoreline accretion induced by groins rarely brings the shoreline itself to reaching the seaward end of groins. Typically, the </a:t>
            </a:r>
            <a:r>
              <a:rPr lang="en-US" sz="1800" dirty="0" err="1" smtClean="0">
                <a:latin typeface="Calibri" pitchFamily="34" charset="0"/>
              </a:rPr>
              <a:t>updrift</a:t>
            </a:r>
            <a:r>
              <a:rPr lang="en-US" sz="1800" dirty="0" smtClean="0">
                <a:latin typeface="Calibri" pitchFamily="34" charset="0"/>
              </a:rPr>
              <a:t> shoreline reaches only a modest distance to the groin tip</a:t>
            </a:r>
            <a:r>
              <a:rPr lang="en-US" sz="1800" dirty="0" smtClean="0">
                <a:latin typeface="Calibri" pitchFamily="34" charset="0"/>
              </a:rPr>
              <a:t>.</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99471"/>
            <a:ext cx="8640960" cy="2086725"/>
          </a:xfrm>
        </p:spPr>
        <p:txBody>
          <a:bodyPr>
            <a:spAutoFit/>
          </a:bodyPr>
          <a:lstStyle/>
          <a:p>
            <a:r>
              <a:rPr lang="en-US" sz="1800" dirty="0" err="1" smtClean="0">
                <a:latin typeface="Calibri" pitchFamily="34" charset="0"/>
              </a:rPr>
              <a:t>Nersesian</a:t>
            </a:r>
            <a:r>
              <a:rPr lang="en-US" sz="1800" dirty="0" smtClean="0">
                <a:latin typeface="Calibri" pitchFamily="34" charset="0"/>
              </a:rPr>
              <a:t> </a:t>
            </a:r>
            <a:r>
              <a:rPr lang="en-US" sz="1800" dirty="0" smtClean="0">
                <a:latin typeface="Calibri" pitchFamily="34" charset="0"/>
              </a:rPr>
              <a:t>et al. (1992) found that groin compartments were still slowly filling in the </a:t>
            </a:r>
            <a:r>
              <a:rPr lang="en-US" sz="1800" dirty="0" err="1" smtClean="0">
                <a:latin typeface="Calibri" pitchFamily="34" charset="0"/>
              </a:rPr>
              <a:t>predominat</a:t>
            </a:r>
            <a:r>
              <a:rPr lang="en-US" sz="1800" dirty="0" smtClean="0">
                <a:latin typeface="Calibri" pitchFamily="34" charset="0"/>
              </a:rPr>
              <a:t> direction of the shoreline sediment transport after almost three decades after displacement</a:t>
            </a:r>
            <a:r>
              <a:rPr lang="en-US" sz="1800" dirty="0" smtClean="0">
                <a:latin typeface="Calibri" pitchFamily="34" charset="0"/>
              </a:rPr>
              <a:t>.</a:t>
            </a:r>
            <a:endParaRPr lang="en-US" sz="1800" dirty="0" smtClean="0">
              <a:latin typeface="Calibri" pitchFamily="34" charset="0"/>
            </a:endParaRPr>
          </a:p>
          <a:p>
            <a:r>
              <a:rPr lang="en-US" sz="1800" dirty="0" smtClean="0">
                <a:latin typeface="Calibri" pitchFamily="34" charset="0"/>
              </a:rPr>
              <a:t>Permeability is a desired feature of groins, in order to avoid accumulation of large volume of sand against them, which can be transported offshore during dominant cross-shore sediment transport. For the same reason, groins should not extend too far offshore beyond the average wave breaker line.</a:t>
            </a:r>
            <a:endParaRPr lang="en-US" sz="1800" dirty="0">
              <a:latin typeface="Calibri" pitchFamily="34"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6" name="CasellaDiTesto 5"/>
          <p:cNvSpPr txBox="1"/>
          <p:nvPr/>
        </p:nvSpPr>
        <p:spPr>
          <a:xfrm>
            <a:off x="1187624" y="482189"/>
            <a:ext cx="6912768" cy="584775"/>
          </a:xfrm>
          <a:prstGeom prst="rect">
            <a:avLst/>
          </a:prstGeom>
          <a:noFill/>
        </p:spPr>
        <p:txBody>
          <a:bodyPr wrap="square" rtlCol="0">
            <a:spAutoFit/>
          </a:bodyPr>
          <a:lstStyle/>
          <a:p>
            <a:pPr algn="ctr"/>
            <a:r>
              <a:rPr lang="it-IT" sz="3200" b="1" u="none" dirty="0" err="1" smtClean="0"/>
              <a:t>Groins</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Props1.xml><?xml version="1.0" encoding="utf-8"?>
<ds:datastoreItem xmlns:ds="http://schemas.openxmlformats.org/officeDocument/2006/customXml" ds:itemID="{2FD45BBA-6CE0-45E6-B662-D3846BEAC0FB}">
  <ds:schemaRefs>
    <ds:schemaRef ds:uri="http://schemas.microsoft.com/office/2006/metadata/longProperties"/>
  </ds:schemaRefs>
</ds:datastoreItem>
</file>

<file path=customXml/itemProps2.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4.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7317</TotalTime>
  <Words>3144</Words>
  <Application>Microsoft Office PowerPoint</Application>
  <PresentationFormat>Presentazione su schermo (16:9)</PresentationFormat>
  <Paragraphs>190</Paragraphs>
  <Slides>38</Slides>
  <Notes>1</Notes>
  <HiddenSlides>0</HiddenSlides>
  <MMClips>0</MMClips>
  <ScaleCrop>false</ScaleCrop>
  <HeadingPairs>
    <vt:vector size="4" baseType="variant">
      <vt:variant>
        <vt:lpstr>Tema</vt:lpstr>
      </vt:variant>
      <vt:variant>
        <vt:i4>1</vt:i4>
      </vt:variant>
      <vt:variant>
        <vt:lpstr>Titoli diapositive</vt:lpstr>
      </vt:variant>
      <vt:variant>
        <vt:i4>38</vt:i4>
      </vt:variant>
    </vt:vector>
  </HeadingPairs>
  <TitlesOfParts>
    <vt:vector size="39" baseType="lpstr">
      <vt:lpstr>1_Struttura predefinita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Alberto</cp:lastModifiedBy>
  <cp:revision>624</cp:revision>
  <cp:lastPrinted>2017-04-13T11:45:43Z</cp:lastPrinted>
  <dcterms:created xsi:type="dcterms:W3CDTF">2009-04-22T19:24:48Z</dcterms:created>
  <dcterms:modified xsi:type="dcterms:W3CDTF">2023-03-29T07:14:26Z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