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25"/>
  </p:notesMasterIdLst>
  <p:handoutMasterIdLst>
    <p:handoutMasterId r:id="rId26"/>
  </p:handoutMasterIdLst>
  <p:sldIdLst>
    <p:sldId id="257" r:id="rId7"/>
    <p:sldId id="456" r:id="rId8"/>
    <p:sldId id="458" r:id="rId9"/>
    <p:sldId id="459" r:id="rId10"/>
    <p:sldId id="460" r:id="rId11"/>
    <p:sldId id="461" r:id="rId12"/>
    <p:sldId id="462" r:id="rId13"/>
    <p:sldId id="463" r:id="rId14"/>
    <p:sldId id="464" r:id="rId15"/>
    <p:sldId id="465" r:id="rId16"/>
    <p:sldId id="466" r:id="rId17"/>
    <p:sldId id="467" r:id="rId18"/>
    <p:sldId id="468" r:id="rId19"/>
    <p:sldId id="469" r:id="rId20"/>
    <p:sldId id="470" r:id="rId21"/>
    <p:sldId id="471" r:id="rId22"/>
    <p:sldId id="472" r:id="rId23"/>
    <p:sldId id="473" r:id="rId24"/>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C6E7B"/>
    <a:srgbClr val="EBABB3"/>
    <a:srgbClr val="BB2D3F"/>
    <a:srgbClr val="5F5F5F"/>
    <a:srgbClr val="4D4D4D"/>
    <a:srgbClr val="A50021"/>
    <a:srgbClr val="CC0000"/>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p:scale>
          <a:sx n="70" d="100"/>
          <a:sy n="70" d="100"/>
        </p:scale>
        <p:origin x="-2712" y="-9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97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 xmlns:p14="http://schemas.microsoft.com/office/powerpoint/2010/main"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 xmlns:p14="http://schemas.microsoft.com/office/powerpoint/2010/main"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 xmlns:p14="http://schemas.microsoft.com/office/powerpoint/2010/main"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 xmlns:p14="http://schemas.microsoft.com/office/powerpoint/2010/main"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 xmlns:p14="http://schemas.microsoft.com/office/powerpoint/2010/main"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 xmlns:p14="http://schemas.microsoft.com/office/powerpoint/2010/main"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 xmlns:p14="http://schemas.microsoft.com/office/powerpoint/2010/main"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 xmlns:p14="http://schemas.microsoft.com/office/powerpoint/2010/main"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 xmlns:p14="http://schemas.microsoft.com/office/powerpoint/2010/main"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 xmlns:p14="http://schemas.microsoft.com/office/powerpoint/2010/main"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 xmlns:p14="http://schemas.microsoft.com/office/powerpoint/2010/main"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 xmlns:p14="http://schemas.microsoft.com/office/powerpoint/2010/main"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 xmlns:p14="http://schemas.microsoft.com/office/powerpoint/2010/main"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 xmlns:p14="http://schemas.microsoft.com/office/powerpoint/2010/main"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 xmlns:p14="http://schemas.microsoft.com/office/powerpoint/2010/main"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 xmlns:p14="http://schemas.microsoft.com/office/powerpoint/2010/main"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 xmlns:p14="http://schemas.microsoft.com/office/powerpoint/2010/main"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 xmlns:p14="http://schemas.microsoft.com/office/powerpoint/2010/main"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 xmlns:p14="http://schemas.microsoft.com/office/powerpoint/2010/main"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 xmlns:p14="http://schemas.microsoft.com/office/powerpoint/2010/main"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 xmlns:p14="http://schemas.microsoft.com/office/powerpoint/2010/main"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 xmlns:p14="http://schemas.microsoft.com/office/powerpoint/2010/main"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 xmlns:p14="http://schemas.microsoft.com/office/powerpoint/2010/main"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 xmlns:p14="http://schemas.microsoft.com/office/powerpoint/2010/main"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0" y="207963"/>
            <a:ext cx="1292225" cy="1660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187624" y="345024"/>
            <a:ext cx="7344816" cy="369332"/>
          </a:xfrm>
          <a:prstGeom prst="rect">
            <a:avLst/>
          </a:prstGeom>
          <a:noFill/>
        </p:spPr>
        <p:txBody>
          <a:bodyPr wrap="square" rtlCol="0">
            <a:spAutoFit/>
          </a:bodyPr>
          <a:lstStyle/>
          <a:p>
            <a:r>
              <a:rPr lang="it-IT" b="1" u="none" dirty="0" err="1" smtClean="0"/>
              <a:t>Course</a:t>
            </a:r>
            <a:r>
              <a:rPr lang="it-IT" b="1" u="none" baseline="0" dirty="0" smtClean="0"/>
              <a:t> on </a:t>
            </a:r>
            <a:r>
              <a:rPr lang="it-IT" b="1" u="none" baseline="0" dirty="0" err="1" smtClean="0"/>
              <a:t>Coastal</a:t>
            </a:r>
            <a:r>
              <a:rPr lang="it-IT" b="1" u="none" baseline="0" dirty="0" smtClean="0"/>
              <a:t> </a:t>
            </a:r>
            <a:r>
              <a:rPr lang="it-IT" b="1" u="none" baseline="0" dirty="0" err="1" smtClean="0"/>
              <a:t>Engineering</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571744"/>
            <a:ext cx="9144000" cy="126188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r>
              <a:rPr lang="it-IT" altLang="it-IT" sz="4000" u="none" dirty="0" smtClean="0"/>
              <a:t>Salt water </a:t>
            </a:r>
            <a:r>
              <a:rPr lang="it-IT" altLang="it-IT" sz="4000" u="none" dirty="0" err="1" smtClean="0"/>
              <a:t>intrusion</a:t>
            </a:r>
            <a:endParaRPr lang="it-IT" altLang="it-IT" sz="4000" u="none" dirty="0">
              <a:solidFill>
                <a:srgbClr val="333333"/>
              </a:solidFill>
            </a:endParaRPr>
          </a:p>
          <a:p>
            <a:pPr algn="ctr" eaLnBrk="1" hangingPunct="1">
              <a:spcBef>
                <a:spcPct val="50000"/>
              </a:spcBef>
            </a:pPr>
            <a:endParaRPr lang="it-IT" altLang="it-IT" sz="2400" i="1" u="none" dirty="0">
              <a:solidFill>
                <a:srgbClr val="33333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Infiltration</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in </a:t>
            </a:r>
            <a:r>
              <a:rPr lang="it-IT" sz="3200" b="1" u="none" dirty="0" err="1" smtClean="0"/>
              <a:t>coastal</a:t>
            </a:r>
            <a:r>
              <a:rPr lang="it-IT" sz="3200" b="1" u="none" dirty="0" smtClean="0"/>
              <a:t> </a:t>
            </a:r>
            <a:r>
              <a:rPr lang="it-IT" sz="3200" b="1" u="none" dirty="0" err="1" smtClean="0"/>
              <a:t>aquifers</a:t>
            </a:r>
            <a:endParaRPr lang="it-IT" sz="3200" b="1" u="none" dirty="0"/>
          </a:p>
        </p:txBody>
      </p:sp>
      <p:pic>
        <p:nvPicPr>
          <p:cNvPr id="10241" name="Picture 1"/>
          <p:cNvPicPr>
            <a:picLocks noChangeAspect="1" noChangeArrowheads="1"/>
          </p:cNvPicPr>
          <p:nvPr/>
        </p:nvPicPr>
        <p:blipFill>
          <a:blip r:embed="rId2" cstate="print"/>
          <a:srcRect/>
          <a:stretch>
            <a:fillRect/>
          </a:stretch>
        </p:blipFill>
        <p:spPr bwMode="auto">
          <a:xfrm>
            <a:off x="95252" y="2071678"/>
            <a:ext cx="8905904" cy="403437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Infiltration</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in </a:t>
            </a:r>
            <a:r>
              <a:rPr lang="it-IT" sz="3200" b="1" u="none" dirty="0" err="1" smtClean="0"/>
              <a:t>coastal</a:t>
            </a:r>
            <a:r>
              <a:rPr lang="it-IT" sz="3200" b="1" u="none" dirty="0" smtClean="0"/>
              <a:t> </a:t>
            </a:r>
            <a:r>
              <a:rPr lang="it-IT" sz="3200" b="1" u="none" dirty="0" err="1" smtClean="0"/>
              <a:t>aquifers</a:t>
            </a:r>
            <a:endParaRPr lang="it-IT" sz="3200" b="1" u="none" dirty="0"/>
          </a:p>
        </p:txBody>
      </p:sp>
      <p:sp>
        <p:nvSpPr>
          <p:cNvPr id="6" name="Segnaposto contenuto 2"/>
          <p:cNvSpPr>
            <a:spLocks noGrp="1"/>
          </p:cNvSpPr>
          <p:nvPr>
            <p:ph idx="1"/>
          </p:nvPr>
        </p:nvSpPr>
        <p:spPr>
          <a:xfrm>
            <a:off x="179512" y="1990920"/>
            <a:ext cx="8640960" cy="4001095"/>
          </a:xfrm>
        </p:spPr>
        <p:txBody>
          <a:bodyPr>
            <a:spAutoFit/>
          </a:bodyPr>
          <a:lstStyle/>
          <a:p>
            <a:pPr marL="0" indent="0" algn="just">
              <a:spcBef>
                <a:spcPts val="1200"/>
              </a:spcBef>
              <a:buClr>
                <a:srgbClr val="C00000"/>
              </a:buClr>
              <a:buNone/>
            </a:pPr>
            <a:r>
              <a:rPr lang="en-US" sz="1800" b="1" dirty="0" smtClean="0"/>
              <a:t>We assume that aquifer and sea are in steady state conditions and there is no mixing at the interface between salt water and fresh water. A simple application of hydrostatics leads to determining the position of the interface between salt water and freshwater. Saltwater has a higher content of dissolved salts and minerals and thus it is denser than freshwater therefore inducing a higher hydraulic head. An analytical relationship was independently proposed by </a:t>
            </a:r>
            <a:r>
              <a:rPr lang="en-US" sz="1800" b="1" dirty="0" err="1" smtClean="0"/>
              <a:t>Badon</a:t>
            </a:r>
            <a:r>
              <a:rPr lang="en-US" sz="1800" b="1" dirty="0" smtClean="0"/>
              <a:t> </a:t>
            </a:r>
            <a:r>
              <a:rPr lang="en-US" sz="1800" b="1" dirty="0" err="1" smtClean="0"/>
              <a:t>Ghijben</a:t>
            </a:r>
            <a:r>
              <a:rPr lang="en-US" sz="1800" b="1" dirty="0" smtClean="0"/>
              <a:t> and Herzberg, by taking into account that salt and freshwater have different densities, which reads as</a:t>
            </a:r>
          </a:p>
          <a:p>
            <a:pPr marL="355600" indent="-355600" algn="just">
              <a:spcBef>
                <a:spcPts val="1200"/>
              </a:spcBef>
              <a:buClr>
                <a:srgbClr val="C00000"/>
              </a:buClr>
              <a:buNone/>
            </a:pPr>
            <a:r>
              <a:rPr lang="en-US" sz="1800" b="1" dirty="0" smtClean="0"/>
              <a:t>H = α h</a:t>
            </a:r>
          </a:p>
          <a:p>
            <a:pPr marL="0" indent="0" algn="just">
              <a:spcBef>
                <a:spcPts val="1200"/>
              </a:spcBef>
              <a:buClr>
                <a:srgbClr val="C00000"/>
              </a:buClr>
              <a:buNone/>
            </a:pPr>
            <a:r>
              <a:rPr lang="en-US" sz="1800" b="1" dirty="0" smtClean="0"/>
              <a:t>where H is the depth of the interface with respect to sea level along a given vertical and h is the height above sea level of the water table in the same vertical. α is given by </a:t>
            </a:r>
            <a:r>
              <a:rPr lang="en-US" sz="1800" b="1" dirty="0" err="1" smtClean="0"/>
              <a:t>ρ</a:t>
            </a:r>
            <a:r>
              <a:rPr lang="en-US" sz="1800" b="1" baseline="-25000" dirty="0" err="1" smtClean="0"/>
              <a:t>f</a:t>
            </a:r>
            <a:r>
              <a:rPr lang="en-US" sz="1800" b="1" dirty="0" smtClean="0"/>
              <a:t> / (</a:t>
            </a:r>
            <a:r>
              <a:rPr lang="en-US" sz="1800" b="1" dirty="0" err="1" smtClean="0"/>
              <a:t>ρ</a:t>
            </a:r>
            <a:r>
              <a:rPr lang="en-US" sz="1800" b="1" baseline="-25000" dirty="0" err="1" smtClean="0"/>
              <a:t>s</a:t>
            </a:r>
            <a:r>
              <a:rPr lang="en-US" sz="1800" b="1" dirty="0" smtClean="0"/>
              <a:t> - </a:t>
            </a:r>
            <a:r>
              <a:rPr lang="en-US" sz="1800" b="1" dirty="0" err="1" smtClean="0"/>
              <a:t>ρ</a:t>
            </a:r>
            <a:r>
              <a:rPr lang="en-US" sz="1800" b="1" baseline="-25000" dirty="0" err="1" smtClean="0"/>
              <a:t>f</a:t>
            </a:r>
            <a:r>
              <a:rPr lang="en-US" sz="1800" b="1" dirty="0" smtClean="0"/>
              <a:t>)/ where </a:t>
            </a:r>
            <a:r>
              <a:rPr lang="en-US" sz="1800" b="1" dirty="0" err="1" smtClean="0"/>
              <a:t>ρ</a:t>
            </a:r>
            <a:r>
              <a:rPr lang="en-US" sz="1800" b="1" baseline="-25000" dirty="0" err="1" smtClean="0"/>
              <a:t>s</a:t>
            </a:r>
            <a:r>
              <a:rPr lang="en-US" sz="1800" b="1" dirty="0" smtClean="0"/>
              <a:t> and </a:t>
            </a:r>
            <a:r>
              <a:rPr lang="en-US" sz="1800" b="1" dirty="0" err="1" smtClean="0"/>
              <a:t>ρ</a:t>
            </a:r>
            <a:r>
              <a:rPr lang="en-US" sz="1800" b="1" baseline="-25000" dirty="0" err="1" smtClean="0"/>
              <a:t>f</a:t>
            </a:r>
            <a:r>
              <a:rPr lang="en-US" sz="1800" b="1" dirty="0" smtClean="0"/>
              <a:t> are the densities of salt and fresh water, respectively.</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Infiltration</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in </a:t>
            </a:r>
            <a:r>
              <a:rPr lang="it-IT" sz="3200" b="1" u="none" dirty="0" err="1" smtClean="0"/>
              <a:t>coastal</a:t>
            </a:r>
            <a:r>
              <a:rPr lang="it-IT" sz="3200" b="1" u="none" dirty="0" smtClean="0"/>
              <a:t> </a:t>
            </a:r>
            <a:r>
              <a:rPr lang="it-IT" sz="3200" b="1" u="none" dirty="0" err="1" smtClean="0"/>
              <a:t>aquifers</a:t>
            </a:r>
            <a:endParaRPr lang="it-IT" sz="3200" b="1" u="none" dirty="0"/>
          </a:p>
        </p:txBody>
      </p:sp>
      <p:sp>
        <p:nvSpPr>
          <p:cNvPr id="7" name="Segnaposto contenuto 2"/>
          <p:cNvSpPr txBox="1">
            <a:spLocks/>
          </p:cNvSpPr>
          <p:nvPr/>
        </p:nvSpPr>
        <p:spPr>
          <a:xfrm>
            <a:off x="179512" y="2590096"/>
            <a:ext cx="8640960" cy="2339102"/>
          </a:xfrm>
          <a:prstGeom prst="rect">
            <a:avLst/>
          </a:prstGeom>
        </p:spPr>
        <p:txBody>
          <a:bodyPr>
            <a:spAutoFit/>
          </a:bodyPr>
          <a:lstStyle/>
          <a:p>
            <a:pPr marL="0" marR="0" lvl="0" indent="0" algn="just" defTabSz="914400" rtl="0" eaLnBrk="0" fontAlgn="base" latinLnBrk="0" hangingPunct="0">
              <a:lnSpc>
                <a:spcPct val="100000"/>
              </a:lnSpc>
              <a:spcBef>
                <a:spcPts val="1200"/>
              </a:spcBef>
              <a:spcAft>
                <a:spcPct val="0"/>
              </a:spcAft>
              <a:buClr>
                <a:srgbClr val="C00000"/>
              </a:buClr>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If we assume that </a:t>
            </a:r>
            <a:r>
              <a:rPr kumimoji="0" lang="en-US" sz="1800" b="1" i="0" u="none" strike="noStrike" kern="0" cap="none" spc="0" normalizeH="0" baseline="0" noProof="0" dirty="0" err="1" smtClean="0">
                <a:ln>
                  <a:noFill/>
                </a:ln>
                <a:solidFill>
                  <a:schemeClr val="tx1"/>
                </a:solidFill>
                <a:effectLst/>
                <a:uLnTx/>
                <a:uFillTx/>
                <a:latin typeface="+mn-lt"/>
                <a:ea typeface="+mn-ea"/>
                <a:cs typeface="+mn-cs"/>
              </a:rPr>
              <a:t>ρs</a:t>
            </a:r>
            <a:r>
              <a:rPr kumimoji="0" lang="en-US" sz="1800" b="1" i="0" u="none" strike="noStrike" kern="0" cap="none" spc="0" normalizeH="0" baseline="0" noProof="0" dirty="0" smtClean="0">
                <a:ln>
                  <a:noFill/>
                </a:ln>
                <a:solidFill>
                  <a:schemeClr val="tx1"/>
                </a:solidFill>
                <a:effectLst/>
                <a:uLnTx/>
                <a:uFillTx/>
                <a:latin typeface="+mn-lt"/>
                <a:ea typeface="+mn-ea"/>
                <a:cs typeface="+mn-cs"/>
              </a:rPr>
              <a:t>=1025 kg/m</a:t>
            </a:r>
            <a:r>
              <a:rPr kumimoji="0" lang="en-US" sz="1800" b="1" i="0" u="none" strike="noStrike" kern="0" cap="none" spc="0" normalizeH="0" baseline="30000" noProof="0" dirty="0" smtClean="0">
                <a:ln>
                  <a:noFill/>
                </a:ln>
                <a:solidFill>
                  <a:schemeClr val="tx1"/>
                </a:solidFill>
                <a:effectLst/>
                <a:uLnTx/>
                <a:uFillTx/>
                <a:latin typeface="+mn-lt"/>
                <a:ea typeface="+mn-ea"/>
                <a:cs typeface="+mn-cs"/>
              </a:rPr>
              <a:t>3</a:t>
            </a:r>
            <a:r>
              <a:rPr kumimoji="0" lang="en-US" sz="1800" b="1" i="0" u="none" strike="noStrike" kern="0" cap="none" spc="0" normalizeH="0" baseline="0" noProof="0" dirty="0" smtClean="0">
                <a:ln>
                  <a:noFill/>
                </a:ln>
                <a:solidFill>
                  <a:schemeClr val="tx1"/>
                </a:solidFill>
                <a:effectLst/>
                <a:uLnTx/>
                <a:uFillTx/>
                <a:latin typeface="+mn-lt"/>
                <a:ea typeface="+mn-ea"/>
                <a:cs typeface="+mn-cs"/>
              </a:rPr>
              <a:t> and </a:t>
            </a:r>
            <a:r>
              <a:rPr kumimoji="0" lang="en-US" sz="1800" b="1" i="0" u="none" strike="noStrike" kern="0" cap="none" spc="0" normalizeH="0" baseline="0" noProof="0" dirty="0" err="1" smtClean="0">
                <a:ln>
                  <a:noFill/>
                </a:ln>
                <a:solidFill>
                  <a:schemeClr val="tx1"/>
                </a:solidFill>
                <a:effectLst/>
                <a:uLnTx/>
                <a:uFillTx/>
                <a:latin typeface="+mn-lt"/>
                <a:ea typeface="+mn-ea"/>
                <a:cs typeface="+mn-cs"/>
              </a:rPr>
              <a:t>ρf</a:t>
            </a:r>
            <a:r>
              <a:rPr kumimoji="0" lang="en-US" sz="1800" b="1" i="0" u="none" strike="noStrike" kern="0" cap="none" spc="0" normalizeH="0" baseline="0" noProof="0" dirty="0" smtClean="0">
                <a:ln>
                  <a:noFill/>
                </a:ln>
                <a:solidFill>
                  <a:schemeClr val="tx1"/>
                </a:solidFill>
                <a:effectLst/>
                <a:uLnTx/>
                <a:uFillTx/>
                <a:latin typeface="+mn-lt"/>
                <a:ea typeface="+mn-ea"/>
                <a:cs typeface="+mn-cs"/>
              </a:rPr>
              <a:t>=1000 kg/m</a:t>
            </a:r>
            <a:r>
              <a:rPr kumimoji="0" lang="en-US" sz="1800" b="1" i="0" u="none" strike="noStrike" kern="0" cap="none" spc="0" normalizeH="0" baseline="30000" noProof="0" dirty="0" smtClean="0">
                <a:ln>
                  <a:noFill/>
                </a:ln>
                <a:solidFill>
                  <a:schemeClr val="tx1"/>
                </a:solidFill>
                <a:effectLst/>
                <a:uLnTx/>
                <a:uFillTx/>
                <a:latin typeface="+mn-lt"/>
                <a:ea typeface="+mn-ea"/>
                <a:cs typeface="+mn-cs"/>
              </a:rPr>
              <a:t>3</a:t>
            </a:r>
            <a:r>
              <a:rPr kumimoji="0" lang="en-US" sz="1800" b="1" i="0" u="none" strike="noStrike" kern="0" cap="none" spc="0" normalizeH="0" baseline="0" noProof="0" dirty="0" smtClean="0">
                <a:ln>
                  <a:noFill/>
                </a:ln>
                <a:solidFill>
                  <a:schemeClr val="tx1"/>
                </a:solidFill>
                <a:effectLst/>
                <a:uLnTx/>
                <a:uFillTx/>
                <a:latin typeface="+mn-lt"/>
                <a:ea typeface="+mn-ea"/>
                <a:cs typeface="+mn-cs"/>
              </a:rPr>
              <a:t> then one obtains</a:t>
            </a:r>
          </a:p>
          <a:p>
            <a:pPr marL="355600" marR="0" lvl="0" indent="-355600" algn="just" defTabSz="914400" rtl="0" eaLnBrk="0" fontAlgn="base" latinLnBrk="0" hangingPunct="0">
              <a:lnSpc>
                <a:spcPct val="100000"/>
              </a:lnSpc>
              <a:spcBef>
                <a:spcPts val="1200"/>
              </a:spcBef>
              <a:spcAft>
                <a:spcPct val="0"/>
              </a:spcAft>
              <a:buClr>
                <a:srgbClr val="C00000"/>
              </a:buClr>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H </a:t>
            </a:r>
            <a:r>
              <a:rPr kumimoji="0" lang="en-US" sz="1800" b="1" i="0" u="none" strike="noStrike" kern="0" cap="none" spc="0" normalizeH="0" baseline="0" noProof="0" dirty="0" smtClean="0">
                <a:ln>
                  <a:noFill/>
                </a:ln>
                <a:solidFill>
                  <a:schemeClr val="tx1"/>
                </a:solidFill>
                <a:effectLst/>
                <a:uLnTx/>
                <a:uFillTx/>
                <a:latin typeface="+mn-lt"/>
                <a:ea typeface="+mn-ea"/>
                <a:cs typeface="+mn-cs"/>
              </a:rPr>
              <a:t>= </a:t>
            </a:r>
            <a:r>
              <a:rPr kumimoji="0" lang="en-US" sz="1800" b="1" i="0" u="none" strike="noStrike" kern="0" cap="none" spc="0" normalizeH="0" baseline="0" noProof="0" smtClean="0">
                <a:ln>
                  <a:noFill/>
                </a:ln>
                <a:solidFill>
                  <a:schemeClr val="tx1"/>
                </a:solidFill>
                <a:effectLst/>
                <a:uLnTx/>
                <a:uFillTx/>
                <a:latin typeface="+mn-lt"/>
                <a:ea typeface="+mn-ea"/>
                <a:cs typeface="+mn-cs"/>
              </a:rPr>
              <a:t>40 </a:t>
            </a:r>
            <a:r>
              <a:rPr kumimoji="0" lang="en-US" sz="1800" b="1" i="0" u="none" strike="noStrike" kern="0" cap="none" spc="0" normalizeH="0" baseline="0" noProof="0" smtClean="0">
                <a:ln>
                  <a:noFill/>
                </a:ln>
                <a:solidFill>
                  <a:schemeClr val="tx1"/>
                </a:solidFill>
                <a:effectLst/>
                <a:uLnTx/>
                <a:uFillTx/>
                <a:latin typeface="+mn-lt"/>
                <a:ea typeface="+mn-ea"/>
                <a:cs typeface="+mn-cs"/>
              </a:rPr>
              <a:t>h </a:t>
            </a:r>
            <a:r>
              <a:rPr kumimoji="0" lang="en-US" sz="1800" b="1" i="0" u="none" strike="noStrike" kern="0" cap="none" spc="0" normalizeH="0" baseline="0" noProof="0" dirty="0" smtClean="0">
                <a:ln>
                  <a:noFill/>
                </a:ln>
                <a:solidFill>
                  <a:schemeClr val="tx1"/>
                </a:solidFill>
                <a:effectLst/>
                <a:uLnTx/>
                <a:uFillTx/>
                <a:latin typeface="+mn-lt"/>
                <a:ea typeface="+mn-ea"/>
                <a:cs typeface="+mn-cs"/>
              </a:rPr>
              <a:t>.</a:t>
            </a:r>
          </a:p>
          <a:p>
            <a:pPr marR="0" lvl="0" algn="just" defTabSz="914400" rtl="0" eaLnBrk="0" fontAlgn="base" latinLnBrk="0" hangingPunct="0">
              <a:lnSpc>
                <a:spcPct val="100000"/>
              </a:lnSpc>
              <a:spcBef>
                <a:spcPts val="1200"/>
              </a:spcBef>
              <a:spcAft>
                <a:spcPct val="0"/>
              </a:spcAft>
              <a:buClr>
                <a:srgbClr val="C00000"/>
              </a:buClr>
              <a:buSzTx/>
              <a:buFontTx/>
              <a:buNone/>
              <a:tabLst/>
              <a:defRPr/>
            </a:pPr>
            <a:r>
              <a:rPr kumimoji="0" lang="en-US" sz="1800" b="1" i="0" u="none" strike="noStrike" kern="0" cap="none" spc="0" normalizeH="0" baseline="0" noProof="0" dirty="0" smtClean="0">
                <a:ln>
                  <a:noFill/>
                </a:ln>
                <a:solidFill>
                  <a:schemeClr val="tx1"/>
                </a:solidFill>
                <a:effectLst/>
                <a:uLnTx/>
                <a:uFillTx/>
                <a:latin typeface="+mn-lt"/>
                <a:ea typeface="+mn-ea"/>
                <a:cs typeface="+mn-cs"/>
              </a:rPr>
              <a:t>Given that the height of the water table generally increases while moving inland, saltwater moves into coastal aquifers in a wedge shape under the freshwater. Ordinarily the inland extent of the saltwater wedge is limited because fresh groundwater levels, or the height of the freshwater column, increases as land elevation gets higher.</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Infiltration</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in </a:t>
            </a:r>
            <a:r>
              <a:rPr lang="it-IT" sz="3200" b="1" u="none" dirty="0" err="1" smtClean="0"/>
              <a:t>coastal</a:t>
            </a:r>
            <a:r>
              <a:rPr lang="it-IT" sz="3200" b="1" u="none" dirty="0" smtClean="0"/>
              <a:t> </a:t>
            </a:r>
            <a:r>
              <a:rPr lang="it-IT" sz="3200" b="1" u="none" dirty="0" err="1" smtClean="0"/>
              <a:t>aquifers</a:t>
            </a:r>
            <a:endParaRPr lang="it-IT" sz="3200" b="1" u="none" dirty="0"/>
          </a:p>
        </p:txBody>
      </p:sp>
      <p:sp>
        <p:nvSpPr>
          <p:cNvPr id="7" name="Segnaposto contenuto 2"/>
          <p:cNvSpPr txBox="1">
            <a:spLocks/>
          </p:cNvSpPr>
          <p:nvPr/>
        </p:nvSpPr>
        <p:spPr>
          <a:xfrm>
            <a:off x="179512" y="1893785"/>
            <a:ext cx="8640960" cy="4555093"/>
          </a:xfrm>
          <a:prstGeom prst="rect">
            <a:avLst/>
          </a:prstGeom>
        </p:spPr>
        <p:txBody>
          <a:bodyPr>
            <a:spAutoFit/>
          </a:bodyPr>
          <a:lstStyle/>
          <a:p>
            <a:pPr lvl="0" algn="just" eaLnBrk="0" hangingPunct="0">
              <a:spcBef>
                <a:spcPts val="1200"/>
              </a:spcBef>
              <a:buClr>
                <a:srgbClr val="C00000"/>
              </a:buClr>
            </a:pPr>
            <a:r>
              <a:rPr lang="en-US" b="1" u="none" kern="0" dirty="0" smtClean="0">
                <a:latin typeface="+mn-lt"/>
              </a:rPr>
              <a:t>The interface models given by the </a:t>
            </a:r>
            <a:r>
              <a:rPr lang="en-US" b="1" u="none" kern="0" dirty="0" err="1" smtClean="0">
                <a:latin typeface="+mn-lt"/>
              </a:rPr>
              <a:t>Badon</a:t>
            </a:r>
            <a:r>
              <a:rPr lang="en-US" b="1" u="none" kern="0" dirty="0" smtClean="0">
                <a:latin typeface="+mn-lt"/>
              </a:rPr>
              <a:t> </a:t>
            </a:r>
            <a:r>
              <a:rPr lang="en-US" b="1" u="none" kern="0" dirty="0" err="1" smtClean="0">
                <a:latin typeface="+mn-lt"/>
              </a:rPr>
              <a:t>Ghijben</a:t>
            </a:r>
            <a:r>
              <a:rPr lang="en-US" b="1" u="none" kern="0" dirty="0" smtClean="0">
                <a:latin typeface="+mn-lt"/>
              </a:rPr>
              <a:t>-Herzberg principle provides a coarse approximation of what actually happens in a coastal aquifer systems. In fact, the underlying assumptions are not met in practice and therefore some restrictions on the applicability of the principle should be considered:</a:t>
            </a:r>
          </a:p>
          <a:p>
            <a:pPr lvl="0" algn="just" eaLnBrk="0" hangingPunct="0">
              <a:spcBef>
                <a:spcPts val="1200"/>
              </a:spcBef>
              <a:buClr>
                <a:srgbClr val="C00000"/>
              </a:buClr>
            </a:pPr>
            <a:r>
              <a:rPr lang="en-US" b="1" u="none" kern="0" dirty="0" smtClean="0">
                <a:latin typeface="+mn-lt"/>
              </a:rPr>
              <a:t>First, the brackish zone between fresh and saline groundwater should only be </a:t>
            </a:r>
            <a:r>
              <a:rPr lang="en-US" b="1" u="none" kern="0" dirty="0" err="1" smtClean="0">
                <a:latin typeface="+mn-lt"/>
              </a:rPr>
              <a:t>schematised</a:t>
            </a:r>
            <a:r>
              <a:rPr lang="en-US" b="1" u="none" kern="0" dirty="0" smtClean="0">
                <a:latin typeface="+mn-lt"/>
              </a:rPr>
              <a:t> by an interface when the thickness of the brackish zone is very limited. This condition applies only in rare situations where the freshwater lens receives significant recharge.</a:t>
            </a:r>
          </a:p>
          <a:p>
            <a:pPr lvl="0" algn="just" eaLnBrk="0" hangingPunct="0">
              <a:spcBef>
                <a:spcPts val="1200"/>
              </a:spcBef>
              <a:buClr>
                <a:srgbClr val="C00000"/>
              </a:buClr>
            </a:pPr>
            <a:r>
              <a:rPr lang="en-US" b="1" u="none" kern="0" dirty="0" smtClean="0">
                <a:latin typeface="+mn-lt"/>
              </a:rPr>
              <a:t>Second, the principle assumes a hydrostatic equilibrium, whereas in reality the aquifer system might considerably deviate from this equilibrium situation. In those cases, e.g. in freshwater bodies near the shoreline, the </a:t>
            </a:r>
            <a:r>
              <a:rPr lang="en-US" b="1" u="none" kern="0" dirty="0" err="1" smtClean="0">
                <a:latin typeface="+mn-lt"/>
              </a:rPr>
              <a:t>Badon</a:t>
            </a:r>
            <a:r>
              <a:rPr lang="en-US" b="1" u="none" kern="0" dirty="0" smtClean="0">
                <a:latin typeface="+mn-lt"/>
              </a:rPr>
              <a:t> </a:t>
            </a:r>
            <a:r>
              <a:rPr lang="en-US" b="1" u="none" kern="0" dirty="0" err="1" smtClean="0">
                <a:latin typeface="+mn-lt"/>
              </a:rPr>
              <a:t>Ghijben</a:t>
            </a:r>
            <a:r>
              <a:rPr lang="en-US" b="1" u="none" kern="0" dirty="0" smtClean="0">
                <a:latin typeface="+mn-lt"/>
              </a:rPr>
              <a:t>-Herzberg principle should not be applied, because the computed position of the interface deviates from the actual position as the coast is approached.</a:t>
            </a:r>
            <a:endParaRPr kumimoji="0" lang="en-US" sz="1800" b="1" i="0" u="none" strike="noStrike" kern="0" cap="none" spc="0" normalizeH="0" baseline="0" noProof="0" dirty="0" smtClean="0">
              <a:ln>
                <a:noFill/>
              </a:ln>
              <a:solidFill>
                <a:schemeClr val="tx1"/>
              </a:solidFill>
              <a:effectLst/>
              <a:uLnTx/>
              <a:uFillTx/>
              <a:latin typeface="+mn-lt"/>
              <a:ea typeface="+mn-ea"/>
              <a:cs typeface="+mn-cs"/>
            </a:endParaRP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14</a:t>
            </a:fld>
            <a:endParaRPr lang="it-IT"/>
          </a:p>
        </p:txBody>
      </p:sp>
      <p:sp>
        <p:nvSpPr>
          <p:cNvPr id="5" name="CasellaDiTesto 4"/>
          <p:cNvSpPr txBox="1"/>
          <p:nvPr/>
        </p:nvSpPr>
        <p:spPr>
          <a:xfrm>
            <a:off x="71438" y="642918"/>
            <a:ext cx="9001156" cy="1569660"/>
          </a:xfrm>
          <a:prstGeom prst="rect">
            <a:avLst/>
          </a:prstGeom>
          <a:noFill/>
        </p:spPr>
        <p:txBody>
          <a:bodyPr wrap="square" rtlCol="0">
            <a:spAutoFit/>
          </a:bodyPr>
          <a:lstStyle/>
          <a:p>
            <a:pPr algn="ctr"/>
            <a:endParaRPr lang="it-IT" sz="3200" b="1" u="none" dirty="0" smtClean="0"/>
          </a:p>
          <a:p>
            <a:pPr algn="ctr"/>
            <a:r>
              <a:rPr lang="it-IT" sz="3200" b="1" u="none" dirty="0" err="1" smtClean="0"/>
              <a:t>Drivers</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a:t>
            </a:r>
            <a:r>
              <a:rPr lang="it-IT" sz="3200" b="1" u="none" dirty="0" err="1" smtClean="0"/>
              <a:t>infiltration</a:t>
            </a:r>
            <a:r>
              <a:rPr lang="it-IT" sz="3200" b="1" u="none" dirty="0" smtClean="0"/>
              <a:t> in </a:t>
            </a:r>
            <a:br>
              <a:rPr lang="it-IT" sz="3200" b="1" u="none" dirty="0" smtClean="0"/>
            </a:br>
            <a:r>
              <a:rPr lang="it-IT" sz="3200" b="1" u="none" dirty="0" err="1" smtClean="0"/>
              <a:t>coastal</a:t>
            </a:r>
            <a:r>
              <a:rPr lang="it-IT" sz="3200" b="1" u="none" dirty="0" smtClean="0"/>
              <a:t> </a:t>
            </a:r>
            <a:r>
              <a:rPr lang="it-IT" sz="3200" b="1" u="none" dirty="0" err="1" smtClean="0"/>
              <a:t>aquifers</a:t>
            </a:r>
            <a:endParaRPr lang="it-IT" sz="3200" b="1" u="none" dirty="0"/>
          </a:p>
        </p:txBody>
      </p:sp>
      <p:pic>
        <p:nvPicPr>
          <p:cNvPr id="49153" name="Picture 1"/>
          <p:cNvPicPr>
            <a:picLocks noChangeAspect="1" noChangeArrowheads="1"/>
          </p:cNvPicPr>
          <p:nvPr/>
        </p:nvPicPr>
        <p:blipFill>
          <a:blip r:embed="rId2" cstate="print"/>
          <a:srcRect/>
          <a:stretch>
            <a:fillRect/>
          </a:stretch>
        </p:blipFill>
        <p:spPr bwMode="auto">
          <a:xfrm>
            <a:off x="849289" y="2214554"/>
            <a:ext cx="7366049" cy="4143403"/>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15</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Infiltration</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in </a:t>
            </a:r>
            <a:r>
              <a:rPr lang="it-IT" sz="3200" b="1" u="none" dirty="0" err="1" smtClean="0"/>
              <a:t>coastal</a:t>
            </a:r>
            <a:r>
              <a:rPr lang="it-IT" sz="3200" b="1" u="none" dirty="0" smtClean="0"/>
              <a:t> </a:t>
            </a:r>
            <a:r>
              <a:rPr lang="it-IT" sz="3200" b="1" u="none" dirty="0" err="1" smtClean="0"/>
              <a:t>aquifers</a:t>
            </a:r>
            <a:endParaRPr lang="it-IT" sz="3200" b="1" u="none" dirty="0"/>
          </a:p>
        </p:txBody>
      </p:sp>
      <p:sp>
        <p:nvSpPr>
          <p:cNvPr id="7" name="Segnaposto contenuto 2"/>
          <p:cNvSpPr txBox="1">
            <a:spLocks/>
          </p:cNvSpPr>
          <p:nvPr/>
        </p:nvSpPr>
        <p:spPr>
          <a:xfrm>
            <a:off x="179512" y="1893785"/>
            <a:ext cx="8640960" cy="4031873"/>
          </a:xfrm>
          <a:prstGeom prst="rect">
            <a:avLst/>
          </a:prstGeom>
        </p:spPr>
        <p:txBody>
          <a:bodyPr>
            <a:spAutoFit/>
          </a:bodyPr>
          <a:lstStyle/>
          <a:p>
            <a:pPr lvl="0" algn="just" eaLnBrk="0" hangingPunct="0">
              <a:spcBef>
                <a:spcPts val="1200"/>
              </a:spcBef>
              <a:buClr>
                <a:srgbClr val="C00000"/>
              </a:buClr>
            </a:pPr>
            <a:r>
              <a:rPr lang="en-US" b="1" u="none" kern="0" dirty="0" smtClean="0">
                <a:latin typeface="+mn-lt"/>
              </a:rPr>
              <a:t>Factors that affect the saltwater - fresh water interface may be natural or human induced. They may be classified according to their spatial scale, ranging from global to regional and local.</a:t>
            </a:r>
          </a:p>
          <a:p>
            <a:pPr lvl="0" algn="just" eaLnBrk="0" hangingPunct="0">
              <a:spcBef>
                <a:spcPts val="1200"/>
              </a:spcBef>
              <a:buClr>
                <a:srgbClr val="C00000"/>
              </a:buClr>
            </a:pPr>
            <a:r>
              <a:rPr lang="en-US" b="1" u="none" kern="0" dirty="0" smtClean="0">
                <a:latin typeface="+mn-lt"/>
              </a:rPr>
              <a:t>Global scale factors include:</a:t>
            </a:r>
          </a:p>
          <a:p>
            <a:pPr marL="177800" lvl="0" indent="-177800" algn="just" eaLnBrk="0" hangingPunct="0">
              <a:spcBef>
                <a:spcPts val="1200"/>
              </a:spcBef>
              <a:buClr>
                <a:srgbClr val="C00000"/>
              </a:buClr>
              <a:buFont typeface="Arial" pitchFamily="34" charset="0"/>
              <a:buChar char="•"/>
            </a:pPr>
            <a:r>
              <a:rPr lang="en-US" b="1" u="none" kern="0" dirty="0" smtClean="0">
                <a:latin typeface="+mn-lt"/>
              </a:rPr>
              <a:t>Rising of sea water level; it may be caused by land subsidence (relative sea level raise), ice cap melting after climate change and thermal expansion of sea water after global warming.</a:t>
            </a:r>
          </a:p>
          <a:p>
            <a:pPr marL="177800" lvl="0" indent="-177800" algn="just" eaLnBrk="0" hangingPunct="0">
              <a:spcBef>
                <a:spcPts val="1200"/>
              </a:spcBef>
              <a:buClr>
                <a:srgbClr val="C00000"/>
              </a:buClr>
              <a:buFont typeface="Arial" pitchFamily="34" charset="0"/>
              <a:buChar char="•"/>
            </a:pPr>
            <a:r>
              <a:rPr lang="en-US" b="1" u="none" kern="0" dirty="0" smtClean="0">
                <a:latin typeface="+mn-lt"/>
              </a:rPr>
              <a:t>Change in precipitation: a slower infiltration rate into aquifer to replenish the amount of fresh water may induce a lowering of the water table.</a:t>
            </a:r>
          </a:p>
          <a:p>
            <a:pPr marL="177800" lvl="0" indent="-177800" algn="just" eaLnBrk="0" hangingPunct="0">
              <a:spcBef>
                <a:spcPts val="1200"/>
              </a:spcBef>
              <a:buClr>
                <a:srgbClr val="C00000"/>
              </a:buClr>
              <a:buFont typeface="Arial" pitchFamily="34" charset="0"/>
              <a:buChar char="•"/>
            </a:pPr>
            <a:r>
              <a:rPr lang="en-US" b="1" u="none" kern="0" dirty="0" smtClean="0">
                <a:latin typeface="+mn-lt"/>
              </a:rPr>
              <a:t>Increased </a:t>
            </a:r>
            <a:r>
              <a:rPr lang="en-US" b="1" u="none" kern="0" dirty="0" err="1" smtClean="0">
                <a:latin typeface="+mn-lt"/>
              </a:rPr>
              <a:t>evapotranspiration</a:t>
            </a:r>
            <a:r>
              <a:rPr lang="en-US" b="1" u="none" kern="0" dirty="0" smtClean="0">
                <a:latin typeface="+mn-lt"/>
              </a:rPr>
              <a:t>: it may be due to global warming (but there is no consensus on the </a:t>
            </a:r>
            <a:r>
              <a:rPr lang="en-US" b="1" u="none" kern="0" dirty="0" err="1" smtClean="0">
                <a:latin typeface="+mn-lt"/>
              </a:rPr>
              <a:t>the</a:t>
            </a:r>
            <a:r>
              <a:rPr lang="en-US" b="1" u="none" kern="0" dirty="0" smtClean="0">
                <a:latin typeface="+mn-lt"/>
              </a:rPr>
              <a:t> effect of global warming on </a:t>
            </a:r>
            <a:r>
              <a:rPr lang="en-US" b="1" u="none" kern="0" dirty="0" err="1" smtClean="0">
                <a:latin typeface="+mn-lt"/>
              </a:rPr>
              <a:t>evapotransiration</a:t>
            </a:r>
            <a:r>
              <a:rPr lang="en-US" b="1" u="none" kern="0" dirty="0" smtClean="0">
                <a:latin typeface="+mn-lt"/>
              </a:rPr>
              <a:t>) or increased irrigation (in this case it is a local or regional factor).</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16</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Infiltration</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in </a:t>
            </a:r>
            <a:r>
              <a:rPr lang="it-IT" sz="3200" b="1" u="none" dirty="0" err="1" smtClean="0"/>
              <a:t>coastal</a:t>
            </a:r>
            <a:r>
              <a:rPr lang="it-IT" sz="3200" b="1" u="none" dirty="0" smtClean="0"/>
              <a:t> </a:t>
            </a:r>
            <a:r>
              <a:rPr lang="it-IT" sz="3200" b="1" u="none" dirty="0" err="1" smtClean="0"/>
              <a:t>aquifers</a:t>
            </a:r>
            <a:endParaRPr lang="it-IT" sz="3200" b="1" u="none" dirty="0"/>
          </a:p>
        </p:txBody>
      </p:sp>
      <p:sp>
        <p:nvSpPr>
          <p:cNvPr id="6" name="Segnaposto contenuto 2"/>
          <p:cNvSpPr txBox="1">
            <a:spLocks/>
          </p:cNvSpPr>
          <p:nvPr/>
        </p:nvSpPr>
        <p:spPr>
          <a:xfrm>
            <a:off x="179512" y="1714488"/>
            <a:ext cx="8640960" cy="4524315"/>
          </a:xfrm>
          <a:prstGeom prst="rect">
            <a:avLst/>
          </a:prstGeom>
        </p:spPr>
        <p:txBody>
          <a:bodyPr>
            <a:spAutoFit/>
          </a:bodyPr>
          <a:lstStyle/>
          <a:p>
            <a:pPr lvl="0" algn="just" eaLnBrk="0" hangingPunct="0">
              <a:spcBef>
                <a:spcPts val="1200"/>
              </a:spcBef>
              <a:buClr>
                <a:srgbClr val="C00000"/>
              </a:buClr>
            </a:pPr>
            <a:r>
              <a:rPr lang="en-US" b="1" u="none" kern="0" dirty="0" smtClean="0">
                <a:latin typeface="+mn-lt"/>
              </a:rPr>
              <a:t>Regional scale factors include:</a:t>
            </a:r>
          </a:p>
          <a:p>
            <a:pPr marL="177800" lvl="0" indent="-177800" algn="just" eaLnBrk="0" hangingPunct="0">
              <a:spcBef>
                <a:spcPts val="0"/>
              </a:spcBef>
              <a:buClr>
                <a:srgbClr val="C00000"/>
              </a:buClr>
              <a:buFont typeface="Arial" pitchFamily="34" charset="0"/>
              <a:buChar char="•"/>
            </a:pPr>
            <a:r>
              <a:rPr lang="en-US" b="1" u="none" kern="0" dirty="0" smtClean="0">
                <a:latin typeface="+mn-lt"/>
              </a:rPr>
              <a:t>Subsidence: it may be due to oil and gas extraction, water pumping, or soil compaction.</a:t>
            </a:r>
          </a:p>
          <a:p>
            <a:pPr marL="177800" lvl="0" indent="-177800" algn="just" eaLnBrk="0" hangingPunct="0">
              <a:spcBef>
                <a:spcPts val="0"/>
              </a:spcBef>
              <a:buClr>
                <a:srgbClr val="C00000"/>
              </a:buClr>
              <a:buFont typeface="Arial" pitchFamily="34" charset="0"/>
              <a:buChar char="•"/>
            </a:pPr>
            <a:r>
              <a:rPr lang="en-US" b="1" u="none" kern="0" dirty="0" smtClean="0">
                <a:latin typeface="+mn-lt"/>
              </a:rPr>
              <a:t>Local climate change: it may be due to heat island effects or other local </a:t>
            </a:r>
            <a:r>
              <a:rPr lang="en-US" b="1" u="none" kern="0" dirty="0" err="1" smtClean="0">
                <a:latin typeface="+mn-lt"/>
              </a:rPr>
              <a:t>forcings</a:t>
            </a:r>
            <a:r>
              <a:rPr lang="en-US" b="1" u="none" kern="0" dirty="0" smtClean="0">
                <a:latin typeface="+mn-lt"/>
              </a:rPr>
              <a:t>.</a:t>
            </a:r>
          </a:p>
          <a:p>
            <a:pPr marL="177800" lvl="0" indent="-177800" algn="just" eaLnBrk="0" hangingPunct="0">
              <a:spcBef>
                <a:spcPts val="0"/>
              </a:spcBef>
              <a:buClr>
                <a:srgbClr val="C00000"/>
              </a:buClr>
              <a:buFont typeface="Arial" pitchFamily="34" charset="0"/>
              <a:buChar char="•"/>
            </a:pPr>
            <a:r>
              <a:rPr lang="en-US" b="1" u="none" kern="0" dirty="0" err="1" smtClean="0">
                <a:latin typeface="+mn-lt"/>
              </a:rPr>
              <a:t>Urbanisation</a:t>
            </a:r>
            <a:r>
              <a:rPr lang="en-US" b="1" u="none" kern="0" dirty="0" smtClean="0">
                <a:latin typeface="+mn-lt"/>
              </a:rPr>
              <a:t>: it reduces the recharge of aquifers.</a:t>
            </a:r>
          </a:p>
          <a:p>
            <a:pPr lvl="0" algn="just" eaLnBrk="0" hangingPunct="0">
              <a:spcBef>
                <a:spcPts val="0"/>
              </a:spcBef>
              <a:buClr>
                <a:srgbClr val="C00000"/>
              </a:buClr>
            </a:pPr>
            <a:endParaRPr lang="en-US" b="1" u="none" kern="0" dirty="0" smtClean="0">
              <a:latin typeface="+mn-lt"/>
            </a:endParaRPr>
          </a:p>
          <a:p>
            <a:pPr lvl="0" algn="just" eaLnBrk="0" hangingPunct="0">
              <a:spcBef>
                <a:spcPts val="0"/>
              </a:spcBef>
              <a:buClr>
                <a:srgbClr val="C00000"/>
              </a:buClr>
            </a:pPr>
            <a:r>
              <a:rPr lang="en-US" b="1" u="none" kern="0" dirty="0" smtClean="0">
                <a:latin typeface="+mn-lt"/>
              </a:rPr>
              <a:t>Local scale factors include:</a:t>
            </a:r>
          </a:p>
          <a:p>
            <a:pPr marL="177800" lvl="0" indent="-177800" algn="just" eaLnBrk="0" hangingPunct="0">
              <a:spcBef>
                <a:spcPts val="0"/>
              </a:spcBef>
              <a:buClr>
                <a:srgbClr val="C00000"/>
              </a:buClr>
              <a:buFont typeface="Arial" pitchFamily="34" charset="0"/>
              <a:buChar char="•"/>
            </a:pPr>
            <a:r>
              <a:rPr lang="en-US" b="1" u="none" kern="0" dirty="0" smtClean="0">
                <a:latin typeface="+mn-lt"/>
              </a:rPr>
              <a:t>Change in soil permeability: due to the construction of barriers or soil compaction.</a:t>
            </a:r>
          </a:p>
          <a:p>
            <a:pPr marL="177800" lvl="0" indent="-177800" algn="just" eaLnBrk="0" hangingPunct="0">
              <a:spcBef>
                <a:spcPts val="0"/>
              </a:spcBef>
              <a:buClr>
                <a:srgbClr val="C00000"/>
              </a:buClr>
              <a:buFont typeface="Arial" pitchFamily="34" charset="0"/>
              <a:buChar char="•"/>
            </a:pPr>
            <a:r>
              <a:rPr lang="en-US" b="1" u="none" kern="0" dirty="0" smtClean="0">
                <a:latin typeface="+mn-lt"/>
              </a:rPr>
              <a:t>Increased Consumption of Water: increased water demands for civil and agricultural use.</a:t>
            </a:r>
          </a:p>
          <a:p>
            <a:pPr marL="177800" lvl="0" indent="-177800" algn="just" eaLnBrk="0" hangingPunct="0">
              <a:spcBef>
                <a:spcPts val="0"/>
              </a:spcBef>
              <a:buClr>
                <a:srgbClr val="C00000"/>
              </a:buClr>
              <a:buFont typeface="Arial" pitchFamily="34" charset="0"/>
              <a:buChar char="•"/>
            </a:pPr>
            <a:r>
              <a:rPr lang="en-US" b="1" u="none" kern="0" dirty="0" smtClean="0">
                <a:latin typeface="+mn-lt"/>
              </a:rPr>
              <a:t>Water pumping: it is a very frequent determinant of saltwater intrusion. Pumping lowers the level of the water table. Saltwater can contaminate freshwater resources by interfering with the wells therefore increasing the salinity of drinking water.</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17</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Monitoring</a:t>
            </a:r>
            <a:endParaRPr lang="it-IT" sz="3200" b="1" u="none" dirty="0"/>
          </a:p>
        </p:txBody>
      </p:sp>
      <p:sp>
        <p:nvSpPr>
          <p:cNvPr id="6" name="Segnaposto contenuto 2"/>
          <p:cNvSpPr txBox="1">
            <a:spLocks/>
          </p:cNvSpPr>
          <p:nvPr/>
        </p:nvSpPr>
        <p:spPr>
          <a:xfrm>
            <a:off x="179512" y="2000240"/>
            <a:ext cx="8640960" cy="3693319"/>
          </a:xfrm>
          <a:prstGeom prst="rect">
            <a:avLst/>
          </a:prstGeom>
        </p:spPr>
        <p:txBody>
          <a:bodyPr>
            <a:spAutoFit/>
          </a:bodyPr>
          <a:lstStyle/>
          <a:p>
            <a:pPr lvl="0" algn="just" eaLnBrk="0" hangingPunct="0">
              <a:spcBef>
                <a:spcPts val="1200"/>
              </a:spcBef>
              <a:buClr>
                <a:srgbClr val="C00000"/>
              </a:buClr>
            </a:pPr>
            <a:r>
              <a:rPr lang="en-US" b="1" u="none" kern="0" dirty="0" smtClean="0">
                <a:latin typeface="+mn-lt"/>
              </a:rPr>
              <a:t>Monitoring is essential to prevent and mitigate the impact of saltwater intrusion. It can be carried out by using direct and indirect methods. Direct methods include measurement of groundwater salinity profiles and groundwater sampling of observation and active wells. Direct methods were mostly used to detect groundwater salinity up to recent times. Indirect methods are mostly based upon geophysical techniques such as ground penetrating radar. The device produces a continuous cross-sectional picture of shallow subsurface conditions. Measurement of electrical conductivity is also widely used. Observations indicate the concentration of dissolved solids that are present as ions (charged molecules) in a polar solution like water. In a mix of seawater with freshwater for example, chloride is typically one of the predominant ions present, therefore electrical conductivity can be used as a relative measure of chloride concentration. </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18</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Recovery</a:t>
            </a:r>
            <a:endParaRPr lang="it-IT" sz="3200" b="1" u="none" dirty="0"/>
          </a:p>
        </p:txBody>
      </p:sp>
      <p:pic>
        <p:nvPicPr>
          <p:cNvPr id="53249" name="Picture 1"/>
          <p:cNvPicPr>
            <a:picLocks noChangeAspect="1" noChangeArrowheads="1"/>
          </p:cNvPicPr>
          <p:nvPr/>
        </p:nvPicPr>
        <p:blipFill>
          <a:blip r:embed="rId2" cstate="print"/>
          <a:srcRect/>
          <a:stretch>
            <a:fillRect/>
          </a:stretch>
        </p:blipFill>
        <p:spPr bwMode="auto">
          <a:xfrm>
            <a:off x="0" y="1785926"/>
            <a:ext cx="9144032" cy="3867238"/>
          </a:xfrm>
          <a:prstGeom prst="rect">
            <a:avLst/>
          </a:prstGeom>
          <a:noFill/>
          <a:ln w="9525">
            <a:noFill/>
            <a:miter lim="800000"/>
            <a:headEnd/>
            <a:tailEnd/>
          </a:ln>
          <a:effectLst/>
        </p:spPr>
      </p:pic>
      <p:sp>
        <p:nvSpPr>
          <p:cNvPr id="9" name="CasellaDiTesto 8"/>
          <p:cNvSpPr txBox="1"/>
          <p:nvPr/>
        </p:nvSpPr>
        <p:spPr>
          <a:xfrm>
            <a:off x="142876" y="5715016"/>
            <a:ext cx="8858280" cy="646331"/>
          </a:xfrm>
          <a:prstGeom prst="rect">
            <a:avLst/>
          </a:prstGeom>
          <a:noFill/>
        </p:spPr>
        <p:txBody>
          <a:bodyPr wrap="square" rtlCol="0">
            <a:spAutoFit/>
          </a:bodyPr>
          <a:lstStyle/>
          <a:p>
            <a:r>
              <a:rPr lang="en-US" b="1" u="none" dirty="0" smtClean="0"/>
              <a:t>Synthesis of strategies, approaches, and tools to mitigate the impacts of saltwater intrusion in coastal regions (from White and Kaplan, 2017).</a:t>
            </a:r>
            <a:endParaRPr lang="it-IT" b="1"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Salt water </a:t>
            </a:r>
            <a:r>
              <a:rPr lang="it-IT" sz="3200" b="1" u="none" dirty="0" err="1" smtClean="0"/>
              <a:t>intrusion</a:t>
            </a:r>
            <a:endParaRPr lang="it-IT" sz="3200" b="1" u="none" dirty="0"/>
          </a:p>
        </p:txBody>
      </p:sp>
      <p:sp>
        <p:nvSpPr>
          <p:cNvPr id="6" name="Segnaposto contenuto 2"/>
          <p:cNvSpPr>
            <a:spLocks noGrp="1"/>
          </p:cNvSpPr>
          <p:nvPr>
            <p:ph idx="1"/>
          </p:nvPr>
        </p:nvSpPr>
        <p:spPr>
          <a:xfrm>
            <a:off x="179512" y="2419548"/>
            <a:ext cx="8640960" cy="2739211"/>
          </a:xfrm>
        </p:spPr>
        <p:txBody>
          <a:bodyPr>
            <a:spAutoFit/>
          </a:bodyPr>
          <a:lstStyle/>
          <a:p>
            <a:pPr marL="355600" indent="-355600" algn="just">
              <a:spcBef>
                <a:spcPts val="1200"/>
              </a:spcBef>
              <a:buClr>
                <a:srgbClr val="C00000"/>
              </a:buClr>
            </a:pPr>
            <a:r>
              <a:rPr lang="en-US" sz="1800" b="1" dirty="0" smtClean="0"/>
              <a:t>Saltwater intrusion is the flow of seawater into fresh water </a:t>
            </a:r>
            <a:r>
              <a:rPr lang="en-US" sz="1800" b="1" dirty="0" err="1" smtClean="0"/>
              <a:t>water</a:t>
            </a:r>
            <a:r>
              <a:rPr lang="en-US" sz="1800" b="1" dirty="0" smtClean="0"/>
              <a:t> bodies like rivers or aquifers due to natural processes or human activities. It is a major concern for most coastal areas as it can induce contamination of water resources and therefore drinking water, and may cause damage to agriculture.</a:t>
            </a:r>
          </a:p>
          <a:p>
            <a:pPr marL="355600" indent="-355600" algn="just">
              <a:spcBef>
                <a:spcPts val="1200"/>
              </a:spcBef>
              <a:buClr>
                <a:srgbClr val="C00000"/>
              </a:buClr>
            </a:pPr>
            <a:r>
              <a:rPr lang="en-US" sz="1800" b="1" dirty="0" smtClean="0"/>
              <a:t> It is also a concern for the quality of coastal ecosystems as it may undermine the conditions of vegetation and therefore the stability of dunes, and may compromise coast wetlands, therefore impacting their ecosystem services, with implications in coastal socio-economy.</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Drivers</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a:t>
            </a:r>
            <a:r>
              <a:rPr lang="it-IT" sz="3200" b="1" u="none" dirty="0" err="1" smtClean="0"/>
              <a:t>intrusion</a:t>
            </a:r>
            <a:endParaRPr lang="it-IT" sz="3200" b="1" u="none" dirty="0"/>
          </a:p>
        </p:txBody>
      </p:sp>
      <p:pic>
        <p:nvPicPr>
          <p:cNvPr id="12289" name="Picture 1"/>
          <p:cNvPicPr>
            <a:picLocks noChangeAspect="1" noChangeArrowheads="1"/>
          </p:cNvPicPr>
          <p:nvPr/>
        </p:nvPicPr>
        <p:blipFill>
          <a:blip r:embed="rId2" cstate="print"/>
          <a:srcRect/>
          <a:stretch>
            <a:fillRect/>
          </a:stretch>
        </p:blipFill>
        <p:spPr bwMode="auto">
          <a:xfrm>
            <a:off x="1571604" y="1928802"/>
            <a:ext cx="5886450" cy="406717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Drivers</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a:t>
            </a:r>
            <a:r>
              <a:rPr lang="it-IT" sz="3200" b="1" u="none" dirty="0" err="1" smtClean="0"/>
              <a:t>intrusion</a:t>
            </a:r>
            <a:endParaRPr lang="it-IT" sz="3200" b="1" u="none" dirty="0"/>
          </a:p>
        </p:txBody>
      </p:sp>
      <p:pic>
        <p:nvPicPr>
          <p:cNvPr id="41986" name="Picture 2"/>
          <p:cNvPicPr>
            <a:picLocks noChangeAspect="1" noChangeArrowheads="1"/>
          </p:cNvPicPr>
          <p:nvPr/>
        </p:nvPicPr>
        <p:blipFill>
          <a:blip r:embed="rId2" cstate="print"/>
          <a:srcRect/>
          <a:stretch>
            <a:fillRect/>
          </a:stretch>
        </p:blipFill>
        <p:spPr bwMode="auto">
          <a:xfrm>
            <a:off x="1552575" y="2000240"/>
            <a:ext cx="6038850" cy="4029075"/>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Drivers</a:t>
            </a:r>
            <a:r>
              <a:rPr lang="it-IT" sz="3200" b="1" u="none" dirty="0" smtClean="0"/>
              <a:t> </a:t>
            </a:r>
            <a:r>
              <a:rPr lang="it-IT" sz="3200" b="1" u="none" dirty="0" err="1" smtClean="0"/>
              <a:t>of</a:t>
            </a:r>
            <a:r>
              <a:rPr lang="it-IT" sz="3200" b="1" u="none" dirty="0" smtClean="0"/>
              <a:t> </a:t>
            </a:r>
            <a:r>
              <a:rPr lang="it-IT" sz="3200" b="1" u="none" dirty="0" err="1" smtClean="0"/>
              <a:t>salt</a:t>
            </a:r>
            <a:r>
              <a:rPr lang="it-IT" sz="3200" b="1" u="none" dirty="0" smtClean="0"/>
              <a:t> water </a:t>
            </a:r>
            <a:r>
              <a:rPr lang="it-IT" sz="3200" b="1" u="none" dirty="0" err="1" smtClean="0"/>
              <a:t>intrusion</a:t>
            </a:r>
            <a:endParaRPr lang="it-IT" sz="3200" b="1" u="none" dirty="0"/>
          </a:p>
        </p:txBody>
      </p:sp>
      <p:pic>
        <p:nvPicPr>
          <p:cNvPr id="43009" name="Picture 1"/>
          <p:cNvPicPr>
            <a:picLocks noChangeAspect="1" noChangeArrowheads="1"/>
          </p:cNvPicPr>
          <p:nvPr/>
        </p:nvPicPr>
        <p:blipFill>
          <a:blip r:embed="rId2" cstate="print"/>
          <a:srcRect/>
          <a:stretch>
            <a:fillRect/>
          </a:stretch>
        </p:blipFill>
        <p:spPr bwMode="auto">
          <a:xfrm>
            <a:off x="1857356" y="1714488"/>
            <a:ext cx="5500726" cy="4721271"/>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Dynamics </a:t>
            </a:r>
            <a:r>
              <a:rPr lang="it-IT" sz="3200" b="1" u="none" dirty="0" err="1" smtClean="0"/>
              <a:t>of</a:t>
            </a:r>
            <a:r>
              <a:rPr lang="it-IT" sz="3200" b="1" u="none" dirty="0" smtClean="0"/>
              <a:t> </a:t>
            </a:r>
            <a:r>
              <a:rPr lang="it-IT" sz="3200" b="1" u="none" dirty="0" err="1" smtClean="0"/>
              <a:t>salt</a:t>
            </a:r>
            <a:r>
              <a:rPr lang="it-IT" sz="3200" b="1" u="none" dirty="0" smtClean="0"/>
              <a:t> water </a:t>
            </a:r>
            <a:r>
              <a:rPr lang="it-IT" sz="3200" b="1" u="none" dirty="0" err="1" smtClean="0"/>
              <a:t>intrusion</a:t>
            </a:r>
            <a:endParaRPr lang="it-IT" sz="3200" b="1" u="none" dirty="0"/>
          </a:p>
        </p:txBody>
      </p:sp>
      <p:pic>
        <p:nvPicPr>
          <p:cNvPr id="44033" name="Picture 1"/>
          <p:cNvPicPr>
            <a:picLocks noChangeAspect="1" noChangeArrowheads="1"/>
          </p:cNvPicPr>
          <p:nvPr/>
        </p:nvPicPr>
        <p:blipFill>
          <a:blip r:embed="rId2" cstate="print"/>
          <a:srcRect/>
          <a:stretch>
            <a:fillRect/>
          </a:stretch>
        </p:blipFill>
        <p:spPr bwMode="auto">
          <a:xfrm>
            <a:off x="547696" y="1811181"/>
            <a:ext cx="8096270" cy="4592793"/>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Darcy</a:t>
            </a:r>
            <a:r>
              <a:rPr lang="it-IT" sz="3200" b="1" u="none" dirty="0" smtClean="0"/>
              <a:t>’s </a:t>
            </a:r>
            <a:r>
              <a:rPr lang="it-IT" sz="3200" b="1" u="none" dirty="0" err="1" smtClean="0"/>
              <a:t>law</a:t>
            </a:r>
            <a:endParaRPr lang="it-IT" sz="3200" b="1" u="none" dirty="0"/>
          </a:p>
        </p:txBody>
      </p:sp>
      <p:sp>
        <p:nvSpPr>
          <p:cNvPr id="6" name="Segnaposto contenuto 2"/>
          <p:cNvSpPr>
            <a:spLocks noGrp="1"/>
          </p:cNvSpPr>
          <p:nvPr>
            <p:ph idx="1"/>
          </p:nvPr>
        </p:nvSpPr>
        <p:spPr>
          <a:xfrm>
            <a:off x="179512" y="2419548"/>
            <a:ext cx="8640960" cy="3016210"/>
          </a:xfrm>
        </p:spPr>
        <p:txBody>
          <a:bodyPr>
            <a:spAutoFit/>
          </a:bodyPr>
          <a:lstStyle/>
          <a:p>
            <a:pPr marL="355600" indent="-355600" algn="just">
              <a:spcBef>
                <a:spcPts val="1200"/>
              </a:spcBef>
              <a:buClr>
                <a:srgbClr val="C00000"/>
              </a:buClr>
            </a:pPr>
            <a:r>
              <a:rPr lang="en-US" sz="1800" b="1" dirty="0" smtClean="0"/>
              <a:t>Groundwater flow takes place at the microscopic scale through movement of water particles along soil pores. As such, it is typically a 3-dimensional (3-D) flow. Stochastic models are thus typically used. </a:t>
            </a:r>
          </a:p>
          <a:p>
            <a:pPr marL="355600" indent="-355600" algn="just">
              <a:spcBef>
                <a:spcPts val="1200"/>
              </a:spcBef>
              <a:buClr>
                <a:srgbClr val="C00000"/>
              </a:buClr>
            </a:pPr>
            <a:r>
              <a:rPr lang="en-US" sz="1800" b="1" dirty="0" smtClean="0"/>
              <a:t>If we focus on the flow properties averaged over sufficiently spatial scale, the groundwater flow can generally be efficiently represented by using 1-dimensional (1-D) models, under the assumption that the velocity vector for each water particle does not change along two spatial directions. This assumption implies that the water flow is gradually varied, that is, that the stream lines are sensibly rectilinear and parallel. It follows that the distribution of pressure in each cross section follows the hydrostatic law.</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Darcy</a:t>
            </a:r>
            <a:r>
              <a:rPr lang="it-IT" sz="3200" b="1" u="none" dirty="0" smtClean="0"/>
              <a:t>’s </a:t>
            </a:r>
            <a:r>
              <a:rPr lang="it-IT" sz="3200" b="1" u="none" dirty="0" err="1" smtClean="0"/>
              <a:t>law</a:t>
            </a:r>
            <a:endParaRPr lang="it-IT" sz="3200" b="1" u="none" dirty="0"/>
          </a:p>
        </p:txBody>
      </p:sp>
      <p:sp>
        <p:nvSpPr>
          <p:cNvPr id="6" name="Segnaposto contenuto 2"/>
          <p:cNvSpPr>
            <a:spLocks noGrp="1"/>
          </p:cNvSpPr>
          <p:nvPr>
            <p:ph idx="1"/>
          </p:nvPr>
        </p:nvSpPr>
        <p:spPr>
          <a:xfrm>
            <a:off x="179512" y="2285992"/>
            <a:ext cx="8640960" cy="4001095"/>
          </a:xfrm>
        </p:spPr>
        <p:txBody>
          <a:bodyPr>
            <a:spAutoFit/>
          </a:bodyPr>
          <a:lstStyle/>
          <a:p>
            <a:pPr marL="355600" indent="-355600" algn="just">
              <a:spcBef>
                <a:spcPts val="1200"/>
              </a:spcBef>
              <a:buClr>
                <a:srgbClr val="C00000"/>
              </a:buClr>
            </a:pPr>
            <a:r>
              <a:rPr lang="en-US" sz="1800" b="1" dirty="0" smtClean="0"/>
              <a:t>Under the above assumptions, groundwater flow takes place according to Darcy's law, which states that the volumetric flow rate for a 1-D water flow is a function of the flow area, potential energy, fluid pressure and a proportionality constant. The law was formulated by Henry Darcy based on the results of experiments on the flow of water through beds of sand. According to Figure 5, Darcy's law states that the total discharge, Q (units of volume per unit time) is equal to the product of the hydraulic conductivity of the medium, κ (units of velocity), the cross-sectional area to flow, A (units of area), and the gradient along space of the hydraulic head J (</a:t>
            </a:r>
            <a:r>
              <a:rPr lang="en-US" sz="1800" b="1" dirty="0" err="1" smtClean="0"/>
              <a:t>adimensional</a:t>
            </a:r>
            <a:r>
              <a:rPr lang="en-US" sz="1800" b="1" dirty="0" smtClean="0"/>
              <a:t>), namely:</a:t>
            </a:r>
          </a:p>
          <a:p>
            <a:pPr marL="355600" indent="-355600" algn="just">
              <a:spcBef>
                <a:spcPts val="1200"/>
              </a:spcBef>
              <a:buClr>
                <a:srgbClr val="C00000"/>
              </a:buClr>
              <a:buNone/>
            </a:pPr>
            <a:r>
              <a:rPr lang="en-US" sz="1800" b="1" dirty="0" smtClean="0"/>
              <a:t>	Q = k A J = k A ∂H/∂x</a:t>
            </a:r>
          </a:p>
          <a:p>
            <a:pPr marL="355600" indent="-355600" algn="just">
              <a:spcBef>
                <a:spcPts val="1200"/>
              </a:spcBef>
              <a:buClr>
                <a:srgbClr val="C00000"/>
              </a:buClr>
              <a:buNone/>
            </a:pPr>
            <a:r>
              <a:rPr lang="en-US" sz="1800" b="1" dirty="0" smtClean="0"/>
              <a:t>	where x is the flow curvilinear coordinate (note that flow is 1-D and therefore H varies along x only) and H is hydraulic head.</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Darcy</a:t>
            </a:r>
            <a:r>
              <a:rPr lang="it-IT" sz="3200" b="1" u="none" dirty="0" smtClean="0"/>
              <a:t>’s </a:t>
            </a:r>
            <a:r>
              <a:rPr lang="it-IT" sz="3200" b="1" u="none" dirty="0" err="1" smtClean="0"/>
              <a:t>law</a:t>
            </a:r>
            <a:endParaRPr lang="it-IT" sz="3200" b="1" u="none" dirty="0"/>
          </a:p>
        </p:txBody>
      </p:sp>
      <p:sp>
        <p:nvSpPr>
          <p:cNvPr id="6" name="Segnaposto contenuto 2"/>
          <p:cNvSpPr>
            <a:spLocks noGrp="1"/>
          </p:cNvSpPr>
          <p:nvPr>
            <p:ph idx="1"/>
          </p:nvPr>
        </p:nvSpPr>
        <p:spPr>
          <a:xfrm>
            <a:off x="179512" y="1990920"/>
            <a:ext cx="8640960" cy="3724096"/>
          </a:xfrm>
        </p:spPr>
        <p:txBody>
          <a:bodyPr>
            <a:spAutoFit/>
          </a:bodyPr>
          <a:lstStyle/>
          <a:p>
            <a:pPr marL="355600" indent="-355600" algn="just">
              <a:spcBef>
                <a:spcPts val="1200"/>
              </a:spcBef>
              <a:buClr>
                <a:srgbClr val="C00000"/>
              </a:buClr>
            </a:pPr>
            <a:r>
              <a:rPr lang="en-US" sz="1800" b="1" dirty="0" smtClean="0"/>
              <a:t>Water flows in the direction of decreasing head and therefore the head itself determines whether the flow is directed towards inland or the sea. The hydraulic head represent the energy of flow for unit weight of water. Under the assumption of very limited velocity of the flow, the hydraulic head is the sum of elevation head and pressure head. Namely, for a given water flow a groundwater body, the hydraulic head of an arbitrary fluid particle in a given flow cross section is given by</a:t>
            </a:r>
          </a:p>
          <a:p>
            <a:pPr marL="355600" indent="-355600" algn="just">
              <a:spcBef>
                <a:spcPts val="1200"/>
              </a:spcBef>
              <a:buClr>
                <a:srgbClr val="C00000"/>
              </a:buClr>
              <a:buNone/>
            </a:pPr>
            <a:r>
              <a:rPr lang="en-US" sz="1800" b="1" dirty="0" smtClean="0"/>
              <a:t>	H = z + p/γ</a:t>
            </a:r>
          </a:p>
          <a:p>
            <a:pPr marL="355600" indent="-355600" algn="just">
              <a:spcBef>
                <a:spcPts val="1200"/>
              </a:spcBef>
              <a:buClr>
                <a:srgbClr val="C00000"/>
              </a:buClr>
              <a:buNone/>
            </a:pPr>
            <a:r>
              <a:rPr lang="en-US" sz="1800" b="1" dirty="0" smtClean="0"/>
              <a:t>	where z is the elevation of the fluid particle itself with respect to a reference level and γ is the specific weight of the fluid. The above mentioned hydrostatic law suggests that H is constant in each cross section of the water flow itself.</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3.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2FD45BBA-6CE0-45E6-B662-D3846BEAC0FB}">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7135</TotalTime>
  <Words>1376</Words>
  <Application>Microsoft Office PowerPoint</Application>
  <PresentationFormat>Presentazione su schermo (4:3)</PresentationFormat>
  <Paragraphs>88</Paragraphs>
  <Slides>18</Slides>
  <Notes>1</Notes>
  <HiddenSlides>0</HiddenSlides>
  <MMClips>0</MMClips>
  <ScaleCrop>false</ScaleCrop>
  <HeadingPairs>
    <vt:vector size="4" baseType="variant">
      <vt:variant>
        <vt:lpstr>Tema</vt:lpstr>
      </vt:variant>
      <vt:variant>
        <vt:i4>2</vt:i4>
      </vt:variant>
      <vt:variant>
        <vt:lpstr>Titoli diapositive</vt:lpstr>
      </vt:variant>
      <vt:variant>
        <vt:i4>18</vt:i4>
      </vt:variant>
    </vt:vector>
  </HeadingPairs>
  <TitlesOfParts>
    <vt:vector size="20"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sturno</cp:lastModifiedBy>
  <cp:revision>591</cp:revision>
  <cp:lastPrinted>2017-04-13T11:45:43Z</cp:lastPrinted>
  <dcterms:created xsi:type="dcterms:W3CDTF">2009-04-22T19:24:48Z</dcterms:created>
  <dcterms:modified xsi:type="dcterms:W3CDTF">2018-04-18T18:07:09Z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