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customXml/itemProps4.xml" ContentType="application/vnd.openxmlformats-officedocument.customXml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2" r:id="rId5"/>
    <p:sldMasterId id="2147483653" r:id="rId6"/>
  </p:sldMasterIdLst>
  <p:notesMasterIdLst>
    <p:notesMasterId r:id="rId20"/>
  </p:notesMasterIdLst>
  <p:handoutMasterIdLst>
    <p:handoutMasterId r:id="rId21"/>
  </p:handoutMasterIdLst>
  <p:sldIdLst>
    <p:sldId id="257" r:id="rId7"/>
    <p:sldId id="456" r:id="rId8"/>
    <p:sldId id="458" r:id="rId9"/>
    <p:sldId id="459" r:id="rId10"/>
    <p:sldId id="460" r:id="rId11"/>
    <p:sldId id="461" r:id="rId12"/>
    <p:sldId id="462" r:id="rId13"/>
    <p:sldId id="464" r:id="rId14"/>
    <p:sldId id="469" r:id="rId15"/>
    <p:sldId id="465" r:id="rId16"/>
    <p:sldId id="466" r:id="rId17"/>
    <p:sldId id="467" r:id="rId18"/>
    <p:sldId id="468" r:id="rId19"/>
  </p:sldIdLst>
  <p:sldSz cx="9144000" cy="6858000" type="screen4x3"/>
  <p:notesSz cx="6724650" cy="97742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ice Corradi" initials="A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DC6E7B"/>
    <a:srgbClr val="EBABB3"/>
    <a:srgbClr val="BB2D3F"/>
    <a:srgbClr val="5F5F5F"/>
    <a:srgbClr val="4D4D4D"/>
    <a:srgbClr val="A50021"/>
    <a:srgbClr val="CC0000"/>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9645" autoAdjust="0"/>
  </p:normalViewPr>
  <p:slideViewPr>
    <p:cSldViewPr>
      <p:cViewPr>
        <p:scale>
          <a:sx n="70" d="100"/>
          <a:sy n="70" d="100"/>
        </p:scale>
        <p:origin x="-127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9" d="100"/>
          <a:sy n="79" d="100"/>
        </p:scale>
        <p:origin x="-3978" y="-96"/>
      </p:cViewPr>
      <p:guideLst>
        <p:guide orient="horz" pos="3079"/>
        <p:guide pos="2117"/>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3315" name="Rectangle 3"/>
          <p:cNvSpPr>
            <a:spLocks noGrp="1" noChangeArrowheads="1"/>
          </p:cNvSpPr>
          <p:nvPr>
            <p:ph type="dt" sz="quarter"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13316" name="Rectangle 4"/>
          <p:cNvSpPr>
            <a:spLocks noGrp="1" noChangeArrowheads="1"/>
          </p:cNvSpPr>
          <p:nvPr>
            <p:ph type="ftr" sz="quarter" idx="2"/>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3317" name="Rectangle 5"/>
          <p:cNvSpPr>
            <a:spLocks noGrp="1" noChangeArrowheads="1"/>
          </p:cNvSpPr>
          <p:nvPr>
            <p:ph type="sldNum" sz="quarter" idx="3"/>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897CEA9C-29F2-4131-82B7-862BE4FFCC7A}" type="slidenum">
              <a:rPr lang="it-IT" altLang="it-IT"/>
              <a:pPr>
                <a:defRPr/>
              </a:pPr>
              <a:t>‹N›</a:t>
            </a:fld>
            <a:endParaRPr lang="it-IT" altLang="it-IT"/>
          </a:p>
        </p:txBody>
      </p:sp>
    </p:spTree>
    <p:extLst>
      <p:ext uri="{BB962C8B-B14F-4D97-AF65-F5344CB8AC3E}">
        <p14:creationId xmlns="" xmlns:p14="http://schemas.microsoft.com/office/powerpoint/2010/main" val="5565942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defTabSz="914584">
              <a:defRPr sz="1200" u="none"/>
            </a:lvl1pPr>
          </a:lstStyle>
          <a:p>
            <a:pPr>
              <a:defRPr/>
            </a:pPr>
            <a:endParaRPr lang="it-IT" altLang="it-IT"/>
          </a:p>
        </p:txBody>
      </p:sp>
      <p:sp>
        <p:nvSpPr>
          <p:cNvPr id="10243" name="Rectangle 3"/>
          <p:cNvSpPr>
            <a:spLocks noGrp="1" noChangeArrowheads="1"/>
          </p:cNvSpPr>
          <p:nvPr>
            <p:ph type="dt" idx="1"/>
          </p:nvPr>
        </p:nvSpPr>
        <p:spPr bwMode="auto">
          <a:xfrm>
            <a:off x="3808332" y="0"/>
            <a:ext cx="2914748" cy="489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lvl1pPr algn="r" defTabSz="914584">
              <a:defRPr sz="1200" u="none"/>
            </a:lvl1pPr>
          </a:lstStyle>
          <a:p>
            <a:pPr>
              <a:defRPr/>
            </a:pPr>
            <a:endParaRPr lang="it-IT" altLang="it-IT"/>
          </a:p>
        </p:txBody>
      </p:sp>
      <p:sp>
        <p:nvSpPr>
          <p:cNvPr id="25604" name="Rectangle 4"/>
          <p:cNvSpPr>
            <a:spLocks noGrp="1" noRot="1" noChangeAspect="1" noChangeArrowheads="1" noTextEdit="1"/>
          </p:cNvSpPr>
          <p:nvPr>
            <p:ph type="sldImg" idx="2"/>
          </p:nvPr>
        </p:nvSpPr>
        <p:spPr bwMode="auto">
          <a:xfrm>
            <a:off x="919163" y="733425"/>
            <a:ext cx="4887912" cy="3665538"/>
          </a:xfrm>
          <a:prstGeom prst="rect">
            <a:avLst/>
          </a:prstGeom>
          <a:noFill/>
          <a:ln w="9525">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 uri="{53640926-AAD7-44D8-BBD7-CCE9431645EC}">
              <a14:shadowObscured xmlns="" xmlns:a14="http://schemas.microsoft.com/office/drawing/2010/main" val="1"/>
            </a:ext>
          </a:extLst>
        </p:spPr>
      </p:sp>
      <p:sp>
        <p:nvSpPr>
          <p:cNvPr id="10245" name="Rectangle 5"/>
          <p:cNvSpPr>
            <a:spLocks noGrp="1" noChangeArrowheads="1"/>
          </p:cNvSpPr>
          <p:nvPr>
            <p:ph type="body" sz="quarter" idx="3"/>
          </p:nvPr>
        </p:nvSpPr>
        <p:spPr bwMode="auto">
          <a:xfrm>
            <a:off x="673722" y="4642490"/>
            <a:ext cx="5377207" cy="439864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t" anchorCtr="0" compatLnSpc="1">
            <a:prstTxWarp prst="textNoShape">
              <a:avLst/>
            </a:prstTxWarp>
          </a:bodyPr>
          <a:lstStyle/>
          <a:p>
            <a:pPr lvl="0"/>
            <a:r>
              <a:rPr lang="it-IT" altLang="it-IT" noProof="0" smtClean="0"/>
              <a:t>Fare clic per modificare gli stili del testo dello schema</a:t>
            </a:r>
          </a:p>
          <a:p>
            <a:pPr lvl="1"/>
            <a:r>
              <a:rPr lang="it-IT" altLang="it-IT" noProof="0" smtClean="0"/>
              <a:t>Secondo livello</a:t>
            </a:r>
          </a:p>
          <a:p>
            <a:pPr lvl="2"/>
            <a:r>
              <a:rPr lang="it-IT" altLang="it-IT" noProof="0" smtClean="0"/>
              <a:t>Terzo livello</a:t>
            </a:r>
          </a:p>
          <a:p>
            <a:pPr lvl="3"/>
            <a:r>
              <a:rPr lang="it-IT" altLang="it-IT" noProof="0" smtClean="0"/>
              <a:t>Quarto livello</a:t>
            </a:r>
          </a:p>
          <a:p>
            <a:pPr lvl="4"/>
            <a:r>
              <a:rPr lang="it-IT" altLang="it-IT" noProof="0" smtClean="0"/>
              <a:t>Quinto livello</a:t>
            </a:r>
          </a:p>
        </p:txBody>
      </p:sp>
      <p:sp>
        <p:nvSpPr>
          <p:cNvPr id="10246" name="Rectangle 6"/>
          <p:cNvSpPr>
            <a:spLocks noGrp="1" noChangeArrowheads="1"/>
          </p:cNvSpPr>
          <p:nvPr>
            <p:ph type="ftr" sz="quarter" idx="4"/>
          </p:nvPr>
        </p:nvSpPr>
        <p:spPr bwMode="auto">
          <a:xfrm>
            <a:off x="0"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defTabSz="914584">
              <a:defRPr sz="1200" u="none"/>
            </a:lvl1pPr>
          </a:lstStyle>
          <a:p>
            <a:pPr>
              <a:defRPr/>
            </a:pPr>
            <a:endParaRPr lang="it-IT" altLang="it-IT"/>
          </a:p>
        </p:txBody>
      </p:sp>
      <p:sp>
        <p:nvSpPr>
          <p:cNvPr id="10247" name="Rectangle 7"/>
          <p:cNvSpPr>
            <a:spLocks noGrp="1" noChangeArrowheads="1"/>
          </p:cNvSpPr>
          <p:nvPr>
            <p:ph type="sldNum" sz="quarter" idx="5"/>
          </p:nvPr>
        </p:nvSpPr>
        <p:spPr bwMode="auto">
          <a:xfrm>
            <a:off x="3808332" y="9283417"/>
            <a:ext cx="2914748" cy="48925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51" tIns="45725" rIns="91451" bIns="45725" numCol="1" anchor="b" anchorCtr="0" compatLnSpc="1">
            <a:prstTxWarp prst="textNoShape">
              <a:avLst/>
            </a:prstTxWarp>
          </a:bodyPr>
          <a:lstStyle>
            <a:lvl1pPr algn="r" defTabSz="914584">
              <a:defRPr sz="1200" u="none"/>
            </a:lvl1pPr>
          </a:lstStyle>
          <a:p>
            <a:pPr>
              <a:defRPr/>
            </a:pPr>
            <a:fld id="{C5C8A21D-5864-4191-9ECB-FD437BD042D1}" type="slidenum">
              <a:rPr lang="it-IT" altLang="it-IT"/>
              <a:pPr>
                <a:defRPr/>
              </a:pPr>
              <a:t>‹N›</a:t>
            </a:fld>
            <a:endParaRPr lang="it-IT" altLang="it-IT"/>
          </a:p>
        </p:txBody>
      </p:sp>
    </p:spTree>
    <p:extLst>
      <p:ext uri="{BB962C8B-B14F-4D97-AF65-F5344CB8AC3E}">
        <p14:creationId xmlns="" xmlns:p14="http://schemas.microsoft.com/office/powerpoint/2010/main" val="273876866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6627" name="Rectangle 3"/>
          <p:cNvSpPr>
            <a:spLocks noGrp="1" noChangeArrowheads="1"/>
          </p:cNvSpPr>
          <p:nvPr>
            <p:ph type="body" idx="1"/>
          </p:nvPr>
        </p:nvSpPr>
        <p:spPr>
          <a:noFill/>
        </p:spPr>
        <p:txBody>
          <a:bodyPr/>
          <a:lstStyle/>
          <a:p>
            <a:pPr eaLnBrk="1" hangingPunct="1"/>
            <a:endParaRPr lang="it-IT" altLang="it-IT" smtClean="0"/>
          </a:p>
        </p:txBody>
      </p:sp>
      <p:sp>
        <p:nvSpPr>
          <p:cNvPr id="26628" name="Segnaposto numero diapositiva 1"/>
          <p:cNvSpPr>
            <a:spLocks noGrp="1"/>
          </p:cNvSpPr>
          <p:nvPr>
            <p:ph type="sldNum" sz="quarter" idx="5"/>
          </p:nvPr>
        </p:nvSpPr>
        <p:spPr>
          <a:noFill/>
        </p:spPr>
        <p:txBody>
          <a:bodyPr/>
          <a:lstStyle>
            <a:lvl1pPr defTabSz="914584" eaLnBrk="0" hangingPunct="0">
              <a:spcBef>
                <a:spcPct val="30000"/>
              </a:spcBef>
              <a:defRPr sz="1200">
                <a:solidFill>
                  <a:schemeClr val="tx1"/>
                </a:solidFill>
                <a:latin typeface="Arial" charset="0"/>
              </a:defRPr>
            </a:lvl1pPr>
            <a:lvl2pPr marL="732920" indent="-281892" defTabSz="914584" eaLnBrk="0" hangingPunct="0">
              <a:spcBef>
                <a:spcPct val="30000"/>
              </a:spcBef>
              <a:defRPr sz="1200">
                <a:solidFill>
                  <a:schemeClr val="tx1"/>
                </a:solidFill>
                <a:latin typeface="Arial" charset="0"/>
              </a:defRPr>
            </a:lvl2pPr>
            <a:lvl3pPr marL="1127570" indent="-225514" defTabSz="914584" eaLnBrk="0" hangingPunct="0">
              <a:spcBef>
                <a:spcPct val="30000"/>
              </a:spcBef>
              <a:defRPr sz="1200">
                <a:solidFill>
                  <a:schemeClr val="tx1"/>
                </a:solidFill>
                <a:latin typeface="Arial" charset="0"/>
              </a:defRPr>
            </a:lvl3pPr>
            <a:lvl4pPr marL="1578597" indent="-225514" defTabSz="914584" eaLnBrk="0" hangingPunct="0">
              <a:spcBef>
                <a:spcPct val="30000"/>
              </a:spcBef>
              <a:defRPr sz="1200">
                <a:solidFill>
                  <a:schemeClr val="tx1"/>
                </a:solidFill>
                <a:latin typeface="Arial" charset="0"/>
              </a:defRPr>
            </a:lvl4pPr>
            <a:lvl5pPr marL="2029625" indent="-225514" defTabSz="914584" eaLnBrk="0" hangingPunct="0">
              <a:spcBef>
                <a:spcPct val="30000"/>
              </a:spcBef>
              <a:defRPr sz="1200">
                <a:solidFill>
                  <a:schemeClr val="tx1"/>
                </a:solidFill>
                <a:latin typeface="Arial" charset="0"/>
              </a:defRPr>
            </a:lvl5pPr>
            <a:lvl6pPr marL="2480653" indent="-225514" defTabSz="914584" eaLnBrk="0" fontAlgn="base" hangingPunct="0">
              <a:spcBef>
                <a:spcPct val="30000"/>
              </a:spcBef>
              <a:spcAft>
                <a:spcPct val="0"/>
              </a:spcAft>
              <a:defRPr sz="1200">
                <a:solidFill>
                  <a:schemeClr val="tx1"/>
                </a:solidFill>
                <a:latin typeface="Arial" charset="0"/>
              </a:defRPr>
            </a:lvl6pPr>
            <a:lvl7pPr marL="2931681" indent="-225514" defTabSz="914584" eaLnBrk="0" fontAlgn="base" hangingPunct="0">
              <a:spcBef>
                <a:spcPct val="30000"/>
              </a:spcBef>
              <a:spcAft>
                <a:spcPct val="0"/>
              </a:spcAft>
              <a:defRPr sz="1200">
                <a:solidFill>
                  <a:schemeClr val="tx1"/>
                </a:solidFill>
                <a:latin typeface="Arial" charset="0"/>
              </a:defRPr>
            </a:lvl7pPr>
            <a:lvl8pPr marL="3382709" indent="-225514" defTabSz="914584" eaLnBrk="0" fontAlgn="base" hangingPunct="0">
              <a:spcBef>
                <a:spcPct val="30000"/>
              </a:spcBef>
              <a:spcAft>
                <a:spcPct val="0"/>
              </a:spcAft>
              <a:defRPr sz="1200">
                <a:solidFill>
                  <a:schemeClr val="tx1"/>
                </a:solidFill>
                <a:latin typeface="Arial" charset="0"/>
              </a:defRPr>
            </a:lvl8pPr>
            <a:lvl9pPr marL="3833736" indent="-225514" defTabSz="914584" eaLnBrk="0" fontAlgn="base" hangingPunct="0">
              <a:spcBef>
                <a:spcPct val="30000"/>
              </a:spcBef>
              <a:spcAft>
                <a:spcPct val="0"/>
              </a:spcAft>
              <a:defRPr sz="1200">
                <a:solidFill>
                  <a:schemeClr val="tx1"/>
                </a:solidFill>
                <a:latin typeface="Arial" charset="0"/>
              </a:defRPr>
            </a:lvl9pPr>
          </a:lstStyle>
          <a:p>
            <a:pPr eaLnBrk="1" hangingPunct="1">
              <a:spcBef>
                <a:spcPct val="0"/>
              </a:spcBef>
            </a:pPr>
            <a:fld id="{5AF43985-1B58-4E93-AE53-7810CE4DF3A4}" type="slidenum">
              <a:rPr lang="it-IT" altLang="it-IT" smtClean="0"/>
              <a:pPr eaLnBrk="1" hangingPunct="1">
                <a:spcBef>
                  <a:spcPct val="0"/>
                </a:spcBef>
              </a:pPr>
              <a:t>1</a:t>
            </a:fld>
            <a:endParaRPr lang="it-IT" alt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A8210E1C-C696-47C5-891A-2DEE3BEDD044}" type="slidenum">
              <a:rPr lang="it-IT"/>
              <a:pPr>
                <a:defRPr/>
              </a:pPr>
              <a:t>‹N›</a:t>
            </a:fld>
            <a:endParaRPr lang="it-IT"/>
          </a:p>
        </p:txBody>
      </p:sp>
    </p:spTree>
    <p:extLst>
      <p:ext uri="{BB962C8B-B14F-4D97-AF65-F5344CB8AC3E}">
        <p14:creationId xmlns="" xmlns:p14="http://schemas.microsoft.com/office/powerpoint/2010/main" val="2563245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BB990647-89A4-4616-BC6D-DA012556E623}" type="slidenum">
              <a:rPr lang="it-IT"/>
              <a:pPr>
                <a:defRPr/>
              </a:pPr>
              <a:t>‹N›</a:t>
            </a:fld>
            <a:endParaRPr lang="it-IT"/>
          </a:p>
        </p:txBody>
      </p:sp>
    </p:spTree>
    <p:extLst>
      <p:ext uri="{BB962C8B-B14F-4D97-AF65-F5344CB8AC3E}">
        <p14:creationId xmlns="" xmlns:p14="http://schemas.microsoft.com/office/powerpoint/2010/main" val="537802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E67FEBB-A17A-4D2D-BE4A-FF7D4681F1FB}" type="slidenum">
              <a:rPr lang="it-IT"/>
              <a:pPr>
                <a:defRPr/>
              </a:pPr>
              <a:t>‹N›</a:t>
            </a:fld>
            <a:endParaRPr lang="it-IT"/>
          </a:p>
        </p:txBody>
      </p:sp>
    </p:spTree>
    <p:extLst>
      <p:ext uri="{BB962C8B-B14F-4D97-AF65-F5344CB8AC3E}">
        <p14:creationId xmlns="" xmlns:p14="http://schemas.microsoft.com/office/powerpoint/2010/main" val="7347268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4893A220-7EA6-4008-88FA-2FF7D603DF2D}" type="slidenum">
              <a:rPr/>
              <a:pPr>
                <a:defRPr/>
              </a:pPr>
              <a:t>‹N›</a:t>
            </a:fld>
            <a:endParaRPr/>
          </a:p>
        </p:txBody>
      </p:sp>
    </p:spTree>
    <p:extLst>
      <p:ext uri="{BB962C8B-B14F-4D97-AF65-F5344CB8AC3E}">
        <p14:creationId xmlns="" xmlns:p14="http://schemas.microsoft.com/office/powerpoint/2010/main" val="5549993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F41124C1-6B5B-4AA9-A791-C5137598F3F0}" type="slidenum">
              <a:rPr/>
              <a:pPr>
                <a:defRPr/>
              </a:pPr>
              <a:t>‹N›</a:t>
            </a:fld>
            <a:endParaRPr/>
          </a:p>
        </p:txBody>
      </p:sp>
    </p:spTree>
    <p:extLst>
      <p:ext uri="{BB962C8B-B14F-4D97-AF65-F5344CB8AC3E}">
        <p14:creationId xmlns="" xmlns:p14="http://schemas.microsoft.com/office/powerpoint/2010/main" val="27878741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80DF0307-B68E-4DC0-A158-A7BC3606DD34}" type="slidenum">
              <a:rPr/>
              <a:pPr>
                <a:defRPr/>
              </a:pPr>
              <a:t>‹N›</a:t>
            </a:fld>
            <a:endParaRPr/>
          </a:p>
        </p:txBody>
      </p:sp>
    </p:spTree>
    <p:extLst>
      <p:ext uri="{BB962C8B-B14F-4D97-AF65-F5344CB8AC3E}">
        <p14:creationId xmlns="" xmlns:p14="http://schemas.microsoft.com/office/powerpoint/2010/main" val="35862559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D544837E-D120-45B4-B012-A93BA781473C}" type="slidenum">
              <a:rPr/>
              <a:pPr>
                <a:defRPr/>
              </a:pPr>
              <a:t>‹N›</a:t>
            </a:fld>
            <a:endParaRPr/>
          </a:p>
        </p:txBody>
      </p:sp>
    </p:spTree>
    <p:extLst>
      <p:ext uri="{BB962C8B-B14F-4D97-AF65-F5344CB8AC3E}">
        <p14:creationId xmlns="" xmlns:p14="http://schemas.microsoft.com/office/powerpoint/2010/main" val="10496680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7274711C-9478-47D0-A276-6270B235E4DE}" type="slidenum">
              <a:rPr/>
              <a:pPr>
                <a:defRPr/>
              </a:pPr>
              <a:t>‹N›</a:t>
            </a:fld>
            <a:endParaRPr/>
          </a:p>
        </p:txBody>
      </p:sp>
    </p:spTree>
    <p:extLst>
      <p:ext uri="{BB962C8B-B14F-4D97-AF65-F5344CB8AC3E}">
        <p14:creationId xmlns="" xmlns:p14="http://schemas.microsoft.com/office/powerpoint/2010/main" val="25540000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95377742-E236-4F62-92F2-4808BDA04816}" type="slidenum">
              <a:rPr/>
              <a:pPr>
                <a:defRPr/>
              </a:pPr>
              <a:t>‹N›</a:t>
            </a:fld>
            <a:endParaRPr/>
          </a:p>
        </p:txBody>
      </p:sp>
    </p:spTree>
    <p:extLst>
      <p:ext uri="{BB962C8B-B14F-4D97-AF65-F5344CB8AC3E}">
        <p14:creationId xmlns="" xmlns:p14="http://schemas.microsoft.com/office/powerpoint/2010/main" val="1795396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3D0EFA86-03CB-453F-BA71-4F3F551482D0}" type="slidenum">
              <a:rPr/>
              <a:pPr>
                <a:defRPr/>
              </a:pPr>
              <a:t>‹N›</a:t>
            </a:fld>
            <a:endParaRPr/>
          </a:p>
        </p:txBody>
      </p:sp>
    </p:spTree>
    <p:extLst>
      <p:ext uri="{BB962C8B-B14F-4D97-AF65-F5344CB8AC3E}">
        <p14:creationId xmlns="" xmlns:p14="http://schemas.microsoft.com/office/powerpoint/2010/main" val="30696271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49E67BD1-3CC9-45E0-9F7F-2D6DE1064BC1}" type="slidenum">
              <a:rPr/>
              <a:pPr>
                <a:defRPr/>
              </a:pPr>
              <a:t>‹N›</a:t>
            </a:fld>
            <a:endParaRPr/>
          </a:p>
        </p:txBody>
      </p:sp>
    </p:spTree>
    <p:extLst>
      <p:ext uri="{BB962C8B-B14F-4D97-AF65-F5344CB8AC3E}">
        <p14:creationId xmlns="" xmlns:p14="http://schemas.microsoft.com/office/powerpoint/2010/main" val="2599756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56C2C8BD-3087-4F77-91F7-FD981115F6B4}" type="slidenum">
              <a:rPr lang="it-IT"/>
              <a:pPr>
                <a:defRPr/>
              </a:pPr>
              <a:t>‹N›</a:t>
            </a:fld>
            <a:endParaRPr lang="it-IT"/>
          </a:p>
        </p:txBody>
      </p:sp>
    </p:spTree>
    <p:extLst>
      <p:ext uri="{BB962C8B-B14F-4D97-AF65-F5344CB8AC3E}">
        <p14:creationId xmlns="" xmlns:p14="http://schemas.microsoft.com/office/powerpoint/2010/main" val="15185723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399A4CB0-1B30-4E15-A4E9-21583A04A630}" type="slidenum">
              <a:rPr/>
              <a:pPr>
                <a:defRPr/>
              </a:pPr>
              <a:t>‹N›</a:t>
            </a:fld>
            <a:endParaRPr/>
          </a:p>
        </p:txBody>
      </p:sp>
    </p:spTree>
    <p:extLst>
      <p:ext uri="{BB962C8B-B14F-4D97-AF65-F5344CB8AC3E}">
        <p14:creationId xmlns="" xmlns:p14="http://schemas.microsoft.com/office/powerpoint/2010/main" val="32109342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4" name="Segnaposto numero diapositiva 1"/>
          <p:cNvSpPr txBox="1">
            <a:spLocks/>
          </p:cNvSpPr>
          <p:nvPr userDrawn="1"/>
        </p:nvSpPr>
        <p:spPr>
          <a:xfrm>
            <a:off x="6553200" y="6356350"/>
            <a:ext cx="2133600" cy="365125"/>
          </a:xfrm>
          <a:prstGeom prst="rect">
            <a:avLst/>
          </a:prstGeom>
        </p:spPr>
        <p:txBody>
          <a:bodyPr anchor="ctr"/>
          <a:lstStyle>
            <a:defPPr>
              <a:defRPr lang="it-IT"/>
            </a:defPPr>
            <a:lvl1pPr algn="l" rtl="0" fontAlgn="base">
              <a:spcBef>
                <a:spcPct val="0"/>
              </a:spcBef>
              <a:spcAft>
                <a:spcPct val="0"/>
              </a:spcAft>
              <a:defRPr lang="it-IT" sz="1200" u="sng" kern="1200" smtClean="0">
                <a:solidFill>
                  <a:schemeClr val="tx1">
                    <a:tint val="75000"/>
                  </a:schemeClr>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a:lstStyle>
          <a:p>
            <a:pPr algn="r">
              <a:defRPr/>
            </a:pPr>
            <a:fld id="{AF016CC2-3AE2-48FD-B9CF-E99A8961C210}" type="slidenum">
              <a:rPr/>
              <a:pPr algn="r">
                <a:defRPr/>
              </a:pPr>
              <a:t>‹N›</a:t>
            </a:fld>
            <a:endParaRPr/>
          </a:p>
        </p:txBody>
      </p:sp>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Tree>
    <p:extLst>
      <p:ext uri="{BB962C8B-B14F-4D97-AF65-F5344CB8AC3E}">
        <p14:creationId xmlns="" xmlns:p14="http://schemas.microsoft.com/office/powerpoint/2010/main" val="3219939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numero diapositiva 1"/>
          <p:cNvSpPr>
            <a:spLocks noGrp="1"/>
          </p:cNvSpPr>
          <p:nvPr>
            <p:ph type="sldNum" sz="quarter" idx="10"/>
          </p:nvPr>
        </p:nvSpPr>
        <p:spPr/>
        <p:txBody>
          <a:bodyPr/>
          <a:lstStyle>
            <a:lvl1pPr>
              <a:defRPr/>
            </a:lvl1pPr>
          </a:lstStyle>
          <a:p>
            <a:pPr>
              <a:defRPr/>
            </a:pPr>
            <a:fld id="{1156A59A-C36B-44FE-86A5-E86CCD9CD027}" type="slidenum">
              <a:rPr/>
              <a:pPr>
                <a:defRPr/>
              </a:pPr>
              <a:t>‹N›</a:t>
            </a:fld>
            <a:endParaRPr/>
          </a:p>
        </p:txBody>
      </p:sp>
    </p:spTree>
    <p:extLst>
      <p:ext uri="{BB962C8B-B14F-4D97-AF65-F5344CB8AC3E}">
        <p14:creationId xmlns="" xmlns:p14="http://schemas.microsoft.com/office/powerpoint/2010/main" val="30583523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Segnaposto numero diapositiva 1"/>
          <p:cNvSpPr>
            <a:spLocks noGrp="1"/>
          </p:cNvSpPr>
          <p:nvPr>
            <p:ph type="sldNum" sz="quarter" idx="10"/>
          </p:nvPr>
        </p:nvSpPr>
        <p:spPr/>
        <p:txBody>
          <a:bodyPr/>
          <a:lstStyle>
            <a:lvl1pPr>
              <a:defRPr/>
            </a:lvl1pPr>
          </a:lstStyle>
          <a:p>
            <a:pPr>
              <a:defRPr/>
            </a:pPr>
            <a:fld id="{6C52D363-1933-4B4C-8E49-A658AECC3426}" type="slidenum">
              <a:rPr lang="it-IT"/>
              <a:pPr>
                <a:defRPr/>
              </a:pPr>
              <a:t>‹N›</a:t>
            </a:fld>
            <a:endParaRPr lang="it-IT"/>
          </a:p>
        </p:txBody>
      </p:sp>
    </p:spTree>
    <p:extLst>
      <p:ext uri="{BB962C8B-B14F-4D97-AF65-F5344CB8AC3E}">
        <p14:creationId xmlns="" xmlns:p14="http://schemas.microsoft.com/office/powerpoint/2010/main" val="744540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numero diapositiva 1"/>
          <p:cNvSpPr>
            <a:spLocks noGrp="1"/>
          </p:cNvSpPr>
          <p:nvPr>
            <p:ph type="sldNum" sz="quarter" idx="10"/>
          </p:nvPr>
        </p:nvSpPr>
        <p:spPr/>
        <p:txBody>
          <a:bodyPr/>
          <a:lstStyle>
            <a:lvl1pPr>
              <a:defRPr/>
            </a:lvl1pPr>
          </a:lstStyle>
          <a:p>
            <a:pPr>
              <a:defRPr/>
            </a:pPr>
            <a:fld id="{CA9C86E4-4B8E-4DAA-B78E-6DD312120BC0}" type="slidenum">
              <a:rPr lang="it-IT"/>
              <a:pPr>
                <a:defRPr/>
              </a:pPr>
              <a:t>‹N›</a:t>
            </a:fld>
            <a:endParaRPr lang="it-IT"/>
          </a:p>
        </p:txBody>
      </p:sp>
    </p:spTree>
    <p:extLst>
      <p:ext uri="{BB962C8B-B14F-4D97-AF65-F5344CB8AC3E}">
        <p14:creationId xmlns="" xmlns:p14="http://schemas.microsoft.com/office/powerpoint/2010/main" val="42943242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numero diapositiva 1"/>
          <p:cNvSpPr>
            <a:spLocks noGrp="1"/>
          </p:cNvSpPr>
          <p:nvPr>
            <p:ph type="sldNum" sz="quarter" idx="10"/>
          </p:nvPr>
        </p:nvSpPr>
        <p:spPr/>
        <p:txBody>
          <a:bodyPr/>
          <a:lstStyle>
            <a:lvl1pPr>
              <a:defRPr/>
            </a:lvl1pPr>
          </a:lstStyle>
          <a:p>
            <a:pPr>
              <a:defRPr/>
            </a:pPr>
            <a:fld id="{E7FF39F7-113F-4487-A577-CC10C044863B}" type="slidenum">
              <a:rPr lang="it-IT"/>
              <a:pPr>
                <a:defRPr/>
              </a:pPr>
              <a:t>‹N›</a:t>
            </a:fld>
            <a:endParaRPr lang="it-IT"/>
          </a:p>
        </p:txBody>
      </p:sp>
    </p:spTree>
    <p:extLst>
      <p:ext uri="{BB962C8B-B14F-4D97-AF65-F5344CB8AC3E}">
        <p14:creationId xmlns="" xmlns:p14="http://schemas.microsoft.com/office/powerpoint/2010/main" val="39673947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lo stile del titolo</a:t>
            </a:r>
            <a:endParaRPr lang="it-IT"/>
          </a:p>
        </p:txBody>
      </p:sp>
      <p:sp>
        <p:nvSpPr>
          <p:cNvPr id="3" name="Segnaposto numero diapositiva 1"/>
          <p:cNvSpPr>
            <a:spLocks noGrp="1"/>
          </p:cNvSpPr>
          <p:nvPr>
            <p:ph type="sldNum" sz="quarter" idx="10"/>
          </p:nvPr>
        </p:nvSpPr>
        <p:spPr/>
        <p:txBody>
          <a:bodyPr/>
          <a:lstStyle>
            <a:lvl1pPr>
              <a:defRPr/>
            </a:lvl1pPr>
          </a:lstStyle>
          <a:p>
            <a:pPr>
              <a:defRPr/>
            </a:pPr>
            <a:fld id="{336B6BFD-3B3B-4A57-AA2E-F15E4C3E050B}" type="slidenum">
              <a:rPr lang="it-IT"/>
              <a:pPr>
                <a:defRPr/>
              </a:pPr>
              <a:t>‹N›</a:t>
            </a:fld>
            <a:endParaRPr lang="it-IT"/>
          </a:p>
        </p:txBody>
      </p:sp>
    </p:spTree>
    <p:extLst>
      <p:ext uri="{BB962C8B-B14F-4D97-AF65-F5344CB8AC3E}">
        <p14:creationId xmlns="" xmlns:p14="http://schemas.microsoft.com/office/powerpoint/2010/main" val="881735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numero diapositiva 1"/>
          <p:cNvSpPr>
            <a:spLocks noGrp="1"/>
          </p:cNvSpPr>
          <p:nvPr>
            <p:ph type="sldNum" sz="quarter" idx="10"/>
          </p:nvPr>
        </p:nvSpPr>
        <p:spPr/>
        <p:txBody>
          <a:bodyPr/>
          <a:lstStyle>
            <a:lvl1pPr>
              <a:defRPr/>
            </a:lvl1pPr>
          </a:lstStyle>
          <a:p>
            <a:pPr>
              <a:defRPr/>
            </a:pPr>
            <a:fld id="{8B95D8B4-282E-4CF1-9ADE-5B0CA80A5E1E}" type="slidenum">
              <a:rPr lang="it-IT"/>
              <a:pPr>
                <a:defRPr/>
              </a:pPr>
              <a:t>‹N›</a:t>
            </a:fld>
            <a:endParaRPr lang="it-IT"/>
          </a:p>
        </p:txBody>
      </p:sp>
    </p:spTree>
    <p:extLst>
      <p:ext uri="{BB962C8B-B14F-4D97-AF65-F5344CB8AC3E}">
        <p14:creationId xmlns="" xmlns:p14="http://schemas.microsoft.com/office/powerpoint/2010/main" val="3584516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BED005C1-77C0-47D4-95D6-0B7E011E5CF0}" type="slidenum">
              <a:rPr lang="it-IT"/>
              <a:pPr>
                <a:defRPr/>
              </a:pPr>
              <a:t>‹N›</a:t>
            </a:fld>
            <a:endParaRPr lang="it-IT"/>
          </a:p>
        </p:txBody>
      </p:sp>
    </p:spTree>
    <p:extLst>
      <p:ext uri="{BB962C8B-B14F-4D97-AF65-F5344CB8AC3E}">
        <p14:creationId xmlns="" xmlns:p14="http://schemas.microsoft.com/office/powerpoint/2010/main" val="554122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numero diapositiva 1"/>
          <p:cNvSpPr>
            <a:spLocks noGrp="1"/>
          </p:cNvSpPr>
          <p:nvPr>
            <p:ph type="sldNum" sz="quarter" idx="10"/>
          </p:nvPr>
        </p:nvSpPr>
        <p:spPr/>
        <p:txBody>
          <a:bodyPr/>
          <a:lstStyle>
            <a:lvl1pPr>
              <a:defRPr/>
            </a:lvl1pPr>
          </a:lstStyle>
          <a:p>
            <a:pPr>
              <a:defRPr/>
            </a:pPr>
            <a:fld id="{7FE6CA7A-4A83-4710-99F6-DED49D9302DD}" type="slidenum">
              <a:rPr lang="it-IT"/>
              <a:pPr>
                <a:defRPr/>
              </a:pPr>
              <a:t>‹N›</a:t>
            </a:fld>
            <a:endParaRPr lang="it-IT"/>
          </a:p>
        </p:txBody>
      </p:sp>
    </p:spTree>
    <p:extLst>
      <p:ext uri="{BB962C8B-B14F-4D97-AF65-F5344CB8AC3E}">
        <p14:creationId xmlns="" xmlns:p14="http://schemas.microsoft.com/office/powerpoint/2010/main" val="20226735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27" name="Line 23"/>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28" name="Line 24"/>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pic>
        <p:nvPicPr>
          <p:cNvPr id="1029"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0" y="207963"/>
            <a:ext cx="1292225" cy="1660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0" name="Line 26"/>
          <p:cNvSpPr>
            <a:spLocks noChangeShapeType="1"/>
          </p:cNvSpPr>
          <p:nvPr userDrawn="1"/>
        </p:nvSpPr>
        <p:spPr bwMode="auto">
          <a:xfrm>
            <a:off x="92075" y="0"/>
            <a:ext cx="0" cy="1871663"/>
          </a:xfrm>
          <a:prstGeom prst="line">
            <a:avLst/>
          </a:prstGeom>
          <a:noFill/>
          <a:ln w="19050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031" name="Line 27"/>
          <p:cNvSpPr>
            <a:spLocks noChangeShapeType="1"/>
          </p:cNvSpPr>
          <p:nvPr userDrawn="1"/>
        </p:nvSpPr>
        <p:spPr bwMode="auto">
          <a:xfrm>
            <a:off x="0" y="1870075"/>
            <a:ext cx="8305800" cy="0"/>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3002EC2-8E04-4259-8188-642163027A1A}"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36" descr="BANDA ROSSA 2 OPT BOLOGNA RAST"/>
          <p:cNvPicPr>
            <a:picLocks noChangeAspect="1" noChangeArrowheads="1"/>
          </p:cNvPicPr>
          <p:nvPr userDrawn="1"/>
        </p:nvPicPr>
        <p:blipFill>
          <a:blip r:embed="rId13" cstate="print">
            <a:extLst>
              <a:ext uri="{28A0092B-C50C-407E-A947-70E740481C1C}">
                <a14:useLocalDpi xmlns="" xmlns:a14="http://schemas.microsoft.com/office/drawing/2010/main" val="0"/>
              </a:ext>
            </a:extLst>
          </a:blip>
          <a:srcRect/>
          <a:stretch>
            <a:fillRect/>
          </a:stretch>
        </p:blipFill>
        <p:spPr bwMode="auto">
          <a:xfrm>
            <a:off x="0" y="6454775"/>
            <a:ext cx="9144000" cy="4016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51" name="Picture 25" descr="Alma-Mater TAGLIATO"/>
          <p:cNvPicPr>
            <a:picLocks noChangeAspect="1" noChangeArrowheads="1"/>
          </p:cNvPicPr>
          <p:nvPr userDrawn="1"/>
        </p:nvPicPr>
        <p:blipFill>
          <a:blip r:embed="rId14" cstate="print">
            <a:extLst>
              <a:ext uri="{28A0092B-C50C-407E-A947-70E740481C1C}">
                <a14:useLocalDpi xmlns="" xmlns:a14="http://schemas.microsoft.com/office/drawing/2010/main" val="0"/>
              </a:ext>
            </a:extLst>
          </a:blip>
          <a:srcRect/>
          <a:stretch>
            <a:fillRect/>
          </a:stretch>
        </p:blipFill>
        <p:spPr bwMode="auto">
          <a:xfrm>
            <a:off x="71438" y="103188"/>
            <a:ext cx="846137" cy="10874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52" name="Line 26"/>
          <p:cNvSpPr>
            <a:spLocks noChangeAspect="1" noChangeShapeType="1"/>
          </p:cNvSpPr>
          <p:nvPr userDrawn="1"/>
        </p:nvSpPr>
        <p:spPr bwMode="auto">
          <a:xfrm>
            <a:off x="82550" y="0"/>
            <a:ext cx="1588" cy="1184275"/>
          </a:xfrm>
          <a:prstGeom prst="line">
            <a:avLst/>
          </a:prstGeom>
          <a:noFill/>
          <a:ln w="171450">
            <a:solidFill>
              <a:srgbClr val="CC0000"/>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3" name="Line 27"/>
          <p:cNvSpPr>
            <a:spLocks noChangeAspect="1" noChangeShapeType="1"/>
          </p:cNvSpPr>
          <p:nvPr userDrawn="1"/>
        </p:nvSpPr>
        <p:spPr bwMode="auto">
          <a:xfrm>
            <a:off x="0" y="1182688"/>
            <a:ext cx="8266113" cy="1587"/>
          </a:xfrm>
          <a:prstGeom prst="line">
            <a:avLst/>
          </a:prstGeom>
          <a:noFill/>
          <a:ln w="1905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4" name="Line 34"/>
          <p:cNvSpPr>
            <a:spLocks noChangeShapeType="1"/>
          </p:cNvSpPr>
          <p:nvPr userDrawn="1"/>
        </p:nvSpPr>
        <p:spPr bwMode="auto">
          <a:xfrm>
            <a:off x="8316913" y="6424613"/>
            <a:ext cx="0" cy="352425"/>
          </a:xfrm>
          <a:prstGeom prst="line">
            <a:avLst/>
          </a:prstGeom>
          <a:noFill/>
          <a:ln w="38100">
            <a:solidFill>
              <a:schemeClr val="bg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2055" name="Line 35"/>
          <p:cNvSpPr>
            <a:spLocks noChangeShapeType="1"/>
          </p:cNvSpPr>
          <p:nvPr userDrawn="1"/>
        </p:nvSpPr>
        <p:spPr bwMode="auto">
          <a:xfrm>
            <a:off x="8316913" y="6092825"/>
            <a:ext cx="0" cy="360363"/>
          </a:xfrm>
          <a:prstGeom prst="line">
            <a:avLst/>
          </a:prstGeom>
          <a:noFill/>
          <a:ln w="38100">
            <a:solidFill>
              <a:srgbClr val="5F5F5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it-IT"/>
          </a:p>
        </p:txBody>
      </p:sp>
      <p:sp>
        <p:nvSpPr>
          <p:cNvPr id="12" name="Segnaposto numero diapositiva 1"/>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lang="it-IT" sz="1200">
                <a:solidFill>
                  <a:schemeClr val="tx1">
                    <a:tint val="75000"/>
                  </a:schemeClr>
                </a:solidFill>
              </a:defRPr>
            </a:lvl1pPr>
          </a:lstStyle>
          <a:p>
            <a:pPr>
              <a:defRPr/>
            </a:pPr>
            <a:fld id="{0B6439C3-A087-4E2E-8329-DB6B0D92C8C4}" type="slidenum">
              <a:rPr/>
              <a:pPr>
                <a:defRPr/>
              </a:pPr>
              <a:t>‹N›</a:t>
            </a:fld>
            <a:endParaRPr/>
          </a:p>
        </p:txBody>
      </p:sp>
      <p:sp>
        <p:nvSpPr>
          <p:cNvPr id="9" name="CasellaDiTesto 8"/>
          <p:cNvSpPr txBox="1"/>
          <p:nvPr userDrawn="1"/>
        </p:nvSpPr>
        <p:spPr>
          <a:xfrm>
            <a:off x="1187624" y="345024"/>
            <a:ext cx="7344816" cy="369332"/>
          </a:xfrm>
          <a:prstGeom prst="rect">
            <a:avLst/>
          </a:prstGeom>
          <a:noFill/>
        </p:spPr>
        <p:txBody>
          <a:bodyPr wrap="square" rtlCol="0">
            <a:spAutoFit/>
          </a:bodyPr>
          <a:lstStyle/>
          <a:p>
            <a:r>
              <a:rPr lang="it-IT" b="1" u="none" dirty="0" err="1" smtClean="0"/>
              <a:t>Course</a:t>
            </a:r>
            <a:r>
              <a:rPr lang="it-IT" b="1" u="none" baseline="0" dirty="0" smtClean="0"/>
              <a:t> on </a:t>
            </a:r>
            <a:r>
              <a:rPr lang="it-IT" b="1" u="none" baseline="0" dirty="0" err="1" smtClean="0"/>
              <a:t>Coastal</a:t>
            </a:r>
            <a:r>
              <a:rPr lang="it-IT" b="1" u="none" baseline="0" dirty="0" smtClean="0"/>
              <a:t> </a:t>
            </a:r>
            <a:r>
              <a:rPr lang="it-IT" b="1" u="none" baseline="0" dirty="0" err="1" smtClean="0"/>
              <a:t>Engineering</a:t>
            </a:r>
            <a:endParaRPr lang="it-IT" b="1" u="none" dirty="0"/>
          </a:p>
        </p:txBody>
      </p:sp>
      <p:sp>
        <p:nvSpPr>
          <p:cNvPr id="11" name="CasellaDiTesto 10"/>
          <p:cNvSpPr txBox="1"/>
          <p:nvPr userDrawn="1"/>
        </p:nvSpPr>
        <p:spPr>
          <a:xfrm>
            <a:off x="-40944" y="6426040"/>
            <a:ext cx="4427984" cy="461665"/>
          </a:xfrm>
          <a:prstGeom prst="rect">
            <a:avLst/>
          </a:prstGeom>
          <a:noFill/>
        </p:spPr>
        <p:txBody>
          <a:bodyPr wrap="square" rtlCol="0">
            <a:spAutoFit/>
          </a:bodyPr>
          <a:lstStyle/>
          <a:p>
            <a:r>
              <a:rPr lang="it-IT" sz="1200" u="none" dirty="0" err="1" smtClean="0">
                <a:solidFill>
                  <a:schemeClr val="bg1"/>
                </a:solidFill>
              </a:rPr>
              <a:t>These</a:t>
            </a:r>
            <a:r>
              <a:rPr lang="it-IT" sz="1200" u="none" baseline="0" dirty="0" smtClean="0">
                <a:solidFill>
                  <a:schemeClr val="bg1"/>
                </a:solidFill>
              </a:rPr>
              <a:t> </a:t>
            </a:r>
            <a:r>
              <a:rPr lang="it-IT" sz="1200" u="none" baseline="0" dirty="0" err="1" smtClean="0">
                <a:solidFill>
                  <a:schemeClr val="bg1"/>
                </a:solidFill>
              </a:rPr>
              <a:t>slides</a:t>
            </a:r>
            <a:r>
              <a:rPr lang="it-IT" sz="1200" u="none" baseline="0" dirty="0" smtClean="0">
                <a:solidFill>
                  <a:schemeClr val="bg1"/>
                </a:solidFill>
              </a:rPr>
              <a:t> and </a:t>
            </a:r>
            <a:r>
              <a:rPr lang="it-IT" sz="1200" u="none" baseline="0" dirty="0" err="1" smtClean="0">
                <a:solidFill>
                  <a:schemeClr val="bg1"/>
                </a:solidFill>
              </a:rPr>
              <a:t>extended</a:t>
            </a:r>
            <a:r>
              <a:rPr lang="it-IT" sz="1200" u="none" baseline="0" dirty="0" smtClean="0">
                <a:solidFill>
                  <a:schemeClr val="bg1"/>
                </a:solidFill>
              </a:rPr>
              <a:t> </a:t>
            </a:r>
            <a:r>
              <a:rPr lang="it-IT" sz="1200" u="none" baseline="0" dirty="0" err="1" smtClean="0">
                <a:solidFill>
                  <a:schemeClr val="bg1"/>
                </a:solidFill>
              </a:rPr>
              <a:t>version</a:t>
            </a:r>
            <a:r>
              <a:rPr lang="it-IT" sz="1200" u="none" baseline="0" dirty="0" smtClean="0">
                <a:solidFill>
                  <a:schemeClr val="bg1"/>
                </a:solidFill>
              </a:rPr>
              <a:t> </a:t>
            </a:r>
            <a:r>
              <a:rPr lang="it-IT" sz="1200" u="none" baseline="0" dirty="0" err="1" smtClean="0">
                <a:solidFill>
                  <a:schemeClr val="bg1"/>
                </a:solidFill>
              </a:rPr>
              <a:t>of</a:t>
            </a:r>
            <a:r>
              <a:rPr lang="it-IT" sz="1200" u="none" baseline="0" dirty="0" smtClean="0">
                <a:solidFill>
                  <a:schemeClr val="bg1"/>
                </a:solidFill>
              </a:rPr>
              <a:t> </a:t>
            </a:r>
            <a:r>
              <a:rPr lang="it-IT" sz="1200" u="none" baseline="0" dirty="0" err="1" smtClean="0">
                <a:solidFill>
                  <a:schemeClr val="bg1"/>
                </a:solidFill>
              </a:rPr>
              <a:t>this</a:t>
            </a:r>
            <a:r>
              <a:rPr lang="it-IT" sz="1200" u="none" baseline="0" dirty="0" smtClean="0">
                <a:solidFill>
                  <a:schemeClr val="bg1"/>
                </a:solidFill>
              </a:rPr>
              <a:t> </a:t>
            </a:r>
            <a:r>
              <a:rPr lang="it-IT" sz="1200" u="none" baseline="0" dirty="0" err="1" smtClean="0">
                <a:solidFill>
                  <a:schemeClr val="bg1"/>
                </a:solidFill>
              </a:rPr>
              <a:t>lecture</a:t>
            </a:r>
            <a:r>
              <a:rPr lang="it-IT" sz="1200" u="none" baseline="0" dirty="0" smtClean="0">
                <a:solidFill>
                  <a:schemeClr val="bg1"/>
                </a:solidFill>
              </a:rPr>
              <a:t> (</a:t>
            </a:r>
            <a:r>
              <a:rPr lang="it-IT" sz="1200" u="none" baseline="0" dirty="0" err="1" smtClean="0">
                <a:solidFill>
                  <a:schemeClr val="bg1"/>
                </a:solidFill>
              </a:rPr>
              <a:t>with</a:t>
            </a:r>
            <a:r>
              <a:rPr lang="it-IT" sz="1200" u="none" baseline="0" dirty="0" smtClean="0">
                <a:solidFill>
                  <a:schemeClr val="bg1"/>
                </a:solidFill>
              </a:rPr>
              <a:t> </a:t>
            </a:r>
            <a:r>
              <a:rPr lang="it-IT" sz="1200" u="none" baseline="0" dirty="0" err="1" smtClean="0">
                <a:solidFill>
                  <a:schemeClr val="bg1"/>
                </a:solidFill>
              </a:rPr>
              <a:t>videos</a:t>
            </a:r>
            <a:r>
              <a:rPr lang="it-IT" sz="1200" u="none" baseline="0" dirty="0" smtClean="0">
                <a:solidFill>
                  <a:schemeClr val="bg1"/>
                </a:solidFill>
              </a:rPr>
              <a:t>) can </a:t>
            </a:r>
            <a:r>
              <a:rPr lang="it-IT" sz="1200" u="none" baseline="0" dirty="0" err="1" smtClean="0">
                <a:solidFill>
                  <a:schemeClr val="bg1"/>
                </a:solidFill>
              </a:rPr>
              <a:t>be</a:t>
            </a:r>
            <a:r>
              <a:rPr lang="it-IT" sz="1200" u="none" baseline="0" dirty="0" smtClean="0">
                <a:solidFill>
                  <a:schemeClr val="bg1"/>
                </a:solidFill>
              </a:rPr>
              <a:t> </a:t>
            </a:r>
            <a:r>
              <a:rPr lang="it-IT" sz="1200" u="none" baseline="0" dirty="0" err="1" smtClean="0">
                <a:solidFill>
                  <a:schemeClr val="bg1"/>
                </a:solidFill>
              </a:rPr>
              <a:t>downloaded</a:t>
            </a:r>
            <a:r>
              <a:rPr lang="it-IT" sz="1200" u="none" baseline="0" dirty="0" smtClean="0">
                <a:solidFill>
                  <a:schemeClr val="bg1"/>
                </a:solidFill>
              </a:rPr>
              <a:t> at www.albertomontanari.it</a:t>
            </a:r>
            <a:endParaRPr lang="it-IT" sz="1200" u="none"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7" r:id="rId4"/>
    <p:sldLayoutId id="2147483928" r:id="rId5"/>
    <p:sldLayoutId id="2147483929" r:id="rId6"/>
    <p:sldLayoutId id="2147483930" r:id="rId7"/>
    <p:sldLayoutId id="2147483931" r:id="rId8"/>
    <p:sldLayoutId id="2147483932" r:id="rId9"/>
    <p:sldLayoutId id="2147483934" r:id="rId10"/>
    <p:sldLayoutId id="214748393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0" y="2571744"/>
            <a:ext cx="9144000" cy="18774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u="sng">
                <a:solidFill>
                  <a:schemeClr val="tx1"/>
                </a:solidFill>
                <a:latin typeface="Arial" charset="0"/>
              </a:defRPr>
            </a:lvl1pPr>
            <a:lvl2pPr marL="742950" indent="-285750" eaLnBrk="0" hangingPunct="0">
              <a:defRPr u="sng">
                <a:solidFill>
                  <a:schemeClr val="tx1"/>
                </a:solidFill>
                <a:latin typeface="Arial" charset="0"/>
              </a:defRPr>
            </a:lvl2pPr>
            <a:lvl3pPr marL="1143000" indent="-228600" eaLnBrk="0" hangingPunct="0">
              <a:defRPr u="sng">
                <a:solidFill>
                  <a:schemeClr val="tx1"/>
                </a:solidFill>
                <a:latin typeface="Arial" charset="0"/>
              </a:defRPr>
            </a:lvl3pPr>
            <a:lvl4pPr marL="1600200" indent="-228600" eaLnBrk="0" hangingPunct="0">
              <a:defRPr u="sng">
                <a:solidFill>
                  <a:schemeClr val="tx1"/>
                </a:solidFill>
                <a:latin typeface="Arial" charset="0"/>
              </a:defRPr>
            </a:lvl4pPr>
            <a:lvl5pPr marL="2057400" indent="-228600" eaLnBrk="0" hangingPunct="0">
              <a:defRPr u="sng">
                <a:solidFill>
                  <a:schemeClr val="tx1"/>
                </a:solidFill>
                <a:latin typeface="Arial" charset="0"/>
              </a:defRPr>
            </a:lvl5pPr>
            <a:lvl6pPr marL="2514600" indent="-228600" eaLnBrk="0" fontAlgn="base" hangingPunct="0">
              <a:spcBef>
                <a:spcPct val="0"/>
              </a:spcBef>
              <a:spcAft>
                <a:spcPct val="0"/>
              </a:spcAft>
              <a:defRPr u="sng">
                <a:solidFill>
                  <a:schemeClr val="tx1"/>
                </a:solidFill>
                <a:latin typeface="Arial" charset="0"/>
              </a:defRPr>
            </a:lvl6pPr>
            <a:lvl7pPr marL="2971800" indent="-228600" eaLnBrk="0" fontAlgn="base" hangingPunct="0">
              <a:spcBef>
                <a:spcPct val="0"/>
              </a:spcBef>
              <a:spcAft>
                <a:spcPct val="0"/>
              </a:spcAft>
              <a:defRPr u="sng">
                <a:solidFill>
                  <a:schemeClr val="tx1"/>
                </a:solidFill>
                <a:latin typeface="Arial" charset="0"/>
              </a:defRPr>
            </a:lvl7pPr>
            <a:lvl8pPr marL="3429000" indent="-228600" eaLnBrk="0" fontAlgn="base" hangingPunct="0">
              <a:spcBef>
                <a:spcPct val="0"/>
              </a:spcBef>
              <a:spcAft>
                <a:spcPct val="0"/>
              </a:spcAft>
              <a:defRPr u="sng">
                <a:solidFill>
                  <a:schemeClr val="tx1"/>
                </a:solidFill>
                <a:latin typeface="Arial" charset="0"/>
              </a:defRPr>
            </a:lvl8pPr>
            <a:lvl9pPr marL="3886200" indent="-228600" eaLnBrk="0" fontAlgn="base" hangingPunct="0">
              <a:spcBef>
                <a:spcPct val="0"/>
              </a:spcBef>
              <a:spcAft>
                <a:spcPct val="0"/>
              </a:spcAft>
              <a:defRPr u="sng">
                <a:solidFill>
                  <a:schemeClr val="tx1"/>
                </a:solidFill>
                <a:latin typeface="Arial" charset="0"/>
              </a:defRPr>
            </a:lvl9pPr>
          </a:lstStyle>
          <a:p>
            <a:pPr algn="ctr" eaLnBrk="1" hangingPunct="1">
              <a:spcBef>
                <a:spcPct val="50000"/>
              </a:spcBef>
            </a:pPr>
            <a:r>
              <a:rPr lang="it-IT" altLang="it-IT" sz="4000" u="none" dirty="0" err="1" smtClean="0"/>
              <a:t>Coastal</a:t>
            </a:r>
            <a:r>
              <a:rPr lang="it-IT" altLang="it-IT" sz="4000" u="none" dirty="0" smtClean="0"/>
              <a:t> </a:t>
            </a:r>
            <a:r>
              <a:rPr lang="it-IT" altLang="it-IT" sz="4000" u="none" dirty="0" err="1" smtClean="0"/>
              <a:t>Hydrodynamics</a:t>
            </a:r>
            <a:r>
              <a:rPr lang="it-IT" altLang="it-IT" sz="4000" u="none" dirty="0" smtClean="0"/>
              <a:t> and </a:t>
            </a:r>
            <a:r>
              <a:rPr lang="it-IT" altLang="it-IT" sz="4000" u="none" dirty="0" err="1" smtClean="0"/>
              <a:t>Morphodynamics</a:t>
            </a:r>
            <a:endParaRPr lang="it-IT" altLang="it-IT" sz="4000" u="none" dirty="0">
              <a:solidFill>
                <a:srgbClr val="333333"/>
              </a:solidFill>
            </a:endParaRPr>
          </a:p>
          <a:p>
            <a:pPr algn="ctr" eaLnBrk="1" hangingPunct="1">
              <a:spcBef>
                <a:spcPct val="50000"/>
              </a:spcBef>
            </a:pPr>
            <a:endParaRPr lang="it-IT" altLang="it-IT" sz="2400" i="1" u="none" dirty="0">
              <a:solidFill>
                <a:srgbClr val="333333"/>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10</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The CERC formula</a:t>
            </a:r>
            <a:endParaRPr lang="it-IT" sz="3200" b="1" u="none" dirty="0"/>
          </a:p>
        </p:txBody>
      </p:sp>
      <p:sp>
        <p:nvSpPr>
          <p:cNvPr id="6" name="Segnaposto contenuto 2"/>
          <p:cNvSpPr>
            <a:spLocks noGrp="1"/>
          </p:cNvSpPr>
          <p:nvPr>
            <p:ph idx="1"/>
          </p:nvPr>
        </p:nvSpPr>
        <p:spPr>
          <a:xfrm>
            <a:off x="179512" y="1968895"/>
            <a:ext cx="8640960" cy="3600986"/>
          </a:xfrm>
        </p:spPr>
        <p:txBody>
          <a:bodyPr>
            <a:spAutoFit/>
          </a:bodyPr>
          <a:lstStyle/>
          <a:p>
            <a:pPr marL="355600" indent="-355600" algn="just">
              <a:spcBef>
                <a:spcPts val="1200"/>
              </a:spcBef>
              <a:buClr>
                <a:srgbClr val="C00000"/>
              </a:buClr>
            </a:pPr>
            <a:r>
              <a:rPr lang="en-US" sz="1800" b="1" dirty="0" smtClean="0"/>
              <a:t>The same result can be achieved by considering that the kinetic energy of the periodic single plane wave is null when the wave reaches the upper and lower elevation. Therefore the total energy at the breaker line is equal to the potential energy of the wave at the upper and lower elevation which is given by the relationship</a:t>
            </a:r>
          </a:p>
          <a:p>
            <a:pPr marL="355600" indent="-355600" algn="just">
              <a:spcBef>
                <a:spcPts val="1200"/>
              </a:spcBef>
              <a:buClr>
                <a:srgbClr val="C00000"/>
              </a:buClr>
            </a:pPr>
            <a:endParaRPr lang="en-US" sz="1800" b="1" dirty="0" smtClean="0"/>
          </a:p>
          <a:p>
            <a:pPr marL="355600" indent="-355600" algn="just">
              <a:spcBef>
                <a:spcPts val="1200"/>
              </a:spcBef>
              <a:buClr>
                <a:srgbClr val="C00000"/>
              </a:buClr>
            </a:pPr>
            <a:endParaRPr lang="en-US" sz="1800" b="1" dirty="0" smtClean="0"/>
          </a:p>
          <a:p>
            <a:pPr marL="355600" indent="-355600" algn="just">
              <a:spcBef>
                <a:spcPts val="1200"/>
              </a:spcBef>
              <a:buClr>
                <a:srgbClr val="C00000"/>
              </a:buClr>
            </a:pPr>
            <a:r>
              <a:rPr lang="en-US" sz="1800" b="1" dirty="0" smtClean="0"/>
              <a:t>As waves propagate, their energy is transported. The energy transport velocity is the group velocity. As a result, the </a:t>
            </a:r>
            <a:r>
              <a:rPr lang="en-US" sz="1800" b="1" dirty="0" smtClean="0">
                <a:solidFill>
                  <a:srgbClr val="FF0000"/>
                </a:solidFill>
              </a:rPr>
              <a:t>wave </a:t>
            </a:r>
            <a:r>
              <a:rPr lang="en-US" sz="1800" b="1" dirty="0" smtClean="0">
                <a:solidFill>
                  <a:srgbClr val="FF0000"/>
                </a:solidFill>
              </a:rPr>
              <a:t>energy flux</a:t>
            </a:r>
            <a:r>
              <a:rPr lang="en-US" sz="1800" b="1" dirty="0" smtClean="0"/>
              <a:t>, through a vertical plane of unit width perpendicular to the wave propagation direction, is equal </a:t>
            </a:r>
            <a:r>
              <a:rPr lang="en-US" sz="1800" b="1" dirty="0" smtClean="0"/>
              <a:t>to</a:t>
            </a:r>
            <a:endParaRPr lang="en-US" sz="1800" b="1" dirty="0" smtClean="0"/>
          </a:p>
        </p:txBody>
      </p:sp>
      <p:pic>
        <p:nvPicPr>
          <p:cNvPr id="36865" name="Picture 1"/>
          <p:cNvPicPr>
            <a:picLocks noChangeAspect="1" noChangeArrowheads="1"/>
          </p:cNvPicPr>
          <p:nvPr/>
        </p:nvPicPr>
        <p:blipFill>
          <a:blip r:embed="rId2" cstate="print"/>
          <a:srcRect/>
          <a:stretch>
            <a:fillRect/>
          </a:stretch>
        </p:blipFill>
        <p:spPr bwMode="auto">
          <a:xfrm>
            <a:off x="71406" y="3643314"/>
            <a:ext cx="10562619" cy="642942"/>
          </a:xfrm>
          <a:prstGeom prst="rect">
            <a:avLst/>
          </a:prstGeom>
          <a:noFill/>
          <a:ln w="9525">
            <a:noFill/>
            <a:miter lim="800000"/>
            <a:headEnd/>
            <a:tailEnd/>
          </a:ln>
          <a:effectLst/>
        </p:spPr>
      </p:pic>
      <p:pic>
        <p:nvPicPr>
          <p:cNvPr id="36866" name="Picture 2"/>
          <p:cNvPicPr>
            <a:picLocks noChangeAspect="1" noChangeArrowheads="1"/>
          </p:cNvPicPr>
          <p:nvPr/>
        </p:nvPicPr>
        <p:blipFill>
          <a:blip r:embed="rId3" cstate="print"/>
          <a:srcRect/>
          <a:stretch>
            <a:fillRect/>
          </a:stretch>
        </p:blipFill>
        <p:spPr bwMode="auto">
          <a:xfrm>
            <a:off x="285720" y="5786454"/>
            <a:ext cx="1633049" cy="419101"/>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11</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The CERC formula</a:t>
            </a:r>
            <a:endParaRPr lang="it-IT" sz="3200" b="1" u="none" dirty="0"/>
          </a:p>
        </p:txBody>
      </p:sp>
      <p:sp>
        <p:nvSpPr>
          <p:cNvPr id="6" name="Segnaposto contenuto 2"/>
          <p:cNvSpPr>
            <a:spLocks noGrp="1"/>
          </p:cNvSpPr>
          <p:nvPr>
            <p:ph idx="1"/>
          </p:nvPr>
        </p:nvSpPr>
        <p:spPr>
          <a:xfrm>
            <a:off x="179512" y="1968895"/>
            <a:ext cx="8640960" cy="3477875"/>
          </a:xfrm>
        </p:spPr>
        <p:txBody>
          <a:bodyPr>
            <a:spAutoFit/>
          </a:bodyPr>
          <a:lstStyle/>
          <a:p>
            <a:pPr marL="355600" indent="-355600" algn="just">
              <a:spcBef>
                <a:spcPts val="1200"/>
              </a:spcBef>
              <a:buClr>
                <a:srgbClr val="C00000"/>
              </a:buClr>
            </a:pPr>
            <a:r>
              <a:rPr lang="en-US" sz="1800" b="1" dirty="0" err="1" smtClean="0"/>
              <a:t>Cbg</a:t>
            </a:r>
            <a:r>
              <a:rPr lang="en-US" sz="1800" b="1" dirty="0" smtClean="0"/>
              <a:t> is the wave group velocity at the breaker line. The latter can be estimated through the relationship </a:t>
            </a:r>
          </a:p>
          <a:p>
            <a:pPr marL="355600" indent="-355600" algn="just">
              <a:spcBef>
                <a:spcPts val="1200"/>
              </a:spcBef>
              <a:buClr>
                <a:srgbClr val="C00000"/>
              </a:buClr>
            </a:pPr>
            <a:endParaRPr lang="en-US" sz="1800" b="1" dirty="0" smtClean="0"/>
          </a:p>
          <a:p>
            <a:pPr marL="355600" indent="-355600" algn="just">
              <a:spcBef>
                <a:spcPts val="1200"/>
              </a:spcBef>
              <a:buClr>
                <a:srgbClr val="C00000"/>
              </a:buClr>
            </a:pPr>
            <a:endParaRPr lang="en-US" sz="1800" b="1" dirty="0" smtClean="0"/>
          </a:p>
          <a:p>
            <a:pPr marL="355600" indent="-355600" algn="just">
              <a:spcBef>
                <a:spcPts val="1200"/>
              </a:spcBef>
              <a:buClr>
                <a:srgbClr val="C00000"/>
              </a:buClr>
              <a:buNone/>
            </a:pPr>
            <a:r>
              <a:rPr lang="en-US" sz="1800" b="1" dirty="0" smtClean="0"/>
              <a:t>	where k = </a:t>
            </a:r>
            <a:r>
              <a:rPr lang="en-US" sz="1800" b="1" dirty="0" err="1" smtClean="0"/>
              <a:t>H</a:t>
            </a:r>
            <a:r>
              <a:rPr lang="en-US" sz="1800" b="1" baseline="-25000" dirty="0" err="1" smtClean="0"/>
              <a:t>b</a:t>
            </a:r>
            <a:r>
              <a:rPr lang="en-US" sz="1800" b="1" dirty="0" smtClean="0"/>
              <a:t>/d</a:t>
            </a:r>
            <a:r>
              <a:rPr lang="en-US" sz="1800" b="1" baseline="-25000" dirty="0" smtClean="0"/>
              <a:t>b</a:t>
            </a:r>
            <a:r>
              <a:rPr lang="en-US" sz="1800" b="1" dirty="0" smtClean="0"/>
              <a:t> is the breaker index.</a:t>
            </a:r>
          </a:p>
          <a:p>
            <a:pPr marL="355600" indent="-355600" algn="just">
              <a:spcBef>
                <a:spcPts val="1200"/>
              </a:spcBef>
              <a:buClr>
                <a:srgbClr val="C00000"/>
              </a:buClr>
            </a:pPr>
            <a:r>
              <a:rPr lang="en-US" sz="1800" b="1" dirty="0" smtClean="0"/>
              <a:t>Then, we define the potential </a:t>
            </a:r>
            <a:r>
              <a:rPr lang="en-US" sz="1800" b="1" dirty="0" err="1" smtClean="0"/>
              <a:t>longshore</a:t>
            </a:r>
            <a:r>
              <a:rPr lang="en-US" sz="1800" b="1" dirty="0" smtClean="0"/>
              <a:t> sediment transport rate P</a:t>
            </a:r>
            <a:r>
              <a:rPr lang="en-US" sz="1800" b="1" baseline="-25000" dirty="0" smtClean="0"/>
              <a:t>l</a:t>
            </a:r>
            <a:r>
              <a:rPr lang="en-US" sz="1800" b="1" dirty="0" smtClean="0"/>
              <a:t> as the immersed weight of sediments per unit time that may be potentially transported for given sea and shoreline conditions provided enough material is available to be transported. It may be estimated through the relationship </a:t>
            </a:r>
          </a:p>
        </p:txBody>
      </p:sp>
      <p:pic>
        <p:nvPicPr>
          <p:cNvPr id="38915" name="Picture 3"/>
          <p:cNvPicPr>
            <a:picLocks noChangeAspect="1" noChangeArrowheads="1"/>
          </p:cNvPicPr>
          <p:nvPr/>
        </p:nvPicPr>
        <p:blipFill>
          <a:blip r:embed="rId2" cstate="print"/>
          <a:srcRect r="2224" b="8894"/>
          <a:stretch>
            <a:fillRect/>
          </a:stretch>
        </p:blipFill>
        <p:spPr bwMode="auto">
          <a:xfrm>
            <a:off x="631012" y="2847970"/>
            <a:ext cx="3853342" cy="478731"/>
          </a:xfrm>
          <a:prstGeom prst="rect">
            <a:avLst/>
          </a:prstGeom>
          <a:noFill/>
          <a:ln w="9525">
            <a:noFill/>
            <a:miter lim="800000"/>
            <a:headEnd/>
            <a:tailEnd/>
          </a:ln>
          <a:effectLst/>
        </p:spPr>
      </p:pic>
      <p:pic>
        <p:nvPicPr>
          <p:cNvPr id="38917" name="Picture 5"/>
          <p:cNvPicPr>
            <a:picLocks noChangeAspect="1" noChangeArrowheads="1"/>
          </p:cNvPicPr>
          <p:nvPr/>
        </p:nvPicPr>
        <p:blipFill>
          <a:blip r:embed="rId3" cstate="print"/>
          <a:srcRect/>
          <a:stretch>
            <a:fillRect/>
          </a:stretch>
        </p:blipFill>
        <p:spPr bwMode="auto">
          <a:xfrm>
            <a:off x="609836" y="5619478"/>
            <a:ext cx="5462362" cy="524166"/>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12</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The CERC formula</a:t>
            </a:r>
            <a:endParaRPr lang="it-IT" sz="3200" b="1" u="none" dirty="0"/>
          </a:p>
        </p:txBody>
      </p:sp>
      <p:sp>
        <p:nvSpPr>
          <p:cNvPr id="6" name="Segnaposto contenuto 2"/>
          <p:cNvSpPr>
            <a:spLocks noGrp="1"/>
          </p:cNvSpPr>
          <p:nvPr>
            <p:ph idx="1"/>
          </p:nvPr>
        </p:nvSpPr>
        <p:spPr>
          <a:xfrm>
            <a:off x="179512" y="2352628"/>
            <a:ext cx="8640960" cy="2862322"/>
          </a:xfrm>
        </p:spPr>
        <p:txBody>
          <a:bodyPr>
            <a:spAutoFit/>
          </a:bodyPr>
          <a:lstStyle/>
          <a:p>
            <a:pPr marL="355600" indent="-355600" algn="just">
              <a:spcBef>
                <a:spcPts val="1200"/>
              </a:spcBef>
              <a:buClr>
                <a:srgbClr val="C00000"/>
              </a:buClr>
            </a:pPr>
            <a:r>
              <a:rPr lang="en-US" sz="1800" b="1" dirty="0" smtClean="0"/>
              <a:t>Here </a:t>
            </a:r>
            <a:r>
              <a:rPr lang="en-US" sz="1800" b="1" dirty="0" err="1" smtClean="0"/>
              <a:t>α</a:t>
            </a:r>
            <a:r>
              <a:rPr lang="en-US" sz="1800" b="1" baseline="-25000" dirty="0" err="1" smtClean="0"/>
              <a:t>b</a:t>
            </a:r>
            <a:r>
              <a:rPr lang="en-US" sz="1800" b="1" dirty="0" smtClean="0"/>
              <a:t> is the acute angle between the breaker line and the coast line. On the one hand, multiplication by </a:t>
            </a:r>
            <a:r>
              <a:rPr lang="en-US" sz="1800" b="1" dirty="0" err="1" smtClean="0"/>
              <a:t>sinα</a:t>
            </a:r>
            <a:r>
              <a:rPr lang="en-US" sz="1800" b="1" dirty="0" smtClean="0"/>
              <a:t> leads to obtaining the </a:t>
            </a:r>
            <a:r>
              <a:rPr lang="en-US" sz="1800" b="1" dirty="0" err="1" smtClean="0"/>
              <a:t>longshore</a:t>
            </a:r>
            <a:r>
              <a:rPr lang="en-US" sz="1800" b="1" dirty="0" smtClean="0"/>
              <a:t> component of the energy flow; on the other hand, multiplication by </a:t>
            </a:r>
            <a:r>
              <a:rPr lang="en-US" sz="1800" b="1" dirty="0" err="1" smtClean="0"/>
              <a:t>cosα</a:t>
            </a:r>
            <a:r>
              <a:rPr lang="en-US" sz="1800" b="1" dirty="0" smtClean="0"/>
              <a:t> allows one to account for the reduced wave breaking that occurs when waves approach the coast with a direction that is close to that of the shoreline. In the limiting and unlikely situation that wave direction is parallel to the shoreline wave breaking is negligible along with the transportation of sediments. If one assumes that the </a:t>
            </a:r>
            <a:r>
              <a:rPr lang="en-US" sz="1800" b="1" dirty="0" err="1" smtClean="0"/>
              <a:t>longshore</a:t>
            </a:r>
            <a:r>
              <a:rPr lang="en-US" sz="1800" b="1" dirty="0" smtClean="0"/>
              <a:t> transport is proportional to </a:t>
            </a:r>
            <a:r>
              <a:rPr lang="en-US" sz="1800" b="1" dirty="0" err="1" smtClean="0"/>
              <a:t>cosα</a:t>
            </a:r>
            <a:r>
              <a:rPr lang="en-US" sz="1800" b="1" dirty="0" smtClean="0"/>
              <a:t> then the most impacting situation occurs when α=45°. </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13</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The CERC formula</a:t>
            </a:r>
            <a:endParaRPr lang="it-IT" sz="3200" b="1" u="none" dirty="0"/>
          </a:p>
        </p:txBody>
      </p:sp>
      <p:sp>
        <p:nvSpPr>
          <p:cNvPr id="6" name="Segnaposto contenuto 2"/>
          <p:cNvSpPr>
            <a:spLocks noGrp="1"/>
          </p:cNvSpPr>
          <p:nvPr>
            <p:ph idx="1"/>
          </p:nvPr>
        </p:nvSpPr>
        <p:spPr>
          <a:xfrm>
            <a:off x="179512" y="1803994"/>
            <a:ext cx="8640960" cy="4339650"/>
          </a:xfrm>
        </p:spPr>
        <p:txBody>
          <a:bodyPr>
            <a:spAutoFit/>
          </a:bodyPr>
          <a:lstStyle/>
          <a:p>
            <a:pPr marL="355600" indent="-355600" algn="just">
              <a:spcBef>
                <a:spcPts val="1200"/>
              </a:spcBef>
              <a:buClr>
                <a:srgbClr val="C00000"/>
              </a:buClr>
            </a:pPr>
            <a:r>
              <a:rPr lang="en-US" sz="1800" b="1" dirty="0" smtClean="0"/>
              <a:t>With simple transformations of trigonometric functions Pl can be computed as</a:t>
            </a:r>
          </a:p>
          <a:p>
            <a:pPr marL="355600" indent="-355600" algn="just">
              <a:spcBef>
                <a:spcPts val="1200"/>
              </a:spcBef>
              <a:buClr>
                <a:srgbClr val="C00000"/>
              </a:buClr>
            </a:pPr>
            <a:endParaRPr lang="en-US" sz="1800" b="1" dirty="0" smtClean="0"/>
          </a:p>
          <a:p>
            <a:pPr marL="355600" indent="-355600" algn="just">
              <a:spcBef>
                <a:spcPts val="1200"/>
              </a:spcBef>
              <a:buClr>
                <a:srgbClr val="C00000"/>
              </a:buClr>
            </a:pPr>
            <a:r>
              <a:rPr lang="en-US" sz="1800" b="1" dirty="0" smtClean="0"/>
              <a:t>The immersed and "actual" weight transport rate can be obtained by multiplying Pl by an empirical coefficient, namely,</a:t>
            </a:r>
          </a:p>
          <a:p>
            <a:pPr marL="355600" indent="-355600" algn="just">
              <a:spcBef>
                <a:spcPts val="1200"/>
              </a:spcBef>
              <a:buClr>
                <a:srgbClr val="C00000"/>
              </a:buClr>
            </a:pPr>
            <a:endParaRPr lang="en-US" sz="1800" b="1" dirty="0" smtClean="0"/>
          </a:p>
          <a:p>
            <a:pPr marL="355600" indent="-355600" algn="just">
              <a:spcBef>
                <a:spcPts val="1200"/>
              </a:spcBef>
              <a:buClr>
                <a:srgbClr val="C00000"/>
              </a:buClr>
              <a:buNone/>
            </a:pPr>
            <a:r>
              <a:rPr lang="en-US" sz="1800" b="1" dirty="0" smtClean="0"/>
              <a:t>	where K is a dimensionless parameter with 0 ≤ K ≤ 1. The above relationship can be converted to a volume transport rate:</a:t>
            </a:r>
          </a:p>
          <a:p>
            <a:pPr marL="355600" indent="-355600" algn="just">
              <a:spcBef>
                <a:spcPts val="1200"/>
              </a:spcBef>
              <a:buClr>
                <a:srgbClr val="C00000"/>
              </a:buClr>
              <a:buNone/>
            </a:pPr>
            <a:endParaRPr lang="en-US" sz="1800" b="1" dirty="0" smtClean="0"/>
          </a:p>
          <a:p>
            <a:pPr marL="355600" indent="-355600" algn="just">
              <a:spcBef>
                <a:spcPts val="1200"/>
              </a:spcBef>
              <a:buClr>
                <a:srgbClr val="C00000"/>
              </a:buClr>
              <a:buNone/>
            </a:pPr>
            <a:r>
              <a:rPr lang="en-US" sz="1800" b="1" dirty="0" smtClean="0"/>
              <a:t>	where </a:t>
            </a:r>
            <a:r>
              <a:rPr lang="en-US" sz="1800" b="1" dirty="0" err="1" smtClean="0"/>
              <a:t>ρ</a:t>
            </a:r>
            <a:r>
              <a:rPr lang="en-US" sz="1800" b="1" baseline="-25000" dirty="0" err="1" smtClean="0"/>
              <a:t>s</a:t>
            </a:r>
            <a:r>
              <a:rPr lang="en-US" sz="1800" b="1" dirty="0" smtClean="0"/>
              <a:t>, ρ and n are the mass density of sediment grains, mass density of water and sediment porosity, respectively. For several </a:t>
            </a:r>
            <a:r>
              <a:rPr lang="en-US" sz="1800" b="1" dirty="0" smtClean="0"/>
              <a:t>computations </a:t>
            </a:r>
            <a:r>
              <a:rPr lang="en-US" sz="1800" b="1" dirty="0" smtClean="0"/>
              <a:t>a value K = 0.7 is used. </a:t>
            </a:r>
          </a:p>
        </p:txBody>
      </p:sp>
      <p:pic>
        <p:nvPicPr>
          <p:cNvPr id="39939" name="Picture 3"/>
          <p:cNvPicPr>
            <a:picLocks noChangeAspect="1" noChangeArrowheads="1"/>
          </p:cNvPicPr>
          <p:nvPr/>
        </p:nvPicPr>
        <p:blipFill>
          <a:blip r:embed="rId2" cstate="print"/>
          <a:srcRect/>
          <a:stretch>
            <a:fillRect/>
          </a:stretch>
        </p:blipFill>
        <p:spPr bwMode="auto">
          <a:xfrm>
            <a:off x="571472" y="2522941"/>
            <a:ext cx="3571900" cy="424061"/>
          </a:xfrm>
          <a:prstGeom prst="rect">
            <a:avLst/>
          </a:prstGeom>
          <a:noFill/>
          <a:ln w="9525">
            <a:noFill/>
            <a:miter lim="800000"/>
            <a:headEnd/>
            <a:tailEnd/>
          </a:ln>
          <a:effectLst/>
        </p:spPr>
      </p:pic>
      <p:pic>
        <p:nvPicPr>
          <p:cNvPr id="39940" name="Picture 4"/>
          <p:cNvPicPr>
            <a:picLocks noChangeAspect="1" noChangeArrowheads="1"/>
          </p:cNvPicPr>
          <p:nvPr/>
        </p:nvPicPr>
        <p:blipFill>
          <a:blip r:embed="rId3" cstate="print"/>
          <a:srcRect/>
          <a:stretch>
            <a:fillRect/>
          </a:stretch>
        </p:blipFill>
        <p:spPr bwMode="auto">
          <a:xfrm>
            <a:off x="537262" y="3597883"/>
            <a:ext cx="1391532" cy="492127"/>
          </a:xfrm>
          <a:prstGeom prst="rect">
            <a:avLst/>
          </a:prstGeom>
          <a:noFill/>
          <a:ln w="9525">
            <a:noFill/>
            <a:miter lim="800000"/>
            <a:headEnd/>
            <a:tailEnd/>
          </a:ln>
          <a:effectLst/>
        </p:spPr>
      </p:pic>
      <p:pic>
        <p:nvPicPr>
          <p:cNvPr id="39941" name="Picture 5"/>
          <p:cNvPicPr>
            <a:picLocks noChangeAspect="1" noChangeArrowheads="1"/>
          </p:cNvPicPr>
          <p:nvPr/>
        </p:nvPicPr>
        <p:blipFill>
          <a:blip r:embed="rId4" cstate="print"/>
          <a:srcRect/>
          <a:stretch>
            <a:fillRect/>
          </a:stretch>
        </p:blipFill>
        <p:spPr bwMode="auto">
          <a:xfrm>
            <a:off x="533165" y="4740891"/>
            <a:ext cx="4038835" cy="492127"/>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2</a:t>
            </a:fld>
            <a:endParaRPr lang="it-IT"/>
          </a:p>
        </p:txBody>
      </p:sp>
      <p:sp>
        <p:nvSpPr>
          <p:cNvPr id="5" name="CasellaDiTesto 4"/>
          <p:cNvSpPr txBox="1"/>
          <p:nvPr/>
        </p:nvSpPr>
        <p:spPr>
          <a:xfrm>
            <a:off x="71438" y="714356"/>
            <a:ext cx="9001156" cy="1569660"/>
          </a:xfrm>
          <a:prstGeom prst="rect">
            <a:avLst/>
          </a:prstGeom>
          <a:noFill/>
        </p:spPr>
        <p:txBody>
          <a:bodyPr wrap="square" rtlCol="0">
            <a:spAutoFit/>
          </a:bodyPr>
          <a:lstStyle/>
          <a:p>
            <a:pPr algn="ctr"/>
            <a:endParaRPr lang="it-IT" sz="3200" b="1" u="none" dirty="0" smtClean="0"/>
          </a:p>
          <a:p>
            <a:pPr algn="ctr"/>
            <a:r>
              <a:rPr lang="it-IT" sz="3200" b="1" u="none" dirty="0" err="1" smtClean="0"/>
              <a:t>Coastal</a:t>
            </a:r>
            <a:r>
              <a:rPr lang="it-IT" sz="3200" b="1" u="none" dirty="0" smtClean="0"/>
              <a:t> </a:t>
            </a:r>
            <a:r>
              <a:rPr lang="it-IT" sz="3200" b="1" u="none" dirty="0" err="1" smtClean="0"/>
              <a:t>hydrodynamics</a:t>
            </a:r>
            <a:r>
              <a:rPr lang="it-IT" sz="3200" b="1" u="none" dirty="0" smtClean="0"/>
              <a:t> and </a:t>
            </a:r>
            <a:r>
              <a:rPr lang="it-IT" sz="3200" b="1" u="none" dirty="0" err="1" smtClean="0"/>
              <a:t>morphodynamics</a:t>
            </a:r>
            <a:endParaRPr lang="it-IT" sz="3200" b="1" u="none" dirty="0"/>
          </a:p>
        </p:txBody>
      </p:sp>
      <p:sp>
        <p:nvSpPr>
          <p:cNvPr id="6" name="Segnaposto contenuto 2"/>
          <p:cNvSpPr>
            <a:spLocks noGrp="1"/>
          </p:cNvSpPr>
          <p:nvPr>
            <p:ph idx="1"/>
          </p:nvPr>
        </p:nvSpPr>
        <p:spPr>
          <a:xfrm>
            <a:off x="179512" y="2419548"/>
            <a:ext cx="8640960" cy="3724096"/>
          </a:xfrm>
        </p:spPr>
        <p:txBody>
          <a:bodyPr>
            <a:spAutoFit/>
          </a:bodyPr>
          <a:lstStyle/>
          <a:p>
            <a:pPr marL="355600" indent="-355600" algn="just">
              <a:spcBef>
                <a:spcPts val="1200"/>
              </a:spcBef>
              <a:buClr>
                <a:srgbClr val="C00000"/>
              </a:buClr>
            </a:pPr>
            <a:r>
              <a:rPr lang="en-US" sz="1800" b="1" dirty="0" smtClean="0"/>
              <a:t>Coastal hydrodynamics and </a:t>
            </a:r>
            <a:r>
              <a:rPr lang="en-US" sz="1800" b="1" dirty="0" err="1" smtClean="0"/>
              <a:t>morphodynamics</a:t>
            </a:r>
            <a:r>
              <a:rPr lang="en-US" sz="1800" b="1" dirty="0" smtClean="0"/>
              <a:t> studies the circulation of sea water in the proximity of the shoreline, as well as the associated erosive process and sediment transport.</a:t>
            </a:r>
          </a:p>
          <a:p>
            <a:pPr marL="355600" indent="-355600" algn="just">
              <a:spcBef>
                <a:spcPts val="1200"/>
              </a:spcBef>
              <a:buClr>
                <a:srgbClr val="C00000"/>
              </a:buClr>
            </a:pPr>
            <a:r>
              <a:rPr lang="en-US" sz="1800" b="1" dirty="0" smtClean="0"/>
              <a:t>The above processes evolve along different spatial and temporal scales, according to complex dynamics that are driven by several </a:t>
            </a:r>
            <a:r>
              <a:rPr lang="en-US" sz="1800" b="1" dirty="0" err="1" smtClean="0"/>
              <a:t>forcings</a:t>
            </a:r>
            <a:r>
              <a:rPr lang="en-US" sz="1800" b="1" dirty="0" smtClean="0"/>
              <a:t> and impacted by several environmental behaviors. The latter include the wave and wind regimes, the geometry of the embayment, the presence of coastal protections, the shape and geology of the coast, the sediment size of the beach and many others.</a:t>
            </a:r>
          </a:p>
          <a:p>
            <a:pPr marL="355600" indent="-355600" algn="just">
              <a:spcBef>
                <a:spcPts val="1200"/>
              </a:spcBef>
              <a:buClr>
                <a:srgbClr val="C00000"/>
              </a:buClr>
            </a:pPr>
            <a:r>
              <a:rPr lang="en-US" sz="1800" b="1" dirty="0" smtClean="0"/>
              <a:t>The </a:t>
            </a:r>
            <a:r>
              <a:rPr lang="en-US" sz="1800" b="1" dirty="0" err="1" smtClean="0"/>
              <a:t>morphodynamic</a:t>
            </a:r>
            <a:r>
              <a:rPr lang="en-US" sz="1800" b="1" dirty="0" smtClean="0"/>
              <a:t> approach to beaches and coastal systems recognizes the range of interactions among the above processes occurring across the full environmental system.</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3</a:t>
            </a:fld>
            <a:endParaRPr lang="it-IT"/>
          </a:p>
        </p:txBody>
      </p:sp>
      <p:sp>
        <p:nvSpPr>
          <p:cNvPr id="5" name="CasellaDiTesto 4"/>
          <p:cNvSpPr txBox="1"/>
          <p:nvPr/>
        </p:nvSpPr>
        <p:spPr>
          <a:xfrm>
            <a:off x="71438" y="714356"/>
            <a:ext cx="9001156" cy="1569660"/>
          </a:xfrm>
          <a:prstGeom prst="rect">
            <a:avLst/>
          </a:prstGeom>
          <a:noFill/>
        </p:spPr>
        <p:txBody>
          <a:bodyPr wrap="square" rtlCol="0">
            <a:spAutoFit/>
          </a:bodyPr>
          <a:lstStyle/>
          <a:p>
            <a:pPr algn="ctr"/>
            <a:endParaRPr lang="it-IT" sz="3200" b="1" u="none" dirty="0" smtClean="0"/>
          </a:p>
          <a:p>
            <a:pPr algn="ctr"/>
            <a:r>
              <a:rPr lang="it-IT" sz="3200" b="1" u="none" dirty="0" err="1" smtClean="0"/>
              <a:t>Coastal</a:t>
            </a:r>
            <a:r>
              <a:rPr lang="it-IT" sz="3200" b="1" u="none" dirty="0" smtClean="0"/>
              <a:t> </a:t>
            </a:r>
            <a:r>
              <a:rPr lang="it-IT" sz="3200" b="1" u="none" dirty="0" err="1" smtClean="0"/>
              <a:t>hydrodynamics</a:t>
            </a:r>
            <a:r>
              <a:rPr lang="it-IT" sz="3200" b="1" u="none" dirty="0" smtClean="0"/>
              <a:t> and </a:t>
            </a:r>
            <a:r>
              <a:rPr lang="it-IT" sz="3200" b="1" u="none" dirty="0" err="1" smtClean="0"/>
              <a:t>morphodynamics</a:t>
            </a:r>
            <a:endParaRPr lang="it-IT" sz="3200" b="1" u="none" dirty="0"/>
          </a:p>
        </p:txBody>
      </p:sp>
      <p:pic>
        <p:nvPicPr>
          <p:cNvPr id="38913" name="Picture 1"/>
          <p:cNvPicPr>
            <a:picLocks noChangeAspect="1" noChangeArrowheads="1"/>
          </p:cNvPicPr>
          <p:nvPr/>
        </p:nvPicPr>
        <p:blipFill>
          <a:blip r:embed="rId2" cstate="print"/>
          <a:srcRect/>
          <a:stretch>
            <a:fillRect/>
          </a:stretch>
        </p:blipFill>
        <p:spPr bwMode="auto">
          <a:xfrm>
            <a:off x="1191723" y="2285992"/>
            <a:ext cx="6666425" cy="3366545"/>
          </a:xfrm>
          <a:prstGeom prst="rect">
            <a:avLst/>
          </a:prstGeom>
          <a:noFill/>
          <a:ln w="9525">
            <a:noFill/>
            <a:miter lim="800000"/>
            <a:headEnd/>
            <a:tailEnd/>
          </a:ln>
          <a:effectLst/>
        </p:spPr>
      </p:pic>
      <p:sp>
        <p:nvSpPr>
          <p:cNvPr id="9" name="CasellaDiTesto 8"/>
          <p:cNvSpPr txBox="1"/>
          <p:nvPr/>
        </p:nvSpPr>
        <p:spPr>
          <a:xfrm>
            <a:off x="142844" y="5715016"/>
            <a:ext cx="8786874" cy="738664"/>
          </a:xfrm>
          <a:prstGeom prst="rect">
            <a:avLst/>
          </a:prstGeom>
          <a:noFill/>
        </p:spPr>
        <p:txBody>
          <a:bodyPr wrap="square" rtlCol="0">
            <a:spAutoFit/>
          </a:bodyPr>
          <a:lstStyle/>
          <a:p>
            <a:pPr algn="ctr"/>
            <a:r>
              <a:rPr lang="en-US" sz="1400" u="none" dirty="0" smtClean="0"/>
              <a:t>Basic nomenclature of a sea wave. By NOAA - http://oceanservice.noaa.gov/education/kits/currents/media/supp_cur03a.html, Public Domain, https://commons.wikimedia.org/w/index.php?curid=50074693.</a:t>
            </a:r>
            <a:endParaRPr lang="it-IT" sz="1400" u="none" dirty="0"/>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4</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Wave</a:t>
            </a:r>
            <a:r>
              <a:rPr lang="it-IT" sz="3200" b="1" u="none" dirty="0" smtClean="0"/>
              <a:t> forcing</a:t>
            </a:r>
            <a:endParaRPr lang="it-IT" sz="3200" b="1" u="none" dirty="0"/>
          </a:p>
        </p:txBody>
      </p:sp>
      <p:sp>
        <p:nvSpPr>
          <p:cNvPr id="6" name="Segnaposto contenuto 2"/>
          <p:cNvSpPr>
            <a:spLocks noGrp="1"/>
          </p:cNvSpPr>
          <p:nvPr>
            <p:ph idx="1"/>
          </p:nvPr>
        </p:nvSpPr>
        <p:spPr>
          <a:xfrm>
            <a:off x="179512" y="1857364"/>
            <a:ext cx="8640960" cy="3908762"/>
          </a:xfrm>
        </p:spPr>
        <p:txBody>
          <a:bodyPr>
            <a:spAutoFit/>
          </a:bodyPr>
          <a:lstStyle/>
          <a:p>
            <a:pPr marL="355600" indent="-355600" algn="just">
              <a:spcBef>
                <a:spcPts val="1200"/>
              </a:spcBef>
              <a:buClr>
                <a:srgbClr val="C00000"/>
              </a:buClr>
            </a:pPr>
            <a:r>
              <a:rPr lang="en-US" sz="1800" b="1" dirty="0" smtClean="0"/>
              <a:t>Coastal hydrodynamics and </a:t>
            </a:r>
            <a:r>
              <a:rPr lang="en-US" sz="1800" b="1" dirty="0" err="1" smtClean="0"/>
              <a:t>morphodynamics</a:t>
            </a:r>
            <a:r>
              <a:rPr lang="en-US" sz="1800" b="1" dirty="0" smtClean="0"/>
              <a:t> is driven by wave forcing. </a:t>
            </a:r>
          </a:p>
          <a:p>
            <a:pPr marL="355600" indent="-355600" algn="just">
              <a:spcBef>
                <a:spcPts val="1200"/>
              </a:spcBef>
              <a:buClr>
                <a:srgbClr val="C00000"/>
              </a:buClr>
            </a:pPr>
            <a:r>
              <a:rPr lang="en-US" sz="1800" b="1" dirty="0" smtClean="0"/>
              <a:t>The dynamics of wind waves is characterized by the presence of randomness, which determines their height, duration, and shape with limited predictability. The physics of waves is governed by the following main drivers:</a:t>
            </a:r>
          </a:p>
          <a:p>
            <a:pPr marL="627063" indent="-271463" algn="just">
              <a:spcBef>
                <a:spcPts val="1200"/>
              </a:spcBef>
              <a:buClr>
                <a:srgbClr val="C00000"/>
              </a:buClr>
              <a:buNone/>
            </a:pPr>
            <a:r>
              <a:rPr lang="en-US" sz="1800" b="1" dirty="0" smtClean="0"/>
              <a:t>1) Wind speed and duration. Wind is the sources of energy for wind waves and therefore regulates the energy transfer from wind to waves.</a:t>
            </a:r>
          </a:p>
          <a:p>
            <a:pPr marL="627063" indent="-271463" algn="just">
              <a:spcBef>
                <a:spcPts val="1200"/>
              </a:spcBef>
              <a:buClr>
                <a:srgbClr val="C00000"/>
              </a:buClr>
              <a:buNone/>
            </a:pPr>
            <a:r>
              <a:rPr lang="en-US" sz="1800" b="1" dirty="0" smtClean="0"/>
              <a:t>2) The uninterrupted distance of open water over which the wind blows without significant change in direction (called the fetch).</a:t>
            </a:r>
          </a:p>
          <a:p>
            <a:pPr marL="627063" indent="-271463" algn="just">
              <a:spcBef>
                <a:spcPts val="1200"/>
              </a:spcBef>
              <a:buClr>
                <a:srgbClr val="C00000"/>
              </a:buClr>
              <a:buNone/>
            </a:pPr>
            <a:r>
              <a:rPr lang="en-US" sz="1800" b="1" dirty="0" smtClean="0"/>
              <a:t>3) Width of area affected by fetch.</a:t>
            </a:r>
          </a:p>
          <a:p>
            <a:pPr marL="627063" indent="-271463" algn="just">
              <a:spcBef>
                <a:spcPts val="1200"/>
              </a:spcBef>
              <a:buClr>
                <a:srgbClr val="C00000"/>
              </a:buClr>
              <a:buNone/>
            </a:pPr>
            <a:r>
              <a:rPr lang="en-US" sz="1800" b="1" dirty="0" smtClean="0"/>
              <a:t>4) Sea depth.</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5</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Wave</a:t>
            </a:r>
            <a:r>
              <a:rPr lang="it-IT" sz="3200" b="1" u="none" dirty="0" smtClean="0"/>
              <a:t> forcing</a:t>
            </a:r>
            <a:endParaRPr lang="it-IT" sz="3200" b="1" u="none" dirty="0"/>
          </a:p>
        </p:txBody>
      </p:sp>
      <p:sp>
        <p:nvSpPr>
          <p:cNvPr id="6" name="Segnaposto contenuto 2"/>
          <p:cNvSpPr>
            <a:spLocks noGrp="1"/>
          </p:cNvSpPr>
          <p:nvPr>
            <p:ph idx="1"/>
          </p:nvPr>
        </p:nvSpPr>
        <p:spPr>
          <a:xfrm>
            <a:off x="179512" y="1785926"/>
            <a:ext cx="8640960" cy="4616648"/>
          </a:xfrm>
        </p:spPr>
        <p:txBody>
          <a:bodyPr>
            <a:spAutoFit/>
          </a:bodyPr>
          <a:lstStyle/>
          <a:p>
            <a:pPr marL="355600" indent="-355600" algn="just">
              <a:spcBef>
                <a:spcPts val="1200"/>
              </a:spcBef>
              <a:buClr>
                <a:srgbClr val="C00000"/>
              </a:buClr>
            </a:pPr>
            <a:r>
              <a:rPr lang="en-US" sz="1800" b="1" dirty="0" smtClean="0"/>
              <a:t>In open sea and ocean, the movement of the waves is given by a shift of forms rather than mass of water. If fact, waves are the expression of a shift of energy rather than mass. Only after breaking a significant movement of mass of water occurs back and forth in the swash zone.</a:t>
            </a:r>
          </a:p>
          <a:p>
            <a:pPr marL="355600" indent="-355600" algn="just">
              <a:spcBef>
                <a:spcPts val="1200"/>
              </a:spcBef>
              <a:buClr>
                <a:srgbClr val="C00000"/>
              </a:buClr>
            </a:pPr>
            <a:r>
              <a:rPr lang="en-US" sz="1800" b="1" dirty="0" smtClean="0"/>
              <a:t>The size of a single transversal sea wave (namely, a wave that is oscillating perpendicularly to the direction of propagation) and its propagation is characterized by the following main behaviors:</a:t>
            </a:r>
          </a:p>
          <a:p>
            <a:pPr marL="355600" indent="-355600" algn="just">
              <a:spcBef>
                <a:spcPts val="1200"/>
              </a:spcBef>
              <a:buClr>
                <a:srgbClr val="C00000"/>
              </a:buClr>
              <a:buNone/>
            </a:pPr>
            <a:r>
              <a:rPr lang="en-US" sz="1800" b="1" dirty="0" smtClean="0"/>
              <a:t>	1) Wave amplitude.</a:t>
            </a:r>
          </a:p>
          <a:p>
            <a:pPr marL="355600" indent="-355600" algn="just">
              <a:spcBef>
                <a:spcPts val="1200"/>
              </a:spcBef>
              <a:buClr>
                <a:srgbClr val="C00000"/>
              </a:buClr>
              <a:buNone/>
            </a:pPr>
            <a:r>
              <a:rPr lang="en-US" sz="1800" b="1" dirty="0" smtClean="0"/>
              <a:t>	2) Wave length.</a:t>
            </a:r>
          </a:p>
          <a:p>
            <a:pPr marL="355600" indent="-355600" algn="just">
              <a:spcBef>
                <a:spcPts val="1200"/>
              </a:spcBef>
              <a:buClr>
                <a:srgbClr val="C00000"/>
              </a:buClr>
              <a:buNone/>
            </a:pPr>
            <a:r>
              <a:rPr lang="en-US" sz="1800" b="1" dirty="0" smtClean="0"/>
              <a:t>	3) Wave period or frequency.</a:t>
            </a:r>
          </a:p>
          <a:p>
            <a:pPr marL="355600" indent="-355600" algn="just">
              <a:spcBef>
                <a:spcPts val="1200"/>
              </a:spcBef>
              <a:buClr>
                <a:srgbClr val="C00000"/>
              </a:buClr>
              <a:buNone/>
            </a:pPr>
            <a:r>
              <a:rPr lang="en-US" sz="1800" b="1" dirty="0" smtClean="0"/>
              <a:t>	4) Wave direction.</a:t>
            </a:r>
          </a:p>
          <a:p>
            <a:pPr marL="355600" indent="-355600" algn="just">
              <a:spcBef>
                <a:spcPts val="1200"/>
              </a:spcBef>
              <a:buClr>
                <a:srgbClr val="C00000"/>
              </a:buClr>
            </a:pPr>
            <a:r>
              <a:rPr lang="en-US" sz="1800" b="1" dirty="0" smtClean="0"/>
              <a:t>In open ocean, it is convenient to refer to plane waves, namely, waves whose </a:t>
            </a:r>
            <a:r>
              <a:rPr lang="en-US" sz="1800" b="1" dirty="0" err="1" smtClean="0"/>
              <a:t>wavefronts</a:t>
            </a:r>
            <a:r>
              <a:rPr lang="en-US" sz="1800" b="1" dirty="0" smtClean="0"/>
              <a:t> (surfaces of constant phase) are infinite parallel planes.</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6</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Along</a:t>
            </a:r>
            <a:r>
              <a:rPr lang="it-IT" sz="3200" b="1" u="none" dirty="0" smtClean="0"/>
              <a:t> </a:t>
            </a:r>
            <a:r>
              <a:rPr lang="it-IT" sz="3200" b="1" u="none" dirty="0" err="1" smtClean="0"/>
              <a:t>shore</a:t>
            </a:r>
            <a:r>
              <a:rPr lang="it-IT" sz="3200" b="1" u="none" dirty="0" smtClean="0"/>
              <a:t> </a:t>
            </a:r>
            <a:r>
              <a:rPr lang="it-IT" sz="3200" b="1" u="none" dirty="0" err="1" smtClean="0"/>
              <a:t>sediment</a:t>
            </a:r>
            <a:r>
              <a:rPr lang="it-IT" sz="3200" b="1" u="none" dirty="0" smtClean="0"/>
              <a:t> </a:t>
            </a:r>
            <a:r>
              <a:rPr lang="it-IT" sz="3200" b="1" u="none" dirty="0" err="1" smtClean="0"/>
              <a:t>transport</a:t>
            </a:r>
            <a:endParaRPr lang="it-IT" sz="3200" b="1" u="none" dirty="0"/>
          </a:p>
        </p:txBody>
      </p:sp>
      <p:sp>
        <p:nvSpPr>
          <p:cNvPr id="6" name="Segnaposto contenuto 2"/>
          <p:cNvSpPr>
            <a:spLocks noGrp="1"/>
          </p:cNvSpPr>
          <p:nvPr>
            <p:ph idx="1"/>
          </p:nvPr>
        </p:nvSpPr>
        <p:spPr>
          <a:xfrm>
            <a:off x="179512" y="2105277"/>
            <a:ext cx="8640960" cy="3323987"/>
          </a:xfrm>
        </p:spPr>
        <p:txBody>
          <a:bodyPr>
            <a:spAutoFit/>
          </a:bodyPr>
          <a:lstStyle/>
          <a:p>
            <a:pPr marL="355600" indent="-355600" algn="just">
              <a:spcBef>
                <a:spcPts val="1200"/>
              </a:spcBef>
              <a:buClr>
                <a:srgbClr val="C00000"/>
              </a:buClr>
            </a:pPr>
            <a:r>
              <a:rPr lang="en-US" sz="1800" b="1" dirty="0" smtClean="0"/>
              <a:t>Breaking waves close to the shoreline combine with along shore currents to originate the transport of beach sediments. </a:t>
            </a:r>
          </a:p>
          <a:p>
            <a:pPr marL="355600" indent="-355600" algn="just">
              <a:spcBef>
                <a:spcPts val="1200"/>
              </a:spcBef>
              <a:buClr>
                <a:srgbClr val="C00000"/>
              </a:buClr>
            </a:pPr>
            <a:r>
              <a:rPr lang="en-US" sz="1800" b="1" dirty="0" smtClean="0"/>
              <a:t>Displacement of sediment may take place at the local level or may be extended over long distances in the along-shore and cross-shore directions. </a:t>
            </a:r>
          </a:p>
          <a:p>
            <a:pPr marL="355600" indent="-355600" algn="just">
              <a:spcBef>
                <a:spcPts val="1200"/>
              </a:spcBef>
              <a:buClr>
                <a:srgbClr val="C00000"/>
              </a:buClr>
            </a:pPr>
            <a:r>
              <a:rPr lang="en-US" sz="1800" b="1" dirty="0" smtClean="0"/>
              <a:t>Along-shore sediment transport is responsible of long term variations. Cross-shore erosion and deposition is responsible of rapid shocks during extreme events.</a:t>
            </a:r>
          </a:p>
          <a:p>
            <a:pPr marL="355600" indent="-355600" algn="just">
              <a:spcBef>
                <a:spcPts val="1200"/>
              </a:spcBef>
              <a:buClr>
                <a:srgbClr val="C00000"/>
              </a:buClr>
            </a:pPr>
            <a:r>
              <a:rPr lang="en-US" sz="1800" b="1" dirty="0" smtClean="0"/>
              <a:t>Sediment transport may occur in the form of bed-load and suspended transport. </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7</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The CERC formula</a:t>
            </a:r>
            <a:endParaRPr lang="it-IT" sz="3200" b="1" u="none" dirty="0"/>
          </a:p>
        </p:txBody>
      </p:sp>
      <p:sp>
        <p:nvSpPr>
          <p:cNvPr id="6" name="Segnaposto contenuto 2"/>
          <p:cNvSpPr>
            <a:spLocks noGrp="1"/>
          </p:cNvSpPr>
          <p:nvPr>
            <p:ph idx="1"/>
          </p:nvPr>
        </p:nvSpPr>
        <p:spPr>
          <a:xfrm>
            <a:off x="179512" y="1785926"/>
            <a:ext cx="8640960" cy="4278094"/>
          </a:xfrm>
        </p:spPr>
        <p:txBody>
          <a:bodyPr>
            <a:spAutoFit/>
          </a:bodyPr>
          <a:lstStyle/>
          <a:p>
            <a:pPr marL="355600" indent="-355600" algn="just">
              <a:spcBef>
                <a:spcPts val="1200"/>
              </a:spcBef>
              <a:buClr>
                <a:srgbClr val="C00000"/>
              </a:buClr>
            </a:pPr>
            <a:r>
              <a:rPr lang="en-US" sz="1800" b="1" dirty="0" smtClean="0"/>
              <a:t>In engineering applications, the </a:t>
            </a:r>
            <a:r>
              <a:rPr lang="en-US" sz="1800" b="1" dirty="0" err="1" smtClean="0"/>
              <a:t>longshore</a:t>
            </a:r>
            <a:r>
              <a:rPr lang="en-US" sz="1800" b="1" dirty="0" smtClean="0"/>
              <a:t> sediment transport may be expressed as the volume transport rate Q</a:t>
            </a:r>
            <a:r>
              <a:rPr lang="en-US" sz="1800" b="1" baseline="-25000" dirty="0" smtClean="0"/>
              <a:t>l</a:t>
            </a:r>
            <a:r>
              <a:rPr lang="en-US" sz="1800" b="1" dirty="0" smtClean="0"/>
              <a:t>. It may be expressed in cubic meters per day or year. It may also be given in immersed weight transport rate, which can be easily related to the volume transport rate once the mass density of the sediment grains and water are known.</a:t>
            </a:r>
          </a:p>
          <a:p>
            <a:pPr marL="355600" indent="-355600" algn="just">
              <a:spcBef>
                <a:spcPts val="1200"/>
              </a:spcBef>
              <a:buClr>
                <a:srgbClr val="C00000"/>
              </a:buClr>
            </a:pPr>
            <a:r>
              <a:rPr lang="en-US" sz="1800" b="1" dirty="0" smtClean="0"/>
              <a:t>Let us assume that the total </a:t>
            </a:r>
            <a:r>
              <a:rPr lang="en-US" sz="1800" b="1" dirty="0" err="1" smtClean="0"/>
              <a:t>longshore</a:t>
            </a:r>
            <a:r>
              <a:rPr lang="en-US" sz="1800" b="1" dirty="0" smtClean="0"/>
              <a:t> sediment transport rate is related to the </a:t>
            </a:r>
            <a:r>
              <a:rPr lang="en-US" sz="1800" b="1" dirty="0" err="1" smtClean="0"/>
              <a:t>longshore</a:t>
            </a:r>
            <a:r>
              <a:rPr lang="en-US" sz="1800" b="1" dirty="0" smtClean="0"/>
              <a:t> component of the energy flux which is generated by waves that approach the shore at an angle. We indicate with the symbol </a:t>
            </a:r>
            <a:r>
              <a:rPr lang="en-US" sz="1800" b="1" dirty="0" err="1" smtClean="0"/>
              <a:t>E</a:t>
            </a:r>
            <a:r>
              <a:rPr lang="en-US" sz="1800" b="1" baseline="-25000" dirty="0" err="1" smtClean="0"/>
              <a:t>b</a:t>
            </a:r>
            <a:r>
              <a:rPr lang="en-US" sz="1800" b="1" dirty="0" smtClean="0"/>
              <a:t> the wave energy density per unit horizontal area at the breaker line.</a:t>
            </a:r>
          </a:p>
          <a:p>
            <a:pPr marL="355600" indent="-355600" algn="just">
              <a:spcBef>
                <a:spcPts val="1200"/>
              </a:spcBef>
              <a:buClr>
                <a:srgbClr val="C00000"/>
              </a:buClr>
            </a:pPr>
            <a:r>
              <a:rPr lang="en-US" sz="1800" b="1" dirty="0" smtClean="0"/>
              <a:t>Let us recall that the wave energy is given by the sum of the kinetic and potential energy density, integrated over the depth of the fluid layer. Potential and kinetic energy oscillate during the wave phase by compensating each other, so that the total energy is conserved </a:t>
            </a:r>
            <a:r>
              <a:rPr lang="en-US" sz="1800" b="1" dirty="0" smtClean="0"/>
              <a:t>(under ideal conditions) and </a:t>
            </a:r>
            <a:r>
              <a:rPr lang="en-US" sz="1800" b="1" dirty="0" smtClean="0"/>
              <a:t>is equal to the mean wave energy.</a:t>
            </a:r>
          </a:p>
        </p:txBody>
      </p:sp>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8</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smtClean="0"/>
              <a:t>The CERC formula</a:t>
            </a:r>
            <a:endParaRPr lang="it-IT" sz="3200" b="1" u="none" dirty="0"/>
          </a:p>
        </p:txBody>
      </p:sp>
      <p:sp>
        <p:nvSpPr>
          <p:cNvPr id="6" name="Segnaposto contenuto 2"/>
          <p:cNvSpPr>
            <a:spLocks noGrp="1"/>
          </p:cNvSpPr>
          <p:nvPr>
            <p:ph idx="1"/>
          </p:nvPr>
        </p:nvSpPr>
        <p:spPr>
          <a:xfrm>
            <a:off x="179512" y="1714488"/>
            <a:ext cx="8640960" cy="5201424"/>
          </a:xfrm>
        </p:spPr>
        <p:txBody>
          <a:bodyPr>
            <a:spAutoFit/>
          </a:bodyPr>
          <a:lstStyle/>
          <a:p>
            <a:pPr marL="355600" indent="-355600" algn="just">
              <a:spcBef>
                <a:spcPts val="1200"/>
              </a:spcBef>
              <a:buClr>
                <a:srgbClr val="C00000"/>
              </a:buClr>
            </a:pPr>
            <a:r>
              <a:rPr lang="en-US" sz="1800" b="1" dirty="0" smtClean="0"/>
              <a:t>The </a:t>
            </a:r>
            <a:r>
              <a:rPr lang="en-US" sz="1800" b="1" dirty="0" smtClean="0">
                <a:solidFill>
                  <a:srgbClr val="FF0000"/>
                </a:solidFill>
              </a:rPr>
              <a:t>potential mean energy density</a:t>
            </a:r>
            <a:r>
              <a:rPr lang="en-US" sz="1800" b="1" dirty="0" smtClean="0"/>
              <a:t> for a periodic wave can be computed through the relationship</a:t>
            </a:r>
          </a:p>
          <a:p>
            <a:pPr marL="355600" indent="-355600" algn="just">
              <a:spcBef>
                <a:spcPts val="1200"/>
              </a:spcBef>
              <a:buClr>
                <a:srgbClr val="C00000"/>
              </a:buClr>
            </a:pPr>
            <a:endParaRPr lang="en-US" sz="1800" b="1" dirty="0" smtClean="0"/>
          </a:p>
          <a:p>
            <a:pPr marL="355600" indent="-355600" algn="just">
              <a:spcBef>
                <a:spcPts val="1200"/>
              </a:spcBef>
              <a:buClr>
                <a:srgbClr val="C00000"/>
              </a:buClr>
            </a:pPr>
            <a:endParaRPr lang="en-US" sz="1800" b="1" dirty="0" smtClean="0"/>
          </a:p>
          <a:p>
            <a:pPr marL="355600" indent="-355600" algn="just">
              <a:spcBef>
                <a:spcPts val="1200"/>
              </a:spcBef>
              <a:buClr>
                <a:srgbClr val="C00000"/>
              </a:buClr>
            </a:pPr>
            <a:endParaRPr lang="en-US" sz="1800" b="1" dirty="0" smtClean="0"/>
          </a:p>
          <a:p>
            <a:pPr marL="355600" indent="-355600" algn="just">
              <a:spcBef>
                <a:spcPts val="1200"/>
              </a:spcBef>
              <a:buClr>
                <a:srgbClr val="C00000"/>
              </a:buClr>
            </a:pPr>
            <a:r>
              <a:rPr lang="en-US" sz="1800" b="1" dirty="0" smtClean="0"/>
              <a:t>It can be proved that according to the linear wave theory the mean kinetic energy density per unit horizontal area is equal to the above mean potential density per unit horizontal area. Therefore the </a:t>
            </a:r>
            <a:r>
              <a:rPr lang="en-US" sz="1800" b="1" dirty="0" smtClean="0">
                <a:solidFill>
                  <a:srgbClr val="FF0000"/>
                </a:solidFill>
              </a:rPr>
              <a:t>total energy density of the wave at the breaker line per unit horizontal area </a:t>
            </a:r>
            <a:r>
              <a:rPr lang="en-US" sz="1800" b="1" dirty="0" smtClean="0"/>
              <a:t>is given </a:t>
            </a:r>
            <a:r>
              <a:rPr lang="en-US" sz="1800" b="1" dirty="0" smtClean="0"/>
              <a:t>by</a:t>
            </a:r>
          </a:p>
          <a:p>
            <a:pPr marL="355600" indent="-355600" algn="just">
              <a:spcBef>
                <a:spcPts val="1200"/>
              </a:spcBef>
              <a:buClr>
                <a:srgbClr val="C00000"/>
              </a:buClr>
            </a:pPr>
            <a:endParaRPr lang="en-US" sz="1800" b="1" dirty="0" smtClean="0"/>
          </a:p>
          <a:p>
            <a:pPr marL="355600" indent="-355600" algn="just">
              <a:spcBef>
                <a:spcPts val="1200"/>
              </a:spcBef>
              <a:buClr>
                <a:srgbClr val="C00000"/>
              </a:buClr>
            </a:pPr>
            <a:endParaRPr lang="en-US" sz="1800" b="1" dirty="0" smtClean="0"/>
          </a:p>
          <a:p>
            <a:pPr marL="355600" indent="-355600" algn="just">
              <a:spcBef>
                <a:spcPts val="1200"/>
              </a:spcBef>
              <a:buClr>
                <a:srgbClr val="C00000"/>
              </a:buClr>
            </a:pPr>
            <a:r>
              <a:rPr lang="en-US" sz="1800" b="1" dirty="0" smtClean="0"/>
              <a:t>Note that total energy is constant along the wave period (see Figure) and therefore we do not need to refer to any mean value.</a:t>
            </a:r>
            <a:endParaRPr lang="en-US" sz="1800" b="1" dirty="0" smtClean="0"/>
          </a:p>
          <a:p>
            <a:pPr marL="355600" indent="-355600" algn="just">
              <a:spcBef>
                <a:spcPts val="1200"/>
              </a:spcBef>
              <a:buClr>
                <a:srgbClr val="C00000"/>
              </a:buClr>
              <a:buNone/>
            </a:pPr>
            <a:endParaRPr lang="en-US" sz="1800" b="1" dirty="0" smtClean="0"/>
          </a:p>
        </p:txBody>
      </p:sp>
      <p:pic>
        <p:nvPicPr>
          <p:cNvPr id="1025" name="Picture 1"/>
          <p:cNvPicPr>
            <a:picLocks noChangeAspect="1" noChangeArrowheads="1"/>
          </p:cNvPicPr>
          <p:nvPr/>
        </p:nvPicPr>
        <p:blipFill>
          <a:blip r:embed="rId2" cstate="print"/>
          <a:srcRect/>
          <a:stretch>
            <a:fillRect/>
          </a:stretch>
        </p:blipFill>
        <p:spPr bwMode="auto">
          <a:xfrm>
            <a:off x="142844" y="2573333"/>
            <a:ext cx="10836839" cy="712791"/>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85719" y="5072074"/>
            <a:ext cx="2394255" cy="500066"/>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0"/>
          </p:nvPr>
        </p:nvSpPr>
        <p:spPr/>
        <p:txBody>
          <a:bodyPr/>
          <a:lstStyle/>
          <a:p>
            <a:pPr>
              <a:defRPr/>
            </a:pPr>
            <a:fld id="{F41124C1-6B5B-4AA9-A791-C5137598F3F0}" type="slidenum">
              <a:rPr lang="it-IT" smtClean="0"/>
              <a:pPr>
                <a:defRPr/>
              </a:pPr>
              <a:t>9</a:t>
            </a:fld>
            <a:endParaRPr lang="it-IT"/>
          </a:p>
        </p:txBody>
      </p:sp>
      <p:sp>
        <p:nvSpPr>
          <p:cNvPr id="5" name="CasellaDiTesto 4"/>
          <p:cNvSpPr txBox="1"/>
          <p:nvPr/>
        </p:nvSpPr>
        <p:spPr>
          <a:xfrm>
            <a:off x="71438" y="714356"/>
            <a:ext cx="9001156" cy="1077218"/>
          </a:xfrm>
          <a:prstGeom prst="rect">
            <a:avLst/>
          </a:prstGeom>
          <a:noFill/>
        </p:spPr>
        <p:txBody>
          <a:bodyPr wrap="square" rtlCol="0">
            <a:spAutoFit/>
          </a:bodyPr>
          <a:lstStyle/>
          <a:p>
            <a:pPr algn="ctr"/>
            <a:endParaRPr lang="it-IT" sz="3200" b="1" u="none" dirty="0" smtClean="0"/>
          </a:p>
          <a:p>
            <a:pPr algn="ctr"/>
            <a:r>
              <a:rPr lang="it-IT" sz="3200" b="1" u="none" dirty="0" err="1" smtClean="0"/>
              <a:t>Potential</a:t>
            </a:r>
            <a:r>
              <a:rPr lang="it-IT" sz="3200" b="1" u="none" dirty="0" smtClean="0"/>
              <a:t> and </a:t>
            </a:r>
            <a:r>
              <a:rPr lang="it-IT" sz="3200" b="1" u="none" dirty="0" err="1" smtClean="0"/>
              <a:t>kinetic</a:t>
            </a:r>
            <a:r>
              <a:rPr lang="it-IT" sz="3200" b="1" u="none" dirty="0" smtClean="0"/>
              <a:t> </a:t>
            </a:r>
            <a:r>
              <a:rPr lang="it-IT" sz="3200" b="1" u="none" dirty="0" err="1" smtClean="0"/>
              <a:t>energy</a:t>
            </a:r>
            <a:endParaRPr lang="it-IT" sz="3200" b="1" u="none" dirty="0"/>
          </a:p>
        </p:txBody>
      </p:sp>
      <p:pic>
        <p:nvPicPr>
          <p:cNvPr id="40961" name="Picture 1"/>
          <p:cNvPicPr>
            <a:picLocks noChangeAspect="1" noChangeArrowheads="1"/>
          </p:cNvPicPr>
          <p:nvPr/>
        </p:nvPicPr>
        <p:blipFill>
          <a:blip r:embed="rId2" cstate="print"/>
          <a:srcRect/>
          <a:stretch>
            <a:fillRect/>
          </a:stretch>
        </p:blipFill>
        <p:spPr bwMode="auto">
          <a:xfrm>
            <a:off x="647727" y="1885970"/>
            <a:ext cx="7781925" cy="4400550"/>
          </a:xfrm>
          <a:prstGeom prst="rect">
            <a:avLst/>
          </a:prstGeom>
          <a:noFill/>
          <a:ln w="9525">
            <a:noFill/>
            <a:miter lim="800000"/>
            <a:headEnd/>
            <a:tailEnd/>
          </a:ln>
          <a:effectLst/>
        </p:spPr>
      </p:pic>
    </p:spTree>
    <p:extLst>
      <p:ext uri="{BB962C8B-B14F-4D97-AF65-F5344CB8AC3E}">
        <p14:creationId xmlns="" xmlns:p14="http://schemas.microsoft.com/office/powerpoint/2010/main" val="12060705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Personalizza struttura">
  <a:themeElements>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Personalizza struttur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altLang="it-IT" sz="1800" b="0" i="0" u="sng" strike="noStrike" cap="none" normalizeH="0" baseline="0" smtClean="0">
            <a:ln>
              <a:noFill/>
            </a:ln>
            <a:solidFill>
              <a:schemeClr val="tx1"/>
            </a:solidFill>
            <a:effectLst/>
            <a:latin typeface="Arial" charset="0"/>
          </a:defRPr>
        </a:defPPr>
      </a:lstStyle>
    </a:lnDef>
  </a:objectDefaults>
  <a:extraClrSchemeLst>
    <a:extraClrScheme>
      <a:clrScheme name="2_Personalizza struttur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Personalizza struttur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Personalizza struttur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Personalizza struttur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Personalizza struttur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Personalizza struttur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Personalizza struttur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Personalizza struttur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Personalizza struttur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Personalizza struttur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Personalizza struttur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Personalizza struttur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agineDiAssegnazione xmlns="17050E7E-A2DD-4021-B821-9F40A7206F78" xsi:nil="true"/>
    <AnnoRedazione xmlns="17050E7E-A2DD-4021-B821-9F40A7206F78">2017</AnnoRedazione>
    <AbstractO xmlns="17050E7E-A2DD-4021-B821-9F40A7206F78"/>
    <AutoreDoc xmlns="17050E7E-A2DD-4021-B821-9F40A7206F78">Daniela Tibaldi</AutoreDoc>
    <StatoDoc xmlns="17050E7E-A2DD-4021-B821-9F40A7206F78">Bozza</StatoDoc>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Modulistica e Modelli" ma:contentTypeID="0x0101004F48A16EE6CB4320AF330DE4EBE8DB750055D17F50304844768B8C48A11458544900EEA682410AFD4C1993C23356160222EA000F866CA80A06624CAD3EBCA4C5E00D7C" ma:contentTypeVersion="1" ma:contentTypeDescription="" ma:contentTypeScope="" ma:versionID="6c9fe75181e76a83ea17993b18c01ee4">
  <xsd:schema xmlns:xsd="http://www.w3.org/2001/XMLSchema" xmlns:p="http://schemas.microsoft.com/office/2006/metadata/properties" xmlns:ns1="http://schemas.microsoft.com/sharepoint/v3" xmlns:ns2="17050E7E-A2DD-4021-B821-9F40A7206F78" targetNamespace="http://schemas.microsoft.com/office/2006/metadata/properties" ma:root="true" ma:fieldsID="bfeeb4410fcec1f75012fd3f45986c1b" ns1:_="" ns2:_="">
    <xsd:import namespace="http://schemas.microsoft.com/sharepoint/v3"/>
    <xsd:import namespace="17050E7E-A2DD-4021-B821-9F40A7206F78"/>
    <xsd:element name="properties">
      <xsd:complexType>
        <xsd:sequence>
          <xsd:element name="documentManagement">
            <xsd:complexType>
              <xsd:all>
                <xsd:element ref="ns1:Author" minOccurs="0"/>
                <xsd:element ref="ns1:Editor" minOccurs="0"/>
                <xsd:element ref="ns2:AutoreDoc"/>
                <xsd:element ref="ns2:AbstractO"/>
                <xsd:element ref="ns2:StatoDoc"/>
                <xsd:element ref="ns2:AnnoRedazione"/>
                <xsd:element ref="ns2:PagineDiAssegnazion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Author" ma:index="9" nillable="true" ma:displayName="Creato da" ma:list="UserInfo" ma:internalName="Auth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 ma:index="10" nillable="true" ma:displayName="Modificato da" ma:list="UserInfo" ma:internalName="Editor"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17050E7E-A2DD-4021-B821-9F40A7206F78" elementFormDefault="qualified">
    <xsd:import namespace="http://schemas.microsoft.com/office/2006/documentManagement/types"/>
    <xsd:element name="AutoreDoc" ma:index="11" ma:displayName="Autore" ma:description="Inserire il nome dell'autore nella forma 'Cognome Nome'. Nel caso di più autori, separare ognuno con il ';'. Se gli autori sono più di tre, scrivere i primi tre e poi 'et al.'. Se il documento è stato genericamente redatto da una struttura (area, settore, ufficio...), inserire il nome della struttura. Per leggi, statuti e normativa in genere inserire 'Italia', 'Roma', 'UE'... Se non si conosce il nome dell'autore, inserire la fonte." ma:internalName="AutoreDoc">
      <xsd:simpleType>
        <xsd:restriction base="dms:Text">
          <xsd:maxLength value="255"/>
        </xsd:restriction>
      </xsd:simpleType>
    </xsd:element>
    <xsd:element name="AbstractO" ma:index="12" ma:displayName="Abstract" ma:description="N.B. Si consiglia di non scrivere più di 5 righe." ma:internalName="AbstractO">
      <xsd:simpleType>
        <xsd:restriction base="dms:Note"/>
      </xsd:simpleType>
    </xsd:element>
    <xsd:element name="StatoDoc" ma:index="13" ma:displayName="Stato" ma:format="Dropdown" ma:internalName="StatoDoc">
      <xsd:simpleType>
        <xsd:restriction base="dms:Choice">
          <xsd:enumeration value="Bozza"/>
          <xsd:enumeration value="Definitivo"/>
        </xsd:restriction>
      </xsd:simpleType>
    </xsd:element>
    <xsd:element name="AnnoRedazione" ma:index="14" ma:displayName="Anno di redazione" ma:internalName="AnnoRedazione">
      <xsd:simpleType>
        <xsd:union memberTypes="dms:Text">
          <xsd:simpleType>
            <xsd:restriction base="dms:Choice">
              <xsd:enumeration value="2015"/>
              <xsd:enumeration value="2014"/>
              <xsd:enumeration value="2013"/>
              <xsd:enumeration value="2012"/>
              <xsd:enumeration value="2011"/>
              <xsd:enumeration value="2010"/>
              <xsd:enumeration value="2009"/>
              <xsd:enumeration value="2008"/>
              <xsd:enumeration value="2007"/>
              <xsd:enumeration value="2006"/>
              <xsd:enumeration value="2005"/>
              <xsd:enumeration value="2004"/>
              <xsd:enumeration value="2003"/>
              <xsd:enumeration value="2002"/>
              <xsd:enumeration value="2001"/>
              <xsd:enumeration value="2000"/>
            </xsd:restriction>
          </xsd:simpleType>
        </xsd:union>
      </xsd:simpleType>
    </xsd:element>
    <xsd:element name="PagineDiAssegnazione" ma:index="15" nillable="true" ma:displayName="Pagine di assegnazione" ma:internalName="PagineDiAssegnazion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ma:readOnly="true"/>
        <xsd:element ref="dc:title" maxOccurs="1" ma:index="7"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4.xml><?xml version="1.0" encoding="utf-8"?>
<LongProperties xmlns="http://schemas.microsoft.com/office/2006/metadata/longProperties"/>
</file>

<file path=customXml/itemProps1.xml><?xml version="1.0" encoding="utf-8"?>
<ds:datastoreItem xmlns:ds="http://schemas.openxmlformats.org/officeDocument/2006/customXml" ds:itemID="{1CDB5C5C-065C-4C2D-A9FD-1F3427DE3F7E}">
  <ds:schemaRefs>
    <ds:schemaRef ds:uri="http://schemas.openxmlformats.org/package/2006/metadata/core-properties"/>
    <ds:schemaRef ds:uri="17050E7E-A2DD-4021-B821-9F40A7206F78"/>
    <ds:schemaRef ds:uri="http://schemas.microsoft.com/sharepoint/v3"/>
    <ds:schemaRef ds:uri="http://schemas.microsoft.com/office/2006/metadata/properties"/>
    <ds:schemaRef ds:uri="http://schemas.microsoft.com/office/2006/documentManagement/types"/>
    <ds:schemaRef ds:uri="http://purl.org/dc/terms/"/>
    <ds:schemaRef ds:uri="http://purl.org/dc/dcmitype/"/>
    <ds:schemaRef ds:uri="http://www.w3.org/XML/1998/namespace"/>
    <ds:schemaRef ds:uri="http://purl.org/dc/elements/1.1/"/>
    <ds:schemaRef ds:uri="http://schemas.microsoft.com/office/infopath/2007/PartnerControls"/>
  </ds:schemaRefs>
</ds:datastoreItem>
</file>

<file path=customXml/itemProps2.xml><?xml version="1.0" encoding="utf-8"?>
<ds:datastoreItem xmlns:ds="http://schemas.openxmlformats.org/officeDocument/2006/customXml" ds:itemID="{55B7C77D-4F10-42E5-8BB9-BD5F3DD83D42}">
  <ds:schemaRefs>
    <ds:schemaRef ds:uri="http://schemas.microsoft.com/sharepoint/v3/contenttype/forms"/>
  </ds:schemaRefs>
</ds:datastoreItem>
</file>

<file path=customXml/itemProps3.xml><?xml version="1.0" encoding="utf-8"?>
<ds:datastoreItem xmlns:ds="http://schemas.openxmlformats.org/officeDocument/2006/customXml" ds:itemID="{4DEBAD1D-8F20-4324-98F1-0B72460472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7050E7E-A2DD-4021-B821-9F40A7206F78"/>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4.xml><?xml version="1.0" encoding="utf-8"?>
<ds:datastoreItem xmlns:ds="http://schemas.openxmlformats.org/officeDocument/2006/customXml" ds:itemID="{2FD45BBA-6CE0-45E6-B662-D3846BEAC0FB}">
  <ds:schemaRefs>
    <ds:schemaRef ds:uri="http://schemas.microsoft.com/office/2006/metadata/longProperties"/>
  </ds:schemaRefs>
</ds:datastoreItem>
</file>

<file path=docProps/app.xml><?xml version="1.0" encoding="utf-8"?>
<Properties xmlns="http://schemas.openxmlformats.org/officeDocument/2006/extended-properties" xmlns:vt="http://schemas.openxmlformats.org/officeDocument/2006/docPropsVTypes">
  <Template/>
  <TotalTime>7113</TotalTime>
  <Words>1023</Words>
  <Application>Microsoft Office PowerPoint</Application>
  <PresentationFormat>Presentazione su schermo (4:3)</PresentationFormat>
  <Paragraphs>87</Paragraphs>
  <Slides>13</Slides>
  <Notes>1</Notes>
  <HiddenSlides>0</HiddenSlides>
  <MMClips>0</MMClips>
  <ScaleCrop>false</ScaleCrop>
  <HeadingPairs>
    <vt:vector size="4" baseType="variant">
      <vt:variant>
        <vt:lpstr>Tema</vt:lpstr>
      </vt:variant>
      <vt:variant>
        <vt:i4>2</vt:i4>
      </vt:variant>
      <vt:variant>
        <vt:lpstr>Titoli diapositive</vt:lpstr>
      </vt:variant>
      <vt:variant>
        <vt:i4>13</vt:i4>
      </vt:variant>
    </vt:vector>
  </HeadingPairs>
  <TitlesOfParts>
    <vt:vector size="15" baseType="lpstr">
      <vt:lpstr>1_Struttura predefinita</vt:lpstr>
      <vt:lpstr>2_Personalizza struttura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Progetto Riorganizzazione</dc:title>
  <dc:creator>Daniela Tibaldi</dc:creator>
  <cp:lastModifiedBy>sturno</cp:lastModifiedBy>
  <cp:revision>582</cp:revision>
  <cp:lastPrinted>2017-04-13T11:45:43Z</cp:lastPrinted>
  <dcterms:created xsi:type="dcterms:W3CDTF">2009-04-22T19:24:48Z</dcterms:created>
  <dcterms:modified xsi:type="dcterms:W3CDTF">2018-03-07T08:52:58Z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EventoCorrelato">
    <vt:lpwstr/>
  </property>
  <property fmtid="{D5CDD505-2E9C-101B-9397-08002B2CF9AE}" pid="4" name="ContentType">
    <vt:lpwstr>Modulistica e Modelli</vt:lpwstr>
  </property>
  <property fmtid="{D5CDD505-2E9C-101B-9397-08002B2CF9AE}" pid="5" name="ContentTypeId">
    <vt:lpwstr>0x0101004F48A16EE6CB4320AF330DE4EBE8DB750055D17F50304844768B8C48A11458544900EEA682410AFD4C1993C23356160222EA00FD410E8749EC3C4AB46035E8CA496042</vt:lpwstr>
  </property>
</Properties>
</file>