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theme/theme4.xml" ContentType="application/vnd.openxmlformats-officedocument.them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1" r:id="rId3"/>
  </p:sldMasterIdLst>
  <p:handoutMasterIdLst>
    <p:handoutMasterId r:id="rId24"/>
  </p:handoutMasterIdLst>
  <p:sldIdLst>
    <p:sldId id="285" r:id="rId4"/>
    <p:sldId id="266" r:id="rId5"/>
    <p:sldId id="267" r:id="rId6"/>
    <p:sldId id="268" r:id="rId7"/>
    <p:sldId id="280" r:id="rId8"/>
    <p:sldId id="282" r:id="rId9"/>
    <p:sldId id="283" r:id="rId10"/>
    <p:sldId id="284" r:id="rId11"/>
    <p:sldId id="269" r:id="rId12"/>
    <p:sldId id="270" r:id="rId13"/>
    <p:sldId id="281" r:id="rId14"/>
    <p:sldId id="271" r:id="rId15"/>
    <p:sldId id="272" r:id="rId16"/>
    <p:sldId id="274" r:id="rId17"/>
    <p:sldId id="273" r:id="rId18"/>
    <p:sldId id="275" r:id="rId19"/>
    <p:sldId id="276" r:id="rId20"/>
    <p:sldId id="277" r:id="rId21"/>
    <p:sldId id="278" r:id="rId22"/>
    <p:sldId id="279" r:id="rId23"/>
  </p:sldIdLst>
  <p:sldSz cx="12192000" cy="6858000"/>
  <p:notesSz cx="12344400" cy="73152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a:srgbClr val="BD2B0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31" autoAdjust="0"/>
    <p:restoredTop sz="94604" autoAdjust="0"/>
  </p:normalViewPr>
  <p:slideViewPr>
    <p:cSldViewPr showGuides="1">
      <p:cViewPr varScale="1">
        <p:scale>
          <a:sx n="100" d="100"/>
          <a:sy n="100" d="100"/>
        </p:scale>
        <p:origin x="-1176" y="-10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16" y="14"/>
            <a:ext cx="5349607" cy="365362"/>
          </a:xfrm>
          <a:prstGeom prst="rect">
            <a:avLst/>
          </a:prstGeom>
        </p:spPr>
        <p:txBody>
          <a:bodyPr vert="horz" lIns="159866" tIns="79935" rIns="159866" bIns="79935" rtlCol="0"/>
          <a:lstStyle>
            <a:lvl1pPr algn="l">
              <a:defRPr sz="1700"/>
            </a:lvl1pPr>
          </a:lstStyle>
          <a:p>
            <a:endParaRPr lang="it-IT"/>
          </a:p>
        </p:txBody>
      </p:sp>
      <p:sp>
        <p:nvSpPr>
          <p:cNvPr id="3" name="Segnaposto data 2"/>
          <p:cNvSpPr>
            <a:spLocks noGrp="1"/>
          </p:cNvSpPr>
          <p:nvPr>
            <p:ph type="dt" sz="quarter" idx="1"/>
          </p:nvPr>
        </p:nvSpPr>
        <p:spPr>
          <a:xfrm>
            <a:off x="6992046" y="14"/>
            <a:ext cx="5349607" cy="365362"/>
          </a:xfrm>
          <a:prstGeom prst="rect">
            <a:avLst/>
          </a:prstGeom>
        </p:spPr>
        <p:txBody>
          <a:bodyPr vert="horz" lIns="159866" tIns="79935" rIns="159866" bIns="79935" rtlCol="0"/>
          <a:lstStyle>
            <a:lvl1pPr algn="r">
              <a:defRPr sz="1700"/>
            </a:lvl1pPr>
          </a:lstStyle>
          <a:p>
            <a:fld id="{1E7F6B68-51DC-46C5-9EE1-90B919F72C45}" type="datetimeFigureOut">
              <a:rPr lang="it-IT" smtClean="0"/>
              <a:pPr/>
              <a:t>01/11/2023</a:t>
            </a:fld>
            <a:endParaRPr lang="it-IT"/>
          </a:p>
        </p:txBody>
      </p:sp>
      <p:sp>
        <p:nvSpPr>
          <p:cNvPr id="4" name="Segnaposto piè di pagina 3"/>
          <p:cNvSpPr>
            <a:spLocks noGrp="1"/>
          </p:cNvSpPr>
          <p:nvPr>
            <p:ph type="ftr" sz="quarter" idx="2"/>
          </p:nvPr>
        </p:nvSpPr>
        <p:spPr>
          <a:xfrm>
            <a:off x="16" y="6948717"/>
            <a:ext cx="5349607" cy="365362"/>
          </a:xfrm>
          <a:prstGeom prst="rect">
            <a:avLst/>
          </a:prstGeom>
        </p:spPr>
        <p:txBody>
          <a:bodyPr vert="horz" lIns="159866" tIns="79935" rIns="159866" bIns="79935" rtlCol="0" anchor="b"/>
          <a:lstStyle>
            <a:lvl1pPr algn="l">
              <a:defRPr sz="1700"/>
            </a:lvl1pPr>
          </a:lstStyle>
          <a:p>
            <a:endParaRPr lang="it-IT"/>
          </a:p>
        </p:txBody>
      </p:sp>
      <p:sp>
        <p:nvSpPr>
          <p:cNvPr id="5" name="Segnaposto numero diapositiva 4"/>
          <p:cNvSpPr>
            <a:spLocks noGrp="1"/>
          </p:cNvSpPr>
          <p:nvPr>
            <p:ph type="sldNum" sz="quarter" idx="3"/>
          </p:nvPr>
        </p:nvSpPr>
        <p:spPr>
          <a:xfrm>
            <a:off x="6992046" y="6948717"/>
            <a:ext cx="5349607" cy="365362"/>
          </a:xfrm>
          <a:prstGeom prst="rect">
            <a:avLst/>
          </a:prstGeom>
        </p:spPr>
        <p:txBody>
          <a:bodyPr vert="horz" lIns="159866" tIns="79935" rIns="159866" bIns="79935" rtlCol="0" anchor="b"/>
          <a:lstStyle>
            <a:lvl1pPr algn="r">
              <a:defRPr sz="1700"/>
            </a:lvl1pPr>
          </a:lstStyle>
          <a:p>
            <a:fld id="{F3DB7470-2F39-4868-AF69-D3BECF1D3487}" type="slidenum">
              <a:rPr lang="it-IT" smtClean="0"/>
              <a:pPr/>
              <a:t>‹N›</a:t>
            </a:fld>
            <a:endParaRPr lang="it-IT"/>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yout COPERTINA">
    <p:spTree>
      <p:nvGrpSpPr>
        <p:cNvPr id="1" name=""/>
        <p:cNvGrpSpPr/>
        <p:nvPr/>
      </p:nvGrpSpPr>
      <p:grpSpPr>
        <a:xfrm>
          <a:off x="0" y="0"/>
          <a:ext cx="0" cy="0"/>
          <a:chOff x="0" y="0"/>
          <a:chExt cx="0" cy="0"/>
        </a:xfrm>
      </p:grpSpPr>
      <p:sp>
        <p:nvSpPr>
          <p:cNvPr id="3" name="Segnaposto testo 2"/>
          <p:cNvSpPr>
            <a:spLocks noGrp="1"/>
          </p:cNvSpPr>
          <p:nvPr>
            <p:ph type="body" sz="quarter" idx="10" hasCustomPrompt="1"/>
          </p:nvPr>
        </p:nvSpPr>
        <p:spPr>
          <a:xfrm>
            <a:off x="4751851" y="548680"/>
            <a:ext cx="6913364" cy="4536504"/>
          </a:xfrm>
          <a:prstGeom prst="rect">
            <a:avLst/>
          </a:prstGeom>
        </p:spPr>
        <p:txBody>
          <a:bodyPr anchor="ctr" anchorCtr="0"/>
          <a:lstStyle>
            <a:lvl1pPr marL="0" indent="0">
              <a:buNone/>
              <a:defRPr sz="3600" b="1">
                <a:solidFill>
                  <a:schemeClr val="bg1"/>
                </a:solidFill>
                <a:latin typeface="Century Gothic" panose="020B0502020202020204" pitchFamily="34" charset="0"/>
              </a:defRPr>
            </a:lvl1pPr>
          </a:lstStyle>
          <a:p>
            <a:pPr lvl="0"/>
            <a:r>
              <a:rPr lang="it-IT" dirty="0" smtClean="0"/>
              <a:t>Fare clic per inserire </a:t>
            </a:r>
          </a:p>
          <a:p>
            <a:pPr lvl="0"/>
            <a:r>
              <a:rPr lang="it-IT" dirty="0" smtClean="0"/>
              <a:t>il titolo della presentazione</a:t>
            </a:r>
            <a:endParaRPr lang="it-IT" dirty="0"/>
          </a:p>
        </p:txBody>
      </p:sp>
      <p:sp>
        <p:nvSpPr>
          <p:cNvPr id="6" name="Segnaposto testo 5"/>
          <p:cNvSpPr>
            <a:spLocks noGrp="1"/>
          </p:cNvSpPr>
          <p:nvPr>
            <p:ph type="body" sz="quarter" idx="11" hasCustomPrompt="1"/>
          </p:nvPr>
        </p:nvSpPr>
        <p:spPr>
          <a:xfrm>
            <a:off x="4751917" y="5379814"/>
            <a:ext cx="7008283" cy="425450"/>
          </a:xfrm>
          <a:prstGeom prst="rect">
            <a:avLst/>
          </a:prstGeom>
        </p:spPr>
        <p:txBody>
          <a:bodyPr/>
          <a:lstStyle>
            <a:lvl1pPr marL="0" indent="0">
              <a:buNone/>
              <a:defRPr sz="2400" b="1">
                <a:solidFill>
                  <a:schemeClr val="bg1"/>
                </a:solidFill>
                <a:latin typeface="Century Gothic" panose="020B0502020202020204" pitchFamily="34" charset="0"/>
              </a:defRPr>
            </a:lvl1pPr>
          </a:lstStyle>
          <a:p>
            <a:pPr lvl="0"/>
            <a:r>
              <a:rPr lang="it-IT" dirty="0" smtClean="0"/>
              <a:t>Nome Cognome</a:t>
            </a:r>
            <a:endParaRPr lang="it-IT" dirty="0"/>
          </a:p>
        </p:txBody>
      </p:sp>
      <p:sp>
        <p:nvSpPr>
          <p:cNvPr id="8" name="Segnaposto testo 7"/>
          <p:cNvSpPr>
            <a:spLocks noGrp="1"/>
          </p:cNvSpPr>
          <p:nvPr>
            <p:ph type="body" sz="quarter" idx="12" hasCustomPrompt="1"/>
          </p:nvPr>
        </p:nvSpPr>
        <p:spPr>
          <a:xfrm>
            <a:off x="4751918" y="5877942"/>
            <a:ext cx="7105649" cy="791418"/>
          </a:xfrm>
          <a:prstGeom prst="rect">
            <a:avLst/>
          </a:prstGeom>
        </p:spPr>
        <p:txBody>
          <a:bodyPr/>
          <a:lstStyle>
            <a:lvl1pPr marL="0" indent="0">
              <a:buNone/>
              <a:defRPr sz="2000" baseline="0">
                <a:solidFill>
                  <a:schemeClr val="bg1"/>
                </a:solidFill>
                <a:latin typeface="Century Gothic" panose="020B0502020202020204" pitchFamily="34" charset="0"/>
              </a:defRPr>
            </a:lvl1pPr>
          </a:lstStyle>
          <a:p>
            <a:pPr lvl="0"/>
            <a:r>
              <a:rPr lang="it-IT" dirty="0" smtClean="0"/>
              <a:t>Dipartimento/Struttura </a:t>
            </a:r>
            <a:r>
              <a:rPr lang="it-IT" dirty="0" err="1" smtClean="0"/>
              <a:t>xxxxxx</a:t>
            </a:r>
            <a:r>
              <a:rPr lang="it-IT" dirty="0" smtClean="0"/>
              <a:t> </a:t>
            </a:r>
            <a:r>
              <a:rPr lang="it-IT" dirty="0" err="1" smtClean="0"/>
              <a:t>xxxxxxxxxxxx</a:t>
            </a:r>
            <a:r>
              <a:rPr lang="it-IT" dirty="0" smtClean="0"/>
              <a:t> </a:t>
            </a:r>
            <a:r>
              <a:rPr lang="it-IT" dirty="0" err="1" smtClean="0"/>
              <a:t>xxxxxxxx</a:t>
            </a:r>
            <a:r>
              <a:rPr lang="it-IT" dirty="0" smtClean="0"/>
              <a:t> </a:t>
            </a:r>
            <a:r>
              <a:rPr lang="it-IT" dirty="0" err="1" smtClean="0"/>
              <a:t>xxxxx</a:t>
            </a:r>
            <a:r>
              <a:rPr lang="it-IT" dirty="0" smtClean="0"/>
              <a:t> </a:t>
            </a:r>
            <a:r>
              <a:rPr lang="it-IT" dirty="0" err="1" smtClean="0"/>
              <a:t>xxxxxxxxxxxxxxxxxxx</a:t>
            </a:r>
            <a:r>
              <a:rPr lang="it-IT" dirty="0" smtClean="0"/>
              <a:t> </a:t>
            </a:r>
            <a:r>
              <a:rPr lang="it-IT" dirty="0" err="1" smtClean="0"/>
              <a:t>xxxxx</a:t>
            </a:r>
            <a:endParaRPr lang="it-IT" dirty="0"/>
          </a:p>
        </p:txBody>
      </p:sp>
    </p:spTree>
    <p:extLst>
      <p:ext uri="{BB962C8B-B14F-4D97-AF65-F5344CB8AC3E}">
        <p14:creationId xmlns:p14="http://schemas.microsoft.com/office/powerpoint/2010/main" xmlns="" val="25667256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a con punto elenco">
    <p:spTree>
      <p:nvGrpSpPr>
        <p:cNvPr id="1" name=""/>
        <p:cNvGrpSpPr/>
        <p:nvPr/>
      </p:nvGrpSpPr>
      <p:grpSpPr>
        <a:xfrm>
          <a:off x="0" y="0"/>
          <a:ext cx="0" cy="0"/>
          <a:chOff x="0" y="0"/>
          <a:chExt cx="0" cy="0"/>
        </a:xfrm>
      </p:grpSpPr>
      <p:sp>
        <p:nvSpPr>
          <p:cNvPr id="8" name="Segnaposto testo 7"/>
          <p:cNvSpPr>
            <a:spLocks noGrp="1"/>
          </p:cNvSpPr>
          <p:nvPr>
            <p:ph type="body" sz="quarter" idx="11"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10" name="Segnaposto testo 9"/>
          <p:cNvSpPr>
            <a:spLocks noGrp="1"/>
          </p:cNvSpPr>
          <p:nvPr>
            <p:ph type="body" sz="quarter" idx="12" hasCustomPrompt="1"/>
          </p:nvPr>
        </p:nvSpPr>
        <p:spPr>
          <a:xfrm>
            <a:off x="527051" y="1989138"/>
            <a:ext cx="11233149" cy="3816126"/>
          </a:xfrm>
          <a:prstGeom prst="rect">
            <a:avLst/>
          </a:prstGeom>
        </p:spPr>
        <p:txBody>
          <a:bodyPr/>
          <a:lstStyle>
            <a:lvl1pPr marL="285750" indent="-285750">
              <a:buFont typeface="Wingdings" panose="05000000000000000000" pitchFamily="2" charset="2"/>
              <a:buChar char="§"/>
              <a:defRPr sz="1800" baseline="0">
                <a:latin typeface="Century Gothic" panose="020B0502020202020204" pitchFamily="34" charset="0"/>
              </a:defRPr>
            </a:lvl1pPr>
            <a:lvl2pPr marL="742950" indent="-285750">
              <a:buFont typeface="Wingdings" panose="05000000000000000000" pitchFamily="2" charset="2"/>
              <a:buChar char="§"/>
              <a:defRPr sz="1800">
                <a:latin typeface="Century Gothic" panose="020B0502020202020204" pitchFamily="34" charset="0"/>
              </a:defRPr>
            </a:lvl2pPr>
          </a:lstStyle>
          <a:p>
            <a:pPr lvl="1"/>
            <a:r>
              <a:rPr lang="it-IT" dirty="0" smtClean="0"/>
              <a:t>Fare clic per modificare il punto elenco uno</a:t>
            </a:r>
          </a:p>
          <a:p>
            <a:pPr lvl="1"/>
            <a:r>
              <a:rPr lang="it-IT" dirty="0" smtClean="0"/>
              <a:t>Fare clic per modificare il punto elenco due</a:t>
            </a:r>
          </a:p>
          <a:p>
            <a:pPr lvl="1"/>
            <a:r>
              <a:rPr lang="it-IT" dirty="0" smtClean="0"/>
              <a:t>Fare clic per modificare il punto elenco tre</a:t>
            </a:r>
          </a:p>
          <a:p>
            <a:pPr lvl="1"/>
            <a:r>
              <a:rPr lang="it-IT" dirty="0" smtClean="0"/>
              <a:t>Fare clic per modificare il punto elenco quattro</a:t>
            </a:r>
            <a:endParaRPr lang="it-IT" dirty="0"/>
          </a:p>
        </p:txBody>
      </p:sp>
      <p:sp>
        <p:nvSpPr>
          <p:cNvPr id="16"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p14="http://schemas.microsoft.com/office/powerpoint/2010/main" xmlns="" val="304385355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a semplice">
    <p:spTree>
      <p:nvGrpSpPr>
        <p:cNvPr id="1" name=""/>
        <p:cNvGrpSpPr/>
        <p:nvPr/>
      </p:nvGrpSpPr>
      <p:grpSpPr>
        <a:xfrm>
          <a:off x="0" y="0"/>
          <a:ext cx="0" cy="0"/>
          <a:chOff x="0" y="0"/>
          <a:chExt cx="0" cy="0"/>
        </a:xfrm>
      </p:grpSpPr>
      <p:sp>
        <p:nvSpPr>
          <p:cNvPr id="7"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
        <p:nvSpPr>
          <p:cNvPr id="9" name="Segnaposto testo 7"/>
          <p:cNvSpPr>
            <a:spLocks noGrp="1"/>
          </p:cNvSpPr>
          <p:nvPr>
            <p:ph type="body" sz="quarter" idx="11" hasCustomPrompt="1"/>
          </p:nvPr>
        </p:nvSpPr>
        <p:spPr>
          <a:xfrm>
            <a:off x="527051" y="1412875"/>
            <a:ext cx="11233149" cy="4464397"/>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Tree>
    <p:extLst>
      <p:ext uri="{BB962C8B-B14F-4D97-AF65-F5344CB8AC3E}">
        <p14:creationId xmlns:p14="http://schemas.microsoft.com/office/powerpoint/2010/main" xmlns="" val="3418157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con grafico">
    <p:spTree>
      <p:nvGrpSpPr>
        <p:cNvPr id="1" name=""/>
        <p:cNvGrpSpPr/>
        <p:nvPr/>
      </p:nvGrpSpPr>
      <p:grpSpPr>
        <a:xfrm>
          <a:off x="0" y="0"/>
          <a:ext cx="0" cy="0"/>
          <a:chOff x="0" y="0"/>
          <a:chExt cx="0" cy="0"/>
        </a:xfrm>
      </p:grpSpPr>
      <p:sp>
        <p:nvSpPr>
          <p:cNvPr id="9" name="Segnaposto grafico 8"/>
          <p:cNvSpPr>
            <a:spLocks noGrp="1"/>
          </p:cNvSpPr>
          <p:nvPr>
            <p:ph type="chart" sz="quarter" idx="10" hasCustomPrompt="1"/>
          </p:nvPr>
        </p:nvSpPr>
        <p:spPr>
          <a:xfrm>
            <a:off x="911026" y="2781300"/>
            <a:ext cx="10369551" cy="3024188"/>
          </a:xfrm>
          <a:prstGeom prst="rect">
            <a:avLst/>
          </a:prstGeom>
        </p:spPr>
        <p:txBody>
          <a:bodyPr/>
          <a:lstStyle>
            <a:lvl1pPr marL="0" indent="0">
              <a:buNone/>
              <a:defRPr sz="1800" baseline="0">
                <a:latin typeface="Century Gothic" panose="020B0502020202020204" pitchFamily="34" charset="0"/>
              </a:defRPr>
            </a:lvl1pPr>
          </a:lstStyle>
          <a:p>
            <a:r>
              <a:rPr lang="it-IT" dirty="0" smtClean="0"/>
              <a:t>Fare clic sull’icona per inserire un grafico</a:t>
            </a:r>
          </a:p>
        </p:txBody>
      </p:sp>
      <p:sp>
        <p:nvSpPr>
          <p:cNvPr id="11" name="Segnaposto testo 7"/>
          <p:cNvSpPr>
            <a:spLocks noGrp="1"/>
          </p:cNvSpPr>
          <p:nvPr>
            <p:ph type="body" sz="quarter" idx="12"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6" name="Segnaposto testo 7"/>
          <p:cNvSpPr>
            <a:spLocks noGrp="1"/>
          </p:cNvSpPr>
          <p:nvPr>
            <p:ph type="body" sz="quarter" idx="13"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p14="http://schemas.microsoft.com/office/powerpoint/2010/main" xmlns="" val="5558334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a con immagine">
    <p:spTree>
      <p:nvGrpSpPr>
        <p:cNvPr id="1" name=""/>
        <p:cNvGrpSpPr/>
        <p:nvPr/>
      </p:nvGrpSpPr>
      <p:grpSpPr>
        <a:xfrm>
          <a:off x="0" y="0"/>
          <a:ext cx="0" cy="0"/>
          <a:chOff x="0" y="0"/>
          <a:chExt cx="0" cy="0"/>
        </a:xfrm>
      </p:grpSpPr>
      <p:sp>
        <p:nvSpPr>
          <p:cNvPr id="11" name="Segnaposto immagine 10"/>
          <p:cNvSpPr>
            <a:spLocks noGrp="1"/>
          </p:cNvSpPr>
          <p:nvPr>
            <p:ph type="pic" sz="quarter" idx="10" hasCustomPrompt="1"/>
          </p:nvPr>
        </p:nvSpPr>
        <p:spPr>
          <a:xfrm>
            <a:off x="1534584" y="1700809"/>
            <a:ext cx="9122833" cy="4105275"/>
          </a:xfrm>
          <a:prstGeom prst="rect">
            <a:avLst/>
          </a:prstGeom>
        </p:spPr>
        <p:txBody>
          <a:bodyPr/>
          <a:lstStyle>
            <a:lvl1pPr marL="0" indent="0">
              <a:buNone/>
              <a:defRPr sz="1800">
                <a:latin typeface="Century Gothic" panose="020B0502020202020204" pitchFamily="34" charset="0"/>
              </a:defRPr>
            </a:lvl1pPr>
          </a:lstStyle>
          <a:p>
            <a:r>
              <a:rPr lang="it-IT" dirty="0" smtClean="0"/>
              <a:t>Fare clic sull’icona per inserire un’immagine</a:t>
            </a:r>
            <a:endParaRPr lang="it-IT" dirty="0"/>
          </a:p>
        </p:txBody>
      </p:sp>
      <p:sp>
        <p:nvSpPr>
          <p:cNvPr id="5" name="Segnaposto testo 7"/>
          <p:cNvSpPr>
            <a:spLocks noGrp="1"/>
          </p:cNvSpPr>
          <p:nvPr>
            <p:ph type="body" sz="quarter" idx="11"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p14="http://schemas.microsoft.com/office/powerpoint/2010/main" xmlns="" val="39702583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yout CHIUSURA">
    <p:spTree>
      <p:nvGrpSpPr>
        <p:cNvPr id="1" name=""/>
        <p:cNvGrpSpPr/>
        <p:nvPr/>
      </p:nvGrpSpPr>
      <p:grpSpPr>
        <a:xfrm>
          <a:off x="0" y="0"/>
          <a:ext cx="0" cy="0"/>
          <a:chOff x="0" y="0"/>
          <a:chExt cx="0" cy="0"/>
        </a:xfrm>
      </p:grpSpPr>
      <p:sp>
        <p:nvSpPr>
          <p:cNvPr id="8" name="Segnaposto testo 7"/>
          <p:cNvSpPr>
            <a:spLocks noGrp="1"/>
          </p:cNvSpPr>
          <p:nvPr>
            <p:ph type="body" sz="quarter" idx="10" hasCustomPrompt="1"/>
          </p:nvPr>
        </p:nvSpPr>
        <p:spPr>
          <a:xfrm>
            <a:off x="1487488" y="2780928"/>
            <a:ext cx="9217024" cy="432370"/>
          </a:xfrm>
          <a:prstGeom prst="rect">
            <a:avLst/>
          </a:prstGeom>
        </p:spPr>
        <p:txBody>
          <a:bodyPr/>
          <a:lstStyle>
            <a:lvl1pPr marL="0" indent="0" algn="ctr">
              <a:buFontTx/>
              <a:buNone/>
              <a:defRPr sz="2000" b="1">
                <a:solidFill>
                  <a:schemeClr val="bg1"/>
                </a:solidFill>
                <a:latin typeface="Century Gothic" panose="020B0502020202020204" pitchFamily="34" charset="0"/>
              </a:defRPr>
            </a:lvl1pPr>
          </a:lstStyle>
          <a:p>
            <a:pPr lvl="0"/>
            <a:r>
              <a:rPr lang="it-IT" dirty="0" smtClean="0"/>
              <a:t>Nome Cognome</a:t>
            </a:r>
            <a:endParaRPr lang="it-IT" dirty="0"/>
          </a:p>
        </p:txBody>
      </p:sp>
      <p:sp>
        <p:nvSpPr>
          <p:cNvPr id="13" name="Segnaposto testo 12"/>
          <p:cNvSpPr>
            <a:spLocks noGrp="1"/>
          </p:cNvSpPr>
          <p:nvPr>
            <p:ph type="body" sz="quarter" idx="11" hasCustomPrompt="1"/>
          </p:nvPr>
        </p:nvSpPr>
        <p:spPr>
          <a:xfrm>
            <a:off x="1439483" y="3573017"/>
            <a:ext cx="9313035" cy="936103"/>
          </a:xfrm>
          <a:prstGeom prst="rect">
            <a:avLst/>
          </a:prstGeom>
        </p:spPr>
        <p:txBody>
          <a:bodyPr/>
          <a:lstStyle>
            <a:lvl1pPr marL="0" indent="0" algn="ctr">
              <a:buFontTx/>
              <a:buNone/>
              <a:defRPr sz="1600">
                <a:solidFill>
                  <a:schemeClr val="bg1"/>
                </a:solidFill>
                <a:latin typeface="Century Gothic" panose="020B0502020202020204" pitchFamily="34" charset="0"/>
              </a:defRPr>
            </a:lvl1pPr>
          </a:lstStyle>
          <a:p>
            <a:pPr lvl="0"/>
            <a:r>
              <a:rPr lang="it-IT" dirty="0" smtClean="0"/>
              <a:t>Struttura</a:t>
            </a:r>
            <a:endParaRPr lang="it-IT" dirty="0"/>
          </a:p>
        </p:txBody>
      </p:sp>
      <p:sp>
        <p:nvSpPr>
          <p:cNvPr id="16" name="Segnaposto testo 15"/>
          <p:cNvSpPr>
            <a:spLocks noGrp="1"/>
          </p:cNvSpPr>
          <p:nvPr>
            <p:ph type="body" sz="quarter" idx="12" hasCustomPrompt="1"/>
          </p:nvPr>
        </p:nvSpPr>
        <p:spPr>
          <a:xfrm>
            <a:off x="1390651" y="4725144"/>
            <a:ext cx="9410700" cy="1440160"/>
          </a:xfrm>
          <a:prstGeom prst="rect">
            <a:avLst/>
          </a:prstGeom>
        </p:spPr>
        <p:txBody>
          <a:bodyPr/>
          <a:lstStyle>
            <a:lvl1pPr marL="0" indent="0" algn="ctr">
              <a:buFontTx/>
              <a:buNone/>
              <a:defRPr sz="1300" b="0">
                <a:solidFill>
                  <a:schemeClr val="bg1"/>
                </a:solidFill>
                <a:latin typeface="Century Gothic" panose="020B0502020202020204" pitchFamily="34" charset="0"/>
              </a:defRPr>
            </a:lvl1pPr>
          </a:lstStyle>
          <a:p>
            <a:pPr lvl="0"/>
            <a:r>
              <a:rPr lang="it-IT" dirty="0" smtClean="0"/>
              <a:t>nome.cognome@unibo.it</a:t>
            </a:r>
          </a:p>
          <a:p>
            <a:pPr lvl="0"/>
            <a:r>
              <a:rPr lang="it-IT" dirty="0" smtClean="0"/>
              <a:t>051 20 99982</a:t>
            </a:r>
            <a:endParaRPr lang="it-IT" dirty="0"/>
          </a:p>
        </p:txBody>
      </p:sp>
    </p:spTree>
    <p:extLst>
      <p:ext uri="{BB962C8B-B14F-4D97-AF65-F5344CB8AC3E}">
        <p14:creationId xmlns:p14="http://schemas.microsoft.com/office/powerpoint/2010/main" xmlns="" val="4249450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ttangolo 8"/>
          <p:cNvSpPr/>
          <p:nvPr userDrawn="1"/>
        </p:nvSpPr>
        <p:spPr>
          <a:xfrm>
            <a:off x="0" y="0"/>
            <a:ext cx="12192000" cy="6858000"/>
          </a:xfrm>
          <a:prstGeom prst="rect">
            <a:avLst/>
          </a:prstGeom>
          <a:solidFill>
            <a:srgbClr val="BD2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cxnSp>
        <p:nvCxnSpPr>
          <p:cNvPr id="12" name="Connettore 1 11"/>
          <p:cNvCxnSpPr/>
          <p:nvPr userDrawn="1"/>
        </p:nvCxnSpPr>
        <p:spPr>
          <a:xfrm>
            <a:off x="4367808" y="188640"/>
            <a:ext cx="0" cy="640871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Immagine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402114" y="214290"/>
            <a:ext cx="3461638" cy="2448272"/>
          </a:xfrm>
          <a:prstGeom prst="rect">
            <a:avLst/>
          </a:prstGeom>
        </p:spPr>
      </p:pic>
    </p:spTree>
    <p:extLst>
      <p:ext uri="{BB962C8B-B14F-4D97-AF65-F5344CB8AC3E}">
        <p14:creationId xmlns:p14="http://schemas.microsoft.com/office/powerpoint/2010/main" xmlns="" val="613657427"/>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Immagine 3"/>
          <p:cNvPicPr>
            <a:picLocks noChangeAspect="1"/>
          </p:cNvPicPr>
          <p:nvPr userDrawn="1"/>
        </p:nvPicPr>
        <p:blipFill rotWithShape="1">
          <a:blip r:embed="rId6">
            <a:extLst>
              <a:ext uri="{28A0092B-C50C-407E-A947-70E740481C1C}">
                <a14:useLocalDpi xmlns:a14="http://schemas.microsoft.com/office/drawing/2010/main" xmlns="" val="0"/>
              </a:ext>
            </a:extLst>
          </a:blip>
          <a:srcRect b="4910"/>
          <a:stretch/>
        </p:blipFill>
        <p:spPr>
          <a:xfrm>
            <a:off x="10680747" y="5877273"/>
            <a:ext cx="1391917" cy="936104"/>
          </a:xfrm>
          <a:prstGeom prst="rect">
            <a:avLst/>
          </a:prstGeom>
        </p:spPr>
      </p:pic>
    </p:spTree>
    <p:extLst>
      <p:ext uri="{BB962C8B-B14F-4D97-AF65-F5344CB8AC3E}">
        <p14:creationId xmlns:p14="http://schemas.microsoft.com/office/powerpoint/2010/main" xmlns="" val="3570652833"/>
      </p:ext>
    </p:extLst>
  </p:cSld>
  <p:clrMap bg1="lt1" tx1="dk1" bg2="lt2" tx2="dk2" accent1="accent1" accent2="accent2" accent3="accent3" accent4="accent4" accent5="accent5" accent6="accent6" hlink="hlink" folHlink="folHlink"/>
  <p:sldLayoutIdLst>
    <p:sldLayoutId id="2147483670" r:id="rId1"/>
    <p:sldLayoutId id="2147483661" r:id="rId2"/>
    <p:sldLayoutId id="2147483667" r:id="rId3"/>
    <p:sldLayoutId id="2147483669" r:id="rId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ttangolo 6"/>
          <p:cNvSpPr/>
          <p:nvPr userDrawn="1"/>
        </p:nvSpPr>
        <p:spPr>
          <a:xfrm>
            <a:off x="0" y="0"/>
            <a:ext cx="12192000" cy="6858000"/>
          </a:xfrm>
          <a:prstGeom prst="rect">
            <a:avLst/>
          </a:prstGeom>
          <a:solidFill>
            <a:srgbClr val="BD2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9" name="CasellaDiTesto 8"/>
          <p:cNvSpPr txBox="1"/>
          <p:nvPr userDrawn="1"/>
        </p:nvSpPr>
        <p:spPr>
          <a:xfrm>
            <a:off x="4175787" y="6453336"/>
            <a:ext cx="3840427" cy="338554"/>
          </a:xfrm>
          <a:prstGeom prst="rect">
            <a:avLst/>
          </a:prstGeom>
          <a:noFill/>
        </p:spPr>
        <p:txBody>
          <a:bodyPr wrap="square" rtlCol="0">
            <a:spAutoFit/>
          </a:bodyPr>
          <a:lstStyle/>
          <a:p>
            <a:pPr algn="ctr"/>
            <a:r>
              <a:rPr lang="it-IT" sz="1600" dirty="0" smtClean="0">
                <a:solidFill>
                  <a:schemeClr val="bg1"/>
                </a:solidFill>
              </a:rPr>
              <a:t>www.unibo.it</a:t>
            </a:r>
            <a:endParaRPr lang="it-IT" sz="1600" dirty="0">
              <a:solidFill>
                <a:schemeClr val="bg1"/>
              </a:solidFill>
            </a:endParaRPr>
          </a:p>
        </p:txBody>
      </p:sp>
      <p:pic>
        <p:nvPicPr>
          <p:cNvPr id="8" name="Immagine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4772431" y="404663"/>
            <a:ext cx="2648455" cy="1873141"/>
          </a:xfrm>
          <a:prstGeom prst="rect">
            <a:avLst/>
          </a:prstGeom>
        </p:spPr>
      </p:pic>
    </p:spTree>
    <p:extLst>
      <p:ext uri="{BB962C8B-B14F-4D97-AF65-F5344CB8AC3E}">
        <p14:creationId xmlns:p14="http://schemas.microsoft.com/office/powerpoint/2010/main" xmlns="" val="1868398845"/>
      </p:ext>
    </p:extLst>
  </p:cSld>
  <p:clrMap bg1="lt1" tx1="dk1" bg2="lt2" tx2="dk2" accent1="accent1" accent2="accent2" accent3="accent3" accent4="accent4" accent5="accent5" accent6="accent6" hlink="hlink" folHlink="folHlink"/>
  <p:sldLayoutIdLst>
    <p:sldLayoutId id="214748367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en.wikipedia.org/wiki/2000s_Australian_drought" TargetMode="External"/><Relationship Id="rId2" Type="http://schemas.openxmlformats.org/officeDocument/2006/relationships/hyperlink" Target="https://serc.carleton.edu/eslabs/drought/5a.html" TargetMode="External"/><Relationship Id="rId1" Type="http://schemas.openxmlformats.org/officeDocument/2006/relationships/slideLayout" Target="../slideLayouts/slideLayout3.xml"/><Relationship Id="rId4" Type="http://schemas.openxmlformats.org/officeDocument/2006/relationships/hyperlink" Target="https://en.wikipedia.org/wiki/Droughts_in_California"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s://en.wikipedia.org/wiki/Black_swan_theory" TargetMode="External"/><Relationship Id="rId2" Type="http://schemas.openxmlformats.org/officeDocument/2006/relationships/hyperlink" Target="https://en.wikipedia.org/wiki/Global_warming_controversy" TargetMode="External"/><Relationship Id="rId1" Type="http://schemas.openxmlformats.org/officeDocument/2006/relationships/slideLayout" Target="../slideLayouts/slideLayout3.xml"/><Relationship Id="rId4" Type="http://schemas.openxmlformats.org/officeDocument/2006/relationships/hyperlink" Target="https://en.wikipedia.org/wiki/Catastrophe_theory"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en.wikipedia.org/wiki/File:Climate-tipping-points-en.svg" TargetMode="External"/><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s://commons.wikimedia.org/w/index.php?curid=87320451"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en.wikipedia.org/wiki/Proxy_(climate)" TargetMode="External"/><Relationship Id="rId1" Type="http://schemas.openxmlformats.org/officeDocument/2006/relationships/slideLayout" Target="../slideLayouts/slideLayout3.xml"/><Relationship Id="rId6" Type="http://schemas.openxmlformats.org/officeDocument/2006/relationships/hyperlink" Target="https://commons.wikimedia.org/w/index.php?curid=568944" TargetMode="External"/><Relationship Id="rId5" Type="http://schemas.openxmlformats.org/officeDocument/2006/relationships/hyperlink" Target="https://en.wikipedia.org/w/index.php?curid=27509558" TargetMode="External"/><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hyperlink" Target="https://commons.wikimedia.org/w/index.php?curid=87862027" TargetMode="External"/><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3.xml"/><Relationship Id="rId4" Type="http://schemas.openxmlformats.org/officeDocument/2006/relationships/hyperlink" Target="https://www.munichre.com/en/risks/extreme-weather.html"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en.wikipedia.org/wiki/Climate" TargetMode="External"/><Relationship Id="rId2" Type="http://schemas.openxmlformats.org/officeDocument/2006/relationships/hyperlink" Target="https://en.wikipedia.org/wiki/Weather" TargetMode="Externa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hyperlink" Target="https://en.wikipedia.org/wiki/Statistics"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agupubs.onlinelibrary.wiley.com/doi/full/10.1002/2017EF000709" TargetMode="Externa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en.wikipedia.org/wiki/Global_Solar_Atlas" TargetMode="External"/><Relationship Id="rId2" Type="http://schemas.openxmlformats.org/officeDocument/2006/relationships/hyperlink" Target="https://en.wikipedia.org/wiki/Solar_irradiance" TargetMode="Externa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hyperlink" Target="https://en.wikipedia.org/wiki/Greenhouse_effect" TargetMode="External"/><Relationship Id="rId4" Type="http://schemas.openxmlformats.org/officeDocument/2006/relationships/hyperlink" Target="https://en.wikipedia.org/wiki/World_Bank"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climate.nasa.gov/nasa_science/science/" TargetMode="External"/><Relationship Id="rId2" Type="http://schemas.openxmlformats.org/officeDocument/2006/relationships/hyperlink" Target="https://en.wikipedia.org/wiki/Global_cooling" TargetMode="Externa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dquECwUfIQg&amp;feature=youtu.be" TargetMode="External"/><Relationship Id="rId7" Type="http://schemas.openxmlformats.org/officeDocument/2006/relationships/hyperlink" Target="https://commons.wikimedia.org/w/index.php?curid=30879091" TargetMode="External"/><Relationship Id="rId2" Type="http://schemas.openxmlformats.org/officeDocument/2006/relationships/hyperlink" Target="https://en.wikipedia.org/wiki/Attribution_of_recent_climate_change" TargetMode="External"/><Relationship Id="rId1" Type="http://schemas.openxmlformats.org/officeDocument/2006/relationships/slideLayout" Target="../slideLayouts/slideLayout3.xml"/><Relationship Id="rId6" Type="http://schemas.openxmlformats.org/officeDocument/2006/relationships/hyperlink" Target="https://www.youtube.com/watch?v=gaJJtS_WDmI" TargetMode="External"/><Relationship Id="rId5" Type="http://schemas.openxmlformats.org/officeDocument/2006/relationships/image" Target="../media/image15.gif"/><Relationship Id="rId4" Type="http://schemas.openxmlformats.org/officeDocument/2006/relationships/hyperlink" Target="https://www.youtube.com/watch?v=yNiMhjPHPu0&amp;feature=youtu.b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The Climate Change problem – Train of thoughts</a:t>
            </a:r>
            <a:endParaRPr lang="en-US" sz="3200" dirty="0" smtClean="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452398" y="1281399"/>
            <a:ext cx="9787006" cy="575965"/>
          </a:xfrm>
        </p:spPr>
        <p:txBody>
          <a:bodyPr/>
          <a:lstStyle/>
          <a:p>
            <a:pPr marL="179388" indent="-179388">
              <a:spcAft>
                <a:spcPts val="1200"/>
              </a:spcAft>
              <a:buFont typeface="Arial" pitchFamily="34" charset="0"/>
              <a:buChar char="•"/>
            </a:pPr>
            <a:r>
              <a:rPr lang="en-US" dirty="0" smtClean="0"/>
              <a:t>Onset of climate change;</a:t>
            </a:r>
          </a:p>
          <a:p>
            <a:pPr marL="179388" indent="-179388">
              <a:spcAft>
                <a:spcPts val="1200"/>
              </a:spcAft>
              <a:buFont typeface="Arial" pitchFamily="34" charset="0"/>
              <a:buChar char="•"/>
            </a:pPr>
            <a:r>
              <a:rPr lang="en-US" dirty="0" smtClean="0"/>
              <a:t>Climate </a:t>
            </a:r>
            <a:r>
              <a:rPr lang="en-US" dirty="0" err="1" smtClean="0"/>
              <a:t>foricings</a:t>
            </a:r>
            <a:r>
              <a:rPr lang="en-US" dirty="0" smtClean="0"/>
              <a:t> and feedbacks;</a:t>
            </a:r>
          </a:p>
          <a:p>
            <a:pPr marL="179388" indent="-179388">
              <a:spcAft>
                <a:spcPts val="1200"/>
              </a:spcAft>
              <a:buFont typeface="Arial" pitchFamily="34" charset="0"/>
              <a:buChar char="•"/>
            </a:pPr>
            <a:r>
              <a:rPr lang="en-US" dirty="0" smtClean="0"/>
              <a:t>Climate change attribution;</a:t>
            </a:r>
          </a:p>
          <a:p>
            <a:pPr marL="179388" indent="-179388">
              <a:spcAft>
                <a:spcPts val="1200"/>
              </a:spcAft>
              <a:buFont typeface="Arial" pitchFamily="34" charset="0"/>
              <a:buChar char="•"/>
            </a:pPr>
            <a:r>
              <a:rPr lang="en-US" dirty="0" smtClean="0"/>
              <a:t>History and science of climate change;</a:t>
            </a:r>
          </a:p>
          <a:p>
            <a:pPr marL="179388" indent="-179388">
              <a:spcAft>
                <a:spcPts val="1200"/>
              </a:spcAft>
              <a:buFont typeface="Arial" pitchFamily="34" charset="0"/>
              <a:buChar char="•"/>
            </a:pPr>
            <a:r>
              <a:rPr lang="en-US" dirty="0" smtClean="0"/>
              <a:t>Uncertainty and tipping points;</a:t>
            </a:r>
          </a:p>
          <a:p>
            <a:pPr marL="179388" indent="-179388">
              <a:spcAft>
                <a:spcPts val="1200"/>
              </a:spcAft>
              <a:buFont typeface="Arial" pitchFamily="34" charset="0"/>
              <a:buChar char="•"/>
            </a:pPr>
            <a:r>
              <a:rPr lang="en-US" dirty="0" smtClean="0"/>
              <a:t>Climate data;</a:t>
            </a:r>
          </a:p>
          <a:p>
            <a:pPr marL="179388" indent="-179388">
              <a:spcAft>
                <a:spcPts val="1200"/>
              </a:spcAft>
              <a:buFont typeface="Arial" pitchFamily="34" charset="0"/>
              <a:buChar char="•"/>
            </a:pPr>
            <a:r>
              <a:rPr lang="en-US" dirty="0" smtClean="0"/>
              <a:t>Climate impacts.</a:t>
            </a:r>
          </a:p>
        </p:txBody>
      </p:sp>
      <p:pic>
        <p:nvPicPr>
          <p:cNvPr id="21506" name="Picture 2" descr="File:Noun mind 366997.svg"/>
          <p:cNvPicPr>
            <a:picLocks noChangeAspect="1" noChangeArrowheads="1"/>
          </p:cNvPicPr>
          <p:nvPr/>
        </p:nvPicPr>
        <p:blipFill>
          <a:blip r:embed="rId2"/>
          <a:srcRect/>
          <a:stretch>
            <a:fillRect/>
          </a:stretch>
        </p:blipFill>
        <p:spPr bwMode="auto">
          <a:xfrm>
            <a:off x="9024958" y="1428736"/>
            <a:ext cx="2428892" cy="2428892"/>
          </a:xfrm>
          <a:prstGeom prst="rect">
            <a:avLst/>
          </a:prstGeom>
          <a:noFill/>
        </p:spPr>
      </p:pic>
      <p:sp>
        <p:nvSpPr>
          <p:cNvPr id="5" name="Rettangolo 4"/>
          <p:cNvSpPr/>
          <p:nvPr/>
        </p:nvSpPr>
        <p:spPr>
          <a:xfrm>
            <a:off x="9048792" y="4000504"/>
            <a:ext cx="2905124" cy="646331"/>
          </a:xfrm>
          <a:prstGeom prst="rect">
            <a:avLst/>
          </a:prstGeom>
        </p:spPr>
        <p:txBody>
          <a:bodyPr wrap="square">
            <a:spAutoFit/>
          </a:bodyPr>
          <a:lstStyle/>
          <a:p>
            <a:r>
              <a:rPr lang="en-US" sz="1200" dirty="0" err="1" smtClean="0"/>
              <a:t>Rflor</a:t>
            </a:r>
            <a:r>
              <a:rPr lang="en-US" sz="1200" dirty="0" smtClean="0"/>
              <a:t>, CC BY 4.0 &lt;https://creativecommons.org/licenses/by/4.0&gt;, via Wikimedia Commons</a:t>
            </a:r>
            <a:endParaRPr lang="it-IT" sz="1200"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95208" y="142852"/>
            <a:ext cx="11233149" cy="648071"/>
          </a:xfrm>
        </p:spPr>
        <p:txBody>
          <a:bodyPr/>
          <a:lstStyle/>
          <a:p>
            <a:r>
              <a:rPr lang="en-US" sz="3200" dirty="0" smtClean="0">
                <a:latin typeface="Calibri" panose="020F0502020204030204" pitchFamily="34" charset="0"/>
                <a:cs typeface="Calibri" panose="020F0502020204030204" pitchFamily="34" charset="0"/>
              </a:rPr>
              <a:t>History of climate change</a:t>
            </a:r>
          </a:p>
        </p:txBody>
      </p:sp>
      <p:sp>
        <p:nvSpPr>
          <p:cNvPr id="3" name="Segnaposto testo 2"/>
          <p:cNvSpPr>
            <a:spLocks noGrp="1"/>
          </p:cNvSpPr>
          <p:nvPr>
            <p:ph type="body" sz="quarter" idx="11"/>
          </p:nvPr>
        </p:nvSpPr>
        <p:spPr>
          <a:xfrm>
            <a:off x="119336" y="548680"/>
            <a:ext cx="11496600" cy="575965"/>
          </a:xfrm>
        </p:spPr>
        <p:txBody>
          <a:bodyPr/>
          <a:lstStyle/>
          <a:p>
            <a:r>
              <a:rPr lang="en-US" dirty="0" smtClean="0"/>
              <a:t>Early concerns related to climate change began in the early 19th century when ice ages and other natural changes in </a:t>
            </a:r>
            <a:r>
              <a:rPr lang="en-US" dirty="0" err="1" smtClean="0"/>
              <a:t>paleoclimate</a:t>
            </a:r>
            <a:r>
              <a:rPr lang="en-US" dirty="0" smtClean="0"/>
              <a:t> were first </a:t>
            </a:r>
            <a:r>
              <a:rPr lang="en-US" dirty="0" err="1" smtClean="0"/>
              <a:t>hypothesised</a:t>
            </a:r>
            <a:r>
              <a:rPr lang="en-US" dirty="0" smtClean="0"/>
              <a:t> and the greenhouse effect was first identified. </a:t>
            </a:r>
          </a:p>
          <a:p>
            <a:endParaRPr lang="en-US" dirty="0" smtClean="0"/>
          </a:p>
          <a:p>
            <a:r>
              <a:rPr lang="en-US" dirty="0" smtClean="0"/>
              <a:t>In the late 19th century, for the first time scientists outlined that emissions of gases and pollution by humans could alter the climate at local and global scale.</a:t>
            </a:r>
          </a:p>
          <a:p>
            <a:endParaRPr lang="en-US" dirty="0" smtClean="0"/>
          </a:p>
          <a:p>
            <a:r>
              <a:rPr lang="en-US" dirty="0" smtClean="0"/>
              <a:t>In the 1960s, the evidence for the warming effect of carbon dioxide gas became increasingly convincing. Some scientists also pointed out that human activities that generated atmospheric aerosols (e.g., "pollution") could have cooling effects as well. In fact, during the 1970s scientists conjectured an imminent cooling of the Earth, that was suggested by declining temperatures at several locations. Global cooling was attributed to orbital changes and increasing human emissions of aerosols. As additional data became available through time, the increasing global temperature during the next decades falsified the conjecture. </a:t>
            </a:r>
          </a:p>
          <a:p>
            <a:endParaRPr lang="en-US" dirty="0" smtClean="0"/>
          </a:p>
          <a:p>
            <a:r>
              <a:rPr lang="en-US" dirty="0" smtClean="0"/>
              <a:t>Today scientists substantially agree that human activities are impacting climate at both the local and global level. However, as more and more data and scientific results become available it is increasingly clear that natural variability is still poorly understood although it may potentially cause long lasting impacts and environmental disasters. Relevant example, among others, are offered by the so called </a:t>
            </a:r>
            <a:r>
              <a:rPr lang="en-US" dirty="0" smtClean="0">
                <a:hlinkClick r:id="rId2"/>
              </a:rPr>
              <a:t>Dust Bowl</a:t>
            </a:r>
            <a:r>
              <a:rPr lang="en-US" dirty="0" smtClean="0"/>
              <a:t> in the United States and Canada during the 1930s, the </a:t>
            </a:r>
            <a:r>
              <a:rPr lang="en-US" dirty="0" smtClean="0">
                <a:hlinkClick r:id="rId3"/>
              </a:rPr>
              <a:t>2000s Australian drought</a:t>
            </a:r>
            <a:r>
              <a:rPr lang="en-US" dirty="0" smtClean="0"/>
              <a:t> and the </a:t>
            </a:r>
            <a:r>
              <a:rPr lang="en-US" dirty="0" smtClean="0">
                <a:hlinkClick r:id="rId4"/>
              </a:rPr>
              <a:t>droughts in California</a:t>
            </a:r>
            <a:r>
              <a:rPr lang="en-US" dirty="0" smtClean="0"/>
              <a:t>.</a:t>
            </a:r>
            <a:endParaRPr lang="en-US"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07467" y="260648"/>
            <a:ext cx="11233149" cy="648071"/>
          </a:xfrm>
        </p:spPr>
        <p:txBody>
          <a:bodyPr/>
          <a:lstStyle/>
          <a:p>
            <a:r>
              <a:rPr lang="en-US" sz="3200" dirty="0" smtClean="0">
                <a:latin typeface="Calibri" panose="020F0502020204030204" pitchFamily="34" charset="0"/>
                <a:cs typeface="Calibri" panose="020F0502020204030204" pitchFamily="34" charset="0"/>
              </a:rPr>
              <a:t>Science of climate change</a:t>
            </a:r>
          </a:p>
        </p:txBody>
      </p:sp>
      <p:sp>
        <p:nvSpPr>
          <p:cNvPr id="3" name="Segnaposto testo 2"/>
          <p:cNvSpPr>
            <a:spLocks noGrp="1"/>
          </p:cNvSpPr>
          <p:nvPr>
            <p:ph type="body" sz="quarter" idx="11"/>
          </p:nvPr>
        </p:nvSpPr>
        <p:spPr>
          <a:xfrm>
            <a:off x="119336" y="1209961"/>
            <a:ext cx="6548168" cy="575965"/>
          </a:xfrm>
        </p:spPr>
        <p:txBody>
          <a:bodyPr/>
          <a:lstStyle/>
          <a:p>
            <a:pPr marL="171450" indent="-171450">
              <a:buFont typeface="Arial" pitchFamily="34" charset="0"/>
              <a:buChar char="•"/>
            </a:pPr>
            <a:r>
              <a:rPr lang="en-US" dirty="0" smtClean="0"/>
              <a:t>Climate change is a topical issue worldwide that ranks high in the agenda of politicians and policy makers. </a:t>
            </a:r>
          </a:p>
          <a:p>
            <a:pPr marL="171450" indent="-171450">
              <a:buFont typeface="Arial" pitchFamily="34" charset="0"/>
              <a:buChar char="•"/>
            </a:pPr>
            <a:endParaRPr lang="en-US" dirty="0" smtClean="0"/>
          </a:p>
          <a:p>
            <a:pPr marL="171450" indent="-171450">
              <a:buFont typeface="Arial" pitchFamily="34" charset="0"/>
              <a:buChar char="•"/>
            </a:pPr>
            <a:r>
              <a:rPr lang="en-US" dirty="0" smtClean="0"/>
              <a:t>It is widely covered by the media as it is the subject of much public interest. Still, little is known about the underlying science and the related uncertainties. </a:t>
            </a:r>
          </a:p>
          <a:p>
            <a:pPr marL="171450" indent="-171450">
              <a:buFont typeface="Arial" pitchFamily="34" charset="0"/>
              <a:buChar char="•"/>
            </a:pPr>
            <a:endParaRPr lang="en-US" dirty="0" smtClean="0"/>
          </a:p>
          <a:p>
            <a:pPr marL="171450" indent="-171450">
              <a:buFont typeface="Arial" pitchFamily="34" charset="0"/>
              <a:buChar char="•"/>
            </a:pPr>
            <a:r>
              <a:rPr lang="en-US" dirty="0" smtClean="0"/>
              <a:t>Actually, it is a multidisciplinary science focusing on a very complex systems of tightly interacting processes, that we do not yet fully understand.</a:t>
            </a:r>
          </a:p>
          <a:p>
            <a:pPr marL="171450" indent="-171450">
              <a:buFont typeface="Arial" pitchFamily="34" charset="0"/>
              <a:buChar char="•"/>
            </a:pPr>
            <a:endParaRPr lang="en-US" dirty="0" smtClean="0"/>
          </a:p>
          <a:p>
            <a:pPr marL="171450" indent="-171450">
              <a:buFont typeface="Arial" pitchFamily="34" charset="0"/>
              <a:buChar char="•"/>
            </a:pPr>
            <a:r>
              <a:rPr lang="en-US" dirty="0" smtClean="0"/>
              <a:t>Science of climate change is a very active field of research. The scientific literature is very prolific in several different disciplines so that it is difficult to elaborate an up-to-date picture of the available knowledge to adequately support the design of climate actions. </a:t>
            </a:r>
          </a:p>
          <a:p>
            <a:pPr marL="171450" indent="-171450">
              <a:buFont typeface="Arial" pitchFamily="34" charset="0"/>
              <a:buChar char="•"/>
            </a:pPr>
            <a:endParaRPr lang="en-US" dirty="0" smtClean="0"/>
          </a:p>
          <a:p>
            <a:pPr marL="171450" indent="-171450">
              <a:buFont typeface="Arial" pitchFamily="34" charset="0"/>
              <a:buChar char="•"/>
            </a:pPr>
            <a:endParaRPr lang="en-US" dirty="0" smtClean="0"/>
          </a:p>
        </p:txBody>
      </p:sp>
      <p:pic>
        <p:nvPicPr>
          <p:cNvPr id="26626" name="Picture 2" descr="File:Huella de carbonos.jpg"/>
          <p:cNvPicPr>
            <a:picLocks noChangeAspect="1" noChangeArrowheads="1"/>
          </p:cNvPicPr>
          <p:nvPr/>
        </p:nvPicPr>
        <p:blipFill>
          <a:blip r:embed="rId2"/>
          <a:srcRect/>
          <a:stretch>
            <a:fillRect/>
          </a:stretch>
        </p:blipFill>
        <p:spPr bwMode="auto">
          <a:xfrm>
            <a:off x="7667636" y="785794"/>
            <a:ext cx="3786214" cy="4080949"/>
          </a:xfrm>
          <a:prstGeom prst="rect">
            <a:avLst/>
          </a:prstGeom>
          <a:noFill/>
        </p:spPr>
      </p:pic>
      <p:sp>
        <p:nvSpPr>
          <p:cNvPr id="5" name="Rettangolo 4"/>
          <p:cNvSpPr/>
          <p:nvPr/>
        </p:nvSpPr>
        <p:spPr>
          <a:xfrm>
            <a:off x="7810512" y="5000636"/>
            <a:ext cx="2976562" cy="646331"/>
          </a:xfrm>
          <a:prstGeom prst="rect">
            <a:avLst/>
          </a:prstGeom>
        </p:spPr>
        <p:txBody>
          <a:bodyPr wrap="square">
            <a:spAutoFit/>
          </a:bodyPr>
          <a:lstStyle/>
          <a:p>
            <a:r>
              <a:rPr lang="it-IT" sz="1200" dirty="0" smtClean="0"/>
              <a:t>Baluchi5, CC BY-SA 3.0 &lt;https://creativecommons.org/licenses/by-sa/3.0&gt;, via </a:t>
            </a:r>
            <a:r>
              <a:rPr lang="it-IT" sz="1200" dirty="0" err="1" smtClean="0"/>
              <a:t>Wikimedia</a:t>
            </a:r>
            <a:r>
              <a:rPr lang="it-IT" sz="1200" dirty="0" smtClean="0"/>
              <a:t> </a:t>
            </a:r>
            <a:r>
              <a:rPr lang="it-IT" sz="1200" dirty="0" err="1" smtClean="0"/>
              <a:t>Commons</a:t>
            </a:r>
            <a:endParaRPr lang="it-IT" sz="1200"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07467" y="260648"/>
            <a:ext cx="11233149" cy="648071"/>
          </a:xfrm>
        </p:spPr>
        <p:txBody>
          <a:bodyPr/>
          <a:lstStyle/>
          <a:p>
            <a:r>
              <a:rPr lang="en-US" sz="3200" dirty="0" smtClean="0">
                <a:latin typeface="Calibri" panose="020F0502020204030204" pitchFamily="34" charset="0"/>
                <a:cs typeface="Calibri" panose="020F0502020204030204" pitchFamily="34" charset="0"/>
              </a:rPr>
              <a:t>Science of climate change</a:t>
            </a:r>
          </a:p>
        </p:txBody>
      </p:sp>
      <p:sp>
        <p:nvSpPr>
          <p:cNvPr id="3" name="Segnaposto testo 2"/>
          <p:cNvSpPr>
            <a:spLocks noGrp="1"/>
          </p:cNvSpPr>
          <p:nvPr>
            <p:ph type="body" sz="quarter" idx="11"/>
          </p:nvPr>
        </p:nvSpPr>
        <p:spPr>
          <a:xfrm>
            <a:off x="119336" y="995647"/>
            <a:ext cx="6833920" cy="575965"/>
          </a:xfrm>
        </p:spPr>
        <p:txBody>
          <a:bodyPr/>
          <a:lstStyle/>
          <a:p>
            <a:pPr marL="171450" indent="-171450">
              <a:buFont typeface="Arial" pitchFamily="34" charset="0"/>
              <a:buChar char="•"/>
            </a:pPr>
            <a:r>
              <a:rPr lang="en-US" dirty="0" smtClean="0"/>
              <a:t>Such lack of support, along with the seeming </a:t>
            </a:r>
            <a:r>
              <a:rPr lang="en-US" dirty="0" err="1" smtClean="0"/>
              <a:t>unsustainability</a:t>
            </a:r>
            <a:r>
              <a:rPr lang="en-US" dirty="0" smtClean="0"/>
              <a:t> of some proposed solutions, often causes that climate actions are delayed or given low priority. In view of the actual urgency of climate actions it is therefore important to adopt a pragmatic approach by elaborating a clear idea of the targets, the appropriate methods and the relevant disciplines and expertise to involve.</a:t>
            </a:r>
          </a:p>
          <a:p>
            <a:pPr marL="171450" indent="-171450"/>
            <a:endParaRPr lang="en-US" dirty="0" smtClean="0"/>
          </a:p>
          <a:p>
            <a:pPr marL="171450" indent="-171450">
              <a:buFont typeface="Arial" pitchFamily="34" charset="0"/>
              <a:buChar char="•"/>
            </a:pPr>
            <a:r>
              <a:rPr lang="en-US" dirty="0" smtClean="0"/>
              <a:t>As far as methods are concerned, there is still little technical knowledge regarding the design climate change mitigation and adaptation strategies; namely, technology transfer from climate science to policy makers through </a:t>
            </a:r>
            <a:r>
              <a:rPr lang="en-US" dirty="0" err="1" smtClean="0"/>
              <a:t>engineerging</a:t>
            </a:r>
            <a:r>
              <a:rPr lang="en-US" dirty="0" smtClean="0"/>
              <a:t> science needs is still a gap that we need to fill to provide forward looking guidelines for technical design. The reason for the above gap is the little connection between climate and engineering science.</a:t>
            </a:r>
          </a:p>
          <a:p>
            <a:pPr marL="171450" indent="-171450">
              <a:buFont typeface="Arial" pitchFamily="34" charset="0"/>
              <a:buChar char="•"/>
            </a:pPr>
            <a:endParaRPr lang="en-US" dirty="0" smtClean="0"/>
          </a:p>
          <a:p>
            <a:pPr marL="171450" indent="-171450">
              <a:buFont typeface="Arial" pitchFamily="34" charset="0"/>
              <a:buChar char="•"/>
            </a:pPr>
            <a:r>
              <a:rPr lang="en-US" dirty="0" smtClean="0"/>
              <a:t>See box “Engineering Science in my website</a:t>
            </a:r>
            <a:endParaRPr lang="en-US" dirty="0"/>
          </a:p>
        </p:txBody>
      </p:sp>
      <p:pic>
        <p:nvPicPr>
          <p:cNvPr id="11266" name="Picture 2" descr="https://upload.wikimedia.org/wikipedia/commons/thumb/e/ed/20201211_Billion_dollar_events_related_to_climate_change_-_U.S._-en.svg/512px-20201211_Billion_dollar_events_related_to_climate_change_-_U.S._-en.svg.png"/>
          <p:cNvPicPr>
            <a:picLocks noChangeAspect="1" noChangeArrowheads="1"/>
          </p:cNvPicPr>
          <p:nvPr/>
        </p:nvPicPr>
        <p:blipFill>
          <a:blip r:embed="rId2"/>
          <a:srcRect/>
          <a:stretch>
            <a:fillRect/>
          </a:stretch>
        </p:blipFill>
        <p:spPr bwMode="auto">
          <a:xfrm>
            <a:off x="7096132" y="1428736"/>
            <a:ext cx="4876800" cy="2743201"/>
          </a:xfrm>
          <a:prstGeom prst="rect">
            <a:avLst/>
          </a:prstGeom>
          <a:noFill/>
        </p:spPr>
      </p:pic>
      <p:sp>
        <p:nvSpPr>
          <p:cNvPr id="6" name="Rettangolo 5"/>
          <p:cNvSpPr/>
          <p:nvPr/>
        </p:nvSpPr>
        <p:spPr>
          <a:xfrm>
            <a:off x="7429552" y="4286256"/>
            <a:ext cx="4524364" cy="461665"/>
          </a:xfrm>
          <a:prstGeom prst="rect">
            <a:avLst/>
          </a:prstGeom>
        </p:spPr>
        <p:txBody>
          <a:bodyPr wrap="square">
            <a:spAutoFit/>
          </a:bodyPr>
          <a:lstStyle/>
          <a:p>
            <a:r>
              <a:rPr lang="en-US" sz="1200" dirty="0" smtClean="0"/>
              <a:t>RCraig09, CC BY-SA 4.0 &lt;https://creativecommons.org/licenses/by-sa/4.0&gt;, via Wikimedia Commons</a:t>
            </a:r>
            <a:endParaRPr lang="it-IT" sz="1200"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07467" y="260648"/>
            <a:ext cx="11233149" cy="648071"/>
          </a:xfrm>
        </p:spPr>
        <p:txBody>
          <a:bodyPr/>
          <a:lstStyle/>
          <a:p>
            <a:r>
              <a:rPr lang="en-US" sz="3200" dirty="0" smtClean="0">
                <a:latin typeface="Calibri" panose="020F0502020204030204" pitchFamily="34" charset="0"/>
                <a:cs typeface="Calibri" panose="020F0502020204030204" pitchFamily="34" charset="0"/>
              </a:rPr>
              <a:t>The role of engineering</a:t>
            </a:r>
          </a:p>
        </p:txBody>
      </p:sp>
      <p:sp>
        <p:nvSpPr>
          <p:cNvPr id="3" name="Segnaposto testo 2"/>
          <p:cNvSpPr>
            <a:spLocks noGrp="1"/>
          </p:cNvSpPr>
          <p:nvPr>
            <p:ph type="body" sz="quarter" idx="11"/>
          </p:nvPr>
        </p:nvSpPr>
        <p:spPr>
          <a:xfrm>
            <a:off x="47328" y="692696"/>
            <a:ext cx="11593288" cy="575965"/>
          </a:xfrm>
        </p:spPr>
        <p:txBody>
          <a:bodyPr/>
          <a:lstStyle/>
          <a:p>
            <a:r>
              <a:rPr lang="en-US" dirty="0" smtClean="0"/>
              <a:t>The theory behind climate science is currently under development and several research questions are still open and debated and consensus is sought. </a:t>
            </a:r>
          </a:p>
          <a:p>
            <a:endParaRPr lang="en-US" dirty="0" smtClean="0"/>
          </a:p>
          <a:p>
            <a:r>
              <a:rPr lang="en-US" dirty="0" smtClean="0"/>
              <a:t>From the point of view of engineering and therefore the design of climate actions the so-called </a:t>
            </a:r>
            <a:r>
              <a:rPr lang="en-US" dirty="0" smtClean="0">
                <a:hlinkClick r:id="rId2"/>
              </a:rPr>
              <a:t>global warming controversy</a:t>
            </a:r>
            <a:r>
              <a:rPr lang="en-US" dirty="0" smtClean="0"/>
              <a:t> (namely, the question of whether global warming is occurring, how much has occurred in modern times, what has caused it) is not very relevant.</a:t>
            </a:r>
          </a:p>
          <a:p>
            <a:endParaRPr lang="en-US" dirty="0" smtClean="0"/>
          </a:p>
          <a:p>
            <a:r>
              <a:rPr lang="en-US" dirty="0" smtClean="0"/>
              <a:t>The task of engineers is to devise actions to exploit the benefits of human impact and to </a:t>
            </a:r>
            <a:r>
              <a:rPr lang="en-US" dirty="0" err="1" smtClean="0"/>
              <a:t>minimise</a:t>
            </a:r>
            <a:r>
              <a:rPr lang="en-US" dirty="0" smtClean="0"/>
              <a:t> the unavoidable downsides. From the point of view of engineering it is clear that human are increasingly impacting climate at the global level, but still several research questions are still open, like for instance:</a:t>
            </a:r>
          </a:p>
          <a:p>
            <a:endParaRPr lang="en-US" dirty="0" smtClean="0"/>
          </a:p>
          <a:p>
            <a:pPr marL="400050" indent="-228600">
              <a:buFont typeface="Arial" pitchFamily="34" charset="0"/>
              <a:buChar char="•"/>
            </a:pPr>
            <a:r>
              <a:rPr lang="en-US" dirty="0" smtClean="0"/>
              <a:t>The interaction between human induced climate change and natural climate variability;</a:t>
            </a:r>
          </a:p>
          <a:p>
            <a:pPr marL="400050" indent="-228600">
              <a:buFont typeface="Arial" pitchFamily="34" charset="0"/>
              <a:buChar char="•"/>
            </a:pPr>
            <a:r>
              <a:rPr lang="en-US" dirty="0" smtClean="0"/>
              <a:t>Uncertainty assessment of climate simulations for the sake of engineering design;</a:t>
            </a:r>
          </a:p>
          <a:p>
            <a:pPr marL="400050" indent="-228600">
              <a:buFont typeface="Arial" pitchFamily="34" charset="0"/>
              <a:buChar char="•"/>
            </a:pPr>
            <a:r>
              <a:rPr lang="en-US" dirty="0" smtClean="0"/>
              <a:t>The capability of climate simulations to reliably reproduce the frequency of extreme events, therefore avoiding underestimation of extremes;</a:t>
            </a:r>
          </a:p>
          <a:p>
            <a:pPr marL="400050" indent="-228600">
              <a:buFont typeface="Arial" pitchFamily="34" charset="0"/>
              <a:buChar char="•"/>
            </a:pPr>
            <a:r>
              <a:rPr lang="en-US" dirty="0" smtClean="0"/>
              <a:t>The capability of climate simulations to estimate the risk related to the so-called </a:t>
            </a:r>
            <a:r>
              <a:rPr lang="en-US" dirty="0" smtClean="0">
                <a:hlinkClick r:id="rId3"/>
              </a:rPr>
              <a:t>black swans</a:t>
            </a:r>
            <a:r>
              <a:rPr lang="en-US" dirty="0" smtClean="0"/>
              <a:t> and </a:t>
            </a:r>
            <a:r>
              <a:rPr lang="en-US" dirty="0" smtClean="0">
                <a:hlinkClick r:id="rId4"/>
              </a:rPr>
              <a:t>tipping points;</a:t>
            </a:r>
            <a:r>
              <a:rPr lang="en-US" dirty="0" smtClean="0"/>
              <a:t> </a:t>
            </a:r>
          </a:p>
          <a:p>
            <a:pPr marL="400050" indent="-228600">
              <a:buFont typeface="Arial" pitchFamily="34" charset="0"/>
              <a:buChar char="•"/>
            </a:pPr>
            <a:r>
              <a:rPr lang="en-US" dirty="0" smtClean="0"/>
              <a:t>Estimation of design variables for climate actions and infrastructures to ensure climatic resilience.</a:t>
            </a:r>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07467" y="260648"/>
            <a:ext cx="11233149" cy="648071"/>
          </a:xfrm>
        </p:spPr>
        <p:txBody>
          <a:bodyPr/>
          <a:lstStyle/>
          <a:p>
            <a:r>
              <a:rPr lang="en-US" sz="3200" dirty="0" smtClean="0">
                <a:latin typeface="Calibri" panose="020F0502020204030204" pitchFamily="34" charset="0"/>
                <a:cs typeface="Calibri" panose="020F0502020204030204" pitchFamily="34" charset="0"/>
              </a:rPr>
              <a:t>Tipping points</a:t>
            </a:r>
          </a:p>
        </p:txBody>
      </p:sp>
      <p:sp>
        <p:nvSpPr>
          <p:cNvPr id="5" name="Rettangolo 4"/>
          <p:cNvSpPr/>
          <p:nvPr/>
        </p:nvSpPr>
        <p:spPr>
          <a:xfrm>
            <a:off x="623392" y="908720"/>
            <a:ext cx="10297144" cy="4524315"/>
          </a:xfrm>
          <a:prstGeom prst="rect">
            <a:avLst/>
          </a:prstGeom>
        </p:spPr>
        <p:txBody>
          <a:bodyPr wrap="square">
            <a:spAutoFit/>
          </a:bodyPr>
          <a:lstStyle/>
          <a:p>
            <a:r>
              <a:rPr lang="en-US" dirty="0" smtClean="0"/>
              <a:t>A tipping point for a given system (like the climate systems) is a state of the system such that a tiny change of the state itself leads to a new equilibrium state. T</a:t>
            </a:r>
          </a:p>
          <a:p>
            <a:endParaRPr lang="en-US" dirty="0" smtClean="0"/>
          </a:p>
          <a:p>
            <a:r>
              <a:rPr lang="en-US" dirty="0" smtClean="0"/>
              <a:t>he tipping point may be reversible or not.</a:t>
            </a:r>
          </a:p>
          <a:p>
            <a:endParaRPr lang="en-US" dirty="0" smtClean="0"/>
          </a:p>
          <a:p>
            <a:r>
              <a:rPr lang="en-US" dirty="0" smtClean="0"/>
              <a:t>Tipping points may be induced by positive (self-reinforcing) feedbacks. </a:t>
            </a:r>
          </a:p>
          <a:p>
            <a:endParaRPr lang="en-US" dirty="0" smtClean="0"/>
          </a:p>
          <a:p>
            <a:r>
              <a:rPr lang="en-US" dirty="0" smtClean="0"/>
              <a:t>Components of the Earth system that may pass a tipping point have been referred to as tipping elements. (see next page).</a:t>
            </a:r>
          </a:p>
          <a:p>
            <a:endParaRPr lang="en-US" dirty="0" smtClean="0"/>
          </a:p>
          <a:p>
            <a:r>
              <a:rPr lang="en-US" dirty="0" smtClean="0"/>
              <a:t>Tipping elements are found in the Greenland and Antarctic ice sheets, possibly causing tens of meters of sea level rise.</a:t>
            </a:r>
          </a:p>
          <a:p>
            <a:endParaRPr lang="en-US" dirty="0" smtClean="0"/>
          </a:p>
          <a:p>
            <a:r>
              <a:rPr lang="en-US" dirty="0" smtClean="0"/>
              <a:t>The IPCC states that the precise levels of climate change sufficient to trigger a tipping point remain uncertain, but that the risk associated with crossing multiple tipping points increases with rising temperature. </a:t>
            </a:r>
            <a:endParaRPr lang="it-IT"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07467" y="260648"/>
            <a:ext cx="11233149" cy="648071"/>
          </a:xfrm>
        </p:spPr>
        <p:txBody>
          <a:bodyPr/>
          <a:lstStyle/>
          <a:p>
            <a:r>
              <a:rPr lang="en-US" sz="3200" dirty="0" smtClean="0">
                <a:latin typeface="Calibri" panose="020F0502020204030204" pitchFamily="34" charset="0"/>
                <a:cs typeface="Calibri" panose="020F0502020204030204" pitchFamily="34" charset="0"/>
              </a:rPr>
              <a:t>Tipping points</a:t>
            </a:r>
          </a:p>
        </p:txBody>
      </p:sp>
      <p:pic>
        <p:nvPicPr>
          <p:cNvPr id="15362" name="Picture 2" descr="https://www.albertomontanari.it/sites/default/files/didattica/sustainabledesign/1024px-Climate-tipping-points-en.svg.png"/>
          <p:cNvPicPr>
            <a:picLocks noChangeAspect="1" noChangeArrowheads="1"/>
          </p:cNvPicPr>
          <p:nvPr/>
        </p:nvPicPr>
        <p:blipFill>
          <a:blip r:embed="rId2"/>
          <a:srcRect/>
          <a:stretch>
            <a:fillRect/>
          </a:stretch>
        </p:blipFill>
        <p:spPr bwMode="auto">
          <a:xfrm>
            <a:off x="695400" y="764704"/>
            <a:ext cx="9753600" cy="4943476"/>
          </a:xfrm>
          <a:prstGeom prst="rect">
            <a:avLst/>
          </a:prstGeom>
          <a:noFill/>
        </p:spPr>
      </p:pic>
      <p:sp>
        <p:nvSpPr>
          <p:cNvPr id="6" name="Rettangolo 5"/>
          <p:cNvSpPr/>
          <p:nvPr/>
        </p:nvSpPr>
        <p:spPr>
          <a:xfrm>
            <a:off x="695400" y="5934670"/>
            <a:ext cx="8520608" cy="923330"/>
          </a:xfrm>
          <a:prstGeom prst="rect">
            <a:avLst/>
          </a:prstGeom>
        </p:spPr>
        <p:txBody>
          <a:bodyPr wrap="square">
            <a:spAutoFit/>
          </a:bodyPr>
          <a:lstStyle/>
          <a:p>
            <a:r>
              <a:rPr lang="en-US" dirty="0" smtClean="0"/>
              <a:t>Tipping elements in the Earth's climate system, based upon </a:t>
            </a:r>
            <a:r>
              <a:rPr lang="en-US" dirty="0" err="1" smtClean="0"/>
              <a:t>Lenton</a:t>
            </a:r>
            <a:r>
              <a:rPr lang="en-US" dirty="0" smtClean="0"/>
              <a:t> et al. (2008). By </a:t>
            </a:r>
            <a:r>
              <a:rPr lang="en-US" dirty="0" err="1" smtClean="0"/>
              <a:t>CodeOne</a:t>
            </a:r>
            <a:r>
              <a:rPr lang="en-US" dirty="0" smtClean="0"/>
              <a:t> (blank map), </a:t>
            </a:r>
            <a:r>
              <a:rPr lang="en-US" dirty="0" err="1" smtClean="0"/>
              <a:t>DeWikiMan</a:t>
            </a:r>
            <a:r>
              <a:rPr lang="en-US" dirty="0" smtClean="0"/>
              <a:t> (additional elements), </a:t>
            </a:r>
            <a:r>
              <a:rPr lang="en-US" dirty="0" smtClean="0">
                <a:hlinkClick r:id="rId3"/>
              </a:rPr>
              <a:t>https://en.wikipedia.org/wiki/File:Climate-tipping-points-en.svg</a:t>
            </a:r>
            <a:r>
              <a:rPr lang="en-US" dirty="0" smtClean="0"/>
              <a:t>. </a:t>
            </a:r>
            <a:endParaRPr lang="it-IT"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07467" y="260648"/>
            <a:ext cx="11233149" cy="648071"/>
          </a:xfrm>
        </p:spPr>
        <p:txBody>
          <a:bodyPr/>
          <a:lstStyle/>
          <a:p>
            <a:r>
              <a:rPr lang="en-US" sz="3200" dirty="0" smtClean="0">
                <a:latin typeface="Calibri" panose="020F0502020204030204" pitchFamily="34" charset="0"/>
                <a:cs typeface="Calibri" panose="020F0502020204030204" pitchFamily="34" charset="0"/>
              </a:rPr>
              <a:t>Tipping points</a:t>
            </a:r>
          </a:p>
        </p:txBody>
      </p:sp>
      <p:sp>
        <p:nvSpPr>
          <p:cNvPr id="6" name="Rettangolo 5"/>
          <p:cNvSpPr/>
          <p:nvPr/>
        </p:nvSpPr>
        <p:spPr>
          <a:xfrm>
            <a:off x="2471936" y="5934670"/>
            <a:ext cx="8520608" cy="923330"/>
          </a:xfrm>
          <a:prstGeom prst="rect">
            <a:avLst/>
          </a:prstGeom>
        </p:spPr>
        <p:txBody>
          <a:bodyPr wrap="square">
            <a:spAutoFit/>
          </a:bodyPr>
          <a:lstStyle/>
          <a:p>
            <a:r>
              <a:rPr lang="en-US" dirty="0" smtClean="0"/>
              <a:t>Social tipping elements and associated social tipping interventions with the potential to drive rapid </a:t>
            </a:r>
            <a:r>
              <a:rPr lang="en-US" dirty="0" err="1" smtClean="0"/>
              <a:t>decarbonization</a:t>
            </a:r>
            <a:r>
              <a:rPr lang="en-US" dirty="0" smtClean="0"/>
              <a:t> in the World–Earth system. By Otto et al., 2020. CC BY 4.0, </a:t>
            </a:r>
            <a:r>
              <a:rPr lang="en-US" dirty="0" smtClean="0">
                <a:hlinkClick r:id="rId2"/>
              </a:rPr>
              <a:t>https://commons.wikimedia.org/w/index.php?curid=87320451</a:t>
            </a:r>
            <a:r>
              <a:rPr lang="en-US" dirty="0" smtClean="0"/>
              <a:t>. </a:t>
            </a:r>
            <a:endParaRPr lang="it-IT" dirty="0"/>
          </a:p>
        </p:txBody>
      </p:sp>
      <p:pic>
        <p:nvPicPr>
          <p:cNvPr id="19458" name="Picture 2" descr="https://www.albertomontanari.it/sites/default/files/didattica/sustainabledesign/Social_tipping_dynamics.jpg"/>
          <p:cNvPicPr>
            <a:picLocks noChangeAspect="1" noChangeArrowheads="1"/>
          </p:cNvPicPr>
          <p:nvPr/>
        </p:nvPicPr>
        <p:blipFill>
          <a:blip r:embed="rId3"/>
          <a:srcRect/>
          <a:stretch>
            <a:fillRect/>
          </a:stretch>
        </p:blipFill>
        <p:spPr bwMode="auto">
          <a:xfrm>
            <a:off x="4118240" y="0"/>
            <a:ext cx="8073760" cy="5903938"/>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07467" y="260648"/>
            <a:ext cx="11233149" cy="648071"/>
          </a:xfrm>
        </p:spPr>
        <p:txBody>
          <a:bodyPr/>
          <a:lstStyle/>
          <a:p>
            <a:r>
              <a:rPr lang="en-US" sz="3200" dirty="0" smtClean="0">
                <a:latin typeface="Calibri" panose="020F0502020204030204" pitchFamily="34" charset="0"/>
                <a:cs typeface="Calibri" panose="020F0502020204030204" pitchFamily="34" charset="0"/>
              </a:rPr>
              <a:t>Climate data</a:t>
            </a:r>
          </a:p>
        </p:txBody>
      </p:sp>
      <p:sp>
        <p:nvSpPr>
          <p:cNvPr id="5" name="Rettangolo 4"/>
          <p:cNvSpPr/>
          <p:nvPr/>
        </p:nvSpPr>
        <p:spPr>
          <a:xfrm>
            <a:off x="263352" y="821025"/>
            <a:ext cx="8808640" cy="4524315"/>
          </a:xfrm>
          <a:prstGeom prst="rect">
            <a:avLst/>
          </a:prstGeom>
        </p:spPr>
        <p:txBody>
          <a:bodyPr wrap="square">
            <a:spAutoFit/>
          </a:bodyPr>
          <a:lstStyle/>
          <a:p>
            <a:r>
              <a:rPr lang="en-US" dirty="0" smtClean="0"/>
              <a:t>An essential element of scientific methods is the experiment, which is an empirical procedure to confirm of falsify competing theories or hypotheses. </a:t>
            </a:r>
          </a:p>
          <a:p>
            <a:endParaRPr lang="en-US" dirty="0" smtClean="0"/>
          </a:p>
          <a:p>
            <a:r>
              <a:rPr lang="en-US" dirty="0" smtClean="0"/>
              <a:t>A classical methodological approach in environmental sciences is the so-called "natural experiment", that relies on observations of the variables of the system under study. In climate science this approach is applied by </a:t>
            </a:r>
            <a:r>
              <a:rPr lang="en-US" dirty="0" err="1" smtClean="0"/>
              <a:t>analysing</a:t>
            </a:r>
            <a:r>
              <a:rPr lang="en-US" dirty="0" smtClean="0"/>
              <a:t> historical data. </a:t>
            </a:r>
          </a:p>
          <a:p>
            <a:endParaRPr lang="en-US" dirty="0" smtClean="0"/>
          </a:p>
          <a:p>
            <a:r>
              <a:rPr lang="en-US" dirty="0" smtClean="0"/>
              <a:t>A relevant limitation is that the observation period of observed data is limited. Ground observed temperature data with quasi-global coverage and good quality are available since 1850. Earlier records exist, but with sparser coverage and less standardized instrumentation. </a:t>
            </a:r>
          </a:p>
          <a:p>
            <a:endParaRPr lang="en-US" dirty="0" smtClean="0"/>
          </a:p>
          <a:p>
            <a:r>
              <a:rPr lang="en-US" dirty="0" smtClean="0"/>
              <a:t>The situation is even more uncertain for rainfall, which exhibits marked non-linearity in space and time.</a:t>
            </a:r>
          </a:p>
          <a:p>
            <a:endParaRPr lang="en-US" dirty="0" smtClean="0"/>
          </a:p>
          <a:p>
            <a:r>
              <a:rPr lang="en-US" dirty="0" smtClean="0"/>
              <a:t>The longest continuous point rainfall records have been observed in Italy. The world's longest daily rainfall series is that of Padua, whose observation period goes back to 1713. </a:t>
            </a:r>
            <a:endParaRPr lang="en-US" dirty="0"/>
          </a:p>
        </p:txBody>
      </p:sp>
      <p:pic>
        <p:nvPicPr>
          <p:cNvPr id="21506" name="Picture 2" descr="https://www.albertomontanari.it/sites/default/files/didattica/sustainabledesign/rainfall-bologna.png"/>
          <p:cNvPicPr>
            <a:picLocks noChangeAspect="1" noChangeArrowheads="1"/>
          </p:cNvPicPr>
          <p:nvPr/>
        </p:nvPicPr>
        <p:blipFill>
          <a:blip r:embed="rId2"/>
          <a:srcRect/>
          <a:stretch>
            <a:fillRect/>
          </a:stretch>
        </p:blipFill>
        <p:spPr bwMode="auto">
          <a:xfrm>
            <a:off x="2423592" y="836712"/>
            <a:ext cx="6477000" cy="4572000"/>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fade">
                                      <p:cBhvr>
                                        <p:cTn id="7" dur="20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07467" y="260648"/>
            <a:ext cx="11233149" cy="648071"/>
          </a:xfrm>
        </p:spPr>
        <p:txBody>
          <a:bodyPr/>
          <a:lstStyle/>
          <a:p>
            <a:r>
              <a:rPr lang="en-US" sz="3200" dirty="0" smtClean="0">
                <a:latin typeface="Calibri" panose="020F0502020204030204" pitchFamily="34" charset="0"/>
                <a:cs typeface="Calibri" panose="020F0502020204030204" pitchFamily="34" charset="0"/>
              </a:rPr>
              <a:t>Climate data</a:t>
            </a:r>
          </a:p>
        </p:txBody>
      </p:sp>
      <p:sp>
        <p:nvSpPr>
          <p:cNvPr id="5" name="Rettangolo 4"/>
          <p:cNvSpPr/>
          <p:nvPr/>
        </p:nvSpPr>
        <p:spPr>
          <a:xfrm>
            <a:off x="263352" y="821025"/>
            <a:ext cx="5544616" cy="3693319"/>
          </a:xfrm>
          <a:prstGeom prst="rect">
            <a:avLst/>
          </a:prstGeom>
        </p:spPr>
        <p:txBody>
          <a:bodyPr wrap="square">
            <a:spAutoFit/>
          </a:bodyPr>
          <a:lstStyle/>
          <a:p>
            <a:r>
              <a:rPr lang="en-US" dirty="0" smtClean="0"/>
              <a:t>The problem of the limited extension of the observation period is mitigated by the availability of </a:t>
            </a:r>
            <a:r>
              <a:rPr lang="en-US" dirty="0" err="1" smtClean="0">
                <a:hlinkClick r:id="rId2"/>
              </a:rPr>
              <a:t>proxi</a:t>
            </a:r>
            <a:r>
              <a:rPr lang="en-US" dirty="0" smtClean="0">
                <a:hlinkClick r:id="rId2"/>
              </a:rPr>
              <a:t> data</a:t>
            </a:r>
            <a:r>
              <a:rPr lang="en-US" dirty="0" smtClean="0"/>
              <a:t>. </a:t>
            </a:r>
          </a:p>
          <a:p>
            <a:endParaRPr lang="en-US" dirty="0" smtClean="0"/>
          </a:p>
          <a:p>
            <a:r>
              <a:rPr lang="en-US" dirty="0" smtClean="0"/>
              <a:t>If observation of given variables are not available for the period of interest, one may look for observations of an auxiliary variable - the </a:t>
            </a:r>
            <a:r>
              <a:rPr lang="en-US" dirty="0" err="1" smtClean="0"/>
              <a:t>proxi</a:t>
            </a:r>
            <a:r>
              <a:rPr lang="en-US" dirty="0" smtClean="0"/>
              <a:t> variable - which is intimately related with the variable of interest and then used to infer its value. </a:t>
            </a:r>
          </a:p>
          <a:p>
            <a:endParaRPr lang="en-US" dirty="0" smtClean="0"/>
          </a:p>
          <a:p>
            <a:r>
              <a:rPr lang="en-US" dirty="0" smtClean="0"/>
              <a:t>Examples of </a:t>
            </a:r>
            <a:r>
              <a:rPr lang="en-US" dirty="0" err="1" smtClean="0"/>
              <a:t>proxi</a:t>
            </a:r>
            <a:r>
              <a:rPr lang="en-US" dirty="0" smtClean="0"/>
              <a:t> data for temperature are ice cores, that may support reconstruction of past temperature through isotope measurements, tree rings, fossil leaves, boreholes, corals, sediments and many others.</a:t>
            </a:r>
            <a:endParaRPr lang="en-US" dirty="0"/>
          </a:p>
        </p:txBody>
      </p:sp>
      <p:pic>
        <p:nvPicPr>
          <p:cNvPr id="22530" name="Picture 2" descr="https://www.albertomontanari.it/sites/default/files/didattica/sustainabledesign/Vostok_deltaD_deltaO18.jpg"/>
          <p:cNvPicPr>
            <a:picLocks noChangeAspect="1" noChangeArrowheads="1"/>
          </p:cNvPicPr>
          <p:nvPr/>
        </p:nvPicPr>
        <p:blipFill>
          <a:blip r:embed="rId3"/>
          <a:srcRect/>
          <a:stretch>
            <a:fillRect/>
          </a:stretch>
        </p:blipFill>
        <p:spPr bwMode="auto">
          <a:xfrm>
            <a:off x="335360" y="4424625"/>
            <a:ext cx="5040560" cy="2433375"/>
          </a:xfrm>
          <a:prstGeom prst="rect">
            <a:avLst/>
          </a:prstGeom>
          <a:noFill/>
        </p:spPr>
      </p:pic>
      <p:pic>
        <p:nvPicPr>
          <p:cNvPr id="22532" name="Picture 4" descr="https://www.albertomontanari.it/sites/default/files/didattica/sustainabledesign/960px-Tree_rings.jpg"/>
          <p:cNvPicPr>
            <a:picLocks noChangeAspect="1" noChangeArrowheads="1"/>
          </p:cNvPicPr>
          <p:nvPr/>
        </p:nvPicPr>
        <p:blipFill>
          <a:blip r:embed="rId4"/>
          <a:srcRect/>
          <a:stretch>
            <a:fillRect/>
          </a:stretch>
        </p:blipFill>
        <p:spPr bwMode="auto">
          <a:xfrm>
            <a:off x="7804150" y="0"/>
            <a:ext cx="4387850" cy="3290888"/>
          </a:xfrm>
          <a:prstGeom prst="rect">
            <a:avLst/>
          </a:prstGeom>
          <a:noFill/>
        </p:spPr>
      </p:pic>
      <p:sp>
        <p:nvSpPr>
          <p:cNvPr id="7" name="Rettangolo 6"/>
          <p:cNvSpPr/>
          <p:nvPr/>
        </p:nvSpPr>
        <p:spPr>
          <a:xfrm>
            <a:off x="5375920" y="5408056"/>
            <a:ext cx="6096000" cy="1477328"/>
          </a:xfrm>
          <a:prstGeom prst="rect">
            <a:avLst/>
          </a:prstGeom>
        </p:spPr>
        <p:txBody>
          <a:bodyPr>
            <a:spAutoFit/>
          </a:bodyPr>
          <a:lstStyle/>
          <a:p>
            <a:r>
              <a:rPr lang="it-IT" dirty="0" smtClean="0"/>
              <a:t>Isotope </a:t>
            </a:r>
            <a:r>
              <a:rPr lang="it-IT" dirty="0" err="1" smtClean="0"/>
              <a:t>measurements</a:t>
            </a:r>
            <a:r>
              <a:rPr lang="it-IT" dirty="0" smtClean="0"/>
              <a:t>, </a:t>
            </a:r>
            <a:r>
              <a:rPr lang="it-IT" dirty="0" err="1" smtClean="0"/>
              <a:t>Antarctica</a:t>
            </a:r>
            <a:r>
              <a:rPr lang="it-IT" dirty="0" smtClean="0"/>
              <a:t> </a:t>
            </a:r>
            <a:r>
              <a:rPr lang="it-IT" dirty="0" err="1" smtClean="0"/>
              <a:t>ice</a:t>
            </a:r>
            <a:r>
              <a:rPr lang="it-IT" dirty="0" smtClean="0"/>
              <a:t> </a:t>
            </a:r>
            <a:r>
              <a:rPr lang="it-IT" dirty="0" err="1" smtClean="0"/>
              <a:t>core</a:t>
            </a:r>
            <a:r>
              <a:rPr lang="it-IT" dirty="0" smtClean="0"/>
              <a:t>. </a:t>
            </a:r>
            <a:r>
              <a:rPr lang="it-IT" dirty="0" err="1" smtClean="0"/>
              <a:t>By</a:t>
            </a:r>
            <a:r>
              <a:rPr lang="it-IT" dirty="0" smtClean="0"/>
              <a:t> Q Science (talk) - I (Q Science (talk)) </a:t>
            </a:r>
            <a:r>
              <a:rPr lang="it-IT" dirty="0" err="1" smtClean="0"/>
              <a:t>created</a:t>
            </a:r>
            <a:r>
              <a:rPr lang="it-IT" dirty="0" smtClean="0"/>
              <a:t> </a:t>
            </a:r>
            <a:r>
              <a:rPr lang="it-IT" dirty="0" err="1" smtClean="0"/>
              <a:t>this</a:t>
            </a:r>
            <a:r>
              <a:rPr lang="it-IT" dirty="0" smtClean="0"/>
              <a:t> work </a:t>
            </a:r>
            <a:r>
              <a:rPr lang="it-IT" dirty="0" err="1" smtClean="0"/>
              <a:t>entirely</a:t>
            </a:r>
            <a:r>
              <a:rPr lang="it-IT" dirty="0" smtClean="0"/>
              <a:t> </a:t>
            </a:r>
            <a:r>
              <a:rPr lang="it-IT" dirty="0" err="1" smtClean="0"/>
              <a:t>by</a:t>
            </a:r>
            <a:r>
              <a:rPr lang="it-IT" dirty="0" smtClean="0"/>
              <a:t> </a:t>
            </a:r>
            <a:r>
              <a:rPr lang="it-IT" dirty="0" err="1" smtClean="0"/>
              <a:t>myself</a:t>
            </a:r>
            <a:r>
              <a:rPr lang="it-IT" dirty="0" smtClean="0"/>
              <a:t> </a:t>
            </a:r>
            <a:r>
              <a:rPr lang="it-IT" dirty="0" err="1" smtClean="0"/>
              <a:t>using</a:t>
            </a:r>
            <a:r>
              <a:rPr lang="it-IT" dirty="0" smtClean="0"/>
              <a:t> </a:t>
            </a:r>
            <a:r>
              <a:rPr lang="it-IT" dirty="0" err="1" smtClean="0"/>
              <a:t>delta-Deuterium</a:t>
            </a:r>
            <a:r>
              <a:rPr lang="it-IT" dirty="0" smtClean="0"/>
              <a:t> vs </a:t>
            </a:r>
            <a:r>
              <a:rPr lang="it-IT" dirty="0" err="1" smtClean="0"/>
              <a:t>Depth</a:t>
            </a:r>
            <a:r>
              <a:rPr lang="it-IT" dirty="0" smtClean="0"/>
              <a:t> and delta-O-18 vs </a:t>
            </a:r>
            <a:r>
              <a:rPr lang="it-IT" dirty="0" err="1" smtClean="0"/>
              <a:t>depth</a:t>
            </a:r>
            <a:r>
              <a:rPr lang="it-IT" dirty="0" smtClean="0"/>
              <a:t> data </a:t>
            </a:r>
            <a:r>
              <a:rPr lang="it-IT" dirty="0" err="1" smtClean="0"/>
              <a:t>from</a:t>
            </a:r>
            <a:r>
              <a:rPr lang="it-IT" dirty="0" smtClean="0"/>
              <a:t> </a:t>
            </a:r>
            <a:r>
              <a:rPr lang="it-IT" dirty="0" err="1" smtClean="0"/>
              <a:t>government</a:t>
            </a:r>
            <a:r>
              <a:rPr lang="it-IT" dirty="0" smtClean="0"/>
              <a:t> </a:t>
            </a:r>
            <a:r>
              <a:rPr lang="it-IT" dirty="0" err="1" smtClean="0"/>
              <a:t>sites</a:t>
            </a:r>
            <a:r>
              <a:rPr lang="it-IT" dirty="0" smtClean="0"/>
              <a:t>., CC BY-SA 3.0, </a:t>
            </a:r>
            <a:r>
              <a:rPr lang="it-IT" dirty="0" smtClean="0">
                <a:hlinkClick r:id="rId5"/>
              </a:rPr>
              <a:t>https://en.wikipedia.org/w/index.php?curid=27509558</a:t>
            </a:r>
            <a:r>
              <a:rPr lang="it-IT" dirty="0" smtClean="0"/>
              <a:t>. </a:t>
            </a:r>
            <a:endParaRPr lang="it-IT" dirty="0"/>
          </a:p>
        </p:txBody>
      </p:sp>
      <p:sp>
        <p:nvSpPr>
          <p:cNvPr id="8" name="Rettangolo 7"/>
          <p:cNvSpPr/>
          <p:nvPr/>
        </p:nvSpPr>
        <p:spPr>
          <a:xfrm>
            <a:off x="7680176" y="3284984"/>
            <a:ext cx="4295800" cy="1477328"/>
          </a:xfrm>
          <a:prstGeom prst="rect">
            <a:avLst/>
          </a:prstGeom>
        </p:spPr>
        <p:txBody>
          <a:bodyPr wrap="square">
            <a:spAutoFit/>
          </a:bodyPr>
          <a:lstStyle/>
          <a:p>
            <a:r>
              <a:rPr lang="en-US" dirty="0" smtClean="0"/>
              <a:t>Tree rings seen in a cross section of a trunk of a tree. By </a:t>
            </a:r>
            <a:r>
              <a:rPr lang="en-US" dirty="0" err="1" smtClean="0"/>
              <a:t>Arnoldius</a:t>
            </a:r>
            <a:r>
              <a:rPr lang="en-US" dirty="0" smtClean="0"/>
              <a:t> - Self-photographed, CC BY-SA 2.5, </a:t>
            </a:r>
            <a:r>
              <a:rPr lang="en-US" dirty="0" smtClean="0">
                <a:hlinkClick r:id="rId6"/>
              </a:rPr>
              <a:t>https://commons.wikimedia.org/w/index.php?curid=568944</a:t>
            </a:r>
            <a:r>
              <a:rPr lang="en-US" dirty="0" smtClean="0"/>
              <a:t>. </a:t>
            </a:r>
            <a:endParaRPr lang="it-IT"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07467" y="260648"/>
            <a:ext cx="11233149" cy="648071"/>
          </a:xfrm>
        </p:spPr>
        <p:txBody>
          <a:bodyPr/>
          <a:lstStyle/>
          <a:p>
            <a:r>
              <a:rPr lang="en-US" sz="3200" dirty="0" smtClean="0">
                <a:latin typeface="Calibri" panose="020F0502020204030204" pitchFamily="34" charset="0"/>
                <a:cs typeface="Calibri" panose="020F0502020204030204" pitchFamily="34" charset="0"/>
              </a:rPr>
              <a:t>Climate data</a:t>
            </a:r>
          </a:p>
        </p:txBody>
      </p:sp>
      <p:sp>
        <p:nvSpPr>
          <p:cNvPr id="5" name="Rettangolo 4"/>
          <p:cNvSpPr/>
          <p:nvPr/>
        </p:nvSpPr>
        <p:spPr>
          <a:xfrm>
            <a:off x="263352" y="821025"/>
            <a:ext cx="5544616" cy="5909310"/>
          </a:xfrm>
          <a:prstGeom prst="rect">
            <a:avLst/>
          </a:prstGeom>
        </p:spPr>
        <p:txBody>
          <a:bodyPr wrap="square">
            <a:spAutoFit/>
          </a:bodyPr>
          <a:lstStyle/>
          <a:p>
            <a:r>
              <a:rPr lang="en-US" dirty="0" smtClean="0"/>
              <a:t>The uncertainty of </a:t>
            </a:r>
            <a:r>
              <a:rPr lang="en-US" dirty="0" err="1" smtClean="0"/>
              <a:t>proxi</a:t>
            </a:r>
            <a:r>
              <a:rPr lang="en-US" dirty="0" smtClean="0"/>
              <a:t> data is more pronounced with respect to the observed data and therefore the integration of two types of data may be not consistent. </a:t>
            </a:r>
          </a:p>
          <a:p>
            <a:endParaRPr lang="en-US" dirty="0" smtClean="0"/>
          </a:p>
          <a:p>
            <a:r>
              <a:rPr lang="en-US" dirty="0" smtClean="0"/>
              <a:t>It is usual practice in climate science to use data simulated by models to infer the statistics of future climate.</a:t>
            </a:r>
          </a:p>
          <a:p>
            <a:endParaRPr lang="en-US" dirty="0" smtClean="0"/>
          </a:p>
          <a:p>
            <a:r>
              <a:rPr lang="en-US" dirty="0" smtClean="0"/>
              <a:t>The use of models to test competing hypotheses is a usual practice in science. However, one should bear in mind that models are only an approximation of reality and are conditioned by the underlying assumptions. </a:t>
            </a:r>
          </a:p>
          <a:p>
            <a:endParaRPr lang="en-US" dirty="0" smtClean="0"/>
          </a:p>
          <a:p>
            <a:r>
              <a:rPr lang="en-US" dirty="0" err="1" smtClean="0"/>
              <a:t>Therefore,to</a:t>
            </a:r>
            <a:r>
              <a:rPr lang="en-US" dirty="0" smtClean="0"/>
              <a:t> estimate the uncertainty of simulated data may be a difficult task. Moreover, one should be aware of the striking difference between the information content of observed versus simulated data. </a:t>
            </a:r>
          </a:p>
          <a:p>
            <a:endParaRPr lang="en-US" dirty="0" smtClean="0"/>
          </a:p>
          <a:p>
            <a:r>
              <a:rPr lang="en-US" dirty="0" smtClean="0"/>
              <a:t>Climate models are not conceived for reproducing observed variables. They are conceived to provide future scenarios according to their underlying assumptions. </a:t>
            </a:r>
            <a:endParaRPr lang="en-US" dirty="0"/>
          </a:p>
        </p:txBody>
      </p:sp>
      <p:pic>
        <p:nvPicPr>
          <p:cNvPr id="23554" name="Picture 2" descr="https://www.albertomontanari.it/sites/default/files/didattica/sustainabledesign/720px-Projected_Change_in_Temperatures_by_2090.svg.png"/>
          <p:cNvPicPr>
            <a:picLocks noChangeAspect="1" noChangeArrowheads="1"/>
          </p:cNvPicPr>
          <p:nvPr/>
        </p:nvPicPr>
        <p:blipFill>
          <a:blip r:embed="rId2"/>
          <a:srcRect/>
          <a:stretch>
            <a:fillRect/>
          </a:stretch>
        </p:blipFill>
        <p:spPr bwMode="auto">
          <a:xfrm>
            <a:off x="6888088" y="-2705"/>
            <a:ext cx="5303912" cy="5303913"/>
          </a:xfrm>
          <a:prstGeom prst="rect">
            <a:avLst/>
          </a:prstGeom>
          <a:noFill/>
        </p:spPr>
      </p:pic>
      <p:sp>
        <p:nvSpPr>
          <p:cNvPr id="9" name="Rettangolo 8"/>
          <p:cNvSpPr/>
          <p:nvPr/>
        </p:nvSpPr>
        <p:spPr>
          <a:xfrm>
            <a:off x="7032104" y="5373216"/>
            <a:ext cx="5159896" cy="646331"/>
          </a:xfrm>
          <a:prstGeom prst="rect">
            <a:avLst/>
          </a:prstGeom>
        </p:spPr>
        <p:txBody>
          <a:bodyPr wrap="square">
            <a:spAutoFit/>
          </a:bodyPr>
          <a:lstStyle/>
          <a:p>
            <a:r>
              <a:rPr lang="en-US" sz="1200" dirty="0" smtClean="0"/>
              <a:t>CMIP5 average of climate model projections for 2081–2100 relative to 1986–2005, under low and high emission scenarios. By </a:t>
            </a:r>
            <a:r>
              <a:rPr lang="en-US" sz="1200" dirty="0" err="1" smtClean="0"/>
              <a:t>Efbrazil</a:t>
            </a:r>
            <a:r>
              <a:rPr lang="en-US" sz="1200" dirty="0" smtClean="0"/>
              <a:t> - Own work, CC BY-SA 4.0, </a:t>
            </a:r>
            <a:r>
              <a:rPr lang="en-US" sz="1200" dirty="0" smtClean="0">
                <a:hlinkClick r:id="rId3"/>
              </a:rPr>
              <a:t>https://commons.wikimedia.org/w/index.php?curid=87862027</a:t>
            </a:r>
            <a:r>
              <a:rPr lang="en-US" sz="1200" dirty="0" smtClean="0"/>
              <a:t>. </a:t>
            </a:r>
            <a:endParaRPr lang="it-IT" sz="1200"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The climate change problem</a:t>
            </a:r>
          </a:p>
        </p:txBody>
      </p:sp>
      <p:sp>
        <p:nvSpPr>
          <p:cNvPr id="3" name="Segnaposto testo 2"/>
          <p:cNvSpPr>
            <a:spLocks noGrp="1"/>
          </p:cNvSpPr>
          <p:nvPr>
            <p:ph type="body" sz="quarter" idx="11"/>
          </p:nvPr>
        </p:nvSpPr>
        <p:spPr>
          <a:xfrm>
            <a:off x="360040" y="3356992"/>
            <a:ext cx="5447928" cy="575965"/>
          </a:xfrm>
        </p:spPr>
        <p:txBody>
          <a:bodyPr/>
          <a:lstStyle/>
          <a:p>
            <a:pPr marL="179388" indent="-179388">
              <a:spcAft>
                <a:spcPts val="1200"/>
              </a:spcAft>
              <a:buFont typeface="Arial" pitchFamily="34" charset="0"/>
              <a:buChar char="•"/>
            </a:pPr>
            <a:r>
              <a:rPr lang="en-US" dirty="0" smtClean="0"/>
              <a:t>Sustainability and sustainable development are extremely topical issues for modern society. </a:t>
            </a:r>
          </a:p>
          <a:p>
            <a:pPr marL="179388" indent="-179388">
              <a:spcAft>
                <a:spcPts val="1200"/>
              </a:spcAft>
              <a:buFont typeface="Arial" pitchFamily="34" charset="0"/>
              <a:buChar char="•"/>
            </a:pPr>
            <a:r>
              <a:rPr lang="en-US" dirty="0" smtClean="0"/>
              <a:t>The concept of sustainability was brought to the attention of humanity during the 20th century, when the increasing development of some countries originated environmental concerns and stimulated humans to gain a deeper understanding of natural resources, their dynamics and impact of overexploitation. </a:t>
            </a:r>
            <a:endParaRPr lang="en-US" dirty="0" smtClean="0">
              <a:solidFill>
                <a:srgbClr val="FF0000"/>
              </a:solidFill>
              <a:latin typeface="Calibri" panose="020F0502020204030204" pitchFamily="34" charset="0"/>
              <a:cs typeface="Calibri" panose="020F0502020204030204" pitchFamily="34" charset="0"/>
            </a:endParaRPr>
          </a:p>
        </p:txBody>
      </p:sp>
      <p:pic>
        <p:nvPicPr>
          <p:cNvPr id="2050" name="Picture 2" descr="http://albertomontanari.it/sites/default/files/didattica/sustainabledesign/512px-Glacier_decrease_on_Svalbard_in_the_years_1900-1960-2015.jpg"/>
          <p:cNvPicPr>
            <a:picLocks noChangeAspect="1" noChangeArrowheads="1"/>
          </p:cNvPicPr>
          <p:nvPr/>
        </p:nvPicPr>
        <p:blipFill>
          <a:blip r:embed="rId2"/>
          <a:srcRect/>
          <a:stretch>
            <a:fillRect/>
          </a:stretch>
        </p:blipFill>
        <p:spPr bwMode="auto">
          <a:xfrm>
            <a:off x="6023992" y="836712"/>
            <a:ext cx="2639517" cy="2232248"/>
          </a:xfrm>
          <a:prstGeom prst="rect">
            <a:avLst/>
          </a:prstGeom>
          <a:noFill/>
        </p:spPr>
      </p:pic>
      <p:sp>
        <p:nvSpPr>
          <p:cNvPr id="8" name="Rettangolo 7"/>
          <p:cNvSpPr/>
          <p:nvPr/>
        </p:nvSpPr>
        <p:spPr>
          <a:xfrm>
            <a:off x="5879976" y="3068960"/>
            <a:ext cx="2880320" cy="553998"/>
          </a:xfrm>
          <a:prstGeom prst="rect">
            <a:avLst/>
          </a:prstGeom>
        </p:spPr>
        <p:txBody>
          <a:bodyPr wrap="square">
            <a:spAutoFit/>
          </a:bodyPr>
          <a:lstStyle/>
          <a:p>
            <a:pPr algn="ctr"/>
            <a:r>
              <a:rPr lang="en-US" sz="1000" dirty="0" smtClean="0"/>
              <a:t>Retreat of the glacier </a:t>
            </a:r>
            <a:r>
              <a:rPr lang="en-US" sz="1000" dirty="0" err="1" smtClean="0"/>
              <a:t>Waggonwaybreen</a:t>
            </a:r>
            <a:r>
              <a:rPr lang="en-US" sz="1000" dirty="0" smtClean="0"/>
              <a:t> at </a:t>
            </a:r>
            <a:r>
              <a:rPr lang="en-US" sz="1000" dirty="0" err="1" smtClean="0"/>
              <a:t>Magdalenfjord</a:t>
            </a:r>
            <a:r>
              <a:rPr lang="en-US" sz="1000" dirty="0" smtClean="0"/>
              <a:t> on Svalbard. By Andreas </a:t>
            </a:r>
            <a:r>
              <a:rPr lang="en-US" sz="1000" dirty="0" err="1" smtClean="0"/>
              <a:t>Weith</a:t>
            </a:r>
            <a:r>
              <a:rPr lang="en-US" sz="1000" dirty="0" smtClean="0"/>
              <a:t> (Own work) [CC BY-SA 4.0, via Wikimedia Commons]. </a:t>
            </a:r>
            <a:endParaRPr lang="it-IT" sz="1000" dirty="0"/>
          </a:p>
        </p:txBody>
      </p:sp>
      <p:pic>
        <p:nvPicPr>
          <p:cNvPr id="2051" name="Picture 3" descr="Z:\home\sturno\sturno\lincei\HESS\regr-min-eng.jpg"/>
          <p:cNvPicPr>
            <a:picLocks noChangeAspect="1" noChangeArrowheads="1"/>
          </p:cNvPicPr>
          <p:nvPr/>
        </p:nvPicPr>
        <p:blipFill>
          <a:blip r:embed="rId3"/>
          <a:srcRect/>
          <a:stretch>
            <a:fillRect/>
          </a:stretch>
        </p:blipFill>
        <p:spPr bwMode="auto">
          <a:xfrm>
            <a:off x="5663952" y="3717032"/>
            <a:ext cx="4320480" cy="2219194"/>
          </a:xfrm>
          <a:prstGeom prst="rect">
            <a:avLst/>
          </a:prstGeom>
          <a:noFill/>
        </p:spPr>
      </p:pic>
      <p:sp>
        <p:nvSpPr>
          <p:cNvPr id="10" name="Rettangolo 9"/>
          <p:cNvSpPr/>
          <p:nvPr/>
        </p:nvSpPr>
        <p:spPr>
          <a:xfrm>
            <a:off x="6672064" y="5949280"/>
            <a:ext cx="2880320" cy="553998"/>
          </a:xfrm>
          <a:prstGeom prst="rect">
            <a:avLst/>
          </a:prstGeom>
        </p:spPr>
        <p:txBody>
          <a:bodyPr wrap="square">
            <a:spAutoFit/>
          </a:bodyPr>
          <a:lstStyle/>
          <a:p>
            <a:pPr algn="ctr"/>
            <a:r>
              <a:rPr lang="en-US" sz="1000" dirty="0" smtClean="0"/>
              <a:t>Annual minima of river flow for the Po River at </a:t>
            </a:r>
            <a:r>
              <a:rPr lang="en-US" sz="1000" dirty="0" err="1" smtClean="0"/>
              <a:t>Pontelagoscuro</a:t>
            </a:r>
            <a:r>
              <a:rPr lang="en-US" sz="1000" dirty="0" smtClean="0"/>
              <a:t> from 2020 to 2009 along with regression line (From Montanari, 2012)</a:t>
            </a:r>
            <a:endParaRPr lang="it-IT" sz="1000" dirty="0"/>
          </a:p>
        </p:txBody>
      </p:sp>
      <p:pic>
        <p:nvPicPr>
          <p:cNvPr id="2052" name="Picture 4" descr="Z:\home\sturno\sturno\lincei\HESS\balance.jpg"/>
          <p:cNvPicPr>
            <a:picLocks noChangeAspect="1" noChangeArrowheads="1"/>
          </p:cNvPicPr>
          <p:nvPr/>
        </p:nvPicPr>
        <p:blipFill>
          <a:blip r:embed="rId4"/>
          <a:srcRect/>
          <a:stretch>
            <a:fillRect/>
          </a:stretch>
        </p:blipFill>
        <p:spPr bwMode="auto">
          <a:xfrm>
            <a:off x="8688288" y="833793"/>
            <a:ext cx="3413760" cy="1920240"/>
          </a:xfrm>
          <a:prstGeom prst="rect">
            <a:avLst/>
          </a:prstGeom>
          <a:noFill/>
        </p:spPr>
      </p:pic>
      <p:sp>
        <p:nvSpPr>
          <p:cNvPr id="12" name="Rettangolo 11"/>
          <p:cNvSpPr/>
          <p:nvPr/>
        </p:nvSpPr>
        <p:spPr>
          <a:xfrm>
            <a:off x="8904312" y="2708920"/>
            <a:ext cx="2880320" cy="553998"/>
          </a:xfrm>
          <a:prstGeom prst="rect">
            <a:avLst/>
          </a:prstGeom>
        </p:spPr>
        <p:txBody>
          <a:bodyPr wrap="square">
            <a:spAutoFit/>
          </a:bodyPr>
          <a:lstStyle/>
          <a:p>
            <a:pPr algn="ctr"/>
            <a:r>
              <a:rPr lang="en-US" sz="1000" dirty="0" smtClean="0"/>
              <a:t>Water balance for the Po River basin</a:t>
            </a:r>
            <a:br>
              <a:rPr lang="en-US" sz="1000" dirty="0" smtClean="0"/>
            </a:br>
            <a:r>
              <a:rPr lang="en-US" sz="1000" dirty="0" smtClean="0"/>
              <a:t>(from Montanari, 2012)</a:t>
            </a:r>
          </a:p>
          <a:p>
            <a:pPr algn="ctr"/>
            <a:r>
              <a:rPr lang="it-IT" sz="1000" dirty="0" smtClean="0"/>
              <a:t>https://hess.copernicus.org/articles/16/3739/2012/</a:t>
            </a:r>
            <a:endParaRPr lang="it-IT" sz="1000" dirty="0"/>
          </a:p>
        </p:txBody>
      </p:sp>
      <p:pic>
        <p:nvPicPr>
          <p:cNvPr id="2054" name="Picture 6" descr="http://albertomontanari.it/sites/default/files/didattica/sustainabledesign/LaNina.png"/>
          <p:cNvPicPr>
            <a:picLocks noChangeAspect="1" noChangeArrowheads="1"/>
          </p:cNvPicPr>
          <p:nvPr/>
        </p:nvPicPr>
        <p:blipFill>
          <a:blip r:embed="rId5"/>
          <a:srcRect/>
          <a:stretch>
            <a:fillRect/>
          </a:stretch>
        </p:blipFill>
        <p:spPr bwMode="auto">
          <a:xfrm>
            <a:off x="9768408" y="3356992"/>
            <a:ext cx="2344648" cy="2102099"/>
          </a:xfrm>
          <a:prstGeom prst="rect">
            <a:avLst/>
          </a:prstGeom>
          <a:noFill/>
        </p:spPr>
      </p:pic>
      <p:sp>
        <p:nvSpPr>
          <p:cNvPr id="14" name="Rettangolo 13"/>
          <p:cNvSpPr/>
          <p:nvPr/>
        </p:nvSpPr>
        <p:spPr>
          <a:xfrm>
            <a:off x="9534454" y="5445224"/>
            <a:ext cx="2880320" cy="553998"/>
          </a:xfrm>
          <a:prstGeom prst="rect">
            <a:avLst/>
          </a:prstGeom>
        </p:spPr>
        <p:txBody>
          <a:bodyPr wrap="square">
            <a:spAutoFit/>
          </a:bodyPr>
          <a:lstStyle/>
          <a:p>
            <a:pPr algn="ctr"/>
            <a:r>
              <a:rPr lang="en-US" sz="1000" dirty="0" smtClean="0"/>
              <a:t>Diagram of La Niña phase of the Southern Oscillation, a driver of water resources change.</a:t>
            </a:r>
          </a:p>
          <a:p>
            <a:pPr algn="ctr"/>
            <a:r>
              <a:rPr lang="en-US" sz="1000" dirty="0" smtClean="0"/>
              <a:t>PAR, Public domain, via Wikimedia Commons</a:t>
            </a:r>
            <a:endParaRPr lang="it-IT" sz="1000" dirty="0"/>
          </a:p>
        </p:txBody>
      </p:sp>
      <p:pic>
        <p:nvPicPr>
          <p:cNvPr id="4" name="Picture 2" descr="https://www.albertomontanari.it/sites/default/files/styles/large/public/field/image/drought.png?itok=C_mxHKOQ"/>
          <p:cNvPicPr>
            <a:picLocks noChangeAspect="1" noChangeArrowheads="1"/>
          </p:cNvPicPr>
          <p:nvPr/>
        </p:nvPicPr>
        <p:blipFill>
          <a:blip r:embed="rId6"/>
          <a:srcRect/>
          <a:stretch>
            <a:fillRect/>
          </a:stretch>
        </p:blipFill>
        <p:spPr bwMode="auto">
          <a:xfrm>
            <a:off x="407368" y="908720"/>
            <a:ext cx="4572000" cy="2295526"/>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07467" y="260648"/>
            <a:ext cx="11233149" cy="648071"/>
          </a:xfrm>
        </p:spPr>
        <p:txBody>
          <a:bodyPr/>
          <a:lstStyle/>
          <a:p>
            <a:r>
              <a:rPr lang="en-US" sz="3200" dirty="0" smtClean="0">
                <a:latin typeface="Calibri" panose="020F0502020204030204" pitchFamily="34" charset="0"/>
                <a:cs typeface="Calibri" panose="020F0502020204030204" pitchFamily="34" charset="0"/>
              </a:rPr>
              <a:t>Climate impact</a:t>
            </a:r>
          </a:p>
        </p:txBody>
      </p:sp>
      <p:sp>
        <p:nvSpPr>
          <p:cNvPr id="5" name="Rettangolo 4"/>
          <p:cNvSpPr/>
          <p:nvPr/>
        </p:nvSpPr>
        <p:spPr>
          <a:xfrm>
            <a:off x="263352" y="1268760"/>
            <a:ext cx="5544616" cy="4247317"/>
          </a:xfrm>
          <a:prstGeom prst="rect">
            <a:avLst/>
          </a:prstGeom>
        </p:spPr>
        <p:txBody>
          <a:bodyPr wrap="square">
            <a:spAutoFit/>
          </a:bodyPr>
          <a:lstStyle/>
          <a:p>
            <a:r>
              <a:rPr lang="en-US" dirty="0" smtClean="0"/>
              <a:t>Assessment of climate impacts is an essential scientific step to derive information for technical design.</a:t>
            </a:r>
          </a:p>
          <a:p>
            <a:endParaRPr lang="en-US" dirty="0" smtClean="0"/>
          </a:p>
          <a:p>
            <a:r>
              <a:rPr lang="en-US" dirty="0" smtClean="0"/>
              <a:t>Such assessment is generally carried out through data analysis or through a </a:t>
            </a:r>
            <a:r>
              <a:rPr lang="en-US" dirty="0" err="1" smtClean="0"/>
              <a:t>modelling</a:t>
            </a:r>
            <a:r>
              <a:rPr lang="en-US" dirty="0" smtClean="0"/>
              <a:t> cascade. </a:t>
            </a:r>
          </a:p>
          <a:p>
            <a:endParaRPr lang="en-US" dirty="0" smtClean="0"/>
          </a:p>
          <a:p>
            <a:r>
              <a:rPr lang="en-US" dirty="0" smtClean="0"/>
              <a:t>Data analysis relies on observed information on the magnitude of a given impact. </a:t>
            </a:r>
          </a:p>
          <a:p>
            <a:endParaRPr lang="en-US" dirty="0" smtClean="0"/>
          </a:p>
          <a:p>
            <a:r>
              <a:rPr lang="en-US" dirty="0" smtClean="0"/>
              <a:t>Impact assessment from </a:t>
            </a:r>
            <a:r>
              <a:rPr lang="en-US" dirty="0" err="1" smtClean="0"/>
              <a:t>modelling</a:t>
            </a:r>
            <a:r>
              <a:rPr lang="en-US" dirty="0" smtClean="0"/>
              <a:t> cascade may again suffer from uncertainty.</a:t>
            </a:r>
          </a:p>
          <a:p>
            <a:endParaRPr lang="en-US" dirty="0" smtClean="0"/>
          </a:p>
          <a:p>
            <a:r>
              <a:rPr lang="en-US" dirty="0" smtClean="0"/>
              <a:t>Also, one has to take into account that only few decision makers are trained to </a:t>
            </a:r>
            <a:r>
              <a:rPr lang="en-US" dirty="0" err="1" smtClean="0"/>
              <a:t>analyse</a:t>
            </a:r>
            <a:r>
              <a:rPr lang="en-US" dirty="0" smtClean="0"/>
              <a:t> the different outcomes of climate impact </a:t>
            </a:r>
            <a:r>
              <a:rPr lang="en-US" dirty="0" err="1" smtClean="0"/>
              <a:t>modelling</a:t>
            </a:r>
            <a:r>
              <a:rPr lang="en-US" dirty="0" smtClean="0"/>
              <a:t>. </a:t>
            </a:r>
          </a:p>
        </p:txBody>
      </p:sp>
      <p:pic>
        <p:nvPicPr>
          <p:cNvPr id="24578" name="Picture 2" descr="https://www.albertomontanari.it/sites/default/files/didattica/sustainabledesign/flood-damage.jpg"/>
          <p:cNvPicPr>
            <a:picLocks noChangeAspect="1" noChangeArrowheads="1"/>
          </p:cNvPicPr>
          <p:nvPr/>
        </p:nvPicPr>
        <p:blipFill>
          <a:blip r:embed="rId2"/>
          <a:srcRect/>
          <a:stretch>
            <a:fillRect/>
          </a:stretch>
        </p:blipFill>
        <p:spPr bwMode="auto">
          <a:xfrm>
            <a:off x="7370816" y="1"/>
            <a:ext cx="4821183" cy="3428999"/>
          </a:xfrm>
          <a:prstGeom prst="rect">
            <a:avLst/>
          </a:prstGeom>
          <a:noFill/>
        </p:spPr>
      </p:pic>
      <p:pic>
        <p:nvPicPr>
          <p:cNvPr id="24580" name="Picture 4" descr="https://www.albertomontanari.it/sites/default/files/didattica/sustainabledesign/flood-damage-gdp.jpg"/>
          <p:cNvPicPr>
            <a:picLocks noChangeAspect="1" noChangeArrowheads="1"/>
          </p:cNvPicPr>
          <p:nvPr/>
        </p:nvPicPr>
        <p:blipFill>
          <a:blip r:embed="rId3"/>
          <a:srcRect/>
          <a:stretch>
            <a:fillRect/>
          </a:stretch>
        </p:blipFill>
        <p:spPr bwMode="auto">
          <a:xfrm>
            <a:off x="7328471" y="3414712"/>
            <a:ext cx="4863529" cy="3443288"/>
          </a:xfrm>
          <a:prstGeom prst="rect">
            <a:avLst/>
          </a:prstGeom>
          <a:noFill/>
        </p:spPr>
      </p:pic>
      <p:sp>
        <p:nvSpPr>
          <p:cNvPr id="10" name="Rettangolo 9"/>
          <p:cNvSpPr/>
          <p:nvPr/>
        </p:nvSpPr>
        <p:spPr>
          <a:xfrm rot="16200000">
            <a:off x="5241820" y="1134660"/>
            <a:ext cx="3140968" cy="1015663"/>
          </a:xfrm>
          <a:prstGeom prst="rect">
            <a:avLst/>
          </a:prstGeom>
        </p:spPr>
        <p:txBody>
          <a:bodyPr wrap="square">
            <a:spAutoFit/>
          </a:bodyPr>
          <a:lstStyle/>
          <a:p>
            <a:r>
              <a:rPr lang="en-US" sz="1200" dirty="0" smtClean="0"/>
              <a:t>Losses from weather disasters worldwide 1980 - 2019 (inflation-adjusted, US$). Data from Munich RE (</a:t>
            </a:r>
            <a:r>
              <a:rPr lang="en-US" sz="1200" dirty="0" smtClean="0">
                <a:hlinkClick r:id="rId4"/>
              </a:rPr>
              <a:t>https://www.munichre.com/en/risks/extreme-weather.html#Explore%20our%20s...</a:t>
            </a:r>
            <a:r>
              <a:rPr lang="en-US" sz="1200" dirty="0" smtClean="0"/>
              <a:t>). </a:t>
            </a:r>
            <a:endParaRPr lang="it-IT" sz="1200" dirty="0"/>
          </a:p>
        </p:txBody>
      </p:sp>
      <p:sp>
        <p:nvSpPr>
          <p:cNvPr id="11" name="Rettangolo 10"/>
          <p:cNvSpPr/>
          <p:nvPr/>
        </p:nvSpPr>
        <p:spPr>
          <a:xfrm rot="16200000">
            <a:off x="5280730" y="4676319"/>
            <a:ext cx="3140968" cy="646331"/>
          </a:xfrm>
          <a:prstGeom prst="rect">
            <a:avLst/>
          </a:prstGeom>
        </p:spPr>
        <p:txBody>
          <a:bodyPr wrap="square">
            <a:spAutoFit/>
          </a:bodyPr>
          <a:lstStyle/>
          <a:p>
            <a:r>
              <a:rPr lang="en-US" sz="1200" b="1" dirty="0" smtClean="0"/>
              <a:t>Losses from weather disasters worldwide 1980 - 2019 as percentage of global GDP. Data from Munich RE and World Bank.</a:t>
            </a:r>
            <a:endParaRPr lang="it-IT" sz="1200"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Examples of unsustainable impacts of societal development </a:t>
            </a:r>
          </a:p>
        </p:txBody>
      </p:sp>
      <p:sp>
        <p:nvSpPr>
          <p:cNvPr id="3" name="Segnaposto testo 2"/>
          <p:cNvSpPr>
            <a:spLocks noGrp="1"/>
          </p:cNvSpPr>
          <p:nvPr>
            <p:ph type="body" sz="quarter" idx="11"/>
          </p:nvPr>
        </p:nvSpPr>
        <p:spPr>
          <a:xfrm>
            <a:off x="360040" y="980728"/>
            <a:ext cx="7032104" cy="575965"/>
          </a:xfrm>
        </p:spPr>
        <p:txBody>
          <a:bodyPr/>
          <a:lstStyle/>
          <a:p>
            <a:r>
              <a:rPr lang="en-US" dirty="0" smtClean="0"/>
              <a:t>The development of intensive agriculture implied a marked increase of water demands for irrigation and caused pollution of surface water and groundwater due to </a:t>
            </a:r>
            <a:r>
              <a:rPr lang="en-US" dirty="0" err="1" smtClean="0"/>
              <a:t>fertilisation</a:t>
            </a:r>
            <a:r>
              <a:rPr lang="en-US" dirty="0" smtClean="0"/>
              <a:t>.</a:t>
            </a:r>
          </a:p>
          <a:p>
            <a:endParaRPr lang="en-US" dirty="0" smtClean="0"/>
          </a:p>
          <a:p>
            <a:r>
              <a:rPr lang="en-US" dirty="0" smtClean="0"/>
              <a:t>The construction of dams and river barrages for producing energy and delivering water for irrigation and civil use induced extensive deprivation of river flows, therefore causing concerns for river ecology and morphology.</a:t>
            </a:r>
          </a:p>
          <a:p>
            <a:endParaRPr lang="en-US" dirty="0" smtClean="0"/>
          </a:p>
          <a:p>
            <a:r>
              <a:rPr lang="en-US" dirty="0" smtClean="0"/>
              <a:t>The increased demands for energy, which is today mainly produced by burning fossil fuels, is originating concerns related to the sustainability of energy production.</a:t>
            </a:r>
          </a:p>
          <a:p>
            <a:endParaRPr lang="en-US" dirty="0" smtClean="0"/>
          </a:p>
          <a:p>
            <a:r>
              <a:rPr lang="en-US" dirty="0" smtClean="0"/>
              <a:t>The concentration of carbon dioxide (CO</a:t>
            </a:r>
            <a:r>
              <a:rPr lang="en-US" baseline="-25000" dirty="0" smtClean="0"/>
              <a:t>2</a:t>
            </a:r>
            <a:r>
              <a:rPr lang="en-US" dirty="0" smtClean="0"/>
              <a:t>) in the atmosphere is markedly increased during the 20th century. Such increase may be due to humans, in particular to burning fossil fuels.</a:t>
            </a:r>
            <a:endParaRPr lang="en-US" dirty="0"/>
          </a:p>
        </p:txBody>
      </p:sp>
      <p:pic>
        <p:nvPicPr>
          <p:cNvPr id="12290" name="Picture 2" descr="https://www.albertomontanari.it/sites/default/files/styles/large/public/field/image/494px-Climate_change-en.svg_.jpg?itok=q0aK1F5V"/>
          <p:cNvPicPr>
            <a:picLocks noChangeAspect="1" noChangeArrowheads="1"/>
          </p:cNvPicPr>
          <p:nvPr/>
        </p:nvPicPr>
        <p:blipFill>
          <a:blip r:embed="rId2"/>
          <a:srcRect/>
          <a:stretch>
            <a:fillRect/>
          </a:stretch>
        </p:blipFill>
        <p:spPr bwMode="auto">
          <a:xfrm>
            <a:off x="7620000" y="1196752"/>
            <a:ext cx="4572000" cy="4429126"/>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The emergence of climate change</a:t>
            </a:r>
          </a:p>
        </p:txBody>
      </p:sp>
      <p:sp>
        <p:nvSpPr>
          <p:cNvPr id="3" name="Segnaposto testo 2"/>
          <p:cNvSpPr>
            <a:spLocks noGrp="1"/>
          </p:cNvSpPr>
          <p:nvPr>
            <p:ph type="body" sz="quarter" idx="11"/>
          </p:nvPr>
        </p:nvSpPr>
        <p:spPr>
          <a:xfrm>
            <a:off x="360040" y="764803"/>
            <a:ext cx="7032104" cy="575965"/>
          </a:xfrm>
        </p:spPr>
        <p:txBody>
          <a:bodyPr/>
          <a:lstStyle/>
          <a:p>
            <a:r>
              <a:rPr lang="en-US" dirty="0" smtClean="0"/>
              <a:t>Climate change can be defined as a significant and long term change in the statistics of weather patterns. With "long term" we mean a period ranging from several decades to millions of years. </a:t>
            </a:r>
          </a:p>
          <a:p>
            <a:endParaRPr lang="en-US" dirty="0" smtClean="0"/>
          </a:p>
          <a:p>
            <a:r>
              <a:rPr lang="en-US" dirty="0" smtClean="0"/>
              <a:t>It is important to make clear the following terminology:</a:t>
            </a:r>
          </a:p>
          <a:p>
            <a:endParaRPr lang="en-US" dirty="0" smtClean="0">
              <a:hlinkClick r:id="rId2"/>
            </a:endParaRPr>
          </a:p>
          <a:p>
            <a:r>
              <a:rPr lang="en-US" dirty="0" smtClean="0">
                <a:hlinkClick r:id="rId2"/>
              </a:rPr>
              <a:t>Weather</a:t>
            </a:r>
            <a:r>
              <a:rPr lang="en-US" dirty="0" smtClean="0"/>
              <a:t> can be defined as the combination of meteorological </a:t>
            </a:r>
            <a:r>
              <a:rPr lang="en-US" dirty="0" err="1" smtClean="0"/>
              <a:t>behaviours</a:t>
            </a:r>
            <a:r>
              <a:rPr lang="en-US" dirty="0" smtClean="0"/>
              <a:t> at a given location and time. </a:t>
            </a:r>
            <a:r>
              <a:rPr lang="en-US" dirty="0" smtClean="0">
                <a:hlinkClick r:id="rId3"/>
              </a:rPr>
              <a:t>Climate</a:t>
            </a:r>
            <a:r>
              <a:rPr lang="en-US" dirty="0" smtClean="0"/>
              <a:t> can be defined as the long term (conventionally we refer to minimum time span of about 30 years) distribution of statistics of weather conditions for a specific region.</a:t>
            </a:r>
          </a:p>
          <a:p>
            <a:endParaRPr lang="en-US" dirty="0" smtClean="0"/>
          </a:p>
          <a:p>
            <a:r>
              <a:rPr lang="en-US" dirty="0" smtClean="0"/>
              <a:t>Statistics of data describe the macroscopic </a:t>
            </a:r>
            <a:r>
              <a:rPr lang="en-US" dirty="0" err="1" smtClean="0"/>
              <a:t>behaviours</a:t>
            </a:r>
            <a:r>
              <a:rPr lang="en-US" dirty="0" smtClean="0"/>
              <a:t> of data. Examples of statistics of data are their average, their variability, their tendency to include extremes. </a:t>
            </a:r>
          </a:p>
          <a:p>
            <a:r>
              <a:rPr lang="en-US" dirty="0" smtClean="0"/>
              <a:t>In the broadest sense, </a:t>
            </a:r>
            <a:r>
              <a:rPr lang="en-US" dirty="0" smtClean="0">
                <a:hlinkClick r:id="rId4"/>
              </a:rPr>
              <a:t>statistics</a:t>
            </a:r>
            <a:r>
              <a:rPr lang="en-US" dirty="0" smtClean="0"/>
              <a:t> is the discipline that concerns the collection, organization, analysis, interpretation, and presentation of data. </a:t>
            </a:r>
          </a:p>
        </p:txBody>
      </p:sp>
      <p:pic>
        <p:nvPicPr>
          <p:cNvPr id="13314" name="Picture 2" descr="https://www.albertomontanari.it/sites/default/files/didattica/sustainabledesign/640px-HeatIsland_Kanto_en.png"/>
          <p:cNvPicPr>
            <a:picLocks noChangeAspect="1" noChangeArrowheads="1"/>
          </p:cNvPicPr>
          <p:nvPr/>
        </p:nvPicPr>
        <p:blipFill>
          <a:blip r:embed="rId5"/>
          <a:srcRect/>
          <a:stretch>
            <a:fillRect/>
          </a:stretch>
        </p:blipFill>
        <p:spPr bwMode="auto">
          <a:xfrm>
            <a:off x="7487478" y="1628800"/>
            <a:ext cx="4704522" cy="3528392"/>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Urban heat island effect</a:t>
            </a:r>
          </a:p>
        </p:txBody>
      </p:sp>
      <p:sp>
        <p:nvSpPr>
          <p:cNvPr id="3" name="Segnaposto testo 2"/>
          <p:cNvSpPr>
            <a:spLocks noGrp="1"/>
          </p:cNvSpPr>
          <p:nvPr>
            <p:ph type="body" sz="quarter" idx="11"/>
          </p:nvPr>
        </p:nvSpPr>
        <p:spPr>
          <a:xfrm>
            <a:off x="360040" y="1138523"/>
            <a:ext cx="5307332" cy="575965"/>
          </a:xfrm>
        </p:spPr>
        <p:txBody>
          <a:bodyPr/>
          <a:lstStyle/>
          <a:p>
            <a:r>
              <a:rPr lang="en-US" dirty="0" smtClean="0"/>
              <a:t>A contribution by </a:t>
            </a:r>
            <a:r>
              <a:rPr lang="en-US" dirty="0" err="1" smtClean="0">
                <a:hlinkClick r:id="rId2"/>
              </a:rPr>
              <a:t>Papalexiou</a:t>
            </a:r>
            <a:r>
              <a:rPr lang="en-US" dirty="0" smtClean="0">
                <a:hlinkClick r:id="rId2"/>
              </a:rPr>
              <a:t> et al. (open access)</a:t>
            </a:r>
            <a:r>
              <a:rPr lang="en-US" dirty="0" smtClean="0"/>
              <a:t> shows that:</a:t>
            </a:r>
          </a:p>
          <a:p>
            <a:endParaRPr lang="en-US" dirty="0" smtClean="0"/>
          </a:p>
          <a:p>
            <a:r>
              <a:rPr lang="en-US" dirty="0" smtClean="0"/>
              <a:t>“A global increase of 0.19°C per decade during the past 50 years (through 2015) accelerated to 0.25°C per decade during the last 30 years, a faster increase than in the mean annual temperature. Strong positive 30-year trends are detected in large regions of Eurasia and Australia with rates higher than 0.60°C per decade. In cities with more than 5 million inhabitants, where most heat-related fatalities occur, the average change is 0.33°C per decade, while some east Asia cities, Paris, Moscow, and Houston have experienced changes higher than 0.60°C per decade.”</a:t>
            </a:r>
            <a:endParaRPr lang="en-US" dirty="0"/>
          </a:p>
        </p:txBody>
      </p:sp>
      <p:pic>
        <p:nvPicPr>
          <p:cNvPr id="1026" name="Picture 2" descr="https://albertomontanari.it/sites/default/files/inline-images/Urban_heat_island.png"/>
          <p:cNvPicPr>
            <a:picLocks noChangeAspect="1" noChangeArrowheads="1"/>
          </p:cNvPicPr>
          <p:nvPr/>
        </p:nvPicPr>
        <p:blipFill>
          <a:blip r:embed="rId3"/>
          <a:srcRect/>
          <a:stretch>
            <a:fillRect/>
          </a:stretch>
        </p:blipFill>
        <p:spPr bwMode="auto">
          <a:xfrm>
            <a:off x="5943560" y="2219341"/>
            <a:ext cx="6248440" cy="3638551"/>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err="1" smtClean="0">
                <a:latin typeface="Calibri" panose="020F0502020204030204" pitchFamily="34" charset="0"/>
                <a:cs typeface="Calibri" panose="020F0502020204030204" pitchFamily="34" charset="0"/>
              </a:rPr>
              <a:t>Forcings</a:t>
            </a:r>
            <a:r>
              <a:rPr lang="en-US" sz="3200" dirty="0" smtClean="0">
                <a:latin typeface="Calibri" panose="020F0502020204030204" pitchFamily="34" charset="0"/>
                <a:cs typeface="Calibri" panose="020F0502020204030204" pitchFamily="34" charset="0"/>
              </a:rPr>
              <a:t> and feedbacks</a:t>
            </a:r>
          </a:p>
        </p:txBody>
      </p:sp>
      <p:sp>
        <p:nvSpPr>
          <p:cNvPr id="3" name="Segnaposto testo 2"/>
          <p:cNvSpPr>
            <a:spLocks noGrp="1"/>
          </p:cNvSpPr>
          <p:nvPr>
            <p:ph type="body" sz="quarter" idx="11"/>
          </p:nvPr>
        </p:nvSpPr>
        <p:spPr>
          <a:xfrm>
            <a:off x="360040" y="642918"/>
            <a:ext cx="6664654" cy="575965"/>
          </a:xfrm>
        </p:spPr>
        <p:txBody>
          <a:bodyPr/>
          <a:lstStyle/>
          <a:p>
            <a:r>
              <a:rPr lang="en-US" dirty="0" err="1" smtClean="0"/>
              <a:t>Forcings</a:t>
            </a:r>
            <a:r>
              <a:rPr lang="en-US" dirty="0" smtClean="0"/>
              <a:t> are the drivers of climate dynamics. The important ones are solar irradiance, greenhouse gases and the concentration of aerosols, dust, smoke and soot. </a:t>
            </a:r>
          </a:p>
          <a:p>
            <a:endParaRPr lang="en-US" dirty="0" smtClean="0"/>
          </a:p>
          <a:p>
            <a:pPr marL="180975" indent="-180975">
              <a:buFont typeface="Arial" pitchFamily="34" charset="0"/>
              <a:buChar char="•"/>
            </a:pPr>
            <a:r>
              <a:rPr lang="en-US" dirty="0" smtClean="0">
                <a:hlinkClick r:id="rId2"/>
              </a:rPr>
              <a:t>Solar irradiance</a:t>
            </a:r>
            <a:r>
              <a:rPr lang="en-US" dirty="0" smtClean="0"/>
              <a:t> is the power per unit area (surface power density) received from the Sun. Solar irradiance is measured in watts per square </a:t>
            </a:r>
            <a:r>
              <a:rPr lang="en-US" dirty="0" err="1" smtClean="0"/>
              <a:t>metre</a:t>
            </a:r>
            <a:r>
              <a:rPr lang="en-US" dirty="0" smtClean="0"/>
              <a:t> (W/m</a:t>
            </a:r>
            <a:r>
              <a:rPr lang="en-US" baseline="30000" dirty="0" smtClean="0"/>
              <a:t>2</a:t>
            </a:r>
            <a:r>
              <a:rPr lang="en-US" dirty="0" smtClean="0"/>
              <a:t>) in SI units. The Sun has an 11-year sunspot cycle. Measurements of solar irradiance are affected by uncertainty, especially those going back to the far past. </a:t>
            </a:r>
            <a:r>
              <a:rPr lang="en-US" dirty="0" err="1" smtClean="0"/>
              <a:t>Globalmaps</a:t>
            </a:r>
            <a:r>
              <a:rPr lang="en-US" dirty="0" smtClean="0"/>
              <a:t> of solar irradiance are available at the </a:t>
            </a:r>
            <a:r>
              <a:rPr lang="en-US" dirty="0" smtClean="0">
                <a:hlinkClick r:id="rId3" tooltip="Global Solar Atlas"/>
              </a:rPr>
              <a:t>Global Solar Atlas</a:t>
            </a:r>
            <a:r>
              <a:rPr lang="en-US" dirty="0" smtClean="0"/>
              <a:t> by the </a:t>
            </a:r>
            <a:r>
              <a:rPr lang="en-US" dirty="0" smtClean="0">
                <a:hlinkClick r:id="rId4" tooltip="World Bank"/>
              </a:rPr>
              <a:t>World Bank.</a:t>
            </a:r>
            <a:endParaRPr lang="en-US" dirty="0" smtClean="0"/>
          </a:p>
          <a:p>
            <a:pPr marL="180975" indent="-180975">
              <a:buFont typeface="Arial" pitchFamily="34" charset="0"/>
              <a:buChar char="•"/>
            </a:pPr>
            <a:endParaRPr lang="en-US" dirty="0" smtClean="0"/>
          </a:p>
          <a:p>
            <a:pPr marL="180975" indent="-180975">
              <a:buFont typeface="Arial" pitchFamily="34" charset="0"/>
              <a:buChar char="•"/>
            </a:pPr>
            <a:r>
              <a:rPr lang="en-US" dirty="0" smtClean="0"/>
              <a:t>Greenhouse gases are responsible for the </a:t>
            </a:r>
            <a:r>
              <a:rPr lang="en-US" dirty="0" smtClean="0">
                <a:hlinkClick r:id="rId5" tooltip="Greenhouse effect"/>
              </a:rPr>
              <a:t>greenhouse effect</a:t>
            </a:r>
            <a:r>
              <a:rPr lang="en-US" dirty="0" smtClean="0"/>
              <a:t>. The most important greenhouse gas is carbon dioxide (CO</a:t>
            </a:r>
            <a:r>
              <a:rPr lang="en-US" baseline="-25000" dirty="0" smtClean="0"/>
              <a:t>2</a:t>
            </a:r>
            <a:r>
              <a:rPr lang="en-US" dirty="0" smtClean="0"/>
              <a:t>). Greenhouse gases are released by human activities, but also by oceans that are carbon sinks. With increasing global temperature oceans contribute to the increase of CO</a:t>
            </a:r>
            <a:r>
              <a:rPr lang="en-US" baseline="-25000" dirty="0" smtClean="0"/>
              <a:t>2</a:t>
            </a:r>
            <a:r>
              <a:rPr lang="en-US" dirty="0" smtClean="0"/>
              <a:t> concentration. CO2 emissions per capita due to burning of fossil fuels and cement production are shown in the Figure.</a:t>
            </a:r>
            <a:endParaRPr lang="en-US" dirty="0"/>
          </a:p>
        </p:txBody>
      </p:sp>
      <p:pic>
        <p:nvPicPr>
          <p:cNvPr id="28674" name="Picture 2" descr="https://albertomontanari.it/sites/default/files/inline-images/640px-CO2_emissions_vs_GDP.svg_.png"/>
          <p:cNvPicPr>
            <a:picLocks noChangeAspect="1" noChangeArrowheads="1"/>
          </p:cNvPicPr>
          <p:nvPr/>
        </p:nvPicPr>
        <p:blipFill>
          <a:blip r:embed="rId6"/>
          <a:srcRect/>
          <a:stretch>
            <a:fillRect/>
          </a:stretch>
        </p:blipFill>
        <p:spPr bwMode="auto">
          <a:xfrm>
            <a:off x="6881439" y="1714488"/>
            <a:ext cx="5286791" cy="3733797"/>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err="1" smtClean="0">
                <a:latin typeface="Calibri" panose="020F0502020204030204" pitchFamily="34" charset="0"/>
                <a:cs typeface="Calibri" panose="020F0502020204030204" pitchFamily="34" charset="0"/>
              </a:rPr>
              <a:t>Forcings</a:t>
            </a:r>
            <a:r>
              <a:rPr lang="en-US" sz="3200" dirty="0" smtClean="0">
                <a:latin typeface="Calibri" panose="020F0502020204030204" pitchFamily="34" charset="0"/>
                <a:cs typeface="Calibri" panose="020F0502020204030204" pitchFamily="34" charset="0"/>
              </a:rPr>
              <a:t> and feedbacks</a:t>
            </a:r>
          </a:p>
        </p:txBody>
      </p:sp>
      <p:sp>
        <p:nvSpPr>
          <p:cNvPr id="3" name="Segnaposto testo 2"/>
          <p:cNvSpPr>
            <a:spLocks noGrp="1"/>
          </p:cNvSpPr>
          <p:nvPr>
            <p:ph type="body" sz="quarter" idx="11"/>
          </p:nvPr>
        </p:nvSpPr>
        <p:spPr>
          <a:xfrm>
            <a:off x="360040" y="642918"/>
            <a:ext cx="7164720" cy="575965"/>
          </a:xfrm>
        </p:spPr>
        <p:txBody>
          <a:bodyPr/>
          <a:lstStyle/>
          <a:p>
            <a:pPr marL="180975" indent="-180975">
              <a:buFont typeface="Arial" pitchFamily="34" charset="0"/>
              <a:buChar char="•"/>
            </a:pPr>
            <a:r>
              <a:rPr lang="en-US" dirty="0" smtClean="0"/>
              <a:t>Aerosols, dust, smoke and soot are released by human activities, volcanic eruptions and other sources. Their  net effect is cooling. It is believed that the cause of </a:t>
            </a:r>
            <a:r>
              <a:rPr lang="en-US" dirty="0" smtClean="0">
                <a:hlinkClick r:id="rId2"/>
              </a:rPr>
              <a:t>global cooling</a:t>
            </a:r>
            <a:r>
              <a:rPr lang="en-US" dirty="0" smtClean="0"/>
              <a:t> that occurred during the second half of the </a:t>
            </a:r>
            <a:r>
              <a:rPr lang="en-US" dirty="0" err="1" smtClean="0"/>
              <a:t>XXth</a:t>
            </a:r>
            <a:r>
              <a:rPr lang="en-US" dirty="0" smtClean="0"/>
              <a:t> century was mainly caused by aerosol effects.</a:t>
            </a:r>
          </a:p>
          <a:p>
            <a:endParaRPr lang="en-US" dirty="0" smtClean="0"/>
          </a:p>
          <a:p>
            <a:r>
              <a:rPr lang="en-US" dirty="0" smtClean="0"/>
              <a:t>Feedbacks are processes that can either amplify or reduce the effects of climate </a:t>
            </a:r>
            <a:r>
              <a:rPr lang="en-US" dirty="0" err="1" smtClean="0"/>
              <a:t>forcings</a:t>
            </a:r>
            <a:r>
              <a:rPr lang="en-US" dirty="0" smtClean="0"/>
              <a:t>. A feedback that increases an initial warming is called a "positive feedback." A feedback that reduces an initial warming is a "negative feedback." See Figure 5. </a:t>
            </a:r>
            <a:r>
              <a:rPr lang="en-US" dirty="0" smtClean="0">
                <a:hlinkClick r:id="rId3"/>
              </a:rPr>
              <a:t>NASA</a:t>
            </a:r>
            <a:r>
              <a:rPr lang="en-US" dirty="0" smtClean="0"/>
              <a:t> lists the most important feedbacks as follows:</a:t>
            </a:r>
          </a:p>
          <a:p>
            <a:endParaRPr lang="en-US" dirty="0" smtClean="0"/>
          </a:p>
          <a:p>
            <a:r>
              <a:rPr lang="en-US" b="1" dirty="0" smtClean="0"/>
              <a:t>Clouds.</a:t>
            </a:r>
            <a:r>
              <a:rPr lang="en-US" dirty="0" smtClean="0"/>
              <a:t> Clouds have an enormous impact on Earth's climate, reflecting about one-third of the total amount of sunlight that hits Earth's atmosphere back into space. Even small changes in cloud amount, location, and type could have large consequences. A warmer climate causes more water to be held in the atmosphere, leading to an increase in cloudiness and altering the amount of sunlight that reaches Earth's surface. Less heat could get absorbed, which could slow the increased warming.</a:t>
            </a:r>
            <a:endParaRPr lang="en-US" dirty="0"/>
          </a:p>
        </p:txBody>
      </p:sp>
      <p:pic>
        <p:nvPicPr>
          <p:cNvPr id="27650" name="Picture 2" descr="https://albertomontanari.it/sites/default/files/inline-images/emissions.png"/>
          <p:cNvPicPr>
            <a:picLocks noChangeAspect="1" noChangeArrowheads="1"/>
          </p:cNvPicPr>
          <p:nvPr/>
        </p:nvPicPr>
        <p:blipFill>
          <a:blip r:embed="rId4"/>
          <a:srcRect/>
          <a:stretch>
            <a:fillRect/>
          </a:stretch>
        </p:blipFill>
        <p:spPr bwMode="auto">
          <a:xfrm>
            <a:off x="7628830" y="1928802"/>
            <a:ext cx="4563169" cy="3162276"/>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err="1" smtClean="0">
                <a:latin typeface="Calibri" panose="020F0502020204030204" pitchFamily="34" charset="0"/>
                <a:cs typeface="Calibri" panose="020F0502020204030204" pitchFamily="34" charset="0"/>
              </a:rPr>
              <a:t>Forcings</a:t>
            </a:r>
            <a:r>
              <a:rPr lang="en-US" sz="3200" dirty="0" smtClean="0">
                <a:latin typeface="Calibri" panose="020F0502020204030204" pitchFamily="34" charset="0"/>
                <a:cs typeface="Calibri" panose="020F0502020204030204" pitchFamily="34" charset="0"/>
              </a:rPr>
              <a:t> and feedbacks</a:t>
            </a:r>
          </a:p>
        </p:txBody>
      </p:sp>
      <p:sp>
        <p:nvSpPr>
          <p:cNvPr id="3" name="Segnaposto testo 2"/>
          <p:cNvSpPr>
            <a:spLocks noGrp="1"/>
          </p:cNvSpPr>
          <p:nvPr>
            <p:ph type="body" sz="quarter" idx="11"/>
          </p:nvPr>
        </p:nvSpPr>
        <p:spPr>
          <a:xfrm>
            <a:off x="360040" y="714356"/>
            <a:ext cx="10950934" cy="575965"/>
          </a:xfrm>
        </p:spPr>
        <p:txBody>
          <a:bodyPr/>
          <a:lstStyle/>
          <a:p>
            <a:r>
              <a:rPr lang="en-US" b="1" dirty="0" smtClean="0"/>
              <a:t>Precipitation.</a:t>
            </a:r>
            <a:r>
              <a:rPr lang="en-US" dirty="0" smtClean="0"/>
              <a:t> Global climate models show that precipitation will generally increase due to the increased amount of water held in a warmer atmosphere. Some regions may dry out instead. Changes in precipitation patterns may present both positive and negative changes in plant growth.</a:t>
            </a:r>
          </a:p>
          <a:p>
            <a:endParaRPr lang="en-US" dirty="0" smtClean="0"/>
          </a:p>
          <a:p>
            <a:r>
              <a:rPr lang="en-US" b="1" dirty="0" smtClean="0"/>
              <a:t>Forest greening and browning.</a:t>
            </a:r>
            <a:r>
              <a:rPr lang="en-US" dirty="0" smtClean="0"/>
              <a:t> Natural processes, such as tree growth,</a:t>
            </a:r>
            <a:br>
              <a:rPr lang="en-US" dirty="0" smtClean="0"/>
            </a:br>
            <a:r>
              <a:rPr lang="en-US" dirty="0" smtClean="0"/>
              <a:t>remove about half of human carbon dioxide emissions from the </a:t>
            </a:r>
            <a:br>
              <a:rPr lang="en-US" dirty="0" smtClean="0"/>
            </a:br>
            <a:r>
              <a:rPr lang="en-US" dirty="0" smtClean="0"/>
              <a:t>atmosphere every year. Scientists are currently studying where this </a:t>
            </a:r>
            <a:br>
              <a:rPr lang="en-US" dirty="0" smtClean="0"/>
            </a:br>
            <a:r>
              <a:rPr lang="en-US" dirty="0" smtClean="0"/>
              <a:t>carbon dioxide goes. The delicate balance between the absorption </a:t>
            </a:r>
            <a:br>
              <a:rPr lang="en-US" dirty="0" smtClean="0"/>
            </a:br>
            <a:r>
              <a:rPr lang="en-US" dirty="0" smtClean="0"/>
              <a:t>and release of carbon dioxide by the ocean and the world’s great </a:t>
            </a:r>
            <a:br>
              <a:rPr lang="en-US" dirty="0" smtClean="0"/>
            </a:br>
            <a:r>
              <a:rPr lang="en-US" dirty="0" smtClean="0"/>
              <a:t>forested regions is the subject of research by many scientists.</a:t>
            </a:r>
          </a:p>
          <a:p>
            <a:endParaRPr lang="en-US" b="1" dirty="0" smtClean="0"/>
          </a:p>
          <a:p>
            <a:r>
              <a:rPr lang="en-US" b="1" dirty="0" smtClean="0"/>
              <a:t>Ice </a:t>
            </a:r>
            <a:r>
              <a:rPr lang="en-US" b="1" dirty="0" err="1" smtClean="0"/>
              <a:t>albedo</a:t>
            </a:r>
            <a:r>
              <a:rPr lang="en-US" b="1" dirty="0" smtClean="0"/>
              <a:t>.</a:t>
            </a:r>
            <a:r>
              <a:rPr lang="en-US" dirty="0" smtClean="0"/>
              <a:t> Ice is white and very reflective, in contrast to the ocean</a:t>
            </a:r>
            <a:br>
              <a:rPr lang="en-US" dirty="0" smtClean="0"/>
            </a:br>
            <a:r>
              <a:rPr lang="en-US" dirty="0" smtClean="0"/>
              <a:t>surface, which is dark and absorbs heat faster. As the atmosphere </a:t>
            </a:r>
            <a:br>
              <a:rPr lang="en-US" dirty="0" smtClean="0"/>
            </a:br>
            <a:r>
              <a:rPr lang="en-US" dirty="0" smtClean="0"/>
              <a:t>warms and sea ice melts, the darker ocean absorbs more heat, causes more ice to melt, and makes Earth warmer overall. The ice-</a:t>
            </a:r>
            <a:r>
              <a:rPr lang="en-US" dirty="0" err="1" smtClean="0"/>
              <a:t>albedo</a:t>
            </a:r>
            <a:r>
              <a:rPr lang="en-US" dirty="0" smtClean="0"/>
              <a:t> feedback is a very strong positive feedback.</a:t>
            </a:r>
          </a:p>
          <a:p>
            <a:endParaRPr lang="en-US" b="1" dirty="0" smtClean="0"/>
          </a:p>
          <a:p>
            <a:r>
              <a:rPr lang="en-US" b="1" dirty="0" smtClean="0"/>
              <a:t>Water vapor.</a:t>
            </a:r>
            <a:r>
              <a:rPr lang="en-US" dirty="0" smtClean="0"/>
              <a:t> The most abundant greenhouse gas, it acts as a feedback to amplify climate warming </a:t>
            </a:r>
            <a:r>
              <a:rPr lang="en-US" dirty="0" err="1" smtClean="0"/>
              <a:t>forcings</a:t>
            </a:r>
            <a:r>
              <a:rPr lang="en-US" dirty="0" smtClean="0"/>
              <a:t>. Water vapor increases as Earth's atmosphere warms, making it an important feedback mechanism to the greenhouse effect.</a:t>
            </a:r>
            <a:endParaRPr lang="en-US" dirty="0"/>
          </a:p>
        </p:txBody>
      </p:sp>
      <p:pic>
        <p:nvPicPr>
          <p:cNvPr id="29698" name="Picture 2" descr="https://albertomontanari.it/sites/default/files/inline-images/Feedbacks_affecting_global_warming.png"/>
          <p:cNvPicPr>
            <a:picLocks noChangeAspect="1" noChangeArrowheads="1"/>
          </p:cNvPicPr>
          <p:nvPr/>
        </p:nvPicPr>
        <p:blipFill>
          <a:blip r:embed="rId2"/>
          <a:srcRect/>
          <a:stretch>
            <a:fillRect/>
          </a:stretch>
        </p:blipFill>
        <p:spPr bwMode="auto">
          <a:xfrm>
            <a:off x="8208623" y="1785926"/>
            <a:ext cx="3983377" cy="2928933"/>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US" sz="3200" dirty="0" smtClean="0">
                <a:latin typeface="Calibri" panose="020F0502020204030204" pitchFamily="34" charset="0"/>
                <a:cs typeface="Calibri" panose="020F0502020204030204" pitchFamily="34" charset="0"/>
              </a:rPr>
              <a:t>Climate </a:t>
            </a:r>
            <a:r>
              <a:rPr lang="en-US" sz="3200" smtClean="0">
                <a:latin typeface="Calibri" panose="020F0502020204030204" pitchFamily="34" charset="0"/>
                <a:cs typeface="Calibri" panose="020F0502020204030204" pitchFamily="34" charset="0"/>
              </a:rPr>
              <a:t>change attribution</a:t>
            </a:r>
            <a:endParaRPr lang="en-US" sz="3200" dirty="0" smtClean="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60040" y="980728"/>
            <a:ext cx="7032104" cy="575965"/>
          </a:xfrm>
        </p:spPr>
        <p:txBody>
          <a:bodyPr/>
          <a:lstStyle/>
          <a:p>
            <a:r>
              <a:rPr lang="en-US" dirty="0" smtClean="0"/>
              <a:t>A relevant research question is </a:t>
            </a:r>
            <a:r>
              <a:rPr lang="en-US" dirty="0" smtClean="0">
                <a:hlinkClick r:id="rId2"/>
              </a:rPr>
              <a:t>climate change attribution</a:t>
            </a:r>
            <a:r>
              <a:rPr lang="en-US" dirty="0" smtClean="0"/>
              <a:t>. </a:t>
            </a:r>
          </a:p>
          <a:p>
            <a:endParaRPr lang="en-US" dirty="0" smtClean="0"/>
          </a:p>
          <a:p>
            <a:r>
              <a:rPr lang="en-US" dirty="0" smtClean="0"/>
              <a:t>The aim is to recognize to what extent humans are responsible for the recent climate change. </a:t>
            </a:r>
          </a:p>
          <a:p>
            <a:endParaRPr lang="en-US" dirty="0" smtClean="0"/>
          </a:p>
          <a:p>
            <a:r>
              <a:rPr lang="en-US" dirty="0" smtClean="0"/>
              <a:t>There is no doubt that the human activity is impacting climate, but for drawing technical conclusion it is necessary to quantify the magnitude of human impact versus natural variability of climate.</a:t>
            </a:r>
          </a:p>
          <a:p>
            <a:endParaRPr lang="en-US" dirty="0" smtClean="0"/>
          </a:p>
          <a:p>
            <a:r>
              <a:rPr lang="en-US" dirty="0" smtClean="0"/>
              <a:t>See videos on my website:</a:t>
            </a:r>
          </a:p>
          <a:p>
            <a:endParaRPr lang="en-US" dirty="0" smtClean="0"/>
          </a:p>
          <a:p>
            <a:r>
              <a:rPr lang="en-US" dirty="0" smtClean="0">
                <a:hlinkClick r:id="rId3"/>
              </a:rPr>
              <a:t>Evidence for climate change</a:t>
            </a:r>
            <a:endParaRPr lang="en-US" dirty="0" smtClean="0"/>
          </a:p>
          <a:p>
            <a:r>
              <a:rPr lang="en-US" dirty="0" smtClean="0">
                <a:hlinkClick r:id="rId4"/>
              </a:rPr>
              <a:t>Ice ages and climate cycles</a:t>
            </a:r>
            <a:endParaRPr lang="en-US" dirty="0" smtClean="0"/>
          </a:p>
          <a:p>
            <a:r>
              <a:rPr lang="en-US" dirty="0" smtClean="0"/>
              <a:t/>
            </a:r>
            <a:br>
              <a:rPr lang="en-US" dirty="0" smtClean="0"/>
            </a:br>
            <a:endParaRPr lang="en-US" dirty="0" smtClean="0"/>
          </a:p>
        </p:txBody>
      </p:sp>
      <p:pic>
        <p:nvPicPr>
          <p:cNvPr id="14338" name="Picture 2" descr="https://www.albertomontanari.it/sites/default/files/didattica/sustainabledesign/63_years_of_climate_change_by_NASA.gif"/>
          <p:cNvPicPr>
            <a:picLocks noChangeAspect="1" noChangeArrowheads="1" noCrop="1"/>
          </p:cNvPicPr>
          <p:nvPr/>
        </p:nvPicPr>
        <p:blipFill>
          <a:blip r:embed="rId5"/>
          <a:srcRect/>
          <a:stretch>
            <a:fillRect/>
          </a:stretch>
        </p:blipFill>
        <p:spPr bwMode="auto">
          <a:xfrm>
            <a:off x="7455476" y="548681"/>
            <a:ext cx="4736523" cy="2664295"/>
          </a:xfrm>
          <a:prstGeom prst="rect">
            <a:avLst/>
          </a:prstGeom>
          <a:noFill/>
        </p:spPr>
      </p:pic>
      <p:sp>
        <p:nvSpPr>
          <p:cNvPr id="6" name="Rettangolo 5"/>
          <p:cNvSpPr/>
          <p:nvPr/>
        </p:nvSpPr>
        <p:spPr>
          <a:xfrm>
            <a:off x="7464152" y="3356992"/>
            <a:ext cx="4727848" cy="2031325"/>
          </a:xfrm>
          <a:prstGeom prst="rect">
            <a:avLst/>
          </a:prstGeom>
        </p:spPr>
        <p:txBody>
          <a:bodyPr wrap="square">
            <a:spAutoFit/>
          </a:bodyPr>
          <a:lstStyle/>
          <a:p>
            <a:r>
              <a:rPr lang="en-US" dirty="0" smtClean="0"/>
              <a:t>This visualization shows how global temperatures have risen from 1950 through the end of 2013. By NASA (</a:t>
            </a:r>
            <a:r>
              <a:rPr lang="en-US" dirty="0" smtClean="0">
                <a:hlinkClick r:id="rId6"/>
              </a:rPr>
              <a:t>https://www.youtube.com/watch?v=gaJJtS_WDmI</a:t>
            </a:r>
            <a:r>
              <a:rPr lang="en-US" dirty="0" smtClean="0"/>
              <a:t> </a:t>
            </a:r>
            <a:r>
              <a:rPr lang="en-US" dirty="0" err="1" smtClean="0"/>
              <a:t>en:YouTube</a:t>
            </a:r>
            <a:r>
              <a:rPr lang="en-US" dirty="0" smtClean="0"/>
              <a:t>, Public Domain, </a:t>
            </a:r>
            <a:r>
              <a:rPr lang="en-US" dirty="0" smtClean="0">
                <a:hlinkClick r:id="rId7"/>
              </a:rPr>
              <a:t>https://commons.wikimedia.org/w/index.php?curid=30879091</a:t>
            </a:r>
            <a:r>
              <a:rPr lang="en-US" dirty="0" smtClean="0"/>
              <a:t>). </a:t>
            </a:r>
            <a:endParaRPr lang="it-IT"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theme/theme1.xml><?xml version="1.0" encoding="utf-8"?>
<a:theme xmlns:a="http://schemas.openxmlformats.org/drawingml/2006/main" name="COPERTIN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4000" b="1" dirty="0" smtClean="0">
            <a:solidFill>
              <a:schemeClr val="bg1"/>
            </a:solidFill>
            <a:latin typeface="Century Gothic" panose="020B0502020202020204" pitchFamily="34" charset="0"/>
          </a:defRPr>
        </a:defPPr>
      </a:lstStyle>
    </a:txDef>
  </a:objectDefaults>
  <a:extraClrSchemeLst/>
</a:theme>
</file>

<file path=ppt/theme/theme2.xml><?xml version="1.0" encoding="utf-8"?>
<a:theme xmlns:a="http://schemas.openxmlformats.org/drawingml/2006/main" name="DIAPOSITIV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HIUSURA">
  <a:themeElements>
    <a:clrScheme name="Personalizzato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EEECE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5071</TotalTime>
  <Words>2437</Words>
  <Application>Microsoft Office PowerPoint</Application>
  <PresentationFormat>Personalizzato</PresentationFormat>
  <Paragraphs>165</Paragraphs>
  <Slides>20</Slides>
  <Notes>0</Notes>
  <HiddenSlides>0</HiddenSlides>
  <MMClips>0</MMClips>
  <ScaleCrop>false</ScaleCrop>
  <HeadingPairs>
    <vt:vector size="4" baseType="variant">
      <vt:variant>
        <vt:lpstr>Tema</vt:lpstr>
      </vt:variant>
      <vt:variant>
        <vt:i4>3</vt:i4>
      </vt:variant>
      <vt:variant>
        <vt:lpstr>Titoli diapositive</vt:lpstr>
      </vt:variant>
      <vt:variant>
        <vt:i4>20</vt:i4>
      </vt:variant>
    </vt:vector>
  </HeadingPairs>
  <TitlesOfParts>
    <vt:vector size="23" baseType="lpstr">
      <vt:lpstr>COPERTINA</vt:lpstr>
      <vt:lpstr>DIAPOSITIVE</vt:lpstr>
      <vt:lpstr>CHIUSURA</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vector>
  </TitlesOfParts>
  <Company>Università di Bologna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UTENTE</dc:creator>
  <cp:lastModifiedBy>Alberto</cp:lastModifiedBy>
  <cp:revision>300</cp:revision>
  <dcterms:created xsi:type="dcterms:W3CDTF">2017-11-13T10:11:35Z</dcterms:created>
  <dcterms:modified xsi:type="dcterms:W3CDTF">2023-11-01T22:46:31Z</dcterms:modified>
</cp:coreProperties>
</file>