
<file path=[Content_Types].xml><?xml version="1.0" encoding="utf-8"?>
<Types xmlns="http://schemas.openxmlformats.org/package/2006/content-types">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1" r:id="rId3"/>
  </p:sldMasterIdLst>
  <p:sldIdLst>
    <p:sldId id="263" r:id="rId4"/>
    <p:sldId id="282" r:id="rId5"/>
    <p:sldId id="283" r:id="rId6"/>
    <p:sldId id="284" r:id="rId7"/>
    <p:sldId id="286" r:id="rId8"/>
    <p:sldId id="285" r:id="rId9"/>
    <p:sldId id="287" r:id="rId1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a:srgbClr val="BD2B0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31" autoAdjust="0"/>
    <p:restoredTop sz="94604" autoAdjust="0"/>
  </p:normalViewPr>
  <p:slideViewPr>
    <p:cSldViewPr showGuides="1">
      <p:cViewPr>
        <p:scale>
          <a:sx n="75" d="100"/>
          <a:sy n="75" d="100"/>
        </p:scale>
        <p:origin x="-2130" y="-6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COPERTINA">
    <p:spTree>
      <p:nvGrpSpPr>
        <p:cNvPr id="1" name=""/>
        <p:cNvGrpSpPr/>
        <p:nvPr/>
      </p:nvGrpSpPr>
      <p:grpSpPr>
        <a:xfrm>
          <a:off x="0" y="0"/>
          <a:ext cx="0" cy="0"/>
          <a:chOff x="0" y="0"/>
          <a:chExt cx="0" cy="0"/>
        </a:xfrm>
      </p:grpSpPr>
      <p:sp>
        <p:nvSpPr>
          <p:cNvPr id="3" name="Segnaposto testo 2"/>
          <p:cNvSpPr>
            <a:spLocks noGrp="1"/>
          </p:cNvSpPr>
          <p:nvPr>
            <p:ph type="body" sz="quarter" idx="10" hasCustomPrompt="1"/>
          </p:nvPr>
        </p:nvSpPr>
        <p:spPr>
          <a:xfrm>
            <a:off x="4751851" y="548680"/>
            <a:ext cx="6913364" cy="4536504"/>
          </a:xfrm>
          <a:prstGeom prst="rect">
            <a:avLst/>
          </a:prstGeom>
        </p:spPr>
        <p:txBody>
          <a:bodyPr anchor="ctr" anchorCtr="0"/>
          <a:lstStyle>
            <a:lvl1pPr marL="0" indent="0">
              <a:buNone/>
              <a:defRPr sz="3600" b="1">
                <a:solidFill>
                  <a:schemeClr val="bg1"/>
                </a:solidFill>
                <a:latin typeface="Century Gothic" panose="020B0502020202020204" pitchFamily="34" charset="0"/>
              </a:defRPr>
            </a:lvl1pPr>
          </a:lstStyle>
          <a:p>
            <a:pPr lvl="0"/>
            <a:r>
              <a:rPr lang="it-IT" dirty="0" smtClean="0"/>
              <a:t>Fare clic per inserire </a:t>
            </a:r>
          </a:p>
          <a:p>
            <a:pPr lvl="0"/>
            <a:r>
              <a:rPr lang="it-IT" dirty="0" smtClean="0"/>
              <a:t>il titolo della presentazione</a:t>
            </a:r>
            <a:endParaRPr lang="it-IT" dirty="0"/>
          </a:p>
        </p:txBody>
      </p:sp>
      <p:sp>
        <p:nvSpPr>
          <p:cNvPr id="6" name="Segnaposto testo 5"/>
          <p:cNvSpPr>
            <a:spLocks noGrp="1"/>
          </p:cNvSpPr>
          <p:nvPr>
            <p:ph type="body" sz="quarter" idx="11" hasCustomPrompt="1"/>
          </p:nvPr>
        </p:nvSpPr>
        <p:spPr>
          <a:xfrm>
            <a:off x="4751917" y="5379814"/>
            <a:ext cx="7008283" cy="425450"/>
          </a:xfrm>
          <a:prstGeom prst="rect">
            <a:avLst/>
          </a:prstGeom>
        </p:spPr>
        <p:txBody>
          <a:bodyPr/>
          <a:lstStyle>
            <a:lvl1pPr marL="0" indent="0">
              <a:buNone/>
              <a:defRPr sz="24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8" name="Segnaposto testo 7"/>
          <p:cNvSpPr>
            <a:spLocks noGrp="1"/>
          </p:cNvSpPr>
          <p:nvPr>
            <p:ph type="body" sz="quarter" idx="12" hasCustomPrompt="1"/>
          </p:nvPr>
        </p:nvSpPr>
        <p:spPr>
          <a:xfrm>
            <a:off x="4751918" y="5877942"/>
            <a:ext cx="7105649" cy="791418"/>
          </a:xfrm>
          <a:prstGeom prst="rect">
            <a:avLst/>
          </a:prstGeom>
        </p:spPr>
        <p:txBody>
          <a:bodyPr/>
          <a:lstStyle>
            <a:lvl1pPr marL="0" indent="0">
              <a:buNone/>
              <a:defRPr sz="2000" baseline="0">
                <a:solidFill>
                  <a:schemeClr val="bg1"/>
                </a:solidFill>
                <a:latin typeface="Century Gothic" panose="020B0502020202020204" pitchFamily="34" charset="0"/>
              </a:defRPr>
            </a:lvl1pPr>
          </a:lstStyle>
          <a:p>
            <a:pPr lvl="0"/>
            <a:r>
              <a:rPr lang="it-IT" dirty="0" smtClean="0"/>
              <a:t>Dipartimento/Struttura </a:t>
            </a:r>
            <a:r>
              <a:rPr lang="it-IT" dirty="0" err="1" smtClean="0"/>
              <a:t>xxxxxx</a:t>
            </a:r>
            <a:r>
              <a:rPr lang="it-IT" dirty="0" smtClean="0"/>
              <a:t> </a:t>
            </a:r>
            <a:r>
              <a:rPr lang="it-IT" dirty="0" err="1" smtClean="0"/>
              <a:t>xxxxxxxxxxxx</a:t>
            </a:r>
            <a:r>
              <a:rPr lang="it-IT" dirty="0" smtClean="0"/>
              <a:t> </a:t>
            </a:r>
            <a:r>
              <a:rPr lang="it-IT" dirty="0" err="1" smtClean="0"/>
              <a:t>xxxxxxxx</a:t>
            </a:r>
            <a:r>
              <a:rPr lang="it-IT" dirty="0" smtClean="0"/>
              <a:t> </a:t>
            </a:r>
            <a:r>
              <a:rPr lang="it-IT" dirty="0" err="1" smtClean="0"/>
              <a:t>xxxxx</a:t>
            </a:r>
            <a:r>
              <a:rPr lang="it-IT" dirty="0" smtClean="0"/>
              <a:t> </a:t>
            </a:r>
            <a:r>
              <a:rPr lang="it-IT" dirty="0" err="1" smtClean="0"/>
              <a:t>xxxxxxxxxxxxxxxxxxx</a:t>
            </a:r>
            <a:r>
              <a:rPr lang="it-IT" dirty="0" smtClean="0"/>
              <a:t> </a:t>
            </a:r>
            <a:r>
              <a:rPr lang="it-IT" dirty="0" err="1" smtClean="0"/>
              <a:t>xxxxx</a:t>
            </a:r>
            <a:endParaRPr lang="it-IT" dirty="0"/>
          </a:p>
        </p:txBody>
      </p:sp>
    </p:spTree>
    <p:extLst>
      <p:ext uri="{BB962C8B-B14F-4D97-AF65-F5344CB8AC3E}">
        <p14:creationId xmlns:p14="http://schemas.microsoft.com/office/powerpoint/2010/main" xmlns="" val="25667256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con punto elenco">
    <p:spTree>
      <p:nvGrpSpPr>
        <p:cNvPr id="1" name=""/>
        <p:cNvGrpSpPr/>
        <p:nvPr/>
      </p:nvGrpSpPr>
      <p:grpSpPr>
        <a:xfrm>
          <a:off x="0" y="0"/>
          <a:ext cx="0" cy="0"/>
          <a:chOff x="0" y="0"/>
          <a:chExt cx="0" cy="0"/>
        </a:xfrm>
      </p:grpSpPr>
      <p:sp>
        <p:nvSpPr>
          <p:cNvPr id="8" name="Segnaposto testo 7"/>
          <p:cNvSpPr>
            <a:spLocks noGrp="1"/>
          </p:cNvSpPr>
          <p:nvPr>
            <p:ph type="body" sz="quarter" idx="11"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10" name="Segnaposto testo 9"/>
          <p:cNvSpPr>
            <a:spLocks noGrp="1"/>
          </p:cNvSpPr>
          <p:nvPr>
            <p:ph type="body" sz="quarter" idx="12" hasCustomPrompt="1"/>
          </p:nvPr>
        </p:nvSpPr>
        <p:spPr>
          <a:xfrm>
            <a:off x="527051" y="1989138"/>
            <a:ext cx="11233149" cy="3816126"/>
          </a:xfrm>
          <a:prstGeom prst="rect">
            <a:avLst/>
          </a:prstGeom>
        </p:spPr>
        <p:txBody>
          <a:bodyPr/>
          <a:lstStyle>
            <a:lvl1pPr marL="285750" indent="-285750">
              <a:buFont typeface="Wingdings" panose="05000000000000000000" pitchFamily="2" charset="2"/>
              <a:buChar char="§"/>
              <a:defRPr sz="1800" baseline="0">
                <a:latin typeface="Century Gothic" panose="020B0502020202020204" pitchFamily="34" charset="0"/>
              </a:defRPr>
            </a:lvl1pPr>
            <a:lvl2pPr marL="742950" indent="-285750">
              <a:buFont typeface="Wingdings" panose="05000000000000000000" pitchFamily="2" charset="2"/>
              <a:buChar char="§"/>
              <a:defRPr sz="1800">
                <a:latin typeface="Century Gothic" panose="020B0502020202020204" pitchFamily="34" charset="0"/>
              </a:defRPr>
            </a:lvl2pPr>
          </a:lstStyle>
          <a:p>
            <a:pPr lvl="1"/>
            <a:r>
              <a:rPr lang="it-IT" dirty="0" smtClean="0"/>
              <a:t>Fare clic per modificare il punto elenco uno</a:t>
            </a:r>
          </a:p>
          <a:p>
            <a:pPr lvl="1"/>
            <a:r>
              <a:rPr lang="it-IT" dirty="0" smtClean="0"/>
              <a:t>Fare clic per modificare il punto elenco due</a:t>
            </a:r>
          </a:p>
          <a:p>
            <a:pPr lvl="1"/>
            <a:r>
              <a:rPr lang="it-IT" dirty="0" smtClean="0"/>
              <a:t>Fare clic per modificare il punto elenco tre</a:t>
            </a:r>
          </a:p>
          <a:p>
            <a:pPr lvl="1"/>
            <a:r>
              <a:rPr lang="it-IT" dirty="0" smtClean="0"/>
              <a:t>Fare clic per modificare il punto elenco quattro</a:t>
            </a:r>
            <a:endParaRPr lang="it-IT" dirty="0"/>
          </a:p>
        </p:txBody>
      </p:sp>
      <p:sp>
        <p:nvSpPr>
          <p:cNvPr id="16"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p14="http://schemas.microsoft.com/office/powerpoint/2010/main" xmlns="" val="30438535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semplice">
    <p:spTree>
      <p:nvGrpSpPr>
        <p:cNvPr id="1" name=""/>
        <p:cNvGrpSpPr/>
        <p:nvPr/>
      </p:nvGrpSpPr>
      <p:grpSpPr>
        <a:xfrm>
          <a:off x="0" y="0"/>
          <a:ext cx="0" cy="0"/>
          <a:chOff x="0" y="0"/>
          <a:chExt cx="0" cy="0"/>
        </a:xfrm>
      </p:grpSpPr>
      <p:sp>
        <p:nvSpPr>
          <p:cNvPr id="7"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
        <p:nvSpPr>
          <p:cNvPr id="9" name="Segnaposto testo 7"/>
          <p:cNvSpPr>
            <a:spLocks noGrp="1"/>
          </p:cNvSpPr>
          <p:nvPr>
            <p:ph type="body" sz="quarter" idx="11" hasCustomPrompt="1"/>
          </p:nvPr>
        </p:nvSpPr>
        <p:spPr>
          <a:xfrm>
            <a:off x="527051" y="1412875"/>
            <a:ext cx="11233149" cy="4464397"/>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Tree>
    <p:extLst>
      <p:ext uri="{BB962C8B-B14F-4D97-AF65-F5344CB8AC3E}">
        <p14:creationId xmlns:p14="http://schemas.microsoft.com/office/powerpoint/2010/main" xmlns="" val="34181576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con grafico">
    <p:spTree>
      <p:nvGrpSpPr>
        <p:cNvPr id="1" name=""/>
        <p:cNvGrpSpPr/>
        <p:nvPr/>
      </p:nvGrpSpPr>
      <p:grpSpPr>
        <a:xfrm>
          <a:off x="0" y="0"/>
          <a:ext cx="0" cy="0"/>
          <a:chOff x="0" y="0"/>
          <a:chExt cx="0" cy="0"/>
        </a:xfrm>
      </p:grpSpPr>
      <p:sp>
        <p:nvSpPr>
          <p:cNvPr id="9" name="Segnaposto grafico 8"/>
          <p:cNvSpPr>
            <a:spLocks noGrp="1"/>
          </p:cNvSpPr>
          <p:nvPr>
            <p:ph type="chart" sz="quarter" idx="10" hasCustomPrompt="1"/>
          </p:nvPr>
        </p:nvSpPr>
        <p:spPr>
          <a:xfrm>
            <a:off x="911026" y="2781300"/>
            <a:ext cx="10369551" cy="3024188"/>
          </a:xfrm>
          <a:prstGeom prst="rect">
            <a:avLst/>
          </a:prstGeom>
        </p:spPr>
        <p:txBody>
          <a:bodyPr/>
          <a:lstStyle>
            <a:lvl1pPr marL="0" indent="0">
              <a:buNone/>
              <a:defRPr sz="1800" baseline="0">
                <a:latin typeface="Century Gothic" panose="020B0502020202020204" pitchFamily="34" charset="0"/>
              </a:defRPr>
            </a:lvl1pPr>
          </a:lstStyle>
          <a:p>
            <a:r>
              <a:rPr lang="it-IT" dirty="0" smtClean="0"/>
              <a:t>Fare clic sull’icona per inserire un grafico</a:t>
            </a:r>
          </a:p>
        </p:txBody>
      </p:sp>
      <p:sp>
        <p:nvSpPr>
          <p:cNvPr id="11" name="Segnaposto testo 7"/>
          <p:cNvSpPr>
            <a:spLocks noGrp="1"/>
          </p:cNvSpPr>
          <p:nvPr>
            <p:ph type="body" sz="quarter" idx="12"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6" name="Segnaposto testo 7"/>
          <p:cNvSpPr>
            <a:spLocks noGrp="1"/>
          </p:cNvSpPr>
          <p:nvPr>
            <p:ph type="body" sz="quarter" idx="13"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p14="http://schemas.microsoft.com/office/powerpoint/2010/main" xmlns="" val="5558334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con immagine">
    <p:spTree>
      <p:nvGrpSpPr>
        <p:cNvPr id="1" name=""/>
        <p:cNvGrpSpPr/>
        <p:nvPr/>
      </p:nvGrpSpPr>
      <p:grpSpPr>
        <a:xfrm>
          <a:off x="0" y="0"/>
          <a:ext cx="0" cy="0"/>
          <a:chOff x="0" y="0"/>
          <a:chExt cx="0" cy="0"/>
        </a:xfrm>
      </p:grpSpPr>
      <p:sp>
        <p:nvSpPr>
          <p:cNvPr id="11" name="Segnaposto immagine 10"/>
          <p:cNvSpPr>
            <a:spLocks noGrp="1"/>
          </p:cNvSpPr>
          <p:nvPr>
            <p:ph type="pic" sz="quarter" idx="10" hasCustomPrompt="1"/>
          </p:nvPr>
        </p:nvSpPr>
        <p:spPr>
          <a:xfrm>
            <a:off x="1534584" y="1700809"/>
            <a:ext cx="9122833" cy="4105275"/>
          </a:xfrm>
          <a:prstGeom prst="rect">
            <a:avLst/>
          </a:prstGeom>
        </p:spPr>
        <p:txBody>
          <a:bodyPr/>
          <a:lstStyle>
            <a:lvl1pPr marL="0" indent="0">
              <a:buNone/>
              <a:defRPr sz="1800">
                <a:latin typeface="Century Gothic" panose="020B0502020202020204" pitchFamily="34" charset="0"/>
              </a:defRPr>
            </a:lvl1pPr>
          </a:lstStyle>
          <a:p>
            <a:r>
              <a:rPr lang="it-IT" dirty="0" smtClean="0"/>
              <a:t>Fare clic sull’icona per inserire un’immagine</a:t>
            </a:r>
            <a:endParaRPr lang="it-IT" dirty="0"/>
          </a:p>
        </p:txBody>
      </p:sp>
      <p:sp>
        <p:nvSpPr>
          <p:cNvPr id="5" name="Segnaposto testo 7"/>
          <p:cNvSpPr>
            <a:spLocks noGrp="1"/>
          </p:cNvSpPr>
          <p:nvPr>
            <p:ph type="body" sz="quarter" idx="11"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p14="http://schemas.microsoft.com/office/powerpoint/2010/main" xmlns="" val="39702583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CHIUSURA">
    <p:spTree>
      <p:nvGrpSpPr>
        <p:cNvPr id="1" name=""/>
        <p:cNvGrpSpPr/>
        <p:nvPr/>
      </p:nvGrpSpPr>
      <p:grpSpPr>
        <a:xfrm>
          <a:off x="0" y="0"/>
          <a:ext cx="0" cy="0"/>
          <a:chOff x="0" y="0"/>
          <a:chExt cx="0" cy="0"/>
        </a:xfrm>
      </p:grpSpPr>
      <p:sp>
        <p:nvSpPr>
          <p:cNvPr id="8" name="Segnaposto testo 7"/>
          <p:cNvSpPr>
            <a:spLocks noGrp="1"/>
          </p:cNvSpPr>
          <p:nvPr>
            <p:ph type="body" sz="quarter" idx="10" hasCustomPrompt="1"/>
          </p:nvPr>
        </p:nvSpPr>
        <p:spPr>
          <a:xfrm>
            <a:off x="1487488" y="2780928"/>
            <a:ext cx="9217024" cy="432370"/>
          </a:xfrm>
          <a:prstGeom prst="rect">
            <a:avLst/>
          </a:prstGeom>
        </p:spPr>
        <p:txBody>
          <a:bodyPr/>
          <a:lstStyle>
            <a:lvl1pPr marL="0" indent="0" algn="ctr">
              <a:buFontTx/>
              <a:buNone/>
              <a:defRPr sz="20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13" name="Segnaposto testo 12"/>
          <p:cNvSpPr>
            <a:spLocks noGrp="1"/>
          </p:cNvSpPr>
          <p:nvPr>
            <p:ph type="body" sz="quarter" idx="11" hasCustomPrompt="1"/>
          </p:nvPr>
        </p:nvSpPr>
        <p:spPr>
          <a:xfrm>
            <a:off x="1439483" y="3573017"/>
            <a:ext cx="9313035" cy="936103"/>
          </a:xfrm>
          <a:prstGeom prst="rect">
            <a:avLst/>
          </a:prstGeom>
        </p:spPr>
        <p:txBody>
          <a:bodyPr/>
          <a:lstStyle>
            <a:lvl1pPr marL="0" indent="0" algn="ctr">
              <a:buFontTx/>
              <a:buNone/>
              <a:defRPr sz="1600">
                <a:solidFill>
                  <a:schemeClr val="bg1"/>
                </a:solidFill>
                <a:latin typeface="Century Gothic" panose="020B0502020202020204" pitchFamily="34" charset="0"/>
              </a:defRPr>
            </a:lvl1pPr>
          </a:lstStyle>
          <a:p>
            <a:pPr lvl="0"/>
            <a:r>
              <a:rPr lang="it-IT" dirty="0" smtClean="0"/>
              <a:t>Struttura</a:t>
            </a:r>
            <a:endParaRPr lang="it-IT" dirty="0"/>
          </a:p>
        </p:txBody>
      </p:sp>
      <p:sp>
        <p:nvSpPr>
          <p:cNvPr id="16" name="Segnaposto testo 15"/>
          <p:cNvSpPr>
            <a:spLocks noGrp="1"/>
          </p:cNvSpPr>
          <p:nvPr>
            <p:ph type="body" sz="quarter" idx="12" hasCustomPrompt="1"/>
          </p:nvPr>
        </p:nvSpPr>
        <p:spPr>
          <a:xfrm>
            <a:off x="1390651" y="4725144"/>
            <a:ext cx="9410700" cy="1440160"/>
          </a:xfrm>
          <a:prstGeom prst="rect">
            <a:avLst/>
          </a:prstGeom>
        </p:spPr>
        <p:txBody>
          <a:bodyPr/>
          <a:lstStyle>
            <a:lvl1pPr marL="0" indent="0" algn="ctr">
              <a:buFontTx/>
              <a:buNone/>
              <a:defRPr sz="1300" b="0">
                <a:solidFill>
                  <a:schemeClr val="bg1"/>
                </a:solidFill>
                <a:latin typeface="Century Gothic" panose="020B0502020202020204" pitchFamily="34" charset="0"/>
              </a:defRPr>
            </a:lvl1pPr>
          </a:lstStyle>
          <a:p>
            <a:pPr lvl="0"/>
            <a:r>
              <a:rPr lang="it-IT" dirty="0" smtClean="0"/>
              <a:t>nome.cognome@unibo.it</a:t>
            </a:r>
          </a:p>
          <a:p>
            <a:pPr lvl="0"/>
            <a:r>
              <a:rPr lang="it-IT" dirty="0" smtClean="0"/>
              <a:t>051 20 99982</a:t>
            </a:r>
            <a:endParaRPr lang="it-IT" dirty="0"/>
          </a:p>
        </p:txBody>
      </p:sp>
    </p:spTree>
    <p:extLst>
      <p:ext uri="{BB962C8B-B14F-4D97-AF65-F5344CB8AC3E}">
        <p14:creationId xmlns:p14="http://schemas.microsoft.com/office/powerpoint/2010/main" xmlns="" val="4249450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ttangolo 8"/>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cxnSp>
        <p:nvCxnSpPr>
          <p:cNvPr id="12" name="Connettore 1 11"/>
          <p:cNvCxnSpPr/>
          <p:nvPr userDrawn="1"/>
        </p:nvCxnSpPr>
        <p:spPr>
          <a:xfrm>
            <a:off x="4367808" y="188640"/>
            <a:ext cx="0" cy="640871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Immagine 5"/>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402114" y="214290"/>
            <a:ext cx="3461638" cy="2448272"/>
          </a:xfrm>
          <a:prstGeom prst="rect">
            <a:avLst/>
          </a:prstGeom>
        </p:spPr>
      </p:pic>
    </p:spTree>
    <p:extLst>
      <p:ext uri="{BB962C8B-B14F-4D97-AF65-F5344CB8AC3E}">
        <p14:creationId xmlns:p14="http://schemas.microsoft.com/office/powerpoint/2010/main" xmlns="" val="613657427"/>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70652833"/>
      </p:ext>
    </p:extLst>
  </p:cSld>
  <p:clrMap bg1="lt1" tx1="dk1" bg2="lt2" tx2="dk2" accent1="accent1" accent2="accent2" accent3="accent3" accent4="accent4" accent5="accent5" accent6="accent6" hlink="hlink" folHlink="folHlink"/>
  <p:sldLayoutIdLst>
    <p:sldLayoutId id="2147483670" r:id="rId1"/>
    <p:sldLayoutId id="2147483661" r:id="rId2"/>
    <p:sldLayoutId id="2147483667" r:id="rId3"/>
    <p:sldLayoutId id="2147483669"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ttangolo 6"/>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9" name="CasellaDiTesto 8"/>
          <p:cNvSpPr txBox="1"/>
          <p:nvPr userDrawn="1"/>
        </p:nvSpPr>
        <p:spPr>
          <a:xfrm>
            <a:off x="4175787" y="6453336"/>
            <a:ext cx="3840427" cy="338554"/>
          </a:xfrm>
          <a:prstGeom prst="rect">
            <a:avLst/>
          </a:prstGeom>
          <a:noFill/>
        </p:spPr>
        <p:txBody>
          <a:bodyPr wrap="square" rtlCol="0">
            <a:spAutoFit/>
          </a:bodyPr>
          <a:lstStyle/>
          <a:p>
            <a:pPr algn="ctr"/>
            <a:r>
              <a:rPr lang="it-IT" sz="1600" dirty="0" smtClean="0">
                <a:solidFill>
                  <a:schemeClr val="bg1"/>
                </a:solidFill>
              </a:rPr>
              <a:t>www.unibo.it</a:t>
            </a:r>
            <a:endParaRPr lang="it-IT" sz="1600" dirty="0">
              <a:solidFill>
                <a:schemeClr val="bg1"/>
              </a:solidFill>
            </a:endParaRPr>
          </a:p>
        </p:txBody>
      </p:sp>
      <p:pic>
        <p:nvPicPr>
          <p:cNvPr id="8" name="Immagine 7"/>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4772431" y="404663"/>
            <a:ext cx="2648455" cy="1873141"/>
          </a:xfrm>
          <a:prstGeom prst="rect">
            <a:avLst/>
          </a:prstGeom>
        </p:spPr>
      </p:pic>
    </p:spTree>
    <p:extLst>
      <p:ext uri="{BB962C8B-B14F-4D97-AF65-F5344CB8AC3E}">
        <p14:creationId xmlns:p14="http://schemas.microsoft.com/office/powerpoint/2010/main" xmlns="" val="1868398845"/>
      </p:ext>
    </p:extLst>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4751851" y="260648"/>
            <a:ext cx="6913364" cy="646331"/>
          </a:xfrm>
        </p:spPr>
        <p:txBody>
          <a:bodyPr>
            <a:spAutoFit/>
          </a:bodyPr>
          <a:lstStyle/>
          <a:p>
            <a:r>
              <a:rPr lang="en-US" dirty="0" smtClean="0">
                <a:latin typeface="Calibri" panose="020F0502020204030204" pitchFamily="34" charset="0"/>
                <a:cs typeface="Calibri" panose="020F0502020204030204" pitchFamily="34" charset="0"/>
              </a:rPr>
              <a:t>Nuclear </a:t>
            </a:r>
            <a:r>
              <a:rPr lang="en-US" dirty="0" smtClean="0">
                <a:latin typeface="Calibri" panose="020F0502020204030204" pitchFamily="34" charset="0"/>
                <a:cs typeface="Calibri" panose="020F0502020204030204" pitchFamily="34" charset="0"/>
              </a:rPr>
              <a:t>Energy</a:t>
            </a:r>
            <a:endParaRPr lang="it-IT" sz="2400" b="0" dirty="0">
              <a:latin typeface="Calibri" panose="020F0502020204030204" pitchFamily="34" charset="0"/>
              <a:cs typeface="Calibri" panose="020F0502020204030204" pitchFamily="34" charset="0"/>
            </a:endParaRPr>
          </a:p>
        </p:txBody>
      </p:sp>
      <p:sp>
        <p:nvSpPr>
          <p:cNvPr id="3" name="Segnaposto testo 2"/>
          <p:cNvSpPr>
            <a:spLocks noGrp="1"/>
          </p:cNvSpPr>
          <p:nvPr>
            <p:ph type="body" sz="quarter" idx="11"/>
          </p:nvPr>
        </p:nvSpPr>
        <p:spPr>
          <a:xfrm>
            <a:off x="4751917" y="5085184"/>
            <a:ext cx="7008283" cy="425450"/>
          </a:xfrm>
        </p:spPr>
        <p:txBody>
          <a:bodyPr/>
          <a:lstStyle/>
          <a:p>
            <a:endParaRPr lang="it-IT" dirty="0" smtClean="0">
              <a:latin typeface="Calibri" panose="020F0502020204030204" pitchFamily="34" charset="0"/>
              <a:cs typeface="Calibri" panose="020F0502020204030204" pitchFamily="34" charset="0"/>
            </a:endParaRPr>
          </a:p>
          <a:p>
            <a:r>
              <a:rPr lang="it-IT" dirty="0" smtClean="0">
                <a:latin typeface="Calibri" panose="020F0502020204030204" pitchFamily="34" charset="0"/>
                <a:cs typeface="Calibri" panose="020F0502020204030204" pitchFamily="34" charset="0"/>
              </a:rPr>
              <a:t>Alberto Montanari</a:t>
            </a:r>
            <a:endParaRPr lang="it-IT" dirty="0">
              <a:latin typeface="Calibri" panose="020F0502020204030204" pitchFamily="34" charset="0"/>
              <a:cs typeface="Calibri" panose="020F0502020204030204" pitchFamily="34" charset="0"/>
            </a:endParaRPr>
          </a:p>
        </p:txBody>
      </p:sp>
      <p:sp>
        <p:nvSpPr>
          <p:cNvPr id="4" name="Segnaposto testo 3"/>
          <p:cNvSpPr>
            <a:spLocks noGrp="1"/>
          </p:cNvSpPr>
          <p:nvPr>
            <p:ph type="body" sz="quarter" idx="12"/>
          </p:nvPr>
        </p:nvSpPr>
        <p:spPr>
          <a:xfrm>
            <a:off x="4751918" y="6021958"/>
            <a:ext cx="7105649" cy="791418"/>
          </a:xfrm>
        </p:spPr>
        <p:txBody>
          <a:bodyPr/>
          <a:lstStyle/>
          <a:p>
            <a:r>
              <a:rPr lang="it-IT" dirty="0" smtClean="0">
                <a:latin typeface="Calibri" panose="020F0502020204030204" pitchFamily="34" charset="0"/>
                <a:cs typeface="Calibri" panose="020F0502020204030204" pitchFamily="34" charset="0"/>
              </a:rPr>
              <a:t>Dipartimento di Ingegneria Civile, Chimica, Ambientale e dei Materiali, Università di Bologna</a:t>
            </a:r>
            <a:endParaRPr lang="it-IT" sz="1200" dirty="0">
              <a:latin typeface="Calibri" panose="020F0502020204030204" pitchFamily="34" charset="0"/>
              <a:cs typeface="Calibri" panose="020F0502020204030204" pitchFamily="34" charset="0"/>
            </a:endParaRPr>
          </a:p>
        </p:txBody>
      </p:sp>
      <p:sp>
        <p:nvSpPr>
          <p:cNvPr id="16" name="Segnaposto testo 1"/>
          <p:cNvSpPr txBox="1">
            <a:spLocks/>
          </p:cNvSpPr>
          <p:nvPr/>
        </p:nvSpPr>
        <p:spPr>
          <a:xfrm>
            <a:off x="191344" y="3212976"/>
            <a:ext cx="3312368" cy="1643527"/>
          </a:xfrm>
          <a:prstGeom prst="rect">
            <a:avLst/>
          </a:prstGeom>
        </p:spPr>
        <p:txBody>
          <a:bodyPr wrap="square" anchor="ctr" anchorCtr="0">
            <a:spAutoFit/>
          </a:bodyPr>
          <a:lstStyle/>
          <a:p>
            <a:pPr>
              <a:spcBef>
                <a:spcPct val="20000"/>
              </a:spcBef>
            </a:pPr>
            <a:r>
              <a:rPr lang="it-IT" sz="2400" b="1" dirty="0" err="1" smtClean="0">
                <a:solidFill>
                  <a:schemeClr val="bg1"/>
                </a:solidFill>
                <a:latin typeface="Calibri" panose="020F0502020204030204" pitchFamily="34" charset="0"/>
                <a:cs typeface="Calibri" panose="020F0502020204030204" pitchFamily="34" charset="0"/>
              </a:rPr>
              <a:t>Lectures</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of</a:t>
            </a:r>
            <a:r>
              <a:rPr lang="it-IT" sz="2400" b="1" dirty="0" smtClean="0">
                <a:solidFill>
                  <a:schemeClr val="bg1"/>
                </a:solidFill>
                <a:latin typeface="Calibri" panose="020F0502020204030204" pitchFamily="34" charset="0"/>
                <a:cs typeface="Calibri" panose="020F0502020204030204" pitchFamily="34" charset="0"/>
              </a:rPr>
              <a:t> Science </a:t>
            </a:r>
            <a:r>
              <a:rPr lang="it-IT" sz="2400" b="1" dirty="0" err="1" smtClean="0">
                <a:solidFill>
                  <a:schemeClr val="bg1"/>
                </a:solidFill>
                <a:latin typeface="Calibri" panose="020F0502020204030204" pitchFamily="34" charset="0"/>
                <a:cs typeface="Calibri" panose="020F0502020204030204" pitchFamily="34" charset="0"/>
              </a:rPr>
              <a:t>of</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Climate</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Change</a:t>
            </a:r>
            <a:r>
              <a:rPr lang="it-IT" sz="2400" b="1" dirty="0" smtClean="0">
                <a:solidFill>
                  <a:schemeClr val="bg1"/>
                </a:solidFill>
                <a:latin typeface="Calibri" panose="020F0502020204030204" pitchFamily="34" charset="0"/>
                <a:cs typeface="Calibri" panose="020F0502020204030204" pitchFamily="34" charset="0"/>
              </a:rPr>
              <a:t> and </a:t>
            </a:r>
            <a:r>
              <a:rPr lang="it-IT" sz="2400" b="1" dirty="0" err="1" smtClean="0">
                <a:solidFill>
                  <a:schemeClr val="bg1"/>
                </a:solidFill>
                <a:latin typeface="Calibri" panose="020F0502020204030204" pitchFamily="34" charset="0"/>
                <a:cs typeface="Calibri" panose="020F0502020204030204" pitchFamily="34" charset="0"/>
              </a:rPr>
              <a:t>Climate</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Actions</a:t>
            </a:r>
            <a:endParaRPr lang="it-IT" sz="2400" b="1" dirty="0" smtClean="0">
              <a:solidFill>
                <a:schemeClr val="bg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it-IT" sz="2400" b="0"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endParaRPr>
          </a:p>
        </p:txBody>
      </p:sp>
      <p:sp>
        <p:nvSpPr>
          <p:cNvPr id="1031" name="AutoShape 7" descr="blob:https://web.whatsapp.com/d2b96122-b93a-4274-9e88-ace428d73db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29698" name="Picture 2" descr="https://www.albertomontanari.it/sites/default/files/styles/medium/public/2022-02/Power_County_Wind_Farm_002.jpg?itok=qJVoHt1t"/>
          <p:cNvPicPr>
            <a:picLocks noChangeAspect="1" noChangeArrowheads="1"/>
          </p:cNvPicPr>
          <p:nvPr/>
        </p:nvPicPr>
        <p:blipFill>
          <a:blip r:embed="rId2"/>
          <a:srcRect/>
          <a:stretch>
            <a:fillRect/>
          </a:stretch>
        </p:blipFill>
        <p:spPr bwMode="auto">
          <a:xfrm>
            <a:off x="4871864" y="1052736"/>
            <a:ext cx="5544616" cy="3881234"/>
          </a:xfrm>
          <a:prstGeom prst="rect">
            <a:avLst/>
          </a:prstGeom>
          <a:noFill/>
        </p:spPr>
      </p:pic>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r>
              <a:rPr lang="en-US" sz="2400" b="1" dirty="0" smtClean="0"/>
              <a:t>Nuclear power plant</a:t>
            </a:r>
          </a:p>
          <a:p>
            <a:pPr marL="0" indent="0">
              <a:buNone/>
            </a:pPr>
            <a:endParaRPr lang="en-US" sz="2400" dirty="0" smtClean="0"/>
          </a:p>
          <a:p>
            <a:pPr marL="0" indent="0">
              <a:buNone/>
            </a:pPr>
            <a:r>
              <a:rPr lang="en-US" sz="2400" dirty="0" smtClean="0"/>
              <a:t>A </a:t>
            </a:r>
            <a:r>
              <a:rPr lang="en-US" sz="2400" dirty="0" smtClean="0"/>
              <a:t>nuclear power plant (NPP)[1] is a thermal power station </a:t>
            </a:r>
            <a:r>
              <a:rPr lang="en-US" sz="2400" dirty="0" smtClean="0"/>
              <a:t>using a nuclear reactor as heat source.</a:t>
            </a:r>
          </a:p>
          <a:p>
            <a:pPr marL="0" indent="0">
              <a:buNone/>
            </a:pPr>
            <a:endParaRPr lang="en-US" sz="2400" dirty="0" smtClean="0"/>
          </a:p>
          <a:p>
            <a:pPr marL="0" indent="0">
              <a:buNone/>
            </a:pPr>
            <a:r>
              <a:rPr lang="en-US" sz="2400" dirty="0" smtClean="0"/>
              <a:t>Heat </a:t>
            </a:r>
            <a:r>
              <a:rPr lang="en-US" sz="2400" dirty="0" smtClean="0"/>
              <a:t>is used to generate steam that drives a steam turbine connected to a generator that produces </a:t>
            </a:r>
            <a:r>
              <a:rPr lang="en-US" sz="2400" dirty="0" smtClean="0"/>
              <a:t>electricity through turbines.</a:t>
            </a:r>
          </a:p>
          <a:p>
            <a:pPr marL="0" indent="0">
              <a:buNone/>
            </a:pPr>
            <a:endParaRPr lang="en-US" sz="2400" dirty="0" smtClean="0"/>
          </a:p>
          <a:p>
            <a:pPr marL="0" indent="0">
              <a:buNone/>
            </a:pPr>
            <a:r>
              <a:rPr lang="en-US" sz="2400" dirty="0" smtClean="0"/>
              <a:t>From Wikipedia: As </a:t>
            </a:r>
            <a:r>
              <a:rPr lang="en-US" sz="2400" dirty="0" smtClean="0"/>
              <a:t>of September 2023, the International Atomic Energy Agency reported there were 410 nuclear power reactors in operation in 32 countries around the world, and 57 nuclear power reactors under construction</a:t>
            </a:r>
            <a:r>
              <a:rPr lang="en-US" sz="2400" dirty="0" smtClean="0"/>
              <a:t>.</a:t>
            </a:r>
            <a:endParaRPr lang="en-US" sz="2400" dirty="0" smtClean="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Nuclear</a:t>
            </a:r>
            <a:r>
              <a:rPr lang="it-IT" dirty="0" smtClean="0">
                <a:latin typeface="Calibri" panose="020F0502020204030204" pitchFamily="34" charset="0"/>
                <a:cs typeface="Calibri" panose="020F0502020204030204" pitchFamily="34" charset="0"/>
              </a:rPr>
              <a:t> Energy</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Nuclear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Power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plant</a:t>
            </a:r>
            <a:endParaRPr lang="it-IT" sz="2400" b="0" dirty="0">
              <a:latin typeface="Calibri" panose="020F0502020204030204" pitchFamily="34" charset="0"/>
              <a:cs typeface="Calibri" panose="020F0502020204030204" pitchFamily="34" charset="0"/>
            </a:endParaRPr>
          </a:p>
        </p:txBody>
      </p:sp>
      <p:pic>
        <p:nvPicPr>
          <p:cNvPr id="1026" name="Picture 2" descr="undefined"/>
          <p:cNvPicPr>
            <a:picLocks noChangeAspect="1" noChangeArrowheads="1"/>
          </p:cNvPicPr>
          <p:nvPr/>
        </p:nvPicPr>
        <p:blipFill>
          <a:blip r:embed="rId2"/>
          <a:srcRect/>
          <a:stretch>
            <a:fillRect/>
          </a:stretch>
        </p:blipFill>
        <p:spPr bwMode="auto">
          <a:xfrm>
            <a:off x="263352" y="836712"/>
            <a:ext cx="9828857" cy="5764791"/>
          </a:xfrm>
          <a:prstGeom prst="rect">
            <a:avLst/>
          </a:prstGeom>
          <a:noFill/>
        </p:spPr>
      </p:pic>
      <p:sp>
        <p:nvSpPr>
          <p:cNvPr id="6" name="Rettangolo 5"/>
          <p:cNvSpPr/>
          <p:nvPr/>
        </p:nvSpPr>
        <p:spPr>
          <a:xfrm>
            <a:off x="10560496" y="998726"/>
            <a:ext cx="1487488" cy="3785652"/>
          </a:xfrm>
          <a:prstGeom prst="rect">
            <a:avLst/>
          </a:prstGeom>
        </p:spPr>
        <p:txBody>
          <a:bodyPr wrap="square">
            <a:spAutoFit/>
          </a:bodyPr>
          <a:lstStyle/>
          <a:p>
            <a:r>
              <a:rPr lang="it-IT" sz="1200" dirty="0" err="1" smtClean="0"/>
              <a:t>By</a:t>
            </a:r>
            <a:r>
              <a:rPr lang="it-IT" sz="1200" dirty="0" smtClean="0"/>
              <a:t> Robert </a:t>
            </a:r>
            <a:r>
              <a:rPr lang="it-IT" sz="1200" dirty="0" err="1" smtClean="0"/>
              <a:t>Steffens</a:t>
            </a:r>
            <a:r>
              <a:rPr lang="it-IT" sz="1200" dirty="0" smtClean="0"/>
              <a:t> (alias </a:t>
            </a:r>
            <a:r>
              <a:rPr lang="it-IT" sz="1200" dirty="0" err="1" smtClean="0"/>
              <a:t>RobbyBer</a:t>
            </a:r>
            <a:r>
              <a:rPr lang="it-IT" sz="1200" dirty="0" smtClean="0"/>
              <a:t> 8 </a:t>
            </a:r>
            <a:r>
              <a:rPr lang="it-IT" sz="1200" dirty="0" err="1" smtClean="0"/>
              <a:t>November</a:t>
            </a:r>
            <a:r>
              <a:rPr lang="it-IT" sz="1200" dirty="0" smtClean="0"/>
              <a:t> 2004), SVG: </a:t>
            </a:r>
            <a:r>
              <a:rPr lang="it-IT" sz="1200" dirty="0" err="1" smtClean="0"/>
              <a:t>Marlus_Gancher</a:t>
            </a:r>
            <a:r>
              <a:rPr lang="it-IT" sz="1200" dirty="0" smtClean="0"/>
              <a:t>, </a:t>
            </a:r>
            <a:r>
              <a:rPr lang="it-IT" sz="1200" dirty="0" err="1" smtClean="0"/>
              <a:t>Antonsusi</a:t>
            </a:r>
            <a:r>
              <a:rPr lang="it-IT" sz="1200" dirty="0" smtClean="0"/>
              <a:t> (talk) </a:t>
            </a:r>
            <a:r>
              <a:rPr lang="it-IT" sz="1200" dirty="0" err="1" smtClean="0"/>
              <a:t>using</a:t>
            </a:r>
            <a:r>
              <a:rPr lang="it-IT" sz="1200" dirty="0" smtClean="0"/>
              <a:t> a file </a:t>
            </a:r>
            <a:r>
              <a:rPr lang="it-IT" sz="1200" dirty="0" err="1" smtClean="0"/>
              <a:t>from</a:t>
            </a:r>
            <a:r>
              <a:rPr lang="it-IT" sz="1200" dirty="0" smtClean="0"/>
              <a:t> </a:t>
            </a:r>
            <a:r>
              <a:rPr lang="it-IT" sz="1200" dirty="0" err="1" smtClean="0"/>
              <a:t>Marlus_Gancher</a:t>
            </a:r>
            <a:r>
              <a:rPr lang="it-IT" sz="1200" dirty="0" smtClean="0"/>
              <a:t>. </a:t>
            </a:r>
            <a:r>
              <a:rPr lang="it-IT" sz="1200" dirty="0" err="1" smtClean="0"/>
              <a:t>See</a:t>
            </a:r>
            <a:r>
              <a:rPr lang="it-IT" sz="1200" dirty="0" smtClean="0"/>
              <a:t> File talk:Schema Siedewasserreaktor.svg#License </a:t>
            </a:r>
            <a:r>
              <a:rPr lang="it-IT" sz="1200" dirty="0" err="1" smtClean="0"/>
              <a:t>history</a:t>
            </a:r>
            <a:r>
              <a:rPr lang="it-IT" sz="1200" dirty="0" smtClean="0"/>
              <a:t> - </a:t>
            </a:r>
            <a:r>
              <a:rPr lang="it-IT" sz="1200" dirty="0" err="1" smtClean="0"/>
              <a:t>Version</a:t>
            </a:r>
            <a:r>
              <a:rPr lang="it-IT" sz="1200" dirty="0" smtClean="0"/>
              <a:t> </a:t>
            </a:r>
            <a:r>
              <a:rPr lang="it-IT" sz="1200" dirty="0" err="1" smtClean="0"/>
              <a:t>using</a:t>
            </a:r>
            <a:r>
              <a:rPr lang="it-IT" sz="1200" dirty="0" smtClean="0"/>
              <a:t> font </a:t>
            </a:r>
            <a:r>
              <a:rPr lang="it-IT" sz="1200" dirty="0" err="1" smtClean="0"/>
              <a:t>based</a:t>
            </a:r>
            <a:r>
              <a:rPr lang="it-IT" sz="1200" dirty="0" smtClean="0"/>
              <a:t> on File:Schema </a:t>
            </a:r>
            <a:r>
              <a:rPr lang="it-IT" sz="1200" dirty="0" err="1" smtClean="0"/>
              <a:t>Siedewasserreaktor.svg</a:t>
            </a:r>
            <a:r>
              <a:rPr lang="it-IT" sz="1200" dirty="0" smtClean="0"/>
              <a:t>, GFDL, https://commons.wikimedia.org/w/index.php?curid=14617356</a:t>
            </a:r>
            <a:endParaRPr lang="it-IT" sz="1200" dirty="0"/>
          </a:p>
        </p:txBody>
      </p:sp>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Nuclear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Power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plant</a:t>
            </a:r>
            <a:endParaRPr lang="it-IT" sz="2400" b="0" dirty="0">
              <a:latin typeface="Calibri" panose="020F0502020204030204" pitchFamily="34" charset="0"/>
              <a:cs typeface="Calibri" panose="020F0502020204030204" pitchFamily="34" charset="0"/>
            </a:endParaRPr>
          </a:p>
        </p:txBody>
      </p:sp>
      <p:sp>
        <p:nvSpPr>
          <p:cNvPr id="6" name="Rettangolo 5"/>
          <p:cNvSpPr/>
          <p:nvPr/>
        </p:nvSpPr>
        <p:spPr>
          <a:xfrm>
            <a:off x="10560496" y="998726"/>
            <a:ext cx="1487488" cy="1754326"/>
          </a:xfrm>
          <a:prstGeom prst="rect">
            <a:avLst/>
          </a:prstGeom>
        </p:spPr>
        <p:txBody>
          <a:bodyPr wrap="square">
            <a:spAutoFit/>
          </a:bodyPr>
          <a:lstStyle/>
          <a:p>
            <a:r>
              <a:rPr lang="en-US" sz="1200" dirty="0" smtClean="0"/>
              <a:t>By U.S.NRC. - http://www.nrc.gov/reading-rm/basic-ref/students/animated-pwr.html, Public Domain, https://commons.wikimedia.org/w/index.php?curid=2320214</a:t>
            </a:r>
            <a:endParaRPr lang="it-IT" sz="1200" dirty="0"/>
          </a:p>
        </p:txBody>
      </p:sp>
      <p:pic>
        <p:nvPicPr>
          <p:cNvPr id="13314" name="Picture 2" descr="undefined"/>
          <p:cNvPicPr>
            <a:picLocks noChangeAspect="1" noChangeArrowheads="1" noCrop="1"/>
          </p:cNvPicPr>
          <p:nvPr/>
        </p:nvPicPr>
        <p:blipFill>
          <a:blip r:embed="rId2"/>
          <a:srcRect/>
          <a:stretch>
            <a:fillRect/>
          </a:stretch>
        </p:blipFill>
        <p:spPr bwMode="auto">
          <a:xfrm>
            <a:off x="695400" y="1052736"/>
            <a:ext cx="8360062" cy="4320480"/>
          </a:xfrm>
          <a:prstGeom prst="rect">
            <a:avLst/>
          </a:prstGeom>
          <a:noFill/>
        </p:spPr>
      </p:pic>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Nuclear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Power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plant</a:t>
            </a:r>
            <a:endParaRPr lang="it-IT" sz="2400" b="0" dirty="0">
              <a:latin typeface="Calibri" panose="020F0502020204030204" pitchFamily="34" charset="0"/>
              <a:cs typeface="Calibri" panose="020F0502020204030204" pitchFamily="34" charset="0"/>
            </a:endParaRPr>
          </a:p>
        </p:txBody>
      </p:sp>
      <p:sp>
        <p:nvSpPr>
          <p:cNvPr id="6" name="Rettangolo 5"/>
          <p:cNvSpPr/>
          <p:nvPr/>
        </p:nvSpPr>
        <p:spPr>
          <a:xfrm>
            <a:off x="10560496" y="998726"/>
            <a:ext cx="1487488" cy="1384995"/>
          </a:xfrm>
          <a:prstGeom prst="rect">
            <a:avLst/>
          </a:prstGeom>
        </p:spPr>
        <p:txBody>
          <a:bodyPr wrap="square">
            <a:spAutoFit/>
          </a:bodyPr>
          <a:lstStyle/>
          <a:p>
            <a:r>
              <a:rPr lang="en-US" sz="1200" dirty="0" smtClean="0"/>
              <a:t>By </a:t>
            </a:r>
            <a:r>
              <a:rPr lang="en-US" sz="1200" dirty="0" err="1" smtClean="0"/>
              <a:t>Emmelie</a:t>
            </a:r>
            <a:r>
              <a:rPr lang="en-US" sz="1200" dirty="0" smtClean="0"/>
              <a:t> </a:t>
            </a:r>
            <a:r>
              <a:rPr lang="en-US" sz="1200" dirty="0" err="1" smtClean="0"/>
              <a:t>Callewaert</a:t>
            </a:r>
            <a:r>
              <a:rPr lang="en-US" sz="1200" dirty="0" smtClean="0"/>
              <a:t> - Own work, CC BY-SA 4.0, https://commons.wikimedia.org/w/index.php?curid=36226832</a:t>
            </a:r>
            <a:endParaRPr lang="it-IT" sz="1200" dirty="0"/>
          </a:p>
        </p:txBody>
      </p:sp>
      <p:pic>
        <p:nvPicPr>
          <p:cNvPr id="15362" name="Picture 2" descr="undefined"/>
          <p:cNvPicPr>
            <a:picLocks noChangeAspect="1" noChangeArrowheads="1"/>
          </p:cNvPicPr>
          <p:nvPr/>
        </p:nvPicPr>
        <p:blipFill>
          <a:blip r:embed="rId2"/>
          <a:srcRect/>
          <a:stretch>
            <a:fillRect/>
          </a:stretch>
        </p:blipFill>
        <p:spPr bwMode="auto">
          <a:xfrm>
            <a:off x="481508" y="877170"/>
            <a:ext cx="8350796" cy="5617418"/>
          </a:xfrm>
          <a:prstGeom prst="rect">
            <a:avLst/>
          </a:prstGeom>
          <a:noFill/>
        </p:spPr>
      </p:pic>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Nuclear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Power</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plant</a:t>
            </a:r>
            <a:endParaRPr lang="it-IT" sz="2400" b="0" dirty="0">
              <a:latin typeface="Calibri" panose="020F0502020204030204" pitchFamily="34" charset="0"/>
              <a:cs typeface="Calibri" panose="020F0502020204030204" pitchFamily="34" charset="0"/>
            </a:endParaRPr>
          </a:p>
        </p:txBody>
      </p:sp>
      <p:sp>
        <p:nvSpPr>
          <p:cNvPr id="6" name="Rettangolo 5"/>
          <p:cNvSpPr/>
          <p:nvPr/>
        </p:nvSpPr>
        <p:spPr>
          <a:xfrm>
            <a:off x="10560496" y="998726"/>
            <a:ext cx="1487488" cy="2308324"/>
          </a:xfrm>
          <a:prstGeom prst="rect">
            <a:avLst/>
          </a:prstGeom>
        </p:spPr>
        <p:txBody>
          <a:bodyPr wrap="square">
            <a:spAutoFit/>
          </a:bodyPr>
          <a:lstStyle/>
          <a:p>
            <a:r>
              <a:rPr lang="en-US" sz="1200" dirty="0" smtClean="0"/>
              <a:t>By Our World In Data - https://ourworldindata.org/grapher/hypothetical-number-of-deaths-from-energy-production, CC BY 3.0, https://commons.wikimedia.org/w/index.php?curid=86923301</a:t>
            </a:r>
            <a:endParaRPr lang="it-IT" sz="1200" dirty="0"/>
          </a:p>
        </p:txBody>
      </p:sp>
      <p:pic>
        <p:nvPicPr>
          <p:cNvPr id="14338" name="Picture 2" descr="undefined"/>
          <p:cNvPicPr>
            <a:picLocks noChangeAspect="1" noChangeArrowheads="1"/>
          </p:cNvPicPr>
          <p:nvPr/>
        </p:nvPicPr>
        <p:blipFill>
          <a:blip r:embed="rId2"/>
          <a:srcRect/>
          <a:stretch>
            <a:fillRect/>
          </a:stretch>
        </p:blipFill>
        <p:spPr bwMode="auto">
          <a:xfrm>
            <a:off x="438844" y="764704"/>
            <a:ext cx="8249444" cy="5829707"/>
          </a:xfrm>
          <a:prstGeom prst="rect">
            <a:avLst/>
          </a:prstGeom>
          <a:noFill/>
        </p:spPr>
      </p:pic>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Controversy</a:t>
            </a:r>
            <a:endParaRPr lang="it-IT" sz="2400" b="0" dirty="0">
              <a:latin typeface="Calibri" panose="020F0502020204030204" pitchFamily="34" charset="0"/>
              <a:cs typeface="Calibri" panose="020F0502020204030204" pitchFamily="34" charset="0"/>
            </a:endParaRPr>
          </a:p>
        </p:txBody>
      </p:sp>
      <p:sp>
        <p:nvSpPr>
          <p:cNvPr id="5" name="Rettangolo 4"/>
          <p:cNvSpPr/>
          <p:nvPr/>
        </p:nvSpPr>
        <p:spPr>
          <a:xfrm>
            <a:off x="335360" y="692696"/>
            <a:ext cx="11161240" cy="5909310"/>
          </a:xfrm>
          <a:prstGeom prst="rect">
            <a:avLst/>
          </a:prstGeom>
        </p:spPr>
        <p:txBody>
          <a:bodyPr wrap="square">
            <a:spAutoFit/>
          </a:bodyPr>
          <a:lstStyle/>
          <a:p>
            <a:r>
              <a:rPr lang="en-US" dirty="0" smtClean="0"/>
              <a:t>The nuclear power debate about the deployment and use of nuclear fission reactors to generate electricity from nuclear fuel for civilian purposes peaked during the 1970s and 1980s, when it "reached an intensity unprecedented in the history of technology controversies," in some countries</a:t>
            </a:r>
            <a:r>
              <a:rPr lang="en-US" dirty="0" smtClean="0"/>
              <a:t>.</a:t>
            </a:r>
            <a:endParaRPr lang="en-US" dirty="0" smtClean="0"/>
          </a:p>
          <a:p>
            <a:r>
              <a:rPr lang="en-US" dirty="0" smtClean="0"/>
              <a:t>Proponents </a:t>
            </a:r>
            <a:r>
              <a:rPr lang="en-US" dirty="0" smtClean="0"/>
              <a:t>argue that nuclear power is a sustainable energy source which reduces carbon emissions and can increase energy security if its use supplants a dependence on imported fuels</a:t>
            </a:r>
            <a:r>
              <a:rPr lang="en-US" dirty="0" smtClean="0"/>
              <a:t>.</a:t>
            </a:r>
          </a:p>
          <a:p>
            <a:r>
              <a:rPr lang="en-US" dirty="0" smtClean="0"/>
              <a:t>Proponents </a:t>
            </a:r>
            <a:r>
              <a:rPr lang="en-US" dirty="0" smtClean="0"/>
              <a:t>advance the notion that nuclear power produces virtually no air pollution, in contrast to the chief viable alternative of fossil fuel. Proponents also believe that nuclear power is the only viable course to achieve energy independence for most Western countries. They emphasize that the risks of storing waste are small and can be further reduced by using the latest technology in newer reactors, and the operational safety record in the Western world is excellent when compared to the other major kinds of power plants</a:t>
            </a:r>
            <a:r>
              <a:rPr lang="en-US" dirty="0" smtClean="0"/>
              <a:t>.</a:t>
            </a:r>
            <a:endParaRPr lang="en-US" dirty="0" smtClean="0"/>
          </a:p>
          <a:p>
            <a:r>
              <a:rPr lang="en-US" dirty="0" smtClean="0"/>
              <a:t>Opponents </a:t>
            </a:r>
            <a:r>
              <a:rPr lang="en-US" dirty="0" smtClean="0"/>
              <a:t>say that nuclear power poses many threats to people and the </a:t>
            </a:r>
            <a:r>
              <a:rPr lang="en-US" dirty="0" smtClean="0"/>
              <a:t>environment, and </a:t>
            </a:r>
            <a:r>
              <a:rPr lang="en-US" dirty="0" smtClean="0"/>
              <a:t>that costs do not justify benefits. Threats include health risks and environmental damage from uranium mining, processing and transport, the risk of nuclear weapons proliferation or sabotage, and the problem of radioactive nuclear waste</a:t>
            </a:r>
            <a:r>
              <a:rPr lang="en-US" dirty="0" smtClean="0"/>
              <a:t>. They </a:t>
            </a:r>
            <a:r>
              <a:rPr lang="en-US" dirty="0" smtClean="0"/>
              <a:t>also contend that reactors themselves are enormously complex machines where many things can and do go wrong, and there have been many serious nuclear accidents</a:t>
            </a:r>
            <a:r>
              <a:rPr lang="en-US" dirty="0" smtClean="0"/>
              <a:t>. </a:t>
            </a:r>
            <a:r>
              <a:rPr lang="en-US" dirty="0" smtClean="0"/>
              <a:t>Critics do not believe that these risks can be reduced through new </a:t>
            </a:r>
            <a:r>
              <a:rPr lang="en-US" dirty="0" smtClean="0"/>
              <a:t>technology, despite </a:t>
            </a:r>
            <a:r>
              <a:rPr lang="en-US" dirty="0" smtClean="0"/>
              <a:t>rapid advancements in containment procedures and storage methods.</a:t>
            </a:r>
          </a:p>
          <a:p>
            <a:r>
              <a:rPr lang="en-US" dirty="0" smtClean="0"/>
              <a:t>Opponents </a:t>
            </a:r>
            <a:r>
              <a:rPr lang="en-US" dirty="0" smtClean="0"/>
              <a:t>argue that when all the energy-intensive stages of the nuclear fuel chain are considered, from uranium mining to nuclear decommissioning, nuclear power is not a low-carbon electricity source despite the possibility of refinement and long-term storage being powered by a nuclear facility.[59][60][61] Those countries that do not contain uranium mines cannot achieve energy independence through existing nuclear power technologies. Actual construction costs often exceed estimates, and spent fuel management costs are difficult to define</a:t>
            </a:r>
            <a:r>
              <a:rPr lang="en-US" dirty="0" smtClean="0"/>
              <a:t>. </a:t>
            </a:r>
            <a:endParaRPr lang="it-IT" dirty="0"/>
          </a:p>
        </p:txBody>
      </p:sp>
    </p:spTree>
    <p:extLst>
      <p:ext uri="{BB962C8B-B14F-4D97-AF65-F5344CB8AC3E}">
        <p14:creationId xmlns:p14="http://schemas.microsoft.com/office/powerpoint/2010/main" xmlns="" val="3085230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b="1" dirty="0" smtClean="0">
            <a:solidFill>
              <a:schemeClr val="bg1"/>
            </a:solidFill>
            <a:latin typeface="Century Gothic" panose="020B0502020202020204" pitchFamily="34" charset="0"/>
          </a:defRPr>
        </a:defPPr>
      </a:lstStyle>
    </a:txDef>
  </a:objectDefaults>
  <a:extraClrSchemeLst/>
</a:theme>
</file>

<file path=ppt/theme/theme2.xml><?xml version="1.0" encoding="utf-8"?>
<a:theme xmlns:a="http://schemas.openxmlformats.org/drawingml/2006/main" name="DIAPOSI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HIUSURA">
  <a:themeElements>
    <a:clrScheme name="Personalizzato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EEECE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6092</TotalTime>
  <Words>573</Words>
  <Application>Microsoft Office PowerPoint</Application>
  <PresentationFormat>Personalizzato</PresentationFormat>
  <Paragraphs>27</Paragraphs>
  <Slides>7</Slides>
  <Notes>0</Notes>
  <HiddenSlides>0</HiddenSlides>
  <MMClips>0</MMClips>
  <ScaleCrop>false</ScaleCrop>
  <HeadingPairs>
    <vt:vector size="4" baseType="variant">
      <vt:variant>
        <vt:lpstr>Tema</vt:lpstr>
      </vt:variant>
      <vt:variant>
        <vt:i4>3</vt:i4>
      </vt:variant>
      <vt:variant>
        <vt:lpstr>Titoli diapositive</vt:lpstr>
      </vt:variant>
      <vt:variant>
        <vt:i4>7</vt:i4>
      </vt:variant>
    </vt:vector>
  </HeadingPairs>
  <TitlesOfParts>
    <vt:vector size="10" baseType="lpstr">
      <vt:lpstr>COPERTINA</vt:lpstr>
      <vt:lpstr>DIAPOSITIVE</vt:lpstr>
      <vt:lpstr>CHIUSURA</vt:lpstr>
      <vt:lpstr>Diapositiva 1</vt:lpstr>
      <vt:lpstr>Diapositiva 2</vt:lpstr>
      <vt:lpstr>Diapositiva 3</vt:lpstr>
      <vt:lpstr>Diapositiva 4</vt:lpstr>
      <vt:lpstr>Diapositiva 5</vt:lpstr>
      <vt:lpstr>Diapositiva 6</vt:lpstr>
      <vt:lpstr>Diapositiva 7</vt:lpstr>
    </vt:vector>
  </TitlesOfParts>
  <Company>Università di Bologna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Alberto</cp:lastModifiedBy>
  <cp:revision>313</cp:revision>
  <dcterms:created xsi:type="dcterms:W3CDTF">2017-11-13T10:11:35Z</dcterms:created>
  <dcterms:modified xsi:type="dcterms:W3CDTF">2024-04-28T17:01:33Z</dcterms:modified>
</cp:coreProperties>
</file>