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sldIdLst>
    <p:sldId id="263" r:id="rId4"/>
    <p:sldId id="282" r:id="rId5"/>
    <p:sldId id="283" r:id="rId6"/>
    <p:sldId id="284" r:id="rId7"/>
    <p:sldId id="285" r:id="rId8"/>
    <p:sldId id="287" r:id="rId9"/>
    <p:sldId id="286" r:id="rId10"/>
    <p:sldId id="288" r:id="rId11"/>
    <p:sldId id="289" r:id="rId12"/>
    <p:sldId id="290" r:id="rId13"/>
    <p:sldId id="292" r:id="rId14"/>
    <p:sldId id="291" r:id="rId15"/>
    <p:sldId id="293" r:id="rId16"/>
    <p:sldId id="294" r:id="rId17"/>
    <p:sldId id="295" r:id="rId18"/>
    <p:sldId id="296" r:id="rId19"/>
    <p:sldId id="297" r:id="rId20"/>
    <p:sldId id="298" r:id="rId21"/>
    <p:sldId id="300" r:id="rId22"/>
    <p:sldId id="299" r:id="rId23"/>
    <p:sldId id="301" r:id="rId24"/>
    <p:sldId id="302" r:id="rId25"/>
    <p:sldId id="303" r:id="rId26"/>
    <p:sldId id="304" r:id="rId27"/>
    <p:sldId id="305" r:id="rId28"/>
    <p:sldId id="306" r:id="rId29"/>
    <p:sldId id="307" r:id="rId30"/>
    <p:sldId id="308" r:id="rId31"/>
    <p:sldId id="309" r:id="rId32"/>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BD2B0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94604" autoAdjust="0"/>
  </p:normalViewPr>
  <p:slideViewPr>
    <p:cSldViewPr showGuides="1">
      <p:cViewPr varScale="1">
        <p:scale>
          <a:sx n="104" d="100"/>
          <a:sy n="104" d="100"/>
        </p:scale>
        <p:origin x="-1020"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bg1"/>
                </a:solidFill>
                <a:latin typeface="Century Gothic" panose="020B0502020202020204" pitchFamily="34" charset="0"/>
              </a:defRPr>
            </a:lvl1pPr>
          </a:lstStyle>
          <a:p>
            <a:pPr lvl="0"/>
            <a:r>
              <a:rPr lang="it-IT" dirty="0" smtClean="0"/>
              <a:t>Fare clic per inserire </a:t>
            </a:r>
          </a:p>
          <a:p>
            <a:pPr lvl="0"/>
            <a:r>
              <a:rPr lang="it-IT" dirty="0" smtClean="0"/>
              <a:t>il titolo della presentazione</a:t>
            </a:r>
            <a:endParaRPr lang="it-IT" dirty="0"/>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bg1"/>
                </a:solidFill>
                <a:latin typeface="Century Gothic" panose="020B0502020202020204" pitchFamily="34" charset="0"/>
              </a:defRPr>
            </a:lvl1pPr>
          </a:lstStyle>
          <a:p>
            <a:pPr lvl="0"/>
            <a:r>
              <a:rPr lang="it-IT" dirty="0" smtClean="0"/>
              <a:t>Dipartimento/Struttura </a:t>
            </a:r>
            <a:r>
              <a:rPr lang="it-IT" dirty="0" err="1" smtClean="0"/>
              <a:t>xxxxxx</a:t>
            </a:r>
            <a:r>
              <a:rPr lang="it-IT" dirty="0" smtClean="0"/>
              <a:t> </a:t>
            </a:r>
            <a:r>
              <a:rPr lang="it-IT" dirty="0" err="1" smtClean="0"/>
              <a:t>xxxxxxxxxxxx</a:t>
            </a:r>
            <a:r>
              <a:rPr lang="it-IT" dirty="0" smtClean="0"/>
              <a:t> </a:t>
            </a:r>
            <a:r>
              <a:rPr lang="it-IT" dirty="0" err="1" smtClean="0"/>
              <a:t>xxxxxxxx</a:t>
            </a:r>
            <a:r>
              <a:rPr lang="it-IT" dirty="0" smtClean="0"/>
              <a:t> </a:t>
            </a:r>
            <a:r>
              <a:rPr lang="it-IT" dirty="0" err="1" smtClean="0"/>
              <a:t>xxxxx</a:t>
            </a:r>
            <a:r>
              <a:rPr lang="it-IT" dirty="0" smtClean="0"/>
              <a:t> </a:t>
            </a:r>
            <a:r>
              <a:rPr lang="it-IT" dirty="0" err="1" smtClean="0"/>
              <a:t>xxxxxxxxxxxxxxxxxxx</a:t>
            </a:r>
            <a:r>
              <a:rPr lang="it-IT" dirty="0" smtClean="0"/>
              <a:t> </a:t>
            </a:r>
            <a:r>
              <a:rPr lang="it-IT" dirty="0" err="1" smtClean="0"/>
              <a:t>xxxxx</a:t>
            </a:r>
            <a:endParaRPr lang="it-IT" dirty="0"/>
          </a:p>
        </p:txBody>
      </p:sp>
    </p:spTree>
    <p:extLst>
      <p:ext uri="{BB962C8B-B14F-4D97-AF65-F5344CB8AC3E}">
        <p14:creationId xmlns="" xmlns:p14="http://schemas.microsoft.com/office/powerpoint/2010/main" val="25667256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10" name="Segnaposto testo 9"/>
          <p:cNvSpPr>
            <a:spLocks noGrp="1"/>
          </p:cNvSpPr>
          <p:nvPr>
            <p:ph type="body" sz="quarter" idx="12" hasCustomPrompt="1"/>
          </p:nvPr>
        </p:nvSpPr>
        <p:spPr>
          <a:xfrm>
            <a:off x="527051" y="1989138"/>
            <a:ext cx="11233149" cy="3816126"/>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Century Gothic" panose="020B0502020202020204" pitchFamily="34" charset="0"/>
              </a:defRPr>
            </a:lvl2pPr>
          </a:lstStyle>
          <a:p>
            <a:pPr lvl="1"/>
            <a:r>
              <a:rPr lang="it-IT" dirty="0" smtClean="0"/>
              <a:t>Fare clic per modificare il punto elenco uno</a:t>
            </a:r>
          </a:p>
          <a:p>
            <a:pPr lvl="1"/>
            <a:r>
              <a:rPr lang="it-IT" dirty="0" smtClean="0"/>
              <a:t>Fare clic per modificare il punto elenco due</a:t>
            </a:r>
          </a:p>
          <a:p>
            <a:pPr lvl="1"/>
            <a:r>
              <a:rPr lang="it-IT" dirty="0" smtClean="0"/>
              <a:t>Fare clic per modificare il punto elenco tre</a:t>
            </a:r>
          </a:p>
          <a:p>
            <a:pPr lvl="1"/>
            <a:r>
              <a:rPr lang="it-IT" dirty="0" smtClean="0"/>
              <a:t>Fare clic per modificare il punto elenco quattro</a:t>
            </a:r>
            <a:endParaRPr lang="it-IT" dirty="0"/>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30438535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
        <p:nvSpPr>
          <p:cNvPr id="9" name="Segnaposto testo 7"/>
          <p:cNvSpPr>
            <a:spLocks noGrp="1"/>
          </p:cNvSpPr>
          <p:nvPr>
            <p:ph type="body" sz="quarter" idx="11" hasCustomPrompt="1"/>
          </p:nvPr>
        </p:nvSpPr>
        <p:spPr>
          <a:xfrm>
            <a:off x="527051" y="1412875"/>
            <a:ext cx="11233149" cy="4464397"/>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Tree>
    <p:extLst>
      <p:ext uri="{BB962C8B-B14F-4D97-AF65-F5344CB8AC3E}">
        <p14:creationId xmlns="" xmlns:p14="http://schemas.microsoft.com/office/powerpoint/2010/main" val="3418157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3024188"/>
          </a:xfrm>
          <a:prstGeom prst="rect">
            <a:avLst/>
          </a:prstGeom>
        </p:spPr>
        <p:txBody>
          <a:bodyPr/>
          <a:lstStyle>
            <a:lvl1pPr marL="0" indent="0">
              <a:buNone/>
              <a:defRPr sz="1800" baseline="0">
                <a:latin typeface="Century Gothic" panose="020B0502020202020204" pitchFamily="34" charset="0"/>
              </a:defRPr>
            </a:lvl1pPr>
          </a:lstStyle>
          <a:p>
            <a:r>
              <a:rPr lang="it-IT" dirty="0" smtClean="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5558334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Century Gothic" panose="020B0502020202020204" pitchFamily="34" charset="0"/>
              </a:defRPr>
            </a:lvl1pPr>
          </a:lstStyle>
          <a:p>
            <a:r>
              <a:rPr lang="it-IT" dirty="0" smtClean="0"/>
              <a:t>Fare clic sull’icona per inserire un’immagine</a:t>
            </a:r>
            <a:endParaRPr lang="it-IT" dirty="0"/>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39702583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bg1"/>
                </a:solidFill>
                <a:latin typeface="Century Gothic" panose="020B0502020202020204" pitchFamily="34" charset="0"/>
              </a:defRPr>
            </a:lvl1pPr>
          </a:lstStyle>
          <a:p>
            <a:pPr lvl="0"/>
            <a:r>
              <a:rPr lang="it-IT" dirty="0" smtClean="0"/>
              <a:t>Struttura</a:t>
            </a:r>
            <a:endParaRPr lang="it-IT" dirty="0"/>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bg1"/>
                </a:solidFill>
                <a:latin typeface="Century Gothic" panose="020B0502020202020204" pitchFamily="34" charset="0"/>
              </a:defRPr>
            </a:lvl1pPr>
          </a:lstStyle>
          <a:p>
            <a:pPr lvl="0"/>
            <a:r>
              <a:rPr lang="it-IT" dirty="0" smtClean="0"/>
              <a:t>nome.cognome@unibo.it</a:t>
            </a:r>
          </a:p>
          <a:p>
            <a:pPr lvl="0"/>
            <a:r>
              <a:rPr lang="it-IT" dirty="0" smtClean="0"/>
              <a:t>051 20 99982</a:t>
            </a:r>
            <a:endParaRPr lang="it-IT" dirty="0"/>
          </a:p>
        </p:txBody>
      </p:sp>
    </p:spTree>
    <p:extLst>
      <p:ext uri="{BB962C8B-B14F-4D97-AF65-F5344CB8AC3E}">
        <p14:creationId xmlns="" xmlns:p14="http://schemas.microsoft.com/office/powerpoint/2010/main"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ttangolo 8"/>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cxnSp>
        <p:nvCxnSpPr>
          <p:cNvPr id="12" name="Connettore 1 11"/>
          <p:cNvCxnSpPr/>
          <p:nvPr userDrawn="1"/>
        </p:nvCxnSpPr>
        <p:spPr>
          <a:xfrm>
            <a:off x="4367808" y="188640"/>
            <a:ext cx="0" cy="64087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Immagine 5"/>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402114" y="214290"/>
            <a:ext cx="3461638" cy="2448272"/>
          </a:xfrm>
          <a:prstGeom prst="rect">
            <a:avLst/>
          </a:prstGeom>
        </p:spPr>
      </p:pic>
    </p:spTree>
    <p:extLst>
      <p:ext uri="{BB962C8B-B14F-4D97-AF65-F5344CB8AC3E}">
        <p14:creationId xmlns="" xmlns:p14="http://schemas.microsoft.com/office/powerpoint/2010/main" val="613657427"/>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ttangolo 6"/>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smtClean="0">
                <a:solidFill>
                  <a:schemeClr val="bg1"/>
                </a:solidFill>
              </a:rPr>
              <a:t>www.unibo.it</a:t>
            </a:r>
            <a:endParaRPr lang="it-IT" sz="1600" dirty="0">
              <a:solidFill>
                <a:schemeClr val="bg1"/>
              </a:solidFill>
            </a:endParaRPr>
          </a:p>
        </p:txBody>
      </p:sp>
      <p:pic>
        <p:nvPicPr>
          <p:cNvPr id="8" name="Immagine 7"/>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4772431" y="404663"/>
            <a:ext cx="2648455" cy="1873141"/>
          </a:xfrm>
          <a:prstGeom prst="rect">
            <a:avLst/>
          </a:prstGeom>
        </p:spPr>
      </p:pic>
    </p:spTree>
    <p:extLst>
      <p:ext uri="{BB962C8B-B14F-4D97-AF65-F5344CB8AC3E}">
        <p14:creationId xmlns="" xmlns:p14="http://schemas.microsoft.com/office/powerpoint/2010/main"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nature.com/articles/d41586-020-00177-3"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commons.wikimedia.org/w/index.php?curid=49654959"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751851" y="260648"/>
            <a:ext cx="6913364" cy="646331"/>
          </a:xfrm>
        </p:spPr>
        <p:txBody>
          <a:bodyPr>
            <a:spAutoFit/>
          </a:bodyPr>
          <a:lstStyle/>
          <a:p>
            <a:r>
              <a:rPr lang="en-US" dirty="0" smtClean="0">
                <a:latin typeface="Calibri" panose="020F0502020204030204" pitchFamily="34" charset="0"/>
                <a:cs typeface="Calibri" panose="020F0502020204030204" pitchFamily="34" charset="0"/>
              </a:rPr>
              <a:t>Climate models</a:t>
            </a:r>
            <a:endParaRPr lang="it-IT" sz="2400" b="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4751917" y="5085184"/>
            <a:ext cx="7008283" cy="425450"/>
          </a:xfrm>
        </p:spPr>
        <p:txBody>
          <a:bodyPr/>
          <a:lstStyle/>
          <a:p>
            <a:endParaRPr lang="it-IT" dirty="0" smtClean="0">
              <a:latin typeface="Calibri" panose="020F0502020204030204" pitchFamily="34" charset="0"/>
              <a:cs typeface="Calibri" panose="020F0502020204030204" pitchFamily="34" charset="0"/>
            </a:endParaRPr>
          </a:p>
          <a:p>
            <a:r>
              <a:rPr lang="it-IT" dirty="0" smtClean="0">
                <a:latin typeface="Calibri" panose="020F0502020204030204" pitchFamily="34" charset="0"/>
                <a:cs typeface="Calibri" panose="020F0502020204030204" pitchFamily="34" charset="0"/>
              </a:rPr>
              <a:t>Alberto Montanari</a:t>
            </a:r>
            <a:endParaRPr lang="it-IT" dirty="0">
              <a:latin typeface="Calibri" panose="020F0502020204030204" pitchFamily="34" charset="0"/>
              <a:cs typeface="Calibri" panose="020F0502020204030204" pitchFamily="34" charset="0"/>
            </a:endParaRPr>
          </a:p>
        </p:txBody>
      </p:sp>
      <p:sp>
        <p:nvSpPr>
          <p:cNvPr id="4" name="Segnaposto testo 3"/>
          <p:cNvSpPr>
            <a:spLocks noGrp="1"/>
          </p:cNvSpPr>
          <p:nvPr>
            <p:ph type="body" sz="quarter" idx="12"/>
          </p:nvPr>
        </p:nvSpPr>
        <p:spPr>
          <a:xfrm>
            <a:off x="4751918" y="6021958"/>
            <a:ext cx="7105649" cy="791418"/>
          </a:xfrm>
        </p:spPr>
        <p:txBody>
          <a:bodyPr/>
          <a:lstStyle/>
          <a:p>
            <a:r>
              <a:rPr lang="it-IT" dirty="0" smtClean="0">
                <a:latin typeface="Calibri" panose="020F0502020204030204" pitchFamily="34" charset="0"/>
                <a:cs typeface="Calibri" panose="020F0502020204030204" pitchFamily="34" charset="0"/>
              </a:rPr>
              <a:t>Dipartimento di Ingegneria Civile, Chimica, Ambientale e dei Materiali, Università di Bologna</a:t>
            </a:r>
            <a:endParaRPr lang="it-IT" sz="1200" dirty="0">
              <a:latin typeface="Calibri" panose="020F0502020204030204" pitchFamily="34" charset="0"/>
              <a:cs typeface="Calibri" panose="020F0502020204030204" pitchFamily="34" charset="0"/>
            </a:endParaRPr>
          </a:p>
        </p:txBody>
      </p:sp>
      <p:sp>
        <p:nvSpPr>
          <p:cNvPr id="16" name="Segnaposto testo 1"/>
          <p:cNvSpPr txBox="1">
            <a:spLocks/>
          </p:cNvSpPr>
          <p:nvPr/>
        </p:nvSpPr>
        <p:spPr>
          <a:xfrm>
            <a:off x="191344" y="3212976"/>
            <a:ext cx="3312368" cy="1643527"/>
          </a:xfrm>
          <a:prstGeom prst="rect">
            <a:avLst/>
          </a:prstGeom>
        </p:spPr>
        <p:txBody>
          <a:bodyPr wrap="square" anchor="ctr" anchorCtr="0">
            <a:spAutoFit/>
          </a:bodyPr>
          <a:lstStyle/>
          <a:p>
            <a:pPr>
              <a:spcBef>
                <a:spcPct val="20000"/>
              </a:spcBef>
            </a:pPr>
            <a:r>
              <a:rPr lang="it-IT" sz="2400" b="1" dirty="0" err="1" smtClean="0">
                <a:solidFill>
                  <a:schemeClr val="bg1"/>
                </a:solidFill>
                <a:latin typeface="Calibri" panose="020F0502020204030204" pitchFamily="34" charset="0"/>
                <a:cs typeface="Calibri" panose="020F0502020204030204" pitchFamily="34" charset="0"/>
              </a:rPr>
              <a:t>Lectures</a:t>
            </a:r>
            <a:r>
              <a:rPr lang="it-IT" sz="2400" b="1" dirty="0" smtClean="0">
                <a:solidFill>
                  <a:schemeClr val="bg1"/>
                </a:solidFill>
                <a:latin typeface="Calibri" panose="020F0502020204030204" pitchFamily="34" charset="0"/>
                <a:cs typeface="Calibri" panose="020F0502020204030204" pitchFamily="34" charset="0"/>
              </a:rPr>
              <a:t> </a:t>
            </a:r>
            <a:r>
              <a:rPr lang="it-IT" sz="2400" b="1" dirty="0" err="1" smtClean="0">
                <a:solidFill>
                  <a:schemeClr val="bg1"/>
                </a:solidFill>
                <a:latin typeface="Calibri" panose="020F0502020204030204" pitchFamily="34" charset="0"/>
                <a:cs typeface="Calibri" panose="020F0502020204030204" pitchFamily="34" charset="0"/>
              </a:rPr>
              <a:t>of</a:t>
            </a:r>
            <a:r>
              <a:rPr lang="it-IT" sz="2400" b="1" dirty="0" smtClean="0">
                <a:solidFill>
                  <a:schemeClr val="bg1"/>
                </a:solidFill>
                <a:latin typeface="Calibri" panose="020F0502020204030204" pitchFamily="34" charset="0"/>
                <a:cs typeface="Calibri" panose="020F0502020204030204" pitchFamily="34" charset="0"/>
              </a:rPr>
              <a:t> Science </a:t>
            </a:r>
            <a:r>
              <a:rPr lang="it-IT" sz="2400" b="1" dirty="0" err="1" smtClean="0">
                <a:solidFill>
                  <a:schemeClr val="bg1"/>
                </a:solidFill>
                <a:latin typeface="Calibri" panose="020F0502020204030204" pitchFamily="34" charset="0"/>
                <a:cs typeface="Calibri" panose="020F0502020204030204" pitchFamily="34" charset="0"/>
              </a:rPr>
              <a:t>of</a:t>
            </a:r>
            <a:r>
              <a:rPr lang="it-IT" sz="2400" b="1" dirty="0" smtClean="0">
                <a:solidFill>
                  <a:schemeClr val="bg1"/>
                </a:solidFill>
                <a:latin typeface="Calibri" panose="020F0502020204030204" pitchFamily="34" charset="0"/>
                <a:cs typeface="Calibri" panose="020F0502020204030204" pitchFamily="34" charset="0"/>
              </a:rPr>
              <a:t> </a:t>
            </a:r>
            <a:r>
              <a:rPr lang="it-IT" sz="2400" b="1" dirty="0" err="1" smtClean="0">
                <a:solidFill>
                  <a:schemeClr val="bg1"/>
                </a:solidFill>
                <a:latin typeface="Calibri" panose="020F0502020204030204" pitchFamily="34" charset="0"/>
                <a:cs typeface="Calibri" panose="020F0502020204030204" pitchFamily="34" charset="0"/>
              </a:rPr>
              <a:t>Climate</a:t>
            </a:r>
            <a:r>
              <a:rPr lang="it-IT" sz="2400" b="1" dirty="0" smtClean="0">
                <a:solidFill>
                  <a:schemeClr val="bg1"/>
                </a:solidFill>
                <a:latin typeface="Calibri" panose="020F0502020204030204" pitchFamily="34" charset="0"/>
                <a:cs typeface="Calibri" panose="020F0502020204030204" pitchFamily="34" charset="0"/>
              </a:rPr>
              <a:t> </a:t>
            </a:r>
            <a:r>
              <a:rPr lang="it-IT" sz="2400" b="1" dirty="0" err="1" smtClean="0">
                <a:solidFill>
                  <a:schemeClr val="bg1"/>
                </a:solidFill>
                <a:latin typeface="Calibri" panose="020F0502020204030204" pitchFamily="34" charset="0"/>
                <a:cs typeface="Calibri" panose="020F0502020204030204" pitchFamily="34" charset="0"/>
              </a:rPr>
              <a:t>Change</a:t>
            </a:r>
            <a:r>
              <a:rPr lang="it-IT" sz="2400" b="1" dirty="0" smtClean="0">
                <a:solidFill>
                  <a:schemeClr val="bg1"/>
                </a:solidFill>
                <a:latin typeface="Calibri" panose="020F0502020204030204" pitchFamily="34" charset="0"/>
                <a:cs typeface="Calibri" panose="020F0502020204030204" pitchFamily="34" charset="0"/>
              </a:rPr>
              <a:t> and </a:t>
            </a:r>
            <a:r>
              <a:rPr lang="it-IT" sz="2400" b="1" dirty="0" err="1" smtClean="0">
                <a:solidFill>
                  <a:schemeClr val="bg1"/>
                </a:solidFill>
                <a:latin typeface="Calibri" panose="020F0502020204030204" pitchFamily="34" charset="0"/>
                <a:cs typeface="Calibri" panose="020F0502020204030204" pitchFamily="34" charset="0"/>
              </a:rPr>
              <a:t>Climate</a:t>
            </a:r>
            <a:r>
              <a:rPr lang="it-IT" sz="2400" b="1" dirty="0" smtClean="0">
                <a:solidFill>
                  <a:schemeClr val="bg1"/>
                </a:solidFill>
                <a:latin typeface="Calibri" panose="020F0502020204030204" pitchFamily="34" charset="0"/>
                <a:cs typeface="Calibri" panose="020F0502020204030204" pitchFamily="34" charset="0"/>
              </a:rPr>
              <a:t> </a:t>
            </a:r>
            <a:r>
              <a:rPr lang="it-IT" sz="2400" b="1" dirty="0" err="1" smtClean="0">
                <a:solidFill>
                  <a:schemeClr val="bg1"/>
                </a:solidFill>
                <a:latin typeface="Calibri" panose="020F0502020204030204" pitchFamily="34" charset="0"/>
                <a:cs typeface="Calibri" panose="020F0502020204030204" pitchFamily="34" charset="0"/>
              </a:rPr>
              <a:t>Actions</a:t>
            </a:r>
            <a:endParaRPr lang="it-IT" sz="2400" b="1" dirty="0" smtClean="0">
              <a:solidFill>
                <a:schemeClr val="bg1"/>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it-IT" sz="2400" b="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endParaRPr>
          </a:p>
        </p:txBody>
      </p:sp>
      <p:sp>
        <p:nvSpPr>
          <p:cNvPr id="1031" name="AutoShape 7" descr="blob:https://web.whatsapp.com/d2b96122-b93a-4274-9e88-ace428d73db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16386" name="Picture 2" descr="http://albertomontanari.it/sites/default/files/styles/large/public/field/image/AtmosphericModelSchematic.png?itok=tLtyjvHW"/>
          <p:cNvPicPr>
            <a:picLocks noChangeAspect="1" noChangeArrowheads="1"/>
          </p:cNvPicPr>
          <p:nvPr/>
        </p:nvPicPr>
        <p:blipFill>
          <a:blip r:embed="rId2"/>
          <a:srcRect/>
          <a:stretch>
            <a:fillRect/>
          </a:stretch>
        </p:blipFill>
        <p:spPr bwMode="auto">
          <a:xfrm>
            <a:off x="4871864" y="980728"/>
            <a:ext cx="4572000" cy="4333875"/>
          </a:xfrm>
          <a:prstGeom prst="rect">
            <a:avLst/>
          </a:prstGeom>
          <a:noFill/>
        </p:spPr>
      </p:pic>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479376" y="764704"/>
            <a:ext cx="10441160" cy="936104"/>
          </a:xfrm>
        </p:spPr>
        <p:txBody>
          <a:bodyPr/>
          <a:lstStyle/>
          <a:p>
            <a:pPr marL="234950" indent="-234950"/>
            <a:r>
              <a:rPr lang="en-US" sz="2400" dirty="0" smtClean="0">
                <a:latin typeface="Calibri" panose="020F0502020204030204" pitchFamily="34" charset="0"/>
                <a:cs typeface="Calibri" panose="020F0502020204030204" pitchFamily="34" charset="0"/>
              </a:rPr>
              <a:t>Climate models reproduce the functioning of climate with the purpose of gaining a better understanding of how this complex systems works by testing theories and solutions.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 second purpose of climate models is to reproduce the distribution in space and time of key variables of the atmospheric system, such as temperature, wind, rainfall and so forth.</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Global climate models are mathematical representation of the climate system's dynamics. They range from very simplified mathematical representation, like the so-called box models, to complex emulations of the whole system that apply a set of physical equations at local scale, like the General Circulation Models (GCM). </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Structure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of</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models</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479376" y="980728"/>
            <a:ext cx="7056784" cy="936104"/>
          </a:xfrm>
        </p:spPr>
        <p:txBody>
          <a:bodyPr/>
          <a:lstStyle/>
          <a:p>
            <a:pPr marL="234950" indent="-234950"/>
            <a:r>
              <a:rPr lang="en-US" sz="2400" dirty="0" smtClean="0">
                <a:latin typeface="Calibri" panose="020F0502020204030204" pitchFamily="34" charset="0"/>
                <a:cs typeface="Calibri" panose="020F0502020204030204" pitchFamily="34" charset="0"/>
              </a:rPr>
              <a:t>GCMs equations describe the evolution in space and time of relevant atmospheric processes, by introducing hypotheses and simplifications that allow a tractable representation of the climate system.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In view of their heterogeneity such processes are described at local scale by </a:t>
            </a:r>
            <a:r>
              <a:rPr lang="en-US" sz="2400" dirty="0" err="1" smtClean="0">
                <a:latin typeface="Calibri" panose="020F0502020204030204" pitchFamily="34" charset="0"/>
                <a:cs typeface="Calibri" panose="020F0502020204030204" pitchFamily="34" charset="0"/>
              </a:rPr>
              <a:t>discretising</a:t>
            </a:r>
            <a:r>
              <a:rPr lang="en-US" sz="2400" dirty="0" smtClean="0">
                <a:latin typeface="Calibri" panose="020F0502020204030204" pitchFamily="34" charset="0"/>
                <a:cs typeface="Calibri" panose="020F0502020204030204" pitchFamily="34" charset="0"/>
              </a:rPr>
              <a:t> the atmosphere into a 3-dimensional grid. Any grid box is assumed to be a representative elementary volume over which a measurement of the relevant variables is assumed to be representative of the corresponding volume value.</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Structure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of</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models</a:t>
            </a:r>
            <a:endParaRPr lang="it-IT" sz="2400" b="0" dirty="0">
              <a:latin typeface="Calibri" panose="020F0502020204030204" pitchFamily="34" charset="0"/>
              <a:cs typeface="Calibri" panose="020F0502020204030204" pitchFamily="34" charset="0"/>
            </a:endParaRPr>
          </a:p>
        </p:txBody>
      </p:sp>
      <p:pic>
        <p:nvPicPr>
          <p:cNvPr id="33794" name="Picture 2" descr="http://albertomontanari.it/sites/default/files/didattica/sustainabledesign/AtmosphericModelSchematic.png"/>
          <p:cNvPicPr>
            <a:picLocks noChangeAspect="1" noChangeArrowheads="1"/>
          </p:cNvPicPr>
          <p:nvPr/>
        </p:nvPicPr>
        <p:blipFill>
          <a:blip r:embed="rId2"/>
          <a:srcRect/>
          <a:stretch>
            <a:fillRect/>
          </a:stretch>
        </p:blipFill>
        <p:spPr bwMode="auto">
          <a:xfrm>
            <a:off x="7663863" y="1268760"/>
            <a:ext cx="4480809" cy="4248472"/>
          </a:xfrm>
          <a:prstGeom prst="rect">
            <a:avLst/>
          </a:prstGeom>
          <a:noFill/>
        </p:spPr>
      </p:pic>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479376" y="908720"/>
            <a:ext cx="10441160" cy="936104"/>
          </a:xfrm>
        </p:spPr>
        <p:txBody>
          <a:bodyPr/>
          <a:lstStyle/>
          <a:p>
            <a:pPr marL="234950" indent="-234950"/>
            <a:r>
              <a:rPr lang="en-US" sz="2400" dirty="0" smtClean="0">
                <a:latin typeface="Calibri" panose="020F0502020204030204" pitchFamily="34" charset="0"/>
                <a:cs typeface="Calibri" panose="020F0502020204030204" pitchFamily="34" charset="0"/>
              </a:rPr>
              <a:t>The boxes have variable dimension, with increasing computational demand for decreasing box size. Modern models have box size, projected over the land, varying from 100 square kilometers for detailed models to 600 square kilometers for coarser representations.</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Candidates equations to describe the system at local scale are conservation laws which state that a particular measurable property of an isolated physical system within a reference region of space does not change as the system evolves over time.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Conserved physical quantities may be, for instance, energy, momentum, mass, and water vapor. </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Structure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of</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models</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479376" y="620688"/>
            <a:ext cx="10441160" cy="936104"/>
          </a:xfrm>
        </p:spPr>
        <p:txBody>
          <a:bodyPr/>
          <a:lstStyle/>
          <a:p>
            <a:pPr marL="234950" indent="-234950"/>
            <a:r>
              <a:rPr lang="en-US" sz="2400" dirty="0" smtClean="0">
                <a:latin typeface="Calibri" panose="020F0502020204030204" pitchFamily="34" charset="0"/>
                <a:cs typeface="Calibri" panose="020F0502020204030204" pitchFamily="34" charset="0"/>
              </a:rPr>
              <a:t>Therefore, climate models essentially describe how energy and materials propagate through the climate system, which includes atmosphere, land and oceans.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Developing and running a GCMs requires identifying and quantifying Earth system processes, representing them with the above equations, setting variables to represent initial conditions and subsequent changes in climate forcing, and repeatedly solving the equations using powerful supercomputers.</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 relevant computational resources required by GCMs are only available at a limited number of computational centers around the world.</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Early generations models relied on simplifying assumptions and solutions which made the coupling of ocean and atmosphere particularly difficult. Recent models solved these problems and increased in complexity.</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Structure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of</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models</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479376" y="764704"/>
            <a:ext cx="10441160" cy="936104"/>
          </a:xfrm>
        </p:spPr>
        <p:txBody>
          <a:bodyPr/>
          <a:lstStyle/>
          <a:p>
            <a:pPr marL="234950" indent="-234950"/>
            <a:r>
              <a:rPr lang="en-US" sz="2400" dirty="0" smtClean="0">
                <a:latin typeface="Calibri" panose="020F0502020204030204" pitchFamily="34" charset="0"/>
                <a:cs typeface="Calibri" panose="020F0502020204030204" pitchFamily="34" charset="0"/>
              </a:rPr>
              <a:t>Input data for climate models are the driving forces for the climate itself, which may be collected through observation and future predictions.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Solar forcing is one of the main inputs, which is quantified by estimating current and future solar activity and how much of the solar energy is trapped by the atmosphere and absorbed by Earth.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Another relevant driving force, which is also related to the human impact, is the concentration of greenhouse gases like CO2, methane (CH4), nitrous oxides (N2O) and halocarbons – as well as aerosols that are emitted when burning fossil fuels.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Aerosols reflect incoming sunlight and influence cloud formation.</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smtClean="0">
                <a:latin typeface="Calibri" panose="020F0502020204030204" pitchFamily="34" charset="0"/>
                <a:cs typeface="Calibri" panose="020F0502020204030204" pitchFamily="34" charset="0"/>
              </a:rPr>
              <a:t>Input and output</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479376" y="764704"/>
            <a:ext cx="10441160" cy="936104"/>
          </a:xfrm>
        </p:spPr>
        <p:txBody>
          <a:bodyPr/>
          <a:lstStyle/>
          <a:p>
            <a:pPr marL="234950" indent="-234950"/>
            <a:r>
              <a:rPr lang="en-US" sz="2400" dirty="0" smtClean="0">
                <a:latin typeface="Calibri" panose="020F0502020204030204" pitchFamily="34" charset="0"/>
                <a:cs typeface="Calibri" panose="020F0502020204030204" pitchFamily="34" charset="0"/>
              </a:rPr>
              <a:t>Today, most model projections use one or more of the “Representative Concentration Pathways” (RCPs) of greenhouse gases, which provide plausible descriptions of the future, based on socio-economic scenarios of how global society grows and develops.</a:t>
            </a:r>
          </a:p>
          <a:p>
            <a:pPr marL="234950" indent="-234950"/>
            <a:endParaRPr lang="en-US" sz="8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Output data from climate models depict a picture of the Earth’s climate, through thousands of different variables across hourly, daily and monthly timeframes. </a:t>
            </a:r>
          </a:p>
          <a:p>
            <a:pPr marL="234950" indent="-234950">
              <a:buNone/>
            </a:pPr>
            <a:endParaRPr lang="en-US" sz="8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Models produce estimates of snowfall, rainfall, snow cover and the extent of glaciers, ice sheets and sea ice.</a:t>
            </a:r>
          </a:p>
          <a:p>
            <a:pPr marL="234950" indent="-234950"/>
            <a:endParaRPr lang="en-US" sz="8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A full list of outputs from the climate models being run for the next IPCC report are available from the Coupled Model </a:t>
            </a:r>
            <a:r>
              <a:rPr lang="en-US" sz="2400" dirty="0" err="1" smtClean="0">
                <a:latin typeface="Calibri" panose="020F0502020204030204" pitchFamily="34" charset="0"/>
                <a:cs typeface="Calibri" panose="020F0502020204030204" pitchFamily="34" charset="0"/>
              </a:rPr>
              <a:t>Intercomparison</a:t>
            </a:r>
            <a:r>
              <a:rPr lang="en-US" sz="2400" dirty="0" smtClean="0">
                <a:latin typeface="Calibri" panose="020F0502020204030204" pitchFamily="34" charset="0"/>
                <a:cs typeface="Calibri" panose="020F0502020204030204" pitchFamily="34" charset="0"/>
              </a:rPr>
              <a:t> Project (CMIP) by the World Climate Research </a:t>
            </a:r>
            <a:r>
              <a:rPr lang="en-US" sz="2400" dirty="0" err="1" smtClean="0">
                <a:latin typeface="Calibri" panose="020F0502020204030204" pitchFamily="34" charset="0"/>
                <a:cs typeface="Calibri" panose="020F0502020204030204" pitchFamily="34" charset="0"/>
              </a:rPr>
              <a:t>Programme</a:t>
            </a:r>
            <a:r>
              <a:rPr lang="en-US" sz="2400" dirty="0" smtClean="0">
                <a:latin typeface="Calibri" panose="020F0502020204030204" pitchFamily="34" charset="0"/>
                <a:cs typeface="Calibri" panose="020F0502020204030204" pitchFamily="34" charset="0"/>
              </a:rPr>
              <a:t>. It is a cooperative framework to better understand past, present and future climate changes arising from natural, unforced variability or in response to changes in </a:t>
            </a:r>
            <a:r>
              <a:rPr lang="en-US" sz="2400" dirty="0" err="1" smtClean="0">
                <a:latin typeface="Calibri" panose="020F0502020204030204" pitchFamily="34" charset="0"/>
                <a:cs typeface="Calibri" panose="020F0502020204030204" pitchFamily="34" charset="0"/>
              </a:rPr>
              <a:t>radiative</a:t>
            </a:r>
            <a:r>
              <a:rPr lang="en-US" sz="2400" dirty="0" smtClean="0">
                <a:latin typeface="Calibri" panose="020F0502020204030204" pitchFamily="34" charset="0"/>
                <a:cs typeface="Calibri" panose="020F0502020204030204" pitchFamily="34" charset="0"/>
              </a:rPr>
              <a:t> forcing in a multi-model context.</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smtClean="0">
                <a:latin typeface="Calibri" panose="020F0502020204030204" pitchFamily="34" charset="0"/>
                <a:cs typeface="Calibri" panose="020F0502020204030204" pitchFamily="34" charset="0"/>
              </a:rPr>
              <a:t>Input and output</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479376" y="836712"/>
            <a:ext cx="10441160" cy="936104"/>
          </a:xfrm>
        </p:spPr>
        <p:txBody>
          <a:bodyPr/>
          <a:lstStyle/>
          <a:p>
            <a:pPr marL="234950" indent="-234950"/>
            <a:r>
              <a:rPr lang="en-US" sz="2400" dirty="0" smtClean="0">
                <a:latin typeface="Calibri" panose="020F0502020204030204" pitchFamily="34" charset="0"/>
                <a:cs typeface="Calibri" panose="020F0502020204030204" pitchFamily="34" charset="0"/>
              </a:rPr>
              <a:t>A key feature of GCMs output is the time step, which typically is 30 minutes and is influential also on simulation performance.</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A finer time scale implies that short time variability in precipitation is better described, but it is not yet clear whether extremes that result from </a:t>
            </a:r>
            <a:r>
              <a:rPr lang="en-US" sz="2400" dirty="0" err="1" smtClean="0">
                <a:latin typeface="Calibri" panose="020F0502020204030204" pitchFamily="34" charset="0"/>
                <a:cs typeface="Calibri" panose="020F0502020204030204" pitchFamily="34" charset="0"/>
              </a:rPr>
              <a:t>subhourly</a:t>
            </a:r>
            <a:r>
              <a:rPr lang="en-US" sz="2400" dirty="0" smtClean="0">
                <a:latin typeface="Calibri" panose="020F0502020204030204" pitchFamily="34" charset="0"/>
                <a:cs typeface="Calibri" panose="020F0502020204030204" pitchFamily="34" charset="0"/>
              </a:rPr>
              <a:t> events are well described.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For this reason output of climate models, for certain variables, are presented in terms of longer term statistics.</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These statistics are often downscaled in space and time using limited area models such as the regional climate models (see the overview by </a:t>
            </a:r>
            <a:r>
              <a:rPr lang="en-US" sz="2400" dirty="0" err="1" smtClean="0">
                <a:latin typeface="Calibri" panose="020F0502020204030204" pitchFamily="34" charset="0"/>
                <a:cs typeface="Calibri" panose="020F0502020204030204" pitchFamily="34" charset="0"/>
              </a:rPr>
              <a:t>Giorgi</a:t>
            </a:r>
            <a:r>
              <a:rPr lang="en-US" sz="2400" dirty="0" smtClean="0">
                <a:latin typeface="Calibri" panose="020F0502020204030204" pitchFamily="34" charset="0"/>
                <a:cs typeface="Calibri" panose="020F0502020204030204" pitchFamily="34" charset="0"/>
              </a:rPr>
              <a:t> (2019)) or stochastic weather generators. </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smtClean="0">
                <a:latin typeface="Calibri" panose="020F0502020204030204" pitchFamily="34" charset="0"/>
                <a:cs typeface="Calibri" panose="020F0502020204030204" pitchFamily="34" charset="0"/>
              </a:rPr>
              <a:t>Input and output</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335360" y="836712"/>
            <a:ext cx="10441160" cy="936104"/>
          </a:xfrm>
        </p:spPr>
        <p:txBody>
          <a:bodyPr/>
          <a:lstStyle/>
          <a:p>
            <a:pPr marL="234950" indent="-234950"/>
            <a:r>
              <a:rPr lang="en-US" sz="2400" dirty="0" smtClean="0">
                <a:latin typeface="Calibri" panose="020F0502020204030204" pitchFamily="34" charset="0"/>
                <a:cs typeface="Calibri" panose="020F0502020204030204" pitchFamily="34" charset="0"/>
              </a:rPr>
              <a:t>A very simple example of climate model which consider the whole system an a homogeneous entity is based on the concept of </a:t>
            </a:r>
            <a:r>
              <a:rPr lang="en-US" sz="2400" dirty="0" err="1" smtClean="0">
                <a:latin typeface="Calibri" panose="020F0502020204030204" pitchFamily="34" charset="0"/>
                <a:cs typeface="Calibri" panose="020F0502020204030204" pitchFamily="34" charset="0"/>
              </a:rPr>
              <a:t>radiative</a:t>
            </a:r>
            <a:r>
              <a:rPr lang="en-US" sz="2400" dirty="0" smtClean="0">
                <a:latin typeface="Calibri" panose="020F0502020204030204" pitchFamily="34" charset="0"/>
                <a:cs typeface="Calibri" panose="020F0502020204030204" pitchFamily="34" charset="0"/>
              </a:rPr>
              <a:t> equilibrium, which is described by the equation</a:t>
            </a:r>
          </a:p>
          <a:p>
            <a:pPr marL="234950" indent="-234950">
              <a:buNone/>
            </a:pPr>
            <a:r>
              <a:rPr lang="en-US" sz="2400" dirty="0" smtClean="0">
                <a:latin typeface="Calibri" panose="020F0502020204030204" pitchFamily="34" charset="0"/>
                <a:cs typeface="Calibri" panose="020F0502020204030204" pitchFamily="34" charset="0"/>
              </a:rPr>
              <a:t>	(1 - a)Sπr</a:t>
            </a:r>
            <a:r>
              <a:rPr lang="en-US" sz="2800" baseline="30000" dirty="0" smtClean="0">
                <a:latin typeface="Calibri" panose="020F0502020204030204" pitchFamily="34" charset="0"/>
                <a:cs typeface="Calibri" panose="020F0502020204030204" pitchFamily="34" charset="0"/>
              </a:rPr>
              <a:t>2</a:t>
            </a:r>
            <a:r>
              <a:rPr lang="en-US" sz="2400" dirty="0" smtClean="0">
                <a:latin typeface="Calibri" panose="020F0502020204030204" pitchFamily="34" charset="0"/>
                <a:cs typeface="Calibri" panose="020F0502020204030204" pitchFamily="34" charset="0"/>
              </a:rPr>
              <a:t> = 4πr</a:t>
            </a:r>
            <a:r>
              <a:rPr lang="en-US" sz="2400" baseline="30000" dirty="0" smtClean="0">
                <a:latin typeface="Calibri" panose="020F0502020204030204" pitchFamily="34" charset="0"/>
                <a:cs typeface="Calibri" panose="020F0502020204030204" pitchFamily="34" charset="0"/>
              </a:rPr>
              <a:t>2</a:t>
            </a:r>
            <a:r>
              <a:rPr lang="en-US" sz="2400" dirty="0" smtClean="0">
                <a:latin typeface="Calibri" panose="020F0502020204030204" pitchFamily="34" charset="0"/>
                <a:cs typeface="Calibri" panose="020F0502020204030204" pitchFamily="34" charset="0"/>
              </a:rPr>
              <a:t>εσT</a:t>
            </a:r>
            <a:r>
              <a:rPr lang="en-US" sz="2400" baseline="30000" dirty="0" smtClean="0">
                <a:latin typeface="Calibri" panose="020F0502020204030204" pitchFamily="34" charset="0"/>
                <a:cs typeface="Calibri" panose="020F0502020204030204" pitchFamily="34" charset="0"/>
              </a:rPr>
              <a:t>4</a:t>
            </a:r>
          </a:p>
          <a:p>
            <a:pPr marL="234950" indent="-234950">
              <a:buNone/>
            </a:pPr>
            <a:endParaRPr lang="en-US" sz="2400" dirty="0" smtClean="0">
              <a:latin typeface="Calibri" panose="020F0502020204030204" pitchFamily="34" charset="0"/>
              <a:cs typeface="Calibri" panose="020F0502020204030204" pitchFamily="34" charset="0"/>
            </a:endParaRPr>
          </a:p>
          <a:p>
            <a:pPr marL="234950" indent="-234950">
              <a:buNone/>
            </a:pPr>
            <a:r>
              <a:rPr lang="en-US" sz="2400" dirty="0" smtClean="0">
                <a:latin typeface="Calibri" panose="020F0502020204030204" pitchFamily="34" charset="0"/>
                <a:cs typeface="Calibri" panose="020F0502020204030204" pitchFamily="34" charset="0"/>
              </a:rPr>
              <a:t>	where:</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S is the solar constant – the incoming solar radiation per unit area—about 1367 W·m</a:t>
            </a:r>
            <a:r>
              <a:rPr lang="en-US" sz="2800" baseline="30000" dirty="0" smtClean="0">
                <a:latin typeface="Calibri" panose="020F0502020204030204" pitchFamily="34" charset="0"/>
                <a:cs typeface="Calibri" panose="020F0502020204030204" pitchFamily="34" charset="0"/>
              </a:rPr>
              <a:t>−2</a:t>
            </a:r>
            <a:r>
              <a:rPr lang="en-US" sz="2400" dirty="0" smtClean="0">
                <a:latin typeface="Calibri" panose="020F0502020204030204" pitchFamily="34" charset="0"/>
                <a:cs typeface="Calibri" panose="020F0502020204030204" pitchFamily="34" charset="0"/>
              </a:rPr>
              <a:t>;</a:t>
            </a:r>
          </a:p>
          <a:p>
            <a:pPr marL="234950" indent="-234950"/>
            <a:r>
              <a:rPr lang="en-US" sz="2400" dirty="0" smtClean="0">
                <a:latin typeface="Calibri" panose="020F0502020204030204" pitchFamily="34" charset="0"/>
                <a:cs typeface="Calibri" panose="020F0502020204030204" pitchFamily="34" charset="0"/>
              </a:rPr>
              <a:t>a is the Earth's average </a:t>
            </a:r>
            <a:r>
              <a:rPr lang="en-US" sz="2400" dirty="0" err="1" smtClean="0">
                <a:latin typeface="Calibri" panose="020F0502020204030204" pitchFamily="34" charset="0"/>
                <a:cs typeface="Calibri" panose="020F0502020204030204" pitchFamily="34" charset="0"/>
              </a:rPr>
              <a:t>albedo</a:t>
            </a:r>
            <a:r>
              <a:rPr lang="en-US" sz="2400" dirty="0" smtClean="0">
                <a:latin typeface="Calibri" panose="020F0502020204030204" pitchFamily="34" charset="0"/>
                <a:cs typeface="Calibri" panose="020F0502020204030204" pitchFamily="34" charset="0"/>
              </a:rPr>
              <a:t>, which is about 0.3;</a:t>
            </a:r>
          </a:p>
          <a:p>
            <a:pPr marL="234950" indent="-234950"/>
            <a:r>
              <a:rPr lang="en-US" sz="2400" dirty="0" smtClean="0">
                <a:latin typeface="Calibri" panose="020F0502020204030204" pitchFamily="34" charset="0"/>
                <a:cs typeface="Calibri" panose="020F0502020204030204" pitchFamily="34" charset="0"/>
              </a:rPr>
              <a:t>r is the radius of Earth, which is about 6.371×10</a:t>
            </a:r>
            <a:r>
              <a:rPr lang="en-US" sz="2800" baseline="30000" dirty="0" smtClean="0">
                <a:latin typeface="Calibri" panose="020F0502020204030204" pitchFamily="34" charset="0"/>
                <a:cs typeface="Calibri" panose="020F0502020204030204" pitchFamily="34" charset="0"/>
              </a:rPr>
              <a:t>6</a:t>
            </a:r>
            <a:r>
              <a:rPr lang="en-US" sz="2400" dirty="0" smtClean="0">
                <a:latin typeface="Calibri" panose="020F0502020204030204" pitchFamily="34" charset="0"/>
                <a:cs typeface="Calibri" panose="020F0502020204030204" pitchFamily="34" charset="0"/>
              </a:rPr>
              <a:t>m;</a:t>
            </a:r>
          </a:p>
          <a:p>
            <a:pPr marL="234950" indent="-234950"/>
            <a:r>
              <a:rPr lang="en-US" sz="2400" dirty="0" smtClean="0">
                <a:latin typeface="Calibri" panose="020F0502020204030204" pitchFamily="34" charset="0"/>
                <a:cs typeface="Calibri" panose="020F0502020204030204" pitchFamily="34" charset="0"/>
              </a:rPr>
              <a:t>σ is the Stefan-Boltzmann constant, that is about 5.67×10</a:t>
            </a:r>
            <a:r>
              <a:rPr lang="en-US" sz="2800" baseline="30000" dirty="0" smtClean="0">
                <a:latin typeface="Calibri" panose="020F0502020204030204" pitchFamily="34" charset="0"/>
                <a:cs typeface="Calibri" panose="020F0502020204030204" pitchFamily="34" charset="0"/>
              </a:rPr>
              <a:t>−8</a:t>
            </a:r>
            <a:r>
              <a:rPr lang="en-US" sz="2400" dirty="0" smtClean="0">
                <a:latin typeface="Calibri" panose="020F0502020204030204" pitchFamily="34" charset="0"/>
                <a:cs typeface="Calibri" panose="020F0502020204030204" pitchFamily="34" charset="0"/>
              </a:rPr>
              <a:t> J·K</a:t>
            </a:r>
            <a:r>
              <a:rPr lang="en-US" sz="2800" baseline="30000" dirty="0" smtClean="0">
                <a:latin typeface="Calibri" panose="020F0502020204030204" pitchFamily="34" charset="0"/>
                <a:cs typeface="Calibri" panose="020F0502020204030204" pitchFamily="34" charset="0"/>
              </a:rPr>
              <a:t>−4</a:t>
            </a:r>
            <a:r>
              <a:rPr lang="en-US" sz="2400" dirty="0" smtClean="0">
                <a:latin typeface="Calibri" panose="020F0502020204030204" pitchFamily="34" charset="0"/>
                <a:cs typeface="Calibri" panose="020F0502020204030204" pitchFamily="34" charset="0"/>
              </a:rPr>
              <a:t>·m</a:t>
            </a:r>
            <a:r>
              <a:rPr lang="en-US" sz="2800" baseline="30000" dirty="0" smtClean="0">
                <a:latin typeface="Calibri" panose="020F0502020204030204" pitchFamily="34" charset="0"/>
                <a:cs typeface="Calibri" panose="020F0502020204030204" pitchFamily="34" charset="0"/>
              </a:rPr>
              <a:t>−2</a:t>
            </a:r>
            <a:r>
              <a:rPr lang="en-US" sz="2400" dirty="0" smtClean="0">
                <a:latin typeface="Calibri" panose="020F0502020204030204" pitchFamily="34" charset="0"/>
                <a:cs typeface="Calibri" panose="020F0502020204030204" pitchFamily="34" charset="0"/>
              </a:rPr>
              <a:t>·s</a:t>
            </a:r>
            <a:r>
              <a:rPr lang="en-US" sz="2800" baseline="30000" dirty="0" smtClean="0">
                <a:latin typeface="Calibri" panose="020F0502020204030204" pitchFamily="34" charset="0"/>
                <a:cs typeface="Calibri" panose="020F0502020204030204" pitchFamily="34" charset="0"/>
              </a:rPr>
              <a:t>−1</a:t>
            </a:r>
            <a:r>
              <a:rPr lang="en-US" sz="2400" dirty="0" smtClean="0">
                <a:latin typeface="Calibri" panose="020F0502020204030204" pitchFamily="34" charset="0"/>
                <a:cs typeface="Calibri" panose="020F0502020204030204" pitchFamily="34" charset="0"/>
              </a:rPr>
              <a:t>;</a:t>
            </a:r>
          </a:p>
          <a:p>
            <a:pPr marL="234950" indent="-234950"/>
            <a:r>
              <a:rPr lang="en-US" sz="2400" dirty="0" smtClean="0">
                <a:latin typeface="Calibri" panose="020F0502020204030204" pitchFamily="34" charset="0"/>
                <a:cs typeface="Calibri" panose="020F0502020204030204" pitchFamily="34" charset="0"/>
              </a:rPr>
              <a:t>ε is the effective emissivity of earth, about 0.612</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Examples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of</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models</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335360" y="1067196"/>
            <a:ext cx="10441160" cy="504056"/>
          </a:xfrm>
        </p:spPr>
        <p:txBody>
          <a:bodyPr/>
          <a:lstStyle/>
          <a:p>
            <a:pPr marL="234950" indent="-234950">
              <a:buNone/>
            </a:pPr>
            <a:r>
              <a:rPr lang="en-US" sz="2400" dirty="0" smtClean="0">
                <a:latin typeface="Calibri" panose="020F0502020204030204" pitchFamily="34" charset="0"/>
                <a:cs typeface="Calibri" panose="020F0502020204030204" pitchFamily="34" charset="0"/>
              </a:rPr>
              <a:t>Solving for the temperature one obtains:</a:t>
            </a:r>
          </a:p>
          <a:p>
            <a:pPr marL="234950" indent="-234950">
              <a:buNone/>
            </a:pPr>
            <a:endParaRPr lang="en-US" sz="2400" dirty="0" smtClean="0">
              <a:latin typeface="Calibri" panose="020F0502020204030204" pitchFamily="34" charset="0"/>
              <a:cs typeface="Calibri" panose="020F0502020204030204" pitchFamily="34" charset="0"/>
            </a:endParaRPr>
          </a:p>
          <a:p>
            <a:pPr marL="234950" indent="-234950">
              <a:buNone/>
            </a:pPr>
            <a:endParaRPr lang="en-US" sz="2400" dirty="0" smtClean="0">
              <a:latin typeface="Calibri" panose="020F0502020204030204" pitchFamily="34" charset="0"/>
              <a:cs typeface="Calibri" panose="020F0502020204030204" pitchFamily="34" charset="0"/>
            </a:endParaRPr>
          </a:p>
          <a:p>
            <a:pPr marL="234950" indent="-234950">
              <a:buNone/>
            </a:pPr>
            <a:endParaRPr lang="en-US" sz="2400" dirty="0" smtClean="0">
              <a:latin typeface="Calibri" panose="020F0502020204030204" pitchFamily="34" charset="0"/>
              <a:cs typeface="Calibri" panose="020F0502020204030204" pitchFamily="34" charset="0"/>
            </a:endParaRPr>
          </a:p>
          <a:p>
            <a:pPr marL="0" indent="0">
              <a:buNone/>
            </a:pPr>
            <a:r>
              <a:rPr lang="en-US" sz="2400" dirty="0" smtClean="0">
                <a:latin typeface="Calibri" panose="020F0502020204030204" pitchFamily="34" charset="0"/>
                <a:cs typeface="Calibri" panose="020F0502020204030204" pitchFamily="34" charset="0"/>
              </a:rPr>
              <a:t>The above equation, which yields an apparent effective average earth temperature of 15 °C, illustrates the effect on average earth temperature of changes in solar constant or change of </a:t>
            </a:r>
            <a:r>
              <a:rPr lang="en-US" sz="2400" dirty="0" err="1" smtClean="0">
                <a:latin typeface="Calibri" panose="020F0502020204030204" pitchFamily="34" charset="0"/>
                <a:cs typeface="Calibri" panose="020F0502020204030204" pitchFamily="34" charset="0"/>
              </a:rPr>
              <a:t>albedo</a:t>
            </a:r>
            <a:r>
              <a:rPr lang="en-US" sz="2400" dirty="0" smtClean="0">
                <a:latin typeface="Calibri" panose="020F0502020204030204" pitchFamily="34" charset="0"/>
                <a:cs typeface="Calibri" panose="020F0502020204030204" pitchFamily="34" charset="0"/>
              </a:rPr>
              <a:t> or effective earth emissivity. </a:t>
            </a:r>
          </a:p>
          <a:p>
            <a:pPr marL="0" indent="0">
              <a:buNone/>
            </a:pPr>
            <a:endParaRPr lang="en-US" sz="2400" dirty="0" smtClean="0">
              <a:latin typeface="Calibri" panose="020F0502020204030204" pitchFamily="34" charset="0"/>
              <a:cs typeface="Calibri" panose="020F0502020204030204" pitchFamily="34" charset="0"/>
            </a:endParaRPr>
          </a:p>
          <a:p>
            <a:pPr marL="0" indent="0">
              <a:buNone/>
            </a:pPr>
            <a:r>
              <a:rPr lang="en-US" sz="2400" dirty="0" smtClean="0">
                <a:latin typeface="Calibri" panose="020F0502020204030204" pitchFamily="34" charset="0"/>
                <a:cs typeface="Calibri" panose="020F0502020204030204" pitchFamily="34" charset="0"/>
              </a:rPr>
              <a:t>Examples of GCM models are, for instance, those considered by the CMIP project. An introduction to climate models in the </a:t>
            </a:r>
            <a:r>
              <a:rPr lang="en-US" sz="2400" dirty="0" err="1" smtClean="0">
                <a:latin typeface="Calibri" panose="020F0502020204030204" pitchFamily="34" charset="0"/>
                <a:cs typeface="Calibri" panose="020F0502020204030204" pitchFamily="34" charset="0"/>
              </a:rPr>
              <a:t>contect</a:t>
            </a:r>
            <a:r>
              <a:rPr lang="en-US" sz="2400" dirty="0" smtClean="0">
                <a:latin typeface="Calibri" panose="020F0502020204030204" pitchFamily="34" charset="0"/>
                <a:cs typeface="Calibri" panose="020F0502020204030204" pitchFamily="34" charset="0"/>
              </a:rPr>
              <a:t> of CMIP is given by the video reported in the tutorial web page. </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Examples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of</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models</a:t>
            </a:r>
            <a:endParaRPr lang="it-IT" sz="2400" b="0" dirty="0">
              <a:latin typeface="Calibri" panose="020F0502020204030204" pitchFamily="34" charset="0"/>
              <a:cs typeface="Calibri" panose="020F0502020204030204" pitchFamily="34" charset="0"/>
            </a:endParaRPr>
          </a:p>
        </p:txBody>
      </p:sp>
      <p:pic>
        <p:nvPicPr>
          <p:cNvPr id="36866" name="Picture 2" descr="http://albertomontanari.it/sites/default/files/didattica/sustainabledesign/eqclima.png"/>
          <p:cNvPicPr>
            <a:picLocks noChangeAspect="1" noChangeArrowheads="1"/>
          </p:cNvPicPr>
          <p:nvPr/>
        </p:nvPicPr>
        <p:blipFill>
          <a:blip r:embed="rId2"/>
          <a:srcRect/>
          <a:stretch>
            <a:fillRect/>
          </a:stretch>
        </p:blipFill>
        <p:spPr bwMode="auto">
          <a:xfrm>
            <a:off x="407368" y="1643260"/>
            <a:ext cx="2114550" cy="1209676"/>
          </a:xfrm>
          <a:prstGeom prst="rect">
            <a:avLst/>
          </a:prstGeom>
          <a:noFill/>
        </p:spPr>
      </p:pic>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335360" y="836712"/>
            <a:ext cx="10441160" cy="504056"/>
          </a:xfrm>
        </p:spPr>
        <p:txBody>
          <a:bodyPr/>
          <a:lstStyle/>
          <a:p>
            <a:pPr marL="234950" indent="-234950"/>
            <a:r>
              <a:rPr lang="en-US" sz="2400" dirty="0" smtClean="0">
                <a:latin typeface="Calibri" panose="020F0502020204030204" pitchFamily="34" charset="0"/>
                <a:cs typeface="Calibri" panose="020F0502020204030204" pitchFamily="34" charset="0"/>
              </a:rPr>
              <a:t>In 2013, climate scientists defined a new set of scenarios that focused on the level of greenhouse gases in the atmosphere in 2100. These scenarios are known as Representative Concentration Pathways or RCPs.</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Each RCP indicates the amount of climate forcing, expressed in Watts per square meter, that would result from greenhouse gases in the atmosphere in 2100. Therefore, there is a key change from the previous approach in that the RCPs focus on concentrations of greenhouse gases, not greenhouse gas inputs. The reason for such a decision is that large uncertainty is implied by the </a:t>
            </a:r>
            <a:r>
              <a:rPr lang="en-US" sz="2400" dirty="0" err="1" smtClean="0">
                <a:latin typeface="Calibri" panose="020F0502020204030204" pitchFamily="34" charset="0"/>
                <a:cs typeface="Calibri" panose="020F0502020204030204" pitchFamily="34" charset="0"/>
              </a:rPr>
              <a:t>modelling</a:t>
            </a:r>
            <a:r>
              <a:rPr lang="en-US" sz="2400" dirty="0" smtClean="0">
                <a:latin typeface="Calibri" panose="020F0502020204030204" pitchFamily="34" charset="0"/>
                <a:cs typeface="Calibri" panose="020F0502020204030204" pitchFamily="34" charset="0"/>
              </a:rPr>
              <a:t> of terrestrial carbon cycle, which is influenced by both climate change and land use change. </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Emission</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scenarios</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479376" y="908720"/>
            <a:ext cx="10920784" cy="936104"/>
          </a:xfrm>
        </p:spPr>
        <p:txBody>
          <a:bodyPr/>
          <a:lstStyle/>
          <a:p>
            <a:pPr marL="234950" indent="-234950"/>
            <a:r>
              <a:rPr lang="en-US" sz="2400" dirty="0" smtClean="0">
                <a:latin typeface="Calibri" panose="020F0502020204030204" pitchFamily="34" charset="0"/>
                <a:cs typeface="Calibri" panose="020F0502020204030204" pitchFamily="34" charset="0"/>
              </a:rPr>
              <a:t>Climate predictions are essential to devise mitigation and adaptation strategies.</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Climate predictions are obtained through mathematical models: “A mathematical model is a description of a system using mathematical concepts and language. The process of developing a mathematical model is termed mathematical modeling.” (From Wikipedia)</a:t>
            </a:r>
          </a:p>
          <a:p>
            <a:pPr marL="234950" indent="-234950"/>
            <a:endParaRPr lang="en-US" sz="2400" dirty="0" smtClean="0">
              <a:latin typeface="Calibri" panose="020F0502020204030204" pitchFamily="34" charset="0"/>
              <a:cs typeface="Calibri" panose="020F0502020204030204" pitchFamily="34" charset="0"/>
            </a:endParaRPr>
          </a:p>
          <a:p>
            <a:pPr marL="234950" indent="-234950"/>
            <a:endParaRPr lang="en-US" sz="2400" dirty="0" smtClean="0">
              <a:latin typeface="Calibri" panose="020F0502020204030204" pitchFamily="34" charset="0"/>
              <a:cs typeface="Calibri" panose="020F0502020204030204" pitchFamily="34" charset="0"/>
            </a:endParaRPr>
          </a:p>
          <a:p>
            <a:pPr marL="234950" indent="-234950">
              <a:buNone/>
            </a:pPr>
            <a:endParaRPr lang="en-US" sz="2400" dirty="0" smtClean="0">
              <a:latin typeface="Calibri" panose="020F0502020204030204" pitchFamily="34" charset="0"/>
              <a:cs typeface="Calibri" panose="020F0502020204030204" pitchFamily="34" charset="0"/>
            </a:endParaRPr>
          </a:p>
          <a:p>
            <a:pPr marL="234950" indent="-234950" algn="ctr">
              <a:buNone/>
            </a:pPr>
            <a:r>
              <a:rPr lang="en-US" sz="1400" dirty="0" smtClean="0">
                <a:latin typeface="Calibri" panose="020F0502020204030204" pitchFamily="34" charset="0"/>
                <a:cs typeface="Calibri" panose="020F0502020204030204" pitchFamily="34" charset="0"/>
              </a:rPr>
              <a:t>By Krauss - Own work, CC BY-SA 4.0, https://commons.wikimedia.org/w/index.php?curid=45608217</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Predictions can be produced with alternative and complementary methods: statistical models, physically-based models etc.</a:t>
            </a:r>
          </a:p>
          <a:p>
            <a:pPr marL="234950" indent="-234950"/>
            <a:endParaRPr lang="en-US" sz="2400" dirty="0" smtClean="0">
              <a:latin typeface="Calibri" panose="020F0502020204030204" pitchFamily="34" charset="0"/>
              <a:cs typeface="Calibri" panose="020F0502020204030204" pitchFamily="34" charset="0"/>
            </a:endParaRPr>
          </a:p>
          <a:p>
            <a:pPr marL="234950" indent="-234950"/>
            <a:endParaRPr lang="it-IT" sz="2400" dirty="0" smtClean="0">
              <a:latin typeface="Calibri" panose="020F0502020204030204" pitchFamily="34" charset="0"/>
              <a:cs typeface="Calibri" panose="020F0502020204030204" pitchFamily="34" charset="0"/>
            </a:endParaRP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predictions</a:t>
            </a:r>
            <a:endParaRPr lang="it-IT" sz="2400" b="0" dirty="0">
              <a:latin typeface="Calibri" panose="020F0502020204030204" pitchFamily="34" charset="0"/>
              <a:cs typeface="Calibri" panose="020F0502020204030204" pitchFamily="34" charset="0"/>
            </a:endParaRPr>
          </a:p>
        </p:txBody>
      </p:sp>
      <p:pic>
        <p:nvPicPr>
          <p:cNvPr id="15361" name="Picture 1"/>
          <p:cNvPicPr>
            <a:picLocks noChangeAspect="1" noChangeArrowheads="1"/>
          </p:cNvPicPr>
          <p:nvPr/>
        </p:nvPicPr>
        <p:blipFill>
          <a:blip r:embed="rId2"/>
          <a:srcRect/>
          <a:stretch>
            <a:fillRect/>
          </a:stretch>
        </p:blipFill>
        <p:spPr bwMode="auto">
          <a:xfrm>
            <a:off x="2045552" y="3276203"/>
            <a:ext cx="6338036" cy="1808981"/>
          </a:xfrm>
          <a:prstGeom prst="rect">
            <a:avLst/>
          </a:prstGeom>
          <a:noFill/>
          <a:ln w="9525">
            <a:noFill/>
            <a:miter lim="800000"/>
            <a:headEnd/>
            <a:tailEnd/>
          </a:ln>
          <a:effectLst/>
        </p:spPr>
      </p:pic>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335360" y="620688"/>
            <a:ext cx="10441160" cy="504056"/>
          </a:xfrm>
        </p:spPr>
        <p:txBody>
          <a:bodyPr/>
          <a:lstStyle/>
          <a:p>
            <a:pPr marL="234950" indent="-234950"/>
            <a:r>
              <a:rPr lang="en-US" sz="2400" dirty="0" smtClean="0">
                <a:latin typeface="Calibri" panose="020F0502020204030204" pitchFamily="34" charset="0"/>
                <a:cs typeface="Calibri" panose="020F0502020204030204" pitchFamily="34" charset="0"/>
              </a:rPr>
              <a:t>The rate and trajectory of the forcing is the pathway. The RCPs scenarios are (see also </a:t>
            </a:r>
            <a:r>
              <a:rPr lang="en-US" sz="2400" dirty="0" smtClean="0">
                <a:latin typeface="Calibri" panose="020F0502020204030204" pitchFamily="34" charset="0"/>
                <a:cs typeface="Calibri" panose="020F0502020204030204" pitchFamily="34" charset="0"/>
                <a:hlinkClick r:id="rId2"/>
              </a:rPr>
              <a:t>https://www.nature.com/articles/d41586-020-00177-3</a:t>
            </a:r>
            <a:r>
              <a:rPr lang="en-US" sz="2400" dirty="0" smtClean="0">
                <a:latin typeface="Calibri" panose="020F0502020204030204" pitchFamily="34" charset="0"/>
                <a:cs typeface="Calibri" panose="020F0502020204030204" pitchFamily="34" charset="0"/>
              </a:rPr>
              <a:t>):</a:t>
            </a:r>
          </a:p>
          <a:p>
            <a:pPr marL="568325" indent="-284163">
              <a:buNone/>
            </a:pPr>
            <a:r>
              <a:rPr lang="en-US" sz="2400" dirty="0" smtClean="0">
                <a:latin typeface="Calibri" panose="020F0502020204030204" pitchFamily="34" charset="0"/>
                <a:cs typeface="Calibri" panose="020F0502020204030204" pitchFamily="34" charset="0"/>
              </a:rPr>
              <a:t>-  RCP 1.9: a pathway intended to limit global warming to below 1.5 °C, which is the </a:t>
            </a:r>
            <a:r>
              <a:rPr lang="en-US" sz="2400" dirty="0" err="1" smtClean="0">
                <a:latin typeface="Calibri" panose="020F0502020204030204" pitchFamily="34" charset="0"/>
                <a:cs typeface="Calibri" panose="020F0502020204030204" pitchFamily="34" charset="0"/>
              </a:rPr>
              <a:t>aspirational</a:t>
            </a:r>
            <a:r>
              <a:rPr lang="en-US" sz="2400" dirty="0" smtClean="0">
                <a:latin typeface="Calibri" panose="020F0502020204030204" pitchFamily="34" charset="0"/>
                <a:cs typeface="Calibri" panose="020F0502020204030204" pitchFamily="34" charset="0"/>
              </a:rPr>
              <a:t> goal of the Paris Agreement.</a:t>
            </a:r>
          </a:p>
          <a:p>
            <a:pPr marL="568325" indent="-284163">
              <a:buNone/>
            </a:pPr>
            <a:r>
              <a:rPr lang="en-US" sz="2400" dirty="0" smtClean="0">
                <a:latin typeface="Calibri" panose="020F0502020204030204" pitchFamily="34" charset="0"/>
                <a:cs typeface="Calibri" panose="020F0502020204030204" pitchFamily="34" charset="0"/>
              </a:rPr>
              <a:t>-  RCP 2.6: a very stringent pathway requiring, among the others, that carbon dioxide (CO2) emissions start declining by 2020 and go to zero by 2100.</a:t>
            </a:r>
          </a:p>
          <a:p>
            <a:pPr marL="568325" indent="-284163">
              <a:buNone/>
            </a:pPr>
            <a:r>
              <a:rPr lang="en-US" sz="2400" dirty="0" smtClean="0">
                <a:latin typeface="Calibri" panose="020F0502020204030204" pitchFamily="34" charset="0"/>
                <a:cs typeface="Calibri" panose="020F0502020204030204" pitchFamily="34" charset="0"/>
              </a:rPr>
              <a:t>-  RCP 3.4: an intermediate pathway between RCP2.6 and the less stringent mitigation efforts associated with RCP4.5.</a:t>
            </a:r>
          </a:p>
          <a:p>
            <a:pPr marL="568325" indent="-284163">
              <a:buNone/>
            </a:pPr>
            <a:r>
              <a:rPr lang="en-US" sz="2400" dirty="0" smtClean="0">
                <a:latin typeface="Calibri" panose="020F0502020204030204" pitchFamily="34" charset="0"/>
                <a:cs typeface="Calibri" panose="020F0502020204030204" pitchFamily="34" charset="0"/>
              </a:rPr>
              <a:t>-  RCP 4.5: an intermediate scenario. Emissions in RCP 4.5 peak around 2040, then decline.</a:t>
            </a:r>
          </a:p>
          <a:p>
            <a:pPr marL="568325" indent="-284163">
              <a:buNone/>
            </a:pPr>
            <a:r>
              <a:rPr lang="en-US" sz="2400" dirty="0" smtClean="0">
                <a:latin typeface="Calibri" panose="020F0502020204030204" pitchFamily="34" charset="0"/>
                <a:cs typeface="Calibri" panose="020F0502020204030204" pitchFamily="34" charset="0"/>
              </a:rPr>
              <a:t>-  RCP 6: according to this scenario, emissions peak around 2080, then decline.</a:t>
            </a:r>
          </a:p>
          <a:p>
            <a:pPr marL="568325" indent="-284163">
              <a:buNone/>
            </a:pPr>
            <a:r>
              <a:rPr lang="en-US" sz="2400" dirty="0" smtClean="0">
                <a:latin typeface="Calibri" panose="020F0502020204030204" pitchFamily="34" charset="0"/>
                <a:cs typeface="Calibri" panose="020F0502020204030204" pitchFamily="34" charset="0"/>
              </a:rPr>
              <a:t>-  RCP 7: a baseline outcome rather than a mitigation target.</a:t>
            </a:r>
          </a:p>
          <a:p>
            <a:pPr marL="568325" indent="-284163">
              <a:buNone/>
            </a:pPr>
            <a:r>
              <a:rPr lang="en-US" sz="2400" dirty="0" smtClean="0">
                <a:latin typeface="Calibri" panose="020F0502020204030204" pitchFamily="34" charset="0"/>
                <a:cs typeface="Calibri" panose="020F0502020204030204" pitchFamily="34" charset="0"/>
              </a:rPr>
              <a:t>-  RCP 8.5: it is also called the "business as usual scenario", where emissions continue to rise throughout the 21st century. It is considered an unlikely but still possible scenario.</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Emission</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scenarios</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335360" y="692696"/>
            <a:ext cx="10801200" cy="504056"/>
          </a:xfrm>
        </p:spPr>
        <p:txBody>
          <a:bodyPr/>
          <a:lstStyle/>
          <a:p>
            <a:pPr marL="234950" indent="-234950"/>
            <a:r>
              <a:rPr lang="en-US" sz="2400" dirty="0" smtClean="0">
                <a:latin typeface="Calibri" panose="020F0502020204030204" pitchFamily="34" charset="0"/>
                <a:cs typeface="Calibri" panose="020F0502020204030204" pitchFamily="34" charset="0"/>
              </a:rPr>
              <a:t>Uncertainty assessment is a core topic for all the disciplines involved in environmental </a:t>
            </a:r>
            <a:r>
              <a:rPr lang="en-US" sz="2400" dirty="0" err="1" smtClean="0">
                <a:latin typeface="Calibri" panose="020F0502020204030204" pitchFamily="34" charset="0"/>
                <a:cs typeface="Calibri" panose="020F0502020204030204" pitchFamily="34" charset="0"/>
              </a:rPr>
              <a:t>modelling</a:t>
            </a:r>
            <a:r>
              <a:rPr lang="en-US" sz="2400" dirty="0" smtClean="0">
                <a:latin typeface="Calibri" panose="020F0502020204030204" pitchFamily="34" charset="0"/>
                <a:cs typeface="Calibri" panose="020F0502020204030204" pitchFamily="34" charset="0"/>
              </a:rPr>
              <a:t>.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Methods and terminology that are applied in sister disciplines differ a lot. Uncertainty is assessed in climate with a much different perspective with respect, for instance, to hydrology and economics. This is the result of the fact that different level of uncertainty can be tolerated in different applications. What is a unbearable uncertainty for engineering applications may be tolerated in economics and </a:t>
            </a:r>
            <a:r>
              <a:rPr lang="en-US" sz="2400" dirty="0" err="1" smtClean="0">
                <a:latin typeface="Calibri" panose="020F0502020204030204" pitchFamily="34" charset="0"/>
                <a:cs typeface="Calibri" panose="020F0502020204030204" pitchFamily="34" charset="0"/>
              </a:rPr>
              <a:t>viceversa</a:t>
            </a:r>
            <a:r>
              <a:rPr lang="en-US" sz="2400" dirty="0" smtClean="0">
                <a:latin typeface="Calibri" panose="020F0502020204030204" pitchFamily="34" charset="0"/>
                <a:cs typeface="Calibri" panose="020F0502020204030204" pitchFamily="34" charset="0"/>
              </a:rPr>
              <a:t>.</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Climate modelers are most concerned about three types of uncertainty:</a:t>
            </a:r>
          </a:p>
          <a:p>
            <a:pPr marL="692150" lvl="1" indent="-234950">
              <a:buFont typeface="Wingdings" pitchFamily="2" charset="2"/>
              <a:buChar char="ü"/>
            </a:pPr>
            <a:r>
              <a:rPr lang="en-US" sz="2400" dirty="0" smtClean="0">
                <a:latin typeface="Calibri" panose="020F0502020204030204" pitchFamily="34" charset="0"/>
                <a:cs typeface="Calibri" panose="020F0502020204030204" pitchFamily="34" charset="0"/>
              </a:rPr>
              <a:t>forcing uncertainty,</a:t>
            </a:r>
          </a:p>
          <a:p>
            <a:pPr marL="692150" lvl="1" indent="-234950">
              <a:buFont typeface="Wingdings" pitchFamily="2" charset="2"/>
              <a:buChar char="ü"/>
            </a:pPr>
            <a:r>
              <a:rPr lang="en-US" sz="2400" dirty="0" smtClean="0">
                <a:latin typeface="Calibri" panose="020F0502020204030204" pitchFamily="34" charset="0"/>
                <a:cs typeface="Calibri" panose="020F0502020204030204" pitchFamily="34" charset="0"/>
              </a:rPr>
              <a:t>model uncertainty and</a:t>
            </a:r>
          </a:p>
          <a:p>
            <a:pPr marL="692150" lvl="1" indent="-234950">
              <a:buFont typeface="Wingdings" pitchFamily="2" charset="2"/>
              <a:buChar char="ü"/>
            </a:pPr>
            <a:r>
              <a:rPr lang="en-US" sz="2400" dirty="0" smtClean="0">
                <a:latin typeface="Calibri" panose="020F0502020204030204" pitchFamily="34" charset="0"/>
                <a:cs typeface="Calibri" panose="020F0502020204030204" pitchFamily="34" charset="0"/>
              </a:rPr>
              <a:t>uncertainty over initial conditions.</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Uncertainty</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335360" y="620688"/>
            <a:ext cx="10441160" cy="504056"/>
          </a:xfrm>
        </p:spPr>
        <p:txBody>
          <a:bodyPr/>
          <a:lstStyle/>
          <a:p>
            <a:pPr marL="234950" indent="-234950"/>
            <a:r>
              <a:rPr lang="en-US" sz="2400" dirty="0" smtClean="0">
                <a:latin typeface="Calibri" panose="020F0502020204030204" pitchFamily="34" charset="0"/>
                <a:cs typeface="Calibri" panose="020F0502020204030204" pitchFamily="34" charset="0"/>
              </a:rPr>
              <a:t>Forcing uncertainty mainly arises from emission scenarios that describe future emissions and human activity. These are predictions based on fundamentally different assumptions about future human socio-economic development and political strategies, which are of course very difficult to predict. In fact, they come from complex and often chaotic economic and socio-political processes, that are also influenced by natural or human induced events. The most relevant recent example is the occurrence of COVID-19 which caused a global reduction of CO2 emissions. Forcing uncertainty is probably the largest uncertainty in future climate projections.</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Model uncertainty, also termed model structural uncertainty, reflects the fact that models are an approximation of reality, and therefore would be affected by uncertainty even if perfect input variables and initial conditions were used. This is due to the fact that we do not yet have the "correct" climate model available.</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Uncertainty</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335360" y="620688"/>
            <a:ext cx="10441160" cy="504056"/>
          </a:xfrm>
        </p:spPr>
        <p:txBody>
          <a:bodyPr/>
          <a:lstStyle/>
          <a:p>
            <a:pPr marL="234950" indent="-234950"/>
            <a:r>
              <a:rPr lang="en-US" sz="2400" dirty="0" smtClean="0">
                <a:latin typeface="Calibri" panose="020F0502020204030204" pitchFamily="34" charset="0"/>
                <a:cs typeface="Calibri" panose="020F0502020204030204" pitchFamily="34" charset="0"/>
              </a:rPr>
              <a:t>Regarding initial conditions, they are relevant to uncertainty as the models exhibit chaotic </a:t>
            </a:r>
            <a:r>
              <a:rPr lang="en-US" sz="2400" dirty="0" err="1" smtClean="0">
                <a:latin typeface="Calibri" panose="020F0502020204030204" pitchFamily="34" charset="0"/>
                <a:cs typeface="Calibri" panose="020F0502020204030204" pitchFamily="34" charset="0"/>
              </a:rPr>
              <a:t>behaviours</a:t>
            </a:r>
            <a:r>
              <a:rPr lang="en-US" sz="2400" dirty="0" smtClean="0">
                <a:latin typeface="Calibri" panose="020F0502020204030204" pitchFamily="34" charset="0"/>
                <a:cs typeface="Calibri" panose="020F0502020204030204" pitchFamily="34" charset="0"/>
              </a:rPr>
              <a:t> (see above). The realization that perfectly deterministic systems may exhibit unpredictable behavior (Lorenz, 1963) is considered one of the greatest scientific discoveries of the twentieth century.</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Climate models are tested by reproducing data that were observed in the past. Testing a model by comparing observed and simulated data is a classical procedure in environmental </a:t>
            </a:r>
            <a:r>
              <a:rPr lang="en-US" sz="2400" dirty="0" err="1" smtClean="0">
                <a:latin typeface="Calibri" panose="020F0502020204030204" pitchFamily="34" charset="0"/>
                <a:cs typeface="Calibri" panose="020F0502020204030204" pitchFamily="34" charset="0"/>
              </a:rPr>
              <a:t>modelling</a:t>
            </a:r>
            <a:r>
              <a:rPr lang="en-US" sz="2400" dirty="0" smtClean="0">
                <a:latin typeface="Calibri" panose="020F0502020204030204" pitchFamily="34" charset="0"/>
                <a:cs typeface="Calibri" panose="020F0502020204030204" pitchFamily="34" charset="0"/>
              </a:rPr>
              <a:t>, which is however applied with different protocols in the various disciplines.</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Model testing includes adjusting model equations and their parameters to improve the fit. Models that do not reproduce well historical climate scenario can be adjusted by correcting their simulation to match selected statistics of the observed climate.</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Uncertainty</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335360" y="4941168"/>
            <a:ext cx="10441160" cy="504056"/>
          </a:xfrm>
        </p:spPr>
        <p:txBody>
          <a:bodyPr/>
          <a:lstStyle/>
          <a:p>
            <a:pPr marL="0" indent="0">
              <a:buNone/>
            </a:pPr>
            <a:r>
              <a:rPr lang="en-US" dirty="0" smtClean="0">
                <a:latin typeface="Calibri" panose="020F0502020204030204" pitchFamily="34" charset="0"/>
                <a:cs typeface="Calibri" panose="020F0502020204030204" pitchFamily="34" charset="0"/>
              </a:rPr>
              <a:t>Trends of global temperature from observations, the United Kingdom’s Hadley Centre Global Climate Model, and the Canadian Climate Center’s Global Climate Model from 1900 to 2000. Trends have been smoothed to remove year-to-year high frequency variations. Public Domain, https://commons.wikimedia.org/w/index.php?curid=1104732</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smtClean="0">
                <a:latin typeface="Calibri" panose="020F0502020204030204" pitchFamily="34" charset="0"/>
                <a:cs typeface="Calibri" panose="020F0502020204030204" pitchFamily="34" charset="0"/>
              </a:rPr>
              <a:t>Ensemble </a:t>
            </a:r>
            <a:r>
              <a:rPr lang="it-IT" dirty="0" err="1" smtClean="0">
                <a:latin typeface="Calibri" panose="020F0502020204030204" pitchFamily="34" charset="0"/>
                <a:cs typeface="Calibri" panose="020F0502020204030204" pitchFamily="34" charset="0"/>
              </a:rPr>
              <a:t>predictions</a:t>
            </a:r>
            <a:endParaRPr lang="it-IT" sz="2400" b="0" dirty="0">
              <a:latin typeface="Calibri" panose="020F0502020204030204" pitchFamily="34" charset="0"/>
              <a:cs typeface="Calibri" panose="020F0502020204030204" pitchFamily="34" charset="0"/>
            </a:endParaRPr>
          </a:p>
        </p:txBody>
      </p:sp>
      <p:pic>
        <p:nvPicPr>
          <p:cNvPr id="44034" name="Picture 2" descr="http://albertomontanari.it/sites/default/files/didattica/sustainabledesign/GCM_temp_anomalies_3_2000.jpg"/>
          <p:cNvPicPr>
            <a:picLocks noChangeAspect="1" noChangeArrowheads="1"/>
          </p:cNvPicPr>
          <p:nvPr/>
        </p:nvPicPr>
        <p:blipFill>
          <a:blip r:embed="rId2"/>
          <a:srcRect/>
          <a:stretch>
            <a:fillRect/>
          </a:stretch>
        </p:blipFill>
        <p:spPr bwMode="auto">
          <a:xfrm>
            <a:off x="1127448" y="744834"/>
            <a:ext cx="6410325" cy="4124326"/>
          </a:xfrm>
          <a:prstGeom prst="rect">
            <a:avLst/>
          </a:prstGeom>
          <a:noFill/>
        </p:spPr>
      </p:pic>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335360" y="620688"/>
            <a:ext cx="10441160" cy="504056"/>
          </a:xfrm>
        </p:spPr>
        <p:txBody>
          <a:bodyPr/>
          <a:lstStyle/>
          <a:p>
            <a:pPr marL="234950" indent="-234950"/>
            <a:r>
              <a:rPr lang="en-US" sz="2400" dirty="0" smtClean="0">
                <a:latin typeface="Calibri" panose="020F0502020204030204" pitchFamily="34" charset="0"/>
                <a:cs typeface="Calibri" panose="020F0502020204030204" pitchFamily="34" charset="0"/>
              </a:rPr>
              <a:t>Uncertainty of climate model simulation is often evaluated by ensemble prediction.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Instead of making a single prediction by using a single model and a single input information and parameter values, a set (or ensemble) of predictions is produced, by using several models and/or several input data and initial and boundary conditions.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This set of predictions is assumed to give an indication of the range of possible future climates. The range of the predictions is expected to encompass two sources of uncertainty that were described above: (1) the errors introduced by the use of imperfect input data and initial conditions, which is amplified by the chaotic nature of the atmosphere; and (2) errors related to model structural uncertainty. </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smtClean="0">
                <a:latin typeface="Calibri" panose="020F0502020204030204" pitchFamily="34" charset="0"/>
                <a:cs typeface="Calibri" panose="020F0502020204030204" pitchFamily="34" charset="0"/>
              </a:rPr>
              <a:t>Ensemble </a:t>
            </a:r>
            <a:r>
              <a:rPr lang="it-IT" dirty="0" err="1" smtClean="0">
                <a:latin typeface="Calibri" panose="020F0502020204030204" pitchFamily="34" charset="0"/>
                <a:cs typeface="Calibri" panose="020F0502020204030204" pitchFamily="34" charset="0"/>
              </a:rPr>
              <a:t>predictions</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335360" y="908720"/>
            <a:ext cx="10441160" cy="504056"/>
          </a:xfrm>
        </p:spPr>
        <p:txBody>
          <a:bodyPr/>
          <a:lstStyle/>
          <a:p>
            <a:pPr marL="234950" indent="-234950"/>
            <a:r>
              <a:rPr lang="en-US" sz="2400" dirty="0" smtClean="0">
                <a:latin typeface="Calibri" panose="020F0502020204030204" pitchFamily="34" charset="0"/>
                <a:cs typeface="Calibri" panose="020F0502020204030204" pitchFamily="34" charset="0"/>
              </a:rPr>
              <a:t>Actually, model structural uncertainty is only partially accounted for by ensemble prediction, as the true value of the future climate is not necessarily encompassed by the range of the predictions.</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 result from ensemble </a:t>
            </a:r>
            <a:r>
              <a:rPr lang="en-US" sz="2400" dirty="0" err="1" smtClean="0">
                <a:latin typeface="Calibri" panose="020F0502020204030204" pitchFamily="34" charset="0"/>
                <a:cs typeface="Calibri" panose="020F0502020204030204" pitchFamily="34" charset="0"/>
              </a:rPr>
              <a:t>modelling</a:t>
            </a:r>
            <a:r>
              <a:rPr lang="en-US" sz="2400" dirty="0" smtClean="0">
                <a:latin typeface="Calibri" panose="020F0502020204030204" pitchFamily="34" charset="0"/>
                <a:cs typeface="Calibri" panose="020F0502020204030204" pitchFamily="34" charset="0"/>
              </a:rPr>
              <a:t> is often referred to a “multi-model ensemble”.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 outcomes from ensembles may be averaged to obtain a best estimate that may be needed for practical applications. In such a case, it is important to recall that variability around the mean may be poorly estimated from the ensemble. </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smtClean="0">
                <a:latin typeface="Calibri" panose="020F0502020204030204" pitchFamily="34" charset="0"/>
                <a:cs typeface="Calibri" panose="020F0502020204030204" pitchFamily="34" charset="0"/>
              </a:rPr>
              <a:t>Ensemble </a:t>
            </a:r>
            <a:r>
              <a:rPr lang="it-IT" dirty="0" err="1" smtClean="0">
                <a:latin typeface="Calibri" panose="020F0502020204030204" pitchFamily="34" charset="0"/>
                <a:cs typeface="Calibri" panose="020F0502020204030204" pitchFamily="34" charset="0"/>
              </a:rPr>
              <a:t>predictions</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623392" y="5517232"/>
            <a:ext cx="10441160" cy="504056"/>
          </a:xfrm>
        </p:spPr>
        <p:txBody>
          <a:bodyPr/>
          <a:lstStyle/>
          <a:p>
            <a:pPr marL="234950" indent="-234950">
              <a:buNone/>
            </a:pPr>
            <a:r>
              <a:rPr lang="en-US" sz="1400" dirty="0" smtClean="0">
                <a:latin typeface="Calibri" panose="020F0502020204030204" pitchFamily="34" charset="0"/>
                <a:cs typeface="Calibri" panose="020F0502020204030204" pitchFamily="34" charset="0"/>
              </a:rPr>
              <a:t>Climate model predictions for global warming under a given (SRES-A2) emissions scenario relative to global average temperatures in 2000. </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smtClean="0">
                <a:latin typeface="Calibri" panose="020F0502020204030204" pitchFamily="34" charset="0"/>
                <a:cs typeface="Calibri" panose="020F0502020204030204" pitchFamily="34" charset="0"/>
              </a:rPr>
              <a:t>Ensemble </a:t>
            </a:r>
            <a:r>
              <a:rPr lang="it-IT" dirty="0" err="1" smtClean="0">
                <a:latin typeface="Calibri" panose="020F0502020204030204" pitchFamily="34" charset="0"/>
                <a:cs typeface="Calibri" panose="020F0502020204030204" pitchFamily="34" charset="0"/>
              </a:rPr>
              <a:t>predictions</a:t>
            </a:r>
            <a:endParaRPr lang="it-IT" sz="2400" b="0" dirty="0">
              <a:latin typeface="Calibri" panose="020F0502020204030204" pitchFamily="34" charset="0"/>
              <a:cs typeface="Calibri" panose="020F0502020204030204" pitchFamily="34" charset="0"/>
            </a:endParaRPr>
          </a:p>
        </p:txBody>
      </p:sp>
      <p:pic>
        <p:nvPicPr>
          <p:cNvPr id="50178" name="Picture 2" descr="http://albertomontanari.it/sites/default/files/didattica/sustainabledesign/Global_Warming_Predictions.png"/>
          <p:cNvPicPr>
            <a:picLocks noChangeAspect="1" noChangeArrowheads="1"/>
          </p:cNvPicPr>
          <p:nvPr/>
        </p:nvPicPr>
        <p:blipFill>
          <a:blip r:embed="rId2"/>
          <a:srcRect/>
          <a:stretch>
            <a:fillRect/>
          </a:stretch>
        </p:blipFill>
        <p:spPr bwMode="auto">
          <a:xfrm>
            <a:off x="479376" y="581273"/>
            <a:ext cx="6408712" cy="4575919"/>
          </a:xfrm>
          <a:prstGeom prst="rect">
            <a:avLst/>
          </a:prstGeom>
          <a:noFill/>
        </p:spPr>
      </p:pic>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335360" y="764704"/>
            <a:ext cx="10441160" cy="504056"/>
          </a:xfrm>
        </p:spPr>
        <p:txBody>
          <a:bodyPr/>
          <a:lstStyle/>
          <a:p>
            <a:pPr marL="234950" indent="-234950"/>
            <a:r>
              <a:rPr lang="en-US" sz="2400" dirty="0" smtClean="0">
                <a:latin typeface="Calibri" panose="020F0502020204030204" pitchFamily="34" charset="0"/>
                <a:cs typeface="Calibri" panose="020F0502020204030204" pitchFamily="34" charset="0"/>
              </a:rPr>
              <a:t>Stochastic simulation is applied in classical water resources management by creating several future scenarios that are obtained by simulating observations that have not been observed, but are equally likely with respect to observed values. Namely, the simulated time series have the same statistics of historical data. </a:t>
            </a:r>
          </a:p>
          <a:p>
            <a:pPr marL="234950" indent="-234950"/>
            <a:r>
              <a:rPr lang="en-US" sz="2400" dirty="0" smtClean="0">
                <a:latin typeface="Calibri" panose="020F0502020204030204" pitchFamily="34" charset="0"/>
                <a:cs typeface="Calibri" panose="020F0502020204030204" pitchFamily="34" charset="0"/>
              </a:rPr>
              <a:t>In the presence of climate change, past and current system conditions may not be representative of what will occur in the future. However, they are still representative of system's behaviors and therefore their assessment is an essential step for deciphering how the system itself may react to change. Therefore, a possible opportunity for estimating design variables under changing condition may be articulated into three main steps of "stochastic change simulation":</a:t>
            </a:r>
          </a:p>
          <a:p>
            <a:pPr marL="234950" indent="-234950"/>
            <a:r>
              <a:rPr lang="en-US" sz="2400" dirty="0" smtClean="0">
                <a:latin typeface="Calibri" panose="020F0502020204030204" pitchFamily="34" charset="0"/>
                <a:cs typeface="Calibri" panose="020F0502020204030204" pitchFamily="34" charset="0"/>
              </a:rPr>
              <a:t>    Assessment of current system's conditions through stochastic analysis;</a:t>
            </a:r>
          </a:p>
          <a:p>
            <a:pPr marL="234950" indent="-234950"/>
            <a:r>
              <a:rPr lang="en-US" sz="2400" dirty="0" smtClean="0">
                <a:latin typeface="Calibri" panose="020F0502020204030204" pitchFamily="34" charset="0"/>
                <a:cs typeface="Calibri" panose="020F0502020204030204" pitchFamily="34" charset="0"/>
              </a:rPr>
              <a:t>    Estimation of the impact of change on system's relevant statistics;</a:t>
            </a:r>
          </a:p>
          <a:p>
            <a:pPr marL="234950" indent="-234950"/>
            <a:r>
              <a:rPr lang="en-US" sz="2400" dirty="0" smtClean="0">
                <a:latin typeface="Calibri" panose="020F0502020204030204" pitchFamily="34" charset="0"/>
                <a:cs typeface="Calibri" panose="020F0502020204030204" pitchFamily="34" charset="0"/>
              </a:rPr>
              <a:t>    Generation of future scenarios under change through stochastic simulation.</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Stochastic</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simulation</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335360" y="980728"/>
            <a:ext cx="10441160" cy="504056"/>
          </a:xfrm>
        </p:spPr>
        <p:txBody>
          <a:bodyPr/>
          <a:lstStyle/>
          <a:p>
            <a:pPr marL="234950" indent="-234950"/>
            <a:r>
              <a:rPr lang="en-US" sz="2400" dirty="0" smtClean="0">
                <a:latin typeface="Calibri" panose="020F0502020204030204" pitchFamily="34" charset="0"/>
                <a:cs typeface="Calibri" panose="020F0502020204030204" pitchFamily="34" charset="0"/>
              </a:rPr>
              <a:t>Climate models are continuously evolving.</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 purpose of modeling is essential for model selection: models for testing hypotheses are different with respect to models that are applied to support technical design.</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Climate models may underestimate natural climate variability.</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When dealing with poorly known natural systems one has to be aware of uncertainty. It should be dealt with by profiting from all the available information.</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Conclusion</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479376" y="908720"/>
            <a:ext cx="10920784" cy="936104"/>
          </a:xfrm>
        </p:spPr>
        <p:txBody>
          <a:bodyPr/>
          <a:lstStyle/>
          <a:p>
            <a:pPr marL="234950" indent="-234950"/>
            <a:r>
              <a:rPr lang="en-US" sz="2400" dirty="0" smtClean="0">
                <a:latin typeface="Calibri" panose="020F0502020204030204" pitchFamily="34" charset="0"/>
                <a:cs typeface="Calibri" panose="020F0502020204030204" pitchFamily="34" charset="0"/>
              </a:rPr>
              <a:t>The history of climate modeling begun with the development of conceptual and very simple models that helped to identify the relevant processes and their connections. For instance, Greek astronomers and geographers understood that the shape of Earth is spherical and connected climate to the inclination of the terrestrial axis.</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These simple models were followed in the 19th century by mathematical models of energy balance and </a:t>
            </a:r>
            <a:r>
              <a:rPr lang="en-US" sz="2400" dirty="0" err="1" smtClean="0">
                <a:latin typeface="Calibri" panose="020F0502020204030204" pitchFamily="34" charset="0"/>
                <a:cs typeface="Calibri" panose="020F0502020204030204" pitchFamily="34" charset="0"/>
              </a:rPr>
              <a:t>radiative</a:t>
            </a:r>
            <a:r>
              <a:rPr lang="en-US" sz="2400" dirty="0" smtClean="0">
                <a:latin typeface="Calibri" panose="020F0502020204030204" pitchFamily="34" charset="0"/>
                <a:cs typeface="Calibri" panose="020F0502020204030204" pitchFamily="34" charset="0"/>
              </a:rPr>
              <a:t> transfer.</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Computer simulation models of the atmosphere were first introduced in the 1950s.</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From the 1990s, when global warming became more and more a concern, increasingly comprehensive models of the entire climate system were developed by integrating an increasing number of physical and chemical processes.</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History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of</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Modeling</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479376" y="908720"/>
            <a:ext cx="9505056" cy="936104"/>
          </a:xfrm>
        </p:spPr>
        <p:txBody>
          <a:bodyPr/>
          <a:lstStyle/>
          <a:p>
            <a:pPr marL="234950" indent="-234950"/>
            <a:r>
              <a:rPr lang="en-US" sz="2400" dirty="0" smtClean="0">
                <a:latin typeface="Calibri" panose="020F0502020204030204" pitchFamily="34" charset="0"/>
                <a:cs typeface="Calibri" panose="020F0502020204030204" pitchFamily="34" charset="0"/>
              </a:rPr>
              <a:t>Climate models are supposed to describe several processes that are linked each others by causal relationships.</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One may identify five main </a:t>
            </a:r>
            <a:r>
              <a:rPr lang="en-US" sz="2400" dirty="0" err="1" smtClean="0">
                <a:latin typeface="Calibri" panose="020F0502020204030204" pitchFamily="34" charset="0"/>
                <a:cs typeface="Calibri" panose="020F0502020204030204" pitchFamily="34" charset="0"/>
              </a:rPr>
              <a:t>subdomains</a:t>
            </a:r>
            <a:r>
              <a:rPr lang="en-US" sz="2400" dirty="0" smtClean="0">
                <a:latin typeface="Calibri" panose="020F0502020204030204" pitchFamily="34" charset="0"/>
                <a:cs typeface="Calibri" panose="020F0502020204030204" pitchFamily="34" charset="0"/>
              </a:rPr>
              <a:t> in the climate system:</a:t>
            </a:r>
          </a:p>
          <a:p>
            <a:pPr marL="234950" indent="-234950">
              <a:buNone/>
            </a:pPr>
            <a:r>
              <a:rPr lang="en-US" sz="2400" dirty="0" smtClean="0">
                <a:latin typeface="Calibri" panose="020F0502020204030204" pitchFamily="34" charset="0"/>
                <a:cs typeface="Calibri" panose="020F0502020204030204" pitchFamily="34" charset="0"/>
              </a:rPr>
              <a:t>    - atmosphere;</a:t>
            </a:r>
          </a:p>
          <a:p>
            <a:pPr marL="234950" indent="-234950">
              <a:buNone/>
            </a:pPr>
            <a:r>
              <a:rPr lang="en-US" sz="2400" dirty="0" smtClean="0">
                <a:latin typeface="Calibri" panose="020F0502020204030204" pitchFamily="34" charset="0"/>
                <a:cs typeface="Calibri" panose="020F0502020204030204" pitchFamily="34" charset="0"/>
              </a:rPr>
              <a:t>	- </a:t>
            </a:r>
            <a:r>
              <a:rPr lang="en-US" sz="2400" dirty="0" err="1" smtClean="0">
                <a:latin typeface="Calibri" panose="020F0502020204030204" pitchFamily="34" charset="0"/>
                <a:cs typeface="Calibri" panose="020F0502020204030204" pitchFamily="34" charset="0"/>
              </a:rPr>
              <a:t>cryosphere</a:t>
            </a:r>
            <a:r>
              <a:rPr lang="en-US" sz="2400" dirty="0" smtClean="0">
                <a:latin typeface="Calibri" panose="020F0502020204030204" pitchFamily="34" charset="0"/>
                <a:cs typeface="Calibri" panose="020F0502020204030204" pitchFamily="34" charset="0"/>
              </a:rPr>
              <a:t>;</a:t>
            </a:r>
          </a:p>
          <a:p>
            <a:pPr marL="234950" indent="-234950">
              <a:buNone/>
            </a:pPr>
            <a:r>
              <a:rPr lang="en-US" sz="2400" dirty="0" smtClean="0">
                <a:latin typeface="Calibri" panose="020F0502020204030204" pitchFamily="34" charset="0"/>
                <a:cs typeface="Calibri" panose="020F0502020204030204" pitchFamily="34" charset="0"/>
              </a:rPr>
              <a:t>	- hydrosphere;</a:t>
            </a:r>
          </a:p>
          <a:p>
            <a:pPr marL="234950" indent="-234950">
              <a:buNone/>
            </a:pPr>
            <a:r>
              <a:rPr lang="en-US" sz="2400" dirty="0" smtClean="0">
                <a:latin typeface="Calibri" panose="020F0502020204030204" pitchFamily="34" charset="0"/>
                <a:cs typeface="Calibri" panose="020F0502020204030204" pitchFamily="34" charset="0"/>
              </a:rPr>
              <a:t>	- biosphere;</a:t>
            </a:r>
          </a:p>
          <a:p>
            <a:pPr marL="234950" indent="-234950">
              <a:buNone/>
            </a:pPr>
            <a:r>
              <a:rPr lang="en-US" sz="2400" dirty="0" smtClean="0">
                <a:latin typeface="Calibri" panose="020F0502020204030204" pitchFamily="34" charset="0"/>
                <a:cs typeface="Calibri" panose="020F0502020204030204" pitchFamily="34" charset="0"/>
              </a:rPr>
              <a:t>	- </a:t>
            </a:r>
            <a:r>
              <a:rPr lang="en-US" sz="2400" dirty="0" err="1" smtClean="0">
                <a:latin typeface="Calibri" panose="020F0502020204030204" pitchFamily="34" charset="0"/>
                <a:cs typeface="Calibri" panose="020F0502020204030204" pitchFamily="34" charset="0"/>
              </a:rPr>
              <a:t>technosphere</a:t>
            </a:r>
            <a:r>
              <a:rPr lang="en-US" sz="2400" dirty="0" smtClean="0">
                <a:latin typeface="Calibri" panose="020F0502020204030204" pitchFamily="34" charset="0"/>
                <a:cs typeface="Calibri" panose="020F0502020204030204" pitchFamily="34" charset="0"/>
              </a:rPr>
              <a:t>.</a:t>
            </a:r>
          </a:p>
          <a:p>
            <a:pPr marL="234950" indent="-234950">
              <a:buNone/>
            </a:pPr>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 Earth atmosphere is the layer of gases, commonly known as air, retained by the gravity force and surrounding our planet. It is composed by 5 main layers.</a:t>
            </a:r>
          </a:p>
          <a:p>
            <a:pPr marL="234950" indent="-234950"/>
            <a:endParaRPr lang="en-US" sz="2400" dirty="0" smtClean="0">
              <a:latin typeface="Calibri" panose="020F0502020204030204" pitchFamily="34" charset="0"/>
              <a:cs typeface="Calibri" panose="020F0502020204030204" pitchFamily="34" charset="0"/>
            </a:endParaRP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processes</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systems</a:t>
            </a:r>
            <a:endParaRPr lang="it-IT" sz="2400" b="0" dirty="0">
              <a:latin typeface="Calibri" panose="020F0502020204030204" pitchFamily="34" charset="0"/>
              <a:cs typeface="Calibri" panose="020F0502020204030204" pitchFamily="34" charset="0"/>
            </a:endParaRPr>
          </a:p>
        </p:txBody>
      </p:sp>
      <p:pic>
        <p:nvPicPr>
          <p:cNvPr id="26626" name="Picture 2" descr="http://albertomontanari.it/sites/default/files/didattica/sustainabledesign/256px-Atmosphere_layers-en.svg.png"/>
          <p:cNvPicPr>
            <a:picLocks noChangeAspect="1" noChangeArrowheads="1"/>
          </p:cNvPicPr>
          <p:nvPr/>
        </p:nvPicPr>
        <p:blipFill>
          <a:blip r:embed="rId2"/>
          <a:srcRect/>
          <a:stretch>
            <a:fillRect/>
          </a:stretch>
        </p:blipFill>
        <p:spPr bwMode="auto">
          <a:xfrm>
            <a:off x="10978903" y="0"/>
            <a:ext cx="1165769" cy="6858000"/>
          </a:xfrm>
          <a:prstGeom prst="rect">
            <a:avLst/>
          </a:prstGeom>
          <a:noFill/>
        </p:spPr>
      </p:pic>
      <p:pic>
        <p:nvPicPr>
          <p:cNvPr id="5" name="Picture 2" descr="https://upload.wikimedia.org/wikipedia/commons/thumb/2/28/Atmosphere_structure-en.svg/1024px-Atmosphere_structure-en.svg.png"/>
          <p:cNvPicPr>
            <a:picLocks noChangeAspect="1" noChangeArrowheads="1"/>
          </p:cNvPicPr>
          <p:nvPr/>
        </p:nvPicPr>
        <p:blipFill>
          <a:blip r:embed="rId3"/>
          <a:srcRect/>
          <a:stretch>
            <a:fillRect/>
          </a:stretch>
        </p:blipFill>
        <p:spPr bwMode="auto">
          <a:xfrm>
            <a:off x="7879598" y="2564904"/>
            <a:ext cx="2968930" cy="2398799"/>
          </a:xfrm>
          <a:prstGeom prst="rect">
            <a:avLst/>
          </a:prstGeom>
          <a:noFill/>
        </p:spPr>
      </p:pic>
      <p:sp>
        <p:nvSpPr>
          <p:cNvPr id="6" name="Rettangolo 5"/>
          <p:cNvSpPr/>
          <p:nvPr/>
        </p:nvSpPr>
        <p:spPr>
          <a:xfrm>
            <a:off x="5375920" y="3284984"/>
            <a:ext cx="2592288" cy="954107"/>
          </a:xfrm>
          <a:prstGeom prst="rect">
            <a:avLst/>
          </a:prstGeom>
        </p:spPr>
        <p:txBody>
          <a:bodyPr wrap="square">
            <a:spAutoFit/>
          </a:bodyPr>
          <a:lstStyle/>
          <a:p>
            <a:r>
              <a:rPr lang="en-US" sz="1400" dirty="0" smtClean="0"/>
              <a:t>William </a:t>
            </a:r>
            <a:r>
              <a:rPr lang="en-US" sz="1400" dirty="0" err="1" smtClean="0"/>
              <a:t>Crochot</a:t>
            </a:r>
            <a:r>
              <a:rPr lang="en-US" sz="1400" dirty="0" smtClean="0"/>
              <a:t> - Own work, CC BY-SA 4.0, https://commons.wikimedia.org/w/index.php?curid=36405873</a:t>
            </a:r>
            <a:endParaRPr lang="it-IT" sz="1400" dirty="0"/>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479376" y="620688"/>
            <a:ext cx="9505056" cy="936104"/>
          </a:xfrm>
        </p:spPr>
        <p:txBody>
          <a:bodyPr/>
          <a:lstStyle/>
          <a:p>
            <a:pPr marL="234950" indent="-234950"/>
            <a:r>
              <a:rPr lang="en-US" sz="2400" dirty="0" smtClean="0">
                <a:latin typeface="Calibri" panose="020F0502020204030204" pitchFamily="34" charset="0"/>
                <a:cs typeface="Calibri" panose="020F0502020204030204" pitchFamily="34" charset="0"/>
              </a:rPr>
              <a:t>The </a:t>
            </a:r>
            <a:r>
              <a:rPr lang="en-US" sz="2400" dirty="0" err="1" smtClean="0">
                <a:latin typeface="Calibri" panose="020F0502020204030204" pitchFamily="34" charset="0"/>
                <a:cs typeface="Calibri" panose="020F0502020204030204" pitchFamily="34" charset="0"/>
              </a:rPr>
              <a:t>cryosphere</a:t>
            </a:r>
            <a:r>
              <a:rPr lang="en-US" sz="2400" dirty="0" smtClean="0">
                <a:latin typeface="Calibri" panose="020F0502020204030204" pitchFamily="34" charset="0"/>
                <a:cs typeface="Calibri" panose="020F0502020204030204" pitchFamily="34" charset="0"/>
              </a:rPr>
              <a:t> is the domain of water in solid form, </a:t>
            </a:r>
            <a:br>
              <a:rPr lang="en-US" sz="2400" dirty="0" smtClean="0">
                <a:latin typeface="Calibri" panose="020F0502020204030204" pitchFamily="34" charset="0"/>
                <a:cs typeface="Calibri" panose="020F0502020204030204" pitchFamily="34" charset="0"/>
              </a:rPr>
            </a:br>
            <a:r>
              <a:rPr lang="en-US" sz="2400" dirty="0" smtClean="0">
                <a:latin typeface="Calibri" panose="020F0502020204030204" pitchFamily="34" charset="0"/>
                <a:cs typeface="Calibri" panose="020F0502020204030204" pitchFamily="34" charset="0"/>
              </a:rPr>
              <a:t>including sea ice, lake ice, river ice, snow cover, glaciers, </a:t>
            </a:r>
            <a:br>
              <a:rPr lang="en-US" sz="2400" dirty="0" smtClean="0">
                <a:latin typeface="Calibri" panose="020F0502020204030204" pitchFamily="34" charset="0"/>
                <a:cs typeface="Calibri" panose="020F0502020204030204" pitchFamily="34" charset="0"/>
              </a:rPr>
            </a:br>
            <a:r>
              <a:rPr lang="en-US" sz="2400" dirty="0" smtClean="0">
                <a:latin typeface="Calibri" panose="020F0502020204030204" pitchFamily="34" charset="0"/>
                <a:cs typeface="Calibri" panose="020F0502020204030204" pitchFamily="34" charset="0"/>
              </a:rPr>
              <a:t>ice caps, ice sheets, and frozen ground (which includes </a:t>
            </a:r>
            <a:br>
              <a:rPr lang="en-US" sz="2400" dirty="0" smtClean="0">
                <a:latin typeface="Calibri" panose="020F0502020204030204" pitchFamily="34" charset="0"/>
                <a:cs typeface="Calibri" panose="020F0502020204030204" pitchFamily="34" charset="0"/>
              </a:rPr>
            </a:br>
            <a:r>
              <a:rPr lang="en-US" sz="2400" dirty="0" smtClean="0">
                <a:latin typeface="Calibri" panose="020F0502020204030204" pitchFamily="34" charset="0"/>
                <a:cs typeface="Calibri" panose="020F0502020204030204" pitchFamily="34" charset="0"/>
              </a:rPr>
              <a:t>permafrost). There is a wide overlap between </a:t>
            </a:r>
            <a:br>
              <a:rPr lang="en-US" sz="2400" dirty="0" smtClean="0">
                <a:latin typeface="Calibri" panose="020F0502020204030204" pitchFamily="34" charset="0"/>
                <a:cs typeface="Calibri" panose="020F0502020204030204" pitchFamily="34" charset="0"/>
              </a:rPr>
            </a:br>
            <a:r>
              <a:rPr lang="en-US" sz="2400" dirty="0" err="1" smtClean="0">
                <a:latin typeface="Calibri" panose="020F0502020204030204" pitchFamily="34" charset="0"/>
                <a:cs typeface="Calibri" panose="020F0502020204030204" pitchFamily="34" charset="0"/>
              </a:rPr>
              <a:t>cryosphere</a:t>
            </a:r>
            <a:r>
              <a:rPr lang="en-US" sz="2400" dirty="0" smtClean="0">
                <a:latin typeface="Calibri" panose="020F0502020204030204" pitchFamily="34" charset="0"/>
                <a:cs typeface="Calibri" panose="020F0502020204030204" pitchFamily="34" charset="0"/>
              </a:rPr>
              <a:t> and hydrosphere.</a:t>
            </a:r>
          </a:p>
          <a:p>
            <a:pPr marL="234950" indent="-234950"/>
            <a:endParaRPr lang="en-US" sz="9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 hydrosphere includes the mass of water found on, </a:t>
            </a:r>
            <a:br>
              <a:rPr lang="en-US" sz="2400" dirty="0" smtClean="0">
                <a:latin typeface="Calibri" panose="020F0502020204030204" pitchFamily="34" charset="0"/>
                <a:cs typeface="Calibri" panose="020F0502020204030204" pitchFamily="34" charset="0"/>
              </a:rPr>
            </a:br>
            <a:r>
              <a:rPr lang="en-US" sz="2400" dirty="0" smtClean="0">
                <a:latin typeface="Calibri" panose="020F0502020204030204" pitchFamily="34" charset="0"/>
                <a:cs typeface="Calibri" panose="020F0502020204030204" pitchFamily="34" charset="0"/>
              </a:rPr>
              <a:t>under, and above the surface of a planet. Water in the</a:t>
            </a:r>
            <a:br>
              <a:rPr lang="en-US" sz="2400" dirty="0" smtClean="0">
                <a:latin typeface="Calibri" panose="020F0502020204030204" pitchFamily="34" charset="0"/>
                <a:cs typeface="Calibri" panose="020F0502020204030204" pitchFamily="34" charset="0"/>
              </a:rPr>
            </a:br>
            <a:r>
              <a:rPr lang="en-US" sz="2400" dirty="0" smtClean="0">
                <a:latin typeface="Calibri" panose="020F0502020204030204" pitchFamily="34" charset="0"/>
                <a:cs typeface="Calibri" panose="020F0502020204030204" pitchFamily="34" charset="0"/>
              </a:rPr>
              <a:t>liquid state covers about 70% of the Earth's surface.</a:t>
            </a:r>
          </a:p>
          <a:p>
            <a:pPr marL="234950" indent="-234950"/>
            <a:endParaRPr lang="en-US" sz="9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 biosphere, also known as the ecosphere, encompasses all ecosystems. It can also be termed the zone of life on Earth and therefore there is a large overlap with other spheres.</a:t>
            </a:r>
          </a:p>
          <a:p>
            <a:pPr marL="234950" indent="-234950"/>
            <a:endParaRPr lang="en-US" sz="9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 </a:t>
            </a:r>
            <a:r>
              <a:rPr lang="en-US" sz="2400" dirty="0" err="1" smtClean="0">
                <a:latin typeface="Calibri" panose="020F0502020204030204" pitchFamily="34" charset="0"/>
                <a:cs typeface="Calibri" panose="020F0502020204030204" pitchFamily="34" charset="0"/>
              </a:rPr>
              <a:t>technopshere</a:t>
            </a:r>
            <a:r>
              <a:rPr lang="en-US" sz="2400" dirty="0" smtClean="0">
                <a:latin typeface="Calibri" panose="020F0502020204030204" pitchFamily="34" charset="0"/>
                <a:cs typeface="Calibri" panose="020F0502020204030204" pitchFamily="34" charset="0"/>
              </a:rPr>
              <a:t> (sometimes also referred as </a:t>
            </a:r>
            <a:r>
              <a:rPr lang="en-US" sz="2400" dirty="0" err="1" smtClean="0">
                <a:latin typeface="Calibri" panose="020F0502020204030204" pitchFamily="34" charset="0"/>
                <a:cs typeface="Calibri" panose="020F0502020204030204" pitchFamily="34" charset="0"/>
              </a:rPr>
              <a:t>anthroposphere</a:t>
            </a:r>
            <a:r>
              <a:rPr lang="en-US" sz="2400" dirty="0" smtClean="0">
                <a:latin typeface="Calibri" panose="020F0502020204030204" pitchFamily="34" charset="0"/>
                <a:cs typeface="Calibri" panose="020F0502020204030204" pitchFamily="34" charset="0"/>
              </a:rPr>
              <a:t>) is that part of the environment that is made or modified by humans for use in human activities and human habitats.</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processes</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systems</a:t>
            </a:r>
            <a:endParaRPr lang="it-IT" sz="2400" b="0" dirty="0">
              <a:latin typeface="Calibri" panose="020F0502020204030204" pitchFamily="34" charset="0"/>
              <a:cs typeface="Calibri" panose="020F0502020204030204" pitchFamily="34" charset="0"/>
            </a:endParaRPr>
          </a:p>
        </p:txBody>
      </p:sp>
      <p:pic>
        <p:nvPicPr>
          <p:cNvPr id="28676" name="Picture 4" descr="https://upload.wikimedia.org/wikipedia/commons/thumb/b/be/Top_of_Atmosphere.jpg/1280px-Top_of_Atmosphere.jpg"/>
          <p:cNvPicPr>
            <a:picLocks noChangeAspect="1" noChangeArrowheads="1"/>
          </p:cNvPicPr>
          <p:nvPr/>
        </p:nvPicPr>
        <p:blipFill>
          <a:blip r:embed="rId2"/>
          <a:srcRect/>
          <a:stretch>
            <a:fillRect/>
          </a:stretch>
        </p:blipFill>
        <p:spPr bwMode="auto">
          <a:xfrm>
            <a:off x="8291230" y="21059"/>
            <a:ext cx="3925450" cy="2615853"/>
          </a:xfrm>
          <a:prstGeom prst="rect">
            <a:avLst/>
          </a:prstGeom>
          <a:noFill/>
        </p:spPr>
      </p:pic>
      <p:sp>
        <p:nvSpPr>
          <p:cNvPr id="7" name="Rettangolo 6"/>
          <p:cNvSpPr/>
          <p:nvPr/>
        </p:nvSpPr>
        <p:spPr>
          <a:xfrm>
            <a:off x="8256240" y="2763505"/>
            <a:ext cx="3672408" cy="1384995"/>
          </a:xfrm>
          <a:prstGeom prst="rect">
            <a:avLst/>
          </a:prstGeom>
        </p:spPr>
        <p:txBody>
          <a:bodyPr wrap="square">
            <a:spAutoFit/>
          </a:bodyPr>
          <a:lstStyle/>
          <a:p>
            <a:r>
              <a:rPr lang="en-US" sz="1400" dirty="0" smtClean="0"/>
              <a:t>By NASA Earth Observatory - http://eol.jsc.nasa.gov/scripts/sseop/photo.pl?mission=ISS013&amp;amp;roll=E&amp;amp;frame=54329, Public Domain, https://commons.wikimedia.org/w/index.php?curid=1722627</a:t>
            </a:r>
            <a:endParaRPr lang="it-IT" sz="1400" dirty="0"/>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processes</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systems</a:t>
            </a:r>
            <a:endParaRPr lang="it-IT" sz="2400" b="0" dirty="0">
              <a:latin typeface="Calibri" panose="020F0502020204030204" pitchFamily="34" charset="0"/>
              <a:cs typeface="Calibri" panose="020F0502020204030204" pitchFamily="34" charset="0"/>
            </a:endParaRPr>
          </a:p>
        </p:txBody>
      </p:sp>
      <p:pic>
        <p:nvPicPr>
          <p:cNvPr id="29698" name="Picture 2" descr="http://albertomontanari.it/sites/default/files/didattica/DistributionEarthWater.jpg"/>
          <p:cNvPicPr>
            <a:picLocks noChangeAspect="1" noChangeArrowheads="1"/>
          </p:cNvPicPr>
          <p:nvPr/>
        </p:nvPicPr>
        <p:blipFill>
          <a:blip r:embed="rId2"/>
          <a:srcRect/>
          <a:stretch>
            <a:fillRect/>
          </a:stretch>
        </p:blipFill>
        <p:spPr bwMode="auto">
          <a:xfrm>
            <a:off x="2351584" y="980728"/>
            <a:ext cx="6408712" cy="4779380"/>
          </a:xfrm>
          <a:prstGeom prst="rect">
            <a:avLst/>
          </a:prstGeom>
          <a:noFill/>
        </p:spPr>
      </p:pic>
      <p:sp>
        <p:nvSpPr>
          <p:cNvPr id="8" name="Rettangolo 7"/>
          <p:cNvSpPr/>
          <p:nvPr/>
        </p:nvSpPr>
        <p:spPr>
          <a:xfrm>
            <a:off x="1775520" y="6093296"/>
            <a:ext cx="9073008" cy="646331"/>
          </a:xfrm>
          <a:prstGeom prst="rect">
            <a:avLst/>
          </a:prstGeom>
        </p:spPr>
        <p:txBody>
          <a:bodyPr wrap="square">
            <a:spAutoFit/>
          </a:bodyPr>
          <a:lstStyle/>
          <a:p>
            <a:r>
              <a:rPr lang="en-US" b="1" dirty="0" smtClean="0"/>
              <a:t>Sketch of water distribution on Earth. By NASA Official website, [1]., Public Domain, </a:t>
            </a:r>
            <a:r>
              <a:rPr lang="en-US" b="1" dirty="0" smtClean="0">
                <a:hlinkClick r:id="rId3"/>
              </a:rPr>
              <a:t>https://commons.wikimedia.org/w/index.php?curid=49654959</a:t>
            </a:r>
            <a:r>
              <a:rPr lang="en-US" dirty="0" smtClean="0"/>
              <a:t> </a:t>
            </a:r>
            <a:endParaRPr lang="it-IT" dirty="0"/>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479376" y="764704"/>
            <a:ext cx="10441160" cy="936104"/>
          </a:xfrm>
        </p:spPr>
        <p:txBody>
          <a:bodyPr/>
          <a:lstStyle/>
          <a:p>
            <a:pPr marL="234950" indent="-234950"/>
            <a:r>
              <a:rPr lang="en-US" sz="2400" dirty="0" smtClean="0">
                <a:latin typeface="Calibri" panose="020F0502020204030204" pitchFamily="34" charset="0"/>
                <a:cs typeface="Calibri" panose="020F0502020204030204" pitchFamily="34" charset="0"/>
              </a:rPr>
              <a:t>The above </a:t>
            </a:r>
            <a:r>
              <a:rPr lang="en-US" sz="2400" dirty="0" err="1" smtClean="0">
                <a:latin typeface="Calibri" panose="020F0502020204030204" pitchFamily="34" charset="0"/>
                <a:cs typeface="Calibri" panose="020F0502020204030204" pitchFamily="34" charset="0"/>
              </a:rPr>
              <a:t>sudomains</a:t>
            </a:r>
            <a:r>
              <a:rPr lang="en-US" sz="2400" dirty="0" smtClean="0">
                <a:latin typeface="Calibri" panose="020F0502020204030204" pitchFamily="34" charset="0"/>
                <a:cs typeface="Calibri" panose="020F0502020204030204" pitchFamily="34" charset="0"/>
              </a:rPr>
              <a:t> are open systems that are tightly related each other, with exchanges of physical quantities like mass, heat, momentum and energy.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 climate system is driven by solar energy.</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Some of the solar energy is reflected back into space, while the rest is absorbed by the climate system and re-emitted as heat.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Part of the reflected and re-emitted energy is trapped by the Earth's greenhouse effect.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This heat dynamics is what determines the temperature of the Earth.</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processes</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systems</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479376" y="764704"/>
            <a:ext cx="10441160" cy="936104"/>
          </a:xfrm>
        </p:spPr>
        <p:txBody>
          <a:bodyPr/>
          <a:lstStyle/>
          <a:p>
            <a:pPr marL="234950" indent="-234950"/>
            <a:r>
              <a:rPr lang="en-US" sz="2400" dirty="0" smtClean="0">
                <a:latin typeface="Calibri" panose="020F0502020204030204" pitchFamily="34" charset="0"/>
                <a:cs typeface="Calibri" panose="020F0502020204030204" pitchFamily="34" charset="0"/>
              </a:rPr>
              <a:t>Earth is heated by sun in an uneven way, as some parts of the Earth receive more energy therefore originating well known temperature differences that the system tends to reduce by transporting heat from the warm tropics to the cool ice zones of the poles.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This heat transportation gives rise to ocean currents, wind, evaporation, precipitation, and global weather patterns.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In particular, the hydrosphere is intensively connected with the atmosphere through the hydrological cycle.</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 ocean-atmosphere system also exchanges gases like carbon dioxide, where the ocean acts as a large carbon sink. These interrelationships are not yet fully known and therefore we need to introduce assumptions when building models.</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processes</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systems</a:t>
            </a:r>
            <a:endParaRPr lang="it-IT" sz="2400" b="0" dirty="0">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2"/>
          </p:nvPr>
        </p:nvSpPr>
        <p:spPr>
          <a:xfrm>
            <a:off x="335360" y="620688"/>
            <a:ext cx="7272808" cy="936104"/>
          </a:xfrm>
        </p:spPr>
        <p:txBody>
          <a:bodyPr/>
          <a:lstStyle/>
          <a:p>
            <a:pPr marL="234950" indent="-234950"/>
            <a:r>
              <a:rPr lang="en-US" sz="2400" dirty="0" smtClean="0">
                <a:latin typeface="Calibri" panose="020F0502020204030204" pitchFamily="34" charset="0"/>
                <a:cs typeface="Calibri" panose="020F0502020204030204" pitchFamily="34" charset="0"/>
              </a:rPr>
              <a:t>The above systems are </a:t>
            </a:r>
            <a:r>
              <a:rPr lang="en-US" sz="2400" dirty="0" err="1" smtClean="0">
                <a:latin typeface="Calibri" panose="020F0502020204030204" pitchFamily="34" charset="0"/>
                <a:cs typeface="Calibri" panose="020F0502020204030204" pitchFamily="34" charset="0"/>
              </a:rPr>
              <a:t>characterised</a:t>
            </a:r>
            <a:r>
              <a:rPr lang="en-US" sz="2400" dirty="0" smtClean="0">
                <a:latin typeface="Calibri" panose="020F0502020204030204" pitchFamily="34" charset="0"/>
                <a:cs typeface="Calibri" panose="020F0502020204030204" pitchFamily="34" charset="0"/>
              </a:rPr>
              <a:t> by turbulence and may exhibit chaotic </a:t>
            </a:r>
            <a:r>
              <a:rPr lang="en-US" sz="2400" dirty="0" err="1" smtClean="0">
                <a:latin typeface="Calibri" panose="020F0502020204030204" pitchFamily="34" charset="0"/>
                <a:cs typeface="Calibri" panose="020F0502020204030204" pitchFamily="34" charset="0"/>
              </a:rPr>
              <a:t>behaviours</a:t>
            </a:r>
            <a:endParaRPr lang="en-US" sz="2400" dirty="0" smtClean="0">
              <a:latin typeface="Calibri" panose="020F0502020204030204" pitchFamily="34" charset="0"/>
              <a:cs typeface="Calibri" panose="020F0502020204030204" pitchFamily="34" charset="0"/>
            </a:endParaRP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Chaos implies a high sensitivity to initial and boundary conditions.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In terms of predictability, chaotic systems may be predictable in the short term while in the longer term they exhibit uncertainty. </a:t>
            </a:r>
          </a:p>
          <a:p>
            <a:pPr marL="234950" indent="-234950"/>
            <a:endParaRPr lang="en-US" sz="2400" dirty="0" smtClean="0">
              <a:latin typeface="Calibri" panose="020F0502020204030204" pitchFamily="34" charset="0"/>
              <a:cs typeface="Calibri" panose="020F0502020204030204" pitchFamily="34" charset="0"/>
            </a:endParaRPr>
          </a:p>
          <a:p>
            <a:pPr marL="234950" indent="-234950"/>
            <a:r>
              <a:rPr lang="en-US" sz="2400" dirty="0" smtClean="0">
                <a:latin typeface="Calibri" panose="020F0502020204030204" pitchFamily="34" charset="0"/>
                <a:cs typeface="Calibri" panose="020F0502020204030204" pitchFamily="34" charset="0"/>
              </a:rPr>
              <a:t>The time span that the behavior of a chaotic system can be effectively predicted depends on how accurately its current state can be measured, and a time scale depending on the dynamics of the system, called the </a:t>
            </a:r>
            <a:r>
              <a:rPr lang="en-US" sz="2400" dirty="0" err="1" smtClean="0">
                <a:latin typeface="Calibri" panose="020F0502020204030204" pitchFamily="34" charset="0"/>
                <a:cs typeface="Calibri" panose="020F0502020204030204" pitchFamily="34" charset="0"/>
              </a:rPr>
              <a:t>Lyapunov</a:t>
            </a:r>
            <a:r>
              <a:rPr lang="en-US" sz="2400" dirty="0" smtClean="0">
                <a:latin typeface="Calibri" panose="020F0502020204030204" pitchFamily="34" charset="0"/>
                <a:cs typeface="Calibri" panose="020F0502020204030204" pitchFamily="34" charset="0"/>
              </a:rPr>
              <a:t> time.</a:t>
            </a:r>
          </a:p>
        </p:txBody>
      </p:sp>
      <p:sp>
        <p:nvSpPr>
          <p:cNvPr id="2" name="Segnaposto testo 1"/>
          <p:cNvSpPr>
            <a:spLocks noGrp="1"/>
          </p:cNvSpPr>
          <p:nvPr>
            <p:ph type="body" sz="quarter" idx="10"/>
          </p:nvPr>
        </p:nvSpPr>
        <p:spPr>
          <a:xfrm>
            <a:off x="317670" y="163510"/>
            <a:ext cx="11233149" cy="385170"/>
          </a:xfrm>
        </p:spPr>
        <p:txBody>
          <a:bodyPr>
            <a:spAutoFit/>
          </a:bodyPr>
          <a:lstStyle/>
          <a:p>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processes</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systems</a:t>
            </a:r>
            <a:endParaRPr lang="it-IT" sz="2400" b="0" dirty="0">
              <a:latin typeface="Calibri" panose="020F0502020204030204" pitchFamily="34" charset="0"/>
              <a:cs typeface="Calibri" panose="020F0502020204030204" pitchFamily="34" charset="0"/>
            </a:endParaRPr>
          </a:p>
        </p:txBody>
      </p:sp>
      <p:pic>
        <p:nvPicPr>
          <p:cNvPr id="31746" name="Picture 2" descr="http://albertomontanari.it/sites/default/files/didattica/sustainabledesign/885px-Airplane_vortex_edit.jpg"/>
          <p:cNvPicPr>
            <a:picLocks noChangeAspect="1" noChangeArrowheads="1"/>
          </p:cNvPicPr>
          <p:nvPr/>
        </p:nvPicPr>
        <p:blipFill>
          <a:blip r:embed="rId2"/>
          <a:srcRect/>
          <a:stretch>
            <a:fillRect/>
          </a:stretch>
        </p:blipFill>
        <p:spPr bwMode="auto">
          <a:xfrm>
            <a:off x="7950784" y="1484784"/>
            <a:ext cx="4241216" cy="3450481"/>
          </a:xfrm>
          <a:prstGeom prst="rect">
            <a:avLst/>
          </a:prstGeom>
          <a:noFill/>
        </p:spPr>
      </p:pic>
      <p:sp>
        <p:nvSpPr>
          <p:cNvPr id="5" name="Rettangolo 4"/>
          <p:cNvSpPr/>
          <p:nvPr/>
        </p:nvSpPr>
        <p:spPr>
          <a:xfrm>
            <a:off x="7896200" y="5085184"/>
            <a:ext cx="3723563" cy="646331"/>
          </a:xfrm>
          <a:prstGeom prst="rect">
            <a:avLst/>
          </a:prstGeom>
        </p:spPr>
        <p:txBody>
          <a:bodyPr wrap="square">
            <a:spAutoFit/>
          </a:bodyPr>
          <a:lstStyle/>
          <a:p>
            <a:r>
              <a:rPr lang="en-US" dirty="0" smtClean="0"/>
              <a:t>Turbulence in the tip vortex from an airplane wing. </a:t>
            </a:r>
            <a:endParaRPr lang="it-IT" dirty="0"/>
          </a:p>
        </p:txBody>
      </p:sp>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theme/theme1.xml><?xml version="1.0" encoding="utf-8"?>
<a:theme xmlns:a="http://schemas.openxmlformats.org/drawingml/2006/main" name="COPERTI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EEECE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5970</TotalTime>
  <Words>2836</Words>
  <Application>Microsoft Office PowerPoint</Application>
  <PresentationFormat>Personalizzato</PresentationFormat>
  <Paragraphs>202</Paragraphs>
  <Slides>29</Slides>
  <Notes>0</Notes>
  <HiddenSlides>0</HiddenSlides>
  <MMClips>0</MMClips>
  <ScaleCrop>false</ScaleCrop>
  <HeadingPairs>
    <vt:vector size="4" baseType="variant">
      <vt:variant>
        <vt:lpstr>Tema</vt:lpstr>
      </vt:variant>
      <vt:variant>
        <vt:i4>3</vt:i4>
      </vt:variant>
      <vt:variant>
        <vt:lpstr>Titoli diapositive</vt:lpstr>
      </vt:variant>
      <vt:variant>
        <vt:i4>29</vt:i4>
      </vt:variant>
    </vt:vector>
  </HeadingPairs>
  <TitlesOfParts>
    <vt:vector size="32"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Alberto</cp:lastModifiedBy>
  <cp:revision>293</cp:revision>
  <dcterms:created xsi:type="dcterms:W3CDTF">2017-11-13T10:11:35Z</dcterms:created>
  <dcterms:modified xsi:type="dcterms:W3CDTF">2024-03-11T13:21:10Z</dcterms:modified>
</cp:coreProperties>
</file>