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1" r:id="rId3"/>
  </p:sldMasterIdLst>
  <p:sldIdLst>
    <p:sldId id="263" r:id="rId4"/>
    <p:sldId id="282" r:id="rId5"/>
    <p:sldId id="310" r:id="rId6"/>
    <p:sldId id="311" r:id="rId7"/>
    <p:sldId id="312" r:id="rId8"/>
    <p:sldId id="313" r:id="rId9"/>
    <p:sldId id="314" r:id="rId10"/>
    <p:sldId id="315" r:id="rId11"/>
    <p:sldId id="316" r:id="rId12"/>
    <p:sldId id="317" r:id="rId13"/>
    <p:sldId id="319" r:id="rId14"/>
    <p:sldId id="321" r:id="rId15"/>
    <p:sldId id="320" r:id="rId16"/>
    <p:sldId id="322" r:id="rId17"/>
    <p:sldId id="318"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366FF"/>
    <a:srgbClr val="BD2B0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604" autoAdjust="0"/>
  </p:normalViewPr>
  <p:slideViewPr>
    <p:cSldViewPr showGuides="1">
      <p:cViewPr>
        <p:scale>
          <a:sx n="75" d="100"/>
          <a:sy n="75" d="100"/>
        </p:scale>
        <p:origin x="-2130" y="-6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COPERTINA">
    <p:spTree>
      <p:nvGrpSpPr>
        <p:cNvPr id="1" name=""/>
        <p:cNvGrpSpPr/>
        <p:nvPr/>
      </p:nvGrpSpPr>
      <p:grpSpPr>
        <a:xfrm>
          <a:off x="0" y="0"/>
          <a:ext cx="0" cy="0"/>
          <a:chOff x="0" y="0"/>
          <a:chExt cx="0" cy="0"/>
        </a:xfrm>
      </p:grpSpPr>
      <p:sp>
        <p:nvSpPr>
          <p:cNvPr id="3" name="Segnaposto testo 2"/>
          <p:cNvSpPr>
            <a:spLocks noGrp="1"/>
          </p:cNvSpPr>
          <p:nvPr>
            <p:ph type="body" sz="quarter" idx="10" hasCustomPrompt="1"/>
          </p:nvPr>
        </p:nvSpPr>
        <p:spPr>
          <a:xfrm>
            <a:off x="4751851" y="548680"/>
            <a:ext cx="6913364" cy="4536504"/>
          </a:xfrm>
          <a:prstGeom prst="rect">
            <a:avLst/>
          </a:prstGeom>
        </p:spPr>
        <p:txBody>
          <a:bodyPr anchor="ctr" anchorCtr="0"/>
          <a:lstStyle>
            <a:lvl1pPr marL="0" indent="0">
              <a:buNone/>
              <a:defRPr sz="3600" b="1">
                <a:solidFill>
                  <a:schemeClr val="bg1"/>
                </a:solidFill>
                <a:latin typeface="Century Gothic" panose="020B0502020202020204" pitchFamily="34" charset="0"/>
              </a:defRPr>
            </a:lvl1pPr>
          </a:lstStyle>
          <a:p>
            <a:pPr lvl="0"/>
            <a:r>
              <a:rPr lang="it-IT" dirty="0" smtClean="0"/>
              <a:t>Fare clic per inserire </a:t>
            </a:r>
          </a:p>
          <a:p>
            <a:pPr lvl="0"/>
            <a:r>
              <a:rPr lang="it-IT" dirty="0" smtClean="0"/>
              <a:t>il titolo della presentazione</a:t>
            </a:r>
            <a:endParaRPr lang="it-IT" dirty="0"/>
          </a:p>
        </p:txBody>
      </p:sp>
      <p:sp>
        <p:nvSpPr>
          <p:cNvPr id="6" name="Segnaposto testo 5"/>
          <p:cNvSpPr>
            <a:spLocks noGrp="1"/>
          </p:cNvSpPr>
          <p:nvPr>
            <p:ph type="body" sz="quarter" idx="11" hasCustomPrompt="1"/>
          </p:nvPr>
        </p:nvSpPr>
        <p:spPr>
          <a:xfrm>
            <a:off x="4751917" y="5379814"/>
            <a:ext cx="7008283" cy="425450"/>
          </a:xfrm>
          <a:prstGeom prst="rect">
            <a:avLst/>
          </a:prstGeom>
        </p:spPr>
        <p:txBody>
          <a:bodyPr/>
          <a:lstStyle>
            <a:lvl1pPr marL="0" indent="0">
              <a:buNone/>
              <a:defRPr sz="24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8" name="Segnaposto testo 7"/>
          <p:cNvSpPr>
            <a:spLocks noGrp="1"/>
          </p:cNvSpPr>
          <p:nvPr>
            <p:ph type="body" sz="quarter" idx="12" hasCustomPrompt="1"/>
          </p:nvPr>
        </p:nvSpPr>
        <p:spPr>
          <a:xfrm>
            <a:off x="4751918" y="5877942"/>
            <a:ext cx="7105649" cy="791418"/>
          </a:xfrm>
          <a:prstGeom prst="rect">
            <a:avLst/>
          </a:prstGeom>
        </p:spPr>
        <p:txBody>
          <a:bodyPr/>
          <a:lstStyle>
            <a:lvl1pPr marL="0" indent="0">
              <a:buNone/>
              <a:defRPr sz="2000" baseline="0">
                <a:solidFill>
                  <a:schemeClr val="bg1"/>
                </a:solidFill>
                <a:latin typeface="Century Gothic" panose="020B0502020202020204" pitchFamily="34" charset="0"/>
              </a:defRPr>
            </a:lvl1pPr>
          </a:lstStyle>
          <a:p>
            <a:pPr lvl="0"/>
            <a:r>
              <a:rPr lang="it-IT" dirty="0" smtClean="0"/>
              <a:t>Dipartimento/Struttura </a:t>
            </a:r>
            <a:r>
              <a:rPr lang="it-IT" dirty="0" err="1" smtClean="0"/>
              <a:t>xxxxxx</a:t>
            </a:r>
            <a:r>
              <a:rPr lang="it-IT" dirty="0" smtClean="0"/>
              <a:t> </a:t>
            </a:r>
            <a:r>
              <a:rPr lang="it-IT" dirty="0" err="1" smtClean="0"/>
              <a:t>xxxxxxxxxxxx</a:t>
            </a:r>
            <a:r>
              <a:rPr lang="it-IT" dirty="0" smtClean="0"/>
              <a:t> </a:t>
            </a:r>
            <a:r>
              <a:rPr lang="it-IT" dirty="0" err="1" smtClean="0"/>
              <a:t>xxxxxxxx</a:t>
            </a:r>
            <a:r>
              <a:rPr lang="it-IT" dirty="0" smtClean="0"/>
              <a:t> </a:t>
            </a:r>
            <a:r>
              <a:rPr lang="it-IT" dirty="0" err="1" smtClean="0"/>
              <a:t>xxxxx</a:t>
            </a:r>
            <a:r>
              <a:rPr lang="it-IT" dirty="0" smtClean="0"/>
              <a:t> </a:t>
            </a:r>
            <a:r>
              <a:rPr lang="it-IT" dirty="0" err="1" smtClean="0"/>
              <a:t>xxxxxxxxxxxxxxxxxxx</a:t>
            </a:r>
            <a:r>
              <a:rPr lang="it-IT" dirty="0" smtClean="0"/>
              <a:t> </a:t>
            </a:r>
            <a:r>
              <a:rPr lang="it-IT" dirty="0" err="1" smtClean="0"/>
              <a:t>xxxxx</a:t>
            </a:r>
            <a:endParaRPr lang="it-IT" dirty="0"/>
          </a:p>
        </p:txBody>
      </p:sp>
    </p:spTree>
    <p:extLst>
      <p:ext uri="{BB962C8B-B14F-4D97-AF65-F5344CB8AC3E}">
        <p14:creationId xmlns="" xmlns:p14="http://schemas.microsoft.com/office/powerpoint/2010/main" val="25667256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con punto elenco">
    <p:spTree>
      <p:nvGrpSpPr>
        <p:cNvPr id="1" name=""/>
        <p:cNvGrpSpPr/>
        <p:nvPr/>
      </p:nvGrpSpPr>
      <p:grpSpPr>
        <a:xfrm>
          <a:off x="0" y="0"/>
          <a:ext cx="0" cy="0"/>
          <a:chOff x="0" y="0"/>
          <a:chExt cx="0" cy="0"/>
        </a:xfrm>
      </p:grpSpPr>
      <p:sp>
        <p:nvSpPr>
          <p:cNvPr id="8" name="Segnaposto testo 7"/>
          <p:cNvSpPr>
            <a:spLocks noGrp="1"/>
          </p:cNvSpPr>
          <p:nvPr>
            <p:ph type="body" sz="quarter" idx="11"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10" name="Segnaposto testo 9"/>
          <p:cNvSpPr>
            <a:spLocks noGrp="1"/>
          </p:cNvSpPr>
          <p:nvPr>
            <p:ph type="body" sz="quarter" idx="12" hasCustomPrompt="1"/>
          </p:nvPr>
        </p:nvSpPr>
        <p:spPr>
          <a:xfrm>
            <a:off x="527051" y="1989138"/>
            <a:ext cx="11233149" cy="3816126"/>
          </a:xfrm>
          <a:prstGeom prst="rect">
            <a:avLst/>
          </a:prstGeom>
        </p:spPr>
        <p:txBody>
          <a:bodyPr/>
          <a:lstStyle>
            <a:lvl1pPr marL="285750" indent="-285750">
              <a:buFont typeface="Wingdings" panose="05000000000000000000" pitchFamily="2" charset="2"/>
              <a:buChar char="§"/>
              <a:defRPr sz="1800" baseline="0">
                <a:latin typeface="Century Gothic" panose="020B0502020202020204" pitchFamily="34" charset="0"/>
              </a:defRPr>
            </a:lvl1pPr>
            <a:lvl2pPr marL="742950" indent="-285750">
              <a:buFont typeface="Wingdings" panose="05000000000000000000" pitchFamily="2" charset="2"/>
              <a:buChar char="§"/>
              <a:defRPr sz="1800">
                <a:latin typeface="Century Gothic" panose="020B0502020202020204" pitchFamily="34" charset="0"/>
              </a:defRPr>
            </a:lvl2pPr>
          </a:lstStyle>
          <a:p>
            <a:pPr lvl="1"/>
            <a:r>
              <a:rPr lang="it-IT" dirty="0" smtClean="0"/>
              <a:t>Fare clic per modificare il punto elenco uno</a:t>
            </a:r>
          </a:p>
          <a:p>
            <a:pPr lvl="1"/>
            <a:r>
              <a:rPr lang="it-IT" dirty="0" smtClean="0"/>
              <a:t>Fare clic per modificare il punto elenco due</a:t>
            </a:r>
          </a:p>
          <a:p>
            <a:pPr lvl="1"/>
            <a:r>
              <a:rPr lang="it-IT" dirty="0" smtClean="0"/>
              <a:t>Fare clic per modificare il punto elenco tre</a:t>
            </a:r>
          </a:p>
          <a:p>
            <a:pPr lvl="1"/>
            <a:r>
              <a:rPr lang="it-IT" dirty="0" smtClean="0"/>
              <a:t>Fare clic per modificare il punto elenco quattro</a:t>
            </a:r>
            <a:endParaRPr lang="it-IT" dirty="0"/>
          </a:p>
        </p:txBody>
      </p:sp>
      <p:sp>
        <p:nvSpPr>
          <p:cNvPr id="16"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30438535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semplice">
    <p:spTree>
      <p:nvGrpSpPr>
        <p:cNvPr id="1" name=""/>
        <p:cNvGrpSpPr/>
        <p:nvPr/>
      </p:nvGrpSpPr>
      <p:grpSpPr>
        <a:xfrm>
          <a:off x="0" y="0"/>
          <a:ext cx="0" cy="0"/>
          <a:chOff x="0" y="0"/>
          <a:chExt cx="0" cy="0"/>
        </a:xfrm>
      </p:grpSpPr>
      <p:sp>
        <p:nvSpPr>
          <p:cNvPr id="7" name="Segnaposto testo 7"/>
          <p:cNvSpPr>
            <a:spLocks noGrp="1"/>
          </p:cNvSpPr>
          <p:nvPr>
            <p:ph type="body" sz="quarter" idx="10"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
        <p:nvSpPr>
          <p:cNvPr id="9" name="Segnaposto testo 7"/>
          <p:cNvSpPr>
            <a:spLocks noGrp="1"/>
          </p:cNvSpPr>
          <p:nvPr>
            <p:ph type="body" sz="quarter" idx="11" hasCustomPrompt="1"/>
          </p:nvPr>
        </p:nvSpPr>
        <p:spPr>
          <a:xfrm>
            <a:off x="527051" y="1412875"/>
            <a:ext cx="11233149" cy="4464397"/>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Tree>
    <p:extLst>
      <p:ext uri="{BB962C8B-B14F-4D97-AF65-F5344CB8AC3E}">
        <p14:creationId xmlns="" xmlns:p14="http://schemas.microsoft.com/office/powerpoint/2010/main" val="34181576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n grafico">
    <p:spTree>
      <p:nvGrpSpPr>
        <p:cNvPr id="1" name=""/>
        <p:cNvGrpSpPr/>
        <p:nvPr/>
      </p:nvGrpSpPr>
      <p:grpSpPr>
        <a:xfrm>
          <a:off x="0" y="0"/>
          <a:ext cx="0" cy="0"/>
          <a:chOff x="0" y="0"/>
          <a:chExt cx="0" cy="0"/>
        </a:xfrm>
      </p:grpSpPr>
      <p:sp>
        <p:nvSpPr>
          <p:cNvPr id="9" name="Segnaposto grafico 8"/>
          <p:cNvSpPr>
            <a:spLocks noGrp="1"/>
          </p:cNvSpPr>
          <p:nvPr>
            <p:ph type="chart" sz="quarter" idx="10" hasCustomPrompt="1"/>
          </p:nvPr>
        </p:nvSpPr>
        <p:spPr>
          <a:xfrm>
            <a:off x="911026" y="2781300"/>
            <a:ext cx="10369551" cy="3024188"/>
          </a:xfrm>
          <a:prstGeom prst="rect">
            <a:avLst/>
          </a:prstGeom>
        </p:spPr>
        <p:txBody>
          <a:bodyPr/>
          <a:lstStyle>
            <a:lvl1pPr marL="0" indent="0">
              <a:buNone/>
              <a:defRPr sz="1800" baseline="0">
                <a:latin typeface="Century Gothic" panose="020B0502020202020204" pitchFamily="34" charset="0"/>
              </a:defRPr>
            </a:lvl1pPr>
          </a:lstStyle>
          <a:p>
            <a:r>
              <a:rPr lang="it-IT" dirty="0" smtClean="0"/>
              <a:t>Fare clic sull’icona per inserire un grafico</a:t>
            </a:r>
          </a:p>
        </p:txBody>
      </p:sp>
      <p:sp>
        <p:nvSpPr>
          <p:cNvPr id="11" name="Segnaposto testo 7"/>
          <p:cNvSpPr>
            <a:spLocks noGrp="1"/>
          </p:cNvSpPr>
          <p:nvPr>
            <p:ph type="body" sz="quarter" idx="12" hasCustomPrompt="1"/>
          </p:nvPr>
        </p:nvSpPr>
        <p:spPr>
          <a:xfrm>
            <a:off x="527051" y="1412876"/>
            <a:ext cx="11233149" cy="431949"/>
          </a:xfrm>
          <a:prstGeom prst="rect">
            <a:avLst/>
          </a:prstGeom>
        </p:spPr>
        <p:txBody>
          <a:bodyPr/>
          <a:lstStyle>
            <a:lvl1pPr marL="0" indent="0">
              <a:buFont typeface="Arial" panose="020B0604020202020204" pitchFamily="34" charset="0"/>
              <a:buNone/>
              <a:defRPr sz="1800" baseline="0">
                <a:latin typeface="Century Gothic" panose="020B0502020202020204" pitchFamily="34" charset="0"/>
              </a:defRPr>
            </a:lvl1pPr>
          </a:lstStyle>
          <a:p>
            <a:pPr lvl="0"/>
            <a:r>
              <a:rPr lang="it-IT" dirty="0" smtClean="0"/>
              <a:t>Fare clic per modificare il testo</a:t>
            </a:r>
          </a:p>
        </p:txBody>
      </p:sp>
      <p:sp>
        <p:nvSpPr>
          <p:cNvPr id="6" name="Segnaposto testo 7"/>
          <p:cNvSpPr>
            <a:spLocks noGrp="1"/>
          </p:cNvSpPr>
          <p:nvPr>
            <p:ph type="body" sz="quarter" idx="13"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5558334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a con immagine">
    <p:spTree>
      <p:nvGrpSpPr>
        <p:cNvPr id="1" name=""/>
        <p:cNvGrpSpPr/>
        <p:nvPr/>
      </p:nvGrpSpPr>
      <p:grpSpPr>
        <a:xfrm>
          <a:off x="0" y="0"/>
          <a:ext cx="0" cy="0"/>
          <a:chOff x="0" y="0"/>
          <a:chExt cx="0" cy="0"/>
        </a:xfrm>
      </p:grpSpPr>
      <p:sp>
        <p:nvSpPr>
          <p:cNvPr id="11" name="Segnaposto immagine 10"/>
          <p:cNvSpPr>
            <a:spLocks noGrp="1"/>
          </p:cNvSpPr>
          <p:nvPr>
            <p:ph type="pic" sz="quarter" idx="10" hasCustomPrompt="1"/>
          </p:nvPr>
        </p:nvSpPr>
        <p:spPr>
          <a:xfrm>
            <a:off x="1534584" y="1700809"/>
            <a:ext cx="9122833" cy="4105275"/>
          </a:xfrm>
          <a:prstGeom prst="rect">
            <a:avLst/>
          </a:prstGeom>
        </p:spPr>
        <p:txBody>
          <a:bodyPr/>
          <a:lstStyle>
            <a:lvl1pPr marL="0" indent="0">
              <a:buNone/>
              <a:defRPr sz="1800">
                <a:latin typeface="Century Gothic" panose="020B0502020202020204" pitchFamily="34" charset="0"/>
              </a:defRPr>
            </a:lvl1pPr>
          </a:lstStyle>
          <a:p>
            <a:r>
              <a:rPr lang="it-IT" dirty="0" smtClean="0"/>
              <a:t>Fare clic sull’icona per inserire un’immagine</a:t>
            </a:r>
            <a:endParaRPr lang="it-IT" dirty="0"/>
          </a:p>
        </p:txBody>
      </p:sp>
      <p:sp>
        <p:nvSpPr>
          <p:cNvPr id="5" name="Segnaposto testo 7"/>
          <p:cNvSpPr>
            <a:spLocks noGrp="1"/>
          </p:cNvSpPr>
          <p:nvPr>
            <p:ph type="body" sz="quarter" idx="11" hasCustomPrompt="1"/>
          </p:nvPr>
        </p:nvSpPr>
        <p:spPr>
          <a:xfrm>
            <a:off x="527051" y="476674"/>
            <a:ext cx="11233149" cy="648071"/>
          </a:xfrm>
          <a:prstGeom prst="rect">
            <a:avLst/>
          </a:prstGeom>
        </p:spPr>
        <p:txBody>
          <a:bodyPr/>
          <a:lstStyle>
            <a:lvl1pPr marL="0" indent="0">
              <a:lnSpc>
                <a:spcPts val="2200"/>
              </a:lnSpc>
              <a:buNone/>
              <a:defRPr sz="2400" b="1">
                <a:solidFill>
                  <a:srgbClr val="BD2B0B"/>
                </a:solidFill>
                <a:latin typeface="Century Gothic" panose="020B0502020202020204" pitchFamily="34" charset="0"/>
              </a:defRPr>
            </a:lvl1pPr>
          </a:lstStyle>
          <a:p>
            <a:pPr lvl="0"/>
            <a:r>
              <a:rPr lang="it-IT" dirty="0" smtClean="0"/>
              <a:t>Fare clic per modificare il titolo della diapositiva</a:t>
            </a:r>
          </a:p>
        </p:txBody>
      </p:sp>
    </p:spTree>
    <p:extLst>
      <p:ext uri="{BB962C8B-B14F-4D97-AF65-F5344CB8AC3E}">
        <p14:creationId xmlns="" xmlns:p14="http://schemas.microsoft.com/office/powerpoint/2010/main" val="39702583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yout CHIUSURA">
    <p:spTree>
      <p:nvGrpSpPr>
        <p:cNvPr id="1" name=""/>
        <p:cNvGrpSpPr/>
        <p:nvPr/>
      </p:nvGrpSpPr>
      <p:grpSpPr>
        <a:xfrm>
          <a:off x="0" y="0"/>
          <a:ext cx="0" cy="0"/>
          <a:chOff x="0" y="0"/>
          <a:chExt cx="0" cy="0"/>
        </a:xfrm>
      </p:grpSpPr>
      <p:sp>
        <p:nvSpPr>
          <p:cNvPr id="8" name="Segnaposto testo 7"/>
          <p:cNvSpPr>
            <a:spLocks noGrp="1"/>
          </p:cNvSpPr>
          <p:nvPr>
            <p:ph type="body" sz="quarter" idx="10" hasCustomPrompt="1"/>
          </p:nvPr>
        </p:nvSpPr>
        <p:spPr>
          <a:xfrm>
            <a:off x="1487488" y="2780928"/>
            <a:ext cx="9217024" cy="432370"/>
          </a:xfrm>
          <a:prstGeom prst="rect">
            <a:avLst/>
          </a:prstGeom>
        </p:spPr>
        <p:txBody>
          <a:bodyPr/>
          <a:lstStyle>
            <a:lvl1pPr marL="0" indent="0" algn="ctr">
              <a:buFontTx/>
              <a:buNone/>
              <a:defRPr sz="2000" b="1">
                <a:solidFill>
                  <a:schemeClr val="bg1"/>
                </a:solidFill>
                <a:latin typeface="Century Gothic" panose="020B0502020202020204" pitchFamily="34" charset="0"/>
              </a:defRPr>
            </a:lvl1pPr>
          </a:lstStyle>
          <a:p>
            <a:pPr lvl="0"/>
            <a:r>
              <a:rPr lang="it-IT" dirty="0" smtClean="0"/>
              <a:t>Nome Cognome</a:t>
            </a:r>
            <a:endParaRPr lang="it-IT" dirty="0"/>
          </a:p>
        </p:txBody>
      </p:sp>
      <p:sp>
        <p:nvSpPr>
          <p:cNvPr id="13" name="Segnaposto testo 12"/>
          <p:cNvSpPr>
            <a:spLocks noGrp="1"/>
          </p:cNvSpPr>
          <p:nvPr>
            <p:ph type="body" sz="quarter" idx="11" hasCustomPrompt="1"/>
          </p:nvPr>
        </p:nvSpPr>
        <p:spPr>
          <a:xfrm>
            <a:off x="1439483" y="3573017"/>
            <a:ext cx="9313035" cy="936103"/>
          </a:xfrm>
          <a:prstGeom prst="rect">
            <a:avLst/>
          </a:prstGeom>
        </p:spPr>
        <p:txBody>
          <a:bodyPr/>
          <a:lstStyle>
            <a:lvl1pPr marL="0" indent="0" algn="ctr">
              <a:buFontTx/>
              <a:buNone/>
              <a:defRPr sz="1600">
                <a:solidFill>
                  <a:schemeClr val="bg1"/>
                </a:solidFill>
                <a:latin typeface="Century Gothic" panose="020B0502020202020204" pitchFamily="34" charset="0"/>
              </a:defRPr>
            </a:lvl1pPr>
          </a:lstStyle>
          <a:p>
            <a:pPr lvl="0"/>
            <a:r>
              <a:rPr lang="it-IT" dirty="0" smtClean="0"/>
              <a:t>Struttura</a:t>
            </a:r>
            <a:endParaRPr lang="it-IT" dirty="0"/>
          </a:p>
        </p:txBody>
      </p:sp>
      <p:sp>
        <p:nvSpPr>
          <p:cNvPr id="16" name="Segnaposto testo 15"/>
          <p:cNvSpPr>
            <a:spLocks noGrp="1"/>
          </p:cNvSpPr>
          <p:nvPr>
            <p:ph type="body" sz="quarter" idx="12" hasCustomPrompt="1"/>
          </p:nvPr>
        </p:nvSpPr>
        <p:spPr>
          <a:xfrm>
            <a:off x="1390651" y="4725144"/>
            <a:ext cx="9410700" cy="1440160"/>
          </a:xfrm>
          <a:prstGeom prst="rect">
            <a:avLst/>
          </a:prstGeom>
        </p:spPr>
        <p:txBody>
          <a:bodyPr/>
          <a:lstStyle>
            <a:lvl1pPr marL="0" indent="0" algn="ctr">
              <a:buFontTx/>
              <a:buNone/>
              <a:defRPr sz="1300" b="0">
                <a:solidFill>
                  <a:schemeClr val="bg1"/>
                </a:solidFill>
                <a:latin typeface="Century Gothic" panose="020B0502020202020204" pitchFamily="34" charset="0"/>
              </a:defRPr>
            </a:lvl1pPr>
          </a:lstStyle>
          <a:p>
            <a:pPr lvl="0"/>
            <a:r>
              <a:rPr lang="it-IT" dirty="0" smtClean="0"/>
              <a:t>nome.cognome@unibo.it</a:t>
            </a:r>
          </a:p>
          <a:p>
            <a:pPr lvl="0"/>
            <a:r>
              <a:rPr lang="it-IT" dirty="0" smtClean="0"/>
              <a:t>051 20 99982</a:t>
            </a:r>
            <a:endParaRPr lang="it-IT" dirty="0"/>
          </a:p>
        </p:txBody>
      </p:sp>
    </p:spTree>
    <p:extLst>
      <p:ext uri="{BB962C8B-B14F-4D97-AF65-F5344CB8AC3E}">
        <p14:creationId xmlns="" xmlns:p14="http://schemas.microsoft.com/office/powerpoint/2010/main" val="424945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ttangolo 8"/>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cxnSp>
        <p:nvCxnSpPr>
          <p:cNvPr id="12" name="Connettore 1 11"/>
          <p:cNvCxnSpPr/>
          <p:nvPr userDrawn="1"/>
        </p:nvCxnSpPr>
        <p:spPr>
          <a:xfrm>
            <a:off x="4367808" y="188640"/>
            <a:ext cx="0" cy="640871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Immagine 5"/>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402114" y="214290"/>
            <a:ext cx="3461638" cy="2448272"/>
          </a:xfrm>
          <a:prstGeom prst="rect">
            <a:avLst/>
          </a:prstGeom>
        </p:spPr>
      </p:pic>
    </p:spTree>
    <p:extLst>
      <p:ext uri="{BB962C8B-B14F-4D97-AF65-F5344CB8AC3E}">
        <p14:creationId xmlns="" xmlns:p14="http://schemas.microsoft.com/office/powerpoint/2010/main" val="613657427"/>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570652833"/>
      </p:ext>
    </p:extLst>
  </p:cSld>
  <p:clrMap bg1="lt1" tx1="dk1" bg2="lt2" tx2="dk2" accent1="accent1" accent2="accent2" accent3="accent3" accent4="accent4" accent5="accent5" accent6="accent6" hlink="hlink" folHlink="folHlink"/>
  <p:sldLayoutIdLst>
    <p:sldLayoutId id="2147483670" r:id="rId1"/>
    <p:sldLayoutId id="2147483661" r:id="rId2"/>
    <p:sldLayoutId id="2147483667" r:id="rId3"/>
    <p:sldLayoutId id="2147483669"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ttangolo 6"/>
          <p:cNvSpPr/>
          <p:nvPr userDrawn="1"/>
        </p:nvSpPr>
        <p:spPr>
          <a:xfrm>
            <a:off x="0" y="0"/>
            <a:ext cx="12192000" cy="6858000"/>
          </a:xfrm>
          <a:prstGeom prst="rect">
            <a:avLst/>
          </a:prstGeom>
          <a:solidFill>
            <a:srgbClr val="BD2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800"/>
          </a:p>
        </p:txBody>
      </p:sp>
      <p:sp>
        <p:nvSpPr>
          <p:cNvPr id="9" name="CasellaDiTesto 8"/>
          <p:cNvSpPr txBox="1"/>
          <p:nvPr userDrawn="1"/>
        </p:nvSpPr>
        <p:spPr>
          <a:xfrm>
            <a:off x="4175787" y="6453336"/>
            <a:ext cx="3840427" cy="338554"/>
          </a:xfrm>
          <a:prstGeom prst="rect">
            <a:avLst/>
          </a:prstGeom>
          <a:noFill/>
        </p:spPr>
        <p:txBody>
          <a:bodyPr wrap="square" rtlCol="0">
            <a:spAutoFit/>
          </a:bodyPr>
          <a:lstStyle/>
          <a:p>
            <a:pPr algn="ctr"/>
            <a:r>
              <a:rPr lang="it-IT" sz="1600" dirty="0" smtClean="0">
                <a:solidFill>
                  <a:schemeClr val="bg1"/>
                </a:solidFill>
              </a:rPr>
              <a:t>www.unibo.it</a:t>
            </a:r>
            <a:endParaRPr lang="it-IT" sz="1600" dirty="0">
              <a:solidFill>
                <a:schemeClr val="bg1"/>
              </a:solidFill>
            </a:endParaRPr>
          </a:p>
        </p:txBody>
      </p:sp>
      <p:pic>
        <p:nvPicPr>
          <p:cNvPr id="8" name="Immagine 7"/>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4772431" y="404663"/>
            <a:ext cx="2648455" cy="1873141"/>
          </a:xfrm>
          <a:prstGeom prst="rect">
            <a:avLst/>
          </a:prstGeom>
        </p:spPr>
      </p:pic>
    </p:spTree>
    <p:extLst>
      <p:ext uri="{BB962C8B-B14F-4D97-AF65-F5344CB8AC3E}">
        <p14:creationId xmlns="" xmlns:p14="http://schemas.microsoft.com/office/powerpoint/2010/main" val="1868398845"/>
      </p:ext>
    </p:extLst>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n.wikipedia.org/wiki/Conservation_of_energy"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t.wikipedia.org/wiki/Vincenzo_Balzani" TargetMode="External"/><Relationship Id="rId2" Type="http://schemas.openxmlformats.org/officeDocument/2006/relationships/hyperlink" Target="https://en.wikipedia.org/wiki/Energ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Joul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Energy_system" TargetMode="External"/><Relationship Id="rId2" Type="http://schemas.openxmlformats.org/officeDocument/2006/relationships/hyperlink" Target="https://en.wikipedia.org/wiki/Energy_transition" TargetMode="External"/><Relationship Id="rId1" Type="http://schemas.openxmlformats.org/officeDocument/2006/relationships/slideLayout" Target="../slideLayouts/slideLayout2.xml"/><Relationship Id="rId4" Type="http://schemas.openxmlformats.org/officeDocument/2006/relationships/hyperlink" Target="https://en.wikipedia.org/wiki/Industrial_revolution"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4751851" y="260648"/>
            <a:ext cx="6913364" cy="646331"/>
          </a:xfrm>
        </p:spPr>
        <p:txBody>
          <a:bodyPr>
            <a:spAutoFit/>
          </a:bodyPr>
          <a:lstStyle/>
          <a:p>
            <a:r>
              <a:rPr lang="en-US" dirty="0" smtClean="0">
                <a:latin typeface="Calibri" panose="020F0502020204030204" pitchFamily="34" charset="0"/>
                <a:cs typeface="Calibri" panose="020F0502020204030204" pitchFamily="34" charset="0"/>
              </a:rPr>
              <a:t>Climate and Energy</a:t>
            </a:r>
            <a:endParaRPr lang="it-IT" sz="2400" b="0" dirty="0">
              <a:latin typeface="Calibri" panose="020F0502020204030204" pitchFamily="34" charset="0"/>
              <a:cs typeface="Calibri" panose="020F0502020204030204" pitchFamily="34" charset="0"/>
            </a:endParaRPr>
          </a:p>
        </p:txBody>
      </p:sp>
      <p:sp>
        <p:nvSpPr>
          <p:cNvPr id="3" name="Segnaposto testo 2"/>
          <p:cNvSpPr>
            <a:spLocks noGrp="1"/>
          </p:cNvSpPr>
          <p:nvPr>
            <p:ph type="body" sz="quarter" idx="11"/>
          </p:nvPr>
        </p:nvSpPr>
        <p:spPr>
          <a:xfrm>
            <a:off x="4751917" y="5085184"/>
            <a:ext cx="7008283" cy="425450"/>
          </a:xfrm>
        </p:spPr>
        <p:txBody>
          <a:bodyPr/>
          <a:lstStyle/>
          <a:p>
            <a:endParaRPr lang="it-IT" dirty="0" smtClean="0">
              <a:latin typeface="Calibri" panose="020F0502020204030204" pitchFamily="34" charset="0"/>
              <a:cs typeface="Calibri" panose="020F0502020204030204" pitchFamily="34" charset="0"/>
            </a:endParaRPr>
          </a:p>
          <a:p>
            <a:r>
              <a:rPr lang="it-IT" dirty="0" smtClean="0">
                <a:latin typeface="Calibri" panose="020F0502020204030204" pitchFamily="34" charset="0"/>
                <a:cs typeface="Calibri" panose="020F0502020204030204" pitchFamily="34" charset="0"/>
              </a:rPr>
              <a:t>Alberto Montanari</a:t>
            </a:r>
            <a:endParaRPr lang="it-IT" dirty="0">
              <a:latin typeface="Calibri" panose="020F0502020204030204" pitchFamily="34" charset="0"/>
              <a:cs typeface="Calibri" panose="020F0502020204030204" pitchFamily="34" charset="0"/>
            </a:endParaRPr>
          </a:p>
        </p:txBody>
      </p:sp>
      <p:sp>
        <p:nvSpPr>
          <p:cNvPr id="4" name="Segnaposto testo 3"/>
          <p:cNvSpPr>
            <a:spLocks noGrp="1"/>
          </p:cNvSpPr>
          <p:nvPr>
            <p:ph type="body" sz="quarter" idx="12"/>
          </p:nvPr>
        </p:nvSpPr>
        <p:spPr>
          <a:xfrm>
            <a:off x="4751918" y="6021958"/>
            <a:ext cx="7105649" cy="791418"/>
          </a:xfrm>
        </p:spPr>
        <p:txBody>
          <a:bodyPr/>
          <a:lstStyle/>
          <a:p>
            <a:r>
              <a:rPr lang="it-IT" dirty="0" smtClean="0">
                <a:latin typeface="Calibri" panose="020F0502020204030204" pitchFamily="34" charset="0"/>
                <a:cs typeface="Calibri" panose="020F0502020204030204" pitchFamily="34" charset="0"/>
              </a:rPr>
              <a:t>Dipartimento di Ingegneria Civile, Chimica, Ambientale e dei Materiali, Università di Bologna</a:t>
            </a:r>
            <a:endParaRPr lang="it-IT" sz="1200" dirty="0">
              <a:latin typeface="Calibri" panose="020F0502020204030204" pitchFamily="34" charset="0"/>
              <a:cs typeface="Calibri" panose="020F0502020204030204" pitchFamily="34" charset="0"/>
            </a:endParaRPr>
          </a:p>
        </p:txBody>
      </p:sp>
      <p:sp>
        <p:nvSpPr>
          <p:cNvPr id="16" name="Segnaposto testo 1"/>
          <p:cNvSpPr txBox="1">
            <a:spLocks/>
          </p:cNvSpPr>
          <p:nvPr/>
        </p:nvSpPr>
        <p:spPr>
          <a:xfrm>
            <a:off x="191344" y="3212976"/>
            <a:ext cx="3312368" cy="1643527"/>
          </a:xfrm>
          <a:prstGeom prst="rect">
            <a:avLst/>
          </a:prstGeom>
        </p:spPr>
        <p:txBody>
          <a:bodyPr wrap="square" anchor="ctr" anchorCtr="0">
            <a:spAutoFit/>
          </a:bodyPr>
          <a:lstStyle/>
          <a:p>
            <a:pPr>
              <a:spcBef>
                <a:spcPct val="20000"/>
              </a:spcBef>
            </a:pPr>
            <a:r>
              <a:rPr lang="it-IT" sz="2400" b="1" dirty="0" err="1" smtClean="0">
                <a:solidFill>
                  <a:schemeClr val="bg1"/>
                </a:solidFill>
                <a:latin typeface="Calibri" panose="020F0502020204030204" pitchFamily="34" charset="0"/>
                <a:cs typeface="Calibri" panose="020F0502020204030204" pitchFamily="34" charset="0"/>
              </a:rPr>
              <a:t>Lectures</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of</a:t>
            </a:r>
            <a:r>
              <a:rPr lang="it-IT" sz="2400" b="1" dirty="0" smtClean="0">
                <a:solidFill>
                  <a:schemeClr val="bg1"/>
                </a:solidFill>
                <a:latin typeface="Calibri" panose="020F0502020204030204" pitchFamily="34" charset="0"/>
                <a:cs typeface="Calibri" panose="020F0502020204030204" pitchFamily="34" charset="0"/>
              </a:rPr>
              <a:t> Science </a:t>
            </a:r>
            <a:r>
              <a:rPr lang="it-IT" sz="2400" b="1" dirty="0" err="1" smtClean="0">
                <a:solidFill>
                  <a:schemeClr val="bg1"/>
                </a:solidFill>
                <a:latin typeface="Calibri" panose="020F0502020204030204" pitchFamily="34" charset="0"/>
                <a:cs typeface="Calibri" panose="020F0502020204030204" pitchFamily="34" charset="0"/>
              </a:rPr>
              <a:t>of</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Climate</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Change</a:t>
            </a:r>
            <a:r>
              <a:rPr lang="it-IT" sz="2400" b="1" dirty="0" smtClean="0">
                <a:solidFill>
                  <a:schemeClr val="bg1"/>
                </a:solidFill>
                <a:latin typeface="Calibri" panose="020F0502020204030204" pitchFamily="34" charset="0"/>
                <a:cs typeface="Calibri" panose="020F0502020204030204" pitchFamily="34" charset="0"/>
              </a:rPr>
              <a:t> and </a:t>
            </a:r>
            <a:r>
              <a:rPr lang="it-IT" sz="2400" b="1" dirty="0" err="1" smtClean="0">
                <a:solidFill>
                  <a:schemeClr val="bg1"/>
                </a:solidFill>
                <a:latin typeface="Calibri" panose="020F0502020204030204" pitchFamily="34" charset="0"/>
                <a:cs typeface="Calibri" panose="020F0502020204030204" pitchFamily="34" charset="0"/>
              </a:rPr>
              <a:t>Climate</a:t>
            </a:r>
            <a:r>
              <a:rPr lang="it-IT" sz="2400" b="1" dirty="0" smtClean="0">
                <a:solidFill>
                  <a:schemeClr val="bg1"/>
                </a:solidFill>
                <a:latin typeface="Calibri" panose="020F0502020204030204" pitchFamily="34" charset="0"/>
                <a:cs typeface="Calibri" panose="020F0502020204030204" pitchFamily="34" charset="0"/>
              </a:rPr>
              <a:t> </a:t>
            </a:r>
            <a:r>
              <a:rPr lang="it-IT" sz="2400" b="1" dirty="0" err="1" smtClean="0">
                <a:solidFill>
                  <a:schemeClr val="bg1"/>
                </a:solidFill>
                <a:latin typeface="Calibri" panose="020F0502020204030204" pitchFamily="34" charset="0"/>
                <a:cs typeface="Calibri" panose="020F0502020204030204" pitchFamily="34" charset="0"/>
              </a:rPr>
              <a:t>Actions</a:t>
            </a:r>
            <a:endParaRPr lang="it-IT" sz="2400" b="1" dirty="0" smtClean="0">
              <a:solidFill>
                <a:schemeClr val="bg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it-IT" sz="2400" b="0" i="0" u="none" strike="noStrike" kern="1200" cap="none" spc="0" normalizeH="0" baseline="0" noProof="0" dirty="0">
              <a:ln>
                <a:noFill/>
              </a:ln>
              <a:solidFill>
                <a:schemeClr val="bg1"/>
              </a:solidFill>
              <a:effectLst/>
              <a:uLnTx/>
              <a:uFillTx/>
              <a:latin typeface="Calibri" panose="020F0502020204030204" pitchFamily="34" charset="0"/>
              <a:ea typeface="+mn-ea"/>
              <a:cs typeface="Calibri" panose="020F0502020204030204" pitchFamily="34" charset="0"/>
            </a:endParaRPr>
          </a:p>
        </p:txBody>
      </p:sp>
      <p:sp>
        <p:nvSpPr>
          <p:cNvPr id="1031" name="AutoShape 7" descr="blob:https://web.whatsapp.com/d2b96122-b93a-4274-9e88-ace428d73dbf"/>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29698" name="Picture 2" descr="https://www.albertomontanari.it/sites/default/files/styles/medium/public/2022-02/Power_County_Wind_Farm_002.jpg?itok=qJVoHt1t"/>
          <p:cNvPicPr>
            <a:picLocks noChangeAspect="1" noChangeArrowheads="1"/>
          </p:cNvPicPr>
          <p:nvPr/>
        </p:nvPicPr>
        <p:blipFill>
          <a:blip r:embed="rId2"/>
          <a:srcRect/>
          <a:stretch>
            <a:fillRect/>
          </a:stretch>
        </p:blipFill>
        <p:spPr bwMode="auto">
          <a:xfrm>
            <a:off x="4871864" y="1052736"/>
            <a:ext cx="5544616" cy="3881234"/>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We as human are capable of performing all the transformation processes discussed above.</a:t>
            </a:r>
          </a:p>
          <a:p>
            <a:pPr marL="0" indent="0">
              <a:buNone/>
            </a:pPr>
            <a:endParaRPr lang="en-US" sz="2400" dirty="0" smtClean="0"/>
          </a:p>
          <a:p>
            <a:pPr marL="0" indent="0">
              <a:buNone/>
            </a:pPr>
            <a:r>
              <a:rPr lang="en-US" sz="2400" dirty="0" smtClean="0"/>
              <a:t>Energy transformation is regulated by the </a:t>
            </a:r>
            <a:r>
              <a:rPr lang="en-US" sz="2400" dirty="0" smtClean="0">
                <a:hlinkClick r:id="rId2"/>
              </a:rPr>
              <a:t>energy conservation law</a:t>
            </a:r>
            <a:r>
              <a:rPr lang="en-US" sz="2400" dirty="0" smtClean="0"/>
              <a:t>, that is, the first principle of thermodynamic: </a:t>
            </a:r>
            <a:r>
              <a:rPr lang="en-US" sz="2400" b="1" dirty="0" smtClean="0"/>
              <a:t>the total energy of a isolated systems remains constant</a:t>
            </a:r>
            <a:r>
              <a:rPr lang="en-US" sz="2400" dirty="0" smtClean="0"/>
              <a:t>. It can only be converted among the six forms. Therefore, the expression "energy production" is formally wrong. Any process is a energy conversion.</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Form</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of</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 and </a:t>
            </a:r>
            <a:r>
              <a:rPr lang="it-IT" dirty="0" err="1" smtClean="0">
                <a:latin typeface="Calibri" panose="020F0502020204030204" pitchFamily="34" charset="0"/>
                <a:cs typeface="Calibri" panose="020F0502020204030204" pitchFamily="34" charset="0"/>
              </a:rPr>
              <a:t>conversion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1124744"/>
            <a:ext cx="10920784" cy="936104"/>
          </a:xfrm>
        </p:spPr>
        <p:txBody>
          <a:bodyPr/>
          <a:lstStyle/>
          <a:p>
            <a:pPr marL="0" indent="0">
              <a:buNone/>
            </a:pPr>
            <a:r>
              <a:rPr lang="en-US" sz="2400" dirty="0" smtClean="0"/>
              <a:t>However, conversion implies a degradation of energy. </a:t>
            </a:r>
          </a:p>
          <a:p>
            <a:pPr marL="0" indent="0">
              <a:buNone/>
            </a:pPr>
            <a:endParaRPr lang="en-US" sz="2400" dirty="0" smtClean="0"/>
          </a:p>
          <a:p>
            <a:pPr marL="0" indent="0">
              <a:buNone/>
            </a:pPr>
            <a:r>
              <a:rPr lang="en-US" sz="2400" dirty="0" smtClean="0"/>
              <a:t>Namely, energy is conserved after transformation but its capacity to produce work decreases. </a:t>
            </a:r>
          </a:p>
          <a:p>
            <a:pPr marL="0" indent="0">
              <a:buNone/>
            </a:pPr>
            <a:endParaRPr lang="en-US" sz="2400" dirty="0" smtClean="0"/>
          </a:p>
          <a:p>
            <a:pPr marL="0" indent="0">
              <a:buNone/>
            </a:pPr>
            <a:r>
              <a:rPr lang="en-US" sz="2400" dirty="0" smtClean="0"/>
              <a:t>In fact, the second law of thermodynamics deals with energy transformations and the natural tendency to move towards more degraded forms, which cannot be used any longer.</a:t>
            </a:r>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degradation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1124744"/>
            <a:ext cx="10920784" cy="936104"/>
          </a:xfrm>
        </p:spPr>
        <p:txBody>
          <a:bodyPr/>
          <a:lstStyle/>
          <a:p>
            <a:pPr marL="0" indent="0">
              <a:buNone/>
            </a:pPr>
            <a:r>
              <a:rPr lang="en-US" sz="2400" dirty="0" smtClean="0"/>
              <a:t>One simple statement of the law is that heat always moves from hotter objects to colder objects (or "downhill"), unless energy in some form is supplied to reverse the direction of heat flow. </a:t>
            </a:r>
          </a:p>
          <a:p>
            <a:pPr marL="0" indent="0">
              <a:buNone/>
            </a:pPr>
            <a:endParaRPr lang="en-US" sz="2400" dirty="0" smtClean="0"/>
          </a:p>
          <a:p>
            <a:pPr marL="0" indent="0">
              <a:buNone/>
            </a:pPr>
            <a:r>
              <a:rPr lang="en-US" sz="2400" dirty="0" smtClean="0"/>
              <a:t>Another definition is:</a:t>
            </a:r>
          </a:p>
          <a:p>
            <a:pPr marL="0" indent="0">
              <a:buNone/>
            </a:pPr>
            <a:r>
              <a:rPr lang="en-US" sz="2400" dirty="0" smtClean="0"/>
              <a:t>"Not all heat energy can be converted into work in a cyclic process.</a:t>
            </a:r>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Second</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law</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of</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thermodynamics</a:t>
            </a:r>
            <a:endParaRPr lang="it-IT" sz="2400" b="0" dirty="0">
              <a:latin typeface="Calibri" panose="020F0502020204030204" pitchFamily="34" charset="0"/>
              <a:cs typeface="Calibri" panose="020F0502020204030204" pitchFamily="34" charset="0"/>
            </a:endParaRPr>
          </a:p>
        </p:txBody>
      </p:sp>
      <p:pic>
        <p:nvPicPr>
          <p:cNvPr id="47106" name="Picture 2" descr="https://upload.wikimedia.org/wikipedia/commons/thumb/0/02/Heat_flow_hot_to_cold.png/170px-Heat_flow_hot_to_cold.png"/>
          <p:cNvPicPr>
            <a:picLocks noChangeAspect="1" noChangeArrowheads="1"/>
          </p:cNvPicPr>
          <p:nvPr/>
        </p:nvPicPr>
        <p:blipFill>
          <a:blip r:embed="rId2"/>
          <a:srcRect/>
          <a:stretch>
            <a:fillRect/>
          </a:stretch>
        </p:blipFill>
        <p:spPr bwMode="auto">
          <a:xfrm>
            <a:off x="5447928" y="4005064"/>
            <a:ext cx="1619250" cy="2352675"/>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This does not mean that the total quantity of energy present in the universe is decreasing, rather that its ability to work is.</a:t>
            </a:r>
          </a:p>
          <a:p>
            <a:pPr marL="0" indent="0">
              <a:buNone/>
            </a:pPr>
            <a:endParaRPr lang="en-US" sz="2400" dirty="0" smtClean="0"/>
          </a:p>
          <a:p>
            <a:pPr marL="0" indent="0">
              <a:buNone/>
            </a:pPr>
            <a:r>
              <a:rPr lang="en-US" sz="2400" dirty="0" smtClean="0"/>
              <a:t>The thermodynamic function assessing the degree of energy dispersion is called “entropy” . Entropy in the universe tends to increase to reach a state of balance in which the total degradation of energy is achieved corresponding to the complete inability to work. </a:t>
            </a:r>
          </a:p>
          <a:p>
            <a:pPr marL="0" indent="0">
              <a:buNone/>
            </a:pPr>
            <a:endParaRPr lang="en-US" sz="2400" dirty="0" smtClean="0"/>
          </a:p>
          <a:p>
            <a:pPr marL="0" indent="0">
              <a:buNone/>
            </a:pPr>
            <a:r>
              <a:rPr lang="en-US" sz="2400" dirty="0" smtClean="0"/>
              <a:t>Fortunately, the Earth system and biological systems are open systems, which thanks to the incoming of energy from outside, restore the local ability to work.</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degradation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A second interesting classification of energy divides it in two categories: primary energy and secondary energy. </a:t>
            </a:r>
          </a:p>
          <a:p>
            <a:pPr marL="0" indent="0">
              <a:buNone/>
            </a:pPr>
            <a:r>
              <a:rPr lang="en-US" sz="2400" dirty="0" smtClean="0">
                <a:solidFill>
                  <a:srgbClr val="FF0000"/>
                </a:solidFill>
              </a:rPr>
              <a:t>Primary energy consists of unconverted or original fuels.</a:t>
            </a:r>
            <a:r>
              <a:rPr lang="en-US" sz="2400" dirty="0" smtClean="0"/>
              <a:t> </a:t>
            </a:r>
          </a:p>
          <a:p>
            <a:pPr marL="0" indent="0">
              <a:buNone/>
            </a:pPr>
            <a:r>
              <a:rPr lang="en-US" sz="2400" dirty="0" smtClean="0">
                <a:solidFill>
                  <a:srgbClr val="FF0000"/>
                </a:solidFill>
              </a:rPr>
              <a:t>Secondary energy includes resources that have been converted or stored. </a:t>
            </a:r>
          </a:p>
          <a:p>
            <a:pPr marL="0" indent="0">
              <a:buNone/>
            </a:pPr>
            <a:r>
              <a:rPr lang="en-US" sz="2400" dirty="0" smtClean="0"/>
              <a:t>For example, primary energy sources include:</a:t>
            </a:r>
          </a:p>
          <a:p>
            <a:pPr marL="228600" indent="-228600"/>
            <a:r>
              <a:rPr lang="en-US" sz="2400" dirty="0" smtClean="0"/>
              <a:t>Petroleum,</a:t>
            </a:r>
          </a:p>
          <a:p>
            <a:pPr marL="228600" indent="-228600"/>
            <a:r>
              <a:rPr lang="en-US" sz="2400" dirty="0" smtClean="0"/>
              <a:t>natural gas,</a:t>
            </a:r>
          </a:p>
          <a:p>
            <a:pPr marL="228600" indent="-228600"/>
            <a:r>
              <a:rPr lang="en-US" sz="2400" dirty="0" smtClean="0"/>
              <a:t>Coal,</a:t>
            </a:r>
          </a:p>
          <a:p>
            <a:pPr marL="228600" indent="-228600"/>
            <a:r>
              <a:rPr lang="en-US" sz="2400" dirty="0" smtClean="0"/>
              <a:t>biomass, </a:t>
            </a:r>
          </a:p>
          <a:p>
            <a:pPr marL="228600" indent="-228600"/>
            <a:r>
              <a:rPr lang="en-US" sz="2400" dirty="0" smtClean="0"/>
              <a:t>flowing water,</a:t>
            </a:r>
          </a:p>
          <a:p>
            <a:pPr marL="228600" indent="-228600"/>
            <a:r>
              <a:rPr lang="en-US" sz="2400" dirty="0" smtClean="0"/>
              <a:t>wind, </a:t>
            </a:r>
          </a:p>
          <a:p>
            <a:pPr marL="228600" indent="-228600"/>
            <a:r>
              <a:rPr lang="en-US" sz="2400" dirty="0" smtClean="0"/>
              <a:t>and solar radiation.</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classification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764704"/>
            <a:ext cx="10920784" cy="936104"/>
          </a:xfrm>
        </p:spPr>
        <p:txBody>
          <a:bodyPr/>
          <a:lstStyle/>
          <a:p>
            <a:pPr marL="0" indent="0">
              <a:buNone/>
            </a:pPr>
            <a:r>
              <a:rPr lang="en-US" sz="2400" dirty="0" smtClean="0"/>
              <a:t>Secondary energy cannot be harnessed directly from nature; rather, secondary energy is energy that has already been converted. </a:t>
            </a:r>
          </a:p>
          <a:p>
            <a:pPr marL="0" indent="0">
              <a:buNone/>
            </a:pPr>
            <a:endParaRPr lang="en-US" sz="2400" dirty="0" smtClean="0"/>
          </a:p>
          <a:p>
            <a:pPr marL="0" indent="0">
              <a:buNone/>
            </a:pPr>
            <a:r>
              <a:rPr lang="en-US" sz="2400" dirty="0" smtClean="0"/>
              <a:t>For example, electricity cannot be mined or harvested, though it is available in quick bursts on occasion from lightning. It is generated as a secondary form from primary fuels, like natural gas. </a:t>
            </a:r>
          </a:p>
          <a:p>
            <a:pPr marL="0" indent="0">
              <a:buNone/>
            </a:pPr>
            <a:endParaRPr lang="en-US" sz="2400" dirty="0" smtClean="0"/>
          </a:p>
          <a:p>
            <a:pPr marL="0" indent="0">
              <a:buNone/>
            </a:pPr>
            <a:r>
              <a:rPr lang="en-US" sz="2400" dirty="0" smtClean="0"/>
              <a:t>Primary energy can be non-renewable or renewable. </a:t>
            </a:r>
          </a:p>
          <a:p>
            <a:pPr marL="0" indent="0">
              <a:buNone/>
            </a:pPr>
            <a:endParaRPr lang="en-US" sz="2400" dirty="0" smtClean="0"/>
          </a:p>
          <a:p>
            <a:pPr marL="0" indent="0">
              <a:buNone/>
            </a:pPr>
            <a:r>
              <a:rPr lang="en-US" sz="2400" dirty="0" smtClean="0"/>
              <a:t>Renewable energy is collected from renewable resources that are naturally replenished on a </a:t>
            </a:r>
            <a:r>
              <a:rPr lang="en-US" sz="2400" b="1" dirty="0" smtClean="0"/>
              <a:t>human timescale</a:t>
            </a:r>
            <a:r>
              <a:rPr lang="en-US" sz="2400" dirty="0" smtClean="0"/>
              <a:t>. </a:t>
            </a:r>
          </a:p>
          <a:p>
            <a:pPr marL="0" indent="0">
              <a:buNone/>
            </a:pPr>
            <a:endParaRPr lang="en-US" sz="2400" dirty="0" smtClean="0"/>
          </a:p>
          <a:p>
            <a:pPr marL="0" indent="0">
              <a:buNone/>
            </a:pPr>
            <a:r>
              <a:rPr lang="en-US" sz="2400" dirty="0" smtClean="0"/>
              <a:t>It includes sources such as sunlight, wind, rain, tides, waves, and geothermal heat.</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classification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620688"/>
            <a:ext cx="10920784" cy="936104"/>
          </a:xfrm>
        </p:spPr>
        <p:txBody>
          <a:bodyPr/>
          <a:lstStyle/>
          <a:p>
            <a:pPr marL="0" indent="0">
              <a:buNone/>
            </a:pPr>
            <a:r>
              <a:rPr lang="en-US" sz="2400" dirty="0" smtClean="0"/>
              <a:t>Renewable energy stands in contrast to fossil fuels, which are being used far more quickly than they are being replenished. </a:t>
            </a:r>
          </a:p>
          <a:p>
            <a:pPr marL="0" indent="0">
              <a:buNone/>
            </a:pPr>
            <a:endParaRPr lang="en-US" sz="2400" dirty="0" smtClean="0"/>
          </a:p>
          <a:p>
            <a:pPr marL="0" indent="0">
              <a:buNone/>
            </a:pPr>
            <a:r>
              <a:rPr lang="en-US" sz="2400" dirty="0" smtClean="0"/>
              <a:t>Although most renewable energy sources are sustainable, some are not. For example, some biomass sources are considered unsustainable at current rates of exploitation.</a:t>
            </a:r>
          </a:p>
          <a:p>
            <a:pPr marL="0" indent="0">
              <a:buNone/>
            </a:pPr>
            <a:endParaRPr lang="en-US" sz="2400" dirty="0" smtClean="0"/>
          </a:p>
          <a:p>
            <a:pPr>
              <a:buNone/>
            </a:pPr>
            <a:r>
              <a:rPr lang="en-US" sz="2400" dirty="0" smtClean="0"/>
              <a:t>Primary energy can be broadly classified into three parts:</a:t>
            </a:r>
          </a:p>
          <a:p>
            <a:r>
              <a:rPr lang="en-US" sz="2400" dirty="0" smtClean="0"/>
              <a:t>Crude oil, hard coal, natural gases, Nuclear energy etc;</a:t>
            </a:r>
          </a:p>
          <a:p>
            <a:r>
              <a:rPr lang="en-US" sz="2400" dirty="0" smtClean="0"/>
              <a:t>Waste;</a:t>
            </a:r>
          </a:p>
          <a:p>
            <a:r>
              <a:rPr lang="en-US" sz="2400" dirty="0" smtClean="0"/>
              <a:t>Wind, geothermal, biomass, hydroelectricity, wave and tidal energy etc..</a:t>
            </a:r>
          </a:p>
          <a:p>
            <a:pPr marL="0" indent="0">
              <a:buNone/>
            </a:pPr>
            <a:r>
              <a:rPr lang="en-US" sz="2400" dirty="0" smtClean="0"/>
              <a:t>Note that hydroelectricity is meant to indicate energy contained in flowing water (water power) and therefore it is primary. Primary energy is measured in TOE (tons of oil equivalent).</a:t>
            </a:r>
          </a:p>
          <a:p>
            <a:pPr marL="0" indent="0">
              <a:buNone/>
            </a:pP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classification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classification</a:t>
            </a:r>
            <a:endParaRPr lang="it-IT" sz="2400" b="0" dirty="0">
              <a:latin typeface="Calibri" panose="020F0502020204030204" pitchFamily="34" charset="0"/>
              <a:cs typeface="Calibri" panose="020F0502020204030204" pitchFamily="34" charset="0"/>
            </a:endParaRPr>
          </a:p>
        </p:txBody>
      </p:sp>
      <p:pic>
        <p:nvPicPr>
          <p:cNvPr id="52226" name="Picture 2" descr="https://www.albertomontanari.it/sites/default/files/didattica/climate/primary-energy.jpg"/>
          <p:cNvPicPr>
            <a:picLocks noChangeAspect="1" noChangeArrowheads="1"/>
          </p:cNvPicPr>
          <p:nvPr/>
        </p:nvPicPr>
        <p:blipFill>
          <a:blip r:embed="rId2"/>
          <a:srcRect/>
          <a:stretch>
            <a:fillRect/>
          </a:stretch>
        </p:blipFill>
        <p:spPr bwMode="auto">
          <a:xfrm>
            <a:off x="839416" y="980728"/>
            <a:ext cx="9289032" cy="5140415"/>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1412776"/>
            <a:ext cx="10920784" cy="936104"/>
          </a:xfrm>
        </p:spPr>
        <p:txBody>
          <a:bodyPr/>
          <a:lstStyle/>
          <a:p>
            <a:pPr marL="0" indent="0">
              <a:buNone/>
            </a:pPr>
            <a:r>
              <a:rPr lang="en-US" sz="2400" dirty="0" smtClean="0"/>
              <a:t>Energy production is the driver of most of the global emissions of greenhouse gases. In fact, recent assessments indicate the following estimates:</a:t>
            </a:r>
          </a:p>
          <a:p>
            <a:pPr marL="0" indent="0">
              <a:buNone/>
            </a:pPr>
            <a:endParaRPr lang="en-US" sz="2400" dirty="0" smtClean="0"/>
          </a:p>
          <a:p>
            <a:r>
              <a:rPr lang="en-US" sz="2400" dirty="0" smtClean="0"/>
              <a:t>Energy (electricity, heat and transport): 73.2%;</a:t>
            </a:r>
          </a:p>
          <a:p>
            <a:r>
              <a:rPr lang="en-US" sz="2400" dirty="0" smtClean="0"/>
              <a:t>Direct Industrial Processes: 5.2%;</a:t>
            </a:r>
          </a:p>
          <a:p>
            <a:r>
              <a:rPr lang="en-US" sz="2400" dirty="0" smtClean="0"/>
              <a:t>Waste: 3.2%;</a:t>
            </a:r>
          </a:p>
          <a:p>
            <a:r>
              <a:rPr lang="en-US" sz="2400" dirty="0" smtClean="0"/>
              <a:t>Agriculture, Forestry and Land Use: 18.4%.</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classification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and </a:t>
            </a:r>
            <a:r>
              <a:rPr lang="it-IT" dirty="0" err="1" smtClean="0">
                <a:latin typeface="Calibri" panose="020F0502020204030204" pitchFamily="34" charset="0"/>
                <a:cs typeface="Calibri" panose="020F0502020204030204" pitchFamily="34" charset="0"/>
              </a:rPr>
              <a:t>emissions</a:t>
            </a:r>
            <a:endParaRPr lang="it-IT" sz="2400" b="0" dirty="0">
              <a:latin typeface="Calibri" panose="020F0502020204030204" pitchFamily="34" charset="0"/>
              <a:cs typeface="Calibri" panose="020F0502020204030204" pitchFamily="34" charset="0"/>
            </a:endParaRPr>
          </a:p>
        </p:txBody>
      </p:sp>
      <p:pic>
        <p:nvPicPr>
          <p:cNvPr id="55298" name="Picture 2" descr="https://www.albertomontanari.it/sites/default/files/didattica/climate/emissions-by-sector.png"/>
          <p:cNvPicPr>
            <a:picLocks noChangeAspect="1" noChangeArrowheads="1"/>
          </p:cNvPicPr>
          <p:nvPr/>
        </p:nvPicPr>
        <p:blipFill>
          <a:blip r:embed="rId2"/>
          <a:srcRect/>
          <a:stretch>
            <a:fillRect/>
          </a:stretch>
        </p:blipFill>
        <p:spPr bwMode="auto">
          <a:xfrm>
            <a:off x="2207568" y="587809"/>
            <a:ext cx="6624736" cy="6270191"/>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r>
              <a:rPr lang="en-US" sz="2400" b="1" dirty="0" smtClean="0"/>
              <a:t>1. What is energy</a:t>
            </a:r>
            <a:endParaRPr lang="en-US" sz="2400" dirty="0" smtClean="0"/>
          </a:p>
          <a:p>
            <a:r>
              <a:rPr lang="en-US" sz="2400" dirty="0" smtClean="0"/>
              <a:t>The word </a:t>
            </a:r>
            <a:r>
              <a:rPr lang="en-US" sz="2400" dirty="0" smtClean="0">
                <a:hlinkClick r:id="rId2"/>
              </a:rPr>
              <a:t>energy</a:t>
            </a:r>
            <a:r>
              <a:rPr lang="en-US" sz="2400" dirty="0" smtClean="0"/>
              <a:t> derives from the Ancient Greek and was probably first introduced by Aristotle in the 4th century BC. The term identified a qualitative philosophical concept, to indicate a state of mind rather than a physical quantity.</a:t>
            </a:r>
          </a:p>
          <a:p>
            <a:r>
              <a:rPr lang="en-US" sz="2400" dirty="0" err="1" smtClean="0">
                <a:hlinkClick r:id="rId3"/>
              </a:rPr>
              <a:t>Vincenzo</a:t>
            </a:r>
            <a:r>
              <a:rPr lang="en-US" sz="2400" dirty="0" smtClean="0">
                <a:hlinkClick r:id="rId3"/>
              </a:rPr>
              <a:t> </a:t>
            </a:r>
            <a:r>
              <a:rPr lang="en-US" sz="2400" dirty="0" err="1" smtClean="0">
                <a:hlinkClick r:id="rId3"/>
              </a:rPr>
              <a:t>Balzani</a:t>
            </a:r>
            <a:r>
              <a:rPr lang="en-US" sz="2400" dirty="0" smtClean="0"/>
              <a:t>, an Italian chemist who is </a:t>
            </a:r>
            <a:r>
              <a:rPr lang="en-US" sz="2400" dirty="0" err="1" smtClean="0"/>
              <a:t>hemeritus</a:t>
            </a:r>
            <a:r>
              <a:rPr lang="en-US" sz="2400" dirty="0" smtClean="0"/>
              <a:t> professor at the University of Bologna, once stated:</a:t>
            </a:r>
          </a:p>
          <a:p>
            <a:pPr>
              <a:buNone/>
            </a:pPr>
            <a:r>
              <a:rPr lang="en-US" sz="2400" dirty="0" smtClean="0"/>
              <a:t>	“If you want to abash someone ask him: “what is energy”? Everybody thinks of knowing it, however, nobody will give you a clear and unique answer. We know that energy is mandatory for every process, and that energy appear in different forms (chemical, electro-</a:t>
            </a:r>
            <a:r>
              <a:rPr lang="en-US" sz="2400" dirty="0" err="1" smtClean="0"/>
              <a:t>magnetical</a:t>
            </a:r>
            <a:r>
              <a:rPr lang="en-US" sz="2400" dirty="0" smtClean="0"/>
              <a:t>, electrical, thermal, mechanical, nuclear).”</a:t>
            </a:r>
            <a:endParaRPr lang="it-IT" sz="2400" dirty="0" smtClean="0">
              <a:latin typeface="Calibri" panose="020F0502020204030204" pitchFamily="34" charset="0"/>
              <a:cs typeface="Calibri" panose="020F0502020204030204" pitchFamily="34" charset="0"/>
            </a:endParaRPr>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What</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is</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Primary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use</a:t>
            </a:r>
            <a:endParaRPr lang="it-IT" sz="2400" b="0" dirty="0">
              <a:latin typeface="Calibri" panose="020F0502020204030204" pitchFamily="34" charset="0"/>
              <a:cs typeface="Calibri" panose="020F0502020204030204" pitchFamily="34" charset="0"/>
            </a:endParaRPr>
          </a:p>
        </p:txBody>
      </p:sp>
      <p:pic>
        <p:nvPicPr>
          <p:cNvPr id="57346" name="Picture 2" descr="https://www.albertomontanari.it/sites/default/files/didattica/climate/TPES_outlook.jpg"/>
          <p:cNvPicPr>
            <a:picLocks noChangeAspect="1" noChangeArrowheads="1"/>
          </p:cNvPicPr>
          <p:nvPr/>
        </p:nvPicPr>
        <p:blipFill>
          <a:blip r:embed="rId2"/>
          <a:srcRect/>
          <a:stretch>
            <a:fillRect/>
          </a:stretch>
        </p:blipFill>
        <p:spPr bwMode="auto">
          <a:xfrm>
            <a:off x="1775520" y="572077"/>
            <a:ext cx="8136904" cy="6097283"/>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Primary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use</a:t>
            </a:r>
            <a:endParaRPr lang="it-IT" sz="2400" b="0" dirty="0">
              <a:latin typeface="Calibri" panose="020F0502020204030204" pitchFamily="34" charset="0"/>
              <a:cs typeface="Calibri" panose="020F0502020204030204" pitchFamily="34" charset="0"/>
            </a:endParaRPr>
          </a:p>
        </p:txBody>
      </p:sp>
      <p:pic>
        <p:nvPicPr>
          <p:cNvPr id="58370" name="Picture 2" descr="https://www.albertomontanari.it/sites/default/files/didattica/climate/energy-balance.png"/>
          <p:cNvPicPr>
            <a:picLocks noChangeAspect="1" noChangeArrowheads="1"/>
          </p:cNvPicPr>
          <p:nvPr/>
        </p:nvPicPr>
        <p:blipFill>
          <a:blip r:embed="rId2"/>
          <a:srcRect/>
          <a:stretch>
            <a:fillRect/>
          </a:stretch>
        </p:blipFill>
        <p:spPr bwMode="auto">
          <a:xfrm>
            <a:off x="3359696" y="0"/>
            <a:ext cx="6075543" cy="6858000"/>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620688"/>
            <a:ext cx="10920784" cy="936104"/>
          </a:xfrm>
        </p:spPr>
        <p:txBody>
          <a:bodyPr/>
          <a:lstStyle/>
          <a:p>
            <a:r>
              <a:rPr lang="en-US" sz="2400" dirty="0" smtClean="0"/>
              <a:t>Half of global energy produced by China, the United States and the Arab states of the Persian Gulf. </a:t>
            </a:r>
          </a:p>
          <a:p>
            <a:endParaRPr lang="en-US" sz="2400" dirty="0" smtClean="0"/>
          </a:p>
          <a:p>
            <a:r>
              <a:rPr lang="en-US" sz="2400" dirty="0" smtClean="0"/>
              <a:t>The Gulf States and Russia export most of their production, largely to the European Union and China where not enough energy is produced to satisfy demand. </a:t>
            </a:r>
          </a:p>
          <a:p>
            <a:endParaRPr lang="en-US" sz="2400" dirty="0" smtClean="0"/>
          </a:p>
          <a:p>
            <a:r>
              <a:rPr lang="en-US" sz="2400" dirty="0" smtClean="0"/>
              <a:t>Energy production increases slowly, except for solar and wind energy which grows more than 20% per year. Renewable energy is emerging as a valuable opportunity to decrease global emissions for energy production, but in turn it entails a significant environmental impact. For instance, wind farms are responsible for noise and visual pollution; solar farms occupy a significant fraction of land and hydropower has an impact on the water cycle and land occupation, besides implying social risks.</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production (</a:t>
            </a:r>
            <a:r>
              <a:rPr lang="it-IT" dirty="0" err="1" smtClean="0">
                <a:latin typeface="Calibri" panose="020F0502020204030204" pitchFamily="34" charset="0"/>
                <a:cs typeface="Calibri" panose="020F0502020204030204" pitchFamily="34" charset="0"/>
              </a:rPr>
              <a:t>before</a:t>
            </a:r>
            <a:r>
              <a:rPr lang="it-IT" dirty="0" smtClean="0">
                <a:latin typeface="Calibri" panose="020F0502020204030204" pitchFamily="34" charset="0"/>
                <a:cs typeface="Calibri" panose="020F0502020204030204" pitchFamily="34" charset="0"/>
              </a:rPr>
              <a:t> 2021)</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620688"/>
            <a:ext cx="10920784" cy="936104"/>
          </a:xfrm>
        </p:spPr>
        <p:txBody>
          <a:bodyPr/>
          <a:lstStyle/>
          <a:p>
            <a:r>
              <a:rPr lang="en-US" sz="2400" dirty="0" smtClean="0"/>
              <a:t>Energy is processed to make it suitable for consumption by end users. </a:t>
            </a:r>
          </a:p>
          <a:p>
            <a:endParaRPr lang="en-US" sz="2400" dirty="0" smtClean="0"/>
          </a:p>
          <a:p>
            <a:r>
              <a:rPr lang="en-US" sz="2400" dirty="0" smtClean="0"/>
              <a:t>The supply chain between production and final consumption involves many conversions and much trade and transport among countries, causing a loss of one quarter of energy before it is consumed. </a:t>
            </a:r>
          </a:p>
          <a:p>
            <a:endParaRPr lang="en-US" sz="2400" dirty="0" smtClean="0"/>
          </a:p>
          <a:p>
            <a:pPr marL="0" indent="0">
              <a:buNone/>
            </a:pPr>
            <a:r>
              <a:rPr lang="en-US" sz="2400" dirty="0" smtClean="0"/>
              <a:t>It is interesting to note that the global final energy use is given by the figures that follow (source: International Energy Agency, 2017):</a:t>
            </a:r>
          </a:p>
          <a:p>
            <a:pPr marL="0" indent="0">
              <a:buNone/>
            </a:pPr>
            <a:endParaRPr lang="en-US" sz="2400" dirty="0" smtClean="0"/>
          </a:p>
          <a:p>
            <a:r>
              <a:rPr lang="en-US" sz="2400" dirty="0" smtClean="0"/>
              <a:t>Residential: 21%;</a:t>
            </a:r>
          </a:p>
          <a:p>
            <a:r>
              <a:rPr lang="en-US" sz="2400" dirty="0" smtClean="0"/>
              <a:t>Transport: 29%;</a:t>
            </a:r>
          </a:p>
          <a:p>
            <a:r>
              <a:rPr lang="en-US" sz="2400" dirty="0" smtClean="0"/>
              <a:t>Industry: 29%;</a:t>
            </a:r>
          </a:p>
          <a:p>
            <a:r>
              <a:rPr lang="en-US" sz="2400" dirty="0" smtClean="0"/>
              <a:t>Other: 21%.</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production (</a:t>
            </a:r>
            <a:r>
              <a:rPr lang="it-IT" dirty="0" err="1" smtClean="0">
                <a:latin typeface="Calibri" panose="020F0502020204030204" pitchFamily="34" charset="0"/>
                <a:cs typeface="Calibri" panose="020F0502020204030204" pitchFamily="34" charset="0"/>
              </a:rPr>
              <a:t>before</a:t>
            </a:r>
            <a:r>
              <a:rPr lang="it-IT" dirty="0" smtClean="0">
                <a:latin typeface="Calibri" panose="020F0502020204030204" pitchFamily="34" charset="0"/>
                <a:cs typeface="Calibri" panose="020F0502020204030204" pitchFamily="34" charset="0"/>
              </a:rPr>
              <a:t> 2021)</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use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by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fuel</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type</a:t>
            </a:r>
            <a:endParaRPr lang="it-IT" sz="2400" b="0" dirty="0">
              <a:latin typeface="Calibri" panose="020F0502020204030204" pitchFamily="34" charset="0"/>
              <a:cs typeface="Calibri" panose="020F0502020204030204" pitchFamily="34" charset="0"/>
            </a:endParaRPr>
          </a:p>
        </p:txBody>
      </p:sp>
      <p:pic>
        <p:nvPicPr>
          <p:cNvPr id="59394" name="Picture 2" descr="https://www.albertomontanari.it/sites/default/files/didattica/climate/Global_Energy_Consumption.png"/>
          <p:cNvPicPr>
            <a:picLocks noChangeAspect="1" noChangeArrowheads="1"/>
          </p:cNvPicPr>
          <p:nvPr/>
        </p:nvPicPr>
        <p:blipFill>
          <a:blip r:embed="rId2"/>
          <a:srcRect/>
          <a:stretch>
            <a:fillRect/>
          </a:stretch>
        </p:blipFill>
        <p:spPr bwMode="auto">
          <a:xfrm>
            <a:off x="1775520" y="547297"/>
            <a:ext cx="7656588" cy="6310703"/>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use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by</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fuel</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type</a:t>
            </a:r>
            <a:endParaRPr lang="it-IT" sz="2400" b="0" dirty="0">
              <a:latin typeface="Calibri" panose="020F0502020204030204" pitchFamily="34" charset="0"/>
              <a:cs typeface="Calibri" panose="020F0502020204030204" pitchFamily="34" charset="0"/>
            </a:endParaRPr>
          </a:p>
        </p:txBody>
      </p:sp>
      <p:pic>
        <p:nvPicPr>
          <p:cNvPr id="62466" name="Picture 2" descr="https://www.albertomontanari.it/sites/default/files/didattica/hydrology/640px-Total_World_Energy_Consumption_by_Source_2010.png"/>
          <p:cNvPicPr>
            <a:picLocks noChangeAspect="1" noChangeArrowheads="1"/>
          </p:cNvPicPr>
          <p:nvPr/>
        </p:nvPicPr>
        <p:blipFill>
          <a:blip r:embed="rId2"/>
          <a:srcRect/>
          <a:stretch>
            <a:fillRect/>
          </a:stretch>
        </p:blipFill>
        <p:spPr bwMode="auto">
          <a:xfrm>
            <a:off x="839416" y="1405929"/>
            <a:ext cx="10369152" cy="4909147"/>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sp>
        <p:nvSpPr>
          <p:cNvPr id="4" name="Segnaposto testo 3"/>
          <p:cNvSpPr>
            <a:spLocks noGrp="1"/>
          </p:cNvSpPr>
          <p:nvPr>
            <p:ph type="body" sz="quarter" idx="12"/>
          </p:nvPr>
        </p:nvSpPr>
        <p:spPr>
          <a:xfrm>
            <a:off x="479376" y="764704"/>
            <a:ext cx="10920784" cy="936104"/>
          </a:xfrm>
        </p:spPr>
        <p:txBody>
          <a:bodyPr/>
          <a:lstStyle/>
          <a:p>
            <a:r>
              <a:rPr lang="en-US" sz="2400" dirty="0" smtClean="0"/>
              <a:t>Renewable energy will play a key role in the </a:t>
            </a:r>
            <a:r>
              <a:rPr lang="en-US" sz="2400" dirty="0" err="1" smtClean="0"/>
              <a:t>decarbonisation</a:t>
            </a:r>
            <a:r>
              <a:rPr lang="en-US" sz="2400" dirty="0" smtClean="0"/>
              <a:t> of our energy systems in the coming decades. Renewable energy is collected from resources that are naturally replenished on a human timescale, and therefore does not include fossil fuels, which are being used far more quickly than they are being replenished. It includes sources such as solar energy, wind, rain, tides, waves, and geothermal heat. Although most renewable energy sources are sustainable, some are not. For example, some biomass sources are considered unsustainable at current rates of exploitation.</a:t>
            </a:r>
          </a:p>
          <a:p>
            <a:endParaRPr lang="en-US" sz="2400" dirty="0" smtClean="0"/>
          </a:p>
          <a:p>
            <a:r>
              <a:rPr lang="en-US" sz="2400" dirty="0" smtClean="0"/>
              <a:t>About 20% of humans' global energy consumption is covered by renewable energy, including almost 30% of electricity. Most countries are expanding their sources of renewable energy</a:t>
            </a:r>
            <a:endParaRPr lang="en-US" sz="2400" dirty="0"/>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pic>
        <p:nvPicPr>
          <p:cNvPr id="7170" name="Picture 2" descr="undefined"/>
          <p:cNvPicPr>
            <a:picLocks noChangeAspect="1" noChangeArrowheads="1"/>
          </p:cNvPicPr>
          <p:nvPr/>
        </p:nvPicPr>
        <p:blipFill>
          <a:blip r:embed="rId2"/>
          <a:srcRect/>
          <a:stretch>
            <a:fillRect/>
          </a:stretch>
        </p:blipFill>
        <p:spPr bwMode="auto">
          <a:xfrm>
            <a:off x="479376" y="476672"/>
            <a:ext cx="11166673" cy="6294821"/>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pic>
        <p:nvPicPr>
          <p:cNvPr id="65538" name="Picture 2" descr="https://www.albertomontanari.it/sites/default/files/didattica/hydrology/World_total_primary_energy_production_chart_only.png"/>
          <p:cNvPicPr>
            <a:picLocks noChangeAspect="1" noChangeArrowheads="1"/>
          </p:cNvPicPr>
          <p:nvPr/>
        </p:nvPicPr>
        <p:blipFill>
          <a:blip r:embed="rId2"/>
          <a:srcRect/>
          <a:stretch>
            <a:fillRect/>
          </a:stretch>
        </p:blipFill>
        <p:spPr bwMode="auto">
          <a:xfrm>
            <a:off x="1559496" y="764704"/>
            <a:ext cx="6736953" cy="6093296"/>
          </a:xfrm>
          <a:prstGeom prst="rect">
            <a:avLst/>
          </a:prstGeom>
          <a:noFill/>
        </p:spPr>
      </p:pic>
      <p:sp>
        <p:nvSpPr>
          <p:cNvPr id="4" name="Rettangolo 3"/>
          <p:cNvSpPr/>
          <p:nvPr/>
        </p:nvSpPr>
        <p:spPr>
          <a:xfrm>
            <a:off x="9336360" y="692696"/>
            <a:ext cx="2615952" cy="5632311"/>
          </a:xfrm>
          <a:prstGeom prst="rect">
            <a:avLst/>
          </a:prstGeom>
        </p:spPr>
        <p:txBody>
          <a:bodyPr wrap="square">
            <a:spAutoFit/>
          </a:bodyPr>
          <a:lstStyle/>
          <a:p>
            <a:r>
              <a:rPr lang="en-US" dirty="0" smtClean="0"/>
              <a:t>Total energy production by countries. The left vertical axis refers to the whole world, while the right vertical axis refers to the individual countries. Yellow is China; brown is Russia; light blue is Africa; blue is United States; green is Europe; dark green is Central and South America. By Delphi234 - U.S. Energy Information Administration (EIA)website eia.gov, Public Domain, https://commons.wikimedia.org/w/index.php?curid=36175030 </a:t>
            </a:r>
            <a:endParaRPr lang="it-IT" dirty="0"/>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electricity</a:t>
            </a:r>
            <a:endParaRPr lang="it-IT" sz="2400" b="0" dirty="0">
              <a:latin typeface="Calibri" panose="020F0502020204030204" pitchFamily="34" charset="0"/>
              <a:cs typeface="Calibri" panose="020F0502020204030204" pitchFamily="34" charset="0"/>
            </a:endParaRPr>
          </a:p>
        </p:txBody>
      </p:sp>
      <p:pic>
        <p:nvPicPr>
          <p:cNvPr id="66562" name="Picture 2" descr="https://www.albertomontanari.it/sites/default/files/didattica/climate/renewable-generation-breakdown.png"/>
          <p:cNvPicPr>
            <a:picLocks noChangeAspect="1" noChangeArrowheads="1"/>
          </p:cNvPicPr>
          <p:nvPr/>
        </p:nvPicPr>
        <p:blipFill>
          <a:blip r:embed="rId2"/>
          <a:srcRect/>
          <a:stretch>
            <a:fillRect/>
          </a:stretch>
        </p:blipFill>
        <p:spPr bwMode="auto">
          <a:xfrm>
            <a:off x="670114" y="548680"/>
            <a:ext cx="3378829" cy="6147592"/>
          </a:xfrm>
          <a:prstGeom prst="rect">
            <a:avLst/>
          </a:prstGeom>
          <a:noFill/>
        </p:spPr>
      </p:pic>
      <p:sp>
        <p:nvSpPr>
          <p:cNvPr id="5" name="Rettangolo 4"/>
          <p:cNvSpPr/>
          <p:nvPr/>
        </p:nvSpPr>
        <p:spPr>
          <a:xfrm>
            <a:off x="4871864" y="1341923"/>
            <a:ext cx="6336704" cy="4247317"/>
          </a:xfrm>
          <a:prstGeom prst="rect">
            <a:avLst/>
          </a:prstGeom>
        </p:spPr>
        <p:txBody>
          <a:bodyPr wrap="square">
            <a:spAutoFit/>
          </a:bodyPr>
          <a:lstStyle/>
          <a:p>
            <a:r>
              <a:rPr lang="en-US" dirty="0" smtClean="0"/>
              <a:t>Hydropower is an essential resource for its flexibility, as generation can be controlled in time and therefore is an ideal integration of other energy sources that are less flexible.</a:t>
            </a:r>
          </a:p>
          <a:p>
            <a:endParaRPr lang="en-US" dirty="0" smtClean="0"/>
          </a:p>
          <a:p>
            <a:r>
              <a:rPr lang="en-US" dirty="0" smtClean="0"/>
              <a:t>Furthermore, hydropower can be easily stored and pumped back in the reservoir, therefore giving further opportunities for enhancing flexibility. However, hydropower is generating concerns related to its sustainability, as reservoirs are subjected to siltation with limited options for recovery. </a:t>
            </a:r>
          </a:p>
          <a:p>
            <a:endParaRPr lang="en-US" dirty="0" smtClean="0"/>
          </a:p>
          <a:p>
            <a:r>
              <a:rPr lang="en-US" dirty="0" smtClean="0"/>
              <a:t>Furthermore, hydropower is generating a significant environmental impact, including effects on groundwater resources and local and global climate. Finally, hydropower is entailing risks for the communities exposed to floods induced by dam break and mismanagement of the storage capacity. </a:t>
            </a:r>
            <a:endParaRPr lang="it-IT" dirty="0"/>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r>
              <a:rPr lang="en-US" sz="2400" dirty="0" smtClean="0"/>
              <a:t>Energy is defined in physics as the quantitative property that must be transferred to a body or physical system to perform work on the body, or to heat it. Simply put, energy is the ability to do work. It is measured in </a:t>
            </a:r>
            <a:r>
              <a:rPr lang="en-US" sz="2400" dirty="0" smtClean="0">
                <a:hlinkClick r:id="rId2"/>
              </a:rPr>
              <a:t>joule</a:t>
            </a:r>
            <a:r>
              <a:rPr lang="en-US" sz="2400" dirty="0" smtClean="0"/>
              <a:t>, which is the energy transferred to an object by the work of moving it a distance of one meter against a force of one </a:t>
            </a:r>
            <a:r>
              <a:rPr lang="en-US" sz="2400" dirty="0" err="1" smtClean="0"/>
              <a:t>newton</a:t>
            </a:r>
            <a:r>
              <a:rPr lang="en-US" sz="2400" dirty="0" smtClean="0"/>
              <a:t>.</a:t>
            </a:r>
          </a:p>
          <a:p>
            <a:r>
              <a:rPr lang="en-US" sz="2400" dirty="0" smtClean="0"/>
              <a:t>Energy, water and food are considered primary resources for ensuring human well-being. </a:t>
            </a:r>
          </a:p>
          <a:p>
            <a:r>
              <a:rPr lang="en-US" sz="2400" dirty="0" smtClean="0"/>
              <a:t>In particular, energy is essential to life. </a:t>
            </a:r>
          </a:p>
          <a:p>
            <a:r>
              <a:rPr lang="en-US" sz="2400" dirty="0" smtClean="0"/>
              <a:t>The sun, directly or indirectly, is the source of all the energy available on Earth and used by people, animals, plants, and microorganisms. </a:t>
            </a:r>
          </a:p>
          <a:p>
            <a:r>
              <a:rPr lang="en-US" sz="2400" dirty="0" smtClean="0"/>
              <a:t>This energy may come directly, such as in the form of radiation and photosynthesis, or indirectly, for example in the form of fossil fuels.</a:t>
            </a:r>
            <a:endParaRPr lang="it-IT" sz="2400" dirty="0" smtClean="0">
              <a:latin typeface="Calibri" panose="020F0502020204030204" pitchFamily="34" charset="0"/>
              <a:cs typeface="Calibri" panose="020F0502020204030204" pitchFamily="34" charset="0"/>
            </a:endParaRPr>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Defining</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electricity</a:t>
            </a:r>
            <a:endParaRPr lang="it-IT" sz="2400" b="0" dirty="0">
              <a:latin typeface="Calibri" panose="020F0502020204030204" pitchFamily="34" charset="0"/>
              <a:cs typeface="Calibri" panose="020F0502020204030204" pitchFamily="34" charset="0"/>
            </a:endParaRPr>
          </a:p>
        </p:txBody>
      </p:sp>
      <p:pic>
        <p:nvPicPr>
          <p:cNvPr id="67586" name="Picture 2" descr="https://www.albertomontanari.it/sites/default/files/didattica/climate/Wind_energy_generation_by_region,_OWID.png"/>
          <p:cNvPicPr>
            <a:picLocks noChangeAspect="1" noChangeArrowheads="1"/>
          </p:cNvPicPr>
          <p:nvPr/>
        </p:nvPicPr>
        <p:blipFill>
          <a:blip r:embed="rId2"/>
          <a:srcRect/>
          <a:stretch>
            <a:fillRect/>
          </a:stretch>
        </p:blipFill>
        <p:spPr bwMode="auto">
          <a:xfrm>
            <a:off x="2495600" y="603745"/>
            <a:ext cx="8528298" cy="6019975"/>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electricity</a:t>
            </a:r>
            <a:endParaRPr lang="it-IT" sz="2400" b="0" dirty="0">
              <a:latin typeface="Calibri" panose="020F0502020204030204" pitchFamily="34" charset="0"/>
              <a:cs typeface="Calibri" panose="020F0502020204030204" pitchFamily="34" charset="0"/>
            </a:endParaRPr>
          </a:p>
        </p:txBody>
      </p:sp>
      <p:pic>
        <p:nvPicPr>
          <p:cNvPr id="68610" name="Picture 2" descr="https://www.albertomontanari.it/sites/default/files/didattica/climate/Global_Map_of_Wind_Power_Density_Potential.png"/>
          <p:cNvPicPr>
            <a:picLocks noChangeAspect="1" noChangeArrowheads="1"/>
          </p:cNvPicPr>
          <p:nvPr/>
        </p:nvPicPr>
        <p:blipFill>
          <a:blip r:embed="rId2"/>
          <a:srcRect/>
          <a:stretch>
            <a:fillRect/>
          </a:stretch>
        </p:blipFill>
        <p:spPr bwMode="auto">
          <a:xfrm>
            <a:off x="1343472" y="802555"/>
            <a:ext cx="9601994" cy="5722789"/>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Renewable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electricity</a:t>
            </a:r>
            <a:endParaRPr lang="it-IT" sz="2400" b="0" dirty="0">
              <a:latin typeface="Calibri" panose="020F0502020204030204" pitchFamily="34" charset="0"/>
              <a:cs typeface="Calibri" panose="020F0502020204030204" pitchFamily="34" charset="0"/>
            </a:endParaRPr>
          </a:p>
        </p:txBody>
      </p:sp>
      <p:pic>
        <p:nvPicPr>
          <p:cNvPr id="69634" name="Picture 2" descr="https://www.albertomontanari.it/sites/default/files/didattica/climate/World_GHI_Solar-resource-map_GlobalSolarAtlas_World-Bank-Esmap-Solargis.png"/>
          <p:cNvPicPr>
            <a:picLocks noChangeAspect="1" noChangeArrowheads="1"/>
          </p:cNvPicPr>
          <p:nvPr/>
        </p:nvPicPr>
        <p:blipFill>
          <a:blip r:embed="rId2"/>
          <a:srcRect/>
          <a:stretch>
            <a:fillRect/>
          </a:stretch>
        </p:blipFill>
        <p:spPr bwMode="auto">
          <a:xfrm>
            <a:off x="1127448" y="643989"/>
            <a:ext cx="10143753" cy="6025371"/>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Climate</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change</a:t>
            </a:r>
            <a:r>
              <a:rPr lang="it-IT" dirty="0" smtClean="0">
                <a:latin typeface="Calibri" panose="020F0502020204030204" pitchFamily="34" charset="0"/>
                <a:cs typeface="Calibri" panose="020F0502020204030204" pitchFamily="34" charset="0"/>
              </a:rPr>
              <a:t> performance </a:t>
            </a:r>
            <a:r>
              <a:rPr lang="it-IT" dirty="0" err="1" smtClean="0">
                <a:latin typeface="Calibri" panose="020F0502020204030204" pitchFamily="34" charset="0"/>
                <a:cs typeface="Calibri" panose="020F0502020204030204" pitchFamily="34" charset="0"/>
              </a:rPr>
              <a:t>index</a:t>
            </a:r>
            <a:endParaRPr lang="it-IT" sz="2400" b="0" dirty="0">
              <a:latin typeface="Calibri" panose="020F0502020204030204" pitchFamily="34" charset="0"/>
              <a:cs typeface="Calibri" panose="020F0502020204030204" pitchFamily="34" charset="0"/>
            </a:endParaRPr>
          </a:p>
        </p:txBody>
      </p:sp>
      <p:pic>
        <p:nvPicPr>
          <p:cNvPr id="70658" name="Picture 2" descr="https://upload.wikimedia.org/wikipedia/commons/thumb/6/6c/Climate_change_performance_index_of_various_countries.png/1920px-Climate_change_performance_index_of_various_countries.png"/>
          <p:cNvPicPr>
            <a:picLocks noChangeAspect="1" noChangeArrowheads="1"/>
          </p:cNvPicPr>
          <p:nvPr/>
        </p:nvPicPr>
        <p:blipFill>
          <a:blip r:embed="rId2"/>
          <a:srcRect/>
          <a:stretch>
            <a:fillRect/>
          </a:stretch>
        </p:blipFill>
        <p:spPr bwMode="auto">
          <a:xfrm>
            <a:off x="407368" y="1124744"/>
            <a:ext cx="9486875" cy="5113744"/>
          </a:xfrm>
          <a:prstGeom prst="rect">
            <a:avLst/>
          </a:prstGeom>
          <a:noFill/>
        </p:spPr>
      </p:pic>
      <p:sp>
        <p:nvSpPr>
          <p:cNvPr id="5" name="Rettangolo 4"/>
          <p:cNvSpPr/>
          <p:nvPr/>
        </p:nvSpPr>
        <p:spPr>
          <a:xfrm>
            <a:off x="8904312" y="2828836"/>
            <a:ext cx="3600400" cy="2031325"/>
          </a:xfrm>
          <a:prstGeom prst="rect">
            <a:avLst/>
          </a:prstGeom>
        </p:spPr>
        <p:txBody>
          <a:bodyPr wrap="square">
            <a:spAutoFit/>
          </a:bodyPr>
          <a:lstStyle/>
          <a:p>
            <a:r>
              <a:rPr lang="en-US" dirty="0" smtClean="0"/>
              <a:t>The </a:t>
            </a:r>
            <a:r>
              <a:rPr lang="en-US" b="1" dirty="0" smtClean="0"/>
              <a:t>Climate Change Performance Index</a:t>
            </a:r>
            <a:r>
              <a:rPr lang="en-US" dirty="0" smtClean="0"/>
              <a:t> (</a:t>
            </a:r>
            <a:r>
              <a:rPr lang="en-US" b="1" dirty="0" smtClean="0"/>
              <a:t>CCPI</a:t>
            </a:r>
            <a:r>
              <a:rPr lang="en-US" dirty="0" smtClean="0"/>
              <a:t>) is a scoring system designed by the German environmental and development </a:t>
            </a:r>
            <a:r>
              <a:rPr lang="en-US" dirty="0" err="1" smtClean="0"/>
              <a:t>organisation</a:t>
            </a:r>
            <a:r>
              <a:rPr lang="en-US" dirty="0" smtClean="0"/>
              <a:t> </a:t>
            </a:r>
            <a:r>
              <a:rPr lang="en-US" dirty="0" err="1" smtClean="0"/>
              <a:t>Germanwatch</a:t>
            </a:r>
            <a:r>
              <a:rPr lang="en-US" dirty="0" smtClean="0"/>
              <a:t> </a:t>
            </a:r>
            <a:r>
              <a:rPr lang="en-US" dirty="0" err="1" smtClean="0"/>
              <a:t>e.V</a:t>
            </a:r>
            <a:r>
              <a:rPr lang="en-US" dirty="0" smtClean="0"/>
              <a:t>. to enhance transparency in international climate politics. </a:t>
            </a:r>
            <a:endParaRPr lang="it-IT" dirty="0"/>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smtClean="0"/>
              <a:t>Environmental impact of solar farms</a:t>
            </a:r>
            <a:endParaRPr lang="it-IT" dirty="0"/>
          </a:p>
        </p:txBody>
      </p:sp>
      <p:pic>
        <p:nvPicPr>
          <p:cNvPr id="44034" name="Picture 2" descr="https://albertomontanari.it/sites/default/files/didattica/climate/Mount_Komekura_Photovoltaic_power_plant_Jan2012.jpg"/>
          <p:cNvPicPr>
            <a:picLocks noChangeAspect="1" noChangeArrowheads="1"/>
          </p:cNvPicPr>
          <p:nvPr/>
        </p:nvPicPr>
        <p:blipFill>
          <a:blip r:embed="rId2"/>
          <a:srcRect/>
          <a:stretch>
            <a:fillRect/>
          </a:stretch>
        </p:blipFill>
        <p:spPr bwMode="auto">
          <a:xfrm>
            <a:off x="1775519" y="923581"/>
            <a:ext cx="7848873" cy="5889795"/>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smtClean="0"/>
              <a:t>Cost of solar farms</a:t>
            </a:r>
            <a:endParaRPr lang="it-IT" dirty="0"/>
          </a:p>
        </p:txBody>
      </p:sp>
      <p:sp>
        <p:nvSpPr>
          <p:cNvPr id="45058" name="AutoShape 2" descr="https://albertomontanari.it/sites/default/files/didattica/climate/1975_–_Price_of_solar_panels_as_a_function_of_cumulative_installed_capacity.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45059" name="Picture 3"/>
          <p:cNvPicPr>
            <a:picLocks noChangeAspect="1" noChangeArrowheads="1"/>
          </p:cNvPicPr>
          <p:nvPr/>
        </p:nvPicPr>
        <p:blipFill>
          <a:blip r:embed="rId2"/>
          <a:srcRect/>
          <a:stretch>
            <a:fillRect/>
          </a:stretch>
        </p:blipFill>
        <p:spPr bwMode="auto">
          <a:xfrm>
            <a:off x="3095666" y="764704"/>
            <a:ext cx="7762833" cy="5822125"/>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527051" y="332656"/>
            <a:ext cx="11233149" cy="648071"/>
          </a:xfrm>
        </p:spPr>
        <p:txBody>
          <a:bodyPr/>
          <a:lstStyle/>
          <a:p>
            <a:r>
              <a:rPr lang="en-US" dirty="0" smtClean="0"/>
              <a:t>Water-food-energy nexus</a:t>
            </a:r>
            <a:endParaRPr lang="it-IT" dirty="0"/>
          </a:p>
        </p:txBody>
      </p:sp>
      <p:sp>
        <p:nvSpPr>
          <p:cNvPr id="45058" name="AutoShape 2" descr="https://albertomontanari.it/sites/default/files/didattica/climate/1975_–_Price_of_solar_panels_as_a_function_of_cumulative_installed_capacity.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46082" name="Picture 2" descr="https://albertomontanari.it/sites/default/files/didattica/hydrology/fao-water-food-energy.jpg"/>
          <p:cNvPicPr>
            <a:picLocks noChangeAspect="1" noChangeArrowheads="1"/>
          </p:cNvPicPr>
          <p:nvPr/>
        </p:nvPicPr>
        <p:blipFill>
          <a:blip r:embed="rId2"/>
          <a:srcRect/>
          <a:stretch>
            <a:fillRect/>
          </a:stretch>
        </p:blipFill>
        <p:spPr bwMode="auto">
          <a:xfrm>
            <a:off x="5807968" y="77356"/>
            <a:ext cx="6088385" cy="659200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To </a:t>
            </a:r>
            <a:r>
              <a:rPr lang="en-US" sz="2400" dirty="0" err="1" smtClean="0"/>
              <a:t>emphasise</a:t>
            </a:r>
            <a:r>
              <a:rPr lang="en-US" sz="2400" dirty="0" smtClean="0"/>
              <a:t> the importance of energy, we may provide examples of energy consumption for producing essential goods for the human life:</a:t>
            </a:r>
          </a:p>
          <a:p>
            <a:endParaRPr lang="en-US" sz="2400" dirty="0" smtClean="0"/>
          </a:p>
          <a:p>
            <a:r>
              <a:rPr lang="en-US" sz="2400" dirty="0" smtClean="0"/>
              <a:t>The production of 1 kilogram of meat on average requires 7 liters of oil; </a:t>
            </a:r>
          </a:p>
          <a:p>
            <a:r>
              <a:rPr lang="en-US" sz="2400" dirty="0" smtClean="0"/>
              <a:t>We may desalinate 1000 liters of seawater with 3 liters of oil; </a:t>
            </a:r>
          </a:p>
          <a:p>
            <a:r>
              <a:rPr lang="en-US" sz="2400" dirty="0" smtClean="0"/>
              <a:t>Producing a ton of aluminum requires about 5 tons of oil; </a:t>
            </a:r>
          </a:p>
          <a:p>
            <a:r>
              <a:rPr lang="en-US" sz="2400" dirty="0" smtClean="0"/>
              <a:t>Producing a car requires about 3 tons of oil, that is, about 25% of energy consumed by a car in its lifetime; </a:t>
            </a:r>
          </a:p>
          <a:p>
            <a:r>
              <a:rPr lang="en-US" sz="2400" dirty="0" smtClean="0"/>
              <a:t>Energy production accounts for about 75% of global greenhouse gas emissions, that is mainly obtained by burning fossil fuels, with a clear impact on climate change and public heath.</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Defining</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The recent history has shown once again the essential role of energy for international cooperation and climate change mitigation. The political crisis in Europe forced several countries to increase energy production through the use of fossil fuels and, at the same time, accelerate the </a:t>
            </a:r>
            <a:r>
              <a:rPr lang="en-US" sz="2400" dirty="0" smtClean="0">
                <a:hlinkClick r:id="rId2"/>
              </a:rPr>
              <a:t>energy transition</a:t>
            </a:r>
            <a:r>
              <a:rPr lang="en-US" sz="2400" dirty="0" smtClean="0"/>
              <a:t>.</a:t>
            </a:r>
          </a:p>
          <a:p>
            <a:pPr marL="0" indent="0">
              <a:buNone/>
            </a:pPr>
            <a:endParaRPr lang="en-US" sz="2400" dirty="0" smtClean="0"/>
          </a:p>
          <a:p>
            <a:r>
              <a:rPr lang="en-US" sz="2400" dirty="0" smtClean="0"/>
              <a:t>Energy transition is a transformation of an </a:t>
            </a:r>
            <a:r>
              <a:rPr lang="en-US" sz="2400" dirty="0" smtClean="0">
                <a:hlinkClick r:id="rId3"/>
              </a:rPr>
              <a:t>energy system</a:t>
            </a:r>
            <a:r>
              <a:rPr lang="en-US" sz="2400" dirty="0" smtClean="0"/>
              <a:t> which implies a structural change in both energy supply and consumption. It implies a broad shift in technologies for energy production. Today, we use the term to indicate a transition to sustainable energy in order to mitigate climate change through the reduction of the use of fossil fuels. A previous energy transition took place during the </a:t>
            </a:r>
            <a:r>
              <a:rPr lang="en-US" sz="2400" dirty="0" smtClean="0">
                <a:hlinkClick r:id="rId4" tooltip="Industrial revolution"/>
              </a:rPr>
              <a:t>industrial revolution</a:t>
            </a:r>
            <a:r>
              <a:rPr lang="en-US" sz="2400" dirty="0" smtClean="0"/>
              <a:t> and involved a larger use of coal - and later oil and natural gas - for energy production.</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transition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2348880"/>
            <a:ext cx="10920784" cy="936104"/>
          </a:xfrm>
        </p:spPr>
        <p:txBody>
          <a:bodyPr/>
          <a:lstStyle/>
          <a:p>
            <a:r>
              <a:rPr lang="en-US" sz="2400" dirty="0" smtClean="0"/>
              <a:t>A relevant question about energy transition is timing (see Figure 1). In fact, the implementation of the above structural changes, which need to be supported by scientific advance and innovative technology, requires time, which may be incompatible with the targeted reductions of human emissions.</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transition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smtClean="0">
                <a:latin typeface="Calibri" panose="020F0502020204030204" pitchFamily="34" charset="0"/>
                <a:cs typeface="Calibri" panose="020F0502020204030204" pitchFamily="34" charset="0"/>
              </a:rPr>
              <a:t>Energy </a:t>
            </a:r>
            <a:r>
              <a:rPr lang="it-IT" dirty="0" err="1" smtClean="0">
                <a:latin typeface="Calibri" panose="020F0502020204030204" pitchFamily="34" charset="0"/>
                <a:cs typeface="Calibri" panose="020F0502020204030204" pitchFamily="34" charset="0"/>
              </a:rPr>
              <a:t>transition</a:t>
            </a:r>
            <a:endParaRPr lang="it-IT" sz="2400" b="0" dirty="0">
              <a:latin typeface="Calibri" panose="020F0502020204030204" pitchFamily="34" charset="0"/>
              <a:cs typeface="Calibri" panose="020F0502020204030204" pitchFamily="34" charset="0"/>
            </a:endParaRPr>
          </a:p>
        </p:txBody>
      </p:sp>
      <p:pic>
        <p:nvPicPr>
          <p:cNvPr id="39938" name="Picture 2" descr="https://www.albertomontanari.it/sites/default/files/didattica/climate/Energy_Transition_Timeline.jpg"/>
          <p:cNvPicPr>
            <a:picLocks noChangeAspect="1" noChangeArrowheads="1"/>
          </p:cNvPicPr>
          <p:nvPr/>
        </p:nvPicPr>
        <p:blipFill>
          <a:blip r:embed="rId2"/>
          <a:srcRect/>
          <a:stretch>
            <a:fillRect/>
          </a:stretch>
        </p:blipFill>
        <p:spPr bwMode="auto">
          <a:xfrm>
            <a:off x="407368" y="764704"/>
            <a:ext cx="9793088" cy="5802406"/>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3"/>
          <p:cNvSpPr>
            <a:spLocks noGrp="1"/>
          </p:cNvSpPr>
          <p:nvPr>
            <p:ph type="body" sz="quarter" idx="12"/>
          </p:nvPr>
        </p:nvSpPr>
        <p:spPr>
          <a:xfrm>
            <a:off x="479376" y="908720"/>
            <a:ext cx="10920784" cy="936104"/>
          </a:xfrm>
        </p:spPr>
        <p:txBody>
          <a:bodyPr/>
          <a:lstStyle/>
          <a:p>
            <a:pPr marL="0" indent="0">
              <a:buNone/>
            </a:pPr>
            <a:r>
              <a:rPr lang="en-US" sz="2400" dirty="0" smtClean="0"/>
              <a:t>There are six forms of energy: </a:t>
            </a:r>
          </a:p>
          <a:p>
            <a:pPr marL="228600" indent="-228600"/>
            <a:r>
              <a:rPr lang="en-US" sz="2400" dirty="0" smtClean="0"/>
              <a:t>Thermal,</a:t>
            </a:r>
          </a:p>
          <a:p>
            <a:pPr marL="228600" indent="-228600"/>
            <a:r>
              <a:rPr lang="en-US" sz="2400" dirty="0" smtClean="0"/>
              <a:t>Chemical,</a:t>
            </a:r>
          </a:p>
          <a:p>
            <a:pPr marL="228600" indent="-228600"/>
            <a:r>
              <a:rPr lang="en-US" sz="2400" dirty="0" smtClean="0"/>
              <a:t>Electrical,</a:t>
            </a:r>
          </a:p>
          <a:p>
            <a:pPr marL="228600" indent="-228600"/>
            <a:r>
              <a:rPr lang="en-US" sz="2400" dirty="0" smtClean="0"/>
              <a:t>electromagnetic (light),</a:t>
            </a:r>
          </a:p>
          <a:p>
            <a:pPr marL="228600" indent="-228600"/>
            <a:r>
              <a:rPr lang="en-US" sz="2400" dirty="0" smtClean="0"/>
              <a:t>kinetic (mechanical),</a:t>
            </a:r>
          </a:p>
          <a:p>
            <a:pPr marL="228600" indent="-228600"/>
            <a:r>
              <a:rPr lang="en-US" sz="2400" dirty="0" smtClean="0"/>
              <a:t>Nuclear.</a:t>
            </a:r>
          </a:p>
          <a:p>
            <a:pPr marL="0" indent="0">
              <a:buNone/>
            </a:pPr>
            <a:r>
              <a:rPr lang="en-US" sz="2400" dirty="0" smtClean="0"/>
              <a:t>Chemical energy is the one that is stored by fossil fuels. Electrical can be considered a subsystem of electromagnetic. Anthropogenic and natural conversion processes allow to transform energy from one form to another.</a:t>
            </a:r>
            <a:endParaRPr lang="en-US" sz="2400" dirty="0"/>
          </a:p>
        </p:txBody>
      </p:sp>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Form</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of</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 and </a:t>
            </a:r>
            <a:r>
              <a:rPr lang="it-IT" dirty="0" err="1" smtClean="0">
                <a:latin typeface="Calibri" panose="020F0502020204030204" pitchFamily="34" charset="0"/>
                <a:cs typeface="Calibri" panose="020F0502020204030204" pitchFamily="34" charset="0"/>
              </a:rPr>
              <a:t>conversion</a:t>
            </a:r>
            <a:endParaRPr lang="it-IT" sz="2400" b="0" dirty="0">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0"/>
          </p:nvPr>
        </p:nvSpPr>
        <p:spPr>
          <a:xfrm>
            <a:off x="317670" y="163510"/>
            <a:ext cx="11233149" cy="385170"/>
          </a:xfrm>
        </p:spPr>
        <p:txBody>
          <a:bodyPr>
            <a:spAutoFit/>
          </a:bodyPr>
          <a:lstStyle/>
          <a:p>
            <a:r>
              <a:rPr lang="it-IT" dirty="0" err="1" smtClean="0">
                <a:latin typeface="Calibri" panose="020F0502020204030204" pitchFamily="34" charset="0"/>
                <a:cs typeface="Calibri" panose="020F0502020204030204" pitchFamily="34" charset="0"/>
              </a:rPr>
              <a:t>Form</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of</a:t>
            </a:r>
            <a:r>
              <a:rPr lang="it-IT" dirty="0" smtClean="0">
                <a:latin typeface="Calibri" panose="020F0502020204030204" pitchFamily="34" charset="0"/>
                <a:cs typeface="Calibri" panose="020F0502020204030204" pitchFamily="34" charset="0"/>
              </a:rPr>
              <a:t> </a:t>
            </a:r>
            <a:r>
              <a:rPr lang="it-IT" dirty="0" err="1" smtClean="0">
                <a:latin typeface="Calibri" panose="020F0502020204030204" pitchFamily="34" charset="0"/>
                <a:cs typeface="Calibri" panose="020F0502020204030204" pitchFamily="34" charset="0"/>
              </a:rPr>
              <a:t>energy</a:t>
            </a:r>
            <a:r>
              <a:rPr lang="it-IT" dirty="0" smtClean="0">
                <a:latin typeface="Calibri" panose="020F0502020204030204" pitchFamily="34" charset="0"/>
                <a:cs typeface="Calibri" panose="020F0502020204030204" pitchFamily="34" charset="0"/>
              </a:rPr>
              <a:t> and </a:t>
            </a:r>
            <a:r>
              <a:rPr lang="it-IT" dirty="0" err="1" smtClean="0">
                <a:latin typeface="Calibri" panose="020F0502020204030204" pitchFamily="34" charset="0"/>
                <a:cs typeface="Calibri" panose="020F0502020204030204" pitchFamily="34" charset="0"/>
              </a:rPr>
              <a:t>conversion</a:t>
            </a:r>
            <a:endParaRPr lang="it-IT" sz="2400" b="0" dirty="0">
              <a:latin typeface="Calibri" panose="020F0502020204030204" pitchFamily="34" charset="0"/>
              <a:cs typeface="Calibri" panose="020F0502020204030204" pitchFamily="34" charset="0"/>
            </a:endParaRPr>
          </a:p>
        </p:txBody>
      </p:sp>
      <p:pic>
        <p:nvPicPr>
          <p:cNvPr id="45058" name="Picture 2" descr="https://www.albertomontanari.it/sites/default/files/didattica/climate/energy-conversion.png"/>
          <p:cNvPicPr>
            <a:picLocks noChangeAspect="1" noChangeArrowheads="1"/>
          </p:cNvPicPr>
          <p:nvPr/>
        </p:nvPicPr>
        <p:blipFill>
          <a:blip r:embed="rId2"/>
          <a:srcRect/>
          <a:stretch>
            <a:fillRect/>
          </a:stretch>
        </p:blipFill>
        <p:spPr bwMode="auto">
          <a:xfrm>
            <a:off x="47328" y="1080120"/>
            <a:ext cx="12109897" cy="4581128"/>
          </a:xfrm>
          <a:prstGeom prst="rect">
            <a:avLst/>
          </a:prstGeom>
          <a:noFill/>
        </p:spPr>
      </p:pic>
    </p:spTree>
    <p:extLst>
      <p:ext uri="{BB962C8B-B14F-4D97-AF65-F5344CB8AC3E}">
        <p14:creationId xmlns="" xmlns:p14="http://schemas.microsoft.com/office/powerpoint/2010/main" val="3085230404"/>
      </p:ext>
    </p:extLst>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b="1" dirty="0" smtClean="0">
            <a:solidFill>
              <a:schemeClr val="bg1"/>
            </a:solidFill>
            <a:latin typeface="Century Gothic" panose="020B0502020202020204" pitchFamily="34" charset="0"/>
          </a:defRPr>
        </a:defPPr>
      </a:lstStyle>
    </a:txDef>
  </a:objectDefaults>
  <a:extraClrSchemeLst/>
</a:theme>
</file>

<file path=ppt/theme/theme2.xml><?xml version="1.0" encoding="utf-8"?>
<a:theme xmlns:a="http://schemas.openxmlformats.org/drawingml/2006/main" name="DIAPOSI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HIUSURA">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EEECE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6082</TotalTime>
  <Words>1929</Words>
  <Application>Microsoft Office PowerPoint</Application>
  <PresentationFormat>Personalizzato</PresentationFormat>
  <Paragraphs>145</Paragraphs>
  <Slides>36</Slides>
  <Notes>0</Notes>
  <HiddenSlides>0</HiddenSlides>
  <MMClips>0</MMClips>
  <ScaleCrop>false</ScaleCrop>
  <HeadingPairs>
    <vt:vector size="4" baseType="variant">
      <vt:variant>
        <vt:lpstr>Tema</vt:lpstr>
      </vt:variant>
      <vt:variant>
        <vt:i4>3</vt:i4>
      </vt:variant>
      <vt:variant>
        <vt:lpstr>Titoli diapositive</vt:lpstr>
      </vt:variant>
      <vt:variant>
        <vt:i4>36</vt:i4>
      </vt:variant>
    </vt:vector>
  </HeadingPairs>
  <TitlesOfParts>
    <vt:vector size="39" baseType="lpstr">
      <vt:lpstr>COPERTINA</vt:lpstr>
      <vt:lpstr>DIAPOSITIVE</vt:lpstr>
      <vt:lpstr>CHIUSURA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Company>Università di Bologna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dc:creator>
  <cp:lastModifiedBy>Alberto</cp:lastModifiedBy>
  <cp:revision>310</cp:revision>
  <dcterms:created xsi:type="dcterms:W3CDTF">2017-11-13T10:11:35Z</dcterms:created>
  <dcterms:modified xsi:type="dcterms:W3CDTF">2024-04-28T16:33:17Z</dcterms:modified>
</cp:coreProperties>
</file>