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customXml/itemProps4.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5"/>
    <p:sldMasterId id="2147483653" r:id="rId6"/>
  </p:sldMasterIdLst>
  <p:notesMasterIdLst>
    <p:notesMasterId r:id="rId31"/>
  </p:notesMasterIdLst>
  <p:handoutMasterIdLst>
    <p:handoutMasterId r:id="rId32"/>
  </p:handoutMasterIdLst>
  <p:sldIdLst>
    <p:sldId id="257" r:id="rId7"/>
    <p:sldId id="475" r:id="rId8"/>
    <p:sldId id="448" r:id="rId9"/>
    <p:sldId id="473" r:id="rId10"/>
    <p:sldId id="472" r:id="rId11"/>
    <p:sldId id="474" r:id="rId12"/>
    <p:sldId id="476" r:id="rId13"/>
    <p:sldId id="477" r:id="rId14"/>
    <p:sldId id="478" r:id="rId15"/>
    <p:sldId id="479" r:id="rId16"/>
    <p:sldId id="480" r:id="rId17"/>
    <p:sldId id="481" r:id="rId18"/>
    <p:sldId id="482" r:id="rId19"/>
    <p:sldId id="483" r:id="rId20"/>
    <p:sldId id="484" r:id="rId21"/>
    <p:sldId id="485" r:id="rId22"/>
    <p:sldId id="486" r:id="rId23"/>
    <p:sldId id="492" r:id="rId24"/>
    <p:sldId id="487" r:id="rId25"/>
    <p:sldId id="493" r:id="rId26"/>
    <p:sldId id="488" r:id="rId27"/>
    <p:sldId id="489" r:id="rId28"/>
    <p:sldId id="490" r:id="rId29"/>
    <p:sldId id="491" r:id="rId30"/>
  </p:sldIdLst>
  <p:sldSz cx="9144000" cy="6858000" type="screen4x3"/>
  <p:notesSz cx="6724650" cy="9774238"/>
  <p:defaultTextStyle>
    <a:defPPr>
      <a:defRPr lang="it-IT"/>
    </a:defPPr>
    <a:lvl1pPr algn="l" rtl="0" fontAlgn="base">
      <a:spcBef>
        <a:spcPct val="0"/>
      </a:spcBef>
      <a:spcAft>
        <a:spcPct val="0"/>
      </a:spcAft>
      <a:defRPr u="sng" kern="1200">
        <a:solidFill>
          <a:schemeClr val="tx1"/>
        </a:solidFill>
        <a:latin typeface="Arial" charset="0"/>
        <a:ea typeface="+mn-ea"/>
        <a:cs typeface="+mn-cs"/>
      </a:defRPr>
    </a:lvl1pPr>
    <a:lvl2pPr marL="457200" algn="l" rtl="0" fontAlgn="base">
      <a:spcBef>
        <a:spcPct val="0"/>
      </a:spcBef>
      <a:spcAft>
        <a:spcPct val="0"/>
      </a:spcAft>
      <a:defRPr u="sng" kern="1200">
        <a:solidFill>
          <a:schemeClr val="tx1"/>
        </a:solidFill>
        <a:latin typeface="Arial" charset="0"/>
        <a:ea typeface="+mn-ea"/>
        <a:cs typeface="+mn-cs"/>
      </a:defRPr>
    </a:lvl2pPr>
    <a:lvl3pPr marL="914400" algn="l" rtl="0" fontAlgn="base">
      <a:spcBef>
        <a:spcPct val="0"/>
      </a:spcBef>
      <a:spcAft>
        <a:spcPct val="0"/>
      </a:spcAft>
      <a:defRPr u="sng" kern="1200">
        <a:solidFill>
          <a:schemeClr val="tx1"/>
        </a:solidFill>
        <a:latin typeface="Arial" charset="0"/>
        <a:ea typeface="+mn-ea"/>
        <a:cs typeface="+mn-cs"/>
      </a:defRPr>
    </a:lvl3pPr>
    <a:lvl4pPr marL="1371600" algn="l" rtl="0" fontAlgn="base">
      <a:spcBef>
        <a:spcPct val="0"/>
      </a:spcBef>
      <a:spcAft>
        <a:spcPct val="0"/>
      </a:spcAft>
      <a:defRPr u="sng" kern="1200">
        <a:solidFill>
          <a:schemeClr val="tx1"/>
        </a:solidFill>
        <a:latin typeface="Arial" charset="0"/>
        <a:ea typeface="+mn-ea"/>
        <a:cs typeface="+mn-cs"/>
      </a:defRPr>
    </a:lvl4pPr>
    <a:lvl5pPr marL="1828800" algn="l" rtl="0" fontAlgn="base">
      <a:spcBef>
        <a:spcPct val="0"/>
      </a:spcBef>
      <a:spcAft>
        <a:spcPct val="0"/>
      </a:spcAft>
      <a:defRPr u="sng" kern="1200">
        <a:solidFill>
          <a:schemeClr val="tx1"/>
        </a:solidFill>
        <a:latin typeface="Arial" charset="0"/>
        <a:ea typeface="+mn-ea"/>
        <a:cs typeface="+mn-cs"/>
      </a:defRPr>
    </a:lvl5pPr>
    <a:lvl6pPr marL="2286000" algn="l" defTabSz="914400" rtl="0" eaLnBrk="1" latinLnBrk="0" hangingPunct="1">
      <a:defRPr u="sng" kern="1200">
        <a:solidFill>
          <a:schemeClr val="tx1"/>
        </a:solidFill>
        <a:latin typeface="Arial" charset="0"/>
        <a:ea typeface="+mn-ea"/>
        <a:cs typeface="+mn-cs"/>
      </a:defRPr>
    </a:lvl6pPr>
    <a:lvl7pPr marL="2743200" algn="l" defTabSz="914400" rtl="0" eaLnBrk="1" latinLnBrk="0" hangingPunct="1">
      <a:defRPr u="sng" kern="1200">
        <a:solidFill>
          <a:schemeClr val="tx1"/>
        </a:solidFill>
        <a:latin typeface="Arial" charset="0"/>
        <a:ea typeface="+mn-ea"/>
        <a:cs typeface="+mn-cs"/>
      </a:defRPr>
    </a:lvl7pPr>
    <a:lvl8pPr marL="3200400" algn="l" defTabSz="914400" rtl="0" eaLnBrk="1" latinLnBrk="0" hangingPunct="1">
      <a:defRPr u="sng" kern="1200">
        <a:solidFill>
          <a:schemeClr val="tx1"/>
        </a:solidFill>
        <a:latin typeface="Arial" charset="0"/>
        <a:ea typeface="+mn-ea"/>
        <a:cs typeface="+mn-cs"/>
      </a:defRPr>
    </a:lvl8pPr>
    <a:lvl9pPr marL="3657600" algn="l" defTabSz="914400" rtl="0" eaLnBrk="1" latinLnBrk="0" hangingPunct="1">
      <a:defRPr u="sng"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ce Corradi" initials="A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C6E7B"/>
    <a:srgbClr val="EBABB3"/>
    <a:srgbClr val="BB2D3F"/>
    <a:srgbClr val="5F5F5F"/>
    <a:srgbClr val="4D4D4D"/>
    <a:srgbClr val="A50021"/>
    <a:srgbClr val="CC0000"/>
    <a:srgbClr val="FF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9645" autoAdjust="0"/>
  </p:normalViewPr>
  <p:slideViewPr>
    <p:cSldViewPr>
      <p:cViewPr>
        <p:scale>
          <a:sx n="100" d="100"/>
          <a:sy n="100" d="100"/>
        </p:scale>
        <p:origin x="-1842" y="-3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3978" y="-96"/>
      </p:cViewPr>
      <p:guideLst>
        <p:guide orient="horz" pos="3079"/>
        <p:guide pos="2117"/>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14748" cy="4892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defTabSz="914584">
              <a:defRPr sz="1200" u="none"/>
            </a:lvl1pPr>
          </a:lstStyle>
          <a:p>
            <a:pPr>
              <a:defRPr/>
            </a:pPr>
            <a:endParaRPr lang="it-IT" altLang="it-IT"/>
          </a:p>
        </p:txBody>
      </p:sp>
      <p:sp>
        <p:nvSpPr>
          <p:cNvPr id="13315" name="Rectangle 3"/>
          <p:cNvSpPr>
            <a:spLocks noGrp="1" noChangeArrowheads="1"/>
          </p:cNvSpPr>
          <p:nvPr>
            <p:ph type="dt" sz="quarter" idx="1"/>
          </p:nvPr>
        </p:nvSpPr>
        <p:spPr bwMode="auto">
          <a:xfrm>
            <a:off x="3808332" y="0"/>
            <a:ext cx="2914748" cy="4892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algn="r" defTabSz="914584">
              <a:defRPr sz="1200" u="none"/>
            </a:lvl1pPr>
          </a:lstStyle>
          <a:p>
            <a:pPr>
              <a:defRPr/>
            </a:pPr>
            <a:endParaRPr lang="it-IT" altLang="it-IT"/>
          </a:p>
        </p:txBody>
      </p:sp>
      <p:sp>
        <p:nvSpPr>
          <p:cNvPr id="13316" name="Rectangle 4"/>
          <p:cNvSpPr>
            <a:spLocks noGrp="1" noChangeArrowheads="1"/>
          </p:cNvSpPr>
          <p:nvPr>
            <p:ph type="ftr" sz="quarter" idx="2"/>
          </p:nvPr>
        </p:nvSpPr>
        <p:spPr bwMode="auto">
          <a:xfrm>
            <a:off x="0" y="9283417"/>
            <a:ext cx="2914748" cy="4892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defTabSz="914584">
              <a:defRPr sz="1200" u="none"/>
            </a:lvl1pPr>
          </a:lstStyle>
          <a:p>
            <a:pPr>
              <a:defRPr/>
            </a:pPr>
            <a:endParaRPr lang="it-IT" altLang="it-IT"/>
          </a:p>
        </p:txBody>
      </p:sp>
      <p:sp>
        <p:nvSpPr>
          <p:cNvPr id="13317" name="Rectangle 5"/>
          <p:cNvSpPr>
            <a:spLocks noGrp="1" noChangeArrowheads="1"/>
          </p:cNvSpPr>
          <p:nvPr>
            <p:ph type="sldNum" sz="quarter" idx="3"/>
          </p:nvPr>
        </p:nvSpPr>
        <p:spPr bwMode="auto">
          <a:xfrm>
            <a:off x="3808332" y="9283417"/>
            <a:ext cx="2914748" cy="4892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algn="r" defTabSz="914584">
              <a:defRPr sz="1200" u="none"/>
            </a:lvl1pPr>
          </a:lstStyle>
          <a:p>
            <a:pPr>
              <a:defRPr/>
            </a:pPr>
            <a:fld id="{897CEA9C-29F2-4131-82B7-862BE4FFCC7A}" type="slidenum">
              <a:rPr lang="it-IT" altLang="it-IT"/>
              <a:pPr>
                <a:defRPr/>
              </a:pPr>
              <a:t>‹N›</a:t>
            </a:fld>
            <a:endParaRPr lang="it-IT" altLang="it-IT"/>
          </a:p>
        </p:txBody>
      </p:sp>
    </p:spTree>
    <p:extLst>
      <p:ext uri="{BB962C8B-B14F-4D97-AF65-F5344CB8AC3E}">
        <p14:creationId xmlns:p14="http://schemas.microsoft.com/office/powerpoint/2010/main" xmlns="" val="5565942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14748" cy="4892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defTabSz="914584">
              <a:defRPr sz="1200" u="none"/>
            </a:lvl1pPr>
          </a:lstStyle>
          <a:p>
            <a:pPr>
              <a:defRPr/>
            </a:pPr>
            <a:endParaRPr lang="it-IT" altLang="it-IT"/>
          </a:p>
        </p:txBody>
      </p:sp>
      <p:sp>
        <p:nvSpPr>
          <p:cNvPr id="10243" name="Rectangle 3"/>
          <p:cNvSpPr>
            <a:spLocks noGrp="1" noChangeArrowheads="1"/>
          </p:cNvSpPr>
          <p:nvPr>
            <p:ph type="dt" idx="1"/>
          </p:nvPr>
        </p:nvSpPr>
        <p:spPr bwMode="auto">
          <a:xfrm>
            <a:off x="3808332" y="0"/>
            <a:ext cx="2914748" cy="4892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algn="r" defTabSz="914584">
              <a:defRPr sz="1200" u="none"/>
            </a:lvl1pPr>
          </a:lstStyle>
          <a:p>
            <a:pPr>
              <a:defRPr/>
            </a:pPr>
            <a:endParaRPr lang="it-IT" altLang="it-IT"/>
          </a:p>
        </p:txBody>
      </p:sp>
      <p:sp>
        <p:nvSpPr>
          <p:cNvPr id="25604" name="Rectangle 4"/>
          <p:cNvSpPr>
            <a:spLocks noGrp="1" noRot="1" noChangeAspect="1" noChangeArrowheads="1" noTextEdit="1"/>
          </p:cNvSpPr>
          <p:nvPr>
            <p:ph type="sldImg" idx="2"/>
          </p:nvPr>
        </p:nvSpPr>
        <p:spPr bwMode="auto">
          <a:xfrm>
            <a:off x="919163" y="733425"/>
            <a:ext cx="4887912" cy="3665538"/>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10245" name="Rectangle 5"/>
          <p:cNvSpPr>
            <a:spLocks noGrp="1" noChangeArrowheads="1"/>
          </p:cNvSpPr>
          <p:nvPr>
            <p:ph type="body" sz="quarter" idx="3"/>
          </p:nvPr>
        </p:nvSpPr>
        <p:spPr bwMode="auto">
          <a:xfrm>
            <a:off x="673722" y="4642490"/>
            <a:ext cx="5377207" cy="43986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p>
            <a:pPr lvl="0"/>
            <a:r>
              <a:rPr lang="it-IT" altLang="it-IT" noProof="0" smtClean="0"/>
              <a:t>Fare clic per modificare gli stili del testo dello schema</a:t>
            </a:r>
          </a:p>
          <a:p>
            <a:pPr lvl="1"/>
            <a:r>
              <a:rPr lang="it-IT" altLang="it-IT" noProof="0" smtClean="0"/>
              <a:t>Secondo livello</a:t>
            </a:r>
          </a:p>
          <a:p>
            <a:pPr lvl="2"/>
            <a:r>
              <a:rPr lang="it-IT" altLang="it-IT" noProof="0" smtClean="0"/>
              <a:t>Terzo livello</a:t>
            </a:r>
          </a:p>
          <a:p>
            <a:pPr lvl="3"/>
            <a:r>
              <a:rPr lang="it-IT" altLang="it-IT" noProof="0" smtClean="0"/>
              <a:t>Quarto livello</a:t>
            </a:r>
          </a:p>
          <a:p>
            <a:pPr lvl="4"/>
            <a:r>
              <a:rPr lang="it-IT" altLang="it-IT" noProof="0" smtClean="0"/>
              <a:t>Quinto livello</a:t>
            </a:r>
          </a:p>
        </p:txBody>
      </p:sp>
      <p:sp>
        <p:nvSpPr>
          <p:cNvPr id="10246" name="Rectangle 6"/>
          <p:cNvSpPr>
            <a:spLocks noGrp="1" noChangeArrowheads="1"/>
          </p:cNvSpPr>
          <p:nvPr>
            <p:ph type="ftr" sz="quarter" idx="4"/>
          </p:nvPr>
        </p:nvSpPr>
        <p:spPr bwMode="auto">
          <a:xfrm>
            <a:off x="0" y="9283417"/>
            <a:ext cx="2914748" cy="4892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defTabSz="914584">
              <a:defRPr sz="1200" u="none"/>
            </a:lvl1pPr>
          </a:lstStyle>
          <a:p>
            <a:pPr>
              <a:defRPr/>
            </a:pPr>
            <a:endParaRPr lang="it-IT" altLang="it-IT"/>
          </a:p>
        </p:txBody>
      </p:sp>
      <p:sp>
        <p:nvSpPr>
          <p:cNvPr id="10247" name="Rectangle 7"/>
          <p:cNvSpPr>
            <a:spLocks noGrp="1" noChangeArrowheads="1"/>
          </p:cNvSpPr>
          <p:nvPr>
            <p:ph type="sldNum" sz="quarter" idx="5"/>
          </p:nvPr>
        </p:nvSpPr>
        <p:spPr bwMode="auto">
          <a:xfrm>
            <a:off x="3808332" y="9283417"/>
            <a:ext cx="2914748" cy="4892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algn="r" defTabSz="914584">
              <a:defRPr sz="1200" u="none"/>
            </a:lvl1pPr>
          </a:lstStyle>
          <a:p>
            <a:pPr>
              <a:defRPr/>
            </a:pPr>
            <a:fld id="{C5C8A21D-5864-4191-9ECB-FD437BD042D1}" type="slidenum">
              <a:rPr lang="it-IT" altLang="it-IT"/>
              <a:pPr>
                <a:defRPr/>
              </a:pPr>
              <a:t>‹N›</a:t>
            </a:fld>
            <a:endParaRPr lang="it-IT" altLang="it-IT"/>
          </a:p>
        </p:txBody>
      </p:sp>
    </p:spTree>
    <p:extLst>
      <p:ext uri="{BB962C8B-B14F-4D97-AF65-F5344CB8AC3E}">
        <p14:creationId xmlns:p14="http://schemas.microsoft.com/office/powerpoint/2010/main" xmlns="" val="273876866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p:spPr>
        <p:txBody>
          <a:bodyPr/>
          <a:lstStyle/>
          <a:p>
            <a:pPr eaLnBrk="1" hangingPunct="1"/>
            <a:endParaRPr lang="it-IT" altLang="it-IT" smtClean="0"/>
          </a:p>
        </p:txBody>
      </p:sp>
      <p:sp>
        <p:nvSpPr>
          <p:cNvPr id="26628" name="Segnaposto numero diapositiva 1"/>
          <p:cNvSpPr>
            <a:spLocks noGrp="1"/>
          </p:cNvSpPr>
          <p:nvPr>
            <p:ph type="sldNum" sz="quarter" idx="5"/>
          </p:nvPr>
        </p:nvSpPr>
        <p:spPr>
          <a:noFill/>
        </p:spPr>
        <p:txBody>
          <a:bodyPr/>
          <a:lstStyle>
            <a:lvl1pPr defTabSz="914584" eaLnBrk="0" hangingPunct="0">
              <a:spcBef>
                <a:spcPct val="30000"/>
              </a:spcBef>
              <a:defRPr sz="1200">
                <a:solidFill>
                  <a:schemeClr val="tx1"/>
                </a:solidFill>
                <a:latin typeface="Arial" charset="0"/>
              </a:defRPr>
            </a:lvl1pPr>
            <a:lvl2pPr marL="732920" indent="-281892" defTabSz="914584" eaLnBrk="0" hangingPunct="0">
              <a:spcBef>
                <a:spcPct val="30000"/>
              </a:spcBef>
              <a:defRPr sz="1200">
                <a:solidFill>
                  <a:schemeClr val="tx1"/>
                </a:solidFill>
                <a:latin typeface="Arial" charset="0"/>
              </a:defRPr>
            </a:lvl2pPr>
            <a:lvl3pPr marL="1127570" indent="-225514" defTabSz="914584" eaLnBrk="0" hangingPunct="0">
              <a:spcBef>
                <a:spcPct val="30000"/>
              </a:spcBef>
              <a:defRPr sz="1200">
                <a:solidFill>
                  <a:schemeClr val="tx1"/>
                </a:solidFill>
                <a:latin typeface="Arial" charset="0"/>
              </a:defRPr>
            </a:lvl3pPr>
            <a:lvl4pPr marL="1578597" indent="-225514" defTabSz="914584" eaLnBrk="0" hangingPunct="0">
              <a:spcBef>
                <a:spcPct val="30000"/>
              </a:spcBef>
              <a:defRPr sz="1200">
                <a:solidFill>
                  <a:schemeClr val="tx1"/>
                </a:solidFill>
                <a:latin typeface="Arial" charset="0"/>
              </a:defRPr>
            </a:lvl4pPr>
            <a:lvl5pPr marL="2029625" indent="-225514" defTabSz="914584" eaLnBrk="0" hangingPunct="0">
              <a:spcBef>
                <a:spcPct val="30000"/>
              </a:spcBef>
              <a:defRPr sz="1200">
                <a:solidFill>
                  <a:schemeClr val="tx1"/>
                </a:solidFill>
                <a:latin typeface="Arial" charset="0"/>
              </a:defRPr>
            </a:lvl5pPr>
            <a:lvl6pPr marL="2480653" indent="-225514" defTabSz="914584" eaLnBrk="0" fontAlgn="base" hangingPunct="0">
              <a:spcBef>
                <a:spcPct val="30000"/>
              </a:spcBef>
              <a:spcAft>
                <a:spcPct val="0"/>
              </a:spcAft>
              <a:defRPr sz="1200">
                <a:solidFill>
                  <a:schemeClr val="tx1"/>
                </a:solidFill>
                <a:latin typeface="Arial" charset="0"/>
              </a:defRPr>
            </a:lvl6pPr>
            <a:lvl7pPr marL="2931681" indent="-225514" defTabSz="914584" eaLnBrk="0" fontAlgn="base" hangingPunct="0">
              <a:spcBef>
                <a:spcPct val="30000"/>
              </a:spcBef>
              <a:spcAft>
                <a:spcPct val="0"/>
              </a:spcAft>
              <a:defRPr sz="1200">
                <a:solidFill>
                  <a:schemeClr val="tx1"/>
                </a:solidFill>
                <a:latin typeface="Arial" charset="0"/>
              </a:defRPr>
            </a:lvl7pPr>
            <a:lvl8pPr marL="3382709" indent="-225514" defTabSz="914584" eaLnBrk="0" fontAlgn="base" hangingPunct="0">
              <a:spcBef>
                <a:spcPct val="30000"/>
              </a:spcBef>
              <a:spcAft>
                <a:spcPct val="0"/>
              </a:spcAft>
              <a:defRPr sz="1200">
                <a:solidFill>
                  <a:schemeClr val="tx1"/>
                </a:solidFill>
                <a:latin typeface="Arial" charset="0"/>
              </a:defRPr>
            </a:lvl8pPr>
            <a:lvl9pPr marL="3833736" indent="-225514" defTabSz="91458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AF43985-1B58-4E93-AE53-7810CE4DF3A4}" type="slidenum">
              <a:rPr lang="it-IT" altLang="it-IT" smtClean="0"/>
              <a:pPr eaLnBrk="1" hangingPunct="1">
                <a:spcBef>
                  <a:spcPct val="0"/>
                </a:spcBef>
              </a:pPr>
              <a:t>1</a:t>
            </a:fld>
            <a:endParaRPr lang="it-IT" alt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A8210E1C-C696-47C5-891A-2DEE3BEDD044}" type="slidenum">
              <a:rPr lang="it-IT"/>
              <a:pPr>
                <a:defRPr/>
              </a:pPr>
              <a:t>‹N›</a:t>
            </a:fld>
            <a:endParaRPr lang="it-IT"/>
          </a:p>
        </p:txBody>
      </p:sp>
    </p:spTree>
    <p:extLst>
      <p:ext uri="{BB962C8B-B14F-4D97-AF65-F5344CB8AC3E}">
        <p14:creationId xmlns:p14="http://schemas.microsoft.com/office/powerpoint/2010/main" xmlns="" val="2563245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BB990647-89A4-4616-BC6D-DA012556E623}" type="slidenum">
              <a:rPr lang="it-IT"/>
              <a:pPr>
                <a:defRPr/>
              </a:pPr>
              <a:t>‹N›</a:t>
            </a:fld>
            <a:endParaRPr lang="it-IT"/>
          </a:p>
        </p:txBody>
      </p:sp>
    </p:spTree>
    <p:extLst>
      <p:ext uri="{BB962C8B-B14F-4D97-AF65-F5344CB8AC3E}">
        <p14:creationId xmlns:p14="http://schemas.microsoft.com/office/powerpoint/2010/main" xmlns="" val="537802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4E67FEBB-A17A-4D2D-BE4A-FF7D4681F1FB}" type="slidenum">
              <a:rPr lang="it-IT"/>
              <a:pPr>
                <a:defRPr/>
              </a:pPr>
              <a:t>‹N›</a:t>
            </a:fld>
            <a:endParaRPr lang="it-IT"/>
          </a:p>
        </p:txBody>
      </p:sp>
    </p:spTree>
    <p:extLst>
      <p:ext uri="{BB962C8B-B14F-4D97-AF65-F5344CB8AC3E}">
        <p14:creationId xmlns:p14="http://schemas.microsoft.com/office/powerpoint/2010/main" xmlns="" val="734726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4893A220-7EA6-4008-88FA-2FF7D603DF2D}" type="slidenum">
              <a:rPr/>
              <a:pPr>
                <a:defRPr/>
              </a:pPr>
              <a:t>‹N›</a:t>
            </a:fld>
            <a:endParaRPr/>
          </a:p>
        </p:txBody>
      </p:sp>
    </p:spTree>
    <p:extLst>
      <p:ext uri="{BB962C8B-B14F-4D97-AF65-F5344CB8AC3E}">
        <p14:creationId xmlns:p14="http://schemas.microsoft.com/office/powerpoint/2010/main" xmlns="" val="554999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F41124C1-6B5B-4AA9-A791-C5137598F3F0}" type="slidenum">
              <a:rPr/>
              <a:pPr>
                <a:defRPr/>
              </a:pPr>
              <a:t>‹N›</a:t>
            </a:fld>
            <a:endParaRPr/>
          </a:p>
        </p:txBody>
      </p:sp>
    </p:spTree>
    <p:extLst>
      <p:ext uri="{BB962C8B-B14F-4D97-AF65-F5344CB8AC3E}">
        <p14:creationId xmlns:p14="http://schemas.microsoft.com/office/powerpoint/2010/main" xmlns="" val="27878741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numero diapositiva 1"/>
          <p:cNvSpPr>
            <a:spLocks noGrp="1"/>
          </p:cNvSpPr>
          <p:nvPr>
            <p:ph type="sldNum" sz="quarter" idx="10"/>
          </p:nvPr>
        </p:nvSpPr>
        <p:spPr/>
        <p:txBody>
          <a:bodyPr/>
          <a:lstStyle>
            <a:lvl1pPr>
              <a:defRPr/>
            </a:lvl1pPr>
          </a:lstStyle>
          <a:p>
            <a:pPr>
              <a:defRPr/>
            </a:pPr>
            <a:fld id="{80DF0307-B68E-4DC0-A158-A7BC3606DD34}" type="slidenum">
              <a:rPr/>
              <a:pPr>
                <a:defRPr/>
              </a:pPr>
              <a:t>‹N›</a:t>
            </a:fld>
            <a:endParaRPr/>
          </a:p>
        </p:txBody>
      </p:sp>
    </p:spTree>
    <p:extLst>
      <p:ext uri="{BB962C8B-B14F-4D97-AF65-F5344CB8AC3E}">
        <p14:creationId xmlns:p14="http://schemas.microsoft.com/office/powerpoint/2010/main" xmlns="" val="35862559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numero diapositiva 1"/>
          <p:cNvSpPr>
            <a:spLocks noGrp="1"/>
          </p:cNvSpPr>
          <p:nvPr>
            <p:ph type="sldNum" sz="quarter" idx="10"/>
          </p:nvPr>
        </p:nvSpPr>
        <p:spPr/>
        <p:txBody>
          <a:bodyPr/>
          <a:lstStyle>
            <a:lvl1pPr>
              <a:defRPr/>
            </a:lvl1pPr>
          </a:lstStyle>
          <a:p>
            <a:pPr>
              <a:defRPr/>
            </a:pPr>
            <a:fld id="{D544837E-D120-45B4-B012-A93BA781473C}" type="slidenum">
              <a:rPr/>
              <a:pPr>
                <a:defRPr/>
              </a:pPr>
              <a:t>‹N›</a:t>
            </a:fld>
            <a:endParaRPr/>
          </a:p>
        </p:txBody>
      </p:sp>
    </p:spTree>
    <p:extLst>
      <p:ext uri="{BB962C8B-B14F-4D97-AF65-F5344CB8AC3E}">
        <p14:creationId xmlns:p14="http://schemas.microsoft.com/office/powerpoint/2010/main" xmlns="" val="10496680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fronto">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numero diapositiva 1"/>
          <p:cNvSpPr>
            <a:spLocks noGrp="1"/>
          </p:cNvSpPr>
          <p:nvPr>
            <p:ph type="sldNum" sz="quarter" idx="10"/>
          </p:nvPr>
        </p:nvSpPr>
        <p:spPr/>
        <p:txBody>
          <a:bodyPr/>
          <a:lstStyle>
            <a:lvl1pPr>
              <a:defRPr/>
            </a:lvl1pPr>
          </a:lstStyle>
          <a:p>
            <a:pPr>
              <a:defRPr/>
            </a:pPr>
            <a:fld id="{7274711C-9478-47D0-A276-6270B235E4DE}" type="slidenum">
              <a:rPr/>
              <a:pPr>
                <a:defRPr/>
              </a:pPr>
              <a:t>‹N›</a:t>
            </a:fld>
            <a:endParaRPr/>
          </a:p>
        </p:txBody>
      </p:sp>
    </p:spTree>
    <p:extLst>
      <p:ext uri="{BB962C8B-B14F-4D97-AF65-F5344CB8AC3E}">
        <p14:creationId xmlns:p14="http://schemas.microsoft.com/office/powerpoint/2010/main" xmlns="" val="25540000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olo titolo">
    <p:spTree>
      <p:nvGrpSpPr>
        <p:cNvPr id="1" name=""/>
        <p:cNvGrpSpPr/>
        <p:nvPr/>
      </p:nvGrpSpPr>
      <p:grpSpPr>
        <a:xfrm>
          <a:off x="0" y="0"/>
          <a:ext cx="0" cy="0"/>
          <a:chOff x="0" y="0"/>
          <a:chExt cx="0" cy="0"/>
        </a:xfrm>
      </p:grpSpPr>
      <p:sp>
        <p:nvSpPr>
          <p:cNvPr id="3" name="Segnaposto numero diapositiva 1"/>
          <p:cNvSpPr>
            <a:spLocks noGrp="1"/>
          </p:cNvSpPr>
          <p:nvPr>
            <p:ph type="sldNum" sz="quarter" idx="10"/>
          </p:nvPr>
        </p:nvSpPr>
        <p:spPr/>
        <p:txBody>
          <a:bodyPr/>
          <a:lstStyle>
            <a:lvl1pPr>
              <a:defRPr/>
            </a:lvl1pPr>
          </a:lstStyle>
          <a:p>
            <a:pPr>
              <a:defRPr/>
            </a:pPr>
            <a:fld id="{95377742-E236-4F62-92F2-4808BDA04816}" type="slidenum">
              <a:rPr/>
              <a:pPr>
                <a:defRPr/>
              </a:pPr>
              <a:t>‹N›</a:t>
            </a:fld>
            <a:endParaRPr/>
          </a:p>
        </p:txBody>
      </p:sp>
    </p:spTree>
    <p:extLst>
      <p:ext uri="{BB962C8B-B14F-4D97-AF65-F5344CB8AC3E}">
        <p14:creationId xmlns:p14="http://schemas.microsoft.com/office/powerpoint/2010/main" xmlns="" val="17953965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lvl1pPr>
              <a:defRPr/>
            </a:lvl1pPr>
          </a:lstStyle>
          <a:p>
            <a:pPr>
              <a:defRPr/>
            </a:pPr>
            <a:fld id="{3D0EFA86-03CB-453F-BA71-4F3F551482D0}" type="slidenum">
              <a:rPr/>
              <a:pPr>
                <a:defRPr/>
              </a:pPr>
              <a:t>‹N›</a:t>
            </a:fld>
            <a:endParaRPr/>
          </a:p>
        </p:txBody>
      </p:sp>
    </p:spTree>
    <p:extLst>
      <p:ext uri="{BB962C8B-B14F-4D97-AF65-F5344CB8AC3E}">
        <p14:creationId xmlns:p14="http://schemas.microsoft.com/office/powerpoint/2010/main" xmlns="" val="30696271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uto con didascalia">
    <p:spTree>
      <p:nvGrpSpPr>
        <p:cNvPr id="1" name=""/>
        <p:cNvGrpSpPr/>
        <p:nvPr/>
      </p:nvGrpSpPr>
      <p:grpSpPr>
        <a:xfrm>
          <a:off x="0" y="0"/>
          <a:ext cx="0" cy="0"/>
          <a:chOff x="0" y="0"/>
          <a:chExt cx="0" cy="0"/>
        </a:xfrm>
      </p:grpSpPr>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49E67BD1-3CC9-45E0-9F7F-2D6DE1064BC1}" type="slidenum">
              <a:rPr/>
              <a:pPr>
                <a:defRPr/>
              </a:pPr>
              <a:t>‹N›</a:t>
            </a:fld>
            <a:endParaRPr/>
          </a:p>
        </p:txBody>
      </p:sp>
    </p:spTree>
    <p:extLst>
      <p:ext uri="{BB962C8B-B14F-4D97-AF65-F5344CB8AC3E}">
        <p14:creationId xmlns:p14="http://schemas.microsoft.com/office/powerpoint/2010/main" xmlns="" val="2599756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56C2C8BD-3087-4F77-91F7-FD981115F6B4}" type="slidenum">
              <a:rPr lang="it-IT"/>
              <a:pPr>
                <a:defRPr/>
              </a:pPr>
              <a:t>‹N›</a:t>
            </a:fld>
            <a:endParaRPr lang="it-IT"/>
          </a:p>
        </p:txBody>
      </p:sp>
    </p:spTree>
    <p:extLst>
      <p:ext uri="{BB962C8B-B14F-4D97-AF65-F5344CB8AC3E}">
        <p14:creationId xmlns:p14="http://schemas.microsoft.com/office/powerpoint/2010/main" xmlns="" val="15185723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399A4CB0-1B30-4E15-A4E9-21583A04A630}" type="slidenum">
              <a:rPr/>
              <a:pPr>
                <a:defRPr/>
              </a:pPr>
              <a:t>‹N›</a:t>
            </a:fld>
            <a:endParaRPr/>
          </a:p>
        </p:txBody>
      </p:sp>
    </p:spTree>
    <p:extLst>
      <p:ext uri="{BB962C8B-B14F-4D97-AF65-F5344CB8AC3E}">
        <p14:creationId xmlns:p14="http://schemas.microsoft.com/office/powerpoint/2010/main" xmlns="" val="32109342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4" name="Segnaposto numero diapositiva 1"/>
          <p:cNvSpPr txBox="1">
            <a:spLocks/>
          </p:cNvSpPr>
          <p:nvPr userDrawn="1"/>
        </p:nvSpPr>
        <p:spPr>
          <a:xfrm>
            <a:off x="6553200" y="6356350"/>
            <a:ext cx="2133600" cy="365125"/>
          </a:xfrm>
          <a:prstGeom prst="rect">
            <a:avLst/>
          </a:prstGeom>
        </p:spPr>
        <p:txBody>
          <a:bodyPr anchor="ctr"/>
          <a:lstStyle>
            <a:defPPr>
              <a:defRPr lang="it-IT"/>
            </a:defPPr>
            <a:lvl1pPr algn="l" rtl="0" fontAlgn="base">
              <a:spcBef>
                <a:spcPct val="0"/>
              </a:spcBef>
              <a:spcAft>
                <a:spcPct val="0"/>
              </a:spcAft>
              <a:defRPr lang="it-IT" sz="1200" u="sng" kern="1200" smtClean="0">
                <a:solidFill>
                  <a:schemeClr val="tx1">
                    <a:tint val="75000"/>
                  </a:schemeClr>
                </a:solidFill>
                <a:latin typeface="Arial" charset="0"/>
                <a:ea typeface="+mn-ea"/>
                <a:cs typeface="+mn-cs"/>
              </a:defRPr>
            </a:lvl1pPr>
            <a:lvl2pPr marL="457200" algn="l" rtl="0" fontAlgn="base">
              <a:spcBef>
                <a:spcPct val="0"/>
              </a:spcBef>
              <a:spcAft>
                <a:spcPct val="0"/>
              </a:spcAft>
              <a:defRPr u="sng" kern="1200">
                <a:solidFill>
                  <a:schemeClr val="tx1"/>
                </a:solidFill>
                <a:latin typeface="Arial" charset="0"/>
                <a:ea typeface="+mn-ea"/>
                <a:cs typeface="+mn-cs"/>
              </a:defRPr>
            </a:lvl2pPr>
            <a:lvl3pPr marL="914400" algn="l" rtl="0" fontAlgn="base">
              <a:spcBef>
                <a:spcPct val="0"/>
              </a:spcBef>
              <a:spcAft>
                <a:spcPct val="0"/>
              </a:spcAft>
              <a:defRPr u="sng" kern="1200">
                <a:solidFill>
                  <a:schemeClr val="tx1"/>
                </a:solidFill>
                <a:latin typeface="Arial" charset="0"/>
                <a:ea typeface="+mn-ea"/>
                <a:cs typeface="+mn-cs"/>
              </a:defRPr>
            </a:lvl3pPr>
            <a:lvl4pPr marL="1371600" algn="l" rtl="0" fontAlgn="base">
              <a:spcBef>
                <a:spcPct val="0"/>
              </a:spcBef>
              <a:spcAft>
                <a:spcPct val="0"/>
              </a:spcAft>
              <a:defRPr u="sng" kern="1200">
                <a:solidFill>
                  <a:schemeClr val="tx1"/>
                </a:solidFill>
                <a:latin typeface="Arial" charset="0"/>
                <a:ea typeface="+mn-ea"/>
                <a:cs typeface="+mn-cs"/>
              </a:defRPr>
            </a:lvl4pPr>
            <a:lvl5pPr marL="1828800" algn="l" rtl="0" fontAlgn="base">
              <a:spcBef>
                <a:spcPct val="0"/>
              </a:spcBef>
              <a:spcAft>
                <a:spcPct val="0"/>
              </a:spcAft>
              <a:defRPr u="sng" kern="1200">
                <a:solidFill>
                  <a:schemeClr val="tx1"/>
                </a:solidFill>
                <a:latin typeface="Arial" charset="0"/>
                <a:ea typeface="+mn-ea"/>
                <a:cs typeface="+mn-cs"/>
              </a:defRPr>
            </a:lvl5pPr>
            <a:lvl6pPr marL="2286000" algn="l" defTabSz="914400" rtl="0" eaLnBrk="1" latinLnBrk="0" hangingPunct="1">
              <a:defRPr u="sng" kern="1200">
                <a:solidFill>
                  <a:schemeClr val="tx1"/>
                </a:solidFill>
                <a:latin typeface="Arial" charset="0"/>
                <a:ea typeface="+mn-ea"/>
                <a:cs typeface="+mn-cs"/>
              </a:defRPr>
            </a:lvl6pPr>
            <a:lvl7pPr marL="2743200" algn="l" defTabSz="914400" rtl="0" eaLnBrk="1" latinLnBrk="0" hangingPunct="1">
              <a:defRPr u="sng" kern="1200">
                <a:solidFill>
                  <a:schemeClr val="tx1"/>
                </a:solidFill>
                <a:latin typeface="Arial" charset="0"/>
                <a:ea typeface="+mn-ea"/>
                <a:cs typeface="+mn-cs"/>
              </a:defRPr>
            </a:lvl7pPr>
            <a:lvl8pPr marL="3200400" algn="l" defTabSz="914400" rtl="0" eaLnBrk="1" latinLnBrk="0" hangingPunct="1">
              <a:defRPr u="sng" kern="1200">
                <a:solidFill>
                  <a:schemeClr val="tx1"/>
                </a:solidFill>
                <a:latin typeface="Arial" charset="0"/>
                <a:ea typeface="+mn-ea"/>
                <a:cs typeface="+mn-cs"/>
              </a:defRPr>
            </a:lvl8pPr>
            <a:lvl9pPr marL="3657600" algn="l" defTabSz="914400" rtl="0" eaLnBrk="1" latinLnBrk="0" hangingPunct="1">
              <a:defRPr u="sng" kern="1200">
                <a:solidFill>
                  <a:schemeClr val="tx1"/>
                </a:solidFill>
                <a:latin typeface="Arial" charset="0"/>
                <a:ea typeface="+mn-ea"/>
                <a:cs typeface="+mn-cs"/>
              </a:defRPr>
            </a:lvl9pPr>
          </a:lstStyle>
          <a:p>
            <a:pPr algn="r">
              <a:defRPr/>
            </a:pPr>
            <a:fld id="{AF016CC2-3AE2-48FD-B9CF-E99A8961C210}" type="slidenum">
              <a:rPr/>
              <a:pPr algn="r">
                <a:defRPr/>
              </a:pPr>
              <a:t>‹N›</a:t>
            </a:fld>
            <a:endParaRPr/>
          </a:p>
        </p:txBody>
      </p:sp>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extLst>
      <p:ext uri="{BB962C8B-B14F-4D97-AF65-F5344CB8AC3E}">
        <p14:creationId xmlns:p14="http://schemas.microsoft.com/office/powerpoint/2010/main" xmlns="" val="32199390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1156A59A-C36B-44FE-86A5-E86CCD9CD027}" type="slidenum">
              <a:rPr/>
              <a:pPr>
                <a:defRPr/>
              </a:pPr>
              <a:t>‹N›</a:t>
            </a:fld>
            <a:endParaRPr/>
          </a:p>
        </p:txBody>
      </p:sp>
    </p:spTree>
    <p:extLst>
      <p:ext uri="{BB962C8B-B14F-4D97-AF65-F5344CB8AC3E}">
        <p14:creationId xmlns:p14="http://schemas.microsoft.com/office/powerpoint/2010/main" xmlns="" val="3058352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numero diapositiva 1"/>
          <p:cNvSpPr>
            <a:spLocks noGrp="1"/>
          </p:cNvSpPr>
          <p:nvPr>
            <p:ph type="sldNum" sz="quarter" idx="10"/>
          </p:nvPr>
        </p:nvSpPr>
        <p:spPr/>
        <p:txBody>
          <a:bodyPr/>
          <a:lstStyle>
            <a:lvl1pPr>
              <a:defRPr/>
            </a:lvl1pPr>
          </a:lstStyle>
          <a:p>
            <a:pPr>
              <a:defRPr/>
            </a:pPr>
            <a:fld id="{6C52D363-1933-4B4C-8E49-A658AECC3426}" type="slidenum">
              <a:rPr lang="it-IT"/>
              <a:pPr>
                <a:defRPr/>
              </a:pPr>
              <a:t>‹N›</a:t>
            </a:fld>
            <a:endParaRPr lang="it-IT"/>
          </a:p>
        </p:txBody>
      </p:sp>
    </p:spTree>
    <p:extLst>
      <p:ext uri="{BB962C8B-B14F-4D97-AF65-F5344CB8AC3E}">
        <p14:creationId xmlns:p14="http://schemas.microsoft.com/office/powerpoint/2010/main" xmlns="" val="744540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numero diapositiva 1"/>
          <p:cNvSpPr>
            <a:spLocks noGrp="1"/>
          </p:cNvSpPr>
          <p:nvPr>
            <p:ph type="sldNum" sz="quarter" idx="10"/>
          </p:nvPr>
        </p:nvSpPr>
        <p:spPr/>
        <p:txBody>
          <a:bodyPr/>
          <a:lstStyle>
            <a:lvl1pPr>
              <a:defRPr/>
            </a:lvl1pPr>
          </a:lstStyle>
          <a:p>
            <a:pPr>
              <a:defRPr/>
            </a:pPr>
            <a:fld id="{CA9C86E4-4B8E-4DAA-B78E-6DD312120BC0}" type="slidenum">
              <a:rPr lang="it-IT"/>
              <a:pPr>
                <a:defRPr/>
              </a:pPr>
              <a:t>‹N›</a:t>
            </a:fld>
            <a:endParaRPr lang="it-IT"/>
          </a:p>
        </p:txBody>
      </p:sp>
    </p:spTree>
    <p:extLst>
      <p:ext uri="{BB962C8B-B14F-4D97-AF65-F5344CB8AC3E}">
        <p14:creationId xmlns:p14="http://schemas.microsoft.com/office/powerpoint/2010/main" xmlns="" val="4294324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numero diapositiva 1"/>
          <p:cNvSpPr>
            <a:spLocks noGrp="1"/>
          </p:cNvSpPr>
          <p:nvPr>
            <p:ph type="sldNum" sz="quarter" idx="10"/>
          </p:nvPr>
        </p:nvSpPr>
        <p:spPr/>
        <p:txBody>
          <a:bodyPr/>
          <a:lstStyle>
            <a:lvl1pPr>
              <a:defRPr/>
            </a:lvl1pPr>
          </a:lstStyle>
          <a:p>
            <a:pPr>
              <a:defRPr/>
            </a:pPr>
            <a:fld id="{E7FF39F7-113F-4487-A577-CC10C044863B}" type="slidenum">
              <a:rPr lang="it-IT"/>
              <a:pPr>
                <a:defRPr/>
              </a:pPr>
              <a:t>‹N›</a:t>
            </a:fld>
            <a:endParaRPr lang="it-IT"/>
          </a:p>
        </p:txBody>
      </p:sp>
    </p:spTree>
    <p:extLst>
      <p:ext uri="{BB962C8B-B14F-4D97-AF65-F5344CB8AC3E}">
        <p14:creationId xmlns:p14="http://schemas.microsoft.com/office/powerpoint/2010/main" xmlns="" val="3967394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numero diapositiva 1"/>
          <p:cNvSpPr>
            <a:spLocks noGrp="1"/>
          </p:cNvSpPr>
          <p:nvPr>
            <p:ph type="sldNum" sz="quarter" idx="10"/>
          </p:nvPr>
        </p:nvSpPr>
        <p:spPr/>
        <p:txBody>
          <a:bodyPr/>
          <a:lstStyle>
            <a:lvl1pPr>
              <a:defRPr/>
            </a:lvl1pPr>
          </a:lstStyle>
          <a:p>
            <a:pPr>
              <a:defRPr/>
            </a:pPr>
            <a:fld id="{336B6BFD-3B3B-4A57-AA2E-F15E4C3E050B}" type="slidenum">
              <a:rPr lang="it-IT"/>
              <a:pPr>
                <a:defRPr/>
              </a:pPr>
              <a:t>‹N›</a:t>
            </a:fld>
            <a:endParaRPr lang="it-IT"/>
          </a:p>
        </p:txBody>
      </p:sp>
    </p:spTree>
    <p:extLst>
      <p:ext uri="{BB962C8B-B14F-4D97-AF65-F5344CB8AC3E}">
        <p14:creationId xmlns:p14="http://schemas.microsoft.com/office/powerpoint/2010/main" xmlns="" val="881735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lvl1pPr>
              <a:defRPr/>
            </a:lvl1pPr>
          </a:lstStyle>
          <a:p>
            <a:pPr>
              <a:defRPr/>
            </a:pPr>
            <a:fld id="{8B95D8B4-282E-4CF1-9ADE-5B0CA80A5E1E}" type="slidenum">
              <a:rPr lang="it-IT"/>
              <a:pPr>
                <a:defRPr/>
              </a:pPr>
              <a:t>‹N›</a:t>
            </a:fld>
            <a:endParaRPr lang="it-IT"/>
          </a:p>
        </p:txBody>
      </p:sp>
    </p:spTree>
    <p:extLst>
      <p:ext uri="{BB962C8B-B14F-4D97-AF65-F5344CB8AC3E}">
        <p14:creationId xmlns:p14="http://schemas.microsoft.com/office/powerpoint/2010/main" xmlns="" val="3584516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BED005C1-77C0-47D4-95D6-0B7E011E5CF0}" type="slidenum">
              <a:rPr lang="it-IT"/>
              <a:pPr>
                <a:defRPr/>
              </a:pPr>
              <a:t>‹N›</a:t>
            </a:fld>
            <a:endParaRPr lang="it-IT"/>
          </a:p>
        </p:txBody>
      </p:sp>
    </p:spTree>
    <p:extLst>
      <p:ext uri="{BB962C8B-B14F-4D97-AF65-F5344CB8AC3E}">
        <p14:creationId xmlns:p14="http://schemas.microsoft.com/office/powerpoint/2010/main" xmlns="" val="554122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7FE6CA7A-4A83-4710-99F6-DED49D9302DD}" type="slidenum">
              <a:rPr lang="it-IT"/>
              <a:pPr>
                <a:defRPr/>
              </a:pPr>
              <a:t>‹N›</a:t>
            </a:fld>
            <a:endParaRPr lang="it-IT"/>
          </a:p>
        </p:txBody>
      </p:sp>
    </p:spTree>
    <p:extLst>
      <p:ext uri="{BB962C8B-B14F-4D97-AF65-F5344CB8AC3E}">
        <p14:creationId xmlns:p14="http://schemas.microsoft.com/office/powerpoint/2010/main" xmlns="" val="2022673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36" descr="BANDA ROSSA 2 OPT BOLOGNA RAST"/>
          <p:cNvPicPr>
            <a:picLocks noChangeAspect="1" noChangeArrowheads="1"/>
          </p:cNvPicPr>
          <p:nvPr userDrawn="1"/>
        </p:nvPicPr>
        <p:blipFill>
          <a:blip r:embed="rId13" cstate="print">
            <a:extLst>
              <a:ext uri="{28A0092B-C50C-407E-A947-70E740481C1C}">
                <a14:useLocalDpi xmlns:a14="http://schemas.microsoft.com/office/drawing/2010/main" xmlns="" val="0"/>
              </a:ext>
            </a:extLst>
          </a:blip>
          <a:srcRect/>
          <a:stretch>
            <a:fillRect/>
          </a:stretch>
        </p:blipFill>
        <p:spPr bwMode="auto">
          <a:xfrm>
            <a:off x="0" y="6454775"/>
            <a:ext cx="9144000" cy="401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Line 23"/>
          <p:cNvSpPr>
            <a:spLocks noChangeShapeType="1"/>
          </p:cNvSpPr>
          <p:nvPr userDrawn="1"/>
        </p:nvSpPr>
        <p:spPr bwMode="auto">
          <a:xfrm>
            <a:off x="8316913" y="6424613"/>
            <a:ext cx="0" cy="352425"/>
          </a:xfrm>
          <a:prstGeom prst="line">
            <a:avLst/>
          </a:prstGeom>
          <a:noFill/>
          <a:ln w="38100">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1028" name="Line 24"/>
          <p:cNvSpPr>
            <a:spLocks noChangeShapeType="1"/>
          </p:cNvSpPr>
          <p:nvPr userDrawn="1"/>
        </p:nvSpPr>
        <p:spPr bwMode="auto">
          <a:xfrm>
            <a:off x="8316913" y="6092825"/>
            <a:ext cx="0" cy="360363"/>
          </a:xfrm>
          <a:prstGeom prst="line">
            <a:avLst/>
          </a:prstGeom>
          <a:noFill/>
          <a:ln w="38100">
            <a:solidFill>
              <a:srgbClr val="5F5F5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pic>
        <p:nvPicPr>
          <p:cNvPr id="1029" name="Picture 25" descr="Alma-Mater TAGLIATO"/>
          <p:cNvPicPr>
            <a:picLocks noChangeAspect="1" noChangeArrowheads="1"/>
          </p:cNvPicPr>
          <p:nvPr userDrawn="1"/>
        </p:nvPicPr>
        <p:blipFill>
          <a:blip r:embed="rId14" cstate="print">
            <a:extLst>
              <a:ext uri="{28A0092B-C50C-407E-A947-70E740481C1C}">
                <a14:useLocalDpi xmlns:a14="http://schemas.microsoft.com/office/drawing/2010/main" xmlns="" val="0"/>
              </a:ext>
            </a:extLst>
          </a:blip>
          <a:srcRect/>
          <a:stretch>
            <a:fillRect/>
          </a:stretch>
        </p:blipFill>
        <p:spPr bwMode="auto">
          <a:xfrm>
            <a:off x="0" y="207963"/>
            <a:ext cx="1292225" cy="1660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30" name="Line 26"/>
          <p:cNvSpPr>
            <a:spLocks noChangeShapeType="1"/>
          </p:cNvSpPr>
          <p:nvPr userDrawn="1"/>
        </p:nvSpPr>
        <p:spPr bwMode="auto">
          <a:xfrm>
            <a:off x="92075" y="0"/>
            <a:ext cx="0" cy="1871663"/>
          </a:xfrm>
          <a:prstGeom prst="line">
            <a:avLst/>
          </a:prstGeom>
          <a:noFill/>
          <a:ln w="190500">
            <a:solidFill>
              <a:srgbClr val="CC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1031" name="Line 27"/>
          <p:cNvSpPr>
            <a:spLocks noChangeShapeType="1"/>
          </p:cNvSpPr>
          <p:nvPr userDrawn="1"/>
        </p:nvSpPr>
        <p:spPr bwMode="auto">
          <a:xfrm>
            <a:off x="0" y="1870075"/>
            <a:ext cx="8305800" cy="0"/>
          </a:xfrm>
          <a:prstGeom prst="line">
            <a:avLst/>
          </a:prstGeom>
          <a:noFill/>
          <a:ln w="38100">
            <a:solidFill>
              <a:srgbClr val="5F5F5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2" name="Segnaposto numero diapositiva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3002EC2-8E04-4259-8188-642163027A1A}"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36" descr="BANDA ROSSA 2 OPT BOLOGNA RAST"/>
          <p:cNvPicPr>
            <a:picLocks noChangeAspect="1" noChangeArrowheads="1"/>
          </p:cNvPicPr>
          <p:nvPr userDrawn="1"/>
        </p:nvPicPr>
        <p:blipFill>
          <a:blip r:embed="rId13" cstate="print">
            <a:extLst>
              <a:ext uri="{28A0092B-C50C-407E-A947-70E740481C1C}">
                <a14:useLocalDpi xmlns:a14="http://schemas.microsoft.com/office/drawing/2010/main" xmlns="" val="0"/>
              </a:ext>
            </a:extLst>
          </a:blip>
          <a:srcRect/>
          <a:stretch>
            <a:fillRect/>
          </a:stretch>
        </p:blipFill>
        <p:spPr bwMode="auto">
          <a:xfrm>
            <a:off x="0" y="6454775"/>
            <a:ext cx="9144000" cy="401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1" name="Picture 25" descr="Alma-Mater TAGLIATO"/>
          <p:cNvPicPr>
            <a:picLocks noChangeAspect="1" noChangeArrowheads="1"/>
          </p:cNvPicPr>
          <p:nvPr userDrawn="1"/>
        </p:nvPicPr>
        <p:blipFill>
          <a:blip r:embed="rId14" cstate="print">
            <a:extLst>
              <a:ext uri="{28A0092B-C50C-407E-A947-70E740481C1C}">
                <a14:useLocalDpi xmlns:a14="http://schemas.microsoft.com/office/drawing/2010/main" xmlns="" val="0"/>
              </a:ext>
            </a:extLst>
          </a:blip>
          <a:srcRect/>
          <a:stretch>
            <a:fillRect/>
          </a:stretch>
        </p:blipFill>
        <p:spPr bwMode="auto">
          <a:xfrm>
            <a:off x="71438" y="103188"/>
            <a:ext cx="846137" cy="1087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2" name="Line 26"/>
          <p:cNvSpPr>
            <a:spLocks noChangeAspect="1" noChangeShapeType="1"/>
          </p:cNvSpPr>
          <p:nvPr userDrawn="1"/>
        </p:nvSpPr>
        <p:spPr bwMode="auto">
          <a:xfrm>
            <a:off x="82550" y="0"/>
            <a:ext cx="1588" cy="1184275"/>
          </a:xfrm>
          <a:prstGeom prst="line">
            <a:avLst/>
          </a:prstGeom>
          <a:noFill/>
          <a:ln w="171450">
            <a:solidFill>
              <a:srgbClr val="CC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2053" name="Line 27"/>
          <p:cNvSpPr>
            <a:spLocks noChangeAspect="1" noChangeShapeType="1"/>
          </p:cNvSpPr>
          <p:nvPr userDrawn="1"/>
        </p:nvSpPr>
        <p:spPr bwMode="auto">
          <a:xfrm>
            <a:off x="0" y="1182688"/>
            <a:ext cx="8266113" cy="1587"/>
          </a:xfrm>
          <a:prstGeom prst="line">
            <a:avLst/>
          </a:prstGeom>
          <a:noFill/>
          <a:ln w="19050">
            <a:solidFill>
              <a:srgbClr val="5F5F5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2054" name="Line 34"/>
          <p:cNvSpPr>
            <a:spLocks noChangeShapeType="1"/>
          </p:cNvSpPr>
          <p:nvPr userDrawn="1"/>
        </p:nvSpPr>
        <p:spPr bwMode="auto">
          <a:xfrm>
            <a:off x="8316913" y="6424613"/>
            <a:ext cx="0" cy="352425"/>
          </a:xfrm>
          <a:prstGeom prst="line">
            <a:avLst/>
          </a:prstGeom>
          <a:noFill/>
          <a:ln w="38100">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2055" name="Line 35"/>
          <p:cNvSpPr>
            <a:spLocks noChangeShapeType="1"/>
          </p:cNvSpPr>
          <p:nvPr userDrawn="1"/>
        </p:nvSpPr>
        <p:spPr bwMode="auto">
          <a:xfrm>
            <a:off x="8316913" y="6092825"/>
            <a:ext cx="0" cy="360363"/>
          </a:xfrm>
          <a:prstGeom prst="line">
            <a:avLst/>
          </a:prstGeom>
          <a:noFill/>
          <a:ln w="38100">
            <a:solidFill>
              <a:srgbClr val="5F5F5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12" name="Segnaposto numero diapositiva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lang="it-IT" sz="1200">
                <a:solidFill>
                  <a:schemeClr val="tx1">
                    <a:tint val="75000"/>
                  </a:schemeClr>
                </a:solidFill>
              </a:defRPr>
            </a:lvl1pPr>
          </a:lstStyle>
          <a:p>
            <a:pPr>
              <a:defRPr/>
            </a:pPr>
            <a:fld id="{0B6439C3-A087-4E2E-8329-DB6B0D92C8C4}" type="slidenum">
              <a:rPr/>
              <a:pPr>
                <a:defRPr/>
              </a:pPr>
              <a:t>‹N›</a:t>
            </a:fld>
            <a:endParaRPr/>
          </a:p>
        </p:txBody>
      </p:sp>
      <p:sp>
        <p:nvSpPr>
          <p:cNvPr id="11" name="CasellaDiTesto 10"/>
          <p:cNvSpPr txBox="1"/>
          <p:nvPr userDrawn="1"/>
        </p:nvSpPr>
        <p:spPr>
          <a:xfrm>
            <a:off x="-40944" y="6426040"/>
            <a:ext cx="4427984" cy="461665"/>
          </a:xfrm>
          <a:prstGeom prst="rect">
            <a:avLst/>
          </a:prstGeom>
          <a:noFill/>
        </p:spPr>
        <p:txBody>
          <a:bodyPr wrap="square" rtlCol="0">
            <a:spAutoFit/>
          </a:bodyPr>
          <a:lstStyle/>
          <a:p>
            <a:r>
              <a:rPr lang="it-IT" sz="1200" u="none" dirty="0" err="1" smtClean="0">
                <a:solidFill>
                  <a:schemeClr val="bg1"/>
                </a:solidFill>
              </a:rPr>
              <a:t>These</a:t>
            </a:r>
            <a:r>
              <a:rPr lang="it-IT" sz="1200" u="none" baseline="0" dirty="0" smtClean="0">
                <a:solidFill>
                  <a:schemeClr val="bg1"/>
                </a:solidFill>
              </a:rPr>
              <a:t> </a:t>
            </a:r>
            <a:r>
              <a:rPr lang="it-IT" sz="1200" u="none" baseline="0" dirty="0" err="1" smtClean="0">
                <a:solidFill>
                  <a:schemeClr val="bg1"/>
                </a:solidFill>
              </a:rPr>
              <a:t>slides</a:t>
            </a:r>
            <a:r>
              <a:rPr lang="it-IT" sz="1200" u="none" baseline="0" dirty="0" smtClean="0">
                <a:solidFill>
                  <a:schemeClr val="bg1"/>
                </a:solidFill>
              </a:rPr>
              <a:t> and </a:t>
            </a:r>
            <a:r>
              <a:rPr lang="it-IT" sz="1200" u="none" baseline="0" dirty="0" err="1" smtClean="0">
                <a:solidFill>
                  <a:schemeClr val="bg1"/>
                </a:solidFill>
              </a:rPr>
              <a:t>extended</a:t>
            </a:r>
            <a:r>
              <a:rPr lang="it-IT" sz="1200" u="none" baseline="0" dirty="0" smtClean="0">
                <a:solidFill>
                  <a:schemeClr val="bg1"/>
                </a:solidFill>
              </a:rPr>
              <a:t> </a:t>
            </a:r>
            <a:r>
              <a:rPr lang="it-IT" sz="1200" u="none" baseline="0" dirty="0" err="1" smtClean="0">
                <a:solidFill>
                  <a:schemeClr val="bg1"/>
                </a:solidFill>
              </a:rPr>
              <a:t>version</a:t>
            </a:r>
            <a:r>
              <a:rPr lang="it-IT" sz="1200" u="none" baseline="0" dirty="0" smtClean="0">
                <a:solidFill>
                  <a:schemeClr val="bg1"/>
                </a:solidFill>
              </a:rPr>
              <a:t> </a:t>
            </a:r>
            <a:r>
              <a:rPr lang="it-IT" sz="1200" u="none" baseline="0" dirty="0" err="1" smtClean="0">
                <a:solidFill>
                  <a:schemeClr val="bg1"/>
                </a:solidFill>
              </a:rPr>
              <a:t>of</a:t>
            </a:r>
            <a:r>
              <a:rPr lang="it-IT" sz="1200" u="none" baseline="0" dirty="0" smtClean="0">
                <a:solidFill>
                  <a:schemeClr val="bg1"/>
                </a:solidFill>
              </a:rPr>
              <a:t> </a:t>
            </a:r>
            <a:r>
              <a:rPr lang="it-IT" sz="1200" u="none" baseline="0" dirty="0" err="1" smtClean="0">
                <a:solidFill>
                  <a:schemeClr val="bg1"/>
                </a:solidFill>
              </a:rPr>
              <a:t>this</a:t>
            </a:r>
            <a:r>
              <a:rPr lang="it-IT" sz="1200" u="none" baseline="0" dirty="0" smtClean="0">
                <a:solidFill>
                  <a:schemeClr val="bg1"/>
                </a:solidFill>
              </a:rPr>
              <a:t> </a:t>
            </a:r>
            <a:r>
              <a:rPr lang="it-IT" sz="1200" u="none" baseline="0" dirty="0" err="1" smtClean="0">
                <a:solidFill>
                  <a:schemeClr val="bg1"/>
                </a:solidFill>
              </a:rPr>
              <a:t>lecture</a:t>
            </a:r>
            <a:r>
              <a:rPr lang="it-IT" sz="1200" u="none" baseline="0" dirty="0" smtClean="0">
                <a:solidFill>
                  <a:schemeClr val="bg1"/>
                </a:solidFill>
              </a:rPr>
              <a:t> (</a:t>
            </a:r>
            <a:r>
              <a:rPr lang="it-IT" sz="1200" u="none" baseline="0" dirty="0" err="1" smtClean="0">
                <a:solidFill>
                  <a:schemeClr val="bg1"/>
                </a:solidFill>
              </a:rPr>
              <a:t>with</a:t>
            </a:r>
            <a:r>
              <a:rPr lang="it-IT" sz="1200" u="none" baseline="0" dirty="0" smtClean="0">
                <a:solidFill>
                  <a:schemeClr val="bg1"/>
                </a:solidFill>
              </a:rPr>
              <a:t> </a:t>
            </a:r>
            <a:r>
              <a:rPr lang="it-IT" sz="1200" u="none" baseline="0" dirty="0" err="1" smtClean="0">
                <a:solidFill>
                  <a:schemeClr val="bg1"/>
                </a:solidFill>
              </a:rPr>
              <a:t>videos</a:t>
            </a:r>
            <a:r>
              <a:rPr lang="it-IT" sz="1200" u="none" baseline="0" dirty="0" smtClean="0">
                <a:solidFill>
                  <a:schemeClr val="bg1"/>
                </a:solidFill>
              </a:rPr>
              <a:t>) can </a:t>
            </a:r>
            <a:r>
              <a:rPr lang="it-IT" sz="1200" u="none" baseline="0" dirty="0" err="1" smtClean="0">
                <a:solidFill>
                  <a:schemeClr val="bg1"/>
                </a:solidFill>
              </a:rPr>
              <a:t>be</a:t>
            </a:r>
            <a:r>
              <a:rPr lang="it-IT" sz="1200" u="none" baseline="0" dirty="0" smtClean="0">
                <a:solidFill>
                  <a:schemeClr val="bg1"/>
                </a:solidFill>
              </a:rPr>
              <a:t> </a:t>
            </a:r>
            <a:r>
              <a:rPr lang="it-IT" sz="1200" u="none" baseline="0" dirty="0" err="1" smtClean="0">
                <a:solidFill>
                  <a:schemeClr val="bg1"/>
                </a:solidFill>
              </a:rPr>
              <a:t>downloaded</a:t>
            </a:r>
            <a:r>
              <a:rPr lang="it-IT" sz="1200" u="none" baseline="0" dirty="0" smtClean="0">
                <a:solidFill>
                  <a:schemeClr val="bg1"/>
                </a:solidFill>
              </a:rPr>
              <a:t> at www.albertomontanari.it</a:t>
            </a:r>
            <a:endParaRPr lang="it-IT" sz="1200" u="none"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4" r:id="rId10"/>
    <p:sldLayoutId id="214748393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berto.montanari@unibo.it"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hyperlink" Target="http://www.albertomontanari.it/" TargetMode="External"/></Relationships>
</file>

<file path=ppt/slides/_rels/slide10.xml.rels><?xml version="1.0" encoding="UTF-8" standalone="yes"?>
<Relationships xmlns="http://schemas.openxmlformats.org/package/2006/relationships"><Relationship Id="rId2" Type="http://schemas.openxmlformats.org/officeDocument/2006/relationships/hyperlink" Target="https://www.albertomontanari.it/?q=node/275" TargetMode="Externa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hyperlink" Target="https://www.albertomontanari.it/?q=climatechange" TargetMode="Externa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en.wikipedia.org/wiki/Climate_change_adaptation" TargetMode="Externa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0" y="2636912"/>
            <a:ext cx="8929718" cy="34163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charset="0"/>
              </a:defRPr>
            </a:lvl1pPr>
            <a:lvl2pPr marL="742950" indent="-285750" eaLnBrk="0" hangingPunct="0">
              <a:defRPr u="sng">
                <a:solidFill>
                  <a:schemeClr val="tx1"/>
                </a:solidFill>
                <a:latin typeface="Arial" charset="0"/>
              </a:defRPr>
            </a:lvl2pPr>
            <a:lvl3pPr marL="1143000" indent="-228600" eaLnBrk="0" hangingPunct="0">
              <a:defRPr u="sng">
                <a:solidFill>
                  <a:schemeClr val="tx1"/>
                </a:solidFill>
                <a:latin typeface="Arial" charset="0"/>
              </a:defRPr>
            </a:lvl3pPr>
            <a:lvl4pPr marL="1600200" indent="-228600" eaLnBrk="0" hangingPunct="0">
              <a:defRPr u="sng">
                <a:solidFill>
                  <a:schemeClr val="tx1"/>
                </a:solidFill>
                <a:latin typeface="Arial" charset="0"/>
              </a:defRPr>
            </a:lvl4pPr>
            <a:lvl5pPr marL="2057400" indent="-228600" eaLnBrk="0" hangingPunct="0">
              <a:defRPr u="sng">
                <a:solidFill>
                  <a:schemeClr val="tx1"/>
                </a:solidFill>
                <a:latin typeface="Arial" charset="0"/>
              </a:defRPr>
            </a:lvl5pPr>
            <a:lvl6pPr marL="2514600" indent="-228600" eaLnBrk="0" fontAlgn="base" hangingPunct="0">
              <a:spcBef>
                <a:spcPct val="0"/>
              </a:spcBef>
              <a:spcAft>
                <a:spcPct val="0"/>
              </a:spcAft>
              <a:defRPr u="sng">
                <a:solidFill>
                  <a:schemeClr val="tx1"/>
                </a:solidFill>
                <a:latin typeface="Arial" charset="0"/>
              </a:defRPr>
            </a:lvl6pPr>
            <a:lvl7pPr marL="2971800" indent="-228600" eaLnBrk="0" fontAlgn="base" hangingPunct="0">
              <a:spcBef>
                <a:spcPct val="0"/>
              </a:spcBef>
              <a:spcAft>
                <a:spcPct val="0"/>
              </a:spcAft>
              <a:defRPr u="sng">
                <a:solidFill>
                  <a:schemeClr val="tx1"/>
                </a:solidFill>
                <a:latin typeface="Arial" charset="0"/>
              </a:defRPr>
            </a:lvl7pPr>
            <a:lvl8pPr marL="3429000" indent="-228600" eaLnBrk="0" fontAlgn="base" hangingPunct="0">
              <a:spcBef>
                <a:spcPct val="0"/>
              </a:spcBef>
              <a:spcAft>
                <a:spcPct val="0"/>
              </a:spcAft>
              <a:defRPr u="sng">
                <a:solidFill>
                  <a:schemeClr val="tx1"/>
                </a:solidFill>
                <a:latin typeface="Arial" charset="0"/>
              </a:defRPr>
            </a:lvl8pPr>
            <a:lvl9pPr marL="3886200" indent="-228600" eaLnBrk="0" fontAlgn="base" hangingPunct="0">
              <a:spcBef>
                <a:spcPct val="0"/>
              </a:spcBef>
              <a:spcAft>
                <a:spcPct val="0"/>
              </a:spcAft>
              <a:defRPr u="sng">
                <a:solidFill>
                  <a:schemeClr val="tx1"/>
                </a:solidFill>
                <a:latin typeface="Arial" charset="0"/>
              </a:defRPr>
            </a:lvl9pPr>
          </a:lstStyle>
          <a:p>
            <a:pPr algn="ctr" eaLnBrk="1" hangingPunct="1">
              <a:spcBef>
                <a:spcPct val="50000"/>
              </a:spcBef>
            </a:pPr>
            <a:endParaRPr lang="en-US" altLang="it-IT" sz="4000" u="none" dirty="0" smtClean="0"/>
          </a:p>
          <a:p>
            <a:pPr algn="ctr"/>
            <a:r>
              <a:rPr lang="en-US" sz="4000" b="1" u="none" dirty="0" smtClean="0"/>
              <a:t>Design of climate change adaptation actions</a:t>
            </a:r>
          </a:p>
          <a:p>
            <a:pPr algn="ctr" eaLnBrk="1" hangingPunct="1">
              <a:spcBef>
                <a:spcPct val="50000"/>
              </a:spcBef>
            </a:pPr>
            <a:r>
              <a:rPr lang="en-US" altLang="it-IT" sz="1600" u="none" dirty="0" smtClean="0"/>
              <a:t>Alberto Montanari</a:t>
            </a:r>
          </a:p>
          <a:p>
            <a:pPr algn="ctr" eaLnBrk="1" hangingPunct="1">
              <a:spcBef>
                <a:spcPct val="50000"/>
              </a:spcBef>
            </a:pPr>
            <a:r>
              <a:rPr lang="en-US" altLang="it-IT" sz="1600" u="none" dirty="0" smtClean="0"/>
              <a:t>Department of Civil, Chemical, Environmental and Material Engineering – University of Bologna</a:t>
            </a:r>
          </a:p>
          <a:p>
            <a:pPr algn="ctr" eaLnBrk="1" hangingPunct="1">
              <a:spcBef>
                <a:spcPct val="50000"/>
              </a:spcBef>
            </a:pPr>
            <a:r>
              <a:rPr lang="en-US" altLang="it-IT" sz="1600" u="none" dirty="0" smtClean="0">
                <a:hlinkClick r:id="rId3"/>
              </a:rPr>
              <a:t>alberto.montanari@unibo.it</a:t>
            </a:r>
            <a:endParaRPr lang="en-US" altLang="it-IT" sz="1600" u="none" dirty="0" smtClean="0"/>
          </a:p>
          <a:p>
            <a:pPr algn="ctr" eaLnBrk="1" hangingPunct="1">
              <a:spcBef>
                <a:spcPct val="50000"/>
              </a:spcBef>
            </a:pPr>
            <a:r>
              <a:rPr lang="en-US" altLang="it-IT" sz="1600" u="none" dirty="0" smtClean="0">
                <a:hlinkClick r:id="rId4"/>
              </a:rPr>
              <a:t>www.albertomontanari.it</a:t>
            </a:r>
            <a:r>
              <a:rPr lang="en-US" altLang="it-IT" sz="1600" u="none" dirty="0" smtClean="0"/>
              <a:t> </a:t>
            </a:r>
            <a:endParaRPr lang="it-IT" altLang="it-IT" sz="1600" u="none" dirty="0" smtClean="0"/>
          </a:p>
        </p:txBody>
      </p:sp>
      <p:pic>
        <p:nvPicPr>
          <p:cNvPr id="27650" name="Picture 2" descr="https://www.albertomontanari.it/sites/default/files/styles/large/public/field/image/action.png?itok=d18cW4MI"/>
          <p:cNvPicPr>
            <a:picLocks noChangeAspect="1" noChangeArrowheads="1"/>
          </p:cNvPicPr>
          <p:nvPr/>
        </p:nvPicPr>
        <p:blipFill>
          <a:blip r:embed="rId5" cstate="print"/>
          <a:srcRect/>
          <a:stretch>
            <a:fillRect/>
          </a:stretch>
        </p:blipFill>
        <p:spPr bwMode="auto">
          <a:xfrm>
            <a:off x="4943475" y="0"/>
            <a:ext cx="4200525" cy="330517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500174"/>
            <a:ext cx="8640960" cy="4191917"/>
          </a:xfrm>
        </p:spPr>
        <p:txBody>
          <a:bodyPr>
            <a:spAutoFit/>
          </a:bodyPr>
          <a:lstStyle/>
          <a:p>
            <a:r>
              <a:rPr lang="en-US" sz="1800" b="1" dirty="0" smtClean="0"/>
              <a:t>Future climate scenarios may be generated by using alternative and complementary methods</a:t>
            </a:r>
            <a:r>
              <a:rPr lang="en-US" sz="1800" dirty="0" smtClean="0"/>
              <a:t>.</a:t>
            </a:r>
          </a:p>
          <a:p>
            <a:pPr>
              <a:buNone/>
            </a:pPr>
            <a:endParaRPr lang="en-US" sz="1800" b="1" dirty="0" smtClean="0"/>
          </a:p>
          <a:p>
            <a:r>
              <a:rPr lang="en-US" sz="1800" b="1" dirty="0" smtClean="0"/>
              <a:t>A key role is played by </a:t>
            </a:r>
            <a:r>
              <a:rPr lang="en-US" sz="1800" b="1" dirty="0" smtClean="0">
                <a:hlinkClick r:id="rId2"/>
              </a:rPr>
              <a:t>climate models</a:t>
            </a:r>
            <a:r>
              <a:rPr lang="en-US" sz="1800" b="1" dirty="0" smtClean="0"/>
              <a:t>. These are mathematical models that reproduce the distribution in space and time of key variables of the atmospheric system, such as temperature, wind, rainfall and so forth.</a:t>
            </a:r>
            <a:r>
              <a:rPr lang="en-US" sz="1800" dirty="0" smtClean="0"/>
              <a:t> </a:t>
            </a:r>
            <a:endParaRPr lang="en-US" sz="1800" b="1" dirty="0" smtClean="0"/>
          </a:p>
          <a:p>
            <a:endParaRPr lang="en-US" sz="1800" b="1" dirty="0" smtClean="0"/>
          </a:p>
          <a:p>
            <a:r>
              <a:rPr lang="en-US" sz="1800" b="1" dirty="0" smtClean="0"/>
              <a:t>Simulations obtained by climate models are affected by uncertainty, which is usually evaluated by ensemble prediction. Instead of making a single prediction by using a single model and a single input information and parameter values, a set (or ensemble) of predictions is produced, by using several models and/or several input data and initial and boundary conditions. However, ensemble prediction does not provide a comprehensive assessment of uncertainty. </a:t>
            </a:r>
            <a:endParaRPr lang="en-US" sz="1800" b="1" dirty="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10</a:t>
            </a:fld>
            <a:endParaRPr lang="it-IT"/>
          </a:p>
        </p:txBody>
      </p:sp>
      <p:sp>
        <p:nvSpPr>
          <p:cNvPr id="5" name="CasellaDiTesto 4"/>
          <p:cNvSpPr txBox="1"/>
          <p:nvPr/>
        </p:nvSpPr>
        <p:spPr>
          <a:xfrm>
            <a:off x="1285852" y="285728"/>
            <a:ext cx="6912768" cy="584775"/>
          </a:xfrm>
          <a:prstGeom prst="rect">
            <a:avLst/>
          </a:prstGeom>
          <a:noFill/>
        </p:spPr>
        <p:txBody>
          <a:bodyPr wrap="square" rtlCol="0">
            <a:spAutoFit/>
          </a:bodyPr>
          <a:lstStyle/>
          <a:p>
            <a:pPr algn="ctr"/>
            <a:r>
              <a:rPr lang="it-IT" sz="3200" b="1" u="none" dirty="0" smtClean="0"/>
              <a:t>Future </a:t>
            </a:r>
            <a:r>
              <a:rPr lang="it-IT" sz="3200" b="1" u="none" dirty="0" err="1" smtClean="0"/>
              <a:t>climatic</a:t>
            </a:r>
            <a:r>
              <a:rPr lang="it-IT" sz="3200" b="1" u="none" dirty="0" smtClean="0"/>
              <a:t> </a:t>
            </a:r>
            <a:r>
              <a:rPr lang="it-IT" sz="3200" b="1" u="none" dirty="0" err="1" smtClean="0"/>
              <a:t>scenarios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11</a:t>
            </a:fld>
            <a:endParaRPr lang="it-IT"/>
          </a:p>
        </p:txBody>
      </p:sp>
      <p:sp>
        <p:nvSpPr>
          <p:cNvPr id="5" name="CasellaDiTesto 4"/>
          <p:cNvSpPr txBox="1"/>
          <p:nvPr/>
        </p:nvSpPr>
        <p:spPr>
          <a:xfrm>
            <a:off x="1285852" y="285728"/>
            <a:ext cx="6912768" cy="584775"/>
          </a:xfrm>
          <a:prstGeom prst="rect">
            <a:avLst/>
          </a:prstGeom>
          <a:noFill/>
        </p:spPr>
        <p:txBody>
          <a:bodyPr wrap="square" rtlCol="0">
            <a:spAutoFit/>
          </a:bodyPr>
          <a:lstStyle/>
          <a:p>
            <a:pPr algn="ctr"/>
            <a:r>
              <a:rPr lang="it-IT" sz="3200" b="1" u="none" dirty="0" err="1" smtClean="0"/>
              <a:t>Tipping</a:t>
            </a:r>
            <a:r>
              <a:rPr lang="it-IT" sz="3200" b="1" u="none" dirty="0" smtClean="0"/>
              <a:t> </a:t>
            </a:r>
            <a:r>
              <a:rPr lang="it-IT" sz="3200" b="1" u="none" dirty="0" err="1" smtClean="0"/>
              <a:t>points</a:t>
            </a:r>
            <a:endParaRPr lang="it-IT" sz="3200" b="1" u="none" dirty="0"/>
          </a:p>
        </p:txBody>
      </p:sp>
      <p:pic>
        <p:nvPicPr>
          <p:cNvPr id="61442" name="Picture 2" descr="https://www.albertomontanari.it/sites/default/files/didattica/sustainabledesign/strecker.png"/>
          <p:cNvPicPr>
            <a:picLocks noChangeAspect="1" noChangeArrowheads="1"/>
          </p:cNvPicPr>
          <p:nvPr/>
        </p:nvPicPr>
        <p:blipFill>
          <a:blip r:embed="rId2" cstate="print"/>
          <a:srcRect/>
          <a:stretch>
            <a:fillRect/>
          </a:stretch>
        </p:blipFill>
        <p:spPr bwMode="auto">
          <a:xfrm>
            <a:off x="428596" y="1285860"/>
            <a:ext cx="8215370" cy="5137812"/>
          </a:xfrm>
          <a:prstGeom prst="rect">
            <a:avLst/>
          </a:prstGeom>
          <a:noFill/>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12</a:t>
            </a:fld>
            <a:endParaRPr lang="it-IT"/>
          </a:p>
        </p:txBody>
      </p:sp>
      <p:sp>
        <p:nvSpPr>
          <p:cNvPr id="5" name="CasellaDiTesto 4"/>
          <p:cNvSpPr txBox="1"/>
          <p:nvPr/>
        </p:nvSpPr>
        <p:spPr>
          <a:xfrm>
            <a:off x="1285852" y="285728"/>
            <a:ext cx="6912768" cy="584775"/>
          </a:xfrm>
          <a:prstGeom prst="rect">
            <a:avLst/>
          </a:prstGeom>
          <a:noFill/>
        </p:spPr>
        <p:txBody>
          <a:bodyPr wrap="square" rtlCol="0">
            <a:spAutoFit/>
          </a:bodyPr>
          <a:lstStyle/>
          <a:p>
            <a:pPr algn="ctr"/>
            <a:r>
              <a:rPr lang="it-IT" sz="3200" b="1" u="none" dirty="0" err="1" smtClean="0"/>
              <a:t>Tipping</a:t>
            </a:r>
            <a:r>
              <a:rPr lang="it-IT" sz="3200" b="1" u="none" dirty="0" smtClean="0"/>
              <a:t> </a:t>
            </a:r>
            <a:r>
              <a:rPr lang="it-IT" sz="3200" b="1" u="none" dirty="0" err="1" smtClean="0"/>
              <a:t>points</a:t>
            </a:r>
            <a:endParaRPr lang="it-IT" sz="3200" b="1" u="none" dirty="0"/>
          </a:p>
        </p:txBody>
      </p:sp>
      <p:pic>
        <p:nvPicPr>
          <p:cNvPr id="63490" name="Picture 2" descr="https://www.albertomontanari.it/sites/default/files/didattica/sustainabledesign/1024px-Climate-tipping-points-en.svg.png"/>
          <p:cNvPicPr>
            <a:picLocks noChangeAspect="1" noChangeArrowheads="1"/>
          </p:cNvPicPr>
          <p:nvPr/>
        </p:nvPicPr>
        <p:blipFill>
          <a:blip r:embed="rId2" cstate="print"/>
          <a:srcRect/>
          <a:stretch>
            <a:fillRect/>
          </a:stretch>
        </p:blipFill>
        <p:spPr bwMode="auto">
          <a:xfrm>
            <a:off x="85200" y="1285860"/>
            <a:ext cx="9020732" cy="4572032"/>
          </a:xfrm>
          <a:prstGeom prst="rect">
            <a:avLst/>
          </a:prstGeom>
          <a:noFill/>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357298"/>
            <a:ext cx="8640960" cy="5022914"/>
          </a:xfrm>
        </p:spPr>
        <p:txBody>
          <a:bodyPr>
            <a:spAutoFit/>
          </a:bodyPr>
          <a:lstStyle/>
          <a:p>
            <a:r>
              <a:rPr lang="en-US" sz="1800" b="1" dirty="0" smtClean="0"/>
              <a:t>Most of the possible tipping points shown in Figure 3 are not reproduced by climate models, that are not programmed to reproduce a dynamics which we still don't know. Furthermore, climate models are still unable to simulate the current climate at some spatial and temporal scales and therefore do not reproduce current critical situations. </a:t>
            </a:r>
          </a:p>
          <a:p>
            <a:endParaRPr lang="en-US" sz="1800" b="1" dirty="0" smtClean="0"/>
          </a:p>
          <a:p>
            <a:r>
              <a:rPr lang="en-US" sz="1800" b="1" dirty="0" smtClean="0"/>
              <a:t>An alternative to climate models for generating future climatic scenarios is given by stochastic simulation (see also my lecture </a:t>
            </a:r>
            <a:r>
              <a:rPr lang="en-US" sz="1800" b="1" dirty="0" smtClean="0">
                <a:hlinkClick r:id="rId2"/>
              </a:rPr>
              <a:t>Climate change and water cycle</a:t>
            </a:r>
            <a:r>
              <a:rPr lang="en-US" sz="1800" b="1" dirty="0" smtClean="0"/>
              <a:t>). Accordingly, a statistical model is fitted to an historical climatic record and therefore tested against the current climate. If the fit is satisfactory, the statistical model is used to generate future scenarios. Anthropogenic </a:t>
            </a:r>
            <a:r>
              <a:rPr lang="en-US" sz="1800" b="1" dirty="0" err="1" smtClean="0"/>
              <a:t>forcings</a:t>
            </a:r>
            <a:r>
              <a:rPr lang="en-US" sz="1800" b="1" dirty="0" smtClean="0"/>
              <a:t> can be accounted for by perturbing the inherent statistics of the stochastic model according to selected predictions given by climate models. Stochastic simulation provides an estimate of uncertainty</a:t>
            </a:r>
            <a:r>
              <a:rPr lang="en-US" sz="1800" dirty="0" smtClean="0"/>
              <a:t> </a:t>
            </a:r>
          </a:p>
          <a:p>
            <a:endParaRPr lang="en-US" sz="1800" b="1" dirty="0" smtClean="0"/>
          </a:p>
          <a:p>
            <a:r>
              <a:rPr lang="en-US" sz="1800" b="1" dirty="0" smtClean="0"/>
              <a:t>Conclusion: bottom-up!</a:t>
            </a:r>
            <a:endParaRPr lang="en-US" sz="1800" b="1" dirty="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13</a:t>
            </a:fld>
            <a:endParaRPr lang="it-IT"/>
          </a:p>
        </p:txBody>
      </p:sp>
      <p:sp>
        <p:nvSpPr>
          <p:cNvPr id="5" name="CasellaDiTesto 4"/>
          <p:cNvSpPr txBox="1"/>
          <p:nvPr/>
        </p:nvSpPr>
        <p:spPr>
          <a:xfrm>
            <a:off x="1285852" y="285728"/>
            <a:ext cx="6912768" cy="584775"/>
          </a:xfrm>
          <a:prstGeom prst="rect">
            <a:avLst/>
          </a:prstGeom>
          <a:noFill/>
        </p:spPr>
        <p:txBody>
          <a:bodyPr wrap="square" rtlCol="0">
            <a:spAutoFit/>
          </a:bodyPr>
          <a:lstStyle/>
          <a:p>
            <a:pPr algn="ctr"/>
            <a:r>
              <a:rPr lang="it-IT" sz="3200" b="1" u="none" dirty="0" smtClean="0"/>
              <a:t>Future </a:t>
            </a:r>
            <a:r>
              <a:rPr lang="it-IT" sz="3200" b="1" u="none" dirty="0" err="1" smtClean="0"/>
              <a:t>climatic</a:t>
            </a:r>
            <a:r>
              <a:rPr lang="it-IT" sz="3200" b="1" u="none" dirty="0" smtClean="0"/>
              <a:t> </a:t>
            </a:r>
            <a:r>
              <a:rPr lang="it-IT" sz="3200" b="1" u="none" dirty="0" err="1" smtClean="0"/>
              <a:t>scenarios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285860"/>
            <a:ext cx="8640960" cy="5096780"/>
          </a:xfrm>
        </p:spPr>
        <p:txBody>
          <a:bodyPr>
            <a:spAutoFit/>
          </a:bodyPr>
          <a:lstStyle/>
          <a:p>
            <a:r>
              <a:rPr lang="en-US" sz="1800" b="1" dirty="0" smtClean="0"/>
              <a:t>The idea of risk based design is that adaptation measures are identified and designed with the purpose of </a:t>
            </a:r>
            <a:r>
              <a:rPr lang="en-US" sz="1800" b="1" dirty="0" err="1" smtClean="0"/>
              <a:t>mimizing</a:t>
            </a:r>
            <a:r>
              <a:rPr lang="en-US" sz="1800" b="1" dirty="0" smtClean="0"/>
              <a:t> the risk we aim to adapt to. The framework for risk based </a:t>
            </a:r>
            <a:r>
              <a:rPr lang="en-US" sz="1800" b="1" dirty="0" smtClean="0"/>
              <a:t>adaptation </a:t>
            </a:r>
            <a:r>
              <a:rPr lang="en-US" sz="1800" b="1" dirty="0" smtClean="0"/>
              <a:t>design is risk theory, which is based on the following premises:</a:t>
            </a:r>
          </a:p>
          <a:p>
            <a:pPr lvl="1"/>
            <a:r>
              <a:rPr lang="en-US" sz="1400" b="1" dirty="0" smtClean="0"/>
              <a:t>The risk R induced by a considered event is given by the combination of hazard P, exposure E and vulnerability V.</a:t>
            </a:r>
          </a:p>
          <a:p>
            <a:pPr lvl="1"/>
            <a:r>
              <a:rPr lang="en-US" sz="1400" b="1" dirty="0" smtClean="0"/>
              <a:t>R is a measure of the expected damage during an assigned time period given by the event, depending on the vulnerability of the considered system and the potential damage, which is in turn related to the nature and quantity of the exposed goods.</a:t>
            </a:r>
          </a:p>
          <a:p>
            <a:pPr lvl="1"/>
            <a:r>
              <a:rPr lang="en-US" sz="1400" b="1" dirty="0" smtClean="0"/>
              <a:t>The hazard P is given by the probability of the considered event. For instance, it can be the probability of an inundation.</a:t>
            </a:r>
          </a:p>
          <a:p>
            <a:pPr lvl="1"/>
            <a:r>
              <a:rPr lang="en-US" sz="1400" b="1" dirty="0" smtClean="0"/>
              <a:t>Vulnerability V is the probability that the system (for instance a given societal asset) is damaged at a certain level, if the considered event occurs. For instance, if a town is protected by levees the probability of being damaged is lower than in the absence of any protection.</a:t>
            </a:r>
          </a:p>
          <a:p>
            <a:pPr lvl="1"/>
            <a:r>
              <a:rPr lang="en-US" sz="1400" b="1" dirty="0" smtClean="0"/>
              <a:t>The exposure E reflects the presence of goods exposed to the considered event. For instance, it can be associated to the economic value of the damage induced by an inundation.</a:t>
            </a:r>
          </a:p>
          <a:p>
            <a:r>
              <a:rPr lang="en-US" sz="1800" b="1" dirty="0" smtClean="0"/>
              <a:t>Risk R can be estimated through the relationship</a:t>
            </a:r>
          </a:p>
          <a:p>
            <a:pPr>
              <a:buNone/>
            </a:pPr>
            <a:r>
              <a:rPr lang="en-US" sz="1800" b="1" dirty="0" smtClean="0"/>
              <a:t>	R = P V E.</a:t>
            </a:r>
            <a:endParaRPr lang="en-US" sz="1800" b="1" dirty="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14</a:t>
            </a:fld>
            <a:endParaRPr lang="it-IT"/>
          </a:p>
        </p:txBody>
      </p:sp>
      <p:sp>
        <p:nvSpPr>
          <p:cNvPr id="5" name="CasellaDiTesto 4"/>
          <p:cNvSpPr txBox="1"/>
          <p:nvPr/>
        </p:nvSpPr>
        <p:spPr>
          <a:xfrm>
            <a:off x="1285852" y="285728"/>
            <a:ext cx="6912768" cy="584775"/>
          </a:xfrm>
          <a:prstGeom prst="rect">
            <a:avLst/>
          </a:prstGeom>
          <a:noFill/>
        </p:spPr>
        <p:txBody>
          <a:bodyPr wrap="square" rtlCol="0">
            <a:spAutoFit/>
          </a:bodyPr>
          <a:lstStyle/>
          <a:p>
            <a:pPr algn="ctr"/>
            <a:r>
              <a:rPr lang="it-IT" sz="3200" b="1" u="none" dirty="0" err="1" smtClean="0"/>
              <a:t>Risk</a:t>
            </a:r>
            <a:r>
              <a:rPr lang="it-IT" sz="3200" b="1" u="none" dirty="0" smtClean="0"/>
              <a:t> </a:t>
            </a:r>
            <a:r>
              <a:rPr lang="it-IT" sz="3200" b="1" u="none" dirty="0" err="1" smtClean="0"/>
              <a:t>based</a:t>
            </a:r>
            <a:r>
              <a:rPr lang="it-IT" sz="3200" b="1" u="none" dirty="0" smtClean="0"/>
              <a:t> </a:t>
            </a:r>
            <a:r>
              <a:rPr lang="it-IT" sz="3200" b="1" u="none" dirty="0" err="1" smtClean="0"/>
              <a:t>adaptation</a:t>
            </a:r>
            <a:r>
              <a:rPr lang="it-IT" sz="3200" b="1" u="none" dirty="0" smtClean="0"/>
              <a:t> design</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15</a:t>
            </a:fld>
            <a:endParaRPr lang="it-IT"/>
          </a:p>
        </p:txBody>
      </p:sp>
      <p:sp>
        <p:nvSpPr>
          <p:cNvPr id="5" name="CasellaDiTesto 4"/>
          <p:cNvSpPr txBox="1"/>
          <p:nvPr/>
        </p:nvSpPr>
        <p:spPr>
          <a:xfrm>
            <a:off x="1285852" y="285728"/>
            <a:ext cx="6912768" cy="584775"/>
          </a:xfrm>
          <a:prstGeom prst="rect">
            <a:avLst/>
          </a:prstGeom>
          <a:noFill/>
        </p:spPr>
        <p:txBody>
          <a:bodyPr wrap="square" rtlCol="0">
            <a:spAutoFit/>
          </a:bodyPr>
          <a:lstStyle/>
          <a:p>
            <a:pPr algn="ctr"/>
            <a:r>
              <a:rPr lang="it-IT" sz="3200" b="1" u="none" dirty="0" err="1" smtClean="0"/>
              <a:t>Risk</a:t>
            </a:r>
            <a:r>
              <a:rPr lang="it-IT" sz="3200" b="1" u="none" dirty="0" smtClean="0"/>
              <a:t> </a:t>
            </a:r>
            <a:r>
              <a:rPr lang="it-IT" sz="3200" b="1" u="none" dirty="0" err="1" smtClean="0"/>
              <a:t>based</a:t>
            </a:r>
            <a:r>
              <a:rPr lang="it-IT" sz="3200" b="1" u="none" dirty="0" smtClean="0"/>
              <a:t> </a:t>
            </a:r>
            <a:r>
              <a:rPr lang="it-IT" sz="3200" b="1" u="none" dirty="0" err="1" smtClean="0"/>
              <a:t>adaptation</a:t>
            </a:r>
            <a:r>
              <a:rPr lang="it-IT" sz="3200" b="1" u="none" dirty="0" smtClean="0"/>
              <a:t> design</a:t>
            </a:r>
            <a:endParaRPr lang="it-IT" sz="3200" b="1" u="none" dirty="0"/>
          </a:p>
        </p:txBody>
      </p:sp>
      <p:pic>
        <p:nvPicPr>
          <p:cNvPr id="64514" name="Picture 2" descr="https://www.albertomontanari.it/sites/default/files/didattica/sustainabledesign/curve-PEVR.png"/>
          <p:cNvPicPr>
            <a:picLocks noChangeAspect="1" noChangeArrowheads="1"/>
          </p:cNvPicPr>
          <p:nvPr/>
        </p:nvPicPr>
        <p:blipFill>
          <a:blip r:embed="rId2" cstate="print"/>
          <a:srcRect/>
          <a:stretch>
            <a:fillRect/>
          </a:stretch>
        </p:blipFill>
        <p:spPr bwMode="auto">
          <a:xfrm>
            <a:off x="785786" y="1206296"/>
            <a:ext cx="7143800" cy="4516610"/>
          </a:xfrm>
          <a:prstGeom prst="rect">
            <a:avLst/>
          </a:prstGeom>
          <a:noFill/>
        </p:spPr>
      </p:pic>
      <p:sp>
        <p:nvSpPr>
          <p:cNvPr id="8" name="Rettangolo 7"/>
          <p:cNvSpPr/>
          <p:nvPr/>
        </p:nvSpPr>
        <p:spPr>
          <a:xfrm>
            <a:off x="214282" y="5715016"/>
            <a:ext cx="8786874" cy="646331"/>
          </a:xfrm>
          <a:prstGeom prst="rect">
            <a:avLst/>
          </a:prstGeom>
        </p:spPr>
        <p:txBody>
          <a:bodyPr wrap="square">
            <a:spAutoFit/>
          </a:bodyPr>
          <a:lstStyle/>
          <a:p>
            <a:r>
              <a:rPr lang="en-US" sz="1200" b="1" u="none" dirty="0" smtClean="0"/>
              <a:t>Here, hazard is expressed in terms of intensity of the event, to make the figure more illustrative. For each event, the intensity is univocally associated to its hazard. The higher the intensity, the lower the hazard. It should be noted that such association between intensity and hazard may vary after climate change.</a:t>
            </a: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460414"/>
            <a:ext cx="8640960" cy="4468916"/>
          </a:xfrm>
        </p:spPr>
        <p:txBody>
          <a:bodyPr>
            <a:spAutoFit/>
          </a:bodyPr>
          <a:lstStyle/>
          <a:p>
            <a:r>
              <a:rPr lang="en-US" sz="1800" b="1" dirty="0" smtClean="0"/>
              <a:t>As the intensity increases, vulnerability and exposure typically increase. For low intensity exposure and vulnerability may be negligible or null, but with increasing intensity they generally increase as well. As intensity attains very high values both vulnerability and exposure tend to asymptotically reach a maximum.</a:t>
            </a:r>
          </a:p>
          <a:p>
            <a:endParaRPr lang="en-US" sz="1800" b="1" dirty="0" smtClean="0"/>
          </a:p>
          <a:p>
            <a:r>
              <a:rPr lang="en-US" sz="1800" b="1" dirty="0" smtClean="0"/>
              <a:t>The risk R, which results from the product of hazard, vulnerability and exposure, has a different trend because as the intensity increases hazard decreases. In general it is possible to identify a critical intensity which corresponds to the maximum risk.</a:t>
            </a:r>
          </a:p>
          <a:p>
            <a:endParaRPr lang="en-US" sz="1800" b="1" dirty="0" smtClean="0"/>
          </a:p>
          <a:p>
            <a:r>
              <a:rPr lang="en-US" sz="1800" b="1" dirty="0" smtClean="0"/>
              <a:t>Climate change results in the change of the hazard associated to events of a given intensity. Therefore, for a given hazard we experience a change in vulnerability. The task of adaptation actions is to reduce vulnerability and/or exposure, in order to compensate for the increased hazard.</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16</a:t>
            </a:fld>
            <a:endParaRPr lang="it-IT"/>
          </a:p>
        </p:txBody>
      </p:sp>
      <p:sp>
        <p:nvSpPr>
          <p:cNvPr id="5" name="CasellaDiTesto 4"/>
          <p:cNvSpPr txBox="1"/>
          <p:nvPr/>
        </p:nvSpPr>
        <p:spPr>
          <a:xfrm>
            <a:off x="1285852" y="285728"/>
            <a:ext cx="6912768" cy="584775"/>
          </a:xfrm>
          <a:prstGeom prst="rect">
            <a:avLst/>
          </a:prstGeom>
          <a:noFill/>
        </p:spPr>
        <p:txBody>
          <a:bodyPr wrap="square" rtlCol="0">
            <a:spAutoFit/>
          </a:bodyPr>
          <a:lstStyle/>
          <a:p>
            <a:pPr algn="ctr"/>
            <a:r>
              <a:rPr lang="it-IT" sz="3200" b="1" u="none" dirty="0" err="1" smtClean="0"/>
              <a:t>Risk</a:t>
            </a:r>
            <a:r>
              <a:rPr lang="it-IT" sz="3200" b="1" u="none" dirty="0" smtClean="0"/>
              <a:t> </a:t>
            </a:r>
            <a:r>
              <a:rPr lang="it-IT" sz="3200" b="1" u="none" dirty="0" err="1" smtClean="0"/>
              <a:t>based</a:t>
            </a:r>
            <a:r>
              <a:rPr lang="it-IT" sz="3200" b="1" u="none" dirty="0" smtClean="0"/>
              <a:t> </a:t>
            </a:r>
            <a:r>
              <a:rPr lang="it-IT" sz="3200" b="1" u="none" dirty="0" err="1" smtClean="0"/>
              <a:t>adaptation</a:t>
            </a:r>
            <a:r>
              <a:rPr lang="it-IT" sz="3200" b="1" u="none" dirty="0" smtClean="0"/>
              <a:t> design</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487465"/>
            <a:ext cx="8640960" cy="4370427"/>
          </a:xfrm>
        </p:spPr>
        <p:txBody>
          <a:bodyPr>
            <a:spAutoFit/>
          </a:bodyPr>
          <a:lstStyle/>
          <a:p>
            <a:r>
              <a:rPr lang="en-US" sz="1800" b="1" dirty="0" smtClean="0"/>
              <a:t>According to the bottom-up approach for adaptation design, we may articulate the design itself in 2 phases:</a:t>
            </a:r>
          </a:p>
          <a:p>
            <a:pPr lvl="1"/>
            <a:r>
              <a:rPr lang="en-US" sz="1400" b="1" dirty="0" smtClean="0"/>
              <a:t>In the first phase we asses the effectiveness, in terms of </a:t>
            </a:r>
            <a:r>
              <a:rPr lang="en-US" sz="1400" b="1" dirty="0" smtClean="0"/>
              <a:t>vulnerability </a:t>
            </a:r>
            <a:r>
              <a:rPr lang="en-US" sz="1400" b="1" dirty="0" smtClean="0"/>
              <a:t>and exposure, of the </a:t>
            </a:r>
            <a:r>
              <a:rPr lang="en-US" sz="1400" b="1" dirty="0" smtClean="0"/>
              <a:t>adaptation </a:t>
            </a:r>
            <a:r>
              <a:rPr lang="en-US" sz="1400" b="1" dirty="0" smtClean="0"/>
              <a:t>solution by referring to the current PEVR curve.</a:t>
            </a:r>
          </a:p>
          <a:p>
            <a:pPr lvl="1"/>
            <a:r>
              <a:rPr lang="en-US" sz="1400" b="1" dirty="0" smtClean="0"/>
              <a:t>In the second phase we </a:t>
            </a:r>
            <a:r>
              <a:rPr lang="en-US" sz="1400" b="1" dirty="0" err="1" smtClean="0"/>
              <a:t>analyse</a:t>
            </a:r>
            <a:r>
              <a:rPr lang="en-US" sz="1400" b="1" dirty="0" smtClean="0"/>
              <a:t> the impact of climate change on the hazard.</a:t>
            </a:r>
          </a:p>
          <a:p>
            <a:endParaRPr lang="en-US" sz="1800" b="1" dirty="0" smtClean="0"/>
          </a:p>
          <a:p>
            <a:r>
              <a:rPr lang="en-US" sz="1800" b="1" dirty="0" smtClean="0"/>
              <a:t>The above procedure presents the advantage that the benefits attainable with a given adaptation action is evaluated with respect to the current conditions, by means of an environmental and socio-economic analysis, in a context that does not therefore present the uncertainty related to future predictions. </a:t>
            </a:r>
          </a:p>
          <a:p>
            <a:endParaRPr lang="en-US" sz="1800" b="1" dirty="0" smtClean="0"/>
          </a:p>
          <a:p>
            <a:r>
              <a:rPr lang="en-US" sz="1800" b="1" dirty="0" smtClean="0"/>
              <a:t>The analysis of the impact of climate change is instead carried out in the second phase, to check if actions are resilient enough with respect to the predicted changes.</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17</a:t>
            </a:fld>
            <a:endParaRPr lang="it-IT"/>
          </a:p>
        </p:txBody>
      </p:sp>
      <p:sp>
        <p:nvSpPr>
          <p:cNvPr id="5" name="CasellaDiTesto 4"/>
          <p:cNvSpPr txBox="1"/>
          <p:nvPr/>
        </p:nvSpPr>
        <p:spPr>
          <a:xfrm>
            <a:off x="1285852" y="285728"/>
            <a:ext cx="6912768" cy="584775"/>
          </a:xfrm>
          <a:prstGeom prst="rect">
            <a:avLst/>
          </a:prstGeom>
          <a:noFill/>
        </p:spPr>
        <p:txBody>
          <a:bodyPr wrap="square" rtlCol="0">
            <a:spAutoFit/>
          </a:bodyPr>
          <a:lstStyle/>
          <a:p>
            <a:pPr algn="ctr"/>
            <a:r>
              <a:rPr lang="it-IT" sz="3200" b="1" u="none" dirty="0" err="1" smtClean="0"/>
              <a:t>Risk</a:t>
            </a:r>
            <a:r>
              <a:rPr lang="it-IT" sz="3200" b="1" u="none" dirty="0" smtClean="0"/>
              <a:t> </a:t>
            </a:r>
            <a:r>
              <a:rPr lang="it-IT" sz="3200" b="1" u="none" dirty="0" err="1" smtClean="0"/>
              <a:t>based</a:t>
            </a:r>
            <a:r>
              <a:rPr lang="it-IT" sz="3200" b="1" u="none" dirty="0" smtClean="0"/>
              <a:t> </a:t>
            </a:r>
            <a:r>
              <a:rPr lang="it-IT" sz="3200" b="1" u="none" dirty="0" err="1" smtClean="0"/>
              <a:t>adaptation</a:t>
            </a:r>
            <a:r>
              <a:rPr lang="it-IT" sz="3200" b="1" u="none" dirty="0" smtClean="0"/>
              <a:t> design</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487465"/>
            <a:ext cx="8640960" cy="4690515"/>
          </a:xfrm>
        </p:spPr>
        <p:txBody>
          <a:bodyPr>
            <a:spAutoFit/>
          </a:bodyPr>
          <a:lstStyle/>
          <a:p>
            <a:r>
              <a:rPr lang="en-US" sz="1800" b="1" dirty="0" smtClean="0"/>
              <a:t>The </a:t>
            </a:r>
            <a:r>
              <a:rPr lang="en-US" sz="1800" b="1" dirty="0" smtClean="0"/>
              <a:t>effects of climate change vary by region;</a:t>
            </a:r>
          </a:p>
          <a:p>
            <a:r>
              <a:rPr lang="en-US" sz="1800" b="1" dirty="0" smtClean="0"/>
              <a:t>The effects of climate change may vary across demographic groups;</a:t>
            </a:r>
          </a:p>
          <a:p>
            <a:r>
              <a:rPr lang="en-US" sz="1800" b="1" dirty="0" smtClean="0"/>
              <a:t>Climate change poses both risks and opportunities;</a:t>
            </a:r>
          </a:p>
          <a:p>
            <a:r>
              <a:rPr lang="en-US" sz="1800" b="1" dirty="0" smtClean="0"/>
              <a:t>The effects of climate change must be considered in the context of multiple stressors and factors, which may be as important to the design of adaptive responses as the sensitivity of the change;</a:t>
            </a:r>
          </a:p>
          <a:p>
            <a:r>
              <a:rPr lang="en-US" sz="1800" b="1" dirty="0" smtClean="0"/>
              <a:t>Adaptation comes at a cost;</a:t>
            </a:r>
          </a:p>
          <a:p>
            <a:r>
              <a:rPr lang="en-US" sz="1800" b="1" dirty="0" smtClean="0"/>
              <a:t>Adaptive responses vary in effectiveness, as demonstrated by current efforts to cope with climate variability;</a:t>
            </a:r>
          </a:p>
          <a:p>
            <a:r>
              <a:rPr lang="en-US" sz="1800" b="1" dirty="0" smtClean="0"/>
              <a:t>The systemic nature of climate impacts complicates the development of adaptation policy;</a:t>
            </a:r>
          </a:p>
          <a:p>
            <a:r>
              <a:rPr lang="en-US" sz="1800" b="1" dirty="0" err="1" smtClean="0"/>
              <a:t>Maladaptation</a:t>
            </a:r>
            <a:r>
              <a:rPr lang="en-US" sz="1800" b="1" dirty="0" smtClean="0"/>
              <a:t> can result in negative effects that are as serious as the climate-induced effects that are being avoided;</a:t>
            </a:r>
          </a:p>
          <a:p>
            <a:r>
              <a:rPr lang="en-US" sz="1800" b="1" dirty="0" smtClean="0"/>
              <a:t>Many opportunities for adaptation make sense whether or not the effects of climate change are realized.</a:t>
            </a:r>
            <a:endParaRPr lang="en-US" sz="1800" b="1" dirty="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18</a:t>
            </a:fld>
            <a:endParaRPr lang="it-IT"/>
          </a:p>
        </p:txBody>
      </p:sp>
      <p:sp>
        <p:nvSpPr>
          <p:cNvPr id="5" name="CasellaDiTesto 4"/>
          <p:cNvSpPr txBox="1"/>
          <p:nvPr/>
        </p:nvSpPr>
        <p:spPr>
          <a:xfrm>
            <a:off x="1285852" y="44624"/>
            <a:ext cx="6912768" cy="1077218"/>
          </a:xfrm>
          <a:prstGeom prst="rect">
            <a:avLst/>
          </a:prstGeom>
          <a:noFill/>
        </p:spPr>
        <p:txBody>
          <a:bodyPr wrap="square" rtlCol="0">
            <a:spAutoFit/>
          </a:bodyPr>
          <a:lstStyle/>
          <a:p>
            <a:pPr algn="ctr"/>
            <a:r>
              <a:rPr lang="en-US" sz="3200" b="1" u="none" dirty="0" smtClean="0"/>
              <a:t>Principles </a:t>
            </a:r>
            <a:r>
              <a:rPr lang="en-US" sz="3200" b="1" u="none" dirty="0" smtClean="0"/>
              <a:t>to be considered when designing adaptation </a:t>
            </a:r>
            <a:r>
              <a:rPr lang="en-US" sz="3200" b="1" u="none" dirty="0" smtClean="0"/>
              <a:t>policies</a:t>
            </a:r>
            <a:endParaRPr lang="en-US" sz="3200" b="1" u="none" dirty="0" smtClean="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487465"/>
            <a:ext cx="8640960" cy="4456605"/>
          </a:xfrm>
        </p:spPr>
        <p:txBody>
          <a:bodyPr>
            <a:spAutoFit/>
          </a:bodyPr>
          <a:lstStyle/>
          <a:p>
            <a:r>
              <a:rPr lang="en-US" sz="1800" b="1" dirty="0" smtClean="0"/>
              <a:t>Adaption actions can be grouped into three categories:</a:t>
            </a:r>
          </a:p>
          <a:p>
            <a:pPr lvl="1"/>
            <a:r>
              <a:rPr lang="en-US" sz="1400" b="1" dirty="0" smtClean="0"/>
              <a:t>Structural and physical adaptation (this can be grouped into engineering and built environment, technological, ecosystem-based, services);</a:t>
            </a:r>
          </a:p>
          <a:p>
            <a:pPr lvl="1"/>
            <a:r>
              <a:rPr lang="en-US" sz="1400" b="1" dirty="0" smtClean="0"/>
              <a:t>Social adaptation (educational, informational, behavioral);</a:t>
            </a:r>
          </a:p>
          <a:p>
            <a:pPr lvl="1"/>
            <a:r>
              <a:rPr lang="en-US" sz="1400" b="1" dirty="0" smtClean="0"/>
              <a:t>Institutional adaptation (economic, laws and regulation, government policies and programs).</a:t>
            </a:r>
          </a:p>
          <a:p>
            <a:r>
              <a:rPr lang="en-US" sz="1800" b="1" dirty="0" smtClean="0"/>
              <a:t>Structural and physical adaptations include:</a:t>
            </a:r>
          </a:p>
          <a:p>
            <a:pPr lvl="1"/>
            <a:r>
              <a:rPr lang="en-US" sz="1400" b="1" dirty="0" smtClean="0"/>
              <a:t>Flood an drought adaptation;</a:t>
            </a:r>
          </a:p>
          <a:p>
            <a:pPr lvl="1"/>
            <a:r>
              <a:rPr lang="en-US" sz="1400" b="1" dirty="0" smtClean="0"/>
              <a:t>Agricultural adaptation (including irrigation);</a:t>
            </a:r>
          </a:p>
          <a:p>
            <a:pPr lvl="1"/>
            <a:r>
              <a:rPr lang="en-US" sz="1400" b="1" dirty="0" smtClean="0"/>
              <a:t>Energy production adaptation.</a:t>
            </a:r>
          </a:p>
          <a:p>
            <a:r>
              <a:rPr lang="en-US" sz="1800" b="1" dirty="0" smtClean="0"/>
              <a:t>Social adaptation actions include:</a:t>
            </a:r>
          </a:p>
          <a:p>
            <a:pPr lvl="1"/>
            <a:r>
              <a:rPr lang="en-US" sz="1400" b="1" dirty="0" smtClean="0"/>
              <a:t>Enhancing adaptive capacity (reducing poverty etc.);</a:t>
            </a:r>
          </a:p>
          <a:p>
            <a:pPr lvl="1"/>
            <a:r>
              <a:rPr lang="en-US" sz="1400" b="1" dirty="0" smtClean="0"/>
              <a:t>Insurance;</a:t>
            </a:r>
          </a:p>
          <a:p>
            <a:r>
              <a:rPr lang="en-US" sz="1800" b="1" dirty="0" smtClean="0"/>
              <a:t>Institutional adaptation includes:</a:t>
            </a:r>
          </a:p>
          <a:p>
            <a:pPr lvl="1"/>
            <a:r>
              <a:rPr lang="en-US" sz="1400" b="1" dirty="0" smtClean="0"/>
              <a:t>Effective policies;</a:t>
            </a:r>
          </a:p>
          <a:p>
            <a:pPr lvl="1"/>
            <a:r>
              <a:rPr lang="en-US" sz="1400" b="1" dirty="0" smtClean="0"/>
              <a:t>Development of adaptation plans;</a:t>
            </a:r>
            <a:endParaRPr lang="en-US" sz="1400" b="1" dirty="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19</a:t>
            </a:fld>
            <a:endParaRPr lang="it-IT"/>
          </a:p>
        </p:txBody>
      </p:sp>
      <p:sp>
        <p:nvSpPr>
          <p:cNvPr id="5" name="CasellaDiTesto 4"/>
          <p:cNvSpPr txBox="1"/>
          <p:nvPr/>
        </p:nvSpPr>
        <p:spPr>
          <a:xfrm>
            <a:off x="1285852" y="285728"/>
            <a:ext cx="6912768" cy="584775"/>
          </a:xfrm>
          <a:prstGeom prst="rect">
            <a:avLst/>
          </a:prstGeom>
          <a:noFill/>
        </p:spPr>
        <p:txBody>
          <a:bodyPr wrap="square" rtlCol="0">
            <a:spAutoFit/>
          </a:bodyPr>
          <a:lstStyle/>
          <a:p>
            <a:pPr algn="ctr"/>
            <a:r>
              <a:rPr lang="it-IT" sz="3200" b="1" u="none" dirty="0" err="1" smtClean="0"/>
              <a:t>Examples</a:t>
            </a:r>
            <a:r>
              <a:rPr lang="it-IT" sz="3200" b="1" u="none" dirty="0" smtClean="0"/>
              <a:t> </a:t>
            </a:r>
            <a:r>
              <a:rPr lang="it-IT" sz="3200" b="1" u="none" dirty="0" err="1" smtClean="0"/>
              <a:t>of</a:t>
            </a:r>
            <a:r>
              <a:rPr lang="it-IT" sz="3200" b="1" u="none" dirty="0" smtClean="0"/>
              <a:t> </a:t>
            </a:r>
            <a:r>
              <a:rPr lang="it-IT" sz="3200" b="1" u="none" dirty="0" err="1" smtClean="0"/>
              <a:t>adaptation</a:t>
            </a:r>
            <a:r>
              <a:rPr lang="it-IT" sz="3200" b="1" u="none" dirty="0" smtClean="0"/>
              <a:t> </a:t>
            </a:r>
            <a:r>
              <a:rPr lang="it-IT" sz="3200" b="1" u="none" dirty="0" err="1" smtClean="0"/>
              <a:t>actions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414335"/>
            <a:ext cx="8640960" cy="800219"/>
          </a:xfrm>
        </p:spPr>
        <p:txBody>
          <a:bodyPr>
            <a:spAutoFit/>
          </a:bodyPr>
          <a:lstStyle/>
          <a:p>
            <a:pPr algn="just">
              <a:spcBef>
                <a:spcPts val="1200"/>
              </a:spcBef>
              <a:buClr>
                <a:srgbClr val="C00000"/>
              </a:buClr>
              <a:buFont typeface="Wingdings" panose="05000000000000000000" pitchFamily="2" charset="2"/>
              <a:buChar char="§"/>
            </a:pPr>
            <a:r>
              <a:rPr lang="en-US" sz="1800" b="1" dirty="0" smtClean="0"/>
              <a:t>Climate change mitigation</a:t>
            </a:r>
          </a:p>
          <a:p>
            <a:pPr algn="just">
              <a:spcBef>
                <a:spcPts val="1200"/>
              </a:spcBef>
              <a:buClr>
                <a:srgbClr val="C00000"/>
              </a:buClr>
              <a:buFont typeface="Wingdings" panose="05000000000000000000" pitchFamily="2" charset="2"/>
              <a:buChar char="§"/>
            </a:pPr>
            <a:r>
              <a:rPr lang="en-US" sz="1800" b="1" dirty="0" smtClean="0"/>
              <a:t>Climate change adaptation</a:t>
            </a:r>
            <a:endParaRPr lang="it-IT" sz="1800" b="1" dirty="0" smtClean="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a:t>
            </a:fld>
            <a:endParaRPr lang="it-IT"/>
          </a:p>
        </p:txBody>
      </p:sp>
      <p:sp>
        <p:nvSpPr>
          <p:cNvPr id="5" name="CasellaDiTesto 4"/>
          <p:cNvSpPr txBox="1"/>
          <p:nvPr/>
        </p:nvSpPr>
        <p:spPr>
          <a:xfrm>
            <a:off x="857224" y="214290"/>
            <a:ext cx="6912768" cy="584775"/>
          </a:xfrm>
          <a:prstGeom prst="rect">
            <a:avLst/>
          </a:prstGeom>
          <a:noFill/>
        </p:spPr>
        <p:txBody>
          <a:bodyPr wrap="square" rtlCol="0">
            <a:spAutoFit/>
          </a:bodyPr>
          <a:lstStyle/>
          <a:p>
            <a:pPr algn="ctr"/>
            <a:r>
              <a:rPr lang="it-IT" sz="3200" b="1" u="none" dirty="0" smtClean="0"/>
              <a:t>Premise</a:t>
            </a:r>
            <a:endParaRPr lang="it-IT" sz="3200" b="1" u="none" dirty="0"/>
          </a:p>
        </p:txBody>
      </p:sp>
      <p:pic>
        <p:nvPicPr>
          <p:cNvPr id="56322" name="Picture 2" descr="https://upload.wikimedia.org/wikipedia/commons/thumb/4/4d/Andasol_Guadix_4.jpg/640px-Andasol_Guadix_4.jpg"/>
          <p:cNvPicPr>
            <a:picLocks noChangeAspect="1" noChangeArrowheads="1"/>
          </p:cNvPicPr>
          <p:nvPr/>
        </p:nvPicPr>
        <p:blipFill>
          <a:blip r:embed="rId2" cstate="print"/>
          <a:srcRect/>
          <a:stretch>
            <a:fillRect/>
          </a:stretch>
        </p:blipFill>
        <p:spPr bwMode="auto">
          <a:xfrm>
            <a:off x="214282" y="2568355"/>
            <a:ext cx="3644999" cy="2448984"/>
          </a:xfrm>
          <a:prstGeom prst="rect">
            <a:avLst/>
          </a:prstGeom>
          <a:noFill/>
        </p:spPr>
      </p:pic>
      <p:sp>
        <p:nvSpPr>
          <p:cNvPr id="8" name="Rettangolo 7"/>
          <p:cNvSpPr/>
          <p:nvPr/>
        </p:nvSpPr>
        <p:spPr>
          <a:xfrm>
            <a:off x="71406" y="5140123"/>
            <a:ext cx="3857620" cy="646331"/>
          </a:xfrm>
          <a:prstGeom prst="rect">
            <a:avLst/>
          </a:prstGeom>
        </p:spPr>
        <p:txBody>
          <a:bodyPr wrap="square">
            <a:spAutoFit/>
          </a:bodyPr>
          <a:lstStyle/>
          <a:p>
            <a:r>
              <a:rPr lang="en-US" sz="1200" u="none" dirty="0" smtClean="0"/>
              <a:t>The 150 MW </a:t>
            </a:r>
            <a:r>
              <a:rPr lang="en-US" sz="1200" u="none" dirty="0" err="1" smtClean="0"/>
              <a:t>Andasol</a:t>
            </a:r>
            <a:r>
              <a:rPr lang="en-US" sz="1200" u="none" dirty="0" smtClean="0"/>
              <a:t> solar power station is a commercial parabolic trough solar thermal power plant, located in Spain. </a:t>
            </a:r>
            <a:endParaRPr lang="it-IT" sz="1200" u="none" dirty="0"/>
          </a:p>
        </p:txBody>
      </p:sp>
      <p:pic>
        <p:nvPicPr>
          <p:cNvPr id="56324" name="Picture 4" descr="https://upload.wikimedia.org/wikipedia/commons/thumb/0/0f/Shepherds_Flat_Wind_Farm_2011.jpg/640px-Shepherds_Flat_Wind_Farm_2011.jpg"/>
          <p:cNvPicPr>
            <a:picLocks noChangeAspect="1" noChangeArrowheads="1"/>
          </p:cNvPicPr>
          <p:nvPr/>
        </p:nvPicPr>
        <p:blipFill>
          <a:blip r:embed="rId3" cstate="print"/>
          <a:srcRect/>
          <a:stretch>
            <a:fillRect/>
          </a:stretch>
        </p:blipFill>
        <p:spPr bwMode="auto">
          <a:xfrm>
            <a:off x="3929058" y="1639661"/>
            <a:ext cx="4707299" cy="3148007"/>
          </a:xfrm>
          <a:prstGeom prst="rect">
            <a:avLst/>
          </a:prstGeom>
          <a:noFill/>
        </p:spPr>
      </p:pic>
      <p:sp>
        <p:nvSpPr>
          <p:cNvPr id="11" name="Rettangolo 10"/>
          <p:cNvSpPr/>
          <p:nvPr/>
        </p:nvSpPr>
        <p:spPr>
          <a:xfrm>
            <a:off x="4143372" y="4925809"/>
            <a:ext cx="4572000" cy="646331"/>
          </a:xfrm>
          <a:prstGeom prst="rect">
            <a:avLst/>
          </a:prstGeom>
        </p:spPr>
        <p:txBody>
          <a:bodyPr>
            <a:spAutoFit/>
          </a:bodyPr>
          <a:lstStyle/>
          <a:p>
            <a:r>
              <a:rPr lang="en-US" sz="1200" u="none" dirty="0" smtClean="0"/>
              <a:t>The Shepherds Flat Wind Farm is an 845 megawatt (MW) nameplate capacity, wind farm in the US state of Oregon, each turbine is a nameplate 2 or 2.5 MW electricity generator.</a:t>
            </a:r>
            <a:endParaRPr lang="it-IT" sz="1200"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412776"/>
            <a:ext cx="8964488" cy="4801314"/>
          </a:xfrm>
        </p:spPr>
        <p:txBody>
          <a:bodyPr wrap="square">
            <a:spAutoFit/>
          </a:bodyPr>
          <a:lstStyle/>
          <a:p>
            <a:r>
              <a:rPr lang="en-US" sz="1800" b="1" dirty="0" smtClean="0"/>
              <a:t>Installing protective and/or resilient technologies and materials in properties that are prone to flooding;</a:t>
            </a:r>
          </a:p>
          <a:p>
            <a:r>
              <a:rPr lang="en-US" sz="1800" b="1" dirty="0" smtClean="0"/>
              <a:t>Changing to heat tolerant tree varieties;</a:t>
            </a:r>
          </a:p>
          <a:p>
            <a:r>
              <a:rPr lang="en-US" sz="1800" b="1" dirty="0" smtClean="0"/>
              <a:t>Rainwater storage to deal with more frequent flooding rainfall – Changing to water permeable pavements, adding water-buffering vegetation, adding underground storage tanks, subsidizing household rain barrels;</a:t>
            </a:r>
          </a:p>
          <a:p>
            <a:r>
              <a:rPr lang="en-US" sz="1800" b="1" dirty="0" smtClean="0"/>
              <a:t>Reducing paved areas to deal with rainwater and heat;</a:t>
            </a:r>
          </a:p>
          <a:p>
            <a:r>
              <a:rPr lang="en-US" sz="1800" b="1" dirty="0" smtClean="0"/>
              <a:t>Adding green roofs to deal with rainwater and heat;</a:t>
            </a:r>
          </a:p>
          <a:p>
            <a:r>
              <a:rPr lang="en-US" sz="1800" b="1" dirty="0" smtClean="0"/>
              <a:t>Requiring waterfront properties to have higher foundations;</a:t>
            </a:r>
          </a:p>
          <a:p>
            <a:r>
              <a:rPr lang="en-US" sz="1800" b="1" dirty="0" smtClean="0"/>
              <a:t>Raising pumps at wastewater treatment plants;</a:t>
            </a:r>
          </a:p>
          <a:p>
            <a:r>
              <a:rPr lang="en-US" sz="1800" b="1" dirty="0" smtClean="0"/>
              <a:t>Surveying local vulnerabilities, raising public awareness, and making climate change-specific planning tools like future flood maps;</a:t>
            </a:r>
          </a:p>
          <a:p>
            <a:r>
              <a:rPr lang="en-US" sz="1800" b="1" dirty="0" smtClean="0"/>
              <a:t>Incentivizing lighter-colored roofs to reduce the heat island effect;</a:t>
            </a:r>
          </a:p>
          <a:p>
            <a:r>
              <a:rPr lang="en-US" sz="1800" b="1" dirty="0" smtClean="0"/>
              <a:t>Buying </a:t>
            </a:r>
            <a:r>
              <a:rPr lang="en-US" sz="1800" b="1" dirty="0" smtClean="0"/>
              <a:t>out homeowners in flood-prone areas;</a:t>
            </a:r>
          </a:p>
          <a:p>
            <a:r>
              <a:rPr lang="en-US" sz="1800" b="1" dirty="0" smtClean="0"/>
              <a:t>Raising street level to prevent flooding.</a:t>
            </a:r>
            <a:endParaRPr lang="en-US" sz="1800" b="1" dirty="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20</a:t>
            </a:fld>
            <a:endParaRPr lang="it-IT"/>
          </a:p>
        </p:txBody>
      </p:sp>
      <p:sp>
        <p:nvSpPr>
          <p:cNvPr id="5" name="CasellaDiTesto 4"/>
          <p:cNvSpPr txBox="1"/>
          <p:nvPr/>
        </p:nvSpPr>
        <p:spPr>
          <a:xfrm>
            <a:off x="1285852" y="285728"/>
            <a:ext cx="6912768" cy="584775"/>
          </a:xfrm>
          <a:prstGeom prst="rect">
            <a:avLst/>
          </a:prstGeom>
          <a:noFill/>
        </p:spPr>
        <p:txBody>
          <a:bodyPr wrap="square" rtlCol="0">
            <a:spAutoFit/>
          </a:bodyPr>
          <a:lstStyle/>
          <a:p>
            <a:pPr algn="ctr"/>
            <a:r>
              <a:rPr lang="it-IT" sz="3200" b="1" u="none" dirty="0" err="1" smtClean="0"/>
              <a:t>Examples</a:t>
            </a:r>
            <a:r>
              <a:rPr lang="it-IT" sz="3200" b="1" u="none" dirty="0" smtClean="0"/>
              <a:t> </a:t>
            </a:r>
            <a:r>
              <a:rPr lang="it-IT" sz="3200" b="1" u="none" dirty="0" err="1" smtClean="0"/>
              <a:t>of</a:t>
            </a:r>
            <a:r>
              <a:rPr lang="it-IT" sz="3200" b="1" u="none" dirty="0" smtClean="0"/>
              <a:t> </a:t>
            </a:r>
            <a:r>
              <a:rPr lang="it-IT" sz="3200" b="1" u="none" dirty="0" err="1" smtClean="0"/>
              <a:t>adaptation</a:t>
            </a:r>
            <a:r>
              <a:rPr lang="it-IT" sz="3200" b="1" u="none" dirty="0" smtClean="0"/>
              <a:t> </a:t>
            </a:r>
            <a:r>
              <a:rPr lang="it-IT" sz="3200" b="1" u="none" dirty="0" err="1" smtClean="0"/>
              <a:t>actions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791345"/>
            <a:ext cx="8640960" cy="3637919"/>
          </a:xfrm>
        </p:spPr>
        <p:txBody>
          <a:bodyPr>
            <a:spAutoFit/>
          </a:bodyPr>
          <a:lstStyle/>
          <a:p>
            <a:r>
              <a:rPr lang="en-US" sz="1800" b="1" dirty="0" smtClean="0"/>
              <a:t>Design of adaptation actions is a typical task of engineering and as such relies on the prediction of future conditions. </a:t>
            </a:r>
          </a:p>
          <a:p>
            <a:endParaRPr lang="en-US" sz="1800" b="1" dirty="0" smtClean="0"/>
          </a:p>
          <a:p>
            <a:r>
              <a:rPr lang="en-US" sz="1800" b="1" dirty="0" smtClean="0"/>
              <a:t>Traditional engineering practices are based on data analysis and modeling to infer the expected </a:t>
            </a:r>
            <a:r>
              <a:rPr lang="en-US" sz="1800" b="1" dirty="0" err="1" smtClean="0"/>
              <a:t>behaviours</a:t>
            </a:r>
            <a:r>
              <a:rPr lang="en-US" sz="1800" b="1" dirty="0" smtClean="0"/>
              <a:t> of the </a:t>
            </a:r>
            <a:r>
              <a:rPr lang="en-US" sz="1800" b="1" dirty="0" err="1" smtClean="0"/>
              <a:t>analysed</a:t>
            </a:r>
            <a:r>
              <a:rPr lang="en-US" sz="1800" b="1" dirty="0" smtClean="0"/>
              <a:t> process. In engineering, data analysis and modeling are traditionally used as complementary approaches to develop predictions and estimate their uncertainty. </a:t>
            </a:r>
          </a:p>
          <a:p>
            <a:endParaRPr lang="en-US" sz="1800" b="1" dirty="0" smtClean="0"/>
          </a:p>
          <a:p>
            <a:r>
              <a:rPr lang="en-US" sz="1800" b="1" dirty="0" smtClean="0"/>
              <a:t>A comprehensive assessment of uncertainty requires a comparison of the predicted and observed state of the </a:t>
            </a:r>
            <a:r>
              <a:rPr lang="en-US" sz="1800" b="1" dirty="0" err="1" smtClean="0"/>
              <a:t>analysed</a:t>
            </a:r>
            <a:r>
              <a:rPr lang="en-US" sz="1800" b="1" dirty="0" smtClean="0"/>
              <a:t> system. Data analysis is usually carried out through statistical models.</a:t>
            </a:r>
            <a:endParaRPr lang="en-US" sz="1800" b="1" dirty="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21</a:t>
            </a:fld>
            <a:endParaRPr lang="it-IT"/>
          </a:p>
        </p:txBody>
      </p:sp>
      <p:sp>
        <p:nvSpPr>
          <p:cNvPr id="5" name="CasellaDiTesto 4"/>
          <p:cNvSpPr txBox="1"/>
          <p:nvPr/>
        </p:nvSpPr>
        <p:spPr>
          <a:xfrm>
            <a:off x="1285852" y="285728"/>
            <a:ext cx="6912768" cy="584775"/>
          </a:xfrm>
          <a:prstGeom prst="rect">
            <a:avLst/>
          </a:prstGeom>
          <a:noFill/>
        </p:spPr>
        <p:txBody>
          <a:bodyPr wrap="square" rtlCol="0">
            <a:spAutoFit/>
          </a:bodyPr>
          <a:lstStyle/>
          <a:p>
            <a:pPr algn="ctr"/>
            <a:r>
              <a:rPr lang="it-IT" sz="3200" b="1" u="none" dirty="0" err="1" smtClean="0"/>
              <a:t>Conclusions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916715"/>
            <a:ext cx="8640960" cy="3083921"/>
          </a:xfrm>
        </p:spPr>
        <p:txBody>
          <a:bodyPr>
            <a:spAutoFit/>
          </a:bodyPr>
          <a:lstStyle/>
          <a:p>
            <a:r>
              <a:rPr lang="en-US" sz="1800" b="1" dirty="0" smtClean="0"/>
              <a:t>In view of the above considerations, statistical models and climate models should be synergistically used in the design of climate change adaptation actions. </a:t>
            </a:r>
          </a:p>
          <a:p>
            <a:endParaRPr lang="en-US" sz="1800" b="1" dirty="0" smtClean="0"/>
          </a:p>
          <a:p>
            <a:r>
              <a:rPr lang="en-US" sz="1800" b="1" dirty="0" smtClean="0"/>
              <a:t>In addition, engineering design should be always supported by expert knowledge to identify critical states of the system under the present conditions and future climate change. </a:t>
            </a:r>
          </a:p>
          <a:p>
            <a:endParaRPr lang="en-US" sz="1800" b="1" dirty="0" smtClean="0"/>
          </a:p>
          <a:p>
            <a:r>
              <a:rPr lang="en-US" sz="1800" b="1" dirty="0" smtClean="0"/>
              <a:t>Like in any other field of engineering, risk based design should be adopted to </a:t>
            </a:r>
            <a:r>
              <a:rPr lang="en-US" sz="1800" b="1" dirty="0" err="1" smtClean="0"/>
              <a:t>minimise</a:t>
            </a:r>
            <a:r>
              <a:rPr lang="en-US" sz="1800" b="1" dirty="0" smtClean="0"/>
              <a:t> future risk and enhance the resilience of solutions. </a:t>
            </a:r>
            <a:endParaRPr lang="en-US" sz="1800" b="1" dirty="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22</a:t>
            </a:fld>
            <a:endParaRPr lang="it-IT"/>
          </a:p>
        </p:txBody>
      </p:sp>
      <p:sp>
        <p:nvSpPr>
          <p:cNvPr id="5" name="CasellaDiTesto 4"/>
          <p:cNvSpPr txBox="1"/>
          <p:nvPr/>
        </p:nvSpPr>
        <p:spPr>
          <a:xfrm>
            <a:off x="1285852" y="285728"/>
            <a:ext cx="6912768" cy="584775"/>
          </a:xfrm>
          <a:prstGeom prst="rect">
            <a:avLst/>
          </a:prstGeom>
          <a:noFill/>
        </p:spPr>
        <p:txBody>
          <a:bodyPr wrap="square" rtlCol="0">
            <a:spAutoFit/>
          </a:bodyPr>
          <a:lstStyle/>
          <a:p>
            <a:pPr algn="ctr"/>
            <a:r>
              <a:rPr lang="it-IT" sz="3200" b="1" u="none" dirty="0" err="1" smtClean="0"/>
              <a:t>Conclusions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285860"/>
            <a:ext cx="8640960" cy="5078313"/>
          </a:xfrm>
        </p:spPr>
        <p:txBody>
          <a:bodyPr>
            <a:spAutoFit/>
          </a:bodyPr>
          <a:lstStyle/>
          <a:p>
            <a:r>
              <a:rPr lang="en-US" sz="1800" b="1" dirty="0" smtClean="0"/>
              <a:t>The climate system is still largely unknown.</a:t>
            </a:r>
          </a:p>
          <a:p>
            <a:endParaRPr lang="en-US" sz="1800" b="1" dirty="0" smtClean="0"/>
          </a:p>
          <a:p>
            <a:r>
              <a:rPr lang="en-US" sz="1800" b="1" dirty="0" smtClean="0"/>
              <a:t>Deductive (models) and inductive (data, statistics) approaches can be used to infer the dynamics of the climate system.</a:t>
            </a:r>
          </a:p>
          <a:p>
            <a:endParaRPr lang="en-US" sz="1800" b="1" dirty="0" smtClean="0"/>
          </a:p>
          <a:p>
            <a:r>
              <a:rPr lang="en-US" sz="1800" b="1" dirty="0" smtClean="0"/>
              <a:t>Data (observed and proxies) analysis shows the key role of natural variability and human influence (also detected through models.</a:t>
            </a:r>
          </a:p>
          <a:p>
            <a:endParaRPr lang="en-US" sz="1800" b="1" dirty="0" smtClean="0"/>
          </a:p>
          <a:p>
            <a:r>
              <a:rPr lang="en-US" sz="1800" b="1" dirty="0" smtClean="0"/>
              <a:t>The relative contribution of natural and human induced variability and change is still poorly known.</a:t>
            </a:r>
          </a:p>
          <a:p>
            <a:endParaRPr lang="en-US" sz="1800" b="1" dirty="0" smtClean="0"/>
          </a:p>
          <a:p>
            <a:r>
              <a:rPr lang="en-US" sz="1800" b="1" dirty="0" smtClean="0"/>
              <a:t>There is the urgent need of adaptation options, no matter the causes of climate change. </a:t>
            </a:r>
          </a:p>
          <a:p>
            <a:endParaRPr lang="en-US" sz="1800" b="1" dirty="0" smtClean="0"/>
          </a:p>
          <a:p>
            <a:r>
              <a:rPr lang="en-US" sz="1800" b="1" dirty="0" smtClean="0"/>
              <a:t>Adaptation and mitigation needs to coupled for the sake of building timely and durable resilience and sustainability.</a:t>
            </a:r>
            <a:endParaRPr lang="en-US" sz="1800" b="1" dirty="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23</a:t>
            </a:fld>
            <a:endParaRPr lang="it-IT"/>
          </a:p>
        </p:txBody>
      </p:sp>
      <p:sp>
        <p:nvSpPr>
          <p:cNvPr id="5" name="CasellaDiTesto 4"/>
          <p:cNvSpPr txBox="1"/>
          <p:nvPr/>
        </p:nvSpPr>
        <p:spPr>
          <a:xfrm>
            <a:off x="1285852" y="285728"/>
            <a:ext cx="6912768" cy="584775"/>
          </a:xfrm>
          <a:prstGeom prst="rect">
            <a:avLst/>
          </a:prstGeom>
          <a:noFill/>
        </p:spPr>
        <p:txBody>
          <a:bodyPr wrap="square" rtlCol="0">
            <a:spAutoFit/>
          </a:bodyPr>
          <a:lstStyle/>
          <a:p>
            <a:pPr algn="ctr"/>
            <a:r>
              <a:rPr lang="it-IT" sz="3200" b="1" u="none" dirty="0" smtClean="0"/>
              <a:t>Take home </a:t>
            </a:r>
            <a:r>
              <a:rPr lang="it-IT" sz="3200" b="1" u="none" dirty="0" err="1" smtClean="0"/>
              <a:t>messages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571612"/>
            <a:ext cx="8640960" cy="3748719"/>
          </a:xfrm>
        </p:spPr>
        <p:txBody>
          <a:bodyPr>
            <a:spAutoFit/>
          </a:bodyPr>
          <a:lstStyle/>
          <a:p>
            <a:r>
              <a:rPr lang="en-US" sz="1800" b="1" dirty="0" smtClean="0"/>
              <a:t>Uncertainty assessment is a key information for the engineering design of adaptation actions.</a:t>
            </a:r>
          </a:p>
          <a:p>
            <a:endParaRPr lang="en-US" sz="1800" b="1" dirty="0" smtClean="0"/>
          </a:p>
          <a:p>
            <a:r>
              <a:rPr lang="en-US" sz="1800" b="1" dirty="0" smtClean="0"/>
              <a:t>Sustainability requires the identification of no-regret solutions, that may be effectively identified by using the bottom-up </a:t>
            </a:r>
            <a:r>
              <a:rPr lang="en-US" sz="1800" b="1" dirty="0" err="1" smtClean="0"/>
              <a:t>apoach</a:t>
            </a:r>
            <a:r>
              <a:rPr lang="en-US" sz="1800" b="1" dirty="0" smtClean="0"/>
              <a:t> – namely – by giving priority to the solution of the actual critical situations.</a:t>
            </a:r>
          </a:p>
          <a:p>
            <a:endParaRPr lang="en-US" sz="1800" b="1" dirty="0" smtClean="0"/>
          </a:p>
          <a:p>
            <a:r>
              <a:rPr lang="en-US" sz="1800" b="1" dirty="0" smtClean="0"/>
              <a:t>Climate change assessment, mitigation and adaptation is a rapidly evolving field: it is necessary to invest in science and stay updated on the recent scientific discoveries.</a:t>
            </a:r>
          </a:p>
          <a:p>
            <a:endParaRPr lang="en-US" sz="1800" b="1" dirty="0" smtClean="0"/>
          </a:p>
          <a:p>
            <a:pPr>
              <a:buNone/>
            </a:pPr>
            <a:r>
              <a:rPr lang="en-US" sz="1800" b="1" dirty="0" smtClean="0"/>
              <a:t>THANK YOU VERY MUCH FOR YOUR ATTENTION! LET’S KEEP IN TOUCH!</a:t>
            </a:r>
            <a:endParaRPr lang="en-US" sz="1800" b="1" dirty="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24</a:t>
            </a:fld>
            <a:endParaRPr lang="it-IT"/>
          </a:p>
        </p:txBody>
      </p:sp>
      <p:sp>
        <p:nvSpPr>
          <p:cNvPr id="5" name="CasellaDiTesto 4"/>
          <p:cNvSpPr txBox="1"/>
          <p:nvPr/>
        </p:nvSpPr>
        <p:spPr>
          <a:xfrm>
            <a:off x="1285852" y="285728"/>
            <a:ext cx="6912768" cy="584775"/>
          </a:xfrm>
          <a:prstGeom prst="rect">
            <a:avLst/>
          </a:prstGeom>
          <a:noFill/>
        </p:spPr>
        <p:txBody>
          <a:bodyPr wrap="square" rtlCol="0">
            <a:spAutoFit/>
          </a:bodyPr>
          <a:lstStyle/>
          <a:p>
            <a:pPr algn="ctr"/>
            <a:r>
              <a:rPr lang="it-IT" sz="3200" b="1" u="none" dirty="0" smtClean="0"/>
              <a:t>Take home </a:t>
            </a:r>
            <a:r>
              <a:rPr lang="it-IT" sz="3200" b="1" u="none" dirty="0" err="1" smtClean="0"/>
              <a:t>messages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a:t>
            </a:fld>
            <a:endParaRPr lang="it-IT"/>
          </a:p>
        </p:txBody>
      </p:sp>
      <p:sp>
        <p:nvSpPr>
          <p:cNvPr id="5" name="CasellaDiTesto 4"/>
          <p:cNvSpPr txBox="1"/>
          <p:nvPr/>
        </p:nvSpPr>
        <p:spPr>
          <a:xfrm>
            <a:off x="857224" y="285728"/>
            <a:ext cx="6912768" cy="584775"/>
          </a:xfrm>
          <a:prstGeom prst="rect">
            <a:avLst/>
          </a:prstGeom>
          <a:noFill/>
        </p:spPr>
        <p:txBody>
          <a:bodyPr wrap="square" rtlCol="0">
            <a:spAutoFit/>
          </a:bodyPr>
          <a:lstStyle/>
          <a:p>
            <a:pPr algn="ctr"/>
            <a:r>
              <a:rPr lang="it-IT" sz="3200" b="1" u="none" dirty="0" smtClean="0"/>
              <a:t>Premise</a:t>
            </a:r>
            <a:endParaRPr lang="it-IT" sz="3200" b="1" u="none" dirty="0"/>
          </a:p>
        </p:txBody>
      </p:sp>
      <p:pic>
        <p:nvPicPr>
          <p:cNvPr id="25605" name="Picture 5"/>
          <p:cNvPicPr>
            <a:picLocks noChangeAspect="1" noChangeArrowheads="1"/>
          </p:cNvPicPr>
          <p:nvPr/>
        </p:nvPicPr>
        <p:blipFill>
          <a:blip r:embed="rId2" cstate="print"/>
          <a:srcRect/>
          <a:stretch>
            <a:fillRect/>
          </a:stretch>
        </p:blipFill>
        <p:spPr bwMode="auto">
          <a:xfrm>
            <a:off x="-32" y="1569916"/>
            <a:ext cx="9031891" cy="3716472"/>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4880630"/>
            <a:ext cx="8640960" cy="1477328"/>
          </a:xfrm>
        </p:spPr>
        <p:txBody>
          <a:bodyPr>
            <a:spAutoFit/>
          </a:bodyPr>
          <a:lstStyle/>
          <a:p>
            <a:pPr algn="just">
              <a:spcBef>
                <a:spcPts val="1200"/>
              </a:spcBef>
              <a:buClr>
                <a:srgbClr val="C00000"/>
              </a:buClr>
              <a:buFont typeface="Wingdings" panose="05000000000000000000" pitchFamily="2" charset="2"/>
              <a:buChar char="§"/>
            </a:pPr>
            <a:r>
              <a:rPr lang="en-US" sz="1800" b="1" dirty="0" smtClean="0"/>
              <a:t>Adaptation strategies aim to modify socio-economic and environmental systems to make them more resilient with respect to current and future climate </a:t>
            </a:r>
            <a:r>
              <a:rPr lang="en-US" sz="1800" b="1" dirty="0" err="1" smtClean="0"/>
              <a:t>forcings</a:t>
            </a:r>
            <a:r>
              <a:rPr lang="en-US" sz="1800" b="1" dirty="0" smtClean="0"/>
              <a:t>, and with respect to their impacts. Adaptation can be done with the aim of mitigating potential harm - or to benefit from the opportunities - associated to climate change.</a:t>
            </a:r>
            <a:r>
              <a:rPr lang="en-US" sz="1800" dirty="0" smtClean="0"/>
              <a:t> </a:t>
            </a:r>
            <a:endParaRPr lang="it-IT" sz="1800" b="1" dirty="0" smtClean="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4</a:t>
            </a:fld>
            <a:endParaRPr lang="it-IT"/>
          </a:p>
        </p:txBody>
      </p:sp>
      <p:sp>
        <p:nvSpPr>
          <p:cNvPr id="5" name="CasellaDiTesto 4"/>
          <p:cNvSpPr txBox="1"/>
          <p:nvPr/>
        </p:nvSpPr>
        <p:spPr>
          <a:xfrm>
            <a:off x="857224" y="285728"/>
            <a:ext cx="6912768" cy="584775"/>
          </a:xfrm>
          <a:prstGeom prst="rect">
            <a:avLst/>
          </a:prstGeom>
          <a:noFill/>
        </p:spPr>
        <p:txBody>
          <a:bodyPr wrap="square" rtlCol="0">
            <a:spAutoFit/>
          </a:bodyPr>
          <a:lstStyle/>
          <a:p>
            <a:pPr algn="ctr"/>
            <a:r>
              <a:rPr lang="it-IT" sz="3200" b="1" u="none" dirty="0" smtClean="0"/>
              <a:t>Premise</a:t>
            </a:r>
            <a:endParaRPr lang="it-IT" sz="3200" b="1" u="none" dirty="0"/>
          </a:p>
        </p:txBody>
      </p:sp>
      <p:pic>
        <p:nvPicPr>
          <p:cNvPr id="54276" name="Picture 4" descr="https://upload.wikimedia.org/wikipedia/commons/1/12/Figure_1-_Relationships_among_Risks%2C_Resilience%2C_Hazard_Mitigation%2C_and_Climate_Change_Adaptation_%2827242486244%29.jpg"/>
          <p:cNvPicPr>
            <a:picLocks noChangeAspect="1" noChangeArrowheads="1"/>
          </p:cNvPicPr>
          <p:nvPr/>
        </p:nvPicPr>
        <p:blipFill>
          <a:blip r:embed="rId2" cstate="print"/>
          <a:srcRect/>
          <a:stretch>
            <a:fillRect/>
          </a:stretch>
        </p:blipFill>
        <p:spPr bwMode="auto">
          <a:xfrm>
            <a:off x="714348" y="1214422"/>
            <a:ext cx="7572428" cy="3651261"/>
          </a:xfrm>
          <a:prstGeom prst="rect">
            <a:avLst/>
          </a:prstGeom>
          <a:noFill/>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071678"/>
            <a:ext cx="8640960" cy="3877985"/>
          </a:xfrm>
        </p:spPr>
        <p:txBody>
          <a:bodyPr>
            <a:spAutoFit/>
          </a:bodyPr>
          <a:lstStyle/>
          <a:p>
            <a:pPr algn="just">
              <a:spcBef>
                <a:spcPts val="1200"/>
              </a:spcBef>
              <a:buClr>
                <a:srgbClr val="C00000"/>
              </a:buClr>
              <a:buFont typeface="Wingdings" panose="05000000000000000000" pitchFamily="2" charset="2"/>
              <a:buChar char="§"/>
            </a:pPr>
            <a:r>
              <a:rPr lang="en-US" sz="1800" b="1" dirty="0" smtClean="0"/>
              <a:t>The design of interventions for </a:t>
            </a:r>
            <a:r>
              <a:rPr lang="en-US" sz="1800" b="1" dirty="0" smtClean="0">
                <a:hlinkClick r:id="rId2"/>
              </a:rPr>
              <a:t>climate change adaptation</a:t>
            </a:r>
            <a:r>
              <a:rPr lang="en-US" sz="1800" b="1" dirty="0" smtClean="0"/>
              <a:t> is a highly topical engineering problem.</a:t>
            </a:r>
            <a:r>
              <a:rPr lang="en-US" sz="1800" dirty="0" smtClean="0"/>
              <a:t> </a:t>
            </a:r>
          </a:p>
          <a:p>
            <a:pPr algn="just">
              <a:spcBef>
                <a:spcPts val="1200"/>
              </a:spcBef>
              <a:buClr>
                <a:srgbClr val="C00000"/>
              </a:buClr>
              <a:buFont typeface="Wingdings" panose="05000000000000000000" pitchFamily="2" charset="2"/>
              <a:buChar char="§"/>
            </a:pPr>
            <a:r>
              <a:rPr lang="en-US" sz="1800" b="1" dirty="0" smtClean="0"/>
              <a:t>Example: The </a:t>
            </a:r>
            <a:r>
              <a:rPr lang="en-US" sz="1800" b="1" dirty="0" err="1" smtClean="0"/>
              <a:t>Ridracoli</a:t>
            </a:r>
            <a:r>
              <a:rPr lang="en-US" sz="1800" b="1" dirty="0" smtClean="0"/>
              <a:t> Dam in the Emilia-Romagna Region.</a:t>
            </a:r>
          </a:p>
          <a:p>
            <a:pPr>
              <a:spcBef>
                <a:spcPts val="1200"/>
              </a:spcBef>
              <a:buClr>
                <a:srgbClr val="C00000"/>
              </a:buClr>
              <a:buFont typeface="Wingdings" panose="05000000000000000000" pitchFamily="2" charset="2"/>
              <a:buChar char="§"/>
            </a:pPr>
            <a:r>
              <a:rPr lang="en-US" sz="1800" b="1" dirty="0" smtClean="0"/>
              <a:t>Adaptation actions have themselves an </a:t>
            </a:r>
            <a:br>
              <a:rPr lang="en-US" sz="1800" b="1" dirty="0" smtClean="0"/>
            </a:br>
            <a:r>
              <a:rPr lang="en-US" sz="1800" b="1" dirty="0" smtClean="0"/>
              <a:t>environmental impact and may </a:t>
            </a:r>
            <a:br>
              <a:rPr lang="en-US" sz="1800" b="1" dirty="0" smtClean="0"/>
            </a:br>
            <a:r>
              <a:rPr lang="en-US" sz="1800" b="1" dirty="0" smtClean="0"/>
              <a:t>themselves imply an increase of the </a:t>
            </a:r>
            <a:br>
              <a:rPr lang="en-US" sz="1800" b="1" dirty="0" smtClean="0"/>
            </a:br>
            <a:r>
              <a:rPr lang="en-US" sz="1800" b="1" dirty="0" smtClean="0"/>
              <a:t>emissions of greenhouse gases. </a:t>
            </a:r>
          </a:p>
          <a:p>
            <a:pPr>
              <a:spcBef>
                <a:spcPts val="1200"/>
              </a:spcBef>
              <a:buClr>
                <a:srgbClr val="C00000"/>
              </a:buClr>
              <a:buFont typeface="Wingdings" panose="05000000000000000000" pitchFamily="2" charset="2"/>
              <a:buChar char="§"/>
            </a:pPr>
            <a:r>
              <a:rPr lang="en-US" sz="1800" b="1" dirty="0" smtClean="0"/>
              <a:t>Adaptation actions can take different </a:t>
            </a:r>
            <a:br>
              <a:rPr lang="en-US" sz="1800" b="1" dirty="0" smtClean="0"/>
            </a:br>
            <a:r>
              <a:rPr lang="en-US" sz="1800" b="1" dirty="0" smtClean="0"/>
              <a:t>forms, depending on the context and </a:t>
            </a:r>
            <a:br>
              <a:rPr lang="en-US" sz="1800" b="1" dirty="0" smtClean="0"/>
            </a:br>
            <a:r>
              <a:rPr lang="en-US" sz="1800" b="1" dirty="0" smtClean="0"/>
              <a:t>the related societal organization, </a:t>
            </a:r>
            <a:br>
              <a:rPr lang="en-US" sz="1800" b="1" dirty="0" smtClean="0"/>
            </a:br>
            <a:r>
              <a:rPr lang="en-US" sz="1800" b="1" dirty="0" smtClean="0"/>
              <a:t>and depending on the risk they aim </a:t>
            </a:r>
            <a:br>
              <a:rPr lang="en-US" sz="1800" b="1" dirty="0" smtClean="0"/>
            </a:br>
            <a:r>
              <a:rPr lang="en-US" sz="1800" b="1" dirty="0" smtClean="0"/>
              <a:t>to mitigate. There is no universal solution</a:t>
            </a:r>
            <a:r>
              <a:rPr lang="en-US" sz="1800" dirty="0" smtClean="0"/>
              <a:t> </a:t>
            </a:r>
            <a:endParaRPr lang="it-IT" sz="1800" b="1" dirty="0" smtClean="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5</a:t>
            </a:fld>
            <a:endParaRPr lang="it-IT"/>
          </a:p>
        </p:txBody>
      </p:sp>
      <p:sp>
        <p:nvSpPr>
          <p:cNvPr id="5" name="CasellaDiTesto 4"/>
          <p:cNvSpPr txBox="1"/>
          <p:nvPr/>
        </p:nvSpPr>
        <p:spPr>
          <a:xfrm>
            <a:off x="857224" y="1332057"/>
            <a:ext cx="6912768" cy="584775"/>
          </a:xfrm>
          <a:prstGeom prst="rect">
            <a:avLst/>
          </a:prstGeom>
          <a:noFill/>
        </p:spPr>
        <p:txBody>
          <a:bodyPr wrap="square" rtlCol="0">
            <a:spAutoFit/>
          </a:bodyPr>
          <a:lstStyle/>
          <a:p>
            <a:pPr algn="ctr"/>
            <a:r>
              <a:rPr lang="it-IT" sz="3200" b="1" u="none" dirty="0" smtClean="0"/>
              <a:t>Premise</a:t>
            </a:r>
            <a:endParaRPr lang="it-IT" sz="3200" b="1" u="none" dirty="0"/>
          </a:p>
        </p:txBody>
      </p:sp>
      <p:pic>
        <p:nvPicPr>
          <p:cNvPr id="25604" name="Picture 4" descr="https://upload.wikimedia.org/wikipedia/commons/thumb/8/84/Ridracoli.JPG/512px-Ridracoli.JPG"/>
          <p:cNvPicPr>
            <a:picLocks noChangeAspect="1" noChangeArrowheads="1"/>
          </p:cNvPicPr>
          <p:nvPr/>
        </p:nvPicPr>
        <p:blipFill>
          <a:blip r:embed="rId3" cstate="print"/>
          <a:srcRect/>
          <a:stretch>
            <a:fillRect/>
          </a:stretch>
        </p:blipFill>
        <p:spPr bwMode="auto">
          <a:xfrm>
            <a:off x="5286380" y="3143272"/>
            <a:ext cx="3857620" cy="2893215"/>
          </a:xfrm>
          <a:prstGeom prst="rect">
            <a:avLst/>
          </a:prstGeom>
          <a:noFill/>
        </p:spPr>
      </p:pic>
      <p:sp>
        <p:nvSpPr>
          <p:cNvPr id="10" name="Rettangolo 9"/>
          <p:cNvSpPr/>
          <p:nvPr/>
        </p:nvSpPr>
        <p:spPr>
          <a:xfrm>
            <a:off x="4786282" y="6043631"/>
            <a:ext cx="4357718" cy="400110"/>
          </a:xfrm>
          <a:prstGeom prst="rect">
            <a:avLst/>
          </a:prstGeom>
          <a:solidFill>
            <a:schemeClr val="bg1"/>
          </a:solidFill>
        </p:spPr>
        <p:txBody>
          <a:bodyPr wrap="square">
            <a:spAutoFit/>
          </a:bodyPr>
          <a:lstStyle/>
          <a:p>
            <a:r>
              <a:rPr lang="it-IT" sz="1000" u="none" dirty="0" err="1" smtClean="0"/>
              <a:t>By</a:t>
            </a:r>
            <a:r>
              <a:rPr lang="it-IT" sz="1000" u="none" dirty="0" smtClean="0"/>
              <a:t> Narratore, CC BY-SA 3.0 https://creativecommons.org/licenses/by-sa/3.0, via </a:t>
            </a:r>
            <a:r>
              <a:rPr lang="it-IT" sz="1000" u="none" dirty="0" err="1" smtClean="0"/>
              <a:t>Wikimedia</a:t>
            </a:r>
            <a:r>
              <a:rPr lang="it-IT" sz="1000" u="none" dirty="0" smtClean="0"/>
              <a:t> </a:t>
            </a:r>
            <a:r>
              <a:rPr lang="it-IT" sz="1000" u="none" dirty="0" err="1" smtClean="0"/>
              <a:t>Commons</a:t>
            </a:r>
            <a:endParaRPr lang="it-IT" sz="1000"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071678"/>
            <a:ext cx="8640960" cy="2806922"/>
          </a:xfrm>
        </p:spPr>
        <p:txBody>
          <a:bodyPr>
            <a:spAutoFit/>
          </a:bodyPr>
          <a:lstStyle/>
          <a:p>
            <a:r>
              <a:rPr lang="en-US" sz="1800" b="1" dirty="0" smtClean="0"/>
              <a:t>Successful adaptation depends not only on governments, but also on the active, enduring and widespread engagement of stakeholders, as well as on the development of scientific knowledge.</a:t>
            </a:r>
          </a:p>
          <a:p>
            <a:pPr>
              <a:buNone/>
            </a:pPr>
            <a:endParaRPr lang="en-US" sz="1800" b="1" dirty="0" smtClean="0"/>
          </a:p>
          <a:p>
            <a:r>
              <a:rPr lang="en-US" sz="1800" b="1" dirty="0" smtClean="0"/>
              <a:t>Compared to climate mitigation actions, adaptation actions generally operate at local spatial scale</a:t>
            </a:r>
            <a:r>
              <a:rPr lang="en-US" sz="1800" b="1" dirty="0" smtClean="0"/>
              <a:t>.</a:t>
            </a:r>
          </a:p>
          <a:p>
            <a:endParaRPr lang="en-US" sz="1800" b="1" dirty="0" smtClean="0"/>
          </a:p>
          <a:p>
            <a:r>
              <a:rPr lang="en-US" sz="1800" b="1" dirty="0" smtClean="0"/>
              <a:t>The time scale of mitigation is longer than the typical time scale of adaptation.</a:t>
            </a:r>
            <a:endParaRPr lang="en-US" sz="1800" b="1" dirty="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6</a:t>
            </a:fld>
            <a:endParaRPr lang="it-IT"/>
          </a:p>
        </p:txBody>
      </p:sp>
      <p:sp>
        <p:nvSpPr>
          <p:cNvPr id="5" name="CasellaDiTesto 4"/>
          <p:cNvSpPr txBox="1"/>
          <p:nvPr/>
        </p:nvSpPr>
        <p:spPr>
          <a:xfrm>
            <a:off x="857224" y="1332057"/>
            <a:ext cx="6912768" cy="584775"/>
          </a:xfrm>
          <a:prstGeom prst="rect">
            <a:avLst/>
          </a:prstGeom>
          <a:noFill/>
        </p:spPr>
        <p:txBody>
          <a:bodyPr wrap="square" rtlCol="0">
            <a:spAutoFit/>
          </a:bodyPr>
          <a:lstStyle/>
          <a:p>
            <a:pPr algn="ctr"/>
            <a:r>
              <a:rPr lang="it-IT" sz="3200" b="1" u="none" dirty="0" smtClean="0"/>
              <a:t>Premise</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721375"/>
            <a:ext cx="8640960" cy="4136517"/>
          </a:xfrm>
        </p:spPr>
        <p:txBody>
          <a:bodyPr>
            <a:spAutoFit/>
          </a:bodyPr>
          <a:lstStyle/>
          <a:p>
            <a:r>
              <a:rPr lang="en-US" sz="1800" b="1" dirty="0" smtClean="0"/>
              <a:t>A classical approach to decision making under climate change is the so-called "top-down" strategy: the starting point is a future climate scenario, that is routed through models to decipher the impact of future climate change and then the design variables that are finally used to design the adaptation action. </a:t>
            </a:r>
          </a:p>
          <a:p>
            <a:r>
              <a:rPr lang="en-US" sz="1800" b="1" dirty="0" smtClean="0"/>
              <a:t>This top-down presents the problem that uncertainties in the climate scenario propagate along the process through the </a:t>
            </a:r>
            <a:r>
              <a:rPr lang="en-US" sz="1800" b="1" dirty="0" err="1" smtClean="0"/>
              <a:t>modelling</a:t>
            </a:r>
            <a:r>
              <a:rPr lang="en-US" sz="1800" b="1" dirty="0" smtClean="0"/>
              <a:t> cascade and may lead to significant uncertainty in the design variables.</a:t>
            </a:r>
          </a:p>
          <a:p>
            <a:r>
              <a:rPr lang="en-US" sz="1800" b="1" dirty="0" smtClean="0"/>
              <a:t>Given that uncertainty leads to precautionary design, the adaptation actions may turn out to be overly conservative</a:t>
            </a:r>
          </a:p>
          <a:p>
            <a:r>
              <a:rPr lang="en-US" sz="1800" b="1" dirty="0" smtClean="0"/>
              <a:t>Think, for instance, of a dam that is designed to adapt to predicted future droughts: if drought intensity is overestimated then the size of the dam and related artificial reservoir is overestimated as well, therefore inflating its environmental impact.</a:t>
            </a:r>
            <a:endParaRPr lang="en-US" sz="1800" b="1" dirty="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7</a:t>
            </a:fld>
            <a:endParaRPr lang="it-IT"/>
          </a:p>
        </p:txBody>
      </p:sp>
      <p:sp>
        <p:nvSpPr>
          <p:cNvPr id="5" name="CasellaDiTesto 4"/>
          <p:cNvSpPr txBox="1"/>
          <p:nvPr/>
        </p:nvSpPr>
        <p:spPr>
          <a:xfrm>
            <a:off x="1285852" y="285728"/>
            <a:ext cx="6912768" cy="584775"/>
          </a:xfrm>
          <a:prstGeom prst="rect">
            <a:avLst/>
          </a:prstGeom>
          <a:noFill/>
        </p:spPr>
        <p:txBody>
          <a:bodyPr wrap="square" rtlCol="0">
            <a:spAutoFit/>
          </a:bodyPr>
          <a:lstStyle/>
          <a:p>
            <a:pPr algn="ctr"/>
            <a:r>
              <a:rPr lang="it-IT" sz="3200" b="1" u="none" dirty="0" err="1" smtClean="0"/>
              <a:t>Decision</a:t>
            </a:r>
            <a:r>
              <a:rPr lang="it-IT" sz="3200" b="1" u="none" dirty="0" smtClean="0"/>
              <a:t> </a:t>
            </a:r>
            <a:r>
              <a:rPr lang="it-IT" sz="3200" b="1" u="none" dirty="0" err="1" smtClean="0"/>
              <a:t>making</a:t>
            </a:r>
            <a:r>
              <a:rPr lang="it-IT" sz="3200" b="1" u="none" dirty="0" smtClean="0"/>
              <a:t> in CC </a:t>
            </a:r>
            <a:r>
              <a:rPr lang="it-IT" sz="3200" b="1" u="none" dirty="0" err="1" smtClean="0"/>
              <a:t>adaptation</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500174"/>
            <a:ext cx="8640960" cy="4745915"/>
          </a:xfrm>
        </p:spPr>
        <p:txBody>
          <a:bodyPr>
            <a:spAutoFit/>
          </a:bodyPr>
          <a:lstStyle/>
          <a:p>
            <a:r>
              <a:rPr lang="en-US" sz="1800" b="1" dirty="0" smtClean="0"/>
              <a:t>Recently the scientific literature has dedicated ample discussion to the use of the "bottom-up" approach for designing climate change adaptation measures. </a:t>
            </a:r>
          </a:p>
          <a:p>
            <a:endParaRPr lang="en-US" sz="1800" b="1" dirty="0" smtClean="0"/>
          </a:p>
          <a:p>
            <a:r>
              <a:rPr lang="en-US" sz="1800" b="1" dirty="0" smtClean="0"/>
              <a:t>When referring to climate change, the bottom-up approach first assesses the local context in terms of vulnerabilities and/or candidate strategies for adaptation. Then, the future climatic scenarios are used to test whether the identified strategies are resilient with respect to hypothetical future climates. </a:t>
            </a:r>
          </a:p>
          <a:p>
            <a:endParaRPr lang="en-US" sz="1800" b="1" dirty="0" smtClean="0"/>
          </a:p>
          <a:p>
            <a:r>
              <a:rPr lang="en-US" sz="1800" b="1" dirty="0" smtClean="0"/>
              <a:t>Being based on the preliminary analysis of the local context, the bottom-up approach is more likely to lead to the identification of no-regret solutions. Furthermore, by building the design on the basis of data that refer to the current local situation, a baseline is obtained to be used as a term of comparison with respect to the future climate scenario, therefore contributing to avoid </a:t>
            </a:r>
            <a:r>
              <a:rPr lang="en-US" sz="1800" b="1" dirty="0" err="1" smtClean="0"/>
              <a:t>oversizing</a:t>
            </a:r>
            <a:r>
              <a:rPr lang="en-US" sz="1800" b="1" dirty="0" smtClean="0"/>
              <a:t>.</a:t>
            </a:r>
            <a:endParaRPr lang="en-US" sz="1800" b="1" dirty="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8</a:t>
            </a:fld>
            <a:endParaRPr lang="it-IT"/>
          </a:p>
        </p:txBody>
      </p:sp>
      <p:sp>
        <p:nvSpPr>
          <p:cNvPr id="5" name="CasellaDiTesto 4"/>
          <p:cNvSpPr txBox="1"/>
          <p:nvPr/>
        </p:nvSpPr>
        <p:spPr>
          <a:xfrm>
            <a:off x="1285852" y="285728"/>
            <a:ext cx="6912768" cy="584775"/>
          </a:xfrm>
          <a:prstGeom prst="rect">
            <a:avLst/>
          </a:prstGeom>
          <a:noFill/>
        </p:spPr>
        <p:txBody>
          <a:bodyPr wrap="square" rtlCol="0">
            <a:spAutoFit/>
          </a:bodyPr>
          <a:lstStyle/>
          <a:p>
            <a:pPr algn="ctr"/>
            <a:r>
              <a:rPr lang="it-IT" sz="3200" b="1" u="none" dirty="0" err="1" smtClean="0"/>
              <a:t>Decision</a:t>
            </a:r>
            <a:r>
              <a:rPr lang="it-IT" sz="3200" b="1" u="none" dirty="0" smtClean="0"/>
              <a:t> </a:t>
            </a:r>
            <a:r>
              <a:rPr lang="it-IT" sz="3200" b="1" u="none" dirty="0" err="1" smtClean="0"/>
              <a:t>making</a:t>
            </a:r>
            <a:r>
              <a:rPr lang="it-IT" sz="3200" b="1" u="none" dirty="0" smtClean="0"/>
              <a:t> in CC </a:t>
            </a:r>
            <a:r>
              <a:rPr lang="it-IT" sz="3200" b="1" u="none" dirty="0" err="1" smtClean="0"/>
              <a:t>adaptation</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9</a:t>
            </a:fld>
            <a:endParaRPr lang="it-IT"/>
          </a:p>
        </p:txBody>
      </p:sp>
      <p:sp>
        <p:nvSpPr>
          <p:cNvPr id="5" name="CasellaDiTesto 4"/>
          <p:cNvSpPr txBox="1"/>
          <p:nvPr/>
        </p:nvSpPr>
        <p:spPr>
          <a:xfrm>
            <a:off x="1285852" y="285728"/>
            <a:ext cx="6912768" cy="584775"/>
          </a:xfrm>
          <a:prstGeom prst="rect">
            <a:avLst/>
          </a:prstGeom>
          <a:noFill/>
        </p:spPr>
        <p:txBody>
          <a:bodyPr wrap="square" rtlCol="0">
            <a:spAutoFit/>
          </a:bodyPr>
          <a:lstStyle/>
          <a:p>
            <a:pPr algn="ctr"/>
            <a:r>
              <a:rPr lang="it-IT" sz="3200" b="1" u="none" dirty="0" err="1" smtClean="0"/>
              <a:t>Decision</a:t>
            </a:r>
            <a:r>
              <a:rPr lang="it-IT" sz="3200" b="1" u="none" dirty="0" smtClean="0"/>
              <a:t> </a:t>
            </a:r>
            <a:r>
              <a:rPr lang="it-IT" sz="3200" b="1" u="none" dirty="0" err="1" smtClean="0"/>
              <a:t>making</a:t>
            </a:r>
            <a:r>
              <a:rPr lang="it-IT" sz="3200" b="1" u="none" dirty="0" smtClean="0"/>
              <a:t> in CC </a:t>
            </a:r>
            <a:r>
              <a:rPr lang="it-IT" sz="3200" b="1" u="none" dirty="0" err="1" smtClean="0"/>
              <a:t>adaptation</a:t>
            </a:r>
            <a:endParaRPr lang="it-IT" sz="3200" b="1" u="none" dirty="0"/>
          </a:p>
        </p:txBody>
      </p:sp>
      <p:pic>
        <p:nvPicPr>
          <p:cNvPr id="58370" name="Picture 2" descr="https://www.albertomontanari.it/sites/default/files/didattica/sustainabledesign/decision-making.png"/>
          <p:cNvPicPr>
            <a:picLocks noChangeAspect="1" noChangeArrowheads="1"/>
          </p:cNvPicPr>
          <p:nvPr/>
        </p:nvPicPr>
        <p:blipFill>
          <a:blip r:embed="rId2" cstate="print"/>
          <a:srcRect/>
          <a:stretch>
            <a:fillRect/>
          </a:stretch>
        </p:blipFill>
        <p:spPr bwMode="auto">
          <a:xfrm>
            <a:off x="2000232" y="1214422"/>
            <a:ext cx="4643470" cy="5223904"/>
          </a:xfrm>
          <a:prstGeom prst="rect">
            <a:avLst/>
          </a:prstGeom>
          <a:noFill/>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Struttura predefinita">
  <a:themeElements>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lnDef>
  </a:objectDefaults>
  <a:extraClrSchemeLst>
    <a:extraClrScheme>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Personalizza struttura">
  <a:themeElements>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Personalizza strutt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lnDef>
  </a:objectDefaults>
  <a:extraClrSchemeLst>
    <a:extraClrScheme>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Personalizza struttur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Personalizza struttur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Personalizza struttur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Personalizza struttur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Personalizza struttur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Personalizza struttur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Personalizza struttur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Personalizza struttur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Personalizza struttur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Personalizza struttur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Personalizza struttur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Modulistica e Modelli" ma:contentTypeID="0x0101004F48A16EE6CB4320AF330DE4EBE8DB750055D17F50304844768B8C48A11458544900EEA682410AFD4C1993C23356160222EA000F866CA80A06624CAD3EBCA4C5E00D7C" ma:contentTypeVersion="1" ma:contentTypeDescription="" ma:contentTypeScope="" ma:versionID="6c9fe75181e76a83ea17993b18c01ee4">
  <xsd:schema xmlns:xsd="http://www.w3.org/2001/XMLSchema" xmlns:p="http://schemas.microsoft.com/office/2006/metadata/properties" xmlns:ns1="http://schemas.microsoft.com/sharepoint/v3" xmlns:ns2="17050E7E-A2DD-4021-B821-9F40A7206F78" targetNamespace="http://schemas.microsoft.com/office/2006/metadata/properties" ma:root="true" ma:fieldsID="bfeeb4410fcec1f75012fd3f45986c1b" ns1:_="" ns2:_="">
    <xsd:import namespace="http://schemas.microsoft.com/sharepoint/v3"/>
    <xsd:import namespace="17050E7E-A2DD-4021-B821-9F40A7206F78"/>
    <xsd:element name="properties">
      <xsd:complexType>
        <xsd:sequence>
          <xsd:element name="documentManagement">
            <xsd:complexType>
              <xsd:all>
                <xsd:element ref="ns1:Author" minOccurs="0"/>
                <xsd:element ref="ns1:Editor" minOccurs="0"/>
                <xsd:element ref="ns2:AutoreDoc"/>
                <xsd:element ref="ns2:AbstractO"/>
                <xsd:element ref="ns2:StatoDoc"/>
                <xsd:element ref="ns2:AnnoRedazione"/>
                <xsd:element ref="ns2:PagineDiAssegnazion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Author" ma:index="9" nillable="true" ma:displayName="Creato da"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0" nillable="true" ma:displayName="Modificato da"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17050E7E-A2DD-4021-B821-9F40A7206F78" elementFormDefault="qualified">
    <xsd:import namespace="http://schemas.microsoft.com/office/2006/documentManagement/types"/>
    <xsd:element name="AutoreDoc" ma:index="11" ma:displayName="Autore" ma:description="Inserire il nome dell'autore nella forma 'Cognome Nome'. Nel caso di più autori, separare ognuno con il ';'. Se gli autori sono più di tre, scrivere i primi tre e poi 'et al.'. Se il documento è stato genericamente redatto da una struttura (area, settore, ufficio...), inserire il nome della struttura. Per leggi, statuti e normativa in genere inserire 'Italia', 'Roma', 'UE'... Se non si conosce il nome dell'autore, inserire la fonte." ma:internalName="AutoreDoc">
      <xsd:simpleType>
        <xsd:restriction base="dms:Text">
          <xsd:maxLength value="255"/>
        </xsd:restriction>
      </xsd:simpleType>
    </xsd:element>
    <xsd:element name="AbstractO" ma:index="12" ma:displayName="Abstract" ma:description="N.B. Si consiglia di non scrivere più di 5 righe." ma:internalName="AbstractO">
      <xsd:simpleType>
        <xsd:restriction base="dms:Note"/>
      </xsd:simpleType>
    </xsd:element>
    <xsd:element name="StatoDoc" ma:index="13" ma:displayName="Stato" ma:format="Dropdown" ma:internalName="StatoDoc">
      <xsd:simpleType>
        <xsd:restriction base="dms:Choice">
          <xsd:enumeration value="Bozza"/>
          <xsd:enumeration value="Definitivo"/>
        </xsd:restriction>
      </xsd:simpleType>
    </xsd:element>
    <xsd:element name="AnnoRedazione" ma:index="14" ma:displayName="Anno di redazione" ma:internalName="AnnoRedazione">
      <xsd:simpleType>
        <xsd:union memberTypes="dms:Text">
          <xsd:simpleType>
            <xsd:restriction base="dms:Choice">
              <xsd:enumeration value="2015"/>
              <xsd:enumeration value="2014"/>
              <xsd:enumeration value="2013"/>
              <xsd:enumeration value="2012"/>
              <xsd:enumeration value="2011"/>
              <xsd:enumeration value="2010"/>
              <xsd:enumeration value="2009"/>
              <xsd:enumeration value="2008"/>
              <xsd:enumeration value="2007"/>
              <xsd:enumeration value="2006"/>
              <xsd:enumeration value="2005"/>
              <xsd:enumeration value="2004"/>
              <xsd:enumeration value="2003"/>
              <xsd:enumeration value="2002"/>
              <xsd:enumeration value="2001"/>
              <xsd:enumeration value="2000"/>
            </xsd:restriction>
          </xsd:simpleType>
        </xsd:union>
      </xsd:simpleType>
    </xsd:element>
    <xsd:element name="PagineDiAssegnazione" ma:index="15" nillable="true" ma:displayName="Pagine di assegnazione" ma:internalName="PagineDiAssegnazion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ma:readOnly="true"/>
        <xsd:element ref="dc:title" maxOccurs="1" ma:index="7"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agineDiAssegnazione xmlns="17050E7E-A2DD-4021-B821-9F40A7206F78" xsi:nil="true"/>
    <AnnoRedazione xmlns="17050E7E-A2DD-4021-B821-9F40A7206F78">2017</AnnoRedazione>
    <AbstractO xmlns="17050E7E-A2DD-4021-B821-9F40A7206F78"/>
    <AutoreDoc xmlns="17050E7E-A2DD-4021-B821-9F40A7206F78">Daniela Tibaldi</AutoreDoc>
    <StatoDoc xmlns="17050E7E-A2DD-4021-B821-9F40A7206F78">Bozza</StatoDoc>
  </documentManagement>
</p:properties>
</file>

<file path=customXml/item4.xml><?xml version="1.0" encoding="utf-8"?>
<LongProperties xmlns="http://schemas.microsoft.com/office/2006/metadata/longProperties"/>
</file>

<file path=customXml/itemProps1.xml><?xml version="1.0" encoding="utf-8"?>
<ds:datastoreItem xmlns:ds="http://schemas.openxmlformats.org/officeDocument/2006/customXml" ds:itemID="{4DEBAD1D-8F20-4324-98F1-0B72460472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7050E7E-A2DD-4021-B821-9F40A7206F78"/>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5B7C77D-4F10-42E5-8BB9-BD5F3DD83D42}">
  <ds:schemaRefs>
    <ds:schemaRef ds:uri="http://schemas.microsoft.com/sharepoint/v3/contenttype/forms"/>
  </ds:schemaRefs>
</ds:datastoreItem>
</file>

<file path=customXml/itemProps3.xml><?xml version="1.0" encoding="utf-8"?>
<ds:datastoreItem xmlns:ds="http://schemas.openxmlformats.org/officeDocument/2006/customXml" ds:itemID="{1CDB5C5C-065C-4C2D-A9FD-1F3427DE3F7E}">
  <ds:schemaRefs>
    <ds:schemaRef ds:uri="http://schemas.openxmlformats.org/package/2006/metadata/core-properties"/>
    <ds:schemaRef ds:uri="17050E7E-A2DD-4021-B821-9F40A7206F78"/>
    <ds:schemaRef ds:uri="http://schemas.microsoft.com/sharepoint/v3"/>
    <ds:schemaRef ds:uri="http://schemas.microsoft.com/office/2006/metadata/properties"/>
    <ds:schemaRef ds:uri="http://schemas.microsoft.com/office/2006/documentManagement/types"/>
    <ds:schemaRef ds:uri="http://purl.org/dc/terms/"/>
    <ds:schemaRef ds:uri="http://purl.org/dc/dcmitype/"/>
    <ds:schemaRef ds:uri="http://www.w3.org/XML/1998/namespace"/>
    <ds:schemaRef ds:uri="http://purl.org/dc/elements/1.1/"/>
    <ds:schemaRef ds:uri="http://schemas.microsoft.com/office/infopath/2007/PartnerControls"/>
  </ds:schemaRefs>
</ds:datastoreItem>
</file>

<file path=customXml/itemProps4.xml><?xml version="1.0" encoding="utf-8"?>
<ds:datastoreItem xmlns:ds="http://schemas.openxmlformats.org/officeDocument/2006/customXml" ds:itemID="{2FD45BBA-6CE0-45E6-B662-D3846BEAC0FB}">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emplate/>
  <TotalTime>7957</TotalTime>
  <Words>2223</Words>
  <Application>Microsoft Office PowerPoint</Application>
  <PresentationFormat>Presentazione su schermo (4:3)</PresentationFormat>
  <Paragraphs>170</Paragraphs>
  <Slides>24</Slides>
  <Notes>1</Notes>
  <HiddenSlides>0</HiddenSlides>
  <MMClips>0</MMClips>
  <ScaleCrop>false</ScaleCrop>
  <HeadingPairs>
    <vt:vector size="4" baseType="variant">
      <vt:variant>
        <vt:lpstr>Tema</vt:lpstr>
      </vt:variant>
      <vt:variant>
        <vt:i4>2</vt:i4>
      </vt:variant>
      <vt:variant>
        <vt:lpstr>Titoli diapositive</vt:lpstr>
      </vt:variant>
      <vt:variant>
        <vt:i4>24</vt:i4>
      </vt:variant>
    </vt:vector>
  </HeadingPairs>
  <TitlesOfParts>
    <vt:vector size="26" baseType="lpstr">
      <vt:lpstr>1_Struttura predefinita</vt:lpstr>
      <vt:lpstr>2_Personalizza struttura</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Progetto Riorganizzazione</dc:title>
  <dc:creator>Daniela Tibaldi</dc:creator>
  <cp:lastModifiedBy>Alberto</cp:lastModifiedBy>
  <cp:revision>595</cp:revision>
  <cp:lastPrinted>2017-04-13T11:45:43Z</cp:lastPrinted>
  <dcterms:created xsi:type="dcterms:W3CDTF">2009-04-22T19:24:48Z</dcterms:created>
  <dcterms:modified xsi:type="dcterms:W3CDTF">2022-05-02T11:15:47Z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EventoCorrelato">
    <vt:lpwstr/>
  </property>
  <property fmtid="{D5CDD505-2E9C-101B-9397-08002B2CF9AE}" pid="4" name="ContentType">
    <vt:lpwstr>Modulistica e Modelli</vt:lpwstr>
  </property>
  <property fmtid="{D5CDD505-2E9C-101B-9397-08002B2CF9AE}" pid="5" name="ContentTypeId">
    <vt:lpwstr>0x0101004F48A16EE6CB4320AF330DE4EBE8DB750055D17F50304844768B8C48A11458544900EEA682410AFD4C1993C23356160222EA00FD410E8749EC3C4AB46035E8CA496042</vt:lpwstr>
  </property>
</Properties>
</file>