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theme/theme4.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notesMasterIdLst>
    <p:notesMasterId r:id="rId28"/>
  </p:notesMasterIdLst>
  <p:sldIdLst>
    <p:sldId id="263" r:id="rId4"/>
    <p:sldId id="268" r:id="rId5"/>
    <p:sldId id="269" r:id="rId6"/>
    <p:sldId id="270" r:id="rId7"/>
    <p:sldId id="271" r:id="rId8"/>
    <p:sldId id="272" r:id="rId9"/>
    <p:sldId id="273" r:id="rId10"/>
    <p:sldId id="274" r:id="rId11"/>
    <p:sldId id="275" r:id="rId12"/>
    <p:sldId id="276" r:id="rId13"/>
    <p:sldId id="288" r:id="rId14"/>
    <p:sldId id="277" r:id="rId15"/>
    <p:sldId id="278" r:id="rId16"/>
    <p:sldId id="279" r:id="rId17"/>
    <p:sldId id="280" r:id="rId18"/>
    <p:sldId id="289" r:id="rId19"/>
    <p:sldId id="281" r:id="rId20"/>
    <p:sldId id="290" r:id="rId21"/>
    <p:sldId id="291" r:id="rId22"/>
    <p:sldId id="282" r:id="rId23"/>
    <p:sldId id="284" r:id="rId24"/>
    <p:sldId id="285" r:id="rId25"/>
    <p:sldId id="286" r:id="rId26"/>
    <p:sldId id="287" r:id="rId2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1" autoAdjust="0"/>
    <p:restoredTop sz="94604" autoAdjust="0"/>
  </p:normalViewPr>
  <p:slideViewPr>
    <p:cSldViewPr showGuides="1">
      <p:cViewPr varScale="1">
        <p:scale>
          <a:sx n="102" d="100"/>
          <a:sy n="102" d="100"/>
        </p:scale>
        <p:origin x="-1116"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FBC308-9ACD-4E62-9E2C-F1DEBA3A8604}" type="datetimeFigureOut">
              <a:rPr lang="it-IT" smtClean="0"/>
              <a:pPr/>
              <a:t>13/11/2025</a:t>
            </a:fld>
            <a:endParaRPr lang="it-IT"/>
          </a:p>
        </p:txBody>
      </p:sp>
      <p:sp>
        <p:nvSpPr>
          <p:cNvPr id="4" name="Segnaposto immagin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905804-8700-4CAB-91EA-AD700E571E5F}"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tx1">
                    <a:lumMod val="65000"/>
                    <a:lumOff val="35000"/>
                  </a:schemeClr>
                </a:solidFill>
                <a:latin typeface="+mj-lt"/>
              </a:defRPr>
            </a:lvl1pPr>
          </a:lstStyle>
          <a:p>
            <a:pPr lvl="0"/>
            <a:r>
              <a:rPr lang="it-IT" dirty="0"/>
              <a:t>Fare clic per </a:t>
            </a:r>
            <a:r>
              <a:rPr lang="it-IT" dirty="0" smtClean="0"/>
              <a:t>inserire il </a:t>
            </a:r>
            <a:r>
              <a:rPr lang="it-IT" dirty="0"/>
              <a:t>titolo della presentazione</a:t>
            </a:r>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tx1">
                    <a:lumMod val="65000"/>
                    <a:lumOff val="35000"/>
                  </a:schemeClr>
                </a:solidFill>
                <a:latin typeface="+mj-lt"/>
              </a:defRPr>
            </a:lvl1pPr>
          </a:lstStyle>
          <a:p>
            <a:pPr lvl="0"/>
            <a:r>
              <a:rPr lang="it-IT" dirty="0"/>
              <a:t>Nome Cognome</a:t>
            </a:r>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tx1">
                    <a:lumMod val="65000"/>
                    <a:lumOff val="35000"/>
                  </a:schemeClr>
                </a:solidFill>
                <a:latin typeface="+mj-lt"/>
              </a:defRPr>
            </a:lvl1pPr>
          </a:lstStyle>
          <a:p>
            <a:pPr lvl="0"/>
            <a:r>
              <a:rPr lang="it-IT" dirty="0"/>
              <a:t>Dipartimento/Struttura </a:t>
            </a:r>
            <a:r>
              <a:rPr lang="it-IT" dirty="0" err="1"/>
              <a:t>xxxxxx</a:t>
            </a:r>
            <a:r>
              <a:rPr lang="it-IT" dirty="0"/>
              <a:t> </a:t>
            </a:r>
            <a:r>
              <a:rPr lang="it-IT" dirty="0" err="1"/>
              <a:t>xxxxxxxxxxxx</a:t>
            </a:r>
            <a:r>
              <a:rPr lang="it-IT" dirty="0"/>
              <a:t> </a:t>
            </a:r>
            <a:r>
              <a:rPr lang="it-IT" dirty="0" err="1"/>
              <a:t>xxxxxxxx</a:t>
            </a:r>
            <a:r>
              <a:rPr lang="it-IT" dirty="0"/>
              <a:t> </a:t>
            </a:r>
            <a:r>
              <a:rPr lang="it-IT" dirty="0" err="1"/>
              <a:t>xxxxx</a:t>
            </a:r>
            <a:r>
              <a:rPr lang="it-IT" dirty="0"/>
              <a:t> </a:t>
            </a:r>
            <a:r>
              <a:rPr lang="it-IT" dirty="0" err="1"/>
              <a:t>xxxxxxxxxxxxxxxxxxx</a:t>
            </a:r>
            <a:r>
              <a:rPr lang="it-IT" dirty="0"/>
              <a:t> </a:t>
            </a:r>
            <a:r>
              <a:rPr lang="it-IT" dirty="0" err="1"/>
              <a:t>xxxxx</a:t>
            </a:r>
            <a:endParaRPr lang="it-IT" dirty="0"/>
          </a:p>
        </p:txBody>
      </p:sp>
    </p:spTree>
    <p:extLst>
      <p:ext uri="{BB962C8B-B14F-4D97-AF65-F5344CB8AC3E}">
        <p14:creationId xmlns:p14="http://schemas.microsoft.com/office/powerpoint/2010/main" xmlns="" val="2566725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10" name="Segnaposto testo 9"/>
          <p:cNvSpPr>
            <a:spLocks noGrp="1"/>
          </p:cNvSpPr>
          <p:nvPr>
            <p:ph type="body" sz="quarter" idx="12" hasCustomPrompt="1"/>
          </p:nvPr>
        </p:nvSpPr>
        <p:spPr>
          <a:xfrm>
            <a:off x="527051" y="1989138"/>
            <a:ext cx="11233149" cy="3744118"/>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mn-lt"/>
              </a:defRPr>
            </a:lvl2pPr>
          </a:lstStyle>
          <a:p>
            <a:pPr lvl="1"/>
            <a:r>
              <a:rPr lang="it-IT" dirty="0"/>
              <a:t>Fare clic per modificare il punto elenco uno</a:t>
            </a:r>
          </a:p>
          <a:p>
            <a:pPr lvl="1"/>
            <a:r>
              <a:rPr lang="it-IT" dirty="0"/>
              <a:t>Fare clic per modificare il punto elenco due</a:t>
            </a:r>
          </a:p>
          <a:p>
            <a:pPr lvl="1"/>
            <a:r>
              <a:rPr lang="it-IT" dirty="0"/>
              <a:t>Fare clic per modificare il punto elenco tre</a:t>
            </a:r>
          </a:p>
          <a:p>
            <a:pPr lvl="1"/>
            <a:r>
              <a:rPr lang="it-IT" dirty="0"/>
              <a:t>Fare clic per modificare il punto elenco quattro</a:t>
            </a:r>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
        <p:nvSpPr>
          <p:cNvPr id="9" name="Segnaposto testo 7"/>
          <p:cNvSpPr>
            <a:spLocks noGrp="1"/>
          </p:cNvSpPr>
          <p:nvPr>
            <p:ph type="body" sz="quarter" idx="11" hasCustomPrompt="1"/>
          </p:nvPr>
        </p:nvSpPr>
        <p:spPr>
          <a:xfrm>
            <a:off x="527051" y="1412875"/>
            <a:ext cx="11233149" cy="4320381"/>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Tree>
    <p:extLst>
      <p:ext uri="{BB962C8B-B14F-4D97-AF65-F5344CB8AC3E}">
        <p14:creationId xmlns:p14="http://schemas.microsoft.com/office/powerpoint/2010/main" xmlns="" val="341815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2879948"/>
          </a:xfrm>
          <a:prstGeom prst="rect">
            <a:avLst/>
          </a:prstGeom>
        </p:spPr>
        <p:txBody>
          <a:bodyPr/>
          <a:lstStyle>
            <a:lvl1pPr marL="0" indent="0">
              <a:buNone/>
              <a:defRPr sz="1800" baseline="0">
                <a:latin typeface="+mn-lt"/>
              </a:defRPr>
            </a:lvl1pPr>
          </a:lstStyle>
          <a:p>
            <a:r>
              <a:rPr lang="it-IT" dirty="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mn-lt"/>
              </a:defRPr>
            </a:lvl1pPr>
          </a:lstStyle>
          <a:p>
            <a:r>
              <a:rPr lang="it-IT" dirty="0"/>
              <a:t>Fare clic sull’icona per inserire un’immagine</a:t>
            </a:r>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tx1">
                    <a:lumMod val="65000"/>
                    <a:lumOff val="35000"/>
                  </a:schemeClr>
                </a:solidFill>
                <a:latin typeface="+mj-lt"/>
              </a:defRPr>
            </a:lvl1pPr>
          </a:lstStyle>
          <a:p>
            <a:pPr lvl="0"/>
            <a:r>
              <a:rPr lang="it-IT" dirty="0"/>
              <a:t>Nome Cognome</a:t>
            </a:r>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tx1">
                    <a:lumMod val="65000"/>
                    <a:lumOff val="35000"/>
                  </a:schemeClr>
                </a:solidFill>
                <a:latin typeface="+mn-lt"/>
              </a:defRPr>
            </a:lvl1pPr>
          </a:lstStyle>
          <a:p>
            <a:pPr lvl="0"/>
            <a:r>
              <a:rPr lang="it-IT" dirty="0"/>
              <a:t>Struttura</a:t>
            </a:r>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tx1">
                    <a:lumMod val="65000"/>
                    <a:lumOff val="35000"/>
                  </a:schemeClr>
                </a:solidFill>
                <a:latin typeface="+mn-lt"/>
              </a:defRPr>
            </a:lvl1pPr>
          </a:lstStyle>
          <a:p>
            <a:pPr lvl="0"/>
            <a:r>
              <a:rPr lang="it-IT" dirty="0"/>
              <a:t>nome.cognome@unibo.it</a:t>
            </a:r>
          </a:p>
          <a:p>
            <a:pPr lvl="0"/>
            <a:r>
              <a:rPr lang="it-IT" dirty="0"/>
              <a:t>051 20 99982</a:t>
            </a:r>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12" name="Connettore 1 11"/>
          <p:cNvCxnSpPr/>
          <p:nvPr userDrawn="1"/>
        </p:nvCxnSpPr>
        <p:spPr>
          <a:xfrm>
            <a:off x="3809984" y="214290"/>
            <a:ext cx="0" cy="640871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95208" y="1643050"/>
            <a:ext cx="3526945" cy="2494461"/>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Immagine 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10488812" y="5693184"/>
            <a:ext cx="1583526" cy="1119962"/>
          </a:xfrm>
          <a:prstGeom prst="rect">
            <a:avLst/>
          </a:prstGeom>
        </p:spPr>
      </p:pic>
      <p:sp>
        <p:nvSpPr>
          <p:cNvPr id="3" name="CasellaDiTesto 2">
            <a:extLst>
              <a:ext uri="{FF2B5EF4-FFF2-40B4-BE49-F238E27FC236}">
                <a16:creationId xmlns:a16="http://schemas.microsoft.com/office/drawing/2014/main" xmlns="" id="{5B4AE421-09DA-412D-AAD7-5E65002B1FDA}"/>
              </a:ext>
            </a:extLst>
          </p:cNvPr>
          <p:cNvSpPr txBox="1"/>
          <p:nvPr userDrawn="1"/>
        </p:nvSpPr>
        <p:spPr>
          <a:xfrm>
            <a:off x="179512" y="6525019"/>
            <a:ext cx="792088" cy="276999"/>
          </a:xfrm>
          <a:prstGeom prst="rect">
            <a:avLst/>
          </a:prstGeom>
          <a:noFill/>
        </p:spPr>
        <p:txBody>
          <a:bodyPr wrap="square" rtlCol="0">
            <a:spAutoFit/>
          </a:bodyPr>
          <a:lstStyle/>
          <a:p>
            <a:fld id="{723C9881-DC19-44C1-8307-96C20AE8129F}" type="slidenum">
              <a:rPr lang="it-IT" sz="1200" smtClean="0"/>
              <a:pPr/>
              <a:t>‹N›</a:t>
            </a:fld>
            <a:endParaRPr lang="it-IT" sz="1200" dirty="0"/>
          </a:p>
        </p:txBody>
      </p:sp>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a:solidFill>
                  <a:schemeClr val="tx1">
                    <a:lumMod val="65000"/>
                    <a:lumOff val="35000"/>
                  </a:schemeClr>
                </a:solidFill>
              </a:rPr>
              <a:t>www.unibo.it</a:t>
            </a:r>
          </a:p>
        </p:txBody>
      </p: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06657" y="405065"/>
            <a:ext cx="2778684" cy="1965247"/>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ukhealthalliance.org/sustainable-healthcare/green-surgery-report/" TargetMode="External"/><Relationship Id="rId2" Type="http://schemas.openxmlformats.org/officeDocument/2006/relationships/hyperlink" Target="mailto:alberto.montanari@unibo.it" TargetMode="External"/><Relationship Id="rId1" Type="http://schemas.openxmlformats.org/officeDocument/2006/relationships/slideLayout" Target="../slideLayouts/slideLayout1.xml"/><Relationship Id="rId5" Type="http://schemas.openxmlformats.org/officeDocument/2006/relationships/hyperlink" Target="https://www.gfdrr.org/en/feature-story/enabling-multi-purpose-flood-shelters-resilient-health-care-cambodia" TargetMode="External"/><Relationship Id="rId4" Type="http://schemas.openxmlformats.org/officeDocument/2006/relationships/hyperlink" Target="https://documents1.worldbank.org/curated/en/099121324152034698/pdf/P1785561e3649a0c01a415122f47ebd405b.pdf"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hyperlink" Target="https://documents1.worldbank.org/curated/en/099121324152034698/pdf/P1785561e3649a0c01a415122f47ebd405b.pdf" TargetMode="External"/><Relationship Id="rId1" Type="http://schemas.openxmlformats.org/officeDocument/2006/relationships/slideLayout" Target="../slideLayouts/slideLayout3.xml"/><Relationship Id="rId4" Type="http://schemas.openxmlformats.org/officeDocument/2006/relationships/hyperlink" Target="https://en.wikipedia.org/wiki/2018_Japan_flood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documents1.worldbank.org/curated/en/099121324152034698/pdf/P1785561e3649a0c01a415122f47ebd405b.pdf"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ukhealthalliance.org/sustainable-healthcare/green-surgery-report/"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www.gfdrr.org/en/feature-story/enabling-multi-purpose-flood-shelters-resilient-health-care-cambodia"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ukhealthalliance.org/sustainable-healthcare/green-surgery-report/"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c390df0b5eec-423d-978a-d16f2c4a124a.filesusr.com/ugd/e79278_431db73cc4684b649a33bf7b6d62228e.pdf" TargetMode="External"/><Relationship Id="rId2" Type="http://schemas.openxmlformats.org/officeDocument/2006/relationships/hyperlink" Target="https://ukhealthalliance.org/sustainable-healthcare/green-surgery-report/case-studies/"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167174" y="642918"/>
            <a:ext cx="6215106" cy="2738014"/>
          </a:xfrm>
        </p:spPr>
        <p:txBody>
          <a:bodyPr/>
          <a:lstStyle/>
          <a:p>
            <a:r>
              <a:rPr lang="en-US" dirty="0" smtClean="0"/>
              <a:t>A perspective on climate friendly and climate proof health systems</a:t>
            </a:r>
          </a:p>
        </p:txBody>
      </p:sp>
      <p:sp>
        <p:nvSpPr>
          <p:cNvPr id="3" name="Segnaposto testo 2"/>
          <p:cNvSpPr>
            <a:spLocks noGrp="1"/>
          </p:cNvSpPr>
          <p:nvPr>
            <p:ph type="body" sz="quarter" idx="11"/>
          </p:nvPr>
        </p:nvSpPr>
        <p:spPr>
          <a:xfrm>
            <a:off x="4205324" y="3429000"/>
            <a:ext cx="7008283" cy="425450"/>
          </a:xfrm>
        </p:spPr>
        <p:txBody>
          <a:bodyPr/>
          <a:lstStyle/>
          <a:p>
            <a:r>
              <a:rPr lang="en-US" dirty="0" smtClean="0"/>
              <a:t>Alberto Montanari</a:t>
            </a:r>
            <a:endParaRPr lang="it-IT" dirty="0"/>
          </a:p>
        </p:txBody>
      </p:sp>
      <p:sp>
        <p:nvSpPr>
          <p:cNvPr id="4" name="Segnaposto testo 3"/>
          <p:cNvSpPr>
            <a:spLocks noGrp="1"/>
          </p:cNvSpPr>
          <p:nvPr>
            <p:ph type="body" sz="quarter" idx="12"/>
          </p:nvPr>
        </p:nvSpPr>
        <p:spPr>
          <a:xfrm>
            <a:off x="4205325" y="3765770"/>
            <a:ext cx="5033947" cy="791418"/>
          </a:xfrm>
        </p:spPr>
        <p:txBody>
          <a:bodyPr/>
          <a:lstStyle/>
          <a:p>
            <a:r>
              <a:rPr lang="en-US" dirty="0" smtClean="0"/>
              <a:t>Department DICAM – University of Bologna</a:t>
            </a:r>
            <a:br>
              <a:rPr lang="en-US" dirty="0" smtClean="0"/>
            </a:br>
            <a:r>
              <a:rPr lang="en-US" dirty="0" smtClean="0">
                <a:hlinkClick r:id="rId2"/>
              </a:rPr>
              <a:t>alberto.montanari@unibo.it</a:t>
            </a:r>
            <a:endParaRPr lang="en-US" dirty="0" smtClean="0"/>
          </a:p>
          <a:p>
            <a:endParaRPr lang="en-US" dirty="0" smtClean="0"/>
          </a:p>
          <a:p>
            <a:endParaRPr lang="en-US" dirty="0" smtClean="0"/>
          </a:p>
          <a:p>
            <a:endParaRPr lang="en-US" dirty="0" smtClean="0"/>
          </a:p>
        </p:txBody>
      </p:sp>
      <p:sp>
        <p:nvSpPr>
          <p:cNvPr id="9" name="Rettangolo 8"/>
          <p:cNvSpPr/>
          <p:nvPr/>
        </p:nvSpPr>
        <p:spPr>
          <a:xfrm>
            <a:off x="4204118" y="5086191"/>
            <a:ext cx="7929618" cy="1200329"/>
          </a:xfrm>
          <a:prstGeom prst="rect">
            <a:avLst/>
          </a:prstGeom>
        </p:spPr>
        <p:txBody>
          <a:bodyPr wrap="square">
            <a:spAutoFit/>
          </a:bodyPr>
          <a:lstStyle/>
          <a:p>
            <a:r>
              <a:rPr lang="en-US" sz="1200" dirty="0" smtClean="0"/>
              <a:t>Figures and part of the text taken from:</a:t>
            </a:r>
          </a:p>
          <a:p>
            <a:r>
              <a:rPr lang="en-US" sz="1200" dirty="0" smtClean="0"/>
              <a:t>Brighton &amp; Sussex Medical School, Centre for Sustainable Healthcare, and UK Health Alliance on Climate Change (2023). Green surgery: Reducing the environmental impact of surgical care (v1.1). London: UKHACC. </a:t>
            </a:r>
            <a:r>
              <a:rPr lang="en-US" sz="1200" dirty="0" smtClean="0">
                <a:hlinkClick r:id="rId3"/>
              </a:rPr>
              <a:t>https://ukhealthalliance.org/sustainable-healthcare/green-surgery-report/</a:t>
            </a:r>
            <a:r>
              <a:rPr lang="en-US" sz="1200" dirty="0" smtClean="0"/>
              <a:t> </a:t>
            </a:r>
          </a:p>
          <a:p>
            <a:r>
              <a:rPr lang="en-US" sz="1200" dirty="0" smtClean="0">
                <a:hlinkClick r:id="rId4"/>
              </a:rPr>
              <a:t>Preparing health systems for shocks - Japan's experience of enhancing the resilience of its health system</a:t>
            </a:r>
            <a:endParaRPr lang="en-US" sz="1200" dirty="0" smtClean="0"/>
          </a:p>
          <a:p>
            <a:r>
              <a:rPr lang="it-IT" sz="1200" dirty="0" smtClean="0">
                <a:hlinkClick r:id="rId5"/>
              </a:rPr>
              <a:t>https://www.gfdrr.org/en/feature-story/enabling-multi-purpose-flood-shelters-resilient-health-care-cambodia</a:t>
            </a:r>
            <a:r>
              <a:rPr lang="it-IT" sz="1200" dirty="0" smtClean="0"/>
              <a:t> </a:t>
            </a:r>
            <a:endParaRPr lang="it-IT" sz="1200" dirty="0"/>
          </a:p>
        </p:txBody>
      </p:sp>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en-US" dirty="0" smtClean="0"/>
              <a:t>Climate friendly anesthesia</a:t>
            </a:r>
          </a:p>
        </p:txBody>
      </p:sp>
      <p:sp>
        <p:nvSpPr>
          <p:cNvPr id="7" name="Segnaposto testo 6"/>
          <p:cNvSpPr>
            <a:spLocks noGrp="1"/>
          </p:cNvSpPr>
          <p:nvPr>
            <p:ph type="body" sz="quarter" idx="11"/>
          </p:nvPr>
        </p:nvSpPr>
        <p:spPr>
          <a:xfrm>
            <a:off x="539791" y="857232"/>
            <a:ext cx="6342027" cy="1728192"/>
          </a:xfrm>
        </p:spPr>
        <p:txBody>
          <a:bodyPr/>
          <a:lstStyle/>
          <a:p>
            <a:r>
              <a:rPr lang="en-US" dirty="0" smtClean="0"/>
              <a:t>The key points highlighted by UK Health Alliance on Climate Change (2023) are:</a:t>
            </a:r>
          </a:p>
          <a:p>
            <a:pPr marL="176213" indent="-176213">
              <a:buFont typeface="Arial" pitchFamily="34" charset="0"/>
              <a:buChar char="•"/>
            </a:pPr>
            <a:r>
              <a:rPr lang="en-US" dirty="0" smtClean="0"/>
              <a:t>Local, regional, and intravenous </a:t>
            </a:r>
            <a:r>
              <a:rPr lang="en-US" dirty="0" err="1" smtClean="0"/>
              <a:t>anaesthetic</a:t>
            </a:r>
            <a:r>
              <a:rPr lang="en-US" dirty="0" smtClean="0"/>
              <a:t> techniques may be associated with lower carbon footprint, compared with inhaled </a:t>
            </a:r>
            <a:r>
              <a:rPr lang="en-US" dirty="0" err="1" smtClean="0"/>
              <a:t>anaesthetics</a:t>
            </a:r>
            <a:r>
              <a:rPr lang="en-US" dirty="0" smtClean="0"/>
              <a:t>.</a:t>
            </a:r>
          </a:p>
          <a:p>
            <a:pPr marL="176213" indent="-176213">
              <a:buFont typeface="Arial" pitchFamily="34" charset="0"/>
              <a:buChar char="•"/>
            </a:pPr>
            <a:r>
              <a:rPr lang="en-US" dirty="0" smtClean="0">
                <a:solidFill>
                  <a:srgbClr val="0070C0"/>
                </a:solidFill>
              </a:rPr>
              <a:t>Where inhaled </a:t>
            </a:r>
            <a:r>
              <a:rPr lang="en-US" dirty="0" err="1" smtClean="0">
                <a:solidFill>
                  <a:srgbClr val="0070C0"/>
                </a:solidFill>
              </a:rPr>
              <a:t>anaesthetics</a:t>
            </a:r>
            <a:r>
              <a:rPr lang="en-US" dirty="0" smtClean="0">
                <a:solidFill>
                  <a:srgbClr val="0070C0"/>
                </a:solidFill>
              </a:rPr>
              <a:t> are used, </a:t>
            </a:r>
            <a:r>
              <a:rPr lang="en-US" dirty="0" err="1" smtClean="0">
                <a:solidFill>
                  <a:srgbClr val="0070C0"/>
                </a:solidFill>
              </a:rPr>
              <a:t>sevoflurane</a:t>
            </a:r>
            <a:r>
              <a:rPr lang="en-US" dirty="0" smtClean="0">
                <a:solidFill>
                  <a:srgbClr val="0070C0"/>
                </a:solidFill>
              </a:rPr>
              <a:t> followed by </a:t>
            </a:r>
            <a:r>
              <a:rPr lang="en-US" dirty="0" err="1" smtClean="0">
                <a:solidFill>
                  <a:srgbClr val="0070C0"/>
                </a:solidFill>
              </a:rPr>
              <a:t>isoflurane</a:t>
            </a:r>
            <a:r>
              <a:rPr lang="en-US" dirty="0" smtClean="0">
                <a:solidFill>
                  <a:srgbClr val="0070C0"/>
                </a:solidFill>
              </a:rPr>
              <a:t> hold lowest global warming potential, and environmental impact can be further reduced through </a:t>
            </a:r>
            <a:r>
              <a:rPr lang="en-US" dirty="0" err="1" smtClean="0">
                <a:solidFill>
                  <a:srgbClr val="0070C0"/>
                </a:solidFill>
              </a:rPr>
              <a:t>minimising</a:t>
            </a:r>
            <a:r>
              <a:rPr lang="en-US" dirty="0" smtClean="0">
                <a:solidFill>
                  <a:srgbClr val="0070C0"/>
                </a:solidFill>
              </a:rPr>
              <a:t> fresh gas flows.</a:t>
            </a:r>
          </a:p>
          <a:p>
            <a:pPr marL="176213" indent="-176213">
              <a:buFont typeface="Arial" pitchFamily="34" charset="0"/>
              <a:buChar char="•"/>
            </a:pPr>
            <a:r>
              <a:rPr lang="en-US" dirty="0" err="1" smtClean="0"/>
              <a:t>Desflurane</a:t>
            </a:r>
            <a:r>
              <a:rPr lang="en-US" dirty="0" smtClean="0"/>
              <a:t> should not be used, bar exceptional circumstances.</a:t>
            </a:r>
          </a:p>
          <a:p>
            <a:pPr marL="176213" indent="-176213">
              <a:buFont typeface="Arial" pitchFamily="34" charset="0"/>
              <a:buChar char="•"/>
            </a:pPr>
            <a:r>
              <a:rPr lang="en-US" dirty="0" smtClean="0">
                <a:solidFill>
                  <a:srgbClr val="0070C0"/>
                </a:solidFill>
              </a:rPr>
              <a:t>Nitrous oxide is another powerful greenhouse gas, and emissions can be </a:t>
            </a:r>
            <a:r>
              <a:rPr lang="en-US" dirty="0" err="1" smtClean="0">
                <a:solidFill>
                  <a:srgbClr val="0070C0"/>
                </a:solidFill>
              </a:rPr>
              <a:t>minimised</a:t>
            </a:r>
            <a:r>
              <a:rPr lang="en-US" dirty="0" smtClean="0">
                <a:solidFill>
                  <a:srgbClr val="0070C0"/>
                </a:solidFill>
              </a:rPr>
              <a:t> through non-pharmacological methods to manage patient anxiety, decommissioning of centrally piped nitrous oxide (and substitution by portable cylinders), and nitrous oxide cracking technologies.</a:t>
            </a:r>
          </a:p>
          <a:p>
            <a:pPr marL="176213" indent="-176213">
              <a:buFont typeface="Arial" pitchFamily="34" charset="0"/>
              <a:buChar char="•"/>
            </a:pPr>
            <a:r>
              <a:rPr lang="en-US" dirty="0" smtClean="0"/>
              <a:t>Pharmaceutical wastage can be reduced through only opening what is needed; all pharmaceutical waste should be disposed of appropriately.</a:t>
            </a:r>
          </a:p>
          <a:p>
            <a:pPr marL="176213" indent="-176213">
              <a:buFont typeface="Arial" pitchFamily="34" charset="0"/>
              <a:buChar char="•"/>
            </a:pPr>
            <a:r>
              <a:rPr lang="en-US" dirty="0" smtClean="0">
                <a:solidFill>
                  <a:srgbClr val="0070C0"/>
                </a:solidFill>
              </a:rPr>
              <a:t>There is currently a lack of robust evidence on capture rates of volatile capture technologies for </a:t>
            </a:r>
            <a:r>
              <a:rPr lang="en-US" dirty="0" err="1" smtClean="0">
                <a:solidFill>
                  <a:srgbClr val="0070C0"/>
                </a:solidFill>
              </a:rPr>
              <a:t>anaesthetic</a:t>
            </a:r>
            <a:r>
              <a:rPr lang="en-US" dirty="0" smtClean="0">
                <a:solidFill>
                  <a:srgbClr val="0070C0"/>
                </a:solidFill>
              </a:rPr>
              <a:t> gas waste.</a:t>
            </a:r>
            <a:endParaRPr lang="en-US" dirty="0">
              <a:solidFill>
                <a:srgbClr val="0070C0"/>
              </a:solidFill>
            </a:endParaRPr>
          </a:p>
        </p:txBody>
      </p:sp>
      <p:pic>
        <p:nvPicPr>
          <p:cNvPr id="20482" name="Picture 2"/>
          <p:cNvPicPr>
            <a:picLocks noChangeAspect="1" noChangeArrowheads="1"/>
          </p:cNvPicPr>
          <p:nvPr/>
        </p:nvPicPr>
        <p:blipFill>
          <a:blip r:embed="rId2"/>
          <a:srcRect/>
          <a:stretch>
            <a:fillRect/>
          </a:stretch>
        </p:blipFill>
        <p:spPr bwMode="auto">
          <a:xfrm>
            <a:off x="6999007" y="1643050"/>
            <a:ext cx="5192993" cy="321471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en-US" dirty="0" smtClean="0"/>
              <a:t>Surgical care pathways</a:t>
            </a:r>
          </a:p>
        </p:txBody>
      </p:sp>
      <p:sp>
        <p:nvSpPr>
          <p:cNvPr id="7" name="Segnaposto testo 6"/>
          <p:cNvSpPr>
            <a:spLocks noGrp="1"/>
          </p:cNvSpPr>
          <p:nvPr>
            <p:ph type="body" sz="quarter" idx="11"/>
          </p:nvPr>
        </p:nvSpPr>
        <p:spPr>
          <a:xfrm>
            <a:off x="539791" y="914990"/>
            <a:ext cx="6556341" cy="1728192"/>
          </a:xfrm>
        </p:spPr>
        <p:txBody>
          <a:bodyPr/>
          <a:lstStyle/>
          <a:p>
            <a:r>
              <a:rPr lang="en-US" dirty="0" smtClean="0"/>
              <a:t>Key points</a:t>
            </a:r>
          </a:p>
          <a:p>
            <a:pPr marL="176213" indent="-176213">
              <a:buFont typeface="Arial" pitchFamily="34" charset="0"/>
              <a:buChar char="•"/>
            </a:pPr>
            <a:r>
              <a:rPr lang="en-US" dirty="0" smtClean="0"/>
              <a:t>The environmental impact of surgical patient care can be reduced by interventions throughout the surgical care pathway.</a:t>
            </a:r>
          </a:p>
          <a:p>
            <a:pPr marL="176213" indent="-176213">
              <a:buFont typeface="Arial" pitchFamily="34" charset="0"/>
              <a:buChar char="•"/>
            </a:pPr>
            <a:r>
              <a:rPr lang="en-US" dirty="0" smtClean="0"/>
              <a:t>Streamlining patient pathways includes reducing low-value steps and unnecessary consultations, and </a:t>
            </a:r>
            <a:r>
              <a:rPr lang="en-US" dirty="0" err="1" smtClean="0"/>
              <a:t>rationalising</a:t>
            </a:r>
            <a:r>
              <a:rPr lang="en-US" dirty="0" smtClean="0"/>
              <a:t> and eliminating unnecessary pre-operative investigations.</a:t>
            </a:r>
          </a:p>
          <a:p>
            <a:pPr marL="176213" indent="-176213">
              <a:buFont typeface="Arial" pitchFamily="34" charset="0"/>
              <a:buChar char="•"/>
            </a:pPr>
            <a:r>
              <a:rPr lang="en-US" dirty="0" smtClean="0"/>
              <a:t>Use of </a:t>
            </a:r>
            <a:r>
              <a:rPr lang="en-US" dirty="0" err="1" smtClean="0"/>
              <a:t>telehealth</a:t>
            </a:r>
            <a:r>
              <a:rPr lang="en-US" dirty="0" smtClean="0"/>
              <a:t>, digital patient management systems and </a:t>
            </a:r>
            <a:r>
              <a:rPr lang="en-US" dirty="0" err="1" smtClean="0"/>
              <a:t>centralised</a:t>
            </a:r>
            <a:r>
              <a:rPr lang="en-US" dirty="0" smtClean="0"/>
              <a:t> electronic medical records can reduce carbon impacts.</a:t>
            </a:r>
          </a:p>
          <a:p>
            <a:pPr marL="176213" indent="-176213">
              <a:buFont typeface="Arial" pitchFamily="34" charset="0"/>
              <a:buChar char="•"/>
            </a:pPr>
            <a:r>
              <a:rPr lang="en-US" dirty="0" smtClean="0"/>
              <a:t>Pre-operative </a:t>
            </a:r>
            <a:r>
              <a:rPr lang="en-US" dirty="0" err="1" smtClean="0"/>
              <a:t>optimisation</a:t>
            </a:r>
            <a:r>
              <a:rPr lang="en-US" dirty="0" smtClean="0"/>
              <a:t> can reduce complication rates, including smoking cessation, alcohol moderation, exercise, nutrition, and weight </a:t>
            </a:r>
            <a:r>
              <a:rPr lang="en-US" dirty="0" err="1" smtClean="0"/>
              <a:t>optimisation</a:t>
            </a:r>
            <a:r>
              <a:rPr lang="en-US" dirty="0" smtClean="0"/>
              <a:t>.</a:t>
            </a:r>
          </a:p>
          <a:p>
            <a:pPr marL="176213" indent="-176213">
              <a:buFont typeface="Arial" pitchFamily="34" charset="0"/>
              <a:buChar char="•"/>
            </a:pPr>
            <a:r>
              <a:rPr lang="en-US" dirty="0" smtClean="0"/>
              <a:t>Operations should be performed in a timely manner, and in ambulatory day-case or outpatient settings where clinically appropriate.</a:t>
            </a:r>
          </a:p>
          <a:p>
            <a:pPr marL="176213" indent="-176213">
              <a:buFont typeface="Arial" pitchFamily="34" charset="0"/>
              <a:buChar char="•"/>
            </a:pPr>
            <a:r>
              <a:rPr lang="en-US" dirty="0" smtClean="0"/>
              <a:t>In-hospital stay can be </a:t>
            </a:r>
            <a:r>
              <a:rPr lang="en-US" dirty="0" err="1" smtClean="0"/>
              <a:t>minimised</a:t>
            </a:r>
            <a:r>
              <a:rPr lang="en-US" dirty="0" smtClean="0"/>
              <a:t>, for example through enhanced recovery protocols and early discharge planning and virtual wards.</a:t>
            </a:r>
          </a:p>
          <a:p>
            <a:pPr marL="176213" indent="-176213">
              <a:buFont typeface="Arial" pitchFamily="34" charset="0"/>
              <a:buChar char="•"/>
            </a:pPr>
            <a:r>
              <a:rPr lang="en-US" dirty="0" smtClean="0"/>
              <a:t>Post-operative tests and imaging should not be performed where unnecessary.</a:t>
            </a:r>
          </a:p>
        </p:txBody>
      </p:sp>
      <p:pic>
        <p:nvPicPr>
          <p:cNvPr id="31746" name="Picture 2"/>
          <p:cNvPicPr>
            <a:picLocks noChangeAspect="1" noChangeArrowheads="1"/>
          </p:cNvPicPr>
          <p:nvPr/>
        </p:nvPicPr>
        <p:blipFill>
          <a:blip r:embed="rId2"/>
          <a:srcRect/>
          <a:stretch>
            <a:fillRect/>
          </a:stretch>
        </p:blipFill>
        <p:spPr bwMode="auto">
          <a:xfrm>
            <a:off x="6862516" y="1643050"/>
            <a:ext cx="5329484" cy="2714644"/>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Three </a:t>
            </a:r>
            <a:r>
              <a:rPr lang="it-IT" dirty="0" err="1" smtClean="0"/>
              <a:t>examples</a:t>
            </a:r>
            <a:r>
              <a:rPr lang="it-IT" dirty="0" smtClean="0"/>
              <a:t> – </a:t>
            </a:r>
            <a:r>
              <a:rPr lang="it-IT" dirty="0" err="1" smtClean="0"/>
              <a:t>Flood</a:t>
            </a:r>
            <a:r>
              <a:rPr lang="it-IT" dirty="0" smtClean="0"/>
              <a:t> in </a:t>
            </a:r>
            <a:r>
              <a:rPr lang="it-IT" dirty="0" err="1" smtClean="0"/>
              <a:t>Germany</a:t>
            </a:r>
            <a:r>
              <a:rPr lang="it-IT" dirty="0" smtClean="0"/>
              <a:t> 2021</a:t>
            </a:r>
          </a:p>
          <a:p>
            <a:endParaRPr lang="en-US" dirty="0" smtClean="0"/>
          </a:p>
        </p:txBody>
      </p:sp>
      <p:sp>
        <p:nvSpPr>
          <p:cNvPr id="7" name="Segnaposto testo 6"/>
          <p:cNvSpPr>
            <a:spLocks noGrp="1"/>
          </p:cNvSpPr>
          <p:nvPr>
            <p:ph type="body" sz="quarter" idx="11"/>
          </p:nvPr>
        </p:nvSpPr>
        <p:spPr>
          <a:xfrm>
            <a:off x="539791" y="857232"/>
            <a:ext cx="7770787" cy="1728192"/>
          </a:xfrm>
        </p:spPr>
        <p:txBody>
          <a:bodyPr/>
          <a:lstStyle/>
          <a:p>
            <a:r>
              <a:rPr lang="en-US" dirty="0" smtClean="0"/>
              <a:t>From Montanari et al. (2024) one reads:</a:t>
            </a:r>
          </a:p>
          <a:p>
            <a:r>
              <a:rPr lang="en-US" dirty="0" smtClean="0">
                <a:solidFill>
                  <a:srgbClr val="0070C0"/>
                </a:solidFill>
              </a:rPr>
              <a:t>“</a:t>
            </a:r>
            <a:r>
              <a:rPr lang="en-US" i="1" dirty="0" smtClean="0">
                <a:solidFill>
                  <a:srgbClr val="0070C0"/>
                </a:solidFill>
              </a:rPr>
              <a:t>In July 2021 heavy and widespread rainfall caused catastrophic flooding in parts of Germany, Belgium, Luxembourg and the Netherlands with 221 fatalities and EUR 46 billion economic damage (Munich Re, 2022). A total of 134 people died alone along the river </a:t>
            </a:r>
            <a:r>
              <a:rPr lang="en-US" i="1" dirty="0" err="1" smtClean="0">
                <a:solidFill>
                  <a:srgbClr val="0070C0"/>
                </a:solidFill>
              </a:rPr>
              <a:t>Ahr</a:t>
            </a:r>
            <a:r>
              <a:rPr lang="en-US" i="1" dirty="0" smtClean="0">
                <a:solidFill>
                  <a:srgbClr val="0070C0"/>
                </a:solidFill>
              </a:rPr>
              <a:t> in Germany, a tributary of the Rhine with a catchment area of less than 900 km</a:t>
            </a:r>
            <a:r>
              <a:rPr lang="en-US" i="1" baseline="30000" dirty="0" smtClean="0">
                <a:solidFill>
                  <a:srgbClr val="0070C0"/>
                </a:solidFill>
              </a:rPr>
              <a:t>2</a:t>
            </a:r>
            <a:r>
              <a:rPr lang="en-US" i="1" dirty="0" smtClean="0">
                <a:solidFill>
                  <a:srgbClr val="0070C0"/>
                </a:solidFill>
              </a:rPr>
              <a:t>. Although a precise rainfall forecast was only possible with a lead time of a few hours, the potential for extraordinary rainfall was provided at least 2 days in advance (Mohr et al., 2023). Nevertheless, this flood took both people and disaster management by surprise. The severity of the flooding was underestimated, the state of emergency was declared too late and evacuations were not initiated in time (</a:t>
            </a:r>
            <a:r>
              <a:rPr lang="en-US" i="1" dirty="0" err="1" smtClean="0">
                <a:solidFill>
                  <a:srgbClr val="0070C0"/>
                </a:solidFill>
              </a:rPr>
              <a:t>Thieken</a:t>
            </a:r>
            <a:r>
              <a:rPr lang="en-US" i="1" dirty="0" smtClean="0">
                <a:solidFill>
                  <a:srgbClr val="0070C0"/>
                </a:solidFill>
              </a:rPr>
              <a:t> et al., 2023), although the specific circumstances of the warning and disaster management are still under investigation by inquiry commissions (</a:t>
            </a:r>
            <a:r>
              <a:rPr lang="en-US" i="1" dirty="0" err="1" smtClean="0">
                <a:solidFill>
                  <a:srgbClr val="0070C0"/>
                </a:solidFill>
              </a:rPr>
              <a:t>Landtag</a:t>
            </a:r>
            <a:r>
              <a:rPr lang="en-US" i="1" dirty="0" smtClean="0">
                <a:solidFill>
                  <a:srgbClr val="0070C0"/>
                </a:solidFill>
              </a:rPr>
              <a:t> RLP, 2023). [….] The flood wave took around 7 h to travel downstream, and at 02:00 the next day </a:t>
            </a:r>
            <a:r>
              <a:rPr lang="en-US" b="1" i="1" dirty="0" smtClean="0">
                <a:solidFill>
                  <a:srgbClr val="0070C0"/>
                </a:solidFill>
              </a:rPr>
              <a:t>12 people in a facility for mentally and physically handicapped were trapped and drowned in </a:t>
            </a:r>
            <a:r>
              <a:rPr lang="en-US" b="1" i="1" dirty="0" err="1" smtClean="0">
                <a:solidFill>
                  <a:srgbClr val="0070C0"/>
                </a:solidFill>
              </a:rPr>
              <a:t>Sinzig</a:t>
            </a:r>
            <a:r>
              <a:rPr lang="en-US" b="1" i="1" dirty="0" smtClean="0">
                <a:solidFill>
                  <a:srgbClr val="0070C0"/>
                </a:solidFill>
              </a:rPr>
              <a:t>, 60 km downstream of </a:t>
            </a:r>
            <a:r>
              <a:rPr lang="en-US" b="1" i="1" dirty="0" err="1" smtClean="0">
                <a:solidFill>
                  <a:srgbClr val="0070C0"/>
                </a:solidFill>
              </a:rPr>
              <a:t>Dorsel</a:t>
            </a:r>
            <a:r>
              <a:rPr lang="en-US" i="1" dirty="0" smtClean="0">
                <a:solidFill>
                  <a:srgbClr val="0070C0"/>
                </a:solidFill>
              </a:rPr>
              <a:t>. In many regions, the inundation extent of July 2021 exceeded the flood scenarios of the official flood maps by far.</a:t>
            </a:r>
            <a:r>
              <a:rPr lang="en-US" dirty="0" smtClean="0">
                <a:solidFill>
                  <a:srgbClr val="0070C0"/>
                </a:solidFill>
              </a:rPr>
              <a:t>”</a:t>
            </a:r>
          </a:p>
          <a:p>
            <a:r>
              <a:rPr lang="en-US" dirty="0" smtClean="0"/>
              <a:t>During the 2021 flood in Germany, hospitals suffered from power shutdown while water was invading the rooms, and the patients had to be carried out by hands, walking down along the stairs. </a:t>
            </a:r>
            <a:endParaRPr lang="en-US" dirty="0">
              <a:solidFill>
                <a:srgbClr val="0070C0"/>
              </a:solidFill>
            </a:endParaRPr>
          </a:p>
        </p:txBody>
      </p:sp>
      <p:pic>
        <p:nvPicPr>
          <p:cNvPr id="21506" name="Picture 2" descr="https://hess.copernicus.org/articles/28/2603/2024/hess-28-2603-2024-f02"/>
          <p:cNvPicPr>
            <a:picLocks noChangeAspect="1" noChangeArrowheads="1"/>
          </p:cNvPicPr>
          <p:nvPr/>
        </p:nvPicPr>
        <p:blipFill>
          <a:blip r:embed="rId2"/>
          <a:srcRect/>
          <a:stretch>
            <a:fillRect/>
          </a:stretch>
        </p:blipFill>
        <p:spPr bwMode="auto">
          <a:xfrm>
            <a:off x="8586296" y="785794"/>
            <a:ext cx="3605703" cy="4572032"/>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Three </a:t>
            </a:r>
            <a:r>
              <a:rPr lang="it-IT" dirty="0" err="1" smtClean="0"/>
              <a:t>examples</a:t>
            </a:r>
            <a:r>
              <a:rPr lang="it-IT" dirty="0" smtClean="0"/>
              <a:t> – </a:t>
            </a:r>
            <a:r>
              <a:rPr lang="it-IT" dirty="0" err="1" smtClean="0"/>
              <a:t>Flood</a:t>
            </a:r>
            <a:r>
              <a:rPr lang="it-IT" dirty="0" smtClean="0"/>
              <a:t> in the Romagna </a:t>
            </a:r>
            <a:r>
              <a:rPr lang="it-IT" dirty="0" err="1" smtClean="0"/>
              <a:t>Region</a:t>
            </a:r>
            <a:r>
              <a:rPr lang="it-IT" dirty="0" smtClean="0"/>
              <a:t> 2023</a:t>
            </a:r>
          </a:p>
          <a:p>
            <a:endParaRPr lang="en-US" dirty="0" smtClean="0"/>
          </a:p>
        </p:txBody>
      </p:sp>
      <p:sp>
        <p:nvSpPr>
          <p:cNvPr id="7" name="Segnaposto testo 6"/>
          <p:cNvSpPr>
            <a:spLocks noGrp="1"/>
          </p:cNvSpPr>
          <p:nvPr>
            <p:ph type="body" sz="quarter" idx="11"/>
          </p:nvPr>
        </p:nvSpPr>
        <p:spPr>
          <a:xfrm>
            <a:off x="539791" y="714356"/>
            <a:ext cx="11128373" cy="1728192"/>
          </a:xfrm>
        </p:spPr>
        <p:txBody>
          <a:bodyPr/>
          <a:lstStyle/>
          <a:p>
            <a:pPr marL="176213" indent="-176213">
              <a:buFont typeface="Arial" pitchFamily="34" charset="0"/>
              <a:buChar char="•"/>
            </a:pPr>
            <a:r>
              <a:rPr lang="en-US" dirty="0" smtClean="0"/>
              <a:t>In May 2023, the Emilia-Romagna region of Italy—particularly the Romagna area—experienced catastrophic floods following intense rainfall, forcing the evacuation of more than 36,000 people and disrupting essential services. </a:t>
            </a:r>
          </a:p>
          <a:p>
            <a:pPr marL="176213" indent="-176213">
              <a:buFont typeface="Arial" pitchFamily="34" charset="0"/>
              <a:buChar char="•"/>
            </a:pPr>
            <a:r>
              <a:rPr lang="en-US" dirty="0" smtClean="0"/>
              <a:t>The regional health system, led by </a:t>
            </a:r>
            <a:r>
              <a:rPr lang="en-US" i="1" dirty="0" err="1" smtClean="0"/>
              <a:t>Azienda</a:t>
            </a:r>
            <a:r>
              <a:rPr lang="en-US" i="1" dirty="0" smtClean="0"/>
              <a:t> USL </a:t>
            </a:r>
            <a:r>
              <a:rPr lang="en-US" i="1" dirty="0" err="1" smtClean="0"/>
              <a:t>della</a:t>
            </a:r>
            <a:r>
              <a:rPr lang="en-US" i="1" dirty="0" smtClean="0"/>
              <a:t> Romagna</a:t>
            </a:r>
            <a:r>
              <a:rPr lang="en-US" dirty="0" smtClean="0"/>
              <a:t> - in coordination with the civil protection authorities - rapidly activated its emergency operations. </a:t>
            </a:r>
          </a:p>
          <a:p>
            <a:pPr marL="176213" indent="-176213">
              <a:buFont typeface="Arial" pitchFamily="34" charset="0"/>
              <a:buChar char="•"/>
            </a:pPr>
            <a:r>
              <a:rPr lang="en-US" dirty="0" smtClean="0"/>
              <a:t>Early assessments identified vulnerable groups such as the elderly, disabled, and chronically ill, who were relocated to protected facilities and community shelters. </a:t>
            </a:r>
          </a:p>
          <a:p>
            <a:pPr marL="176213" indent="-176213">
              <a:buFont typeface="Arial" pitchFamily="34" charset="0"/>
              <a:buChar char="•"/>
            </a:pPr>
            <a:r>
              <a:rPr lang="en-US" dirty="0" smtClean="0"/>
              <a:t>Hygiene inspections and infection-control protocols were immediately deployed to prevent outbreaks, while the Local Health Authority distributed guidance leaflets on wound protection, safe cleanup, and avoiding contact with contaminated water. </a:t>
            </a:r>
          </a:p>
          <a:p>
            <a:pPr marL="176213" indent="-176213">
              <a:buFont typeface="Arial" pitchFamily="34" charset="0"/>
              <a:buChar char="•"/>
            </a:pPr>
            <a:r>
              <a:rPr lang="en-US" dirty="0" smtClean="0"/>
              <a:t>Targeted vaccination campaigns were launched against tetanus and hepatitis A, and </a:t>
            </a:r>
            <a:r>
              <a:rPr lang="en-US" dirty="0" err="1" smtClean="0"/>
              <a:t>syndromic</a:t>
            </a:r>
            <a:r>
              <a:rPr lang="en-US" dirty="0" smtClean="0"/>
              <a:t> surveillance systems monitored gastrointestinal, trauma, and mental-health cases emerging from affected populations.</a:t>
            </a:r>
          </a:p>
          <a:p>
            <a:pPr marL="176213" indent="-176213">
              <a:buFont typeface="Arial" pitchFamily="34" charset="0"/>
              <a:buChar char="•"/>
            </a:pPr>
            <a:r>
              <a:rPr lang="en-US" dirty="0" smtClean="0"/>
              <a:t>Hospitals and primary-care clinics continued to function despite widespread infrastructural damage, thanks to contingency plans, mobile health units, and volunteer coordination.</a:t>
            </a:r>
          </a:p>
          <a:p>
            <a:pPr marL="176213" indent="-176213">
              <a:buFont typeface="Arial" pitchFamily="34" charset="0"/>
              <a:buChar char="•"/>
            </a:pPr>
            <a:r>
              <a:rPr lang="en-US" dirty="0" smtClean="0"/>
              <a:t>Emergency departments reported higher-severity cases, mainly trauma and mental distress. </a:t>
            </a:r>
          </a:p>
          <a:p>
            <a:pPr marL="176213" indent="-176213">
              <a:buFont typeface="Arial" pitchFamily="34" charset="0"/>
              <a:buChar char="•"/>
            </a:pPr>
            <a:r>
              <a:rPr lang="en-US" dirty="0" smtClean="0"/>
              <a:t>The health system’s communication teams worked closely with municipalities to issue daily risk updates and hygiene recommendations</a:t>
            </a:r>
          </a:p>
          <a:p>
            <a:pPr marL="176213" indent="-176213">
              <a:buFont typeface="Arial" pitchFamily="34" charset="0"/>
              <a:buChar char="•"/>
            </a:pPr>
            <a:r>
              <a:rPr lang="en-US" dirty="0" smtClean="0"/>
              <a:t>The 2023 Romagna floods ultimately highlighted both the strengths of Italy’s decentralized, community-based healthcare model and critical gaps in data integration, volunteer coordination, and disaster planning,</a:t>
            </a:r>
            <a:br>
              <a:rPr lang="en-US" dirty="0" smtClean="0"/>
            </a:br>
            <a:r>
              <a:rPr lang="en-US" dirty="0" smtClean="0"/>
              <a:t>offering key lessons for building a more flood-resilient health system in the era of climate change. </a:t>
            </a:r>
            <a:br>
              <a:rPr lang="en-US" dirty="0" smtClean="0"/>
            </a:br>
            <a:r>
              <a:rPr lang="en-US" dirty="0" smtClean="0"/>
              <a:t>For more details see </a:t>
            </a:r>
            <a:r>
              <a:rPr lang="en-US" dirty="0" err="1" smtClean="0"/>
              <a:t>Valente</a:t>
            </a:r>
            <a:r>
              <a:rPr lang="en-US" dirty="0" smtClean="0"/>
              <a:t> et al. (2023).</a:t>
            </a:r>
            <a:endParaRPr lang="en-US"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Flood</a:t>
            </a:r>
            <a:r>
              <a:rPr lang="it-IT" dirty="0" smtClean="0"/>
              <a:t> in </a:t>
            </a:r>
            <a:r>
              <a:rPr lang="en-US" dirty="0" smtClean="0"/>
              <a:t>southwestern Japan</a:t>
            </a:r>
            <a:endParaRPr lang="it-IT" dirty="0" smtClean="0"/>
          </a:p>
          <a:p>
            <a:endParaRPr lang="en-US" dirty="0" smtClean="0"/>
          </a:p>
        </p:txBody>
      </p:sp>
      <p:sp>
        <p:nvSpPr>
          <p:cNvPr id="7" name="Segnaposto testo 6"/>
          <p:cNvSpPr>
            <a:spLocks noGrp="1"/>
          </p:cNvSpPr>
          <p:nvPr>
            <p:ph type="body" sz="quarter" idx="11"/>
          </p:nvPr>
        </p:nvSpPr>
        <p:spPr>
          <a:xfrm>
            <a:off x="539791" y="857232"/>
            <a:ext cx="7342159" cy="1728192"/>
          </a:xfrm>
        </p:spPr>
        <p:txBody>
          <a:bodyPr/>
          <a:lstStyle/>
          <a:p>
            <a:r>
              <a:rPr lang="en-US" dirty="0" smtClean="0"/>
              <a:t>Quoting from "</a:t>
            </a:r>
            <a:r>
              <a:rPr lang="en-US" dirty="0" smtClean="0">
                <a:hlinkClick r:id="rId2"/>
              </a:rPr>
              <a:t>Preparing health systems for shocks - Japan's experience of enhancing the resilience of its health system</a:t>
            </a:r>
            <a:r>
              <a:rPr lang="en-US" dirty="0" smtClean="0"/>
              <a:t>":</a:t>
            </a:r>
          </a:p>
          <a:p>
            <a:r>
              <a:rPr lang="en-US" i="1" dirty="0" smtClean="0">
                <a:solidFill>
                  <a:srgbClr val="0070C0"/>
                </a:solidFill>
              </a:rPr>
              <a:t>“In terms of the impact of floods on health facilities, during the 2018 heavy rains that caused river flooding and landslides impacting more than 10 prefectures in southwestern Japan, approximately 95 medical facilities were affected by flooding, power outages and water service disruptions at their hospitals and clinics. </a:t>
            </a:r>
          </a:p>
          <a:p>
            <a:r>
              <a:rPr lang="en-US" i="1" dirty="0" smtClean="0">
                <a:solidFill>
                  <a:srgbClr val="0070C0"/>
                </a:solidFill>
              </a:rPr>
              <a:t>In </a:t>
            </a:r>
            <a:r>
              <a:rPr lang="en-US" i="1" dirty="0" err="1" smtClean="0">
                <a:solidFill>
                  <a:srgbClr val="0070C0"/>
                </a:solidFill>
              </a:rPr>
              <a:t>Mabi</a:t>
            </a:r>
            <a:r>
              <a:rPr lang="en-US" i="1" dirty="0" smtClean="0">
                <a:solidFill>
                  <a:srgbClr val="0070C0"/>
                </a:solidFill>
              </a:rPr>
              <a:t> District, Kurashiki City, Okayama Prefecture, one of the most devastated areas due to a levee break that led to more than 50 deaths, the </a:t>
            </a:r>
            <a:r>
              <a:rPr lang="en-US" i="1" dirty="0" err="1" smtClean="0">
                <a:solidFill>
                  <a:srgbClr val="0070C0"/>
                </a:solidFill>
              </a:rPr>
              <a:t>Mabi</a:t>
            </a:r>
            <a:r>
              <a:rPr lang="en-US" i="1" dirty="0" smtClean="0">
                <a:solidFill>
                  <a:srgbClr val="0070C0"/>
                </a:solidFill>
              </a:rPr>
              <a:t> Memorial Hospital was inundated up to its first floor ceiling. </a:t>
            </a:r>
          </a:p>
          <a:p>
            <a:r>
              <a:rPr lang="en-US" i="1" dirty="0" smtClean="0">
                <a:solidFill>
                  <a:srgbClr val="0070C0"/>
                </a:solidFill>
              </a:rPr>
              <a:t>More than 300 patients and workers were temporarily trapped within the hospital building unable to access lifeline infrastructure services. </a:t>
            </a:r>
          </a:p>
          <a:p>
            <a:r>
              <a:rPr lang="en-US" i="1" dirty="0" smtClean="0">
                <a:solidFill>
                  <a:srgbClr val="0070C0"/>
                </a:solidFill>
              </a:rPr>
              <a:t>However, thanks to the quick rescue and emergency transport efforts provided by the Self Defense Force, Fire and Disaster Management Agency (FDMA), and DMAT, there were no casualties during that temporary period of isolation. </a:t>
            </a:r>
          </a:p>
          <a:p>
            <a:r>
              <a:rPr lang="en-US" i="1" dirty="0" smtClean="0">
                <a:solidFill>
                  <a:srgbClr val="0070C0"/>
                </a:solidFill>
              </a:rPr>
              <a:t>Lifeline infrastructure in </a:t>
            </a:r>
            <a:r>
              <a:rPr lang="en-US" i="1" dirty="0" err="1" smtClean="0">
                <a:solidFill>
                  <a:srgbClr val="0070C0"/>
                </a:solidFill>
              </a:rPr>
              <a:t>Mabi</a:t>
            </a:r>
            <a:r>
              <a:rPr lang="en-US" i="1" dirty="0" smtClean="0">
                <a:solidFill>
                  <a:srgbClr val="0070C0"/>
                </a:solidFill>
              </a:rPr>
              <a:t> City was eventually restored, including power within five days, water supply within two weeks, and medical services within 10 days (resumed provisionally from vehicles).”</a:t>
            </a:r>
            <a:endParaRPr lang="en-US" i="1" dirty="0">
              <a:solidFill>
                <a:srgbClr val="0070C0"/>
              </a:solidFill>
            </a:endParaRPr>
          </a:p>
        </p:txBody>
      </p:sp>
      <p:pic>
        <p:nvPicPr>
          <p:cNvPr id="22531" name="Picture 3" descr="Z:\home\sturno\Scaricati\Kawabou_XRAIN_Chugoku-Shikoku_2018-07-05to07.gif"/>
          <p:cNvPicPr>
            <a:picLocks noChangeAspect="1" noChangeArrowheads="1" noCrop="1"/>
          </p:cNvPicPr>
          <p:nvPr/>
        </p:nvPicPr>
        <p:blipFill>
          <a:blip r:embed="rId3"/>
          <a:srcRect/>
          <a:stretch>
            <a:fillRect/>
          </a:stretch>
        </p:blipFill>
        <p:spPr bwMode="auto">
          <a:xfrm>
            <a:off x="8120053" y="857251"/>
            <a:ext cx="4071947" cy="4071947"/>
          </a:xfrm>
          <a:prstGeom prst="rect">
            <a:avLst/>
          </a:prstGeom>
          <a:noFill/>
        </p:spPr>
      </p:pic>
      <p:sp>
        <p:nvSpPr>
          <p:cNvPr id="8" name="Rettangolo 7"/>
          <p:cNvSpPr/>
          <p:nvPr/>
        </p:nvSpPr>
        <p:spPr>
          <a:xfrm>
            <a:off x="8096264" y="4929198"/>
            <a:ext cx="4024298" cy="1754326"/>
          </a:xfrm>
          <a:prstGeom prst="rect">
            <a:avLst/>
          </a:prstGeom>
          <a:solidFill>
            <a:schemeClr val="bg1"/>
          </a:solidFill>
        </p:spPr>
        <p:txBody>
          <a:bodyPr wrap="square">
            <a:spAutoFit/>
          </a:bodyPr>
          <a:lstStyle/>
          <a:p>
            <a:r>
              <a:rPr lang="en-US" sz="1200" dirty="0" smtClean="0"/>
              <a:t>A gif animation of X-band </a:t>
            </a:r>
            <a:r>
              <a:rPr lang="en-US" sz="1200" dirty="0" err="1" smtClean="0"/>
              <a:t>rader</a:t>
            </a:r>
            <a:r>
              <a:rPr lang="en-US" sz="1200" dirty="0" smtClean="0"/>
              <a:t> image(XRAIN) from 2018-07-05 0:00 to 2018-07-07 12:00(JST, UTC+9) of Chugoku Region in Japan. Rader precipitation image of </a:t>
            </a:r>
            <a:r>
              <a:rPr lang="en-US" sz="1200" dirty="0" smtClean="0">
                <a:hlinkClick r:id="rId4" tooltip="en:2018 Japan floods"/>
              </a:rPr>
              <a:t>July 2018 West Japan floods</a:t>
            </a:r>
            <a:r>
              <a:rPr lang="en-US" sz="1200" dirty="0" smtClean="0"/>
              <a:t>. </a:t>
            </a:r>
            <a:endParaRPr lang="it-IT" sz="1200" dirty="0" smtClean="0"/>
          </a:p>
          <a:p>
            <a:r>
              <a:rPr lang="it-IT" sz="1200" dirty="0" err="1" smtClean="0"/>
              <a:t>By</a:t>
            </a:r>
            <a:r>
              <a:rPr lang="it-IT" sz="1200" dirty="0" smtClean="0"/>
              <a:t> </a:t>
            </a:r>
            <a:r>
              <a:rPr lang="it-IT" sz="1200" dirty="0" err="1" smtClean="0"/>
              <a:t>Original</a:t>
            </a:r>
            <a:r>
              <a:rPr lang="it-IT" sz="1200" dirty="0" smtClean="0"/>
              <a:t>: "Information </a:t>
            </a:r>
            <a:r>
              <a:rPr lang="it-IT" sz="1200" dirty="0" err="1" smtClean="0"/>
              <a:t>for</a:t>
            </a:r>
            <a:r>
              <a:rPr lang="it-IT" sz="1200" dirty="0" smtClean="0"/>
              <a:t> </a:t>
            </a:r>
            <a:r>
              <a:rPr lang="it-IT" sz="1200" dirty="0" err="1" smtClean="0"/>
              <a:t>flood</a:t>
            </a:r>
            <a:r>
              <a:rPr lang="it-IT" sz="1200" dirty="0" smtClean="0"/>
              <a:t> </a:t>
            </a:r>
            <a:r>
              <a:rPr lang="it-IT" sz="1200" dirty="0" err="1" smtClean="0"/>
              <a:t>prevention</a:t>
            </a:r>
            <a:r>
              <a:rPr lang="it-IT" sz="1200" dirty="0" smtClean="0"/>
              <a:t>" on The </a:t>
            </a:r>
            <a:r>
              <a:rPr lang="it-IT" sz="1200" dirty="0" err="1" smtClean="0"/>
              <a:t>Ministry</a:t>
            </a:r>
            <a:r>
              <a:rPr lang="it-IT" sz="1200" dirty="0" smtClean="0"/>
              <a:t> </a:t>
            </a:r>
            <a:r>
              <a:rPr lang="it-IT" sz="1200" dirty="0" err="1" smtClean="0"/>
              <a:t>of</a:t>
            </a:r>
            <a:r>
              <a:rPr lang="it-IT" sz="1200" dirty="0" smtClean="0"/>
              <a:t> </a:t>
            </a:r>
            <a:r>
              <a:rPr lang="it-IT" sz="1200" dirty="0" err="1" smtClean="0"/>
              <a:t>Land</a:t>
            </a:r>
            <a:r>
              <a:rPr lang="it-IT" sz="1200" dirty="0" smtClean="0"/>
              <a:t>, </a:t>
            </a:r>
            <a:r>
              <a:rPr lang="it-IT" sz="1200" dirty="0" err="1" smtClean="0"/>
              <a:t>Infrastructure</a:t>
            </a:r>
            <a:r>
              <a:rPr lang="it-IT" sz="1200" dirty="0" smtClean="0"/>
              <a:t>, </a:t>
            </a:r>
            <a:r>
              <a:rPr lang="it-IT" sz="1200" dirty="0" err="1" smtClean="0"/>
              <a:t>Transport</a:t>
            </a:r>
            <a:r>
              <a:rPr lang="it-IT" sz="1200" dirty="0" smtClean="0"/>
              <a:t> and </a:t>
            </a:r>
            <a:r>
              <a:rPr lang="it-IT" sz="1200" dirty="0" err="1" smtClean="0"/>
              <a:t>Tourism</a:t>
            </a:r>
            <a:r>
              <a:rPr lang="it-IT" sz="1200" dirty="0" smtClean="0"/>
              <a:t> (</a:t>
            </a:r>
            <a:r>
              <a:rPr lang="it-IT" sz="1200" dirty="0" err="1" smtClean="0"/>
              <a:t>Japan</a:t>
            </a:r>
            <a:r>
              <a:rPr lang="it-IT" sz="1200" dirty="0" smtClean="0"/>
              <a:t>). </a:t>
            </a:r>
            <a:r>
              <a:rPr lang="it-IT" altLang="ja-JP" sz="1200" dirty="0" smtClean="0"/>
              <a:t> </a:t>
            </a:r>
            <a:r>
              <a:rPr lang="it-IT" sz="1200" dirty="0" err="1" smtClean="0"/>
              <a:t>Add</a:t>
            </a:r>
            <a:r>
              <a:rPr lang="it-IT" sz="1200" dirty="0" smtClean="0"/>
              <a:t> </a:t>
            </a:r>
            <a:r>
              <a:rPr lang="it-IT" sz="1200" dirty="0" err="1" smtClean="0"/>
              <a:t>animation</a:t>
            </a:r>
            <a:r>
              <a:rPr lang="it-IT" sz="1200" dirty="0" smtClean="0"/>
              <a:t>: </a:t>
            </a:r>
            <a:r>
              <a:rPr lang="it-IT" sz="1200" dirty="0" err="1" smtClean="0"/>
              <a:t>Peka</a:t>
            </a:r>
            <a:r>
              <a:rPr lang="it-IT" sz="1200" dirty="0" smtClean="0"/>
              <a:t> - </a:t>
            </a:r>
            <a:r>
              <a:rPr lang="it-IT" sz="1200" dirty="0" err="1" smtClean="0"/>
              <a:t>as</a:t>
            </a:r>
            <a:r>
              <a:rPr lang="it-IT" sz="1200" dirty="0" smtClean="0"/>
              <a:t> </a:t>
            </a:r>
            <a:r>
              <a:rPr lang="it-IT" sz="1200" dirty="0" err="1" smtClean="0"/>
              <a:t>of</a:t>
            </a:r>
            <a:r>
              <a:rPr lang="it-IT" sz="1200" dirty="0" smtClean="0"/>
              <a:t> 2018-07-10, CC BY 4.0, https://commons.wikimedia.org/w/index.php?curid=70717997</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
          <p:cNvSpPr>
            <a:spLocks noGrp="1"/>
          </p:cNvSpPr>
          <p:nvPr>
            <p:ph type="body" sz="quarter" idx="10"/>
          </p:nvPr>
        </p:nvSpPr>
        <p:spPr>
          <a:xfrm>
            <a:off x="527051" y="357166"/>
            <a:ext cx="11233149" cy="648071"/>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Experience</a:t>
            </a:r>
            <a:r>
              <a:rPr lang="it-IT" dirty="0" smtClean="0"/>
              <a:t> </a:t>
            </a:r>
            <a:r>
              <a:rPr lang="it-IT" dirty="0" err="1" smtClean="0"/>
              <a:t>from</a:t>
            </a:r>
            <a:r>
              <a:rPr lang="en-US" dirty="0" smtClean="0"/>
              <a:t> Japan</a:t>
            </a:r>
            <a:endParaRPr lang="it-IT" dirty="0" smtClean="0"/>
          </a:p>
          <a:p>
            <a:endParaRPr lang="en-US" dirty="0" smtClean="0"/>
          </a:p>
        </p:txBody>
      </p:sp>
      <p:pic>
        <p:nvPicPr>
          <p:cNvPr id="25601" name="Picture 1">
            <a:hlinkClick r:id="rId2"/>
          </p:cNvPr>
          <p:cNvPicPr>
            <a:picLocks noChangeAspect="1" noChangeArrowheads="1"/>
          </p:cNvPicPr>
          <p:nvPr/>
        </p:nvPicPr>
        <p:blipFill>
          <a:blip r:embed="rId3"/>
          <a:srcRect/>
          <a:stretch>
            <a:fillRect/>
          </a:stretch>
        </p:blipFill>
        <p:spPr bwMode="auto">
          <a:xfrm>
            <a:off x="3309918" y="785794"/>
            <a:ext cx="4533900" cy="590550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s://www.albertomontanari.it/sites/default/files/didattica/climate/climatehealth6.png"/>
          <p:cNvPicPr>
            <a:picLocks noChangeAspect="1" noChangeArrowheads="1"/>
          </p:cNvPicPr>
          <p:nvPr/>
        </p:nvPicPr>
        <p:blipFill>
          <a:blip r:embed="rId2"/>
          <a:srcRect/>
          <a:stretch>
            <a:fillRect/>
          </a:stretch>
        </p:blipFill>
        <p:spPr bwMode="auto">
          <a:xfrm>
            <a:off x="523836" y="857232"/>
            <a:ext cx="10182763" cy="5072098"/>
          </a:xfrm>
          <a:prstGeom prst="rect">
            <a:avLst/>
          </a:prstGeom>
          <a:noFill/>
        </p:spPr>
      </p:pic>
      <p:sp>
        <p:nvSpPr>
          <p:cNvPr id="11" name="Segnaposto testo 1"/>
          <p:cNvSpPr>
            <a:spLocks noGrp="1"/>
          </p:cNvSpPr>
          <p:nvPr>
            <p:ph type="body" sz="quarter" idx="10"/>
          </p:nvPr>
        </p:nvSpPr>
        <p:spPr>
          <a:xfrm>
            <a:off x="527051" y="357166"/>
            <a:ext cx="11233149" cy="648071"/>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Flood</a:t>
            </a:r>
            <a:r>
              <a:rPr lang="it-IT" dirty="0" smtClean="0"/>
              <a:t> in </a:t>
            </a:r>
            <a:r>
              <a:rPr lang="en-US" dirty="0" smtClean="0"/>
              <a:t>southwestern Japan</a:t>
            </a:r>
            <a:endParaRPr lang="it-IT" dirty="0" smtClean="0"/>
          </a:p>
          <a:p>
            <a:endParaRPr lang="en-US" dirty="0" smtClean="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
          <p:cNvSpPr>
            <a:spLocks noGrp="1"/>
          </p:cNvSpPr>
          <p:nvPr>
            <p:ph type="body" sz="quarter" idx="10"/>
          </p:nvPr>
        </p:nvSpPr>
        <p:spPr>
          <a:xfrm rot="19200094">
            <a:off x="5453058" y="2737001"/>
            <a:ext cx="6307142" cy="648071"/>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Experience</a:t>
            </a:r>
            <a:r>
              <a:rPr lang="it-IT" dirty="0" smtClean="0"/>
              <a:t> </a:t>
            </a:r>
            <a:r>
              <a:rPr lang="it-IT" dirty="0" err="1" smtClean="0"/>
              <a:t>from</a:t>
            </a:r>
            <a:r>
              <a:rPr lang="it-IT" dirty="0" smtClean="0"/>
              <a:t> </a:t>
            </a:r>
            <a:r>
              <a:rPr lang="it-IT" dirty="0" err="1" smtClean="0"/>
              <a:t>Japan</a:t>
            </a:r>
            <a:endParaRPr lang="it-IT" dirty="0" smtClean="0"/>
          </a:p>
          <a:p>
            <a:endParaRPr lang="en-US" dirty="0" smtClean="0"/>
          </a:p>
        </p:txBody>
      </p:sp>
      <p:pic>
        <p:nvPicPr>
          <p:cNvPr id="24578" name="Picture 2" descr="https://www.albertomontanari.it/sites/default/files/didattica/climate/climatehealth7.png"/>
          <p:cNvPicPr>
            <a:picLocks noChangeAspect="1" noChangeArrowheads="1"/>
          </p:cNvPicPr>
          <p:nvPr/>
        </p:nvPicPr>
        <p:blipFill>
          <a:blip r:embed="rId2"/>
          <a:srcRect/>
          <a:stretch>
            <a:fillRect/>
          </a:stretch>
        </p:blipFill>
        <p:spPr bwMode="auto">
          <a:xfrm>
            <a:off x="166646" y="0"/>
            <a:ext cx="5029200" cy="6772276"/>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
          <p:cNvSpPr>
            <a:spLocks noGrp="1"/>
          </p:cNvSpPr>
          <p:nvPr>
            <p:ph type="body" sz="quarter" idx="10"/>
          </p:nvPr>
        </p:nvSpPr>
        <p:spPr>
          <a:xfrm>
            <a:off x="309522" y="142852"/>
            <a:ext cx="7858180" cy="648071"/>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Experience</a:t>
            </a:r>
            <a:r>
              <a:rPr lang="it-IT" dirty="0" smtClean="0"/>
              <a:t> </a:t>
            </a:r>
            <a:r>
              <a:rPr lang="it-IT" dirty="0" err="1" smtClean="0"/>
              <a:t>from</a:t>
            </a:r>
            <a:r>
              <a:rPr lang="it-IT" dirty="0" smtClean="0"/>
              <a:t> </a:t>
            </a:r>
            <a:r>
              <a:rPr lang="it-IT" dirty="0" err="1" smtClean="0"/>
              <a:t>Japan</a:t>
            </a:r>
            <a:endParaRPr lang="it-IT" dirty="0" smtClean="0"/>
          </a:p>
          <a:p>
            <a:endParaRPr lang="en-US" dirty="0" smtClean="0"/>
          </a:p>
        </p:txBody>
      </p:sp>
      <p:pic>
        <p:nvPicPr>
          <p:cNvPr id="32771" name="Picture 3"/>
          <p:cNvPicPr>
            <a:picLocks noChangeAspect="1" noChangeArrowheads="1"/>
          </p:cNvPicPr>
          <p:nvPr/>
        </p:nvPicPr>
        <p:blipFill>
          <a:blip r:embed="rId2"/>
          <a:srcRect/>
          <a:stretch>
            <a:fillRect/>
          </a:stretch>
        </p:blipFill>
        <p:spPr bwMode="auto">
          <a:xfrm>
            <a:off x="1666844" y="571480"/>
            <a:ext cx="7500990" cy="6005903"/>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egnaposto testo 1"/>
          <p:cNvSpPr>
            <a:spLocks noGrp="1"/>
          </p:cNvSpPr>
          <p:nvPr>
            <p:ph type="body" sz="quarter" idx="10"/>
          </p:nvPr>
        </p:nvSpPr>
        <p:spPr>
          <a:xfrm>
            <a:off x="309522" y="142852"/>
            <a:ext cx="7858180" cy="648071"/>
          </a:xfrm>
        </p:spPr>
        <p:txBody>
          <a:bodyPr/>
          <a:lstStyle/>
          <a:p>
            <a:r>
              <a:rPr lang="it-IT" dirty="0" err="1" smtClean="0"/>
              <a:t>Climate</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r>
              <a:rPr lang="it-IT" dirty="0" smtClean="0"/>
              <a:t> – </a:t>
            </a:r>
            <a:r>
              <a:rPr lang="it-IT" dirty="0" err="1" smtClean="0"/>
              <a:t>Experience</a:t>
            </a:r>
            <a:r>
              <a:rPr lang="it-IT" dirty="0" smtClean="0"/>
              <a:t> </a:t>
            </a:r>
            <a:r>
              <a:rPr lang="it-IT" dirty="0" err="1" smtClean="0"/>
              <a:t>from</a:t>
            </a:r>
            <a:r>
              <a:rPr lang="it-IT" dirty="0" smtClean="0"/>
              <a:t> </a:t>
            </a:r>
            <a:r>
              <a:rPr lang="it-IT" dirty="0" err="1" smtClean="0"/>
              <a:t>Japan</a:t>
            </a:r>
            <a:endParaRPr lang="it-IT" dirty="0" smtClean="0"/>
          </a:p>
          <a:p>
            <a:endParaRPr lang="en-US" dirty="0" smtClean="0"/>
          </a:p>
        </p:txBody>
      </p:sp>
      <p:pic>
        <p:nvPicPr>
          <p:cNvPr id="33794" name="Picture 2"/>
          <p:cNvPicPr>
            <a:picLocks noChangeAspect="1" noChangeArrowheads="1"/>
          </p:cNvPicPr>
          <p:nvPr/>
        </p:nvPicPr>
        <p:blipFill>
          <a:blip r:embed="rId2"/>
          <a:srcRect/>
          <a:stretch>
            <a:fillRect/>
          </a:stretch>
        </p:blipFill>
        <p:spPr bwMode="auto">
          <a:xfrm>
            <a:off x="1452530" y="720600"/>
            <a:ext cx="8363225" cy="556592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6"/>
            <a:ext cx="11233149" cy="648071"/>
          </a:xfrm>
        </p:spPr>
        <p:txBody>
          <a:bodyPr/>
          <a:lstStyle/>
          <a:p>
            <a:r>
              <a:rPr lang="en-GB" smtClean="0"/>
              <a:t>Introduction</a:t>
            </a:r>
          </a:p>
        </p:txBody>
      </p:sp>
      <p:sp>
        <p:nvSpPr>
          <p:cNvPr id="7" name="Segnaposto testo 6"/>
          <p:cNvSpPr>
            <a:spLocks noGrp="1"/>
          </p:cNvSpPr>
          <p:nvPr>
            <p:ph type="body" sz="quarter" idx="11"/>
          </p:nvPr>
        </p:nvSpPr>
        <p:spPr>
          <a:xfrm>
            <a:off x="539791" y="785794"/>
            <a:ext cx="7699349" cy="1728192"/>
          </a:xfrm>
        </p:spPr>
        <p:txBody>
          <a:bodyPr/>
          <a:lstStyle/>
          <a:p>
            <a:pPr marL="176213" indent="-176213">
              <a:buFont typeface="Arial" pitchFamily="34" charset="0"/>
              <a:buChar char="•"/>
            </a:pPr>
            <a:r>
              <a:rPr lang="en-US" dirty="0" smtClean="0"/>
              <a:t>A climate-friendly health system is one that both reduces its contribution to climate change and adapts to protect health from climate impacts. </a:t>
            </a:r>
          </a:p>
          <a:p>
            <a:pPr marL="176213" indent="-176213">
              <a:buFont typeface="Arial" pitchFamily="34" charset="0"/>
              <a:buChar char="•"/>
            </a:pPr>
            <a:r>
              <a:rPr lang="en-US" dirty="0" smtClean="0">
                <a:solidFill>
                  <a:srgbClr val="0033CC"/>
                </a:solidFill>
              </a:rPr>
              <a:t>In simpler terms, it’s about making healthcare sustainable and resilient in the face of climate change. It is based on low carbon policies, it is climate-proof, it is equitable and health-promoting.</a:t>
            </a:r>
          </a:p>
          <a:p>
            <a:pPr marL="176213" indent="-176213">
              <a:buFont typeface="Arial" pitchFamily="34" charset="0"/>
              <a:buChar char="•"/>
            </a:pPr>
            <a:r>
              <a:rPr lang="en-US" dirty="0" smtClean="0"/>
              <a:t>A climate-proof health system combines structural, non-structural, and operational measures to withstand and recover from environmental crises caused by extreme climatic events. </a:t>
            </a:r>
          </a:p>
          <a:p>
            <a:pPr marL="176213" indent="-176213">
              <a:buFont typeface="Arial" pitchFamily="34" charset="0"/>
              <a:buChar char="•"/>
            </a:pPr>
            <a:r>
              <a:rPr lang="en-US" dirty="0" smtClean="0">
                <a:solidFill>
                  <a:srgbClr val="0033CC"/>
                </a:solidFill>
              </a:rPr>
              <a:t>Structural solutions include - for example - adapting critical equipment and entire buildings, and using appropriate materials. </a:t>
            </a:r>
          </a:p>
          <a:p>
            <a:pPr marL="176213" indent="-176213">
              <a:buFont typeface="Arial" pitchFamily="34" charset="0"/>
              <a:buChar char="•"/>
            </a:pPr>
            <a:r>
              <a:rPr lang="en-US" dirty="0" smtClean="0"/>
              <a:t>Non-structural and operational strategies involve robust preparedness plans, early warning systems, coordination with local authorities, and ensuring resilient infrastructure for essential services like power, water, and communication.</a:t>
            </a:r>
          </a:p>
          <a:p>
            <a:pPr marL="176213" indent="-176213">
              <a:buFont typeface="Arial" pitchFamily="34" charset="0"/>
              <a:buChar char="•"/>
            </a:pPr>
            <a:r>
              <a:rPr lang="en-US" dirty="0" smtClean="0">
                <a:solidFill>
                  <a:srgbClr val="0033CC"/>
                </a:solidFill>
              </a:rPr>
              <a:t>There is an extensive literature on climate friendly systems, with several recent developments for health systems. In fact, the increasing welfare and increasing complexity of health procedures triggers a corresponding increase of related carbon emissions. </a:t>
            </a:r>
          </a:p>
          <a:p>
            <a:pPr marL="176213" indent="-176213">
              <a:buFont typeface="Arial" pitchFamily="34" charset="0"/>
              <a:buChar char="•"/>
            </a:pPr>
            <a:r>
              <a:rPr lang="en-US" dirty="0" smtClean="0"/>
              <a:t>Moreover, the recent occurrence of climatic disasters highlighted that modern health systems are not always resilient against climatic extremes.</a:t>
            </a:r>
          </a:p>
        </p:txBody>
      </p:sp>
      <p:pic>
        <p:nvPicPr>
          <p:cNvPr id="1026" name="Picture 2">
            <a:hlinkClick r:id="rId2"/>
          </p:cNvPr>
          <p:cNvPicPr>
            <a:picLocks noChangeAspect="1" noChangeArrowheads="1"/>
          </p:cNvPicPr>
          <p:nvPr/>
        </p:nvPicPr>
        <p:blipFill>
          <a:blip r:embed="rId3"/>
          <a:srcRect/>
          <a:stretch>
            <a:fillRect/>
          </a:stretch>
        </p:blipFill>
        <p:spPr bwMode="auto">
          <a:xfrm>
            <a:off x="8453454" y="0"/>
            <a:ext cx="3738546" cy="544145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Flood</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endParaRPr lang="it-IT" dirty="0" smtClean="0"/>
          </a:p>
          <a:p>
            <a:endParaRPr lang="en-US" dirty="0" smtClean="0"/>
          </a:p>
        </p:txBody>
      </p:sp>
      <p:sp>
        <p:nvSpPr>
          <p:cNvPr id="7" name="Segnaposto testo 6"/>
          <p:cNvSpPr>
            <a:spLocks noGrp="1"/>
          </p:cNvSpPr>
          <p:nvPr>
            <p:ph type="body" sz="quarter" idx="11"/>
          </p:nvPr>
        </p:nvSpPr>
        <p:spPr>
          <a:xfrm>
            <a:off x="539791" y="914990"/>
            <a:ext cx="8342291" cy="1728192"/>
          </a:xfrm>
        </p:spPr>
        <p:txBody>
          <a:bodyPr/>
          <a:lstStyle/>
          <a:p>
            <a:r>
              <a:rPr lang="en-US" dirty="0" smtClean="0"/>
              <a:t>Flood-proofing health systems means ensuring that healthcare services remain functional, accessible, and safe during and after flooding events. This involves infrastructure resilience, preparedness planning, and community coordination. Some key strategies:</a:t>
            </a:r>
          </a:p>
          <a:p>
            <a:endParaRPr lang="en-US" dirty="0" smtClean="0"/>
          </a:p>
          <a:p>
            <a:r>
              <a:rPr lang="en-US" b="1" dirty="0" smtClean="0"/>
              <a:t>Infrastructure and Facility Design</a:t>
            </a:r>
            <a:endParaRPr lang="en-US" dirty="0" smtClean="0"/>
          </a:p>
          <a:p>
            <a:pPr marL="176213" indent="-176213">
              <a:buFont typeface="Arial" pitchFamily="34" charset="0"/>
              <a:buChar char="•"/>
            </a:pPr>
            <a:r>
              <a:rPr lang="en-US" b="1" dirty="0" smtClean="0"/>
              <a:t>Flood mapping:</a:t>
            </a:r>
            <a:r>
              <a:rPr lang="en-US" dirty="0" smtClean="0"/>
              <a:t> through hydraulic models, get a map of water depth and water flow velocity that may occur during a flood;</a:t>
            </a:r>
          </a:p>
          <a:p>
            <a:pPr marL="176213" indent="-176213">
              <a:buFont typeface="Arial" pitchFamily="34" charset="0"/>
              <a:buChar char="•"/>
            </a:pPr>
            <a:r>
              <a:rPr lang="en-US" b="1" dirty="0" smtClean="0">
                <a:solidFill>
                  <a:srgbClr val="0070C0"/>
                </a:solidFill>
              </a:rPr>
              <a:t>Elevate critical areas:</a:t>
            </a:r>
            <a:r>
              <a:rPr lang="en-US" dirty="0" smtClean="0">
                <a:solidFill>
                  <a:srgbClr val="0070C0"/>
                </a:solidFill>
              </a:rPr>
              <a:t> Place generators, laboratories, pharmacies, and patient wards above known flood levels.</a:t>
            </a:r>
          </a:p>
          <a:p>
            <a:pPr marL="176213" indent="-176213">
              <a:buFont typeface="Arial" pitchFamily="34" charset="0"/>
              <a:buChar char="•"/>
            </a:pPr>
            <a:r>
              <a:rPr lang="en-US" b="1" dirty="0" smtClean="0"/>
              <a:t>Flood-resistant construction:</a:t>
            </a:r>
            <a:r>
              <a:rPr lang="en-US" dirty="0" smtClean="0"/>
              <a:t> Use waterproof materials, sealed walls, raised foundations, and flood barriers.</a:t>
            </a:r>
          </a:p>
          <a:p>
            <a:pPr marL="176213" indent="-176213">
              <a:buFont typeface="Arial" pitchFamily="34" charset="0"/>
              <a:buChar char="•"/>
            </a:pPr>
            <a:r>
              <a:rPr lang="en-US" b="1" dirty="0" smtClean="0">
                <a:solidFill>
                  <a:srgbClr val="0070C0"/>
                </a:solidFill>
              </a:rPr>
              <a:t>Drainage and landscaping:</a:t>
            </a:r>
            <a:r>
              <a:rPr lang="en-US" dirty="0" smtClean="0">
                <a:solidFill>
                  <a:srgbClr val="0070C0"/>
                </a:solidFill>
              </a:rPr>
              <a:t> Install effective </a:t>
            </a:r>
            <a:r>
              <a:rPr lang="en-US" dirty="0" err="1" smtClean="0">
                <a:solidFill>
                  <a:srgbClr val="0070C0"/>
                </a:solidFill>
              </a:rPr>
              <a:t>stormwater</a:t>
            </a:r>
            <a:r>
              <a:rPr lang="en-US" dirty="0" smtClean="0">
                <a:solidFill>
                  <a:srgbClr val="0070C0"/>
                </a:solidFill>
              </a:rPr>
              <a:t> drainage systems and use permeable pavements to reduce runoff.</a:t>
            </a:r>
          </a:p>
          <a:p>
            <a:pPr marL="176213" indent="-176213">
              <a:buFont typeface="Arial" pitchFamily="34" charset="0"/>
              <a:buChar char="•"/>
            </a:pPr>
            <a:r>
              <a:rPr lang="en-US" b="1" dirty="0" smtClean="0"/>
              <a:t>Backup utilities:</a:t>
            </a:r>
            <a:r>
              <a:rPr lang="en-US" dirty="0" smtClean="0"/>
              <a:t> Ensure backup power (elevated generators, solar systems) and independent water supply.</a:t>
            </a:r>
          </a:p>
          <a:p>
            <a:pPr marL="176213" indent="-176213">
              <a:buFont typeface="Arial" pitchFamily="34" charset="0"/>
              <a:buChar char="•"/>
            </a:pPr>
            <a:r>
              <a:rPr lang="en-US" b="1" dirty="0" smtClean="0">
                <a:solidFill>
                  <a:srgbClr val="0070C0"/>
                </a:solidFill>
              </a:rPr>
              <a:t>Relocation or redundancy:</a:t>
            </a:r>
            <a:r>
              <a:rPr lang="en-US" dirty="0" smtClean="0">
                <a:solidFill>
                  <a:srgbClr val="0070C0"/>
                </a:solidFill>
              </a:rPr>
              <a:t> Build backup facilities outside flood-prone zones for essential services (e.g., regional storage for vaccines or medicines).</a:t>
            </a:r>
            <a:endParaRPr lang="en-US" dirty="0">
              <a:solidFill>
                <a:srgbClr val="0070C0"/>
              </a:solidFill>
            </a:endParaRPr>
          </a:p>
        </p:txBody>
      </p:sp>
      <p:pic>
        <p:nvPicPr>
          <p:cNvPr id="26626" name="Picture 2" descr="File:Eco-Dome Djibouti (4951450810).jpg"/>
          <p:cNvPicPr>
            <a:picLocks noChangeAspect="1" noChangeArrowheads="1"/>
          </p:cNvPicPr>
          <p:nvPr/>
        </p:nvPicPr>
        <p:blipFill>
          <a:blip r:embed="rId2"/>
          <a:srcRect/>
          <a:stretch>
            <a:fillRect/>
          </a:stretch>
        </p:blipFill>
        <p:spPr bwMode="auto">
          <a:xfrm>
            <a:off x="9048750" y="1428736"/>
            <a:ext cx="3143250" cy="2095501"/>
          </a:xfrm>
          <a:prstGeom prst="rect">
            <a:avLst/>
          </a:prstGeom>
          <a:noFill/>
        </p:spPr>
      </p:pic>
      <p:sp>
        <p:nvSpPr>
          <p:cNvPr id="5" name="Rettangolo 4"/>
          <p:cNvSpPr/>
          <p:nvPr/>
        </p:nvSpPr>
        <p:spPr>
          <a:xfrm>
            <a:off x="8969542" y="3500438"/>
            <a:ext cx="3167042" cy="2308324"/>
          </a:xfrm>
          <a:prstGeom prst="rect">
            <a:avLst/>
          </a:prstGeom>
        </p:spPr>
        <p:txBody>
          <a:bodyPr wrap="square">
            <a:spAutoFit/>
          </a:bodyPr>
          <a:lstStyle/>
          <a:p>
            <a:r>
              <a:rPr lang="en-US" sz="1200" dirty="0" smtClean="0"/>
              <a:t>Volunteers of Combined Joint Task Force-Horn of Africa and the 418th Civil Affairs Battalion construct an Eco-Dome prototype Aug. 27 in Djibouti. The Eco-Dome was engineered by the California Institute of Earth Art and Architecture to provide comfortable, economical and sustainable building solutions for impoverished and natural disaster stricken-areas. The design ensures the structure will be resistant to earthquakes, fire, flood and hurricanes. </a:t>
            </a:r>
          </a:p>
          <a:p>
            <a:r>
              <a:rPr lang="en-US" sz="1200" dirty="0" smtClean="0"/>
              <a:t>U.S. Air Force photo by Staff Sgt. </a:t>
            </a:r>
            <a:r>
              <a:rPr lang="en-US" sz="1200" dirty="0" err="1" smtClean="0"/>
              <a:t>Kathrine</a:t>
            </a:r>
            <a:r>
              <a:rPr lang="en-US" sz="1200" dirty="0" smtClean="0"/>
              <a:t> McDowell – Wikimedia Commons</a:t>
            </a:r>
            <a:endParaRPr lang="en-US"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Flood</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endParaRPr lang="it-IT" dirty="0" smtClean="0"/>
          </a:p>
          <a:p>
            <a:endParaRPr lang="en-US" dirty="0" smtClean="0"/>
          </a:p>
        </p:txBody>
      </p:sp>
      <p:sp>
        <p:nvSpPr>
          <p:cNvPr id="7" name="Segnaposto testo 6"/>
          <p:cNvSpPr>
            <a:spLocks noGrp="1"/>
          </p:cNvSpPr>
          <p:nvPr>
            <p:ph type="body" sz="quarter" idx="11"/>
          </p:nvPr>
        </p:nvSpPr>
        <p:spPr>
          <a:xfrm>
            <a:off x="539791" y="914990"/>
            <a:ext cx="9485299" cy="1728192"/>
          </a:xfrm>
        </p:spPr>
        <p:txBody>
          <a:bodyPr/>
          <a:lstStyle/>
          <a:p>
            <a:r>
              <a:rPr lang="en-US" b="1" dirty="0" smtClean="0"/>
              <a:t>Preparedness and Emergency Planning</a:t>
            </a:r>
            <a:endParaRPr lang="en-US" dirty="0" smtClean="0"/>
          </a:p>
          <a:p>
            <a:pPr marL="176213" indent="-176213">
              <a:buFont typeface="Arial" pitchFamily="34" charset="0"/>
              <a:buChar char="•"/>
            </a:pPr>
            <a:r>
              <a:rPr lang="en-US" b="1" dirty="0" smtClean="0"/>
              <a:t>Continuity of operations plans (COOP):</a:t>
            </a:r>
            <a:r>
              <a:rPr lang="en-US" dirty="0" smtClean="0"/>
              <a:t> Include evacuation routes, communication systems, and essential service prioritization.</a:t>
            </a:r>
          </a:p>
          <a:p>
            <a:pPr marL="176213" indent="-176213">
              <a:buFont typeface="Arial" pitchFamily="34" charset="0"/>
              <a:buChar char="•"/>
            </a:pPr>
            <a:r>
              <a:rPr lang="en-US" b="1" dirty="0" smtClean="0">
                <a:solidFill>
                  <a:srgbClr val="0070C0"/>
                </a:solidFill>
              </a:rPr>
              <a:t>Emergency supplies and stockpiling:</a:t>
            </a:r>
            <a:r>
              <a:rPr lang="en-US" dirty="0" smtClean="0">
                <a:solidFill>
                  <a:srgbClr val="0070C0"/>
                </a:solidFill>
              </a:rPr>
              <a:t> Store essential medicines, water purification tools, and emergency kits in waterproof containers.</a:t>
            </a:r>
          </a:p>
          <a:p>
            <a:pPr marL="176213" indent="-176213">
              <a:buFont typeface="Arial" pitchFamily="34" charset="0"/>
              <a:buChar char="•"/>
            </a:pPr>
            <a:r>
              <a:rPr lang="en-US" b="1" dirty="0" smtClean="0"/>
              <a:t>Training and drills:</a:t>
            </a:r>
            <a:r>
              <a:rPr lang="en-US" dirty="0" smtClean="0"/>
              <a:t> Regularly train health workers on flood response, triage in flooded conditions, and safe facility evacuation.</a:t>
            </a:r>
          </a:p>
          <a:p>
            <a:pPr marL="176213" indent="-176213">
              <a:buFont typeface="Arial" pitchFamily="34" charset="0"/>
              <a:buChar char="•"/>
            </a:pPr>
            <a:r>
              <a:rPr lang="en-US" b="1" dirty="0" smtClean="0">
                <a:solidFill>
                  <a:srgbClr val="0070C0"/>
                </a:solidFill>
              </a:rPr>
              <a:t>Coordination networks:</a:t>
            </a:r>
            <a:r>
              <a:rPr lang="en-US" dirty="0" smtClean="0">
                <a:solidFill>
                  <a:srgbClr val="0070C0"/>
                </a:solidFill>
              </a:rPr>
              <a:t> Establish links with local disaster management agencies, NGOs, and emergency responders.</a:t>
            </a:r>
          </a:p>
          <a:p>
            <a:r>
              <a:rPr lang="en-US" b="1" dirty="0" smtClean="0"/>
              <a:t>Service Delivery and Health System Resilience</a:t>
            </a:r>
            <a:endParaRPr lang="en-US" dirty="0" smtClean="0"/>
          </a:p>
          <a:p>
            <a:pPr marL="176213" indent="-176213">
              <a:buFont typeface="Arial" pitchFamily="34" charset="0"/>
              <a:buChar char="•"/>
            </a:pPr>
            <a:r>
              <a:rPr lang="en-US" b="1" dirty="0" smtClean="0"/>
              <a:t>Decentralize services:</a:t>
            </a:r>
            <a:r>
              <a:rPr lang="en-US" dirty="0" smtClean="0"/>
              <a:t> Enable community-level care and mobile health units for when main hospitals are inaccessible.</a:t>
            </a:r>
          </a:p>
          <a:p>
            <a:pPr marL="176213" indent="-176213">
              <a:buFont typeface="Arial" pitchFamily="34" charset="0"/>
              <a:buChar char="•"/>
            </a:pPr>
            <a:r>
              <a:rPr lang="en-US" b="1" dirty="0" smtClean="0">
                <a:solidFill>
                  <a:srgbClr val="0070C0"/>
                </a:solidFill>
              </a:rPr>
              <a:t>Digital health systems:</a:t>
            </a:r>
            <a:r>
              <a:rPr lang="en-US" dirty="0" smtClean="0">
                <a:solidFill>
                  <a:srgbClr val="0070C0"/>
                </a:solidFill>
              </a:rPr>
              <a:t> Use telemedicine and cloud-based patient records that remain accessible off-site.</a:t>
            </a:r>
          </a:p>
          <a:p>
            <a:pPr marL="176213" indent="-176213">
              <a:buFont typeface="Arial" pitchFamily="34" charset="0"/>
              <a:buChar char="•"/>
            </a:pPr>
            <a:r>
              <a:rPr lang="en-US" b="1" dirty="0" smtClean="0"/>
              <a:t>Rapid response teams:</a:t>
            </a:r>
            <a:r>
              <a:rPr lang="en-US" dirty="0" smtClean="0"/>
              <a:t> Deploy trained health professionals for emergency outreach in flood-affected areas.</a:t>
            </a:r>
          </a:p>
          <a:p>
            <a:pPr marL="176213" indent="-176213">
              <a:buFont typeface="Arial" pitchFamily="34" charset="0"/>
              <a:buChar char="•"/>
            </a:pPr>
            <a:r>
              <a:rPr lang="en-US" b="1" dirty="0" smtClean="0">
                <a:solidFill>
                  <a:srgbClr val="0070C0"/>
                </a:solidFill>
              </a:rPr>
              <a:t>Cold chain protection:</a:t>
            </a:r>
            <a:r>
              <a:rPr lang="en-US" dirty="0" smtClean="0">
                <a:solidFill>
                  <a:srgbClr val="0070C0"/>
                </a:solidFill>
              </a:rPr>
              <a:t> Use portable, solar-powered vaccine refrigerators and temperature monitoring devices.</a:t>
            </a:r>
            <a:endParaRPr lang="en-US" dirty="0">
              <a:solidFill>
                <a:srgbClr val="0070C0"/>
              </a:solidFill>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Flood</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endParaRPr lang="it-IT" dirty="0" smtClean="0"/>
          </a:p>
          <a:p>
            <a:endParaRPr lang="en-US" dirty="0" smtClean="0"/>
          </a:p>
        </p:txBody>
      </p:sp>
      <p:sp>
        <p:nvSpPr>
          <p:cNvPr id="7" name="Segnaposto testo 6"/>
          <p:cNvSpPr>
            <a:spLocks noGrp="1"/>
          </p:cNvSpPr>
          <p:nvPr>
            <p:ph type="body" sz="quarter" idx="11"/>
          </p:nvPr>
        </p:nvSpPr>
        <p:spPr>
          <a:xfrm>
            <a:off x="539791" y="914990"/>
            <a:ext cx="9485299" cy="1728192"/>
          </a:xfrm>
        </p:spPr>
        <p:txBody>
          <a:bodyPr/>
          <a:lstStyle/>
          <a:p>
            <a:r>
              <a:rPr lang="en-US" b="1" dirty="0" smtClean="0"/>
              <a:t>Environmental and Community-Based Strategies</a:t>
            </a:r>
            <a:endParaRPr lang="en-US" dirty="0" smtClean="0"/>
          </a:p>
          <a:p>
            <a:pPr marL="176213" indent="-176213">
              <a:buFont typeface="Arial" pitchFamily="34" charset="0"/>
              <a:buChar char="•"/>
            </a:pPr>
            <a:r>
              <a:rPr lang="en-US" b="1" dirty="0" smtClean="0"/>
              <a:t>Community education:</a:t>
            </a:r>
            <a:r>
              <a:rPr lang="en-US" dirty="0" smtClean="0"/>
              <a:t> Promote public awareness on hygiene, water safety, and flood-related disease prevention (e.g., </a:t>
            </a:r>
            <a:r>
              <a:rPr lang="en-US" dirty="0" err="1" smtClean="0"/>
              <a:t>leptospirosis</a:t>
            </a:r>
            <a:r>
              <a:rPr lang="en-US" dirty="0" smtClean="0"/>
              <a:t>, cholera).</a:t>
            </a:r>
          </a:p>
          <a:p>
            <a:pPr marL="176213" indent="-176213">
              <a:buFont typeface="Arial" pitchFamily="34" charset="0"/>
              <a:buChar char="•"/>
            </a:pPr>
            <a:r>
              <a:rPr lang="en-US" b="1" dirty="0" smtClean="0">
                <a:solidFill>
                  <a:srgbClr val="0070C0"/>
                </a:solidFill>
              </a:rPr>
              <a:t>Safe water and sanitation systems:</a:t>
            </a:r>
            <a:r>
              <a:rPr lang="en-US" dirty="0" smtClean="0">
                <a:solidFill>
                  <a:srgbClr val="0070C0"/>
                </a:solidFill>
              </a:rPr>
              <a:t> Protect wells, install elevated latrines, and distribute water purification materials.</a:t>
            </a:r>
          </a:p>
          <a:p>
            <a:pPr marL="176213" indent="-176213"/>
            <a:r>
              <a:rPr lang="en-US" b="1" dirty="0" smtClean="0"/>
              <a:t>Health Workforce</a:t>
            </a:r>
            <a:endParaRPr lang="en-US" dirty="0" smtClean="0"/>
          </a:p>
          <a:p>
            <a:pPr marL="176213" indent="-176213">
              <a:buFont typeface="Arial" pitchFamily="34" charset="0"/>
              <a:buChar char="•"/>
            </a:pPr>
            <a:r>
              <a:rPr lang="en-US" b="1" dirty="0" smtClean="0"/>
              <a:t>Training and drills</a:t>
            </a:r>
            <a:r>
              <a:rPr lang="en-US" dirty="0" smtClean="0"/>
              <a:t>: PHC staff need training in flood-response protocols (evacuation, safe patient transfer, continuity of essential services under water-loss/power-loss conditions). A Saudi Arabia study found that although willingness was high, competencies/guidelines were missing.</a:t>
            </a:r>
          </a:p>
          <a:p>
            <a:pPr marL="176213" indent="-176213">
              <a:buFont typeface="Arial" pitchFamily="34" charset="0"/>
              <a:buChar char="•"/>
            </a:pPr>
            <a:r>
              <a:rPr lang="en-US" b="1" dirty="0" smtClean="0">
                <a:solidFill>
                  <a:srgbClr val="0070C0"/>
                </a:solidFill>
              </a:rPr>
              <a:t>Role flexibility and task-shifting</a:t>
            </a:r>
            <a:r>
              <a:rPr lang="en-US" dirty="0" smtClean="0">
                <a:solidFill>
                  <a:srgbClr val="0070C0"/>
                </a:solidFill>
              </a:rPr>
              <a:t>: In flood conditions, usual referral/hospital services may be disrupted — PHC staff may need to handle expanded roles (first aid, triage, outreach). The integration of emergency care into PHC was discussed in LMICs literature. </a:t>
            </a:r>
          </a:p>
          <a:p>
            <a:pPr marL="176213" indent="-176213">
              <a:buFont typeface="Arial" pitchFamily="34" charset="0"/>
              <a:buChar char="•"/>
            </a:pPr>
            <a:r>
              <a:rPr lang="en-US" b="1" dirty="0" smtClean="0"/>
              <a:t>Staff safety and retention</a:t>
            </a:r>
            <a:r>
              <a:rPr lang="en-US" dirty="0" smtClean="0"/>
              <a:t>: Ensure staff can reach the facility despite floods (transport arrangements), that living/working conditions remain safe, and that psychosocial support is available (floods impose trauma on staff too).</a:t>
            </a:r>
            <a:endParaRPr lang="en-US"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rot="18683939">
            <a:off x="634487" y="2636846"/>
            <a:ext cx="4568526" cy="453138"/>
          </a:xfrm>
        </p:spPr>
        <p:txBody>
          <a:bodyPr/>
          <a:lstStyle/>
          <a:p>
            <a:r>
              <a:rPr lang="it-IT" dirty="0" err="1" smtClean="0"/>
              <a:t>Flood</a:t>
            </a:r>
            <a:r>
              <a:rPr lang="it-IT" dirty="0" smtClean="0"/>
              <a:t> </a:t>
            </a:r>
            <a:r>
              <a:rPr lang="it-IT" dirty="0" err="1" smtClean="0"/>
              <a:t>proof</a:t>
            </a:r>
            <a:r>
              <a:rPr lang="it-IT" dirty="0" smtClean="0"/>
              <a:t> </a:t>
            </a:r>
            <a:r>
              <a:rPr lang="it-IT" dirty="0" err="1" smtClean="0"/>
              <a:t>health</a:t>
            </a:r>
            <a:r>
              <a:rPr lang="it-IT" dirty="0" smtClean="0"/>
              <a:t> </a:t>
            </a:r>
            <a:r>
              <a:rPr lang="it-IT" dirty="0" err="1" smtClean="0"/>
              <a:t>systems</a:t>
            </a:r>
            <a:endParaRPr lang="it-IT" dirty="0" smtClean="0"/>
          </a:p>
          <a:p>
            <a:endParaRPr lang="en-US" dirty="0" smtClean="0"/>
          </a:p>
        </p:txBody>
      </p:sp>
      <p:pic>
        <p:nvPicPr>
          <p:cNvPr id="27650" name="Picture 2" descr="https://www.albertomontanari.it/sites/default/files/didattica/climate/climatehealth8.png"/>
          <p:cNvPicPr>
            <a:picLocks noChangeAspect="1" noChangeArrowheads="1"/>
          </p:cNvPicPr>
          <p:nvPr/>
        </p:nvPicPr>
        <p:blipFill>
          <a:blip r:embed="rId2"/>
          <a:srcRect/>
          <a:stretch>
            <a:fillRect/>
          </a:stretch>
        </p:blipFill>
        <p:spPr bwMode="auto">
          <a:xfrm>
            <a:off x="4943708" y="0"/>
            <a:ext cx="7248292" cy="6858000"/>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smtClean="0"/>
              <a:t>The </a:t>
            </a:r>
            <a:r>
              <a:rPr lang="it-IT" dirty="0" err="1" smtClean="0"/>
              <a:t>example</a:t>
            </a:r>
            <a:r>
              <a:rPr lang="it-IT" dirty="0" smtClean="0"/>
              <a:t> </a:t>
            </a:r>
            <a:r>
              <a:rPr lang="it-IT" dirty="0" err="1" smtClean="0"/>
              <a:t>of</a:t>
            </a:r>
            <a:r>
              <a:rPr lang="it-IT" dirty="0" smtClean="0"/>
              <a:t> </a:t>
            </a:r>
            <a:r>
              <a:rPr lang="it-IT" dirty="0" err="1" smtClean="0"/>
              <a:t>Cambodia</a:t>
            </a:r>
            <a:endParaRPr lang="it-IT" dirty="0" smtClean="0"/>
          </a:p>
          <a:p>
            <a:endParaRPr lang="en-US" dirty="0" smtClean="0"/>
          </a:p>
        </p:txBody>
      </p:sp>
      <p:sp>
        <p:nvSpPr>
          <p:cNvPr id="7" name="Segnaposto testo 6"/>
          <p:cNvSpPr>
            <a:spLocks noGrp="1"/>
          </p:cNvSpPr>
          <p:nvPr>
            <p:ph type="body" sz="quarter" idx="11"/>
          </p:nvPr>
        </p:nvSpPr>
        <p:spPr>
          <a:xfrm>
            <a:off x="539791" y="914990"/>
            <a:ext cx="9485299" cy="1728192"/>
          </a:xfrm>
        </p:spPr>
        <p:txBody>
          <a:bodyPr/>
          <a:lstStyle/>
          <a:p>
            <a:r>
              <a:rPr lang="en-US" dirty="0" smtClean="0"/>
              <a:t>Another relevant example is offered by Cambodia where </a:t>
            </a:r>
            <a:r>
              <a:rPr lang="en-US" dirty="0" smtClean="0">
                <a:hlinkClick r:id="rId2"/>
              </a:rPr>
              <a:t>flood shelters</a:t>
            </a:r>
            <a:r>
              <a:rPr lang="en-US" dirty="0" smtClean="0"/>
              <a:t> were recently made available. </a:t>
            </a:r>
          </a:p>
          <a:p>
            <a:pPr marL="176213" indent="-176213">
              <a:buFont typeface="Arial" pitchFamily="34" charset="0"/>
              <a:buChar char="•"/>
            </a:pPr>
            <a:r>
              <a:rPr lang="en-US" dirty="0" smtClean="0"/>
              <a:t>Indeed, flooding is by far the most common and frequent natural hazard facing Cambodia, a threat to lives and livelihoods across the country. Climate change will likely further increase the frequency of severe flood events. In 2011, a flood affected more than 1,700,000 people, killed 250, and left 50,000 families homeless.</a:t>
            </a:r>
          </a:p>
          <a:p>
            <a:pPr marL="176213" indent="-176213">
              <a:buFont typeface="Arial" pitchFamily="34" charset="0"/>
              <a:buChar char="•"/>
            </a:pPr>
            <a:r>
              <a:rPr lang="en-US" dirty="0" smtClean="0">
                <a:solidFill>
                  <a:srgbClr val="0070C0"/>
                </a:solidFill>
              </a:rPr>
              <a:t>Despite the high flood risk, Cambodia has only nine multi-purpose flood shelters, serving approximately 12,000 people.</a:t>
            </a:r>
          </a:p>
          <a:p>
            <a:pPr marL="176213" indent="-176213">
              <a:buFont typeface="Arial" pitchFamily="34" charset="0"/>
              <a:buChar char="•"/>
            </a:pPr>
            <a:r>
              <a:rPr lang="en-US" dirty="0" smtClean="0"/>
              <a:t>According to conservative estimates based on GFDRR analysis, more than 3 million people are exposed to significant flood risks, with a 10 percent probability per decade of them experiencing floods exceeding 1.5 meters in depth. </a:t>
            </a:r>
          </a:p>
          <a:p>
            <a:pPr marL="176213" indent="-176213">
              <a:buFont typeface="Arial" pitchFamily="34" charset="0"/>
              <a:buChar char="•"/>
            </a:pPr>
            <a:r>
              <a:rPr lang="en-US" dirty="0" smtClean="0">
                <a:solidFill>
                  <a:srgbClr val="0070C0"/>
                </a:solidFill>
              </a:rPr>
              <a:t>Projections from this analysis indicate that the number of people exposed could rise to nearly 8 million by 2050. </a:t>
            </a:r>
          </a:p>
          <a:p>
            <a:pPr marL="176213" indent="-176213">
              <a:buFont typeface="Arial" pitchFamily="34" charset="0"/>
              <a:buChar char="•"/>
            </a:pPr>
            <a:r>
              <a:rPr lang="en-US" dirty="0" smtClean="0"/>
              <a:t>Limited shelter capacity regularly forces many Cambodians to seek refuge in temporary shelters, which lack basic safety, water and sanitation; medical aid; and appropriate spaces for vulnerable groups such as women, children, and elderly adults.</a:t>
            </a:r>
            <a:endParaRPr lang="en-US"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friendly</a:t>
            </a:r>
            <a:r>
              <a:rPr lang="it-IT" dirty="0" smtClean="0"/>
              <a:t> </a:t>
            </a:r>
            <a:r>
              <a:rPr lang="it-IT" dirty="0" err="1" smtClean="0"/>
              <a:t>health</a:t>
            </a:r>
            <a:r>
              <a:rPr lang="it-IT" dirty="0" smtClean="0"/>
              <a:t> </a:t>
            </a:r>
            <a:r>
              <a:rPr lang="it-IT" dirty="0" err="1" smtClean="0"/>
              <a:t>systems</a:t>
            </a:r>
            <a:endParaRPr lang="en-GB" dirty="0" smtClean="0"/>
          </a:p>
        </p:txBody>
      </p:sp>
      <p:sp>
        <p:nvSpPr>
          <p:cNvPr id="7" name="Segnaposto testo 6"/>
          <p:cNvSpPr>
            <a:spLocks noGrp="1"/>
          </p:cNvSpPr>
          <p:nvPr>
            <p:ph type="body" sz="quarter" idx="11"/>
          </p:nvPr>
        </p:nvSpPr>
        <p:spPr>
          <a:xfrm>
            <a:off x="539791" y="1343618"/>
            <a:ext cx="5127581" cy="1728192"/>
          </a:xfrm>
        </p:spPr>
        <p:txBody>
          <a:bodyPr/>
          <a:lstStyle/>
          <a:p>
            <a:pPr marL="176213" indent="-176213">
              <a:buFont typeface="Arial" pitchFamily="34" charset="0"/>
              <a:buChar char="•"/>
            </a:pPr>
            <a:r>
              <a:rPr lang="en-US" dirty="0" smtClean="0"/>
              <a:t>We present here an extract from the report "</a:t>
            </a:r>
            <a:r>
              <a:rPr lang="en-US" dirty="0" smtClean="0">
                <a:hlinkClick r:id="rId2"/>
              </a:rPr>
              <a:t>Green Surgery</a:t>
            </a:r>
            <a:r>
              <a:rPr lang="en-US" dirty="0" smtClean="0"/>
              <a:t>", a joint project by the UK Health Alliance on Climate Change, Brighton and Sussex Medical School, and the Centre for Sustainable Healthcare. </a:t>
            </a:r>
          </a:p>
          <a:p>
            <a:pPr marL="176213" indent="-176213">
              <a:buFont typeface="Arial" pitchFamily="34" charset="0"/>
              <a:buChar char="•"/>
            </a:pPr>
            <a:r>
              <a:rPr lang="en-US" dirty="0" smtClean="0">
                <a:solidFill>
                  <a:srgbClr val="0070C0"/>
                </a:solidFill>
              </a:rPr>
              <a:t>It provides recommendations to reduce the environmental impact of surgical care. </a:t>
            </a:r>
          </a:p>
          <a:p>
            <a:pPr marL="176213" indent="-176213">
              <a:buFont typeface="Arial" pitchFamily="34" charset="0"/>
              <a:buChar char="•"/>
            </a:pPr>
            <a:r>
              <a:rPr lang="en-US" dirty="0" smtClean="0"/>
              <a:t>The report identifies single-use items, energy consumption, and </a:t>
            </a:r>
            <a:r>
              <a:rPr lang="en-US" dirty="0" err="1" smtClean="0"/>
              <a:t>anaesthetic</a:t>
            </a:r>
            <a:r>
              <a:rPr lang="en-US" dirty="0" smtClean="0"/>
              <a:t> gases as major sources of emissions.</a:t>
            </a:r>
          </a:p>
          <a:p>
            <a:pPr marL="176213" indent="-176213">
              <a:buFont typeface="Arial" pitchFamily="34" charset="0"/>
              <a:buChar char="•"/>
            </a:pPr>
            <a:r>
              <a:rPr lang="en-US" dirty="0" smtClean="0">
                <a:solidFill>
                  <a:srgbClr val="0070C0"/>
                </a:solidFill>
              </a:rPr>
              <a:t>It suggests applying circular economy principles, optimizing energy use in operating theatres, and switching to lower-impact anesthetics. </a:t>
            </a:r>
          </a:p>
          <a:p>
            <a:pPr marL="176213" indent="-176213">
              <a:buFont typeface="Arial" pitchFamily="34" charset="0"/>
              <a:buChar char="•"/>
            </a:pPr>
            <a:r>
              <a:rPr lang="en-US" dirty="0" smtClean="0"/>
              <a:t>It offers practical guidance for surgical teams, hospitals, and policymakers to decrease surgery's carbon footprint.</a:t>
            </a:r>
          </a:p>
          <a:p>
            <a:endParaRPr lang="en-US" dirty="0"/>
          </a:p>
        </p:txBody>
      </p:sp>
      <p:pic>
        <p:nvPicPr>
          <p:cNvPr id="17412" name="Picture 4" descr="https://www.albertomontanari.it/sites/default/files/didattica/climate/climatehealth2.png"/>
          <p:cNvPicPr>
            <a:picLocks noChangeAspect="1" noChangeArrowheads="1"/>
          </p:cNvPicPr>
          <p:nvPr/>
        </p:nvPicPr>
        <p:blipFill>
          <a:blip r:embed="rId3"/>
          <a:srcRect/>
          <a:stretch>
            <a:fillRect/>
          </a:stretch>
        </p:blipFill>
        <p:spPr bwMode="auto">
          <a:xfrm>
            <a:off x="5665076" y="0"/>
            <a:ext cx="6526924" cy="6858000"/>
          </a:xfrm>
          <a:prstGeom prst="rect">
            <a:avLst/>
          </a:prstGeom>
          <a:noFill/>
        </p:spPr>
      </p:pic>
      <p:sp>
        <p:nvSpPr>
          <p:cNvPr id="8" name="Rettangolo 7"/>
          <p:cNvSpPr/>
          <p:nvPr/>
        </p:nvSpPr>
        <p:spPr>
          <a:xfrm>
            <a:off x="1309654" y="5934670"/>
            <a:ext cx="4286280" cy="738664"/>
          </a:xfrm>
          <a:prstGeom prst="rect">
            <a:avLst/>
          </a:prstGeom>
        </p:spPr>
        <p:txBody>
          <a:bodyPr wrap="square">
            <a:spAutoFit/>
          </a:bodyPr>
          <a:lstStyle/>
          <a:p>
            <a:r>
              <a:rPr lang="en-US" sz="1400" dirty="0" smtClean="0"/>
              <a:t>Figure 3. Annual spend on surgical care in the National Health System (NHS) of England, 2019/20. From Figure 2 in UK Health Alliance on Climate Change (2023). </a:t>
            </a:r>
            <a:endParaRPr lang="it-IT" sz="14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friendly</a:t>
            </a:r>
            <a:r>
              <a:rPr lang="it-IT" dirty="0" smtClean="0"/>
              <a:t> </a:t>
            </a:r>
            <a:r>
              <a:rPr lang="it-IT" dirty="0" err="1" smtClean="0"/>
              <a:t>health</a:t>
            </a:r>
            <a:r>
              <a:rPr lang="it-IT" dirty="0" smtClean="0"/>
              <a:t> </a:t>
            </a:r>
            <a:r>
              <a:rPr lang="it-IT" dirty="0" err="1" smtClean="0"/>
              <a:t>systems</a:t>
            </a:r>
            <a:endParaRPr lang="en-GB" dirty="0" smtClean="0"/>
          </a:p>
        </p:txBody>
      </p:sp>
      <p:sp>
        <p:nvSpPr>
          <p:cNvPr id="7" name="Segnaposto testo 6"/>
          <p:cNvSpPr>
            <a:spLocks noGrp="1"/>
          </p:cNvSpPr>
          <p:nvPr>
            <p:ph type="body" sz="quarter" idx="11"/>
          </p:nvPr>
        </p:nvSpPr>
        <p:spPr>
          <a:xfrm>
            <a:off x="539791" y="1071546"/>
            <a:ext cx="5127581" cy="1728192"/>
          </a:xfrm>
        </p:spPr>
        <p:txBody>
          <a:bodyPr/>
          <a:lstStyle/>
          <a:p>
            <a:pPr marL="176213" indent="-176213">
              <a:buFont typeface="Arial" pitchFamily="34" charset="0"/>
              <a:buChar char="•"/>
            </a:pPr>
            <a:r>
              <a:rPr lang="en-US" dirty="0" smtClean="0"/>
              <a:t>The report </a:t>
            </a:r>
            <a:r>
              <a:rPr lang="en-US" dirty="0" err="1" smtClean="0"/>
              <a:t>emphasises</a:t>
            </a:r>
            <a:r>
              <a:rPr lang="en-US" dirty="0" smtClean="0"/>
              <a:t> that surgery is energy-intensive, with operating rooms taking a significant part of the power consumption of the hospital. </a:t>
            </a:r>
          </a:p>
          <a:p>
            <a:pPr marL="176213" indent="-176213">
              <a:buFont typeface="Arial" pitchFamily="34" charset="0"/>
              <a:buChar char="•"/>
            </a:pPr>
            <a:r>
              <a:rPr lang="en-US" dirty="0" smtClean="0">
                <a:solidFill>
                  <a:srgbClr val="0070C0"/>
                </a:solidFill>
              </a:rPr>
              <a:t>Alongside the importance of using renewable sources of energy, avoiding unnecessary energy use will save both financial resources and emissions. </a:t>
            </a:r>
          </a:p>
          <a:p>
            <a:pPr marL="176213" indent="-176213">
              <a:buFont typeface="Arial" pitchFamily="34" charset="0"/>
              <a:buChar char="•"/>
            </a:pPr>
            <a:r>
              <a:rPr lang="en-US" dirty="0" smtClean="0"/>
              <a:t>More than 90% of operating room energy consumption relates to heating, ventilation, and air conditioning (HVAC) systems. </a:t>
            </a:r>
          </a:p>
          <a:p>
            <a:pPr marL="176213" indent="-176213">
              <a:buFont typeface="Arial" pitchFamily="34" charset="0"/>
              <a:buChar char="•"/>
            </a:pPr>
            <a:r>
              <a:rPr lang="en-US" dirty="0" smtClean="0">
                <a:solidFill>
                  <a:srgbClr val="0070C0"/>
                </a:solidFill>
              </a:rPr>
              <a:t>One case study showed that switching HVAC off at night when theatres were not in use saved 15–36 </a:t>
            </a:r>
            <a:r>
              <a:rPr lang="en-US" dirty="0" err="1" smtClean="0">
                <a:solidFill>
                  <a:srgbClr val="0070C0"/>
                </a:solidFill>
              </a:rPr>
              <a:t>tonnes</a:t>
            </a:r>
            <a:r>
              <a:rPr lang="en-US" dirty="0" smtClean="0">
                <a:solidFill>
                  <a:srgbClr val="0070C0"/>
                </a:solidFill>
              </a:rPr>
              <a:t> of carbon dioxide equivalent (CO2e) and  about 30 </a:t>
            </a:r>
            <a:r>
              <a:rPr lang="en-US" dirty="0" err="1" smtClean="0">
                <a:solidFill>
                  <a:srgbClr val="0070C0"/>
                </a:solidFill>
              </a:rPr>
              <a:t>Keuro</a:t>
            </a:r>
            <a:r>
              <a:rPr lang="en-US" dirty="0" smtClean="0">
                <a:solidFill>
                  <a:srgbClr val="0070C0"/>
                </a:solidFill>
              </a:rPr>
              <a:t> per theatre per year. At the national UK scale, this could save some 90 millions of euro and 108,000 </a:t>
            </a:r>
            <a:r>
              <a:rPr lang="en-US" dirty="0" err="1" smtClean="0">
                <a:solidFill>
                  <a:srgbClr val="0070C0"/>
                </a:solidFill>
              </a:rPr>
              <a:t>tonnes</a:t>
            </a:r>
            <a:r>
              <a:rPr lang="en-US" dirty="0" smtClean="0">
                <a:solidFill>
                  <a:srgbClr val="0070C0"/>
                </a:solidFill>
              </a:rPr>
              <a:t> of CO</a:t>
            </a:r>
            <a:r>
              <a:rPr lang="en-US" baseline="-25000" dirty="0" smtClean="0">
                <a:solidFill>
                  <a:srgbClr val="0070C0"/>
                </a:solidFill>
              </a:rPr>
              <a:t>2</a:t>
            </a:r>
            <a:r>
              <a:rPr lang="en-US" dirty="0" smtClean="0">
                <a:solidFill>
                  <a:srgbClr val="0070C0"/>
                </a:solidFill>
              </a:rPr>
              <a:t>e annually (see Figure). </a:t>
            </a:r>
            <a:endParaRPr lang="en-US" dirty="0">
              <a:solidFill>
                <a:srgbClr val="0070C0"/>
              </a:solidFill>
            </a:endParaRPr>
          </a:p>
        </p:txBody>
      </p:sp>
      <p:pic>
        <p:nvPicPr>
          <p:cNvPr id="4" name="Picture 2" descr="https://www.albertomontanari.it/sites/default/files/didattica/climate/climatehealth4.png"/>
          <p:cNvPicPr>
            <a:picLocks noChangeAspect="1" noChangeArrowheads="1"/>
          </p:cNvPicPr>
          <p:nvPr/>
        </p:nvPicPr>
        <p:blipFill>
          <a:blip r:embed="rId2"/>
          <a:srcRect/>
          <a:stretch>
            <a:fillRect/>
          </a:stretch>
        </p:blipFill>
        <p:spPr bwMode="auto">
          <a:xfrm>
            <a:off x="5738810" y="1667895"/>
            <a:ext cx="6381752" cy="3261303"/>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friendly</a:t>
            </a:r>
            <a:r>
              <a:rPr lang="it-IT" dirty="0" smtClean="0"/>
              <a:t> </a:t>
            </a:r>
            <a:r>
              <a:rPr lang="it-IT" dirty="0" err="1" smtClean="0"/>
              <a:t>health</a:t>
            </a:r>
            <a:r>
              <a:rPr lang="it-IT" dirty="0" smtClean="0"/>
              <a:t> </a:t>
            </a:r>
            <a:r>
              <a:rPr lang="it-IT" dirty="0" err="1" smtClean="0"/>
              <a:t>systems</a:t>
            </a:r>
            <a:endParaRPr lang="en-GB" dirty="0" smtClean="0"/>
          </a:p>
        </p:txBody>
      </p:sp>
      <p:sp>
        <p:nvSpPr>
          <p:cNvPr id="7" name="Segnaposto testo 6"/>
          <p:cNvSpPr>
            <a:spLocks noGrp="1"/>
          </p:cNvSpPr>
          <p:nvPr>
            <p:ph type="body" sz="quarter" idx="11"/>
          </p:nvPr>
        </p:nvSpPr>
        <p:spPr>
          <a:xfrm>
            <a:off x="539791" y="1071546"/>
            <a:ext cx="7485035" cy="1728192"/>
          </a:xfrm>
        </p:spPr>
        <p:txBody>
          <a:bodyPr/>
          <a:lstStyle/>
          <a:p>
            <a:pPr marL="176213" indent="-176213">
              <a:buFont typeface="Arial" pitchFamily="34" charset="0"/>
              <a:buChar char="•"/>
            </a:pPr>
            <a:r>
              <a:rPr lang="en-US" dirty="0" smtClean="0"/>
              <a:t>It's also remarkable the report's note that two-thirds of the carbon emissions of some operations are due to single-use surgical products such as operating instruments, gowns, and drapes. </a:t>
            </a:r>
          </a:p>
          <a:p>
            <a:pPr marL="176213" indent="-176213">
              <a:buFont typeface="Arial" pitchFamily="34" charset="0"/>
              <a:buChar char="•"/>
            </a:pPr>
            <a:r>
              <a:rPr lang="en-US" dirty="0" smtClean="0">
                <a:solidFill>
                  <a:srgbClr val="0070C0"/>
                </a:solidFill>
                <a:hlinkClick r:id="rId2"/>
              </a:rPr>
              <a:t>Case studies demonstrate</a:t>
            </a:r>
            <a:r>
              <a:rPr lang="en-US" dirty="0" smtClean="0">
                <a:solidFill>
                  <a:srgbClr val="0070C0"/>
                </a:solidFill>
              </a:rPr>
              <a:t> that switching to reusable surgical items can save money, reduce carbon, and protect the supply chain from global shocks.</a:t>
            </a:r>
          </a:p>
          <a:p>
            <a:pPr marL="176213" indent="-176213">
              <a:buFont typeface="Arial" pitchFamily="34" charset="0"/>
              <a:buChar char="•"/>
            </a:pPr>
            <a:r>
              <a:rPr lang="en-US" dirty="0" smtClean="0"/>
              <a:t>The report also highlights the importance of treatment procedures.</a:t>
            </a:r>
            <a:r>
              <a:rPr lang="en-US" dirty="0" smtClean="0">
                <a:solidFill>
                  <a:srgbClr val="0070C0"/>
                </a:solidFill>
              </a:rPr>
              <a:t> </a:t>
            </a:r>
          </a:p>
          <a:p>
            <a:pPr marL="176213" indent="-176213">
              <a:buFont typeface="Arial" pitchFamily="34" charset="0"/>
              <a:buChar char="•"/>
            </a:pPr>
            <a:r>
              <a:rPr lang="en-US" dirty="0" smtClean="0">
                <a:solidFill>
                  <a:srgbClr val="0070C0"/>
                </a:solidFill>
              </a:rPr>
              <a:t>A </a:t>
            </a:r>
            <a:r>
              <a:rPr lang="en-US" dirty="0" smtClean="0">
                <a:solidFill>
                  <a:srgbClr val="0070C0"/>
                </a:solidFill>
                <a:hlinkClick r:id="rId3"/>
              </a:rPr>
              <a:t>case study</a:t>
            </a:r>
            <a:r>
              <a:rPr lang="en-US" dirty="0" smtClean="0">
                <a:solidFill>
                  <a:srgbClr val="0070C0"/>
                </a:solidFill>
              </a:rPr>
              <a:t> at Southampton Hospital reports that there is evidence that ‘early </a:t>
            </a:r>
            <a:r>
              <a:rPr lang="en-US" dirty="0" err="1" smtClean="0">
                <a:solidFill>
                  <a:srgbClr val="0070C0"/>
                </a:solidFill>
              </a:rPr>
              <a:t>mobilisation</a:t>
            </a:r>
            <a:r>
              <a:rPr lang="en-US" dirty="0" smtClean="0">
                <a:solidFill>
                  <a:srgbClr val="0070C0"/>
                </a:solidFill>
              </a:rPr>
              <a:t>’ from 48 hours after admission to intensive care is well tolerated, helps reduce muscle wasting, is a powerful psychological motivator and shortens intensive care and hospital stay, thus implying a significant saving of healthcare resources. </a:t>
            </a:r>
          </a:p>
          <a:p>
            <a:pPr marL="176213" indent="-176213">
              <a:buFont typeface="Arial" pitchFamily="34" charset="0"/>
              <a:buChar char="•"/>
            </a:pPr>
            <a:r>
              <a:rPr lang="en-US" dirty="0" smtClean="0"/>
              <a:t>In detail, 238 patients were recruited to the early </a:t>
            </a:r>
            <a:r>
              <a:rPr lang="en-US" dirty="0" err="1" smtClean="0"/>
              <a:t>mobilisation</a:t>
            </a:r>
            <a:r>
              <a:rPr lang="en-US" dirty="0" smtClean="0"/>
              <a:t> </a:t>
            </a:r>
            <a:r>
              <a:rPr lang="en-US" dirty="0" err="1" smtClean="0"/>
              <a:t>programme</a:t>
            </a:r>
            <a:r>
              <a:rPr lang="en-US" dirty="0" smtClean="0"/>
              <a:t> (EMP) over 24 months. The clinical outcomes show that early </a:t>
            </a:r>
            <a:r>
              <a:rPr lang="en-US" dirty="0" err="1" smtClean="0"/>
              <a:t>mobilisation</a:t>
            </a:r>
            <a:r>
              <a:rPr lang="en-US" dirty="0" smtClean="0"/>
              <a:t> reduced ventilation days by a mean of 4 days and reduced cardiac intensive care stay by a mean of 6 days in patients after cardiac surgery. This effect was sustained at 12 months and 24 months of the </a:t>
            </a:r>
            <a:r>
              <a:rPr lang="en-US" dirty="0" err="1" smtClean="0"/>
              <a:t>programme</a:t>
            </a:r>
            <a:r>
              <a:rPr lang="en-US" dirty="0" smtClean="0"/>
              <a:t>. This suggests that the intervention may prevent </a:t>
            </a:r>
            <a:r>
              <a:rPr lang="en-US" dirty="0" err="1" smtClean="0"/>
              <a:t>deconditioning</a:t>
            </a:r>
            <a:r>
              <a:rPr lang="en-US" dirty="0" smtClean="0"/>
              <a:t> and critical care acquired weakness.</a:t>
            </a:r>
            <a:endParaRPr lang="en-US" dirty="0"/>
          </a:p>
        </p:txBody>
      </p:sp>
      <p:pic>
        <p:nvPicPr>
          <p:cNvPr id="4" name="Picture 2" descr="https://www.albertomontanari.it/sites/default/files/didattica/climate/climatehealth.png"/>
          <p:cNvPicPr>
            <a:picLocks noChangeAspect="1" noChangeArrowheads="1"/>
          </p:cNvPicPr>
          <p:nvPr/>
        </p:nvPicPr>
        <p:blipFill>
          <a:blip r:embed="rId4"/>
          <a:srcRect/>
          <a:stretch>
            <a:fillRect/>
          </a:stretch>
        </p:blipFill>
        <p:spPr bwMode="auto">
          <a:xfrm>
            <a:off x="8524892" y="1643050"/>
            <a:ext cx="3533775" cy="2667000"/>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it-IT" dirty="0" err="1" smtClean="0"/>
              <a:t>Climate</a:t>
            </a:r>
            <a:r>
              <a:rPr lang="it-IT" dirty="0" smtClean="0"/>
              <a:t> </a:t>
            </a:r>
            <a:r>
              <a:rPr lang="it-IT" dirty="0" err="1" smtClean="0"/>
              <a:t>friendly</a:t>
            </a:r>
            <a:r>
              <a:rPr lang="it-IT" dirty="0" smtClean="0"/>
              <a:t> </a:t>
            </a:r>
            <a:r>
              <a:rPr lang="it-IT" dirty="0" err="1" smtClean="0"/>
              <a:t>health</a:t>
            </a:r>
            <a:r>
              <a:rPr lang="it-IT" dirty="0" smtClean="0"/>
              <a:t> </a:t>
            </a:r>
            <a:r>
              <a:rPr lang="it-IT" dirty="0" err="1" smtClean="0"/>
              <a:t>systems</a:t>
            </a:r>
            <a:endParaRPr lang="en-GB" dirty="0" smtClean="0"/>
          </a:p>
        </p:txBody>
      </p:sp>
      <p:sp>
        <p:nvSpPr>
          <p:cNvPr id="7" name="Segnaposto testo 6"/>
          <p:cNvSpPr>
            <a:spLocks noGrp="1"/>
          </p:cNvSpPr>
          <p:nvPr>
            <p:ph type="body" sz="quarter" idx="11"/>
          </p:nvPr>
        </p:nvSpPr>
        <p:spPr>
          <a:xfrm>
            <a:off x="539791" y="1486494"/>
            <a:ext cx="6842093" cy="1728192"/>
          </a:xfrm>
        </p:spPr>
        <p:txBody>
          <a:bodyPr/>
          <a:lstStyle/>
          <a:p>
            <a:r>
              <a:rPr lang="en-US" dirty="0" smtClean="0"/>
              <a:t>The report identifies the pillars of a sustainable and resilient health system as:</a:t>
            </a:r>
          </a:p>
          <a:p>
            <a:pPr marL="176213" indent="-176213">
              <a:buFont typeface="Arial" pitchFamily="34" charset="0"/>
              <a:buChar char="•"/>
            </a:pPr>
            <a:r>
              <a:rPr lang="en-US" dirty="0" smtClean="0">
                <a:solidFill>
                  <a:srgbClr val="0070C0"/>
                </a:solidFill>
              </a:rPr>
              <a:t>Reducing need for surgical care;</a:t>
            </a:r>
          </a:p>
          <a:p>
            <a:pPr marL="176213" indent="-176213">
              <a:buFont typeface="Arial" pitchFamily="34" charset="0"/>
              <a:buChar char="•"/>
            </a:pPr>
            <a:r>
              <a:rPr lang="en-US" dirty="0" smtClean="0"/>
              <a:t>Efficient surgical care pathways;</a:t>
            </a:r>
          </a:p>
          <a:p>
            <a:pPr marL="176213" indent="-176213">
              <a:buFont typeface="Arial" pitchFamily="34" charset="0"/>
              <a:buChar char="•"/>
            </a:pPr>
            <a:r>
              <a:rPr lang="en-US" dirty="0" smtClean="0">
                <a:solidFill>
                  <a:srgbClr val="0070C0"/>
                </a:solidFill>
              </a:rPr>
              <a:t>Operating theatre energy and design;</a:t>
            </a:r>
          </a:p>
          <a:p>
            <a:pPr marL="176213" indent="-176213">
              <a:buFont typeface="Arial" pitchFamily="34" charset="0"/>
              <a:buChar char="•"/>
            </a:pPr>
            <a:r>
              <a:rPr lang="en-US" dirty="0" err="1" smtClean="0"/>
              <a:t>Anaesthesia</a:t>
            </a:r>
            <a:r>
              <a:rPr lang="en-US" dirty="0" smtClean="0"/>
              <a:t>;</a:t>
            </a:r>
          </a:p>
          <a:p>
            <a:pPr marL="176213" indent="-176213">
              <a:buFont typeface="Arial" pitchFamily="34" charset="0"/>
              <a:buChar char="•"/>
            </a:pPr>
            <a:r>
              <a:rPr lang="en-US" dirty="0" smtClean="0">
                <a:solidFill>
                  <a:srgbClr val="0070C0"/>
                </a:solidFill>
              </a:rPr>
              <a:t>Products used in surgical care;</a:t>
            </a:r>
          </a:p>
          <a:p>
            <a:pPr marL="176213" indent="-176213">
              <a:buFont typeface="Arial" pitchFamily="34" charset="0"/>
              <a:buChar char="•"/>
            </a:pPr>
            <a:r>
              <a:rPr lang="en-US" dirty="0" smtClean="0"/>
              <a:t>Reducing barriers to implementation.</a:t>
            </a:r>
          </a:p>
        </p:txBody>
      </p:sp>
      <p:pic>
        <p:nvPicPr>
          <p:cNvPr id="19458" name="Picture 2"/>
          <p:cNvPicPr>
            <a:picLocks noChangeAspect="1" noChangeArrowheads="1"/>
          </p:cNvPicPr>
          <p:nvPr/>
        </p:nvPicPr>
        <p:blipFill>
          <a:blip r:embed="rId2"/>
          <a:srcRect/>
          <a:stretch>
            <a:fillRect/>
          </a:stretch>
        </p:blipFill>
        <p:spPr bwMode="auto">
          <a:xfrm>
            <a:off x="7264715" y="1071546"/>
            <a:ext cx="4927285" cy="3643338"/>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en-US" dirty="0" smtClean="0"/>
              <a:t>Ingredients of an energy efficient operating theatre</a:t>
            </a:r>
            <a:endParaRPr lang="en-US" dirty="0"/>
          </a:p>
        </p:txBody>
      </p:sp>
      <p:sp>
        <p:nvSpPr>
          <p:cNvPr id="7" name="Segnaposto testo 6"/>
          <p:cNvSpPr>
            <a:spLocks noGrp="1"/>
          </p:cNvSpPr>
          <p:nvPr>
            <p:ph type="body" sz="quarter" idx="11"/>
          </p:nvPr>
        </p:nvSpPr>
        <p:spPr>
          <a:xfrm>
            <a:off x="539791" y="1071546"/>
            <a:ext cx="6056275" cy="1728192"/>
          </a:xfrm>
        </p:spPr>
        <p:txBody>
          <a:bodyPr/>
          <a:lstStyle/>
          <a:p>
            <a:pPr marL="176213" indent="-176213">
              <a:buFont typeface="Arial" pitchFamily="34" charset="0"/>
              <a:buChar char="•"/>
            </a:pPr>
            <a:r>
              <a:rPr lang="en-US" dirty="0" smtClean="0"/>
              <a:t>Energy use makes up 10% of the NHS carbon emissions footprint. </a:t>
            </a:r>
          </a:p>
          <a:p>
            <a:pPr marL="176213" indent="-176213">
              <a:buFont typeface="Arial" pitchFamily="34" charset="0"/>
              <a:buChar char="•"/>
            </a:pPr>
            <a:r>
              <a:rPr lang="en-US" dirty="0" smtClean="0">
                <a:solidFill>
                  <a:srgbClr val="0070C0"/>
                </a:solidFill>
              </a:rPr>
              <a:t>Furthermore, energy </a:t>
            </a:r>
            <a:r>
              <a:rPr lang="en-US" dirty="0" smtClean="0">
                <a:solidFill>
                  <a:srgbClr val="0070C0"/>
                </a:solidFill>
              </a:rPr>
              <a:t>pr</a:t>
            </a:r>
            <a:r>
              <a:rPr lang="en-US" dirty="0" smtClean="0">
                <a:solidFill>
                  <a:srgbClr val="0070C0"/>
                </a:solidFill>
              </a:rPr>
              <a:t>ices </a:t>
            </a:r>
            <a:r>
              <a:rPr lang="en-US" dirty="0" smtClean="0">
                <a:solidFill>
                  <a:srgbClr val="0070C0"/>
                </a:solidFill>
              </a:rPr>
              <a:t>are raising, therefore triggering a chain of increased use of resources</a:t>
            </a:r>
            <a:r>
              <a:rPr lang="en-US" dirty="0" smtClean="0"/>
              <a:t>.</a:t>
            </a:r>
          </a:p>
          <a:p>
            <a:pPr marL="176213" indent="-176213">
              <a:buFont typeface="Arial" pitchFamily="34" charset="0"/>
              <a:buChar char="•"/>
            </a:pPr>
            <a:r>
              <a:rPr lang="en-US" dirty="0" smtClean="0"/>
              <a:t>Designing an energy efficient operating theatre is therefore a key step for moving forward to resilient </a:t>
            </a:r>
            <a:r>
              <a:rPr lang="en-US" dirty="0" smtClean="0"/>
              <a:t>healthcare.</a:t>
            </a:r>
            <a:endParaRPr lang="en-US" dirty="0" smtClean="0"/>
          </a:p>
          <a:p>
            <a:pPr marL="176213" indent="-176213">
              <a:buFont typeface="Arial" pitchFamily="34" charset="0"/>
              <a:buChar char="•"/>
            </a:pPr>
            <a:r>
              <a:rPr lang="en-US" dirty="0" smtClean="0">
                <a:solidFill>
                  <a:srgbClr val="0070C0"/>
                </a:solidFill>
              </a:rPr>
              <a:t>End-use data suggests that operating theatres are one of the most energy intensive areas of hospitals, using three to six times more energy than clinical wards.</a:t>
            </a:r>
          </a:p>
          <a:p>
            <a:pPr marL="176213" indent="-176213">
              <a:buFont typeface="Arial" pitchFamily="34" charset="0"/>
              <a:buChar char="•"/>
            </a:pPr>
            <a:r>
              <a:rPr lang="en-US" dirty="0" smtClean="0"/>
              <a:t>The majority (90-99%) of operating theatre energy consumption relates to theatre maintenance (heating, ventilation and air conditioning), whilst the contribution from plug-loads and lighting is estimated at 1.5%-8.4%.</a:t>
            </a:r>
          </a:p>
          <a:p>
            <a:pPr marL="176213" indent="-176213">
              <a:buFont typeface="Arial" pitchFamily="34" charset="0"/>
              <a:buChar char="•"/>
            </a:pPr>
            <a:r>
              <a:rPr lang="en-US" dirty="0" smtClean="0">
                <a:solidFill>
                  <a:srgbClr val="0070C0"/>
                </a:solidFill>
              </a:rPr>
              <a:t>Another study found nearly half the energy use was to power the theatre ventilation.</a:t>
            </a:r>
            <a:endParaRPr lang="en-US" dirty="0">
              <a:solidFill>
                <a:srgbClr val="0070C0"/>
              </a:solidFill>
            </a:endParaRPr>
          </a:p>
        </p:txBody>
      </p:sp>
      <p:pic>
        <p:nvPicPr>
          <p:cNvPr id="18434" name="Picture 2"/>
          <p:cNvPicPr>
            <a:picLocks noChangeAspect="1" noChangeArrowheads="1"/>
          </p:cNvPicPr>
          <p:nvPr/>
        </p:nvPicPr>
        <p:blipFill>
          <a:blip r:embed="rId2"/>
          <a:srcRect/>
          <a:stretch>
            <a:fillRect/>
          </a:stretch>
        </p:blipFill>
        <p:spPr bwMode="auto">
          <a:xfrm>
            <a:off x="7181850" y="428604"/>
            <a:ext cx="5010150" cy="525780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en-US" dirty="0" smtClean="0"/>
              <a:t>Ingredients of an energy efficient operating theatre</a:t>
            </a:r>
            <a:endParaRPr lang="en-US" dirty="0"/>
          </a:p>
        </p:txBody>
      </p:sp>
      <p:sp>
        <p:nvSpPr>
          <p:cNvPr id="7" name="Segnaposto testo 6"/>
          <p:cNvSpPr>
            <a:spLocks noGrp="1"/>
          </p:cNvSpPr>
          <p:nvPr>
            <p:ph type="body" sz="quarter" idx="11"/>
          </p:nvPr>
        </p:nvSpPr>
        <p:spPr>
          <a:xfrm>
            <a:off x="539791" y="1071546"/>
            <a:ext cx="7627911" cy="1728192"/>
          </a:xfrm>
        </p:spPr>
        <p:txBody>
          <a:bodyPr/>
          <a:lstStyle/>
          <a:p>
            <a:pPr marL="176213" indent="-176213"/>
            <a:r>
              <a:rPr lang="en-US" dirty="0" smtClean="0"/>
              <a:t>The key points highlighted by UK Health Alliance on Climate Change (2023) are:</a:t>
            </a:r>
          </a:p>
          <a:p>
            <a:pPr marL="176213" indent="-176213">
              <a:buFont typeface="Arial" pitchFamily="34" charset="0"/>
              <a:buChar char="•"/>
            </a:pPr>
            <a:r>
              <a:rPr lang="en-US" dirty="0" smtClean="0">
                <a:solidFill>
                  <a:srgbClr val="0070C0"/>
                </a:solidFill>
              </a:rPr>
              <a:t>Operating theatres are 3-6 times more energy intensive than clinical wards.</a:t>
            </a:r>
          </a:p>
          <a:p>
            <a:pPr marL="176213" indent="-176213">
              <a:buFont typeface="Arial" pitchFamily="34" charset="0"/>
              <a:buChar char="•"/>
            </a:pPr>
            <a:r>
              <a:rPr lang="en-US" dirty="0" smtClean="0"/>
              <a:t>The majority of theatre energy consumption relates to theatre maintenance (heating, ventilation, and air conditioning).</a:t>
            </a:r>
          </a:p>
          <a:p>
            <a:pPr marL="176213" indent="-176213">
              <a:buFont typeface="Arial" pitchFamily="34" charset="0"/>
              <a:buChar char="•"/>
            </a:pPr>
            <a:r>
              <a:rPr lang="en-US" dirty="0" smtClean="0">
                <a:solidFill>
                  <a:srgbClr val="0070C0"/>
                </a:solidFill>
              </a:rPr>
              <a:t>There are three main types of ventilation systems: turbulent mixed airflow (least energy), temperature controlled airflow, laminar air flow (most energy).</a:t>
            </a:r>
          </a:p>
          <a:p>
            <a:pPr marL="176213" indent="-176213">
              <a:buFont typeface="Arial" pitchFamily="34" charset="0"/>
              <a:buChar char="•"/>
            </a:pPr>
            <a:r>
              <a:rPr lang="en-US" dirty="0" smtClean="0"/>
              <a:t>Shutdown checklists can be used to prompt staff to switch off theatre equipment out of hours and should be accompanied by turn-on checklists and safety protocols to ensure items are on when required.</a:t>
            </a:r>
          </a:p>
          <a:p>
            <a:pPr marL="176213" indent="-176213">
              <a:buFont typeface="Arial" pitchFamily="34" charset="0"/>
              <a:buChar char="•"/>
            </a:pPr>
            <a:r>
              <a:rPr lang="en-US" dirty="0" smtClean="0">
                <a:solidFill>
                  <a:srgbClr val="0070C0"/>
                </a:solidFill>
              </a:rPr>
              <a:t>There are opportunities at the stage of theatre design (or retrofit) for installation of motion sensors to control lights, temperature, and ventilation, alongside energy efficient appliances and machinery, and automatic/pedal-controlled taps for surgical scrub.</a:t>
            </a:r>
          </a:p>
          <a:p>
            <a:pPr marL="176213" indent="-176213">
              <a:buFont typeface="Arial" pitchFamily="34" charset="0"/>
              <a:buChar char="•"/>
            </a:pPr>
            <a:r>
              <a:rPr lang="en-US" dirty="0" smtClean="0"/>
              <a:t>At the hospital level, contracts should be drawn with providers of renewable electricity, and installation of combined heat and power facilities.</a:t>
            </a:r>
          </a:p>
          <a:p>
            <a:pPr marL="176213" indent="-176213">
              <a:buFont typeface="Arial" pitchFamily="34" charset="0"/>
              <a:buChar char="•"/>
            </a:pPr>
            <a:r>
              <a:rPr lang="en-US" dirty="0" smtClean="0">
                <a:solidFill>
                  <a:srgbClr val="0070C0"/>
                </a:solidFill>
              </a:rPr>
              <a:t>There are opportunities across the hospital for installing LED lighting and improving insulation.</a:t>
            </a:r>
            <a:endParaRPr lang="en-US" dirty="0">
              <a:solidFill>
                <a:srgbClr val="0070C0"/>
              </a:solidFill>
            </a:endParaRPr>
          </a:p>
        </p:txBody>
      </p:sp>
      <p:pic>
        <p:nvPicPr>
          <p:cNvPr id="2050" name="Picture 2" descr="https://www.albertomontanari.it/sites/default/files/didattica/climate/climatehealth3.png"/>
          <p:cNvPicPr>
            <a:picLocks noChangeAspect="1" noChangeArrowheads="1"/>
          </p:cNvPicPr>
          <p:nvPr/>
        </p:nvPicPr>
        <p:blipFill>
          <a:blip r:embed="rId2"/>
          <a:srcRect/>
          <a:stretch>
            <a:fillRect/>
          </a:stretch>
        </p:blipFill>
        <p:spPr bwMode="auto">
          <a:xfrm>
            <a:off x="8029575" y="1500174"/>
            <a:ext cx="4162425" cy="3286126"/>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527051" y="332657"/>
            <a:ext cx="11233149" cy="453138"/>
          </a:xfrm>
        </p:spPr>
        <p:txBody>
          <a:bodyPr/>
          <a:lstStyle/>
          <a:p>
            <a:r>
              <a:rPr lang="en-US" dirty="0" smtClean="0"/>
              <a:t>Climate friendly anesthesia</a:t>
            </a:r>
          </a:p>
        </p:txBody>
      </p:sp>
      <p:sp>
        <p:nvSpPr>
          <p:cNvPr id="7" name="Segnaposto testo 6"/>
          <p:cNvSpPr>
            <a:spLocks noGrp="1"/>
          </p:cNvSpPr>
          <p:nvPr>
            <p:ph type="body" sz="quarter" idx="11"/>
          </p:nvPr>
        </p:nvSpPr>
        <p:spPr>
          <a:xfrm>
            <a:off x="539791" y="857232"/>
            <a:ext cx="5413333" cy="1728192"/>
          </a:xfrm>
        </p:spPr>
        <p:txBody>
          <a:bodyPr/>
          <a:lstStyle/>
          <a:p>
            <a:r>
              <a:rPr lang="en-US" dirty="0" smtClean="0"/>
              <a:t>Since the recognition that inhaled anesthetics act as powerful greenhouse gases (GHGs), the field of anesthesia has been working to reduce their environmental impact. </a:t>
            </a:r>
          </a:p>
          <a:p>
            <a:r>
              <a:rPr lang="en-US" dirty="0" smtClean="0"/>
              <a:t>Efforts include developing low-emission alternatives and improving the efficiency of current agents. </a:t>
            </a:r>
          </a:p>
          <a:p>
            <a:pPr marL="176213" indent="-176213"/>
            <a:r>
              <a:rPr lang="en-US" dirty="0" smtClean="0"/>
              <a:t>Key opportunities for improvement involve: </a:t>
            </a:r>
          </a:p>
          <a:p>
            <a:pPr marL="176213" indent="-176213">
              <a:buFont typeface="Arial" pitchFamily="34" charset="0"/>
              <a:buChar char="•"/>
            </a:pPr>
            <a:r>
              <a:rPr lang="en-US" dirty="0" smtClean="0">
                <a:solidFill>
                  <a:srgbClr val="0070C0"/>
                </a:solidFill>
              </a:rPr>
              <a:t>limiting the use of inhaled anesthetics by appropriately opting for total intravenous anesthesia, local, or regional anesthesia as the first choice</a:t>
            </a:r>
          </a:p>
          <a:p>
            <a:pPr marL="176213" indent="-176213">
              <a:buFont typeface="Arial" pitchFamily="34" charset="0"/>
              <a:buChar char="•"/>
            </a:pPr>
            <a:r>
              <a:rPr lang="en-US" dirty="0" smtClean="0"/>
              <a:t>using reusable medical equipment whenever it is clinically safe and practical, and cutting down on waste generation. </a:t>
            </a:r>
          </a:p>
          <a:p>
            <a:pPr marL="176213" indent="-176213">
              <a:buFont typeface="Arial" pitchFamily="34" charset="0"/>
              <a:buChar char="•"/>
            </a:pPr>
            <a:r>
              <a:rPr lang="en-US" dirty="0" smtClean="0">
                <a:solidFill>
                  <a:srgbClr val="0070C0"/>
                </a:solidFill>
              </a:rPr>
              <a:t>Surgeons also play an important role in </a:t>
            </a:r>
            <a:r>
              <a:rPr lang="en-US" dirty="0" err="1" smtClean="0">
                <a:solidFill>
                  <a:srgbClr val="0070C0"/>
                </a:solidFill>
              </a:rPr>
              <a:t>minimising</a:t>
            </a:r>
            <a:r>
              <a:rPr lang="en-US" dirty="0" smtClean="0">
                <a:solidFill>
                  <a:srgbClr val="0070C0"/>
                </a:solidFill>
              </a:rPr>
              <a:t> the environmental footprint of </a:t>
            </a:r>
            <a:r>
              <a:rPr lang="en-US" dirty="0" err="1" smtClean="0">
                <a:solidFill>
                  <a:srgbClr val="0070C0"/>
                </a:solidFill>
              </a:rPr>
              <a:t>perioperative</a:t>
            </a:r>
            <a:r>
              <a:rPr lang="en-US" dirty="0" smtClean="0">
                <a:solidFill>
                  <a:srgbClr val="0070C0"/>
                </a:solidFill>
              </a:rPr>
              <a:t> care by identifying key areas of high impact and supporting the adoption of more sustainable anesthesia practices. </a:t>
            </a:r>
            <a:endParaRPr lang="en-US" dirty="0">
              <a:solidFill>
                <a:srgbClr val="0070C0"/>
              </a:solidFill>
            </a:endParaRPr>
          </a:p>
        </p:txBody>
      </p:sp>
      <p:pic>
        <p:nvPicPr>
          <p:cNvPr id="19458" name="Picture 2" descr="https://www.albertomontanari.it/sites/default/files/didattica/climate/climatehealth5.png"/>
          <p:cNvPicPr>
            <a:picLocks noChangeAspect="1" noChangeArrowheads="1"/>
          </p:cNvPicPr>
          <p:nvPr/>
        </p:nvPicPr>
        <p:blipFill>
          <a:blip r:embed="rId2"/>
          <a:srcRect/>
          <a:stretch>
            <a:fillRect/>
          </a:stretch>
        </p:blipFill>
        <p:spPr bwMode="auto">
          <a:xfrm>
            <a:off x="6167438" y="1329521"/>
            <a:ext cx="6024562" cy="3194843"/>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3726</TotalTime>
  <Words>2887</Words>
  <Application>Microsoft Office PowerPoint</Application>
  <PresentationFormat>Personalizzato</PresentationFormat>
  <Paragraphs>149</Paragraphs>
  <Slides>24</Slides>
  <Notes>0</Notes>
  <HiddenSlides>0</HiddenSlides>
  <MMClips>0</MMClips>
  <ScaleCrop>false</ScaleCrop>
  <HeadingPairs>
    <vt:vector size="4" baseType="variant">
      <vt:variant>
        <vt:lpstr>Tema</vt:lpstr>
      </vt:variant>
      <vt:variant>
        <vt:i4>3</vt:i4>
      </vt:variant>
      <vt:variant>
        <vt:lpstr>Titoli diapositive</vt:lpstr>
      </vt:variant>
      <vt:variant>
        <vt:i4>24</vt:i4>
      </vt:variant>
    </vt:vector>
  </HeadingPairs>
  <TitlesOfParts>
    <vt:vector size="27"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246</cp:revision>
  <dcterms:created xsi:type="dcterms:W3CDTF">2017-11-13T10:11:35Z</dcterms:created>
  <dcterms:modified xsi:type="dcterms:W3CDTF">2025-11-13T12:44:26Z</dcterms:modified>
</cp:coreProperties>
</file>