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theme/theme4.xml" ContentType="application/vnd.openxmlformats-officedocument.them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1" r:id="rId3"/>
  </p:sldMasterIdLst>
  <p:handoutMasterIdLst>
    <p:handoutMasterId r:id="rId26"/>
  </p:handoutMasterIdLst>
  <p:sldIdLst>
    <p:sldId id="266" r:id="rId4"/>
    <p:sldId id="313" r:id="rId5"/>
    <p:sldId id="323" r:id="rId6"/>
    <p:sldId id="324" r:id="rId7"/>
    <p:sldId id="325" r:id="rId8"/>
    <p:sldId id="326" r:id="rId9"/>
    <p:sldId id="327" r:id="rId10"/>
    <p:sldId id="328" r:id="rId11"/>
    <p:sldId id="329" r:id="rId12"/>
    <p:sldId id="330" r:id="rId13"/>
    <p:sldId id="331" r:id="rId14"/>
    <p:sldId id="332" r:id="rId15"/>
    <p:sldId id="333" r:id="rId16"/>
    <p:sldId id="334" r:id="rId17"/>
    <p:sldId id="335" r:id="rId18"/>
    <p:sldId id="336" r:id="rId19"/>
    <p:sldId id="337" r:id="rId20"/>
    <p:sldId id="342" r:id="rId21"/>
    <p:sldId id="338" r:id="rId22"/>
    <p:sldId id="339" r:id="rId23"/>
    <p:sldId id="340" r:id="rId24"/>
    <p:sldId id="341" r:id="rId25"/>
  </p:sldIdLst>
  <p:sldSz cx="12192000" cy="6858000"/>
  <p:notesSz cx="12344400" cy="73152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a:srgbClr val="BD2B0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31" autoAdjust="0"/>
    <p:restoredTop sz="94604" autoAdjust="0"/>
  </p:normalViewPr>
  <p:slideViewPr>
    <p:cSldViewPr showGuides="1">
      <p:cViewPr varScale="1">
        <p:scale>
          <a:sx n="100" d="100"/>
          <a:sy n="100" d="100"/>
        </p:scale>
        <p:origin x="-1176" y="-10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16" y="14"/>
            <a:ext cx="5349607" cy="365362"/>
          </a:xfrm>
          <a:prstGeom prst="rect">
            <a:avLst/>
          </a:prstGeom>
        </p:spPr>
        <p:txBody>
          <a:bodyPr vert="horz" lIns="159866" tIns="79935" rIns="159866" bIns="79935" rtlCol="0"/>
          <a:lstStyle>
            <a:lvl1pPr algn="l">
              <a:defRPr sz="1700"/>
            </a:lvl1pPr>
          </a:lstStyle>
          <a:p>
            <a:endParaRPr lang="it-IT"/>
          </a:p>
        </p:txBody>
      </p:sp>
      <p:sp>
        <p:nvSpPr>
          <p:cNvPr id="3" name="Segnaposto data 2"/>
          <p:cNvSpPr>
            <a:spLocks noGrp="1"/>
          </p:cNvSpPr>
          <p:nvPr>
            <p:ph type="dt" sz="quarter" idx="1"/>
          </p:nvPr>
        </p:nvSpPr>
        <p:spPr>
          <a:xfrm>
            <a:off x="6992046" y="14"/>
            <a:ext cx="5349607" cy="365362"/>
          </a:xfrm>
          <a:prstGeom prst="rect">
            <a:avLst/>
          </a:prstGeom>
        </p:spPr>
        <p:txBody>
          <a:bodyPr vert="horz" lIns="159866" tIns="79935" rIns="159866" bIns="79935" rtlCol="0"/>
          <a:lstStyle>
            <a:lvl1pPr algn="r">
              <a:defRPr sz="1700"/>
            </a:lvl1pPr>
          </a:lstStyle>
          <a:p>
            <a:fld id="{1E7F6B68-51DC-46C5-9EE1-90B919F72C45}" type="datetimeFigureOut">
              <a:rPr lang="it-IT" smtClean="0"/>
              <a:pPr/>
              <a:t>16/11/2023</a:t>
            </a:fld>
            <a:endParaRPr lang="it-IT"/>
          </a:p>
        </p:txBody>
      </p:sp>
      <p:sp>
        <p:nvSpPr>
          <p:cNvPr id="4" name="Segnaposto piè di pagina 3"/>
          <p:cNvSpPr>
            <a:spLocks noGrp="1"/>
          </p:cNvSpPr>
          <p:nvPr>
            <p:ph type="ftr" sz="quarter" idx="2"/>
          </p:nvPr>
        </p:nvSpPr>
        <p:spPr>
          <a:xfrm>
            <a:off x="16" y="6948717"/>
            <a:ext cx="5349607" cy="365362"/>
          </a:xfrm>
          <a:prstGeom prst="rect">
            <a:avLst/>
          </a:prstGeom>
        </p:spPr>
        <p:txBody>
          <a:bodyPr vert="horz" lIns="159866" tIns="79935" rIns="159866" bIns="79935" rtlCol="0" anchor="b"/>
          <a:lstStyle>
            <a:lvl1pPr algn="l">
              <a:defRPr sz="1700"/>
            </a:lvl1pPr>
          </a:lstStyle>
          <a:p>
            <a:endParaRPr lang="it-IT"/>
          </a:p>
        </p:txBody>
      </p:sp>
      <p:sp>
        <p:nvSpPr>
          <p:cNvPr id="5" name="Segnaposto numero diapositiva 4"/>
          <p:cNvSpPr>
            <a:spLocks noGrp="1"/>
          </p:cNvSpPr>
          <p:nvPr>
            <p:ph type="sldNum" sz="quarter" idx="3"/>
          </p:nvPr>
        </p:nvSpPr>
        <p:spPr>
          <a:xfrm>
            <a:off x="6992046" y="6948717"/>
            <a:ext cx="5349607" cy="365362"/>
          </a:xfrm>
          <a:prstGeom prst="rect">
            <a:avLst/>
          </a:prstGeom>
        </p:spPr>
        <p:txBody>
          <a:bodyPr vert="horz" lIns="159866" tIns="79935" rIns="159866" bIns="79935" rtlCol="0" anchor="b"/>
          <a:lstStyle>
            <a:lvl1pPr algn="r">
              <a:defRPr sz="1700"/>
            </a:lvl1pPr>
          </a:lstStyle>
          <a:p>
            <a:fld id="{F3DB7470-2F39-4868-AF69-D3BECF1D3487}" type="slidenum">
              <a:rPr lang="it-IT" smtClean="0"/>
              <a:pPr/>
              <a:t>‹N›</a:t>
            </a:fld>
            <a:endParaRPr lang="it-IT"/>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COPERTINA">
    <p:spTree>
      <p:nvGrpSpPr>
        <p:cNvPr id="1" name=""/>
        <p:cNvGrpSpPr/>
        <p:nvPr/>
      </p:nvGrpSpPr>
      <p:grpSpPr>
        <a:xfrm>
          <a:off x="0" y="0"/>
          <a:ext cx="0" cy="0"/>
          <a:chOff x="0" y="0"/>
          <a:chExt cx="0" cy="0"/>
        </a:xfrm>
      </p:grpSpPr>
      <p:sp>
        <p:nvSpPr>
          <p:cNvPr id="3" name="Segnaposto testo 2"/>
          <p:cNvSpPr>
            <a:spLocks noGrp="1"/>
          </p:cNvSpPr>
          <p:nvPr>
            <p:ph type="body" sz="quarter" idx="10" hasCustomPrompt="1"/>
          </p:nvPr>
        </p:nvSpPr>
        <p:spPr>
          <a:xfrm>
            <a:off x="4751851" y="548680"/>
            <a:ext cx="6913364" cy="4536504"/>
          </a:xfrm>
          <a:prstGeom prst="rect">
            <a:avLst/>
          </a:prstGeom>
        </p:spPr>
        <p:txBody>
          <a:bodyPr anchor="ctr" anchorCtr="0"/>
          <a:lstStyle>
            <a:lvl1pPr marL="0" indent="0">
              <a:buNone/>
              <a:defRPr sz="3600" b="1">
                <a:solidFill>
                  <a:schemeClr val="bg1"/>
                </a:solidFill>
                <a:latin typeface="Century Gothic" panose="020B0502020202020204" pitchFamily="34" charset="0"/>
              </a:defRPr>
            </a:lvl1pPr>
          </a:lstStyle>
          <a:p>
            <a:pPr lvl="0"/>
            <a:r>
              <a:rPr lang="it-IT" dirty="0" smtClean="0"/>
              <a:t>Fare clic per inserire </a:t>
            </a:r>
          </a:p>
          <a:p>
            <a:pPr lvl="0"/>
            <a:r>
              <a:rPr lang="it-IT" dirty="0" smtClean="0"/>
              <a:t>il titolo della presentazione</a:t>
            </a:r>
            <a:endParaRPr lang="it-IT" dirty="0"/>
          </a:p>
        </p:txBody>
      </p:sp>
      <p:sp>
        <p:nvSpPr>
          <p:cNvPr id="6" name="Segnaposto testo 5"/>
          <p:cNvSpPr>
            <a:spLocks noGrp="1"/>
          </p:cNvSpPr>
          <p:nvPr>
            <p:ph type="body" sz="quarter" idx="11" hasCustomPrompt="1"/>
          </p:nvPr>
        </p:nvSpPr>
        <p:spPr>
          <a:xfrm>
            <a:off x="4751917" y="5379814"/>
            <a:ext cx="7008283" cy="425450"/>
          </a:xfrm>
          <a:prstGeom prst="rect">
            <a:avLst/>
          </a:prstGeom>
        </p:spPr>
        <p:txBody>
          <a:bodyPr/>
          <a:lstStyle>
            <a:lvl1pPr marL="0" indent="0">
              <a:buNone/>
              <a:defRPr sz="24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8" name="Segnaposto testo 7"/>
          <p:cNvSpPr>
            <a:spLocks noGrp="1"/>
          </p:cNvSpPr>
          <p:nvPr>
            <p:ph type="body" sz="quarter" idx="12" hasCustomPrompt="1"/>
          </p:nvPr>
        </p:nvSpPr>
        <p:spPr>
          <a:xfrm>
            <a:off x="4751918" y="5877942"/>
            <a:ext cx="7105649" cy="791418"/>
          </a:xfrm>
          <a:prstGeom prst="rect">
            <a:avLst/>
          </a:prstGeom>
        </p:spPr>
        <p:txBody>
          <a:bodyPr/>
          <a:lstStyle>
            <a:lvl1pPr marL="0" indent="0">
              <a:buNone/>
              <a:defRPr sz="2000" baseline="0">
                <a:solidFill>
                  <a:schemeClr val="bg1"/>
                </a:solidFill>
                <a:latin typeface="Century Gothic" panose="020B0502020202020204" pitchFamily="34" charset="0"/>
              </a:defRPr>
            </a:lvl1pPr>
          </a:lstStyle>
          <a:p>
            <a:pPr lvl="0"/>
            <a:r>
              <a:rPr lang="it-IT" dirty="0" smtClean="0"/>
              <a:t>Dipartimento/Struttura </a:t>
            </a:r>
            <a:r>
              <a:rPr lang="it-IT" dirty="0" err="1" smtClean="0"/>
              <a:t>xxxxxx</a:t>
            </a:r>
            <a:r>
              <a:rPr lang="it-IT" dirty="0" smtClean="0"/>
              <a:t> </a:t>
            </a:r>
            <a:r>
              <a:rPr lang="it-IT" dirty="0" err="1" smtClean="0"/>
              <a:t>xxxxxxxxxxxx</a:t>
            </a:r>
            <a:r>
              <a:rPr lang="it-IT" dirty="0" smtClean="0"/>
              <a:t> </a:t>
            </a:r>
            <a:r>
              <a:rPr lang="it-IT" dirty="0" err="1" smtClean="0"/>
              <a:t>xxxxxxxx</a:t>
            </a:r>
            <a:r>
              <a:rPr lang="it-IT" dirty="0" smtClean="0"/>
              <a:t> </a:t>
            </a:r>
            <a:r>
              <a:rPr lang="it-IT" dirty="0" err="1" smtClean="0"/>
              <a:t>xxxxx</a:t>
            </a:r>
            <a:r>
              <a:rPr lang="it-IT" dirty="0" smtClean="0"/>
              <a:t> </a:t>
            </a:r>
            <a:r>
              <a:rPr lang="it-IT" dirty="0" err="1" smtClean="0"/>
              <a:t>xxxxxxxxxxxxxxxxxxx</a:t>
            </a:r>
            <a:r>
              <a:rPr lang="it-IT" dirty="0" smtClean="0"/>
              <a:t> </a:t>
            </a:r>
            <a:r>
              <a:rPr lang="it-IT" dirty="0" err="1" smtClean="0"/>
              <a:t>xxxxx</a:t>
            </a:r>
            <a:endParaRPr lang="it-IT" dirty="0"/>
          </a:p>
        </p:txBody>
      </p:sp>
    </p:spTree>
    <p:extLst>
      <p:ext uri="{BB962C8B-B14F-4D97-AF65-F5344CB8AC3E}">
        <p14:creationId xmlns:p14="http://schemas.microsoft.com/office/powerpoint/2010/main" xmlns="" val="25667256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con punto elenco">
    <p:spTree>
      <p:nvGrpSpPr>
        <p:cNvPr id="1" name=""/>
        <p:cNvGrpSpPr/>
        <p:nvPr/>
      </p:nvGrpSpPr>
      <p:grpSpPr>
        <a:xfrm>
          <a:off x="0" y="0"/>
          <a:ext cx="0" cy="0"/>
          <a:chOff x="0" y="0"/>
          <a:chExt cx="0" cy="0"/>
        </a:xfrm>
      </p:grpSpPr>
      <p:sp>
        <p:nvSpPr>
          <p:cNvPr id="8" name="Segnaposto testo 7"/>
          <p:cNvSpPr>
            <a:spLocks noGrp="1"/>
          </p:cNvSpPr>
          <p:nvPr>
            <p:ph type="body" sz="quarter" idx="11"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10" name="Segnaposto testo 9"/>
          <p:cNvSpPr>
            <a:spLocks noGrp="1"/>
          </p:cNvSpPr>
          <p:nvPr>
            <p:ph type="body" sz="quarter" idx="12" hasCustomPrompt="1"/>
          </p:nvPr>
        </p:nvSpPr>
        <p:spPr>
          <a:xfrm>
            <a:off x="527051" y="1989138"/>
            <a:ext cx="11233149" cy="3816126"/>
          </a:xfrm>
          <a:prstGeom prst="rect">
            <a:avLst/>
          </a:prstGeom>
        </p:spPr>
        <p:txBody>
          <a:bodyPr/>
          <a:lstStyle>
            <a:lvl1pPr marL="285750" indent="-285750">
              <a:buFont typeface="Wingdings" panose="05000000000000000000" pitchFamily="2" charset="2"/>
              <a:buChar char="§"/>
              <a:defRPr sz="1800" baseline="0">
                <a:latin typeface="Century Gothic" panose="020B0502020202020204" pitchFamily="34" charset="0"/>
              </a:defRPr>
            </a:lvl1pPr>
            <a:lvl2pPr marL="742950" indent="-285750">
              <a:buFont typeface="Wingdings" panose="05000000000000000000" pitchFamily="2" charset="2"/>
              <a:buChar char="§"/>
              <a:defRPr sz="1800">
                <a:latin typeface="Century Gothic" panose="020B0502020202020204" pitchFamily="34" charset="0"/>
              </a:defRPr>
            </a:lvl2pPr>
          </a:lstStyle>
          <a:p>
            <a:pPr lvl="1"/>
            <a:r>
              <a:rPr lang="it-IT" dirty="0" smtClean="0"/>
              <a:t>Fare clic per modificare il punto elenco uno</a:t>
            </a:r>
          </a:p>
          <a:p>
            <a:pPr lvl="1"/>
            <a:r>
              <a:rPr lang="it-IT" dirty="0" smtClean="0"/>
              <a:t>Fare clic per modificare il punto elenco due</a:t>
            </a:r>
          </a:p>
          <a:p>
            <a:pPr lvl="1"/>
            <a:r>
              <a:rPr lang="it-IT" dirty="0" smtClean="0"/>
              <a:t>Fare clic per modificare il punto elenco tre</a:t>
            </a:r>
          </a:p>
          <a:p>
            <a:pPr lvl="1"/>
            <a:r>
              <a:rPr lang="it-IT" dirty="0" smtClean="0"/>
              <a:t>Fare clic per modificare il punto elenco quattro</a:t>
            </a:r>
            <a:endParaRPr lang="it-IT" dirty="0"/>
          </a:p>
        </p:txBody>
      </p:sp>
      <p:sp>
        <p:nvSpPr>
          <p:cNvPr id="16"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30438535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semplice">
    <p:spTree>
      <p:nvGrpSpPr>
        <p:cNvPr id="1" name=""/>
        <p:cNvGrpSpPr/>
        <p:nvPr/>
      </p:nvGrpSpPr>
      <p:grpSpPr>
        <a:xfrm>
          <a:off x="0" y="0"/>
          <a:ext cx="0" cy="0"/>
          <a:chOff x="0" y="0"/>
          <a:chExt cx="0" cy="0"/>
        </a:xfrm>
      </p:grpSpPr>
      <p:sp>
        <p:nvSpPr>
          <p:cNvPr id="7"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
        <p:nvSpPr>
          <p:cNvPr id="9" name="Segnaposto testo 7"/>
          <p:cNvSpPr>
            <a:spLocks noGrp="1"/>
          </p:cNvSpPr>
          <p:nvPr>
            <p:ph type="body" sz="quarter" idx="11" hasCustomPrompt="1"/>
          </p:nvPr>
        </p:nvSpPr>
        <p:spPr>
          <a:xfrm>
            <a:off x="527051" y="1412875"/>
            <a:ext cx="11233149" cy="4464397"/>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Tree>
    <p:extLst>
      <p:ext uri="{BB962C8B-B14F-4D97-AF65-F5344CB8AC3E}">
        <p14:creationId xmlns:p14="http://schemas.microsoft.com/office/powerpoint/2010/main" xmlns="" val="3418157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con grafico">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911026" y="2781300"/>
            <a:ext cx="10369551" cy="3024188"/>
          </a:xfrm>
          <a:prstGeom prst="rect">
            <a:avLst/>
          </a:prstGeom>
        </p:spPr>
        <p:txBody>
          <a:bodyPr/>
          <a:lstStyle>
            <a:lvl1pPr marL="0" indent="0">
              <a:buNone/>
              <a:defRPr sz="1800" baseline="0">
                <a:latin typeface="Century Gothic" panose="020B0502020202020204" pitchFamily="34" charset="0"/>
              </a:defRPr>
            </a:lvl1pPr>
          </a:lstStyle>
          <a:p>
            <a:r>
              <a:rPr lang="it-IT" dirty="0" smtClean="0"/>
              <a:t>Fare clic sull’icona per inserire un grafico</a:t>
            </a:r>
          </a:p>
        </p:txBody>
      </p:sp>
      <p:sp>
        <p:nvSpPr>
          <p:cNvPr id="11" name="Segnaposto testo 7"/>
          <p:cNvSpPr>
            <a:spLocks noGrp="1"/>
          </p:cNvSpPr>
          <p:nvPr>
            <p:ph type="body" sz="quarter" idx="12"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6" name="Segnaposto testo 7"/>
          <p:cNvSpPr>
            <a:spLocks noGrp="1"/>
          </p:cNvSpPr>
          <p:nvPr>
            <p:ph type="body" sz="quarter" idx="13"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5558334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con immagine">
    <p:spTree>
      <p:nvGrpSpPr>
        <p:cNvPr id="1" name=""/>
        <p:cNvGrpSpPr/>
        <p:nvPr/>
      </p:nvGrpSpPr>
      <p:grpSpPr>
        <a:xfrm>
          <a:off x="0" y="0"/>
          <a:ext cx="0" cy="0"/>
          <a:chOff x="0" y="0"/>
          <a:chExt cx="0" cy="0"/>
        </a:xfrm>
      </p:grpSpPr>
      <p:sp>
        <p:nvSpPr>
          <p:cNvPr id="11" name="Segnaposto immagine 10"/>
          <p:cNvSpPr>
            <a:spLocks noGrp="1"/>
          </p:cNvSpPr>
          <p:nvPr>
            <p:ph type="pic" sz="quarter" idx="10" hasCustomPrompt="1"/>
          </p:nvPr>
        </p:nvSpPr>
        <p:spPr>
          <a:xfrm>
            <a:off x="1534584" y="1700809"/>
            <a:ext cx="9122833" cy="4105275"/>
          </a:xfrm>
          <a:prstGeom prst="rect">
            <a:avLst/>
          </a:prstGeom>
        </p:spPr>
        <p:txBody>
          <a:bodyPr/>
          <a:lstStyle>
            <a:lvl1pPr marL="0" indent="0">
              <a:buNone/>
              <a:defRPr sz="1800">
                <a:latin typeface="Century Gothic" panose="020B0502020202020204" pitchFamily="34" charset="0"/>
              </a:defRPr>
            </a:lvl1pPr>
          </a:lstStyle>
          <a:p>
            <a:r>
              <a:rPr lang="it-IT" dirty="0" smtClean="0"/>
              <a:t>Fare clic sull’icona per inserire un’immagine</a:t>
            </a:r>
            <a:endParaRPr lang="it-IT" dirty="0"/>
          </a:p>
        </p:txBody>
      </p:sp>
      <p:sp>
        <p:nvSpPr>
          <p:cNvPr id="5" name="Segnaposto testo 7"/>
          <p:cNvSpPr>
            <a:spLocks noGrp="1"/>
          </p:cNvSpPr>
          <p:nvPr>
            <p:ph type="body" sz="quarter" idx="11"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39702583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CHIUSURA">
    <p:spTree>
      <p:nvGrpSpPr>
        <p:cNvPr id="1" name=""/>
        <p:cNvGrpSpPr/>
        <p:nvPr/>
      </p:nvGrpSpPr>
      <p:grpSpPr>
        <a:xfrm>
          <a:off x="0" y="0"/>
          <a:ext cx="0" cy="0"/>
          <a:chOff x="0" y="0"/>
          <a:chExt cx="0" cy="0"/>
        </a:xfrm>
      </p:grpSpPr>
      <p:sp>
        <p:nvSpPr>
          <p:cNvPr id="8" name="Segnaposto testo 7"/>
          <p:cNvSpPr>
            <a:spLocks noGrp="1"/>
          </p:cNvSpPr>
          <p:nvPr>
            <p:ph type="body" sz="quarter" idx="10" hasCustomPrompt="1"/>
          </p:nvPr>
        </p:nvSpPr>
        <p:spPr>
          <a:xfrm>
            <a:off x="1487488" y="2780928"/>
            <a:ext cx="9217024" cy="432370"/>
          </a:xfrm>
          <a:prstGeom prst="rect">
            <a:avLst/>
          </a:prstGeom>
        </p:spPr>
        <p:txBody>
          <a:bodyPr/>
          <a:lstStyle>
            <a:lvl1pPr marL="0" indent="0" algn="ctr">
              <a:buFontTx/>
              <a:buNone/>
              <a:defRPr sz="20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13" name="Segnaposto testo 12"/>
          <p:cNvSpPr>
            <a:spLocks noGrp="1"/>
          </p:cNvSpPr>
          <p:nvPr>
            <p:ph type="body" sz="quarter" idx="11" hasCustomPrompt="1"/>
          </p:nvPr>
        </p:nvSpPr>
        <p:spPr>
          <a:xfrm>
            <a:off x="1439483" y="3573017"/>
            <a:ext cx="9313035" cy="936103"/>
          </a:xfrm>
          <a:prstGeom prst="rect">
            <a:avLst/>
          </a:prstGeom>
        </p:spPr>
        <p:txBody>
          <a:bodyPr/>
          <a:lstStyle>
            <a:lvl1pPr marL="0" indent="0" algn="ctr">
              <a:buFontTx/>
              <a:buNone/>
              <a:defRPr sz="1600">
                <a:solidFill>
                  <a:schemeClr val="bg1"/>
                </a:solidFill>
                <a:latin typeface="Century Gothic" panose="020B0502020202020204" pitchFamily="34" charset="0"/>
              </a:defRPr>
            </a:lvl1pPr>
          </a:lstStyle>
          <a:p>
            <a:pPr lvl="0"/>
            <a:r>
              <a:rPr lang="it-IT" dirty="0" smtClean="0"/>
              <a:t>Struttura</a:t>
            </a:r>
            <a:endParaRPr lang="it-IT" dirty="0"/>
          </a:p>
        </p:txBody>
      </p:sp>
      <p:sp>
        <p:nvSpPr>
          <p:cNvPr id="16" name="Segnaposto testo 15"/>
          <p:cNvSpPr>
            <a:spLocks noGrp="1"/>
          </p:cNvSpPr>
          <p:nvPr>
            <p:ph type="body" sz="quarter" idx="12" hasCustomPrompt="1"/>
          </p:nvPr>
        </p:nvSpPr>
        <p:spPr>
          <a:xfrm>
            <a:off x="1390651" y="4725144"/>
            <a:ext cx="9410700" cy="1440160"/>
          </a:xfrm>
          <a:prstGeom prst="rect">
            <a:avLst/>
          </a:prstGeom>
        </p:spPr>
        <p:txBody>
          <a:bodyPr/>
          <a:lstStyle>
            <a:lvl1pPr marL="0" indent="0" algn="ctr">
              <a:buFontTx/>
              <a:buNone/>
              <a:defRPr sz="1300" b="0">
                <a:solidFill>
                  <a:schemeClr val="bg1"/>
                </a:solidFill>
                <a:latin typeface="Century Gothic" panose="020B0502020202020204" pitchFamily="34" charset="0"/>
              </a:defRPr>
            </a:lvl1pPr>
          </a:lstStyle>
          <a:p>
            <a:pPr lvl="0"/>
            <a:r>
              <a:rPr lang="it-IT" dirty="0" smtClean="0"/>
              <a:t>nome.cognome@unibo.it</a:t>
            </a:r>
          </a:p>
          <a:p>
            <a:pPr lvl="0"/>
            <a:r>
              <a:rPr lang="it-IT" dirty="0" smtClean="0"/>
              <a:t>051 20 99982</a:t>
            </a:r>
            <a:endParaRPr lang="it-IT" dirty="0"/>
          </a:p>
        </p:txBody>
      </p:sp>
    </p:spTree>
    <p:extLst>
      <p:ext uri="{BB962C8B-B14F-4D97-AF65-F5344CB8AC3E}">
        <p14:creationId xmlns:p14="http://schemas.microsoft.com/office/powerpoint/2010/main" xmlns="" val="4249450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ttangolo 8"/>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cxnSp>
        <p:nvCxnSpPr>
          <p:cNvPr id="12" name="Connettore 1 11"/>
          <p:cNvCxnSpPr/>
          <p:nvPr userDrawn="1"/>
        </p:nvCxnSpPr>
        <p:spPr>
          <a:xfrm>
            <a:off x="4367808" y="188640"/>
            <a:ext cx="0" cy="64087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Immagine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402114" y="214290"/>
            <a:ext cx="3461638" cy="2448272"/>
          </a:xfrm>
          <a:prstGeom prst="rect">
            <a:avLst/>
          </a:prstGeom>
        </p:spPr>
      </p:pic>
    </p:spTree>
    <p:extLst>
      <p:ext uri="{BB962C8B-B14F-4D97-AF65-F5344CB8AC3E}">
        <p14:creationId xmlns:p14="http://schemas.microsoft.com/office/powerpoint/2010/main" xmlns="" val="613657427"/>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magine 3"/>
          <p:cNvPicPr>
            <a:picLocks noChangeAspect="1"/>
          </p:cNvPicPr>
          <p:nvPr userDrawn="1"/>
        </p:nvPicPr>
        <p:blipFill rotWithShape="1">
          <a:blip r:embed="rId6">
            <a:extLst>
              <a:ext uri="{28A0092B-C50C-407E-A947-70E740481C1C}">
                <a14:useLocalDpi xmlns:a14="http://schemas.microsoft.com/office/drawing/2010/main" xmlns="" val="0"/>
              </a:ext>
            </a:extLst>
          </a:blip>
          <a:srcRect b="4910"/>
          <a:stretch/>
        </p:blipFill>
        <p:spPr>
          <a:xfrm>
            <a:off x="10680747" y="5877273"/>
            <a:ext cx="1391917" cy="936104"/>
          </a:xfrm>
          <a:prstGeom prst="rect">
            <a:avLst/>
          </a:prstGeom>
        </p:spPr>
      </p:pic>
    </p:spTree>
    <p:extLst>
      <p:ext uri="{BB962C8B-B14F-4D97-AF65-F5344CB8AC3E}">
        <p14:creationId xmlns:p14="http://schemas.microsoft.com/office/powerpoint/2010/main" xmlns="" val="357065283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7" r:id="rId3"/>
    <p:sldLayoutId id="2147483669" r:id="rId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ttangolo 6"/>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9" name="CasellaDiTesto 8"/>
          <p:cNvSpPr txBox="1"/>
          <p:nvPr userDrawn="1"/>
        </p:nvSpPr>
        <p:spPr>
          <a:xfrm>
            <a:off x="4175787" y="6453336"/>
            <a:ext cx="3840427" cy="338554"/>
          </a:xfrm>
          <a:prstGeom prst="rect">
            <a:avLst/>
          </a:prstGeom>
          <a:noFill/>
        </p:spPr>
        <p:txBody>
          <a:bodyPr wrap="square" rtlCol="0">
            <a:spAutoFit/>
          </a:bodyPr>
          <a:lstStyle/>
          <a:p>
            <a:pPr algn="ctr"/>
            <a:r>
              <a:rPr lang="it-IT" sz="1600" dirty="0" smtClean="0">
                <a:solidFill>
                  <a:schemeClr val="bg1"/>
                </a:solidFill>
              </a:rPr>
              <a:t>www.unibo.it</a:t>
            </a:r>
            <a:endParaRPr lang="it-IT" sz="1600" dirty="0">
              <a:solidFill>
                <a:schemeClr val="bg1"/>
              </a:solidFill>
            </a:endParaRPr>
          </a:p>
        </p:txBody>
      </p:sp>
      <p:pic>
        <p:nvPicPr>
          <p:cNvPr id="8" name="Immagine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4772431" y="404663"/>
            <a:ext cx="2648455" cy="1873141"/>
          </a:xfrm>
          <a:prstGeom prst="rect">
            <a:avLst/>
          </a:prstGeom>
        </p:spPr>
      </p:pic>
    </p:spTree>
    <p:extLst>
      <p:ext uri="{BB962C8B-B14F-4D97-AF65-F5344CB8AC3E}">
        <p14:creationId xmlns:p14="http://schemas.microsoft.com/office/powerpoint/2010/main" xmlns="" val="1868398845"/>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hyperlink" Target="https://www.britannica.com/science/bacteria" TargetMode="External"/><Relationship Id="rId7" Type="http://schemas.openxmlformats.org/officeDocument/2006/relationships/hyperlink" Target="https://www.merriam-webster.com/dictionary/acute" TargetMode="External"/><Relationship Id="rId2" Type="http://schemas.openxmlformats.org/officeDocument/2006/relationships/hyperlink" Target="https://www.britannica.com/science/vibrio" TargetMode="External"/><Relationship Id="rId1" Type="http://schemas.openxmlformats.org/officeDocument/2006/relationships/slideLayout" Target="../slideLayouts/slideLayout3.xml"/><Relationship Id="rId6" Type="http://schemas.openxmlformats.org/officeDocument/2006/relationships/hyperlink" Target="https://www.britannica.com/science/cholera" TargetMode="External"/><Relationship Id="rId5" Type="http://schemas.openxmlformats.org/officeDocument/2006/relationships/hyperlink" Target="https://www.britannica.com/science/Vibrio-cholerae" TargetMode="External"/><Relationship Id="rId4" Type="http://schemas.openxmlformats.org/officeDocument/2006/relationships/hyperlink" Target="https://www.britannica.com/science/flagellum"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hyperlink" Target="https://www.britannica.com/science/bacteria" TargetMode="External"/><Relationship Id="rId7" Type="http://schemas.openxmlformats.org/officeDocument/2006/relationships/hyperlink" Target="https://www.merriam-webster.com/dictionary/acute" TargetMode="External"/><Relationship Id="rId2" Type="http://schemas.openxmlformats.org/officeDocument/2006/relationships/hyperlink" Target="https://www.britannica.com/science/vibrio" TargetMode="External"/><Relationship Id="rId1" Type="http://schemas.openxmlformats.org/officeDocument/2006/relationships/slideLayout" Target="../slideLayouts/slideLayout3.xml"/><Relationship Id="rId6" Type="http://schemas.openxmlformats.org/officeDocument/2006/relationships/hyperlink" Target="https://www.britannica.com/science/cholera" TargetMode="External"/><Relationship Id="rId5" Type="http://schemas.openxmlformats.org/officeDocument/2006/relationships/hyperlink" Target="https://www.britannica.com/science/Vibrio-cholerae" TargetMode="External"/><Relationship Id="rId4" Type="http://schemas.openxmlformats.org/officeDocument/2006/relationships/hyperlink" Target="https://www.britannica.com/science/flagellum"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iris.paho.org/handle/10665.2/52930"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hyperlink" Target="https://en.wikipedia.org/wiki/Yellow_fever" TargetMode="External"/><Relationship Id="rId3" Type="http://schemas.openxmlformats.org/officeDocument/2006/relationships/hyperlink" Target="https://en.wikipedia.org/wiki/Dengue_fever" TargetMode="External"/><Relationship Id="rId7" Type="http://schemas.openxmlformats.org/officeDocument/2006/relationships/hyperlink" Target="https://en.wikipedia.org/wiki/Chagas_disease" TargetMode="External"/><Relationship Id="rId2" Type="http://schemas.openxmlformats.org/officeDocument/2006/relationships/hyperlink" Target="https://en.wikipedia.org/wiki/Malaria" TargetMode="External"/><Relationship Id="rId1" Type="http://schemas.openxmlformats.org/officeDocument/2006/relationships/slideLayout" Target="../slideLayouts/slideLayout3.xml"/><Relationship Id="rId6" Type="http://schemas.openxmlformats.org/officeDocument/2006/relationships/hyperlink" Target="https://en.wikipedia.org/wiki/Leishmaniasis" TargetMode="External"/><Relationship Id="rId11" Type="http://schemas.openxmlformats.org/officeDocument/2006/relationships/image" Target="../media/image4.png"/><Relationship Id="rId5" Type="http://schemas.openxmlformats.org/officeDocument/2006/relationships/hyperlink" Target="https://en.wikipedia.org/wiki/African_trypanosomiasis" TargetMode="External"/><Relationship Id="rId10" Type="http://schemas.openxmlformats.org/officeDocument/2006/relationships/hyperlink" Target="https://en.wikipedia.org/wiki/Onchocerciasis" TargetMode="External"/><Relationship Id="rId4" Type="http://schemas.openxmlformats.org/officeDocument/2006/relationships/hyperlink" Target="https://en.wikipedia.org/wiki/Schistosomiasis" TargetMode="External"/><Relationship Id="rId9" Type="http://schemas.openxmlformats.org/officeDocument/2006/relationships/hyperlink" Target="https://en.wikipedia.org/wiki/Japanese_encephalitis"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en.wikipedia.org/wiki/Diarrhea" TargetMode="External"/><Relationship Id="rId2" Type="http://schemas.openxmlformats.org/officeDocument/2006/relationships/hyperlink" Target="https://en.wikipedia.org/wiki/Waterborne_diseases" TargetMode="Externa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hyperlink" Target="https://en.wikipedia.org/wiki/Schistosomiasis" TargetMode="External"/><Relationship Id="rId3" Type="http://schemas.openxmlformats.org/officeDocument/2006/relationships/hyperlink" Target="https://en.wikipedia.org/wiki/Animal" TargetMode="External"/><Relationship Id="rId7" Type="http://schemas.openxmlformats.org/officeDocument/2006/relationships/hyperlink" Target="https://en.wikipedia.org/wiki/Schistosoma" TargetMode="External"/><Relationship Id="rId2" Type="http://schemas.openxmlformats.org/officeDocument/2006/relationships/hyperlink" Target="https://en.wikipedia.org/wiki/Virus" TargetMode="External"/><Relationship Id="rId1" Type="http://schemas.openxmlformats.org/officeDocument/2006/relationships/slideLayout" Target="../slideLayouts/slideLayout3.xml"/><Relationship Id="rId6" Type="http://schemas.openxmlformats.org/officeDocument/2006/relationships/hyperlink" Target="https://en.wikipedia.org/wiki/Trematoda" TargetMode="External"/><Relationship Id="rId5" Type="http://schemas.openxmlformats.org/officeDocument/2006/relationships/hyperlink" Target="https://en.wikipedia.org/wiki/Schistosomatidae" TargetMode="External"/><Relationship Id="rId4" Type="http://schemas.openxmlformats.org/officeDocument/2006/relationships/hyperlink" Target="https://en.wikipedia.org/wiki/Nematoda"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Climate related diseases – Train of thoughts</a:t>
            </a:r>
          </a:p>
        </p:txBody>
      </p:sp>
      <p:sp>
        <p:nvSpPr>
          <p:cNvPr id="3" name="Segnaposto testo 2"/>
          <p:cNvSpPr>
            <a:spLocks noGrp="1"/>
          </p:cNvSpPr>
          <p:nvPr>
            <p:ph type="body" sz="quarter" idx="11"/>
          </p:nvPr>
        </p:nvSpPr>
        <p:spPr>
          <a:xfrm>
            <a:off x="452398" y="1138523"/>
            <a:ext cx="9787006" cy="575965"/>
          </a:xfrm>
        </p:spPr>
        <p:txBody>
          <a:bodyPr/>
          <a:lstStyle/>
          <a:p>
            <a:pPr marL="179388" indent="-179388">
              <a:spcAft>
                <a:spcPts val="1200"/>
              </a:spcAft>
              <a:buFont typeface="Arial" pitchFamily="34" charset="0"/>
              <a:buChar char="•"/>
            </a:pPr>
            <a:r>
              <a:rPr lang="en-US" dirty="0" smtClean="0"/>
              <a:t>Non-communicable diseases – premise;</a:t>
            </a:r>
          </a:p>
          <a:p>
            <a:pPr marL="179388" indent="-179388">
              <a:spcAft>
                <a:spcPts val="1200"/>
              </a:spcAft>
              <a:buFont typeface="Arial" pitchFamily="34" charset="0"/>
              <a:buChar char="•"/>
            </a:pPr>
            <a:r>
              <a:rPr lang="en-US" dirty="0" smtClean="0"/>
              <a:t>Vector borne climate related diseases - premise;</a:t>
            </a:r>
          </a:p>
          <a:p>
            <a:pPr marL="179388" indent="-179388">
              <a:spcAft>
                <a:spcPts val="1200"/>
              </a:spcAft>
              <a:buFont typeface="Arial" pitchFamily="34" charset="0"/>
              <a:buChar char="•"/>
            </a:pPr>
            <a:r>
              <a:rPr lang="en-US" dirty="0" smtClean="0"/>
              <a:t>Water borne climate related diseases - premise;</a:t>
            </a:r>
          </a:p>
          <a:p>
            <a:pPr marL="179388" indent="-179388">
              <a:spcAft>
                <a:spcPts val="1200"/>
              </a:spcAft>
              <a:buFont typeface="Arial" pitchFamily="34" charset="0"/>
              <a:buChar char="•"/>
            </a:pPr>
            <a:r>
              <a:rPr lang="en-US" dirty="0" smtClean="0"/>
              <a:t>Vector borne diseases</a:t>
            </a:r>
            <a:r>
              <a:rPr lang="en-US" dirty="0" smtClean="0"/>
              <a:t>;</a:t>
            </a:r>
          </a:p>
          <a:p>
            <a:pPr marL="179388" indent="-179388">
              <a:spcAft>
                <a:spcPts val="1200"/>
              </a:spcAft>
              <a:buFont typeface="Arial" pitchFamily="34" charset="0"/>
              <a:buChar char="•"/>
            </a:pPr>
            <a:r>
              <a:rPr lang="en-US" dirty="0" smtClean="0"/>
              <a:t>Covid-19;</a:t>
            </a:r>
            <a:endParaRPr lang="en-US" dirty="0" smtClean="0"/>
          </a:p>
          <a:p>
            <a:pPr marL="179388" indent="-179388">
              <a:spcAft>
                <a:spcPts val="1200"/>
              </a:spcAft>
              <a:buFont typeface="Arial" pitchFamily="34" charset="0"/>
              <a:buChar char="•"/>
            </a:pPr>
            <a:r>
              <a:rPr lang="en-US" dirty="0" smtClean="0"/>
              <a:t>Cardio-vascular diseases;</a:t>
            </a:r>
          </a:p>
          <a:p>
            <a:pPr marL="179388" indent="-179388">
              <a:spcAft>
                <a:spcPts val="1200"/>
              </a:spcAft>
              <a:buFont typeface="Arial" pitchFamily="34" charset="0"/>
              <a:buChar char="•"/>
            </a:pPr>
            <a:r>
              <a:rPr lang="en-US" dirty="0" smtClean="0"/>
              <a:t>Respiratory diseases;</a:t>
            </a:r>
          </a:p>
          <a:p>
            <a:pPr marL="179388" indent="-179388">
              <a:spcAft>
                <a:spcPts val="1200"/>
              </a:spcAft>
              <a:buFont typeface="Arial" pitchFamily="34" charset="0"/>
              <a:buChar char="•"/>
            </a:pPr>
            <a:r>
              <a:rPr lang="en-US" dirty="0" smtClean="0"/>
              <a:t>Neurological disorder;</a:t>
            </a:r>
          </a:p>
          <a:p>
            <a:pPr marL="179388" indent="-179388">
              <a:spcAft>
                <a:spcPts val="1200"/>
              </a:spcAft>
              <a:buFont typeface="Arial" pitchFamily="34" charset="0"/>
              <a:buChar char="•"/>
            </a:pPr>
            <a:r>
              <a:rPr lang="en-US" dirty="0" smtClean="0"/>
              <a:t>Mental health;</a:t>
            </a:r>
          </a:p>
          <a:p>
            <a:pPr marL="179388" indent="-179388">
              <a:spcAft>
                <a:spcPts val="1200"/>
              </a:spcAft>
              <a:buFont typeface="Arial" pitchFamily="34" charset="0"/>
              <a:buChar char="•"/>
            </a:pPr>
            <a:r>
              <a:rPr lang="en-US" dirty="0" smtClean="0"/>
              <a:t>Skin diseases.</a:t>
            </a:r>
          </a:p>
        </p:txBody>
      </p:sp>
      <p:pic>
        <p:nvPicPr>
          <p:cNvPr id="21506" name="Picture 2" descr="File:Noun mind 366997.svg"/>
          <p:cNvPicPr>
            <a:picLocks noChangeAspect="1" noChangeArrowheads="1"/>
          </p:cNvPicPr>
          <p:nvPr/>
        </p:nvPicPr>
        <p:blipFill>
          <a:blip r:embed="rId2"/>
          <a:srcRect/>
          <a:stretch>
            <a:fillRect/>
          </a:stretch>
        </p:blipFill>
        <p:spPr bwMode="auto">
          <a:xfrm>
            <a:off x="9024958" y="1428736"/>
            <a:ext cx="2428892" cy="2428892"/>
          </a:xfrm>
          <a:prstGeom prst="rect">
            <a:avLst/>
          </a:prstGeom>
          <a:noFill/>
        </p:spPr>
      </p:pic>
      <p:sp>
        <p:nvSpPr>
          <p:cNvPr id="5" name="Rettangolo 4"/>
          <p:cNvSpPr/>
          <p:nvPr/>
        </p:nvSpPr>
        <p:spPr>
          <a:xfrm>
            <a:off x="9048792" y="4000504"/>
            <a:ext cx="2905124" cy="646331"/>
          </a:xfrm>
          <a:prstGeom prst="rect">
            <a:avLst/>
          </a:prstGeom>
        </p:spPr>
        <p:txBody>
          <a:bodyPr wrap="square">
            <a:spAutoFit/>
          </a:bodyPr>
          <a:lstStyle/>
          <a:p>
            <a:r>
              <a:rPr lang="en-US" sz="1200" dirty="0" err="1" smtClean="0"/>
              <a:t>Rflor</a:t>
            </a:r>
            <a:r>
              <a:rPr lang="en-US" sz="1200" dirty="0" smtClean="0"/>
              <a:t>, CC BY 4.0 &lt;https://creativecommons.org/licenses/by/4.0&gt;, via Wikimedia Commons</a:t>
            </a:r>
            <a:endParaRPr lang="it-IT" sz="1200"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smtClean="0">
                <a:latin typeface="Calibri" panose="020F0502020204030204" pitchFamily="34" charset="0"/>
                <a:cs typeface="Calibri" panose="020F0502020204030204" pitchFamily="34" charset="0"/>
              </a:rPr>
              <a:t>Lyme disease</a:t>
            </a:r>
            <a:endParaRPr lang="en-US" sz="3200" dirty="0" smtClean="0">
              <a:latin typeface="Calibri" panose="020F0502020204030204" pitchFamily="34" charset="0"/>
              <a:cs typeface="Calibri" panose="020F0502020204030204" pitchFamily="34" charset="0"/>
            </a:endParaRP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21506" name="Picture 2" descr="https://albertomontanari.it/sites/default/files/inline-images/lyme.png"/>
          <p:cNvPicPr>
            <a:picLocks noChangeAspect="1" noChangeArrowheads="1"/>
          </p:cNvPicPr>
          <p:nvPr/>
        </p:nvPicPr>
        <p:blipFill>
          <a:blip r:embed="rId2"/>
          <a:srcRect/>
          <a:stretch>
            <a:fillRect/>
          </a:stretch>
        </p:blipFill>
        <p:spPr bwMode="auto">
          <a:xfrm>
            <a:off x="335360" y="1268760"/>
            <a:ext cx="5210175" cy="5257801"/>
          </a:xfrm>
          <a:prstGeom prst="rect">
            <a:avLst/>
          </a:prstGeom>
          <a:noFill/>
        </p:spPr>
      </p:pic>
      <p:sp>
        <p:nvSpPr>
          <p:cNvPr id="6" name="Rettangolo 5"/>
          <p:cNvSpPr/>
          <p:nvPr/>
        </p:nvSpPr>
        <p:spPr>
          <a:xfrm>
            <a:off x="5616624" y="749603"/>
            <a:ext cx="6096000" cy="2031325"/>
          </a:xfrm>
          <a:prstGeom prst="rect">
            <a:avLst/>
          </a:prstGeom>
        </p:spPr>
        <p:txBody>
          <a:bodyPr>
            <a:spAutoFit/>
          </a:bodyPr>
          <a:lstStyle/>
          <a:p>
            <a:r>
              <a:rPr lang="en-US" dirty="0" smtClean="0"/>
              <a:t>Life cycle of blacklegged ticks, including the phases in which humans can be exposed to Lyme  </a:t>
            </a:r>
            <a:br>
              <a:rPr lang="en-US" dirty="0" smtClean="0"/>
            </a:br>
            <a:r>
              <a:rPr lang="en-US" dirty="0" smtClean="0"/>
              <a:t>disease, and some of the changes in seasonality expected with climate change. Source: USGCRP (2016), chapter 5, adapted from CDC (2015). </a:t>
            </a:r>
          </a:p>
          <a:p>
            <a:endParaRPr lang="en-US" dirty="0" smtClean="0"/>
          </a:p>
          <a:p>
            <a:endParaRPr lang="it-IT" dirty="0"/>
          </a:p>
        </p:txBody>
      </p:sp>
      <p:sp>
        <p:nvSpPr>
          <p:cNvPr id="7" name="Rettangolo 6"/>
          <p:cNvSpPr/>
          <p:nvPr/>
        </p:nvSpPr>
        <p:spPr>
          <a:xfrm>
            <a:off x="5591944" y="2492896"/>
            <a:ext cx="6096000" cy="3970318"/>
          </a:xfrm>
          <a:prstGeom prst="rect">
            <a:avLst/>
          </a:prstGeom>
        </p:spPr>
        <p:txBody>
          <a:bodyPr>
            <a:spAutoFit/>
          </a:bodyPr>
          <a:lstStyle/>
          <a:p>
            <a:r>
              <a:rPr lang="en-US" dirty="0" smtClean="0"/>
              <a:t>Ticks may get infected by feeding on rodents, other mammals and birds during Spring and Summer. The infection can then be passed to humans through the bite of the ticks. The longer the permanence of the tick on humans, the higher the risk of infection.</a:t>
            </a:r>
          </a:p>
          <a:p>
            <a:endParaRPr lang="en-US" dirty="0" smtClean="0"/>
          </a:p>
          <a:p>
            <a:r>
              <a:rPr lang="en-US" dirty="0" smtClean="0"/>
              <a:t>Aside from short periods that they spend on the host, the ticks pass much of their time in the natural environment, in grass fields or forests. </a:t>
            </a:r>
          </a:p>
          <a:p>
            <a:endParaRPr lang="en-US" dirty="0" smtClean="0"/>
          </a:p>
          <a:p>
            <a:r>
              <a:rPr lang="en-US" dirty="0" smtClean="0"/>
              <a:t>The weather condition have a strong influence on the probability to survive and find hosts. In general they suffer the too hot and too cold weather and generally benefit from humidity. </a:t>
            </a:r>
            <a:endParaRPr lang="en-US"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Lyme disease - </a:t>
            </a:r>
            <a:r>
              <a:rPr lang="en-US" sz="3200" dirty="0" err="1" smtClean="0">
                <a:latin typeface="Calibri" panose="020F0502020204030204" pitchFamily="34" charset="0"/>
                <a:cs typeface="Calibri" panose="020F0502020204030204" pitchFamily="34" charset="0"/>
              </a:rPr>
              <a:t>Modelling</a:t>
            </a:r>
            <a:endParaRPr lang="en-US" sz="3200" dirty="0" smtClean="0">
              <a:latin typeface="Calibri" panose="020F0502020204030204" pitchFamily="34" charset="0"/>
              <a:cs typeface="Calibri" panose="020F0502020204030204" pitchFamily="34" charset="0"/>
            </a:endParaRP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7" name="Rettangolo 6"/>
          <p:cNvSpPr/>
          <p:nvPr/>
        </p:nvSpPr>
        <p:spPr>
          <a:xfrm>
            <a:off x="360040" y="749017"/>
            <a:ext cx="9192344" cy="5632311"/>
          </a:xfrm>
          <a:prstGeom prst="rect">
            <a:avLst/>
          </a:prstGeom>
        </p:spPr>
        <p:txBody>
          <a:bodyPr wrap="square">
            <a:spAutoFit/>
          </a:bodyPr>
          <a:lstStyle/>
          <a:p>
            <a:r>
              <a:rPr lang="en-US" dirty="0" smtClean="0"/>
              <a:t>An analysis of climate change impact on the annual onset of Lyme disease in the United States has been carried out by Monaghan et al. (2015). </a:t>
            </a:r>
          </a:p>
          <a:p>
            <a:r>
              <a:rPr lang="en-US" dirty="0" smtClean="0"/>
              <a:t>To estimate the Lyme onset week (counted by assuming that week 1 is located at the beginning of the calendar year), namely,  the week with the maximum increasing gradient in the number of Lyme disease cases, they use the following relationship:</a:t>
            </a:r>
          </a:p>
          <a:p>
            <a:endParaRPr lang="en-US" dirty="0" smtClean="0"/>
          </a:p>
          <a:p>
            <a:r>
              <a:rPr lang="en-US" dirty="0" smtClean="0"/>
              <a:t>LOW = 17.563 - 0.014 GDD</a:t>
            </a:r>
            <a:r>
              <a:rPr lang="en-US" baseline="-25000" dirty="0" smtClean="0"/>
              <a:t>W20</a:t>
            </a:r>
            <a:r>
              <a:rPr lang="en-US" dirty="0" smtClean="0"/>
              <a:t> + 0.945 SD</a:t>
            </a:r>
            <a:r>
              <a:rPr lang="en-US" baseline="-25000" dirty="0" smtClean="0"/>
              <a:t>M5</a:t>
            </a:r>
            <a:r>
              <a:rPr lang="en-US" dirty="0" smtClean="0"/>
              <a:t> + 0.09 PRCP</a:t>
            </a:r>
            <a:r>
              <a:rPr lang="en-US" baseline="-25000" dirty="0" smtClean="0"/>
              <a:t>AW8</a:t>
            </a:r>
            <a:r>
              <a:rPr lang="en-US" dirty="0" smtClean="0"/>
              <a:t> + 0.093 DIST</a:t>
            </a:r>
          </a:p>
          <a:p>
            <a:endParaRPr lang="en-US" dirty="0" smtClean="0"/>
          </a:p>
          <a:p>
            <a:r>
              <a:rPr lang="en-US" dirty="0" smtClean="0"/>
              <a:t>where LOW is Lyme onset week, GDD</a:t>
            </a:r>
            <a:r>
              <a:rPr lang="en-US" baseline="-25000" dirty="0" smtClean="0"/>
              <a:t>W20</a:t>
            </a:r>
            <a:r>
              <a:rPr lang="en-US" dirty="0" smtClean="0"/>
              <a:t> is the cumulative growing degree days from week 1 (a tick growing degree day is identified by a mean value of daily temperature above 10 °C), SD</a:t>
            </a:r>
            <a:r>
              <a:rPr lang="en-US" baseline="-25000" dirty="0" smtClean="0"/>
              <a:t>M5</a:t>
            </a:r>
            <a:r>
              <a:rPr lang="en-US" dirty="0" smtClean="0"/>
              <a:t> is the mean saturation deficit  in the atmosphere in mmHg in the 5 weeks before the onset week, PRCP</a:t>
            </a:r>
            <a:r>
              <a:rPr lang="en-US" baseline="-25000" dirty="0" smtClean="0"/>
              <a:t>AW8 </a:t>
            </a:r>
            <a:r>
              <a:rPr lang="en-US" dirty="0" smtClean="0"/>
              <a:t>is cumulative rainfall in mm from week 8 and DIST is distance in decimal degrees to the Atlantic Ocean coastline from the weighted mean center of each State’s total Lyme disease cases.</a:t>
            </a:r>
          </a:p>
          <a:p>
            <a:endParaRPr lang="en-US" dirty="0" smtClean="0"/>
          </a:p>
          <a:p>
            <a:r>
              <a:rPr lang="en-US" dirty="0" smtClean="0"/>
              <a:t>The model performances were quite good, with an adjusted R</a:t>
            </a:r>
            <a:r>
              <a:rPr lang="en-US" baseline="30000" dirty="0" smtClean="0"/>
              <a:t>2</a:t>
            </a:r>
            <a:r>
              <a:rPr lang="en-US" dirty="0" smtClean="0"/>
              <a:t> of 0.78. </a:t>
            </a:r>
          </a:p>
          <a:p>
            <a:endParaRPr lang="en-US" dirty="0" smtClean="0"/>
          </a:p>
          <a:p>
            <a:r>
              <a:rPr lang="en-US" dirty="0" smtClean="0"/>
              <a:t>As the above equation shows, the critical week is anticipated by large values of GDD</a:t>
            </a:r>
            <a:r>
              <a:rPr lang="en-US" baseline="-25000" dirty="0" smtClean="0"/>
              <a:t>W20</a:t>
            </a:r>
            <a:r>
              <a:rPr lang="en-US" dirty="0" smtClean="0"/>
              <a:t>, while it is delayed by higher saturation deficit, cumulative rainfall (higher rainfall usually corresponds to lower temperatures) and increasing distance from the coast. Clearly, temperature is a significant explanatory variable of the above model.</a:t>
            </a:r>
            <a:endParaRPr lang="en-US"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Lyme disease - </a:t>
            </a:r>
            <a:r>
              <a:rPr lang="en-US" sz="3200" dirty="0" err="1" smtClean="0">
                <a:latin typeface="Calibri" panose="020F0502020204030204" pitchFamily="34" charset="0"/>
                <a:cs typeface="Calibri" panose="020F0502020204030204" pitchFamily="34" charset="0"/>
              </a:rPr>
              <a:t>Modelling</a:t>
            </a:r>
            <a:endParaRPr lang="en-US" sz="3200" dirty="0" smtClean="0">
              <a:latin typeface="Calibri" panose="020F0502020204030204" pitchFamily="34" charset="0"/>
              <a:cs typeface="Calibri" panose="020F0502020204030204" pitchFamily="34" charset="0"/>
            </a:endParaRP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22530" name="Picture 2" descr="https://albertomontanari.it/sites/default/files/inline-images/managhan.png"/>
          <p:cNvPicPr>
            <a:picLocks noChangeAspect="1" noChangeArrowheads="1"/>
          </p:cNvPicPr>
          <p:nvPr/>
        </p:nvPicPr>
        <p:blipFill>
          <a:blip r:embed="rId2"/>
          <a:srcRect/>
          <a:stretch>
            <a:fillRect/>
          </a:stretch>
        </p:blipFill>
        <p:spPr bwMode="auto">
          <a:xfrm>
            <a:off x="7392144" y="0"/>
            <a:ext cx="4799856" cy="6777576"/>
          </a:xfrm>
          <a:prstGeom prst="rect">
            <a:avLst/>
          </a:prstGeom>
          <a:noFill/>
        </p:spPr>
      </p:pic>
      <p:sp>
        <p:nvSpPr>
          <p:cNvPr id="22531" name="Rectangle 3"/>
          <p:cNvSpPr>
            <a:spLocks noChangeArrowheads="1"/>
          </p:cNvSpPr>
          <p:nvPr/>
        </p:nvSpPr>
        <p:spPr bwMode="auto">
          <a:xfrm>
            <a:off x="0" y="879098"/>
            <a:ext cx="6816080" cy="427809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600" u="none" strike="noStrike" cap="none" normalizeH="0" baseline="0" dirty="0" smtClean="0">
                <a:ln>
                  <a:noFill/>
                </a:ln>
                <a:solidFill>
                  <a:schemeClr val="tx1"/>
                </a:solidFill>
                <a:effectLst/>
                <a:cs typeface="Arial" charset="0"/>
              </a:rPr>
              <a:t>The </a:t>
            </a:r>
            <a:r>
              <a:rPr kumimoji="0" lang="it-IT" sz="1600" u="none" strike="noStrike" cap="none" normalizeH="0" baseline="0" dirty="0" err="1" smtClean="0">
                <a:ln>
                  <a:noFill/>
                </a:ln>
                <a:solidFill>
                  <a:schemeClr val="tx1"/>
                </a:solidFill>
                <a:effectLst/>
                <a:cs typeface="Arial" charset="0"/>
              </a:rPr>
              <a:t>authors</a:t>
            </a:r>
            <a:r>
              <a:rPr kumimoji="0" lang="it-IT" sz="1600" u="none" strike="noStrike" cap="none" normalizeH="0" baseline="0" dirty="0" smtClean="0">
                <a:ln>
                  <a:noFill/>
                </a:ln>
                <a:solidFill>
                  <a:schemeClr val="tx1"/>
                </a:solidFill>
                <a:effectLst/>
                <a:cs typeface="Arial" charset="0"/>
              </a:rPr>
              <a:t> conclude </a:t>
            </a:r>
            <a:r>
              <a:rPr kumimoji="0" lang="it-IT" sz="1600" u="none" strike="noStrike" cap="none" normalizeH="0" baseline="0" dirty="0" err="1" smtClean="0">
                <a:ln>
                  <a:noFill/>
                </a:ln>
                <a:solidFill>
                  <a:schemeClr val="tx1"/>
                </a:solidFill>
                <a:effectLst/>
                <a:cs typeface="Arial" charset="0"/>
              </a:rPr>
              <a:t>that</a:t>
            </a:r>
            <a:r>
              <a:rPr kumimoji="0" lang="it-IT" sz="1600" u="none" strike="noStrike" cap="none" normalizeH="0" baseline="0" dirty="0" smtClean="0">
                <a:ln>
                  <a:noFill/>
                </a:ln>
                <a:solidFill>
                  <a:schemeClr val="tx1"/>
                </a:solidFill>
                <a:effectLst/>
                <a:cs typeface="Arial" charset="0"/>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it-IT" sz="1600" u="none" strike="noStrike" cap="none" normalizeH="0" baseline="0" dirty="0" smtClean="0">
              <a:ln>
                <a:noFill/>
              </a:ln>
              <a:solidFill>
                <a:schemeClr val="tx1"/>
              </a:solidFill>
              <a:effectLst/>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1600" u="none" strike="noStrike" cap="none" normalizeH="0" baseline="0" dirty="0" smtClean="0">
                <a:ln>
                  <a:noFill/>
                </a:ln>
                <a:solidFill>
                  <a:schemeClr val="tx1"/>
                </a:solidFill>
                <a:effectLst/>
                <a:cs typeface="Arial" charset="0"/>
              </a:rPr>
              <a:t>“A </a:t>
            </a:r>
            <a:r>
              <a:rPr kumimoji="0" lang="it-IT" sz="1600" u="none" strike="noStrike" cap="none" normalizeH="0" baseline="0" dirty="0" err="1" smtClean="0">
                <a:ln>
                  <a:noFill/>
                </a:ln>
                <a:solidFill>
                  <a:schemeClr val="tx1"/>
                </a:solidFill>
                <a:effectLst/>
                <a:cs typeface="Arial" charset="0"/>
              </a:rPr>
              <a:t>climate-based</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empirical</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model</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was</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driven</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with</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an</a:t>
            </a:r>
            <a:r>
              <a:rPr kumimoji="0" lang="it-IT" sz="1600" u="none" strike="noStrike" cap="none" normalizeH="0" baseline="0" dirty="0" smtClean="0">
                <a:ln>
                  <a:noFill/>
                </a:ln>
                <a:solidFill>
                  <a:schemeClr val="tx1"/>
                </a:solidFill>
                <a:effectLst/>
                <a:cs typeface="Arial" charset="0"/>
              </a:rPr>
              <a:t> ensemble </a:t>
            </a:r>
            <a:r>
              <a:rPr kumimoji="0" lang="it-IT" sz="1600" u="none" strike="noStrike" cap="none" normalizeH="0" baseline="0" dirty="0" err="1" smtClean="0">
                <a:ln>
                  <a:noFill/>
                </a:ln>
                <a:solidFill>
                  <a:schemeClr val="tx1"/>
                </a:solidFill>
                <a:effectLst/>
                <a:cs typeface="Arial" charset="0"/>
              </a:rPr>
              <a:t>of</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downscaled</a:t>
            </a:r>
            <a:r>
              <a:rPr kumimoji="0" lang="it-IT" sz="1600" u="none" strike="noStrike" cap="none" normalizeH="0" baseline="0" dirty="0" smtClean="0">
                <a:ln>
                  <a:noFill/>
                </a:ln>
                <a:solidFill>
                  <a:schemeClr val="tx1"/>
                </a:solidFill>
                <a:effectLst/>
                <a:cs typeface="Arial" charset="0"/>
              </a:rPr>
              <a:t> CMIP5 </a:t>
            </a:r>
            <a:r>
              <a:rPr kumimoji="0" lang="it-IT" sz="1600" u="none" strike="noStrike" cap="none" normalizeH="0" baseline="0" dirty="0" err="1" smtClean="0">
                <a:ln>
                  <a:noFill/>
                </a:ln>
                <a:solidFill>
                  <a:schemeClr val="tx1"/>
                </a:solidFill>
                <a:effectLst/>
                <a:cs typeface="Arial" charset="0"/>
              </a:rPr>
              <a:t>climate</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model</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simulations</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to</a:t>
            </a:r>
            <a:r>
              <a:rPr kumimoji="0" lang="it-IT" sz="1600" u="none" strike="noStrike" cap="none" normalizeH="0" baseline="0" dirty="0" smtClean="0">
                <a:ln>
                  <a:noFill/>
                </a:ln>
                <a:solidFill>
                  <a:schemeClr val="tx1"/>
                </a:solidFill>
                <a:effectLst/>
                <a:cs typeface="Arial" charset="0"/>
              </a:rPr>
              <a:t> project the </a:t>
            </a:r>
            <a:r>
              <a:rPr kumimoji="0" lang="it-IT" sz="1600" u="none" strike="noStrike" cap="none" normalizeH="0" baseline="0" dirty="0" err="1" smtClean="0">
                <a:ln>
                  <a:noFill/>
                </a:ln>
                <a:solidFill>
                  <a:schemeClr val="tx1"/>
                </a:solidFill>
                <a:effectLst/>
                <a:cs typeface="Arial" charset="0"/>
              </a:rPr>
              <a:t>impacts</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of</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climate</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change</a:t>
            </a:r>
            <a:r>
              <a:rPr kumimoji="0" lang="it-IT" sz="1600" u="none" strike="noStrike" cap="none" normalizeH="0" baseline="0" dirty="0" smtClean="0">
                <a:ln>
                  <a:noFill/>
                </a:ln>
                <a:solidFill>
                  <a:schemeClr val="tx1"/>
                </a:solidFill>
                <a:effectLst/>
                <a:cs typeface="Arial" charset="0"/>
              </a:rPr>
              <a:t> on the </a:t>
            </a:r>
            <a:r>
              <a:rPr kumimoji="0" lang="it-IT" sz="1600" u="none" strike="noStrike" cap="none" normalizeH="0" baseline="0" dirty="0" err="1" smtClean="0">
                <a:ln>
                  <a:noFill/>
                </a:ln>
                <a:solidFill>
                  <a:schemeClr val="tx1"/>
                </a:solidFill>
                <a:effectLst/>
                <a:cs typeface="Arial" charset="0"/>
              </a:rPr>
              <a:t>annual</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onset</a:t>
            </a:r>
            <a:r>
              <a:rPr kumimoji="0" lang="it-IT" sz="1600" u="none" strike="noStrike" cap="none" normalizeH="0" baseline="0" dirty="0" smtClean="0">
                <a:ln>
                  <a:noFill/>
                </a:ln>
                <a:solidFill>
                  <a:schemeClr val="tx1"/>
                </a:solidFill>
                <a:effectLst/>
                <a:cs typeface="Arial" charset="0"/>
              </a:rPr>
              <a:t> week </a:t>
            </a:r>
            <a:r>
              <a:rPr kumimoji="0" lang="it-IT" sz="1600" u="none" strike="noStrike" cap="none" normalizeH="0" baseline="0" dirty="0" err="1" smtClean="0">
                <a:ln>
                  <a:noFill/>
                </a:ln>
                <a:solidFill>
                  <a:schemeClr val="tx1"/>
                </a:solidFill>
                <a:effectLst/>
                <a:cs typeface="Arial" charset="0"/>
              </a:rPr>
              <a:t>of</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Lyme</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disease</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nationally</a:t>
            </a:r>
            <a:r>
              <a:rPr kumimoji="0" lang="it-IT" sz="1600" u="none" strike="noStrike" cap="none" normalizeH="0" baseline="0" dirty="0" smtClean="0">
                <a:ln>
                  <a:noFill/>
                </a:ln>
                <a:solidFill>
                  <a:schemeClr val="tx1"/>
                </a:solidFill>
                <a:effectLst/>
                <a:cs typeface="Arial" charset="0"/>
              </a:rPr>
              <a:t> and </a:t>
            </a:r>
            <a:r>
              <a:rPr kumimoji="0" lang="it-IT" sz="1600" u="none" strike="noStrike" cap="none" normalizeH="0" baseline="0" dirty="0" err="1" smtClean="0">
                <a:ln>
                  <a:noFill/>
                </a:ln>
                <a:solidFill>
                  <a:schemeClr val="tx1"/>
                </a:solidFill>
                <a:effectLst/>
                <a:cs typeface="Arial" charset="0"/>
              </a:rPr>
              <a:t>for</a:t>
            </a:r>
            <a:r>
              <a:rPr kumimoji="0" lang="it-IT" sz="1600" u="none" strike="noStrike" cap="none" normalizeH="0" baseline="0" dirty="0" smtClean="0">
                <a:ln>
                  <a:noFill/>
                </a:ln>
                <a:solidFill>
                  <a:schemeClr val="tx1"/>
                </a:solidFill>
                <a:effectLst/>
                <a:cs typeface="Arial" charset="0"/>
              </a:rPr>
              <a:t> 12 </a:t>
            </a:r>
            <a:r>
              <a:rPr kumimoji="0" lang="it-IT" sz="1600" u="none" strike="noStrike" cap="none" normalizeH="0" baseline="0" dirty="0" err="1" smtClean="0">
                <a:ln>
                  <a:noFill/>
                </a:ln>
                <a:solidFill>
                  <a:schemeClr val="tx1"/>
                </a:solidFill>
                <a:effectLst/>
                <a:cs typeface="Arial" charset="0"/>
              </a:rPr>
              <a:t>States</a:t>
            </a:r>
            <a:r>
              <a:rPr kumimoji="0" lang="it-IT" sz="1600" u="none" strike="noStrike" cap="none" normalizeH="0" baseline="0" dirty="0" smtClean="0">
                <a:ln>
                  <a:noFill/>
                </a:ln>
                <a:solidFill>
                  <a:schemeClr val="tx1"/>
                </a:solidFill>
                <a:effectLst/>
                <a:cs typeface="Arial" charset="0"/>
              </a:rPr>
              <a:t>. The </a:t>
            </a:r>
            <a:r>
              <a:rPr kumimoji="0" lang="it-IT" sz="1600" u="none" strike="noStrike" cap="none" normalizeH="0" baseline="0" dirty="0" err="1" smtClean="0">
                <a:ln>
                  <a:noFill/>
                </a:ln>
                <a:solidFill>
                  <a:schemeClr val="tx1"/>
                </a:solidFill>
                <a:effectLst/>
                <a:cs typeface="Arial" charset="0"/>
              </a:rPr>
              <a:t>average</a:t>
            </a:r>
            <a:r>
              <a:rPr kumimoji="0" lang="it-IT" sz="1600" u="none" strike="noStrike" cap="none" normalizeH="0" baseline="0" dirty="0" smtClean="0">
                <a:ln>
                  <a:noFill/>
                </a:ln>
                <a:solidFill>
                  <a:schemeClr val="tx1"/>
                </a:solidFill>
                <a:effectLst/>
                <a:cs typeface="Arial" charset="0"/>
              </a:rPr>
              <a:t> LOW </a:t>
            </a:r>
            <a:r>
              <a:rPr kumimoji="0" lang="it-IT" sz="1600" u="none" strike="noStrike" cap="none" normalizeH="0" baseline="0" dirty="0" err="1" smtClean="0">
                <a:ln>
                  <a:noFill/>
                </a:ln>
                <a:solidFill>
                  <a:schemeClr val="tx1"/>
                </a:solidFill>
                <a:effectLst/>
                <a:cs typeface="Arial" charset="0"/>
              </a:rPr>
              <a:t>is</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projected</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to</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become</a:t>
            </a:r>
            <a:r>
              <a:rPr kumimoji="0" lang="it-IT" sz="1600" u="none" strike="noStrike" cap="none" normalizeH="0" baseline="0" dirty="0" smtClean="0">
                <a:ln>
                  <a:noFill/>
                </a:ln>
                <a:solidFill>
                  <a:schemeClr val="tx1"/>
                </a:solidFill>
                <a:effectLst/>
                <a:cs typeface="Arial" charset="0"/>
              </a:rPr>
              <a:t> 0.4–0.5 </a:t>
            </a:r>
            <a:r>
              <a:rPr kumimoji="0" lang="it-IT" sz="1600" u="none" strike="noStrike" cap="none" normalizeH="0" baseline="0" dirty="0" err="1" smtClean="0">
                <a:ln>
                  <a:noFill/>
                </a:ln>
                <a:solidFill>
                  <a:schemeClr val="tx1"/>
                </a:solidFill>
                <a:effectLst/>
                <a:cs typeface="Arial" charset="0"/>
              </a:rPr>
              <a:t>weeks</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earlier</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nationally</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for</a:t>
            </a:r>
            <a:r>
              <a:rPr kumimoji="0" lang="it-IT" sz="1600" u="none" strike="noStrike" cap="none" normalizeH="0" baseline="0" dirty="0" smtClean="0">
                <a:ln>
                  <a:noFill/>
                </a:ln>
                <a:solidFill>
                  <a:schemeClr val="tx1"/>
                </a:solidFill>
                <a:effectLst/>
                <a:cs typeface="Arial" charset="0"/>
              </a:rPr>
              <a:t> 2025–2040 (p &lt; 0.05), and 0.7–1.9 </a:t>
            </a:r>
            <a:r>
              <a:rPr kumimoji="0" lang="it-IT" sz="1600" u="none" strike="noStrike" cap="none" normalizeH="0" baseline="0" dirty="0" err="1" smtClean="0">
                <a:ln>
                  <a:noFill/>
                </a:ln>
                <a:solidFill>
                  <a:schemeClr val="tx1"/>
                </a:solidFill>
                <a:effectLst/>
                <a:cs typeface="Arial" charset="0"/>
              </a:rPr>
              <a:t>weeks</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earlier</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for</a:t>
            </a:r>
            <a:r>
              <a:rPr kumimoji="0" lang="it-IT" sz="1600" u="none" strike="noStrike" cap="none" normalizeH="0" baseline="0" dirty="0" smtClean="0">
                <a:ln>
                  <a:noFill/>
                </a:ln>
                <a:solidFill>
                  <a:schemeClr val="tx1"/>
                </a:solidFill>
                <a:effectLst/>
                <a:cs typeface="Arial" charset="0"/>
              </a:rPr>
              <a:t> 2065–2080 (p &lt; 0.01). The </a:t>
            </a:r>
            <a:r>
              <a:rPr kumimoji="0" lang="it-IT" sz="1600" u="none" strike="noStrike" cap="none" normalizeH="0" baseline="0" dirty="0" err="1" smtClean="0">
                <a:ln>
                  <a:noFill/>
                </a:ln>
                <a:solidFill>
                  <a:schemeClr val="tx1"/>
                </a:solidFill>
                <a:effectLst/>
                <a:cs typeface="Arial" charset="0"/>
              </a:rPr>
              <a:t>smallest</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changes</a:t>
            </a:r>
            <a:r>
              <a:rPr kumimoji="0" lang="it-IT" sz="1600" u="none" strike="noStrike" cap="none" normalizeH="0" baseline="0" dirty="0" smtClean="0">
                <a:ln>
                  <a:noFill/>
                </a:ln>
                <a:solidFill>
                  <a:schemeClr val="tx1"/>
                </a:solidFill>
                <a:effectLst/>
                <a:cs typeface="Arial" charset="0"/>
              </a:rPr>
              <a:t> are </a:t>
            </a:r>
            <a:r>
              <a:rPr kumimoji="0" lang="it-IT" sz="1600" u="none" strike="noStrike" cap="none" normalizeH="0" baseline="0" dirty="0" err="1" smtClean="0">
                <a:ln>
                  <a:noFill/>
                </a:ln>
                <a:solidFill>
                  <a:schemeClr val="tx1"/>
                </a:solidFill>
                <a:effectLst/>
                <a:cs typeface="Arial" charset="0"/>
              </a:rPr>
              <a:t>projected</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for</a:t>
            </a:r>
            <a:r>
              <a:rPr kumimoji="0" lang="it-IT" sz="1600" u="none" strike="noStrike" cap="none" normalizeH="0" baseline="0" dirty="0" smtClean="0">
                <a:ln>
                  <a:noFill/>
                </a:ln>
                <a:solidFill>
                  <a:schemeClr val="tx1"/>
                </a:solidFill>
                <a:effectLst/>
                <a:cs typeface="Arial" charset="0"/>
              </a:rPr>
              <a:t> the </a:t>
            </a:r>
            <a:r>
              <a:rPr kumimoji="0" lang="it-IT" sz="1600" u="none" strike="noStrike" cap="none" normalizeH="0" baseline="0" dirty="0" err="1" smtClean="0">
                <a:ln>
                  <a:noFill/>
                </a:ln>
                <a:solidFill>
                  <a:schemeClr val="tx1"/>
                </a:solidFill>
                <a:effectLst/>
                <a:cs typeface="Arial" charset="0"/>
              </a:rPr>
              <a:t>lowest</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greenhouse</a:t>
            </a:r>
            <a:r>
              <a:rPr kumimoji="0" lang="it-IT" sz="1600" u="none" strike="noStrike" cap="none" normalizeH="0" baseline="0" dirty="0" smtClean="0">
                <a:ln>
                  <a:noFill/>
                </a:ln>
                <a:solidFill>
                  <a:schemeClr val="tx1"/>
                </a:solidFill>
                <a:effectLst/>
                <a:cs typeface="Arial" charset="0"/>
              </a:rPr>
              <a:t> gas </a:t>
            </a:r>
            <a:r>
              <a:rPr kumimoji="0" lang="it-IT" sz="1600" u="none" strike="noStrike" cap="none" normalizeH="0" baseline="0" dirty="0" err="1" smtClean="0">
                <a:ln>
                  <a:noFill/>
                </a:ln>
                <a:solidFill>
                  <a:schemeClr val="tx1"/>
                </a:solidFill>
                <a:effectLst/>
                <a:cs typeface="Arial" charset="0"/>
              </a:rPr>
              <a:t>emissions</a:t>
            </a:r>
            <a:r>
              <a:rPr kumimoji="0" lang="it-IT" sz="1600" u="none" strike="noStrike" cap="none" normalizeH="0" baseline="0" dirty="0" smtClean="0">
                <a:ln>
                  <a:noFill/>
                </a:ln>
                <a:solidFill>
                  <a:schemeClr val="tx1"/>
                </a:solidFill>
                <a:effectLst/>
                <a:cs typeface="Arial" charset="0"/>
              </a:rPr>
              <a:t> scenario, RCP2.6, </a:t>
            </a:r>
            <a:r>
              <a:rPr kumimoji="0" lang="it-IT" sz="1600" u="none" strike="noStrike" cap="none" normalizeH="0" baseline="0" dirty="0" err="1" smtClean="0">
                <a:ln>
                  <a:noFill/>
                </a:ln>
                <a:solidFill>
                  <a:schemeClr val="tx1"/>
                </a:solidFill>
                <a:effectLst/>
                <a:cs typeface="Arial" charset="0"/>
              </a:rPr>
              <a:t>while</a:t>
            </a:r>
            <a:r>
              <a:rPr kumimoji="0" lang="it-IT" sz="1600" u="none" strike="noStrike" cap="none" normalizeH="0" baseline="0" dirty="0" smtClean="0">
                <a:ln>
                  <a:noFill/>
                </a:ln>
                <a:solidFill>
                  <a:schemeClr val="tx1"/>
                </a:solidFill>
                <a:effectLst/>
                <a:cs typeface="Arial" charset="0"/>
              </a:rPr>
              <a:t> the </a:t>
            </a:r>
            <a:r>
              <a:rPr kumimoji="0" lang="it-IT" sz="1600" u="none" strike="noStrike" cap="none" normalizeH="0" baseline="0" dirty="0" err="1" smtClean="0">
                <a:ln>
                  <a:noFill/>
                </a:ln>
                <a:solidFill>
                  <a:schemeClr val="tx1"/>
                </a:solidFill>
                <a:effectLst/>
                <a:cs typeface="Arial" charset="0"/>
              </a:rPr>
              <a:t>largest</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changes</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would</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occur</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for</a:t>
            </a:r>
            <a:r>
              <a:rPr kumimoji="0" lang="it-IT" sz="1600" u="none" strike="noStrike" cap="none" normalizeH="0" baseline="0" dirty="0" smtClean="0">
                <a:ln>
                  <a:noFill/>
                </a:ln>
                <a:solidFill>
                  <a:schemeClr val="tx1"/>
                </a:solidFill>
                <a:effectLst/>
                <a:cs typeface="Arial" charset="0"/>
              </a:rPr>
              <a:t> the </a:t>
            </a:r>
            <a:r>
              <a:rPr kumimoji="0" lang="it-IT" sz="1600" u="none" strike="noStrike" cap="none" normalizeH="0" baseline="0" dirty="0" err="1" smtClean="0">
                <a:ln>
                  <a:noFill/>
                </a:ln>
                <a:solidFill>
                  <a:schemeClr val="tx1"/>
                </a:solidFill>
                <a:effectLst/>
                <a:cs typeface="Arial" charset="0"/>
              </a:rPr>
              <a:t>highest</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greenhouse</a:t>
            </a:r>
            <a:r>
              <a:rPr kumimoji="0" lang="it-IT" sz="1600" u="none" strike="noStrike" cap="none" normalizeH="0" baseline="0" dirty="0" smtClean="0">
                <a:ln>
                  <a:noFill/>
                </a:ln>
                <a:solidFill>
                  <a:schemeClr val="tx1"/>
                </a:solidFill>
                <a:effectLst/>
                <a:cs typeface="Arial" charset="0"/>
              </a:rPr>
              <a:t> gas </a:t>
            </a:r>
            <a:r>
              <a:rPr kumimoji="0" lang="it-IT" sz="1600" u="none" strike="noStrike" cap="none" normalizeH="0" baseline="0" dirty="0" err="1" smtClean="0">
                <a:ln>
                  <a:noFill/>
                </a:ln>
                <a:solidFill>
                  <a:schemeClr val="tx1"/>
                </a:solidFill>
                <a:effectLst/>
                <a:cs typeface="Arial" charset="0"/>
              </a:rPr>
              <a:t>emissions</a:t>
            </a:r>
            <a:r>
              <a:rPr kumimoji="0" lang="it-IT" sz="1600" u="none" strike="noStrike" cap="none" normalizeH="0" baseline="0" dirty="0" smtClean="0">
                <a:ln>
                  <a:noFill/>
                </a:ln>
                <a:solidFill>
                  <a:schemeClr val="tx1"/>
                </a:solidFill>
                <a:effectLst/>
                <a:cs typeface="Arial" charset="0"/>
              </a:rPr>
              <a:t> scenario (RCP8.5). </a:t>
            </a:r>
            <a:r>
              <a:rPr kumimoji="0" lang="it-IT" sz="1600" u="none" strike="noStrike" cap="none" normalizeH="0" baseline="0" dirty="0" err="1" smtClean="0">
                <a:ln>
                  <a:noFill/>
                </a:ln>
                <a:solidFill>
                  <a:schemeClr val="tx1"/>
                </a:solidFill>
                <a:effectLst/>
                <a:cs typeface="Arial" charset="0"/>
              </a:rPr>
              <a:t>Warming</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temperatures</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during</a:t>
            </a:r>
            <a:r>
              <a:rPr kumimoji="0" lang="it-IT" sz="1600" u="none" strike="noStrike" cap="none" normalizeH="0" baseline="0" dirty="0" smtClean="0">
                <a:ln>
                  <a:noFill/>
                </a:ln>
                <a:solidFill>
                  <a:schemeClr val="tx1"/>
                </a:solidFill>
                <a:effectLst/>
                <a:cs typeface="Arial" charset="0"/>
              </a:rPr>
              <a:t> the </a:t>
            </a:r>
            <a:r>
              <a:rPr kumimoji="0" lang="it-IT" sz="1600" u="none" strike="noStrike" cap="none" normalizeH="0" baseline="0" dirty="0" err="1" smtClean="0">
                <a:ln>
                  <a:noFill/>
                </a:ln>
                <a:solidFill>
                  <a:schemeClr val="tx1"/>
                </a:solidFill>
                <a:effectLst/>
                <a:cs typeface="Arial" charset="0"/>
              </a:rPr>
              <a:t>winter</a:t>
            </a:r>
            <a:r>
              <a:rPr kumimoji="0" lang="it-IT" sz="1600" u="none" strike="noStrike" cap="none" normalizeH="0" baseline="0" dirty="0" smtClean="0">
                <a:ln>
                  <a:noFill/>
                </a:ln>
                <a:solidFill>
                  <a:schemeClr val="tx1"/>
                </a:solidFill>
                <a:effectLst/>
                <a:cs typeface="Arial" charset="0"/>
              </a:rPr>
              <a:t> and </a:t>
            </a:r>
            <a:r>
              <a:rPr kumimoji="0" lang="it-IT" sz="1600" u="none" strike="noStrike" cap="none" normalizeH="0" baseline="0" dirty="0" err="1" smtClean="0">
                <a:ln>
                  <a:noFill/>
                </a:ln>
                <a:solidFill>
                  <a:schemeClr val="tx1"/>
                </a:solidFill>
                <a:effectLst/>
                <a:cs typeface="Arial" charset="0"/>
              </a:rPr>
              <a:t>spring</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months</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increase</a:t>
            </a:r>
            <a:r>
              <a:rPr kumimoji="0" lang="it-IT" sz="1600" u="none" strike="noStrike" cap="none" normalizeH="0" baseline="0" dirty="0" smtClean="0">
                <a:ln>
                  <a:noFill/>
                </a:ln>
                <a:solidFill>
                  <a:schemeClr val="tx1"/>
                </a:solidFill>
                <a:effectLst/>
                <a:cs typeface="Arial" charset="0"/>
              </a:rPr>
              <a:t> GDDW20 and cause </a:t>
            </a:r>
            <a:r>
              <a:rPr kumimoji="0" lang="it-IT" sz="1600" u="none" strike="noStrike" cap="none" normalizeH="0" baseline="0" dirty="0" err="1" smtClean="0">
                <a:ln>
                  <a:noFill/>
                </a:ln>
                <a:solidFill>
                  <a:schemeClr val="tx1"/>
                </a:solidFill>
                <a:effectLst/>
                <a:cs typeface="Arial" charset="0"/>
              </a:rPr>
              <a:t>earlier</a:t>
            </a:r>
            <a:r>
              <a:rPr kumimoji="0" lang="it-IT" sz="1600" u="none" strike="noStrike" cap="none" normalizeH="0" baseline="0" dirty="0" smtClean="0">
                <a:ln>
                  <a:noFill/>
                </a:ln>
                <a:solidFill>
                  <a:schemeClr val="tx1"/>
                </a:solidFill>
                <a:effectLst/>
                <a:cs typeface="Arial" charset="0"/>
              </a:rPr>
              <a:t> LOW in the future. </a:t>
            </a:r>
            <a:r>
              <a:rPr kumimoji="0" lang="it-IT" sz="1600" u="none" strike="noStrike" cap="none" normalizeH="0" baseline="0" dirty="0" err="1" smtClean="0">
                <a:ln>
                  <a:noFill/>
                </a:ln>
                <a:solidFill>
                  <a:schemeClr val="tx1"/>
                </a:solidFill>
                <a:effectLst/>
                <a:cs typeface="Arial" charset="0"/>
              </a:rPr>
              <a:t>Projected</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increases</a:t>
            </a:r>
            <a:r>
              <a:rPr kumimoji="0" lang="it-IT" sz="1600" u="none" strike="noStrike" cap="none" normalizeH="0" baseline="0" dirty="0" smtClean="0">
                <a:ln>
                  <a:noFill/>
                </a:ln>
                <a:solidFill>
                  <a:schemeClr val="tx1"/>
                </a:solidFill>
                <a:effectLst/>
                <a:cs typeface="Arial" charset="0"/>
              </a:rPr>
              <a:t> in SDM5 and PRCPAW8 </a:t>
            </a:r>
            <a:r>
              <a:rPr kumimoji="0" lang="it-IT" sz="1600" u="none" strike="noStrike" cap="none" normalizeH="0" baseline="0" dirty="0" err="1" smtClean="0">
                <a:ln>
                  <a:noFill/>
                </a:ln>
                <a:solidFill>
                  <a:schemeClr val="tx1"/>
                </a:solidFill>
                <a:effectLst/>
                <a:cs typeface="Arial" charset="0"/>
              </a:rPr>
              <a:t>both</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partially</a:t>
            </a:r>
            <a:r>
              <a:rPr kumimoji="0" lang="it-IT" sz="1600" u="none" strike="noStrike" cap="none" normalizeH="0" baseline="0" dirty="0" smtClean="0">
                <a:ln>
                  <a:noFill/>
                </a:ln>
                <a:solidFill>
                  <a:schemeClr val="tx1"/>
                </a:solidFill>
                <a:effectLst/>
                <a:cs typeface="Arial" charset="0"/>
              </a:rPr>
              <a:t> offset the </a:t>
            </a:r>
            <a:r>
              <a:rPr kumimoji="0" lang="it-IT" sz="1600" u="none" strike="noStrike" cap="none" normalizeH="0" baseline="0" dirty="0" err="1" smtClean="0">
                <a:ln>
                  <a:noFill/>
                </a:ln>
                <a:solidFill>
                  <a:schemeClr val="tx1"/>
                </a:solidFill>
                <a:effectLst/>
                <a:cs typeface="Arial" charset="0"/>
              </a:rPr>
              <a:t>effects</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of</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warming</a:t>
            </a:r>
            <a:r>
              <a:rPr kumimoji="0" lang="it-IT" sz="1600" u="none" strike="noStrike" cap="none" normalizeH="0" baseline="0" dirty="0" smtClean="0">
                <a:ln>
                  <a:noFill/>
                </a:ln>
                <a:solidFill>
                  <a:schemeClr val="tx1"/>
                </a:solidFill>
                <a:effectLst/>
                <a:cs typeface="Arial" charset="0"/>
              </a:rPr>
              <a:t> on </a:t>
            </a:r>
            <a:r>
              <a:rPr kumimoji="0" lang="it-IT" sz="1600" u="none" strike="noStrike" cap="none" normalizeH="0" baseline="0" dirty="0" err="1" smtClean="0">
                <a:ln>
                  <a:noFill/>
                </a:ln>
                <a:solidFill>
                  <a:schemeClr val="tx1"/>
                </a:solidFill>
                <a:effectLst/>
                <a:cs typeface="Arial" charset="0"/>
              </a:rPr>
              <a:t>LOW.Regionally</a:t>
            </a:r>
            <a:r>
              <a:rPr kumimoji="0" lang="it-IT" sz="1600" u="none" strike="noStrike" cap="none" normalizeH="0" baseline="0" dirty="0" smtClean="0">
                <a:ln>
                  <a:noFill/>
                </a:ln>
                <a:solidFill>
                  <a:schemeClr val="tx1"/>
                </a:solidFill>
                <a:effectLst/>
                <a:cs typeface="Arial" charset="0"/>
              </a:rPr>
              <a:t>, the </a:t>
            </a:r>
            <a:r>
              <a:rPr kumimoji="0" lang="it-IT" sz="1600" u="none" strike="noStrike" cap="none" normalizeH="0" baseline="0" dirty="0" err="1" smtClean="0">
                <a:ln>
                  <a:noFill/>
                </a:ln>
                <a:solidFill>
                  <a:schemeClr val="tx1"/>
                </a:solidFill>
                <a:effectLst/>
                <a:cs typeface="Arial" charset="0"/>
              </a:rPr>
              <a:t>mid-Atlantic</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States</a:t>
            </a:r>
            <a:r>
              <a:rPr kumimoji="0" lang="it-IT" sz="1600" u="none" strike="noStrike" cap="none" normalizeH="0" baseline="0" dirty="0" smtClean="0">
                <a:ln>
                  <a:noFill/>
                </a:ln>
                <a:solidFill>
                  <a:schemeClr val="tx1"/>
                </a:solidFill>
                <a:effectLst/>
                <a:cs typeface="Arial" charset="0"/>
              </a:rPr>
              <a:t> are </a:t>
            </a:r>
            <a:r>
              <a:rPr kumimoji="0" lang="it-IT" sz="1600" u="none" strike="noStrike" cap="none" normalizeH="0" baseline="0" dirty="0" err="1" smtClean="0">
                <a:ln>
                  <a:noFill/>
                </a:ln>
                <a:solidFill>
                  <a:schemeClr val="tx1"/>
                </a:solidFill>
                <a:effectLst/>
                <a:cs typeface="Arial" charset="0"/>
              </a:rPr>
              <a:t>projected</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to</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have</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larger</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changes</a:t>
            </a:r>
            <a:r>
              <a:rPr kumimoji="0" lang="it-IT" sz="1600" u="none" strike="noStrike" cap="none" normalizeH="0" baseline="0" dirty="0" smtClean="0">
                <a:ln>
                  <a:noFill/>
                </a:ln>
                <a:solidFill>
                  <a:schemeClr val="tx1"/>
                </a:solidFill>
                <a:effectLst/>
                <a:cs typeface="Arial" charset="0"/>
              </a:rPr>
              <a:t> in LOW </a:t>
            </a:r>
            <a:r>
              <a:rPr kumimoji="0" lang="it-IT" sz="1600" u="none" strike="noStrike" cap="none" normalizeH="0" baseline="0" dirty="0" err="1" smtClean="0">
                <a:ln>
                  <a:noFill/>
                </a:ln>
                <a:solidFill>
                  <a:schemeClr val="tx1"/>
                </a:solidFill>
                <a:effectLst/>
                <a:cs typeface="Arial" charset="0"/>
              </a:rPr>
              <a:t>compared</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to</a:t>
            </a:r>
            <a:r>
              <a:rPr kumimoji="0" lang="it-IT" sz="1600" u="none" strike="noStrike" cap="none" normalizeH="0" baseline="0" dirty="0" smtClean="0">
                <a:ln>
                  <a:noFill/>
                </a:ln>
                <a:solidFill>
                  <a:schemeClr val="tx1"/>
                </a:solidFill>
                <a:effectLst/>
                <a:cs typeface="Arial" charset="0"/>
              </a:rPr>
              <a:t> the </a:t>
            </a:r>
            <a:r>
              <a:rPr kumimoji="0" lang="it-IT" sz="1600" u="none" strike="noStrike" cap="none" normalizeH="0" baseline="0" dirty="0" err="1" smtClean="0">
                <a:ln>
                  <a:noFill/>
                </a:ln>
                <a:solidFill>
                  <a:schemeClr val="tx1"/>
                </a:solidFill>
                <a:effectLst/>
                <a:cs typeface="Arial" charset="0"/>
              </a:rPr>
              <a:t>northern</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States</a:t>
            </a:r>
            <a:r>
              <a:rPr kumimoji="0" lang="it-IT" sz="1600" u="none" strike="noStrike" cap="none" normalizeH="0" baseline="0" dirty="0" smtClean="0">
                <a:ln>
                  <a:noFill/>
                </a:ln>
                <a:solidFill>
                  <a:schemeClr val="tx1"/>
                </a:solidFill>
                <a:effectLst/>
                <a:cs typeface="Arial" charset="0"/>
              </a:rPr>
              <a:t>, a </a:t>
            </a:r>
            <a:r>
              <a:rPr kumimoji="0" lang="it-IT" sz="1600" u="none" strike="noStrike" cap="none" normalizeH="0" baseline="0" dirty="0" err="1" smtClean="0">
                <a:ln>
                  <a:noFill/>
                </a:ln>
                <a:solidFill>
                  <a:schemeClr val="tx1"/>
                </a:solidFill>
                <a:effectLst/>
                <a:cs typeface="Arial" charset="0"/>
              </a:rPr>
              <a:t>result</a:t>
            </a:r>
            <a:r>
              <a:rPr kumimoji="0" lang="it-IT" sz="1600" u="none" strike="noStrike" cap="none" normalizeH="0" baseline="0" dirty="0" smtClean="0">
                <a:ln>
                  <a:noFill/>
                </a:ln>
                <a:solidFill>
                  <a:schemeClr val="tx1"/>
                </a:solidFill>
                <a:effectLst/>
                <a:cs typeface="Arial" charset="0"/>
              </a:rPr>
              <a:t> the </a:t>
            </a:r>
            <a:r>
              <a:rPr kumimoji="0" lang="it-IT" sz="1600" u="none" strike="noStrike" cap="none" normalizeH="0" baseline="0" dirty="0" err="1" smtClean="0">
                <a:ln>
                  <a:noFill/>
                </a:ln>
                <a:solidFill>
                  <a:schemeClr val="tx1"/>
                </a:solidFill>
                <a:effectLst/>
                <a:cs typeface="Arial" charset="0"/>
              </a:rPr>
              <a:t>historical</a:t>
            </a:r>
            <a:r>
              <a:rPr kumimoji="0" lang="it-IT" sz="1600" u="none" strike="noStrike" cap="none" normalizeH="0" baseline="0" dirty="0" smtClean="0">
                <a:ln>
                  <a:noFill/>
                </a:ln>
                <a:solidFill>
                  <a:schemeClr val="tx1"/>
                </a:solidFill>
                <a:effectLst/>
                <a:cs typeface="Arial" charset="0"/>
              </a:rPr>
              <a:t> record </a:t>
            </a:r>
            <a:r>
              <a:rPr kumimoji="0" lang="it-IT" sz="1600" u="none" strike="noStrike" cap="none" normalizeH="0" baseline="0" dirty="0" err="1" smtClean="0">
                <a:ln>
                  <a:noFill/>
                </a:ln>
                <a:solidFill>
                  <a:schemeClr val="tx1"/>
                </a:solidFill>
                <a:effectLst/>
                <a:cs typeface="Arial" charset="0"/>
              </a:rPr>
              <a:t>supports</a:t>
            </a:r>
            <a:r>
              <a:rPr kumimoji="0" lang="it-IT" sz="1600" u="none" strike="noStrike" cap="none" normalizeH="0" baseline="0" dirty="0" smtClean="0">
                <a:ln>
                  <a:noFill/>
                </a:ln>
                <a:solidFill>
                  <a:schemeClr val="tx1"/>
                </a:solidFill>
                <a:effectLst/>
                <a:cs typeface="Arial" charset="0"/>
              </a:rPr>
              <a:t>. The </a:t>
            </a:r>
            <a:r>
              <a:rPr kumimoji="0" lang="it-IT" sz="1600" u="none" strike="noStrike" cap="none" normalizeH="0" baseline="0" dirty="0" err="1" smtClean="0">
                <a:ln>
                  <a:noFill/>
                </a:ln>
                <a:solidFill>
                  <a:schemeClr val="tx1"/>
                </a:solidFill>
                <a:effectLst/>
                <a:cs typeface="Arial" charset="0"/>
              </a:rPr>
              <a:t>results</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of</a:t>
            </a:r>
            <a:r>
              <a:rPr kumimoji="0" lang="it-IT" sz="1600" u="none" strike="noStrike" cap="none" normalizeH="0" baseline="0" dirty="0" smtClean="0">
                <a:ln>
                  <a:noFill/>
                </a:ln>
                <a:solidFill>
                  <a:schemeClr val="tx1"/>
                </a:solidFill>
                <a:effectLst/>
                <a:cs typeface="Arial" charset="0"/>
              </a:rPr>
              <a:t> the </a:t>
            </a:r>
            <a:r>
              <a:rPr kumimoji="0" lang="it-IT" sz="1600" u="none" strike="noStrike" cap="none" normalizeH="0" baseline="0" dirty="0" err="1" smtClean="0">
                <a:ln>
                  <a:noFill/>
                </a:ln>
                <a:solidFill>
                  <a:schemeClr val="tx1"/>
                </a:solidFill>
                <a:effectLst/>
                <a:cs typeface="Arial" charset="0"/>
              </a:rPr>
              <a:t>present</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study</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suggest</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that</a:t>
            </a:r>
            <a:r>
              <a:rPr kumimoji="0" lang="it-IT" sz="1600" u="none" strike="noStrike" cap="none" normalizeH="0" baseline="0" dirty="0" smtClean="0">
                <a:ln>
                  <a:noFill/>
                </a:ln>
                <a:solidFill>
                  <a:schemeClr val="tx1"/>
                </a:solidFill>
                <a:effectLst/>
                <a:cs typeface="Arial" charset="0"/>
              </a:rPr>
              <a:t> 21st </a:t>
            </a:r>
            <a:r>
              <a:rPr kumimoji="0" lang="it-IT" sz="1600" u="none" strike="noStrike" cap="none" normalizeH="0" baseline="0" dirty="0" err="1" smtClean="0">
                <a:ln>
                  <a:noFill/>
                </a:ln>
                <a:solidFill>
                  <a:schemeClr val="tx1"/>
                </a:solidFill>
                <a:effectLst/>
                <a:cs typeface="Arial" charset="0"/>
              </a:rPr>
              <a:t>century</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climate</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change</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particularly</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increasing</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temperatures</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will</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likely</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make</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environmental</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conditions</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suitable</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for</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earlier</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onset</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of</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Lyme</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disease</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cases</a:t>
            </a:r>
            <a:r>
              <a:rPr kumimoji="0" lang="it-IT" sz="1600" u="none" strike="noStrike" cap="none" normalizeH="0" baseline="0" dirty="0" smtClean="0">
                <a:ln>
                  <a:noFill/>
                </a:ln>
                <a:solidFill>
                  <a:schemeClr val="tx1"/>
                </a:solidFill>
                <a:effectLst/>
                <a:cs typeface="Arial" charset="0"/>
              </a:rPr>
              <a:t> in the </a:t>
            </a:r>
            <a:r>
              <a:rPr kumimoji="0" lang="it-IT" sz="1600" u="none" strike="noStrike" cap="none" normalizeH="0" baseline="0" dirty="0" err="1" smtClean="0">
                <a:ln>
                  <a:noFill/>
                </a:ln>
                <a:solidFill>
                  <a:schemeClr val="tx1"/>
                </a:solidFill>
                <a:effectLst/>
                <a:cs typeface="Arial" charset="0"/>
              </a:rPr>
              <a:t>United</a:t>
            </a:r>
            <a:r>
              <a:rPr kumimoji="0" lang="it-IT" sz="1600" u="none" strike="noStrike" cap="none" normalizeH="0" baseline="0" dirty="0" smtClean="0">
                <a:ln>
                  <a:noFill/>
                </a:ln>
                <a:solidFill>
                  <a:schemeClr val="tx1"/>
                </a:solidFill>
                <a:effectLst/>
                <a:cs typeface="Arial" charset="0"/>
              </a:rPr>
              <a:t> </a:t>
            </a:r>
            <a:r>
              <a:rPr kumimoji="0" lang="it-IT" sz="1600" u="none" strike="noStrike" cap="none" normalizeH="0" baseline="0" dirty="0" err="1" smtClean="0">
                <a:ln>
                  <a:noFill/>
                </a:ln>
                <a:solidFill>
                  <a:schemeClr val="tx1"/>
                </a:solidFill>
                <a:effectLst/>
                <a:cs typeface="Arial" charset="0"/>
              </a:rPr>
              <a:t>States</a:t>
            </a:r>
            <a:r>
              <a:rPr kumimoji="0" lang="it-IT" sz="1600" u="none" strike="noStrike" cap="none" normalizeH="0" baseline="0" smtClean="0">
                <a:ln>
                  <a:noFill/>
                </a:ln>
                <a:solidFill>
                  <a:schemeClr val="tx1"/>
                </a:solidFill>
                <a:effectLst/>
                <a:cs typeface="Arial" charset="0"/>
              </a:rPr>
              <a:t>.”</a:t>
            </a:r>
            <a:endParaRPr kumimoji="0" lang="it-IT" sz="1600" u="none" strike="noStrike" cap="none" normalizeH="0" baseline="0" dirty="0" smtClean="0">
              <a:ln>
                <a:noFill/>
              </a:ln>
              <a:solidFill>
                <a:schemeClr val="tx1"/>
              </a:solidFill>
              <a:effectLst/>
              <a:cs typeface="Arial" charset="0"/>
            </a:endParaRPr>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West Nile Virus</a:t>
            </a:r>
            <a:endParaRPr lang="en-US" sz="3200" dirty="0" smtClean="0">
              <a:latin typeface="Calibri" panose="020F0502020204030204" pitchFamily="34" charset="0"/>
              <a:cs typeface="Calibri" panose="020F0502020204030204" pitchFamily="34" charset="0"/>
            </a:endParaRP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22531" name="Rectangle 3"/>
          <p:cNvSpPr>
            <a:spLocks noChangeArrowheads="1"/>
          </p:cNvSpPr>
          <p:nvPr/>
        </p:nvSpPr>
        <p:spPr bwMode="auto">
          <a:xfrm>
            <a:off x="0" y="923584"/>
            <a:ext cx="7739074" cy="48628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1600" dirty="0" smtClean="0"/>
              <a:t>West Nile virus (WNV) is the leading cause of mosquito-borne disease in the continental United States.  It is typically spread to people by the bite of an infected mosquito. Cases of WNV occur during mosquito season, which starts in the summer and continues through fall. There are no vaccines to prevent or medications to treat WNV in people. Fortunately, most people infected with WNV do not feel sick. About 1 in 5 people who are infected develop a fever and other symptoms. About 1 out of 150 infected people develop a serious, sometimes fatal, illness</a:t>
            </a:r>
            <a:r>
              <a:rPr lang="en-US" sz="1600" dirty="0" smtClean="0"/>
              <a:t>.</a:t>
            </a:r>
          </a:p>
          <a:p>
            <a:endParaRPr lang="en-US" sz="1600" dirty="0" smtClean="0"/>
          </a:p>
          <a:p>
            <a:r>
              <a:rPr lang="en-US" sz="1600" dirty="0" smtClean="0"/>
              <a:t>From 1999 to 2013, a total of 39,557 cases of WNV disease were reported in the United States. Annual variation is substantial, both in terms of case counts and the geographic distribution of cases of human infection (USGCRP, 2016).</a:t>
            </a:r>
          </a:p>
          <a:p>
            <a:r>
              <a:rPr lang="en-US" sz="1600" dirty="0" smtClean="0"/>
              <a:t>West Nile Virus is transmitted through cycles of infections between birds and </a:t>
            </a:r>
            <a:r>
              <a:rPr lang="en-US" sz="1600" dirty="0" err="1" smtClean="0"/>
              <a:t>mosquitos</a:t>
            </a:r>
            <a:r>
              <a:rPr lang="en-US" sz="1600" dirty="0" smtClean="0"/>
              <a:t>. Human infection may occur with the bite of a mosquito that has previously bitten an infected bird. Humans do not pass infections to biting mosquito because humans do not have sufficient concentration of the virus in their bloodstreams. </a:t>
            </a:r>
            <a:endParaRPr lang="en-US" sz="1600" dirty="0" smtClean="0"/>
          </a:p>
          <a:p>
            <a:endParaRPr lang="en-US" sz="1600" dirty="0" smtClean="0"/>
          </a:p>
          <a:p>
            <a:r>
              <a:rPr lang="en-US" sz="1600" dirty="0" smtClean="0"/>
              <a:t>Climate impacts are determined by the effect of temperature and humidity - thus precipitation - on the life cycle of birds and </a:t>
            </a:r>
            <a:r>
              <a:rPr lang="en-US" sz="1600" dirty="0" err="1" smtClean="0"/>
              <a:t>mosquitos</a:t>
            </a:r>
            <a:r>
              <a:rPr lang="en-US" sz="1600" dirty="0" smtClean="0"/>
              <a:t>. Again, raising temperature and raising humidity are expected to increase the onset of WNV. </a:t>
            </a:r>
            <a:endParaRPr lang="en-US" sz="1600" dirty="0"/>
          </a:p>
        </p:txBody>
      </p:sp>
      <p:pic>
        <p:nvPicPr>
          <p:cNvPr id="3" name="Picture 2" descr="https://albertomontanari.it/sites/default/files/inline-images/westnile.png"/>
          <p:cNvPicPr>
            <a:picLocks noChangeAspect="1" noChangeArrowheads="1"/>
          </p:cNvPicPr>
          <p:nvPr/>
        </p:nvPicPr>
        <p:blipFill>
          <a:blip r:embed="rId2"/>
          <a:srcRect/>
          <a:stretch>
            <a:fillRect/>
          </a:stretch>
        </p:blipFill>
        <p:spPr bwMode="auto">
          <a:xfrm>
            <a:off x="7913767" y="0"/>
            <a:ext cx="4278232" cy="6858024"/>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err="1" smtClean="0">
                <a:latin typeface="Calibri" panose="020F0502020204030204" pitchFamily="34" charset="0"/>
                <a:cs typeface="Calibri" panose="020F0502020204030204" pitchFamily="34" charset="0"/>
              </a:rPr>
              <a:t>Vibrio</a:t>
            </a:r>
            <a:r>
              <a:rPr lang="en-US" sz="3200" dirty="0" smtClean="0">
                <a:latin typeface="Calibri" panose="020F0502020204030204" pitchFamily="34" charset="0"/>
                <a:cs typeface="Calibri" panose="020F0502020204030204" pitchFamily="34" charset="0"/>
              </a:rPr>
              <a:t> (WBD)</a:t>
            </a:r>
            <a:endParaRPr lang="en-US" sz="3200" dirty="0" smtClean="0">
              <a:latin typeface="Calibri" panose="020F0502020204030204" pitchFamily="34" charset="0"/>
              <a:cs typeface="Calibri" panose="020F0502020204030204" pitchFamily="34" charset="0"/>
            </a:endParaRP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22531" name="Rectangle 3"/>
          <p:cNvSpPr>
            <a:spLocks noChangeArrowheads="1"/>
          </p:cNvSpPr>
          <p:nvPr/>
        </p:nvSpPr>
        <p:spPr bwMode="auto">
          <a:xfrm>
            <a:off x="0" y="714356"/>
            <a:ext cx="6524628" cy="550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r>
              <a:rPr lang="en-US" sz="1600" dirty="0" smtClean="0">
                <a:hlinkClick r:id="rId2"/>
              </a:rPr>
              <a:t>From Britannica</a:t>
            </a:r>
            <a:r>
              <a:rPr lang="en-US" sz="1600" dirty="0" smtClean="0"/>
              <a:t>:</a:t>
            </a:r>
          </a:p>
          <a:p>
            <a:endParaRPr lang="en-US" sz="1600" dirty="0" smtClean="0"/>
          </a:p>
          <a:p>
            <a:r>
              <a:rPr lang="en-US" sz="1600" dirty="0" err="1" smtClean="0"/>
              <a:t>Vibrio</a:t>
            </a:r>
            <a:r>
              <a:rPr lang="en-US" sz="1600" dirty="0" smtClean="0"/>
              <a:t> </a:t>
            </a:r>
            <a:r>
              <a:rPr lang="en-US" sz="1600" dirty="0" smtClean="0"/>
              <a:t>(genus </a:t>
            </a:r>
            <a:r>
              <a:rPr lang="en-US" sz="1600" i="1" dirty="0" err="1" smtClean="0"/>
              <a:t>Vibrio</a:t>
            </a:r>
            <a:r>
              <a:rPr lang="en-US" sz="1600" dirty="0" smtClean="0"/>
              <a:t>) is a group of comma-shaped </a:t>
            </a:r>
            <a:r>
              <a:rPr lang="en-US" sz="1600" dirty="0" smtClean="0">
                <a:hlinkClick r:id="rId3"/>
              </a:rPr>
              <a:t>bacteria</a:t>
            </a:r>
            <a:r>
              <a:rPr lang="en-US" sz="1600" dirty="0" smtClean="0"/>
              <a:t> in the family </a:t>
            </a:r>
            <a:r>
              <a:rPr lang="en-US" sz="1600" dirty="0" err="1" smtClean="0"/>
              <a:t>Vibrionaceae</a:t>
            </a:r>
            <a:r>
              <a:rPr lang="en-US" sz="1600" dirty="0" smtClean="0"/>
              <a:t>. </a:t>
            </a:r>
            <a:r>
              <a:rPr lang="en-US" sz="1600" dirty="0" err="1" smtClean="0"/>
              <a:t>Vibrios</a:t>
            </a:r>
            <a:r>
              <a:rPr lang="en-US" sz="1600" dirty="0" smtClean="0"/>
              <a:t> are aquatic </a:t>
            </a:r>
            <a:r>
              <a:rPr lang="en-US" sz="1600" dirty="0" smtClean="0"/>
              <a:t>microorganisms. </a:t>
            </a:r>
          </a:p>
          <a:p>
            <a:endParaRPr lang="en-US" sz="1600" dirty="0" smtClean="0"/>
          </a:p>
          <a:p>
            <a:r>
              <a:rPr lang="en-US" sz="1600" dirty="0" err="1" smtClean="0"/>
              <a:t>Vibrios</a:t>
            </a:r>
            <a:r>
              <a:rPr lang="en-US" sz="1600" dirty="0" smtClean="0"/>
              <a:t> </a:t>
            </a:r>
            <a:r>
              <a:rPr lang="en-US" sz="1600" dirty="0" smtClean="0"/>
              <a:t>are microbiologically characterized as gram-negative, highly motile, facultative anaerobes (not requiring oxygen), with one to three </a:t>
            </a:r>
            <a:r>
              <a:rPr lang="en-US" sz="1600" dirty="0" err="1" smtClean="0"/>
              <a:t>whiplike</a:t>
            </a:r>
            <a:r>
              <a:rPr lang="en-US" sz="1600" dirty="0" smtClean="0"/>
              <a:t> </a:t>
            </a:r>
            <a:r>
              <a:rPr lang="en-US" sz="1600" dirty="0" smtClean="0">
                <a:hlinkClick r:id="rId4"/>
              </a:rPr>
              <a:t>flagella</a:t>
            </a:r>
            <a:r>
              <a:rPr lang="en-US" sz="1600" dirty="0" smtClean="0"/>
              <a:t> at one end. Their cells are curved rods 0.5 </a:t>
            </a:r>
            <a:r>
              <a:rPr lang="en-US" sz="1600" i="1" dirty="0" err="1" smtClean="0"/>
              <a:t>μ</a:t>
            </a:r>
            <a:r>
              <a:rPr lang="en-US" sz="1600" dirty="0" err="1" smtClean="0"/>
              <a:t>m</a:t>
            </a:r>
            <a:r>
              <a:rPr lang="en-US" sz="1600" dirty="0" smtClean="0"/>
              <a:t> (</a:t>
            </a:r>
            <a:r>
              <a:rPr lang="en-US" sz="1600" dirty="0" err="1" smtClean="0"/>
              <a:t>micrometre</a:t>
            </a:r>
            <a:r>
              <a:rPr lang="en-US" sz="1600" dirty="0" smtClean="0"/>
              <a:t>; 1 </a:t>
            </a:r>
            <a:r>
              <a:rPr lang="en-US" sz="1600" i="1" dirty="0" err="1" smtClean="0"/>
              <a:t>μ</a:t>
            </a:r>
            <a:r>
              <a:rPr lang="en-US" sz="1600" dirty="0" err="1" smtClean="0"/>
              <a:t>m</a:t>
            </a:r>
            <a:r>
              <a:rPr lang="en-US" sz="1600" dirty="0" smtClean="0"/>
              <a:t> = 10</a:t>
            </a:r>
            <a:r>
              <a:rPr lang="en-US" sz="1600" baseline="30000" dirty="0" smtClean="0"/>
              <a:t>-6</a:t>
            </a:r>
            <a:r>
              <a:rPr lang="en-US" sz="1600" dirty="0" smtClean="0"/>
              <a:t> </a:t>
            </a:r>
            <a:r>
              <a:rPr lang="en-US" sz="1600" dirty="0" err="1" smtClean="0"/>
              <a:t>metre</a:t>
            </a:r>
            <a:r>
              <a:rPr lang="en-US" sz="1600" dirty="0" smtClean="0"/>
              <a:t>) across and 1.5 to 3.0 </a:t>
            </a:r>
            <a:r>
              <a:rPr lang="en-US" sz="1600" i="1" dirty="0" err="1" smtClean="0"/>
              <a:t>μ</a:t>
            </a:r>
            <a:r>
              <a:rPr lang="en-US" sz="1600" dirty="0" err="1" smtClean="0"/>
              <a:t>m</a:t>
            </a:r>
            <a:r>
              <a:rPr lang="en-US" sz="1600" dirty="0" smtClean="0"/>
              <a:t> long, single or strung together in S-shapes or spirals</a:t>
            </a:r>
            <a:r>
              <a:rPr lang="en-US" sz="1600" dirty="0" smtClean="0"/>
              <a:t>.</a:t>
            </a:r>
          </a:p>
          <a:p>
            <a:endParaRPr lang="en-US" sz="1600" dirty="0" smtClean="0"/>
          </a:p>
          <a:p>
            <a:r>
              <a:rPr lang="en-US" sz="1600" dirty="0" smtClean="0"/>
              <a:t>Three species of </a:t>
            </a:r>
            <a:r>
              <a:rPr lang="en-US" sz="1600" dirty="0" err="1" smtClean="0">
                <a:hlinkClick r:id="rId5"/>
              </a:rPr>
              <a:t>vibrio</a:t>
            </a:r>
            <a:r>
              <a:rPr lang="en-US" sz="1600" dirty="0" smtClean="0"/>
              <a:t> are of significance to humans: </a:t>
            </a:r>
            <a:r>
              <a:rPr lang="en-US" sz="1600" i="1" dirty="0" smtClean="0"/>
              <a:t>V. </a:t>
            </a:r>
            <a:r>
              <a:rPr lang="en-US" sz="1600" i="1" dirty="0" err="1" smtClean="0"/>
              <a:t>cholerae</a:t>
            </a:r>
            <a:r>
              <a:rPr lang="en-US" sz="1600" dirty="0" smtClean="0"/>
              <a:t> is the cause of </a:t>
            </a:r>
            <a:r>
              <a:rPr lang="en-US" sz="1600" dirty="0" smtClean="0">
                <a:hlinkClick r:id="rId6"/>
              </a:rPr>
              <a:t>cholera</a:t>
            </a:r>
            <a:r>
              <a:rPr lang="en-US" sz="1600" dirty="0" smtClean="0"/>
              <a:t>, and </a:t>
            </a:r>
            <a:r>
              <a:rPr lang="en-US" sz="1600" i="1" dirty="0" smtClean="0"/>
              <a:t>V. </a:t>
            </a:r>
            <a:r>
              <a:rPr lang="en-US" sz="1600" i="1" dirty="0" err="1" smtClean="0"/>
              <a:t>parahaemolyticus</a:t>
            </a:r>
            <a:r>
              <a:rPr lang="en-US" sz="1600" dirty="0" smtClean="0"/>
              <a:t> and </a:t>
            </a:r>
            <a:r>
              <a:rPr lang="en-US" sz="1600" i="1" dirty="0" smtClean="0"/>
              <a:t>V. </a:t>
            </a:r>
            <a:r>
              <a:rPr lang="en-US" sz="1600" i="1" dirty="0" err="1" smtClean="0"/>
              <a:t>vulnificus</a:t>
            </a:r>
            <a:r>
              <a:rPr lang="en-US" sz="1600" dirty="0" smtClean="0"/>
              <a:t> both act as agents of </a:t>
            </a:r>
            <a:r>
              <a:rPr lang="en-US" sz="1600" dirty="0" smtClean="0">
                <a:hlinkClick r:id="rId7"/>
              </a:rPr>
              <a:t>acute</a:t>
            </a:r>
            <a:r>
              <a:rPr lang="en-US" sz="1600" dirty="0" smtClean="0"/>
              <a:t> enteritis, or bacterial diarrhea. </a:t>
            </a:r>
            <a:r>
              <a:rPr lang="en-US" sz="1600" i="1" dirty="0" smtClean="0"/>
              <a:t>V. </a:t>
            </a:r>
            <a:r>
              <a:rPr lang="en-US" sz="1600" i="1" dirty="0" err="1" smtClean="0"/>
              <a:t>anguillarum</a:t>
            </a:r>
            <a:r>
              <a:rPr lang="en-US" sz="1600" dirty="0" smtClean="0"/>
              <a:t> is found in diseased eels and other fishes.</a:t>
            </a:r>
          </a:p>
          <a:p>
            <a:endParaRPr lang="en-US" sz="1600" dirty="0" smtClean="0"/>
          </a:p>
          <a:p>
            <a:r>
              <a:rPr lang="en-US" sz="1600" dirty="0" smtClean="0"/>
              <a:t>Being </a:t>
            </a:r>
            <a:r>
              <a:rPr lang="en-US" sz="1600" dirty="0" err="1" smtClean="0"/>
              <a:t>Vibrio</a:t>
            </a:r>
            <a:r>
              <a:rPr lang="en-US" sz="1600" dirty="0" smtClean="0"/>
              <a:t> aquatic organisms, they are clearly influenced by climate change and in particular by the water cycle: precipitation, humidity, evaporation, infiltration and river flow. The presence of </a:t>
            </a:r>
            <a:r>
              <a:rPr lang="en-US" sz="1600" dirty="0" err="1" smtClean="0"/>
              <a:t>Vibrio</a:t>
            </a:r>
            <a:r>
              <a:rPr lang="en-US" sz="1600" dirty="0" smtClean="0"/>
              <a:t> is also related to water quality and therefore to the state of urban </a:t>
            </a:r>
            <a:r>
              <a:rPr lang="en-US" sz="1600" dirty="0" smtClean="0"/>
              <a:t>quality.</a:t>
            </a:r>
            <a:endParaRPr lang="en-US" sz="1600" dirty="0" smtClean="0"/>
          </a:p>
          <a:p>
            <a:endParaRPr lang="en-US" sz="1600" dirty="0" smtClean="0"/>
          </a:p>
          <a:p>
            <a:r>
              <a:rPr lang="en-US" sz="1600" dirty="0" smtClean="0"/>
              <a:t>Health </a:t>
            </a:r>
            <a:r>
              <a:rPr lang="en-US" sz="1600" dirty="0" smtClean="0"/>
              <a:t>outcomes are determined by different exposure pathways and multiple other social and behavioral factors, some of which are also affected by climate. </a:t>
            </a:r>
          </a:p>
          <a:p>
            <a:endParaRPr lang="en-US" sz="1600" dirty="0"/>
          </a:p>
        </p:txBody>
      </p:sp>
      <p:pic>
        <p:nvPicPr>
          <p:cNvPr id="24578" name="Picture 2" descr="https://albertomontanari.it/sites/default/files/inline-images/vibrio.png"/>
          <p:cNvPicPr>
            <a:picLocks noChangeAspect="1" noChangeArrowheads="1"/>
          </p:cNvPicPr>
          <p:nvPr/>
        </p:nvPicPr>
        <p:blipFill>
          <a:blip r:embed="rId8"/>
          <a:srcRect/>
          <a:stretch>
            <a:fillRect/>
          </a:stretch>
        </p:blipFill>
        <p:spPr bwMode="auto">
          <a:xfrm>
            <a:off x="6671494" y="1142984"/>
            <a:ext cx="5520506" cy="4143380"/>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err="1" smtClean="0">
                <a:latin typeface="Calibri" panose="020F0502020204030204" pitchFamily="34" charset="0"/>
                <a:cs typeface="Calibri" panose="020F0502020204030204" pitchFamily="34" charset="0"/>
              </a:rPr>
              <a:t>Vibrio</a:t>
            </a:r>
            <a:r>
              <a:rPr lang="en-US" sz="3200" dirty="0" smtClean="0">
                <a:latin typeface="Calibri" panose="020F0502020204030204" pitchFamily="34" charset="0"/>
                <a:cs typeface="Calibri" panose="020F0502020204030204" pitchFamily="34" charset="0"/>
              </a:rPr>
              <a:t> and other WBDs</a:t>
            </a:r>
            <a:endParaRPr lang="en-US" sz="3200" dirty="0" smtClean="0">
              <a:latin typeface="Calibri" panose="020F0502020204030204" pitchFamily="34" charset="0"/>
              <a:cs typeface="Calibri" panose="020F0502020204030204" pitchFamily="34" charset="0"/>
            </a:endParaRP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22531" name="Rectangle 3"/>
          <p:cNvSpPr>
            <a:spLocks noChangeArrowheads="1"/>
          </p:cNvSpPr>
          <p:nvPr/>
        </p:nvSpPr>
        <p:spPr bwMode="auto">
          <a:xfrm>
            <a:off x="0" y="714356"/>
            <a:ext cx="4595802" cy="50006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r>
              <a:rPr lang="en-US" sz="1600" dirty="0" smtClean="0"/>
              <a:t>Health </a:t>
            </a:r>
            <a:r>
              <a:rPr lang="en-US" sz="1600" dirty="0" smtClean="0"/>
              <a:t>outcomes that can result from exposure to agents of water-related illness (including </a:t>
            </a:r>
            <a:r>
              <a:rPr lang="en-US" sz="1600" dirty="0" err="1" smtClean="0"/>
              <a:t>vibrio</a:t>
            </a:r>
            <a:r>
              <a:rPr lang="en-US" sz="1600" dirty="0" smtClean="0"/>
              <a:t>) as well as key climate-related changes affecting their </a:t>
            </a:r>
            <a:r>
              <a:rPr lang="en-US" sz="1600" dirty="0" smtClean="0"/>
              <a:t>occurrence. </a:t>
            </a:r>
            <a:endParaRPr lang="en-US" sz="1600" dirty="0"/>
          </a:p>
        </p:txBody>
      </p:sp>
      <p:pic>
        <p:nvPicPr>
          <p:cNvPr id="25602" name="Picture 2" descr="https://albertomontanari.it/sites/default/files/inline-images/vibrio1.png"/>
          <p:cNvPicPr>
            <a:picLocks noChangeAspect="1" noChangeArrowheads="1"/>
          </p:cNvPicPr>
          <p:nvPr/>
        </p:nvPicPr>
        <p:blipFill>
          <a:blip r:embed="rId2"/>
          <a:srcRect/>
          <a:stretch>
            <a:fillRect/>
          </a:stretch>
        </p:blipFill>
        <p:spPr bwMode="auto">
          <a:xfrm>
            <a:off x="4810116" y="152399"/>
            <a:ext cx="7143750" cy="6705601"/>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err="1" smtClean="0">
                <a:latin typeface="Calibri" panose="020F0502020204030204" pitchFamily="34" charset="0"/>
                <a:cs typeface="Calibri" panose="020F0502020204030204" pitchFamily="34" charset="0"/>
              </a:rPr>
              <a:t>Vibrio</a:t>
            </a:r>
            <a:r>
              <a:rPr lang="en-US" sz="3200" dirty="0" smtClean="0">
                <a:latin typeface="Calibri" panose="020F0502020204030204" pitchFamily="34" charset="0"/>
                <a:cs typeface="Calibri" panose="020F0502020204030204" pitchFamily="34" charset="0"/>
              </a:rPr>
              <a:t> and other WBDs – Climate change input</a:t>
            </a:r>
            <a:endParaRPr lang="en-US" sz="3200" dirty="0" smtClean="0">
              <a:latin typeface="Calibri" panose="020F0502020204030204" pitchFamily="34" charset="0"/>
              <a:cs typeface="Calibri" panose="020F0502020204030204" pitchFamily="34" charset="0"/>
            </a:endParaRP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26626" name="Picture 2" descr="An infographic showing projected changes to the water cycle. Increased droughts are projected for hotter and drier regions such as the interior west, while increased flooding is projected in hotter and wetter conditions in the northeast and coasts."/>
          <p:cNvPicPr>
            <a:picLocks noChangeAspect="1" noChangeArrowheads="1"/>
          </p:cNvPicPr>
          <p:nvPr/>
        </p:nvPicPr>
        <p:blipFill>
          <a:blip r:embed="rId2"/>
          <a:srcRect/>
          <a:stretch>
            <a:fillRect/>
          </a:stretch>
        </p:blipFill>
        <p:spPr bwMode="auto">
          <a:xfrm>
            <a:off x="1023902" y="714356"/>
            <a:ext cx="8839200" cy="5962650"/>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err="1" smtClean="0">
                <a:latin typeface="Calibri" panose="020F0502020204030204" pitchFamily="34" charset="0"/>
                <a:cs typeface="Calibri" panose="020F0502020204030204" pitchFamily="34" charset="0"/>
              </a:rPr>
              <a:t>Vibrio</a:t>
            </a:r>
            <a:r>
              <a:rPr lang="en-US" sz="3200" dirty="0" smtClean="0">
                <a:latin typeface="Calibri" panose="020F0502020204030204" pitchFamily="34" charset="0"/>
                <a:cs typeface="Calibri" panose="020F0502020204030204" pitchFamily="34" charset="0"/>
              </a:rPr>
              <a:t> and other WBDs – Climate impact on contaminants</a:t>
            </a:r>
            <a:endParaRPr lang="en-US" sz="3200" dirty="0" smtClean="0">
              <a:latin typeface="Calibri" panose="020F0502020204030204" pitchFamily="34" charset="0"/>
              <a:cs typeface="Calibri" panose="020F0502020204030204" pitchFamily="34" charset="0"/>
            </a:endParaRP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27650" name="Picture 2" descr="https://albertomontanari.it/sites/default/files/inline-images/water-borne.png"/>
          <p:cNvPicPr>
            <a:picLocks noChangeAspect="1" noChangeArrowheads="1"/>
          </p:cNvPicPr>
          <p:nvPr/>
        </p:nvPicPr>
        <p:blipFill>
          <a:blip r:embed="rId2"/>
          <a:srcRect/>
          <a:stretch>
            <a:fillRect/>
          </a:stretch>
        </p:blipFill>
        <p:spPr bwMode="auto">
          <a:xfrm>
            <a:off x="2238348" y="644393"/>
            <a:ext cx="6715172" cy="6142193"/>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Covid-19</a:t>
            </a:r>
            <a:endParaRPr lang="en-US" sz="3200" dirty="0" smtClean="0">
              <a:latin typeface="Calibri" panose="020F0502020204030204" pitchFamily="34" charset="0"/>
              <a:cs typeface="Calibri" panose="020F0502020204030204" pitchFamily="34" charset="0"/>
            </a:endParaRP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22531" name="Rectangle 3"/>
          <p:cNvSpPr>
            <a:spLocks noChangeArrowheads="1"/>
          </p:cNvSpPr>
          <p:nvPr/>
        </p:nvSpPr>
        <p:spPr bwMode="auto">
          <a:xfrm>
            <a:off x="0" y="714356"/>
            <a:ext cx="6524628" cy="550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r>
              <a:rPr lang="en-US" sz="1600" dirty="0" smtClean="0">
                <a:hlinkClick r:id="rId2"/>
              </a:rPr>
              <a:t>From Britannica</a:t>
            </a:r>
            <a:r>
              <a:rPr lang="en-US" sz="1600" dirty="0" smtClean="0"/>
              <a:t>:</a:t>
            </a:r>
          </a:p>
          <a:p>
            <a:endParaRPr lang="en-US" sz="1600" dirty="0" smtClean="0"/>
          </a:p>
          <a:p>
            <a:r>
              <a:rPr lang="en-US" sz="1600" dirty="0" err="1" smtClean="0"/>
              <a:t>Vibrio</a:t>
            </a:r>
            <a:r>
              <a:rPr lang="en-US" sz="1600" dirty="0" smtClean="0"/>
              <a:t> </a:t>
            </a:r>
            <a:r>
              <a:rPr lang="en-US" sz="1600" dirty="0" smtClean="0"/>
              <a:t>(genus </a:t>
            </a:r>
            <a:r>
              <a:rPr lang="en-US" sz="1600" i="1" dirty="0" err="1" smtClean="0"/>
              <a:t>Vibrio</a:t>
            </a:r>
            <a:r>
              <a:rPr lang="en-US" sz="1600" dirty="0" smtClean="0"/>
              <a:t>) is a group of comma-shaped </a:t>
            </a:r>
            <a:r>
              <a:rPr lang="en-US" sz="1600" dirty="0" smtClean="0">
                <a:hlinkClick r:id="rId3"/>
              </a:rPr>
              <a:t>bacteria</a:t>
            </a:r>
            <a:r>
              <a:rPr lang="en-US" sz="1600" dirty="0" smtClean="0"/>
              <a:t> in the family </a:t>
            </a:r>
            <a:r>
              <a:rPr lang="en-US" sz="1600" dirty="0" err="1" smtClean="0"/>
              <a:t>Vibrionaceae</a:t>
            </a:r>
            <a:r>
              <a:rPr lang="en-US" sz="1600" dirty="0" smtClean="0"/>
              <a:t>. </a:t>
            </a:r>
            <a:r>
              <a:rPr lang="en-US" sz="1600" dirty="0" err="1" smtClean="0"/>
              <a:t>Vibrios</a:t>
            </a:r>
            <a:r>
              <a:rPr lang="en-US" sz="1600" dirty="0" smtClean="0"/>
              <a:t> are aquatic </a:t>
            </a:r>
            <a:r>
              <a:rPr lang="en-US" sz="1600" dirty="0" smtClean="0"/>
              <a:t>microorganisms. </a:t>
            </a:r>
          </a:p>
          <a:p>
            <a:endParaRPr lang="en-US" sz="1600" dirty="0" smtClean="0"/>
          </a:p>
          <a:p>
            <a:r>
              <a:rPr lang="en-US" sz="1600" dirty="0" err="1" smtClean="0"/>
              <a:t>Vibrios</a:t>
            </a:r>
            <a:r>
              <a:rPr lang="en-US" sz="1600" dirty="0" smtClean="0"/>
              <a:t> </a:t>
            </a:r>
            <a:r>
              <a:rPr lang="en-US" sz="1600" dirty="0" smtClean="0"/>
              <a:t>are microbiologically characterized as gram-negative, highly motile, facultative anaerobes (not requiring oxygen), with one to three </a:t>
            </a:r>
            <a:r>
              <a:rPr lang="en-US" sz="1600" dirty="0" err="1" smtClean="0"/>
              <a:t>whiplike</a:t>
            </a:r>
            <a:r>
              <a:rPr lang="en-US" sz="1600" dirty="0" smtClean="0"/>
              <a:t> </a:t>
            </a:r>
            <a:r>
              <a:rPr lang="en-US" sz="1600" dirty="0" smtClean="0">
                <a:hlinkClick r:id="rId4"/>
              </a:rPr>
              <a:t>flagella</a:t>
            </a:r>
            <a:r>
              <a:rPr lang="en-US" sz="1600" dirty="0" smtClean="0"/>
              <a:t> at one end. Their cells are curved rods 0.5 </a:t>
            </a:r>
            <a:r>
              <a:rPr lang="en-US" sz="1600" i="1" dirty="0" err="1" smtClean="0"/>
              <a:t>μ</a:t>
            </a:r>
            <a:r>
              <a:rPr lang="en-US" sz="1600" dirty="0" err="1" smtClean="0"/>
              <a:t>m</a:t>
            </a:r>
            <a:r>
              <a:rPr lang="en-US" sz="1600" dirty="0" smtClean="0"/>
              <a:t> (</a:t>
            </a:r>
            <a:r>
              <a:rPr lang="en-US" sz="1600" dirty="0" err="1" smtClean="0"/>
              <a:t>micrometre</a:t>
            </a:r>
            <a:r>
              <a:rPr lang="en-US" sz="1600" dirty="0" smtClean="0"/>
              <a:t>; 1 </a:t>
            </a:r>
            <a:r>
              <a:rPr lang="en-US" sz="1600" i="1" dirty="0" err="1" smtClean="0"/>
              <a:t>μ</a:t>
            </a:r>
            <a:r>
              <a:rPr lang="en-US" sz="1600" dirty="0" err="1" smtClean="0"/>
              <a:t>m</a:t>
            </a:r>
            <a:r>
              <a:rPr lang="en-US" sz="1600" dirty="0" smtClean="0"/>
              <a:t> = 10</a:t>
            </a:r>
            <a:r>
              <a:rPr lang="en-US" sz="1600" baseline="30000" dirty="0" smtClean="0"/>
              <a:t>-6</a:t>
            </a:r>
            <a:r>
              <a:rPr lang="en-US" sz="1600" dirty="0" smtClean="0"/>
              <a:t> </a:t>
            </a:r>
            <a:r>
              <a:rPr lang="en-US" sz="1600" dirty="0" err="1" smtClean="0"/>
              <a:t>metre</a:t>
            </a:r>
            <a:r>
              <a:rPr lang="en-US" sz="1600" dirty="0" smtClean="0"/>
              <a:t>) across and 1.5 to 3.0 </a:t>
            </a:r>
            <a:r>
              <a:rPr lang="en-US" sz="1600" i="1" dirty="0" err="1" smtClean="0"/>
              <a:t>μ</a:t>
            </a:r>
            <a:r>
              <a:rPr lang="en-US" sz="1600" dirty="0" err="1" smtClean="0"/>
              <a:t>m</a:t>
            </a:r>
            <a:r>
              <a:rPr lang="en-US" sz="1600" dirty="0" smtClean="0"/>
              <a:t> long, single or strung together in S-shapes or spirals</a:t>
            </a:r>
            <a:r>
              <a:rPr lang="en-US" sz="1600" dirty="0" smtClean="0"/>
              <a:t>.</a:t>
            </a:r>
          </a:p>
          <a:p>
            <a:endParaRPr lang="en-US" sz="1600" dirty="0" smtClean="0"/>
          </a:p>
          <a:p>
            <a:r>
              <a:rPr lang="en-US" sz="1600" dirty="0" smtClean="0"/>
              <a:t>Three species of </a:t>
            </a:r>
            <a:r>
              <a:rPr lang="en-US" sz="1600" dirty="0" err="1" smtClean="0">
                <a:hlinkClick r:id="rId5"/>
              </a:rPr>
              <a:t>vibrio</a:t>
            </a:r>
            <a:r>
              <a:rPr lang="en-US" sz="1600" dirty="0" smtClean="0"/>
              <a:t> are of significance to humans: </a:t>
            </a:r>
            <a:r>
              <a:rPr lang="en-US" sz="1600" i="1" dirty="0" smtClean="0"/>
              <a:t>V. </a:t>
            </a:r>
            <a:r>
              <a:rPr lang="en-US" sz="1600" i="1" dirty="0" err="1" smtClean="0"/>
              <a:t>cholerae</a:t>
            </a:r>
            <a:r>
              <a:rPr lang="en-US" sz="1600" dirty="0" smtClean="0"/>
              <a:t> is the cause of </a:t>
            </a:r>
            <a:r>
              <a:rPr lang="en-US" sz="1600" dirty="0" smtClean="0">
                <a:hlinkClick r:id="rId6"/>
              </a:rPr>
              <a:t>cholera</a:t>
            </a:r>
            <a:r>
              <a:rPr lang="en-US" sz="1600" dirty="0" smtClean="0"/>
              <a:t>, and </a:t>
            </a:r>
            <a:r>
              <a:rPr lang="en-US" sz="1600" i="1" dirty="0" smtClean="0"/>
              <a:t>V. </a:t>
            </a:r>
            <a:r>
              <a:rPr lang="en-US" sz="1600" i="1" dirty="0" err="1" smtClean="0"/>
              <a:t>parahaemolyticus</a:t>
            </a:r>
            <a:r>
              <a:rPr lang="en-US" sz="1600" dirty="0" smtClean="0"/>
              <a:t> and </a:t>
            </a:r>
            <a:r>
              <a:rPr lang="en-US" sz="1600" i="1" dirty="0" smtClean="0"/>
              <a:t>V. </a:t>
            </a:r>
            <a:r>
              <a:rPr lang="en-US" sz="1600" i="1" dirty="0" err="1" smtClean="0"/>
              <a:t>vulnificus</a:t>
            </a:r>
            <a:r>
              <a:rPr lang="en-US" sz="1600" dirty="0" smtClean="0"/>
              <a:t> both act as agents of </a:t>
            </a:r>
            <a:r>
              <a:rPr lang="en-US" sz="1600" dirty="0" smtClean="0">
                <a:hlinkClick r:id="rId7"/>
              </a:rPr>
              <a:t>acute</a:t>
            </a:r>
            <a:r>
              <a:rPr lang="en-US" sz="1600" dirty="0" smtClean="0"/>
              <a:t> enteritis, or bacterial diarrhea. </a:t>
            </a:r>
            <a:r>
              <a:rPr lang="en-US" sz="1600" i="1" dirty="0" smtClean="0"/>
              <a:t>V. </a:t>
            </a:r>
            <a:r>
              <a:rPr lang="en-US" sz="1600" i="1" dirty="0" err="1" smtClean="0"/>
              <a:t>anguillarum</a:t>
            </a:r>
            <a:r>
              <a:rPr lang="en-US" sz="1600" dirty="0" smtClean="0"/>
              <a:t> is found in diseased eels and other fishes.</a:t>
            </a:r>
          </a:p>
          <a:p>
            <a:endParaRPr lang="en-US" sz="1600" dirty="0" smtClean="0"/>
          </a:p>
          <a:p>
            <a:r>
              <a:rPr lang="en-US" sz="1600" dirty="0" smtClean="0"/>
              <a:t>Being </a:t>
            </a:r>
            <a:r>
              <a:rPr lang="en-US" sz="1600" dirty="0" err="1" smtClean="0"/>
              <a:t>Vibrio</a:t>
            </a:r>
            <a:r>
              <a:rPr lang="en-US" sz="1600" dirty="0" smtClean="0"/>
              <a:t> aquatic organisms, they are clearly influenced by climate change and in particular by the water cycle: precipitation, humidity, evaporation, infiltration and river flow. The presence of </a:t>
            </a:r>
            <a:r>
              <a:rPr lang="en-US" sz="1600" dirty="0" err="1" smtClean="0"/>
              <a:t>Vibrio</a:t>
            </a:r>
            <a:r>
              <a:rPr lang="en-US" sz="1600" dirty="0" smtClean="0"/>
              <a:t> is also related to water quality and therefore to the state of urban </a:t>
            </a:r>
            <a:r>
              <a:rPr lang="en-US" sz="1600" dirty="0" smtClean="0"/>
              <a:t>quality.</a:t>
            </a:r>
            <a:endParaRPr lang="en-US" sz="1600" dirty="0" smtClean="0"/>
          </a:p>
          <a:p>
            <a:endParaRPr lang="en-US" sz="1600" dirty="0" smtClean="0"/>
          </a:p>
          <a:p>
            <a:r>
              <a:rPr lang="en-US" sz="1600" dirty="0" smtClean="0"/>
              <a:t>Health </a:t>
            </a:r>
            <a:r>
              <a:rPr lang="en-US" sz="1600" dirty="0" smtClean="0"/>
              <a:t>outcomes are determined by different exposure pathways and multiple other social and behavioral factors, some of which are also affected by climate. </a:t>
            </a:r>
          </a:p>
          <a:p>
            <a:endParaRPr lang="en-US" sz="1600" dirty="0"/>
          </a:p>
        </p:txBody>
      </p:sp>
      <p:pic>
        <p:nvPicPr>
          <p:cNvPr id="32770" name="Picture 2" descr="https://upload.wikimedia.org/wikipedia/commons/thumb/4/48/Fphar-11-00937-g001.jpg/1024px-Fphar-11-00937-g001.jpg"/>
          <p:cNvPicPr>
            <a:picLocks noChangeAspect="1" noChangeArrowheads="1"/>
          </p:cNvPicPr>
          <p:nvPr/>
        </p:nvPicPr>
        <p:blipFill>
          <a:blip r:embed="rId8"/>
          <a:srcRect/>
          <a:stretch>
            <a:fillRect/>
          </a:stretch>
        </p:blipFill>
        <p:spPr bwMode="auto">
          <a:xfrm>
            <a:off x="6658694" y="1785926"/>
            <a:ext cx="5533306" cy="3090870"/>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Cardio-vascular diseases</a:t>
            </a:r>
            <a:endParaRPr lang="en-US" sz="3200" dirty="0" smtClean="0">
              <a:latin typeface="Calibri" panose="020F0502020204030204" pitchFamily="34" charset="0"/>
              <a:cs typeface="Calibri" panose="020F0502020204030204" pitchFamily="34" charset="0"/>
            </a:endParaRP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22531" name="Rectangle 3"/>
          <p:cNvSpPr>
            <a:spLocks noChangeArrowheads="1"/>
          </p:cNvSpPr>
          <p:nvPr/>
        </p:nvSpPr>
        <p:spPr bwMode="auto">
          <a:xfrm>
            <a:off x="0" y="1928802"/>
            <a:ext cx="7096132" cy="50006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r>
              <a:rPr lang="en-US" sz="1600" dirty="0" smtClean="0"/>
              <a:t>Cardiovascular diseases are impacted by several climatic variables including temperature, humidity, air pollution. </a:t>
            </a:r>
            <a:endParaRPr lang="en-US" sz="1600" dirty="0" smtClean="0"/>
          </a:p>
          <a:p>
            <a:endParaRPr lang="en-US" sz="1600" dirty="0" smtClean="0"/>
          </a:p>
          <a:p>
            <a:r>
              <a:rPr lang="en-US" sz="1600" dirty="0" smtClean="0"/>
              <a:t>Moreover</a:t>
            </a:r>
            <a:r>
              <a:rPr lang="en-US" sz="1600" dirty="0" smtClean="0"/>
              <a:t>, illnesses and symptoms may be aggravated by the occurrence of natural disasters like hurricanes, floods, droughts. </a:t>
            </a:r>
            <a:endParaRPr lang="en-US" sz="1600" dirty="0" smtClean="0"/>
          </a:p>
          <a:p>
            <a:endParaRPr lang="en-US" sz="1600" dirty="0" smtClean="0"/>
          </a:p>
          <a:p>
            <a:r>
              <a:rPr lang="en-US" sz="1600" dirty="0" smtClean="0"/>
              <a:t>These </a:t>
            </a:r>
            <a:r>
              <a:rPr lang="en-US" sz="1600" dirty="0" smtClean="0"/>
              <a:t>events may cause stressful situations impacting the blood pressure, the hearth beat etc. </a:t>
            </a:r>
            <a:endParaRPr lang="en-US" sz="1600" dirty="0" smtClean="0"/>
          </a:p>
          <a:p>
            <a:endParaRPr lang="en-US" sz="1600" dirty="0" smtClean="0"/>
          </a:p>
          <a:p>
            <a:r>
              <a:rPr lang="en-US" sz="1600" dirty="0" smtClean="0"/>
              <a:t>The </a:t>
            </a:r>
            <a:r>
              <a:rPr lang="en-US" sz="1600" dirty="0" err="1" smtClean="0"/>
              <a:t>pathophysiology</a:t>
            </a:r>
            <a:r>
              <a:rPr lang="en-US" sz="1600" dirty="0" smtClean="0"/>
              <a:t> of cardiovascular diseases is schematically presented in </a:t>
            </a:r>
            <a:r>
              <a:rPr lang="en-US" sz="1600" dirty="0" smtClean="0"/>
              <a:t>the figure (</a:t>
            </a:r>
            <a:r>
              <a:rPr lang="en-US" sz="1600" dirty="0" smtClean="0"/>
              <a:t>from "</a:t>
            </a:r>
            <a:r>
              <a:rPr lang="en-US" sz="1600" dirty="0" smtClean="0">
                <a:hlinkClick r:id="rId2"/>
              </a:rPr>
              <a:t>Climate change for health professionals - A pocket book</a:t>
            </a:r>
            <a:r>
              <a:rPr lang="en-US" sz="1600" dirty="0" smtClean="0"/>
              <a:t>", by Pan American Health Organization and World Health Organization). </a:t>
            </a:r>
            <a:endParaRPr lang="en-US" sz="1600" dirty="0"/>
          </a:p>
        </p:txBody>
      </p:sp>
      <p:pic>
        <p:nvPicPr>
          <p:cNvPr id="28674" name="Picture 2" descr="https://albertomontanari.it/sites/default/files/inline-images/cardiovascula%20diseases.png"/>
          <p:cNvPicPr>
            <a:picLocks noChangeAspect="1" noChangeArrowheads="1"/>
          </p:cNvPicPr>
          <p:nvPr/>
        </p:nvPicPr>
        <p:blipFill>
          <a:blip r:embed="rId3"/>
          <a:srcRect/>
          <a:stretch>
            <a:fillRect/>
          </a:stretch>
        </p:blipFill>
        <p:spPr bwMode="auto">
          <a:xfrm>
            <a:off x="8116660" y="49261"/>
            <a:ext cx="4075340" cy="6808739"/>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Premise</a:t>
            </a:r>
          </a:p>
        </p:txBody>
      </p:sp>
      <p:sp>
        <p:nvSpPr>
          <p:cNvPr id="3" name="Segnaposto testo 2"/>
          <p:cNvSpPr>
            <a:spLocks noGrp="1"/>
          </p:cNvSpPr>
          <p:nvPr>
            <p:ph type="body" sz="quarter" idx="11"/>
          </p:nvPr>
        </p:nvSpPr>
        <p:spPr>
          <a:xfrm>
            <a:off x="452398" y="857232"/>
            <a:ext cx="9787006" cy="575965"/>
          </a:xfrm>
        </p:spPr>
        <p:txBody>
          <a:bodyPr/>
          <a:lstStyle/>
          <a:p>
            <a:r>
              <a:rPr lang="en-US" dirty="0" smtClean="0"/>
              <a:t>Preventing, controlling and mitigating the spread of disease is at the heart of public health work. </a:t>
            </a:r>
          </a:p>
          <a:p>
            <a:endParaRPr lang="en-US" dirty="0" smtClean="0"/>
          </a:p>
          <a:p>
            <a:r>
              <a:rPr lang="en-US" dirty="0" smtClean="0"/>
              <a:t>From the </a:t>
            </a:r>
            <a:r>
              <a:rPr lang="en-US" dirty="0" err="1" smtClean="0"/>
              <a:t>coronavirus</a:t>
            </a:r>
            <a:r>
              <a:rPr lang="en-US" dirty="0" smtClean="0"/>
              <a:t>-cased COVID-19 to flue, Lyme disease, malaria and Ebola, outbreaks of climate related diseases can have an extraordinary impact on human health. </a:t>
            </a:r>
          </a:p>
          <a:p>
            <a:endParaRPr lang="en-US" dirty="0" smtClean="0"/>
          </a:p>
          <a:p>
            <a:r>
              <a:rPr lang="en-US" dirty="0" smtClean="0"/>
              <a:t>The impact is strictly related to climatic conditions and therefore is affected by climate change.</a:t>
            </a:r>
          </a:p>
          <a:p>
            <a:endParaRPr lang="en-US" dirty="0" smtClean="0"/>
          </a:p>
          <a:p>
            <a:r>
              <a:rPr lang="en-US" dirty="0" smtClean="0"/>
              <a:t>In particular, vector-borne diseases are human illnesses caused by parasites, viruses and bacteria that are transmitted by vectors, that is, living organisms that move viruses and bacteria from an infected body to another recipient of the infection. </a:t>
            </a:r>
            <a:endParaRPr lang="en-US"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Respiratory diseases</a:t>
            </a:r>
            <a:endParaRPr lang="en-US" sz="3200" dirty="0" smtClean="0">
              <a:latin typeface="Calibri" panose="020F0502020204030204" pitchFamily="34" charset="0"/>
              <a:cs typeface="Calibri" panose="020F0502020204030204" pitchFamily="34" charset="0"/>
            </a:endParaRP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22531" name="Rectangle 3"/>
          <p:cNvSpPr>
            <a:spLocks noChangeArrowheads="1"/>
          </p:cNvSpPr>
          <p:nvPr/>
        </p:nvSpPr>
        <p:spPr bwMode="auto">
          <a:xfrm>
            <a:off x="0" y="1928802"/>
            <a:ext cx="3452794" cy="50006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r>
              <a:rPr lang="en-US" sz="1600" dirty="0" smtClean="0"/>
              <a:t>Climatic variables and extreme events caused by climate may have a significant impact on  human respiratory health. </a:t>
            </a:r>
            <a:endParaRPr lang="en-US" sz="1600" dirty="0" smtClean="0"/>
          </a:p>
          <a:p>
            <a:endParaRPr lang="en-US" sz="1600" dirty="0" smtClean="0"/>
          </a:p>
          <a:p>
            <a:r>
              <a:rPr lang="en-US" sz="1600" dirty="0" smtClean="0"/>
              <a:t>Poor </a:t>
            </a:r>
            <a:r>
              <a:rPr lang="en-US" sz="1600" dirty="0" smtClean="0"/>
              <a:t>air quality and increased allergens can worsen existing disease and cause new pathologies. </a:t>
            </a:r>
            <a:endParaRPr lang="en-US" sz="1600" dirty="0" smtClean="0"/>
          </a:p>
          <a:p>
            <a:endParaRPr lang="en-US" sz="1600" dirty="0" smtClean="0"/>
          </a:p>
          <a:p>
            <a:r>
              <a:rPr lang="en-US" sz="1600" dirty="0" smtClean="0"/>
              <a:t>The </a:t>
            </a:r>
            <a:r>
              <a:rPr lang="en-US" sz="1600" dirty="0" smtClean="0"/>
              <a:t>biological mechanisms triggering respiratory diseases when one is exposed to climate change and climate risks are still unclear. Our current knowledge is schematically presented in </a:t>
            </a:r>
            <a:r>
              <a:rPr lang="en-US" sz="1600" dirty="0" smtClean="0"/>
              <a:t>the figure.</a:t>
            </a:r>
            <a:endParaRPr lang="en-US" sz="1600" dirty="0"/>
          </a:p>
        </p:txBody>
      </p:sp>
      <p:pic>
        <p:nvPicPr>
          <p:cNvPr id="29698" name="Picture 2" descr="https://albertomontanari.it/sites/default/files/inline-images/respiratorydiseases.png"/>
          <p:cNvPicPr>
            <a:picLocks noChangeAspect="1" noChangeArrowheads="1"/>
          </p:cNvPicPr>
          <p:nvPr/>
        </p:nvPicPr>
        <p:blipFill>
          <a:blip r:embed="rId2"/>
          <a:srcRect/>
          <a:stretch>
            <a:fillRect/>
          </a:stretch>
        </p:blipFill>
        <p:spPr bwMode="auto">
          <a:xfrm>
            <a:off x="4006210" y="500042"/>
            <a:ext cx="8185790" cy="6357981"/>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95208" y="137723"/>
            <a:ext cx="6403483" cy="648071"/>
          </a:xfrm>
        </p:spPr>
        <p:txBody>
          <a:bodyPr/>
          <a:lstStyle/>
          <a:p>
            <a:r>
              <a:rPr lang="en-US" sz="3200" dirty="0" smtClean="0">
                <a:latin typeface="Calibri" panose="020F0502020204030204" pitchFamily="34" charset="0"/>
                <a:cs typeface="Calibri" panose="020F0502020204030204" pitchFamily="34" charset="0"/>
              </a:rPr>
              <a:t>Neurological and mental  disorder</a:t>
            </a:r>
            <a:endParaRPr lang="en-US" sz="3200" dirty="0" smtClean="0">
              <a:latin typeface="Calibri" panose="020F0502020204030204" pitchFamily="34" charset="0"/>
              <a:cs typeface="Calibri" panose="020F0502020204030204" pitchFamily="34" charset="0"/>
            </a:endParaRP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30722" name="Picture 2" descr="https://albertomontanari.it/sites/default/files/inline-images/neurologocaldiseases.png"/>
          <p:cNvPicPr>
            <a:picLocks noChangeAspect="1" noChangeArrowheads="1"/>
          </p:cNvPicPr>
          <p:nvPr/>
        </p:nvPicPr>
        <p:blipFill>
          <a:blip r:embed="rId2"/>
          <a:srcRect/>
          <a:stretch>
            <a:fillRect/>
          </a:stretch>
        </p:blipFill>
        <p:spPr bwMode="auto">
          <a:xfrm>
            <a:off x="8132022" y="0"/>
            <a:ext cx="4059978" cy="6858000"/>
          </a:xfrm>
          <a:prstGeom prst="rect">
            <a:avLst/>
          </a:prstGeom>
          <a:noFill/>
        </p:spPr>
      </p:pic>
      <p:pic>
        <p:nvPicPr>
          <p:cNvPr id="30724" name="Picture 4" descr="https://albertomontanari.it/sites/default/files/inline-images/mentalhealthdiseases.png"/>
          <p:cNvPicPr>
            <a:picLocks noChangeAspect="1" noChangeArrowheads="1"/>
          </p:cNvPicPr>
          <p:nvPr/>
        </p:nvPicPr>
        <p:blipFill>
          <a:blip r:embed="rId3"/>
          <a:srcRect/>
          <a:stretch>
            <a:fillRect/>
          </a:stretch>
        </p:blipFill>
        <p:spPr bwMode="auto">
          <a:xfrm>
            <a:off x="1238216" y="1037047"/>
            <a:ext cx="5744762" cy="5820953"/>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95208" y="137723"/>
            <a:ext cx="6403483" cy="648071"/>
          </a:xfrm>
        </p:spPr>
        <p:txBody>
          <a:bodyPr/>
          <a:lstStyle/>
          <a:p>
            <a:r>
              <a:rPr lang="en-US" sz="3200" dirty="0" smtClean="0">
                <a:latin typeface="Calibri" panose="020F0502020204030204" pitchFamily="34" charset="0"/>
                <a:cs typeface="Calibri" panose="020F0502020204030204" pitchFamily="34" charset="0"/>
              </a:rPr>
              <a:t>Skin diseases</a:t>
            </a:r>
            <a:endParaRPr lang="en-US" sz="3200" dirty="0" smtClean="0">
              <a:latin typeface="Calibri" panose="020F0502020204030204" pitchFamily="34" charset="0"/>
              <a:cs typeface="Calibri" panose="020F0502020204030204" pitchFamily="34" charset="0"/>
            </a:endParaRP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31746" name="Picture 2" descr="https://albertomontanari.it/sites/default/files/inline-images/skindiseases.png"/>
          <p:cNvPicPr>
            <a:picLocks noChangeAspect="1" noChangeArrowheads="1"/>
          </p:cNvPicPr>
          <p:nvPr/>
        </p:nvPicPr>
        <p:blipFill>
          <a:blip r:embed="rId2"/>
          <a:srcRect/>
          <a:stretch>
            <a:fillRect/>
          </a:stretch>
        </p:blipFill>
        <p:spPr bwMode="auto">
          <a:xfrm>
            <a:off x="0" y="714356"/>
            <a:ext cx="4798905" cy="4500594"/>
          </a:xfrm>
          <a:prstGeom prst="rect">
            <a:avLst/>
          </a:prstGeom>
          <a:noFill/>
        </p:spPr>
      </p:pic>
      <p:sp>
        <p:nvSpPr>
          <p:cNvPr id="7" name="Rettangolo 6"/>
          <p:cNvSpPr/>
          <p:nvPr/>
        </p:nvSpPr>
        <p:spPr>
          <a:xfrm>
            <a:off x="5476828" y="-875"/>
            <a:ext cx="6715172" cy="6001643"/>
          </a:xfrm>
          <a:prstGeom prst="rect">
            <a:avLst/>
          </a:prstGeom>
        </p:spPr>
        <p:txBody>
          <a:bodyPr wrap="square">
            <a:spAutoFit/>
          </a:bodyPr>
          <a:lstStyle/>
          <a:p>
            <a:r>
              <a:rPr lang="en-US" sz="3200" b="1" dirty="0" smtClean="0">
                <a:solidFill>
                  <a:srgbClr val="BD2B0B"/>
                </a:solidFill>
                <a:latin typeface="Calibri" panose="020F0502020204030204" pitchFamily="34" charset="0"/>
                <a:cs typeface="Calibri" panose="020F0502020204030204" pitchFamily="34" charset="0"/>
              </a:rPr>
              <a:t>Advice for patients</a:t>
            </a:r>
          </a:p>
          <a:p>
            <a:endParaRPr lang="en-US" sz="1600" dirty="0" smtClean="0"/>
          </a:p>
          <a:p>
            <a:r>
              <a:rPr lang="en-US" sz="1600" dirty="0" smtClean="0"/>
              <a:t>Some </a:t>
            </a:r>
            <a:r>
              <a:rPr lang="en-US" sz="1600" dirty="0" smtClean="0"/>
              <a:t>of </a:t>
            </a:r>
            <a:r>
              <a:rPr lang="en-US" sz="1600" dirty="0" smtClean="0"/>
              <a:t>the </a:t>
            </a:r>
            <a:r>
              <a:rPr lang="en-US" sz="1600" dirty="0" smtClean="0"/>
              <a:t>connections </a:t>
            </a:r>
            <a:r>
              <a:rPr lang="en-US" sz="1600" dirty="0" smtClean="0"/>
              <a:t>between CC and diseases are </a:t>
            </a:r>
            <a:r>
              <a:rPr lang="en-US" sz="1600" dirty="0" smtClean="0"/>
              <a:t>still poorly known. These related to temperature and air pollution are relatively well </a:t>
            </a:r>
            <a:r>
              <a:rPr lang="en-US" sz="1600" dirty="0" smtClean="0"/>
              <a:t>understood. </a:t>
            </a:r>
          </a:p>
          <a:p>
            <a:endParaRPr lang="en-US" sz="1600" dirty="0" smtClean="0"/>
          </a:p>
          <a:p>
            <a:r>
              <a:rPr lang="en-US" sz="1600" dirty="0" smtClean="0"/>
              <a:t>The </a:t>
            </a:r>
            <a:r>
              <a:rPr lang="en-US" sz="1600" dirty="0" smtClean="0"/>
              <a:t>impact of climate change on extreme events </a:t>
            </a:r>
            <a:r>
              <a:rPr lang="en-US" sz="1600" dirty="0" smtClean="0"/>
              <a:t>and impact is </a:t>
            </a:r>
            <a:r>
              <a:rPr lang="en-US" sz="1600" dirty="0" smtClean="0"/>
              <a:t>still poorly known and varying depending on location, season and socio-economical context</a:t>
            </a:r>
            <a:r>
              <a:rPr lang="en-US" sz="1600" dirty="0" smtClean="0"/>
              <a:t>.</a:t>
            </a:r>
          </a:p>
          <a:p>
            <a:endParaRPr lang="en-US" sz="1600" dirty="0" smtClean="0"/>
          </a:p>
          <a:p>
            <a:r>
              <a:rPr lang="en-US" sz="1600" dirty="0" smtClean="0"/>
              <a:t>Then, the most important advice to give the patients and communities is to get prepared and educated on what is known about climate change in their region, what the impact on extreme events is expected to be and to what extent the climate risks are relevant and increasing. Information avoids to undergo anxiety and therefore stressful situation</a:t>
            </a:r>
            <a:r>
              <a:rPr lang="en-US" sz="1600" dirty="0" smtClean="0"/>
              <a:t>.</a:t>
            </a:r>
          </a:p>
          <a:p>
            <a:endParaRPr lang="en-US" sz="1600" dirty="0" smtClean="0"/>
          </a:p>
          <a:p>
            <a:r>
              <a:rPr lang="en-US" sz="1600" dirty="0" smtClean="0"/>
              <a:t>Furthermore, a useful advice is to reduce the exposure of individuals and communities to the negative effects of climate. This is appropriate for all people, but especially those who are more exposed or particularly sensitive to </a:t>
            </a:r>
            <a:r>
              <a:rPr lang="en-US" sz="1600" dirty="0" smtClean="0"/>
              <a:t>climate </a:t>
            </a:r>
            <a:r>
              <a:rPr lang="en-US" sz="1600" dirty="0" smtClean="0"/>
              <a:t>risks</a:t>
            </a:r>
            <a:r>
              <a:rPr lang="en-US" sz="1600" dirty="0" smtClean="0"/>
              <a:t>.</a:t>
            </a:r>
          </a:p>
          <a:p>
            <a:endParaRPr lang="en-US" sz="1600" dirty="0" smtClean="0"/>
          </a:p>
          <a:p>
            <a:r>
              <a:rPr lang="en-US" sz="1600" dirty="0" smtClean="0"/>
              <a:t>For </a:t>
            </a:r>
            <a:r>
              <a:rPr lang="en-US" sz="1600" dirty="0" smtClean="0"/>
              <a:t>example, being informed of the weather forecast helps  </a:t>
            </a:r>
            <a:br>
              <a:rPr lang="en-US" sz="1600" dirty="0" smtClean="0"/>
            </a:br>
            <a:r>
              <a:rPr lang="en-US" sz="1600" dirty="0" smtClean="0"/>
              <a:t>deciding to either evacuate the danger zone or make the appropriate </a:t>
            </a:r>
            <a:r>
              <a:rPr lang="en-US" sz="1600" dirty="0" smtClean="0"/>
              <a:t>preparations</a:t>
            </a:r>
            <a:r>
              <a:rPr lang="en-US" sz="1600" dirty="0" smtClean="0"/>
              <a:t>.</a:t>
            </a:r>
            <a:endParaRPr lang="en-US" sz="1600"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Vector borne </a:t>
            </a:r>
            <a:r>
              <a:rPr lang="en-US" sz="3200" dirty="0" smtClean="0">
                <a:latin typeface="Calibri" panose="020F0502020204030204" pitchFamily="34" charset="0"/>
                <a:cs typeface="Calibri" panose="020F0502020204030204" pitchFamily="34" charset="0"/>
              </a:rPr>
              <a:t>diseases - premise</a:t>
            </a:r>
            <a:endParaRPr lang="en-US" sz="3200" dirty="0" smtClean="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413450" y="857232"/>
            <a:ext cx="9787006" cy="575965"/>
          </a:xfrm>
        </p:spPr>
        <p:txBody>
          <a:bodyPr/>
          <a:lstStyle/>
          <a:p>
            <a:r>
              <a:rPr lang="en-US" dirty="0" smtClean="0"/>
              <a:t>Every year there are more than 700,000 deaths from</a:t>
            </a:r>
            <a:br>
              <a:rPr lang="en-US" dirty="0" smtClean="0"/>
            </a:br>
            <a:r>
              <a:rPr lang="en-US" dirty="0" smtClean="0"/>
              <a:t>diseases such as:</a:t>
            </a:r>
          </a:p>
          <a:p>
            <a:endParaRPr lang="en-US" dirty="0" smtClean="0"/>
          </a:p>
          <a:p>
            <a:pPr marL="228600" indent="-228600">
              <a:buFont typeface="Arial" pitchFamily="34" charset="0"/>
              <a:buChar char="•"/>
            </a:pPr>
            <a:r>
              <a:rPr lang="en-US" dirty="0" smtClean="0">
                <a:hlinkClick r:id="rId2"/>
              </a:rPr>
              <a:t>Malaria</a:t>
            </a:r>
            <a:r>
              <a:rPr lang="en-US" dirty="0" smtClean="0"/>
              <a:t>;</a:t>
            </a:r>
          </a:p>
          <a:p>
            <a:pPr marL="228600" indent="-228600">
              <a:buFont typeface="Arial" pitchFamily="34" charset="0"/>
              <a:buChar char="•"/>
            </a:pPr>
            <a:r>
              <a:rPr lang="en-US" dirty="0" smtClean="0">
                <a:hlinkClick r:id="rId3"/>
              </a:rPr>
              <a:t>Dengue</a:t>
            </a:r>
            <a:r>
              <a:rPr lang="en-US" dirty="0" smtClean="0"/>
              <a:t>; </a:t>
            </a:r>
          </a:p>
          <a:p>
            <a:pPr marL="228600" indent="-228600">
              <a:buFont typeface="Arial" pitchFamily="34" charset="0"/>
              <a:buChar char="•"/>
            </a:pPr>
            <a:r>
              <a:rPr lang="en-US" dirty="0" err="1" smtClean="0">
                <a:hlinkClick r:id="rId4"/>
              </a:rPr>
              <a:t>Schistosomiasis</a:t>
            </a:r>
            <a:r>
              <a:rPr lang="en-US" dirty="0" smtClean="0"/>
              <a:t>; </a:t>
            </a:r>
          </a:p>
          <a:p>
            <a:pPr marL="228600" indent="-228600">
              <a:buFont typeface="Arial" pitchFamily="34" charset="0"/>
              <a:buChar char="•"/>
            </a:pPr>
            <a:r>
              <a:rPr lang="en-US" dirty="0" smtClean="0"/>
              <a:t>human </a:t>
            </a:r>
            <a:r>
              <a:rPr lang="en-US" dirty="0" smtClean="0">
                <a:hlinkClick r:id="rId5"/>
              </a:rPr>
              <a:t>African </a:t>
            </a:r>
            <a:r>
              <a:rPr lang="en-US" dirty="0" err="1" smtClean="0">
                <a:hlinkClick r:id="rId5"/>
              </a:rPr>
              <a:t>trypanosomiasis</a:t>
            </a:r>
            <a:r>
              <a:rPr lang="en-US" dirty="0" smtClean="0"/>
              <a:t>, </a:t>
            </a:r>
            <a:r>
              <a:rPr lang="en-US" dirty="0" err="1" smtClean="0">
                <a:hlinkClick r:id="rId6"/>
              </a:rPr>
              <a:t>leishmaniasis</a:t>
            </a:r>
            <a:r>
              <a:rPr lang="en-US" dirty="0" smtClean="0"/>
              <a:t>;</a:t>
            </a:r>
          </a:p>
          <a:p>
            <a:pPr marL="228600" indent="-228600">
              <a:buFont typeface="Arial" pitchFamily="34" charset="0"/>
              <a:buChar char="•"/>
            </a:pPr>
            <a:r>
              <a:rPr lang="en-US" dirty="0" err="1" smtClean="0">
                <a:hlinkClick r:id="rId7"/>
              </a:rPr>
              <a:t>Chagas</a:t>
            </a:r>
            <a:r>
              <a:rPr lang="en-US" dirty="0" smtClean="0">
                <a:hlinkClick r:id="rId7"/>
              </a:rPr>
              <a:t> disease</a:t>
            </a:r>
            <a:r>
              <a:rPr lang="en-US" dirty="0" smtClean="0"/>
              <a:t>;</a:t>
            </a:r>
          </a:p>
          <a:p>
            <a:pPr marL="228600" indent="-228600">
              <a:buFont typeface="Arial" pitchFamily="34" charset="0"/>
              <a:buChar char="•"/>
            </a:pPr>
            <a:r>
              <a:rPr lang="en-US" dirty="0" smtClean="0">
                <a:hlinkClick r:id="rId8"/>
              </a:rPr>
              <a:t>yellow fever</a:t>
            </a:r>
            <a:r>
              <a:rPr lang="en-US" dirty="0" smtClean="0"/>
              <a:t>;</a:t>
            </a:r>
          </a:p>
          <a:p>
            <a:pPr marL="228600" indent="-228600">
              <a:buFont typeface="Arial" pitchFamily="34" charset="0"/>
              <a:buChar char="•"/>
            </a:pPr>
            <a:r>
              <a:rPr lang="en-US" dirty="0" smtClean="0">
                <a:hlinkClick r:id="rId9"/>
              </a:rPr>
              <a:t>Japanese encephalitis</a:t>
            </a:r>
            <a:r>
              <a:rPr lang="en-US" dirty="0" smtClean="0"/>
              <a:t> and </a:t>
            </a:r>
          </a:p>
          <a:p>
            <a:pPr marL="228600" indent="-228600">
              <a:buFont typeface="Arial" pitchFamily="34" charset="0"/>
              <a:buChar char="•"/>
            </a:pPr>
            <a:r>
              <a:rPr lang="en-US" dirty="0" err="1" smtClean="0">
                <a:hlinkClick r:id="rId10"/>
              </a:rPr>
              <a:t>Onchocerciasis</a:t>
            </a:r>
            <a:r>
              <a:rPr lang="en-US" dirty="0" smtClean="0"/>
              <a:t>. </a:t>
            </a: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1028" name="Picture 4" descr="https://www.albertomontanari.it/sites/default/files/inline-images/vector-borne-diseases.png"/>
          <p:cNvPicPr>
            <a:picLocks noChangeAspect="1" noChangeArrowheads="1"/>
          </p:cNvPicPr>
          <p:nvPr/>
        </p:nvPicPr>
        <p:blipFill>
          <a:blip r:embed="rId11"/>
          <a:srcRect/>
          <a:stretch>
            <a:fillRect/>
          </a:stretch>
        </p:blipFill>
        <p:spPr bwMode="auto">
          <a:xfrm>
            <a:off x="6391670" y="382859"/>
            <a:ext cx="5800329" cy="5422405"/>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Water-borne diseases (WBD)</a:t>
            </a:r>
          </a:p>
        </p:txBody>
      </p:sp>
      <p:sp>
        <p:nvSpPr>
          <p:cNvPr id="3" name="Segnaposto testo 2"/>
          <p:cNvSpPr>
            <a:spLocks noGrp="1"/>
          </p:cNvSpPr>
          <p:nvPr>
            <p:ph type="body" sz="quarter" idx="11"/>
          </p:nvPr>
        </p:nvSpPr>
        <p:spPr>
          <a:xfrm>
            <a:off x="413450" y="620688"/>
            <a:ext cx="8634878" cy="575965"/>
          </a:xfrm>
        </p:spPr>
        <p:txBody>
          <a:bodyPr/>
          <a:lstStyle/>
          <a:p>
            <a:pPr>
              <a:spcAft>
                <a:spcPts val="1200"/>
              </a:spcAft>
            </a:pPr>
            <a:r>
              <a:rPr lang="en-US" dirty="0" smtClean="0"/>
              <a:t>An important sub-category of vector-borne </a:t>
            </a:r>
            <a:br>
              <a:rPr lang="en-US" dirty="0" smtClean="0"/>
            </a:br>
            <a:r>
              <a:rPr lang="en-US" dirty="0" smtClean="0"/>
              <a:t>diseases includes the </a:t>
            </a:r>
            <a:r>
              <a:rPr lang="en-US" dirty="0" smtClean="0">
                <a:hlinkClick r:id="rId2"/>
              </a:rPr>
              <a:t>water-born diseases</a:t>
            </a:r>
            <a:r>
              <a:rPr lang="en-US" dirty="0" smtClean="0"/>
              <a:t>.</a:t>
            </a:r>
          </a:p>
          <a:p>
            <a:pPr>
              <a:spcAft>
                <a:spcPts val="1200"/>
              </a:spcAft>
            </a:pPr>
            <a:r>
              <a:rPr lang="en-US" dirty="0" smtClean="0"/>
              <a:t>These are illnesses </a:t>
            </a:r>
            <a:r>
              <a:rPr lang="en-US" dirty="0" err="1" smtClean="0"/>
              <a:t>vehicled</a:t>
            </a:r>
            <a:r>
              <a:rPr lang="en-US" dirty="0" smtClean="0"/>
              <a:t>  by microscopic</a:t>
            </a:r>
            <a:br>
              <a:rPr lang="en-US" dirty="0" smtClean="0"/>
            </a:br>
            <a:r>
              <a:rPr lang="en-US" dirty="0" smtClean="0"/>
              <a:t> organisms, like viruses and bacteria, that are</a:t>
            </a:r>
            <a:br>
              <a:rPr lang="en-US" dirty="0" smtClean="0"/>
            </a:br>
            <a:r>
              <a:rPr lang="en-US" dirty="0" smtClean="0"/>
              <a:t> ingested through contaminated water. </a:t>
            </a:r>
          </a:p>
          <a:p>
            <a:pPr>
              <a:spcAft>
                <a:spcPts val="1200"/>
              </a:spcAft>
            </a:pPr>
            <a:r>
              <a:rPr lang="en-US" dirty="0" smtClean="0"/>
              <a:t>Due to the tight link between water and climate, WBDs </a:t>
            </a:r>
            <a:br>
              <a:rPr lang="en-US" dirty="0" smtClean="0"/>
            </a:br>
            <a:r>
              <a:rPr lang="en-US" dirty="0" smtClean="0"/>
              <a:t>are impacted by climate change. </a:t>
            </a:r>
          </a:p>
          <a:p>
            <a:pPr>
              <a:spcAft>
                <a:spcPts val="1200"/>
              </a:spcAft>
            </a:pPr>
            <a:r>
              <a:rPr lang="en-US" dirty="0" smtClean="0"/>
              <a:t>People can get infected by WBD while bathing, washing, drinking contaminated water. </a:t>
            </a:r>
          </a:p>
          <a:p>
            <a:pPr>
              <a:spcAft>
                <a:spcPts val="1200"/>
              </a:spcAft>
            </a:pPr>
            <a:r>
              <a:rPr lang="en-US" dirty="0" smtClean="0"/>
              <a:t>Also, eating food that got in touch with contaminated water may expose to WBD. </a:t>
            </a:r>
          </a:p>
          <a:p>
            <a:pPr>
              <a:spcAft>
                <a:spcPts val="1200"/>
              </a:spcAft>
            </a:pPr>
            <a:r>
              <a:rPr lang="en-US" dirty="0" smtClean="0">
                <a:hlinkClick r:id="rId3" tooltip="Diarrhea"/>
              </a:rPr>
              <a:t>Diarrhea</a:t>
            </a:r>
            <a:r>
              <a:rPr lang="en-US" dirty="0" smtClean="0"/>
              <a:t> and vomit are the most commonly reported symptoms of WBD. Other symptoms are problems at skin, ear, respiration, or eyes. </a:t>
            </a:r>
          </a:p>
          <a:p>
            <a:pPr>
              <a:spcAft>
                <a:spcPts val="1200"/>
              </a:spcAft>
            </a:pPr>
            <a:r>
              <a:rPr lang="en-US" dirty="0" smtClean="0"/>
              <a:t>Lack of clean water, sanitation and hygiene are major causes for the spread of WBD in a community. Therefore, reliable access to clean water and sanitation is the main method to prevent WBD. </a:t>
            </a: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15362" name="Picture 2" descr="undefined"/>
          <p:cNvPicPr>
            <a:picLocks noChangeAspect="1" noChangeArrowheads="1"/>
          </p:cNvPicPr>
          <p:nvPr/>
        </p:nvPicPr>
        <p:blipFill>
          <a:blip r:embed="rId4"/>
          <a:srcRect/>
          <a:stretch>
            <a:fillRect/>
          </a:stretch>
        </p:blipFill>
        <p:spPr bwMode="auto">
          <a:xfrm>
            <a:off x="6836824" y="0"/>
            <a:ext cx="5355176" cy="3573016"/>
          </a:xfrm>
          <a:prstGeom prst="rect">
            <a:avLst/>
          </a:prstGeom>
          <a:noFill/>
        </p:spPr>
      </p:pic>
      <p:sp>
        <p:nvSpPr>
          <p:cNvPr id="7" name="Rettangolo 6"/>
          <p:cNvSpPr/>
          <p:nvPr/>
        </p:nvSpPr>
        <p:spPr>
          <a:xfrm>
            <a:off x="9336360" y="3717032"/>
            <a:ext cx="2855640" cy="1200329"/>
          </a:xfrm>
          <a:prstGeom prst="rect">
            <a:avLst/>
          </a:prstGeom>
        </p:spPr>
        <p:txBody>
          <a:bodyPr wrap="square">
            <a:spAutoFit/>
          </a:bodyPr>
          <a:lstStyle/>
          <a:p>
            <a:r>
              <a:rPr lang="en-US" sz="1200" dirty="0" smtClean="0"/>
              <a:t>By CAWST (Centre for Affordable Water and Sanitation Technology) - https://www.flickr.com/photos/gtzecosan/19527728570/in/photostream/, CC BY 2.0, https://commons.wikimedia.org/w/index.php?curid=41604767</a:t>
            </a:r>
            <a:endParaRPr lang="it-IT" sz="1200"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58319" y="260648"/>
            <a:ext cx="11233149" cy="648071"/>
          </a:xfrm>
        </p:spPr>
        <p:txBody>
          <a:bodyPr/>
          <a:lstStyle/>
          <a:p>
            <a:r>
              <a:rPr lang="en-US" sz="3200" dirty="0" smtClean="0">
                <a:latin typeface="Calibri" panose="020F0502020204030204" pitchFamily="34" charset="0"/>
                <a:cs typeface="Calibri" panose="020F0502020204030204" pitchFamily="34" charset="0"/>
              </a:rPr>
              <a:t>WBD by Protozoa</a:t>
            </a:r>
          </a:p>
        </p:txBody>
      </p:sp>
      <p:sp>
        <p:nvSpPr>
          <p:cNvPr id="3" name="Segnaposto testo 2"/>
          <p:cNvSpPr>
            <a:spLocks noGrp="1"/>
          </p:cNvSpPr>
          <p:nvPr>
            <p:ph type="body" sz="quarter" idx="11"/>
          </p:nvPr>
        </p:nvSpPr>
        <p:spPr>
          <a:xfrm>
            <a:off x="413450" y="620688"/>
            <a:ext cx="10795118" cy="575965"/>
          </a:xfrm>
        </p:spPr>
        <p:txBody>
          <a:bodyPr/>
          <a:lstStyle/>
          <a:p>
            <a:pPr>
              <a:spcAft>
                <a:spcPts val="1200"/>
              </a:spcAft>
            </a:pPr>
            <a:r>
              <a:rPr lang="it-IT" dirty="0" err="1" smtClean="0"/>
              <a:t>Protozoa</a:t>
            </a:r>
            <a:r>
              <a:rPr lang="it-IT" dirty="0" smtClean="0"/>
              <a:t> (SG: </a:t>
            </a:r>
            <a:r>
              <a:rPr lang="it-IT" dirty="0" err="1" smtClean="0"/>
              <a:t>protozoan</a:t>
            </a:r>
            <a:r>
              <a:rPr lang="it-IT" dirty="0" smtClean="0"/>
              <a:t> or </a:t>
            </a:r>
            <a:r>
              <a:rPr lang="it-IT" dirty="0" err="1" smtClean="0"/>
              <a:t>protozoon</a:t>
            </a:r>
            <a:r>
              <a:rPr lang="it-IT" dirty="0" smtClean="0"/>
              <a:t>; alternative </a:t>
            </a:r>
            <a:r>
              <a:rPr lang="it-IT" dirty="0" err="1" smtClean="0"/>
              <a:t>plural</a:t>
            </a:r>
            <a:r>
              <a:rPr lang="it-IT" dirty="0" smtClean="0"/>
              <a:t>: </a:t>
            </a:r>
            <a:r>
              <a:rPr lang="it-IT" dirty="0" err="1" smtClean="0"/>
              <a:t>protozoans</a:t>
            </a:r>
            <a:r>
              <a:rPr lang="it-IT" dirty="0" smtClean="0"/>
              <a:t>) are a </a:t>
            </a:r>
            <a:r>
              <a:rPr lang="it-IT" dirty="0" err="1" smtClean="0"/>
              <a:t>polyphyletic</a:t>
            </a:r>
            <a:r>
              <a:rPr lang="it-IT" dirty="0" smtClean="0"/>
              <a:t> </a:t>
            </a:r>
            <a:r>
              <a:rPr lang="it-IT" dirty="0" err="1" smtClean="0"/>
              <a:t>group</a:t>
            </a:r>
            <a:r>
              <a:rPr lang="it-IT" dirty="0" smtClean="0"/>
              <a:t> </a:t>
            </a:r>
            <a:r>
              <a:rPr lang="it-IT" dirty="0" err="1" smtClean="0"/>
              <a:t>of</a:t>
            </a:r>
            <a:r>
              <a:rPr lang="it-IT" dirty="0" smtClean="0"/>
              <a:t> </a:t>
            </a:r>
            <a:r>
              <a:rPr lang="it-IT" dirty="0" err="1" smtClean="0"/>
              <a:t>single-celled</a:t>
            </a:r>
            <a:r>
              <a:rPr lang="it-IT" dirty="0" smtClean="0"/>
              <a:t> </a:t>
            </a:r>
            <a:r>
              <a:rPr lang="it-IT" dirty="0" err="1" smtClean="0"/>
              <a:t>eukaryotes</a:t>
            </a:r>
            <a:r>
              <a:rPr lang="it-IT" dirty="0" smtClean="0"/>
              <a:t>, </a:t>
            </a:r>
            <a:r>
              <a:rPr lang="it-IT" dirty="0" err="1" smtClean="0"/>
              <a:t>either</a:t>
            </a:r>
            <a:r>
              <a:rPr lang="it-IT" dirty="0" smtClean="0"/>
              <a:t> </a:t>
            </a:r>
            <a:r>
              <a:rPr lang="it-IT" dirty="0" err="1" smtClean="0"/>
              <a:t>free-living</a:t>
            </a:r>
            <a:r>
              <a:rPr lang="it-IT" dirty="0" smtClean="0"/>
              <a:t> or </a:t>
            </a:r>
            <a:r>
              <a:rPr lang="it-IT" dirty="0" err="1" smtClean="0"/>
              <a:t>parasitic</a:t>
            </a:r>
            <a:r>
              <a:rPr lang="it-IT" dirty="0" smtClean="0"/>
              <a:t>, </a:t>
            </a:r>
            <a:r>
              <a:rPr lang="it-IT" dirty="0" err="1" smtClean="0"/>
              <a:t>that</a:t>
            </a:r>
            <a:r>
              <a:rPr lang="it-IT" dirty="0" smtClean="0"/>
              <a:t> </a:t>
            </a:r>
            <a:r>
              <a:rPr lang="it-IT" dirty="0" err="1" smtClean="0"/>
              <a:t>feed</a:t>
            </a:r>
            <a:r>
              <a:rPr lang="it-IT" dirty="0" smtClean="0"/>
              <a:t> on </a:t>
            </a:r>
            <a:r>
              <a:rPr lang="it-IT" dirty="0" err="1" smtClean="0"/>
              <a:t>organic</a:t>
            </a:r>
            <a:r>
              <a:rPr lang="it-IT" dirty="0" smtClean="0"/>
              <a:t> </a:t>
            </a:r>
            <a:r>
              <a:rPr lang="it-IT" dirty="0" err="1" smtClean="0"/>
              <a:t>matter</a:t>
            </a:r>
            <a:r>
              <a:rPr lang="it-IT" dirty="0" smtClean="0"/>
              <a:t> </a:t>
            </a:r>
            <a:r>
              <a:rPr lang="it-IT" dirty="0" err="1" smtClean="0"/>
              <a:t>such</a:t>
            </a:r>
            <a:r>
              <a:rPr lang="it-IT" dirty="0" smtClean="0"/>
              <a:t> </a:t>
            </a:r>
            <a:r>
              <a:rPr lang="it-IT" dirty="0" err="1" smtClean="0"/>
              <a:t>as</a:t>
            </a:r>
            <a:r>
              <a:rPr lang="it-IT" dirty="0" smtClean="0"/>
              <a:t> </a:t>
            </a:r>
            <a:r>
              <a:rPr lang="it-IT" dirty="0" err="1" smtClean="0"/>
              <a:t>other</a:t>
            </a:r>
            <a:r>
              <a:rPr lang="it-IT" dirty="0" smtClean="0"/>
              <a:t> </a:t>
            </a:r>
            <a:r>
              <a:rPr lang="it-IT" dirty="0" err="1" smtClean="0"/>
              <a:t>microorganisms</a:t>
            </a:r>
            <a:r>
              <a:rPr lang="it-IT" dirty="0" smtClean="0"/>
              <a:t> or </a:t>
            </a:r>
            <a:r>
              <a:rPr lang="it-IT" dirty="0" err="1" smtClean="0"/>
              <a:t>organic</a:t>
            </a:r>
            <a:r>
              <a:rPr lang="it-IT" dirty="0" smtClean="0"/>
              <a:t> </a:t>
            </a:r>
            <a:r>
              <a:rPr lang="it-IT" dirty="0" err="1" smtClean="0"/>
              <a:t>debris</a:t>
            </a:r>
            <a:r>
              <a:rPr lang="it-IT" dirty="0" smtClean="0"/>
              <a:t>.  </a:t>
            </a:r>
            <a:endParaRPr lang="en-US" dirty="0" smtClean="0"/>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7" name="Rettangolo 6"/>
          <p:cNvSpPr/>
          <p:nvPr/>
        </p:nvSpPr>
        <p:spPr>
          <a:xfrm>
            <a:off x="6744072" y="1916832"/>
            <a:ext cx="4608512" cy="3970318"/>
          </a:xfrm>
          <a:prstGeom prst="rect">
            <a:avLst/>
          </a:prstGeom>
        </p:spPr>
        <p:txBody>
          <a:bodyPr wrap="square">
            <a:spAutoFit/>
          </a:bodyPr>
          <a:lstStyle/>
          <a:p>
            <a:r>
              <a:rPr lang="it-IT" sz="1400" dirty="0" smtClean="0"/>
              <a:t>Collage </a:t>
            </a:r>
            <a:r>
              <a:rPr lang="it-IT" sz="1400" dirty="0" err="1" smtClean="0"/>
              <a:t>of</a:t>
            </a:r>
            <a:r>
              <a:rPr lang="it-IT" sz="1400" dirty="0" smtClean="0"/>
              <a:t> </a:t>
            </a:r>
            <a:r>
              <a:rPr lang="it-IT" sz="1400" dirty="0" err="1" smtClean="0"/>
              <a:t>protozoans</a:t>
            </a:r>
            <a:r>
              <a:rPr lang="it-IT" sz="1400" dirty="0" smtClean="0"/>
              <a:t>, </a:t>
            </a:r>
            <a:r>
              <a:rPr lang="it-IT" sz="1400" dirty="0" err="1" smtClean="0"/>
              <a:t>from</a:t>
            </a:r>
            <a:r>
              <a:rPr lang="it-IT" sz="1400" dirty="0" smtClean="0"/>
              <a:t> </a:t>
            </a:r>
            <a:r>
              <a:rPr lang="it-IT" sz="1400" dirty="0" err="1" smtClean="0"/>
              <a:t>images</a:t>
            </a:r>
            <a:r>
              <a:rPr lang="it-IT" sz="1400" dirty="0" smtClean="0"/>
              <a:t> in </a:t>
            </a:r>
            <a:r>
              <a:rPr lang="it-IT" sz="1400" dirty="0" err="1" smtClean="0"/>
              <a:t>Wikimedia</a:t>
            </a:r>
            <a:r>
              <a:rPr lang="it-IT" sz="1400" dirty="0" smtClean="0"/>
              <a:t> </a:t>
            </a:r>
            <a:r>
              <a:rPr lang="it-IT" sz="1400" dirty="0" err="1" smtClean="0"/>
              <a:t>commons</a:t>
            </a:r>
            <a:r>
              <a:rPr lang="it-IT" sz="1400" dirty="0" smtClean="0"/>
              <a:t>. </a:t>
            </a:r>
            <a:r>
              <a:rPr lang="it-IT" sz="1400" dirty="0" err="1" smtClean="0"/>
              <a:t>Clockwise</a:t>
            </a:r>
            <a:r>
              <a:rPr lang="it-IT" sz="1400" dirty="0" smtClean="0"/>
              <a:t> </a:t>
            </a:r>
            <a:r>
              <a:rPr lang="it-IT" sz="1400" dirty="0" err="1" smtClean="0"/>
              <a:t>from</a:t>
            </a:r>
            <a:r>
              <a:rPr lang="it-IT" sz="1400" dirty="0" smtClean="0"/>
              <a:t> top </a:t>
            </a:r>
            <a:r>
              <a:rPr lang="it-IT" sz="1400" dirty="0" err="1" smtClean="0"/>
              <a:t>left</a:t>
            </a:r>
            <a:r>
              <a:rPr lang="it-IT" sz="1400" dirty="0" smtClean="0"/>
              <a:t>: </a:t>
            </a:r>
          </a:p>
          <a:p>
            <a:pPr marL="171450" indent="-171450">
              <a:buFont typeface="Arial" pitchFamily="34" charset="0"/>
              <a:buChar char="•"/>
            </a:pPr>
            <a:r>
              <a:rPr lang="it-IT" sz="1400" dirty="0" err="1" smtClean="0"/>
              <a:t>Blepharisma</a:t>
            </a:r>
            <a:r>
              <a:rPr lang="it-IT" sz="1400" dirty="0" smtClean="0"/>
              <a:t> </a:t>
            </a:r>
            <a:r>
              <a:rPr lang="it-IT" sz="1400" dirty="0" err="1" smtClean="0"/>
              <a:t>japonicum</a:t>
            </a:r>
            <a:r>
              <a:rPr lang="it-IT" sz="1400" dirty="0" smtClean="0"/>
              <a:t>, a </a:t>
            </a:r>
            <a:r>
              <a:rPr lang="it-IT" sz="1400" dirty="0" err="1" smtClean="0"/>
              <a:t>ciliate</a:t>
            </a:r>
            <a:r>
              <a:rPr lang="it-IT" sz="1400" dirty="0" smtClean="0"/>
              <a:t>; </a:t>
            </a:r>
          </a:p>
          <a:p>
            <a:pPr marL="171450" indent="-171450">
              <a:buFont typeface="Arial" pitchFamily="34" charset="0"/>
              <a:buChar char="•"/>
            </a:pPr>
            <a:r>
              <a:rPr lang="it-IT" sz="1400" dirty="0" err="1" smtClean="0"/>
              <a:t>Giardia</a:t>
            </a:r>
            <a:r>
              <a:rPr lang="it-IT" sz="1400" dirty="0" smtClean="0"/>
              <a:t> </a:t>
            </a:r>
            <a:r>
              <a:rPr lang="it-IT" sz="1400" dirty="0" err="1" smtClean="0"/>
              <a:t>muris</a:t>
            </a:r>
            <a:r>
              <a:rPr lang="it-IT" sz="1400" dirty="0" smtClean="0"/>
              <a:t>, a </a:t>
            </a:r>
            <a:r>
              <a:rPr lang="it-IT" sz="1400" dirty="0" err="1" smtClean="0"/>
              <a:t>parasitic</a:t>
            </a:r>
            <a:r>
              <a:rPr lang="it-IT" sz="1400" dirty="0" smtClean="0"/>
              <a:t> flagellate; </a:t>
            </a:r>
          </a:p>
          <a:p>
            <a:pPr marL="171450" indent="-171450">
              <a:buFont typeface="Arial" pitchFamily="34" charset="0"/>
              <a:buChar char="•"/>
            </a:pPr>
            <a:r>
              <a:rPr lang="it-IT" sz="1400" dirty="0" err="1" smtClean="0"/>
              <a:t>Centropyxis</a:t>
            </a:r>
            <a:r>
              <a:rPr lang="it-IT" sz="1400" dirty="0" smtClean="0"/>
              <a:t> aculeata, a testate (</a:t>
            </a:r>
            <a:r>
              <a:rPr lang="it-IT" sz="1400" dirty="0" err="1" smtClean="0"/>
              <a:t>shelled</a:t>
            </a:r>
            <a:r>
              <a:rPr lang="it-IT" sz="1400" dirty="0" smtClean="0"/>
              <a:t>) </a:t>
            </a:r>
            <a:r>
              <a:rPr lang="it-IT" sz="1400" dirty="0" err="1" smtClean="0"/>
              <a:t>amoeba</a:t>
            </a:r>
            <a:r>
              <a:rPr lang="it-IT" sz="1400" dirty="0" smtClean="0"/>
              <a:t>; </a:t>
            </a:r>
          </a:p>
          <a:p>
            <a:pPr marL="171450" indent="-171450">
              <a:buFont typeface="Arial" pitchFamily="34" charset="0"/>
              <a:buChar char="•"/>
            </a:pPr>
            <a:r>
              <a:rPr lang="it-IT" sz="1400" dirty="0" err="1" smtClean="0"/>
              <a:t>Peridinium</a:t>
            </a:r>
            <a:r>
              <a:rPr lang="it-IT" sz="1400" dirty="0" smtClean="0"/>
              <a:t> </a:t>
            </a:r>
            <a:r>
              <a:rPr lang="it-IT" sz="1400" dirty="0" err="1" smtClean="0"/>
              <a:t>willei</a:t>
            </a:r>
            <a:r>
              <a:rPr lang="it-IT" sz="1400" dirty="0" smtClean="0"/>
              <a:t>, a </a:t>
            </a:r>
            <a:r>
              <a:rPr lang="it-IT" sz="1400" dirty="0" err="1" smtClean="0"/>
              <a:t>dinoflagellate</a:t>
            </a:r>
            <a:r>
              <a:rPr lang="it-IT" sz="1400" dirty="0" smtClean="0"/>
              <a:t>; </a:t>
            </a:r>
          </a:p>
          <a:p>
            <a:pPr marL="171450" indent="-171450">
              <a:buFont typeface="Arial" pitchFamily="34" charset="0"/>
              <a:buChar char="•"/>
            </a:pPr>
            <a:r>
              <a:rPr lang="it-IT" sz="1400" dirty="0" err="1" smtClean="0"/>
              <a:t>Chaos</a:t>
            </a:r>
            <a:r>
              <a:rPr lang="it-IT" sz="1400" dirty="0" smtClean="0"/>
              <a:t> </a:t>
            </a:r>
            <a:r>
              <a:rPr lang="it-IT" sz="1400" dirty="0" err="1" smtClean="0"/>
              <a:t>carolinense</a:t>
            </a:r>
            <a:r>
              <a:rPr lang="it-IT" sz="1400" dirty="0" smtClean="0"/>
              <a:t>, a </a:t>
            </a:r>
            <a:r>
              <a:rPr lang="it-IT" sz="1400" dirty="0" err="1" smtClean="0"/>
              <a:t>naked</a:t>
            </a:r>
            <a:r>
              <a:rPr lang="it-IT" sz="1400" dirty="0" smtClean="0"/>
              <a:t> </a:t>
            </a:r>
            <a:r>
              <a:rPr lang="it-IT" sz="1400" dirty="0" err="1" smtClean="0"/>
              <a:t>amoebozoan</a:t>
            </a:r>
            <a:r>
              <a:rPr lang="it-IT" sz="1400" dirty="0" smtClean="0"/>
              <a:t>; </a:t>
            </a:r>
          </a:p>
          <a:p>
            <a:pPr marL="171450" indent="-171450">
              <a:buFont typeface="Arial" pitchFamily="34" charset="0"/>
              <a:buChar char="•"/>
            </a:pPr>
            <a:r>
              <a:rPr lang="it-IT" sz="1400" dirty="0" err="1" smtClean="0"/>
              <a:t>Desmerella</a:t>
            </a:r>
            <a:r>
              <a:rPr lang="it-IT" sz="1400" dirty="0" smtClean="0"/>
              <a:t> </a:t>
            </a:r>
            <a:r>
              <a:rPr lang="it-IT" sz="1400" dirty="0" err="1" smtClean="0"/>
              <a:t>moniliformis</a:t>
            </a:r>
            <a:r>
              <a:rPr lang="it-IT" sz="1400" dirty="0" smtClean="0"/>
              <a:t>, a </a:t>
            </a:r>
            <a:r>
              <a:rPr lang="it-IT" sz="1400" dirty="0" err="1" smtClean="0"/>
              <a:t>choanoflagellate</a:t>
            </a:r>
            <a:r>
              <a:rPr lang="it-IT" sz="1400" dirty="0" smtClean="0"/>
              <a:t>. </a:t>
            </a:r>
          </a:p>
          <a:p>
            <a:endParaRPr lang="it-IT" sz="1400" dirty="0" smtClean="0"/>
          </a:p>
          <a:p>
            <a:r>
              <a:rPr lang="it-IT" sz="1400" dirty="0" err="1" smtClean="0"/>
              <a:t>By</a:t>
            </a:r>
            <a:r>
              <a:rPr lang="it-IT" sz="1400" dirty="0" smtClean="0"/>
              <a:t> </a:t>
            </a:r>
            <a:r>
              <a:rPr lang="it-IT" sz="1400" dirty="0" err="1" smtClean="0"/>
              <a:t>Respectively</a:t>
            </a:r>
            <a:r>
              <a:rPr lang="it-IT" sz="1400" dirty="0" smtClean="0"/>
              <a:t>: Frank Fox, </a:t>
            </a:r>
            <a:r>
              <a:rPr lang="it-IT" sz="1400" dirty="0" err="1" smtClean="0"/>
              <a:t>Sergey</a:t>
            </a:r>
            <a:r>
              <a:rPr lang="it-IT" sz="1400" dirty="0" smtClean="0"/>
              <a:t> </a:t>
            </a:r>
            <a:r>
              <a:rPr lang="it-IT" sz="1400" dirty="0" err="1" smtClean="0"/>
              <a:t>Karpov</a:t>
            </a:r>
            <a:r>
              <a:rPr lang="it-IT" sz="1400" dirty="0" smtClean="0"/>
              <a:t>, CDC/ Dr. </a:t>
            </a:r>
            <a:r>
              <a:rPr lang="it-IT" sz="1400" dirty="0" err="1" smtClean="0"/>
              <a:t>Stan</a:t>
            </a:r>
            <a:r>
              <a:rPr lang="it-IT" sz="1400" dirty="0" smtClean="0"/>
              <a:t> </a:t>
            </a:r>
            <a:r>
              <a:rPr lang="it-IT" sz="1400" dirty="0" err="1" smtClean="0"/>
              <a:t>Erlandsen</a:t>
            </a:r>
            <a:r>
              <a:rPr lang="it-IT" sz="1400" dirty="0" smtClean="0"/>
              <a:t>, </a:t>
            </a:r>
            <a:r>
              <a:rPr lang="it-IT" sz="1400" dirty="0" err="1" smtClean="0"/>
              <a:t>Picturepest</a:t>
            </a:r>
            <a:r>
              <a:rPr lang="it-IT" sz="1400" dirty="0" smtClean="0"/>
              <a:t>, </a:t>
            </a:r>
            <a:r>
              <a:rPr lang="it-IT" sz="1400" dirty="0" err="1" smtClean="0"/>
              <a:t>Thierry</a:t>
            </a:r>
            <a:r>
              <a:rPr lang="it-IT" sz="1400" dirty="0" smtClean="0"/>
              <a:t> </a:t>
            </a:r>
            <a:r>
              <a:rPr lang="it-IT" sz="1400" dirty="0" err="1" smtClean="0"/>
              <a:t>Arnet</a:t>
            </a:r>
            <a:r>
              <a:rPr lang="it-IT" sz="1400" dirty="0" smtClean="0"/>
              <a:t>, </a:t>
            </a:r>
            <a:r>
              <a:rPr lang="it-IT" sz="1400" dirty="0" err="1" smtClean="0"/>
              <a:t>dr.Tsukii</a:t>
            </a:r>
            <a:r>
              <a:rPr lang="it-IT" sz="1400" dirty="0" smtClean="0"/>
              <a:t> </a:t>
            </a:r>
            <a:r>
              <a:rPr lang="it-IT" sz="1400" dirty="0" err="1" smtClean="0"/>
              <a:t>Yuuji</a:t>
            </a:r>
            <a:r>
              <a:rPr lang="it-IT" sz="1400" dirty="0" smtClean="0"/>
              <a:t> - </a:t>
            </a:r>
            <a:r>
              <a:rPr lang="it-IT" sz="1400" dirty="0" err="1" smtClean="0"/>
              <a:t>This</a:t>
            </a:r>
            <a:r>
              <a:rPr lang="it-IT" sz="1400" dirty="0" smtClean="0"/>
              <a:t> file </a:t>
            </a:r>
            <a:r>
              <a:rPr lang="it-IT" sz="1400" dirty="0" err="1" smtClean="0"/>
              <a:t>was</a:t>
            </a:r>
            <a:r>
              <a:rPr lang="it-IT" sz="1400" dirty="0" smtClean="0"/>
              <a:t> </a:t>
            </a:r>
            <a:r>
              <a:rPr lang="it-IT" sz="1400" dirty="0" err="1" smtClean="0"/>
              <a:t>derived</a:t>
            </a:r>
            <a:r>
              <a:rPr lang="it-IT" sz="1400" dirty="0" smtClean="0"/>
              <a:t> </a:t>
            </a:r>
            <a:r>
              <a:rPr lang="it-IT" sz="1400" dirty="0" err="1" smtClean="0"/>
              <a:t>from</a:t>
            </a:r>
            <a:r>
              <a:rPr lang="it-IT" sz="1400" dirty="0" smtClean="0"/>
              <a:t>:</a:t>
            </a:r>
            <a:r>
              <a:rPr lang="it-IT" sz="1400" dirty="0" err="1" smtClean="0"/>
              <a:t>Mikrofoto.de-Blepharisma</a:t>
            </a:r>
            <a:r>
              <a:rPr lang="it-IT" sz="1400" dirty="0" smtClean="0"/>
              <a:t> </a:t>
            </a:r>
            <a:r>
              <a:rPr lang="it-IT" sz="1400" dirty="0" err="1" smtClean="0"/>
              <a:t>japonicum</a:t>
            </a:r>
            <a:r>
              <a:rPr lang="it-IT" sz="1400" dirty="0" smtClean="0"/>
              <a:t> 15.jpgDesmarella </a:t>
            </a:r>
            <a:r>
              <a:rPr lang="it-IT" sz="1400" dirty="0" err="1" smtClean="0"/>
              <a:t>moniliformis.jpgGiardia</a:t>
            </a:r>
            <a:r>
              <a:rPr lang="it-IT" sz="1400" dirty="0" smtClean="0"/>
              <a:t> </a:t>
            </a:r>
            <a:r>
              <a:rPr lang="it-IT" sz="1400" dirty="0" err="1" smtClean="0"/>
              <a:t>muris</a:t>
            </a:r>
            <a:r>
              <a:rPr lang="it-IT" sz="1400" dirty="0" smtClean="0"/>
              <a:t> </a:t>
            </a:r>
            <a:r>
              <a:rPr lang="it-IT" sz="1400" dirty="0" err="1" smtClean="0"/>
              <a:t>trophozoite</a:t>
            </a:r>
            <a:r>
              <a:rPr lang="it-IT" sz="1400" dirty="0" smtClean="0"/>
              <a:t> SEM 11643.jpgPeridinium </a:t>
            </a:r>
            <a:r>
              <a:rPr lang="it-IT" sz="1400" dirty="0" err="1" smtClean="0"/>
              <a:t>willei</a:t>
            </a:r>
            <a:r>
              <a:rPr lang="it-IT" sz="1400" dirty="0" smtClean="0"/>
              <a:t> - 400x - </a:t>
            </a:r>
            <a:r>
              <a:rPr lang="it-IT" sz="1400" dirty="0" err="1" smtClean="0"/>
              <a:t>Dinoflagellate</a:t>
            </a:r>
            <a:r>
              <a:rPr lang="it-IT" sz="1400" dirty="0" smtClean="0"/>
              <a:t> (15058894916).</a:t>
            </a:r>
            <a:r>
              <a:rPr lang="it-IT" sz="1400" dirty="0" err="1" smtClean="0"/>
              <a:t>jpgCollection</a:t>
            </a:r>
            <a:r>
              <a:rPr lang="it-IT" sz="1400" dirty="0" smtClean="0"/>
              <a:t> </a:t>
            </a:r>
            <a:r>
              <a:rPr lang="it-IT" sz="1400" dirty="0" err="1" smtClean="0"/>
              <a:t>Penard</a:t>
            </a:r>
            <a:r>
              <a:rPr lang="it-IT" sz="1400" dirty="0" smtClean="0"/>
              <a:t> MHNG Specimen 88-4-3 </a:t>
            </a:r>
            <a:r>
              <a:rPr lang="it-IT" sz="1400" dirty="0" err="1" smtClean="0"/>
              <a:t>Centropyxis</a:t>
            </a:r>
            <a:r>
              <a:rPr lang="it-IT" sz="1400" dirty="0" smtClean="0"/>
              <a:t> </a:t>
            </a:r>
            <a:r>
              <a:rPr lang="it-IT" sz="1400" dirty="0" err="1" smtClean="0"/>
              <a:t>aculeata.tifChaos</a:t>
            </a:r>
            <a:r>
              <a:rPr lang="it-IT" sz="1400" dirty="0" smtClean="0"/>
              <a:t> </a:t>
            </a:r>
            <a:r>
              <a:rPr lang="it-IT" sz="1400" dirty="0" err="1" smtClean="0"/>
              <a:t>carolinense.jpg</a:t>
            </a:r>
            <a:r>
              <a:rPr lang="it-IT" sz="1400" dirty="0" smtClean="0"/>
              <a:t>, CC BY-SA 4.0, https://commons.wikimedia.org/w/index.php?curid=67536071 </a:t>
            </a:r>
            <a:endParaRPr lang="it-IT" sz="1400" dirty="0"/>
          </a:p>
        </p:txBody>
      </p:sp>
      <p:pic>
        <p:nvPicPr>
          <p:cNvPr id="16386" name="Picture 2" descr="Bacteria"/>
          <p:cNvPicPr>
            <a:picLocks noChangeAspect="1" noChangeArrowheads="1"/>
          </p:cNvPicPr>
          <p:nvPr/>
        </p:nvPicPr>
        <p:blipFill>
          <a:blip r:embed="rId2"/>
          <a:srcRect/>
          <a:stretch>
            <a:fillRect/>
          </a:stretch>
        </p:blipFill>
        <p:spPr bwMode="auto">
          <a:xfrm>
            <a:off x="551384" y="1706658"/>
            <a:ext cx="4464496" cy="5151342"/>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58220" y="260648"/>
            <a:ext cx="11233149" cy="648071"/>
          </a:xfrm>
        </p:spPr>
        <p:txBody>
          <a:bodyPr/>
          <a:lstStyle/>
          <a:p>
            <a:r>
              <a:rPr lang="en-US" sz="3200" dirty="0" smtClean="0">
                <a:latin typeface="Calibri" panose="020F0502020204030204" pitchFamily="34" charset="0"/>
                <a:cs typeface="Calibri" panose="020F0502020204030204" pitchFamily="34" charset="0"/>
              </a:rPr>
              <a:t>WBD by Bacteria</a:t>
            </a:r>
          </a:p>
        </p:txBody>
      </p:sp>
      <p:sp>
        <p:nvSpPr>
          <p:cNvPr id="3" name="Segnaposto testo 2"/>
          <p:cNvSpPr>
            <a:spLocks noGrp="1"/>
          </p:cNvSpPr>
          <p:nvPr>
            <p:ph type="body" sz="quarter" idx="11"/>
          </p:nvPr>
        </p:nvSpPr>
        <p:spPr>
          <a:xfrm>
            <a:off x="413450" y="620688"/>
            <a:ext cx="10795118" cy="575965"/>
          </a:xfrm>
        </p:spPr>
        <p:txBody>
          <a:bodyPr/>
          <a:lstStyle/>
          <a:p>
            <a:pPr>
              <a:spcAft>
                <a:spcPts val="1200"/>
              </a:spcAft>
            </a:pPr>
            <a:r>
              <a:rPr lang="en-US" dirty="0" smtClean="0"/>
              <a:t>Bacteria are microbes with a cell structure simpler than that of many other organisms. Their control centre, containing the genetic information, is contained in a single loop of DNA. Some bacteria have an extra circle of genetic material called a plasmid rather than a nucleus. The plasmid often contains genes that give the bacterium some advantage over other bacteria. For example it may contain a gene that makes the bacterium resistant to a certain antibiotic. </a:t>
            </a: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7" name="Rettangolo 6"/>
          <p:cNvSpPr/>
          <p:nvPr/>
        </p:nvSpPr>
        <p:spPr>
          <a:xfrm>
            <a:off x="6312024" y="3338989"/>
            <a:ext cx="4608512" cy="954107"/>
          </a:xfrm>
          <a:prstGeom prst="rect">
            <a:avLst/>
          </a:prstGeom>
        </p:spPr>
        <p:txBody>
          <a:bodyPr wrap="square">
            <a:spAutoFit/>
          </a:bodyPr>
          <a:lstStyle/>
          <a:p>
            <a:r>
              <a:rPr lang="en-US" sz="1400" dirty="0" smtClean="0"/>
              <a:t> Escherichia coli: Scanning electron micrograph of Escherichia coli, grown in culture and adhered to a cover slip. By Credit: Rocky Mountain Laboratories, NIAID, NIH - NIAID: https://commons.wikimedia.org/w/index.php?curid=104228 </a:t>
            </a:r>
            <a:endParaRPr lang="it-IT" sz="1400" dirty="0"/>
          </a:p>
        </p:txBody>
      </p:sp>
      <p:pic>
        <p:nvPicPr>
          <p:cNvPr id="17410" name="Picture 2" descr="Bacteria"/>
          <p:cNvPicPr>
            <a:picLocks noChangeAspect="1" noChangeArrowheads="1"/>
          </p:cNvPicPr>
          <p:nvPr/>
        </p:nvPicPr>
        <p:blipFill>
          <a:blip r:embed="rId2"/>
          <a:srcRect/>
          <a:stretch>
            <a:fillRect/>
          </a:stretch>
        </p:blipFill>
        <p:spPr bwMode="auto">
          <a:xfrm>
            <a:off x="479376" y="2132856"/>
            <a:ext cx="5164086" cy="4343624"/>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WBD by viruses</a:t>
            </a:r>
          </a:p>
        </p:txBody>
      </p:sp>
      <p:sp>
        <p:nvSpPr>
          <p:cNvPr id="3" name="Segnaposto testo 2"/>
          <p:cNvSpPr>
            <a:spLocks noGrp="1"/>
          </p:cNvSpPr>
          <p:nvPr>
            <p:ph type="body" sz="quarter" idx="11"/>
          </p:nvPr>
        </p:nvSpPr>
        <p:spPr>
          <a:xfrm>
            <a:off x="413450" y="764803"/>
            <a:ext cx="10795118" cy="575965"/>
          </a:xfrm>
        </p:spPr>
        <p:txBody>
          <a:bodyPr/>
          <a:lstStyle/>
          <a:p>
            <a:r>
              <a:rPr lang="en-US" dirty="0" smtClean="0"/>
              <a:t>Other WBD are caused by </a:t>
            </a:r>
            <a:r>
              <a:rPr lang="en-US" dirty="0" smtClean="0">
                <a:hlinkClick r:id="rId2" tooltip="Virus"/>
              </a:rPr>
              <a:t>viruses</a:t>
            </a:r>
            <a:r>
              <a:rPr lang="en-US" dirty="0" smtClean="0"/>
              <a:t>.</a:t>
            </a:r>
          </a:p>
          <a:p>
            <a:endParaRPr lang="en-US" dirty="0" smtClean="0"/>
          </a:p>
          <a:p>
            <a:r>
              <a:rPr lang="en-US" dirty="0" smtClean="0"/>
              <a:t> WBD may also be caused by </a:t>
            </a:r>
            <a:r>
              <a:rPr lang="en-US" dirty="0" smtClean="0">
                <a:hlinkClick r:id="rId3" tooltip="Animal"/>
              </a:rPr>
              <a:t>metazoan</a:t>
            </a:r>
            <a:r>
              <a:rPr lang="en-US" dirty="0" smtClean="0"/>
              <a:t> parasites. </a:t>
            </a:r>
          </a:p>
          <a:p>
            <a:endParaRPr lang="en-US" dirty="0" smtClean="0"/>
          </a:p>
          <a:p>
            <a:r>
              <a:rPr lang="en-US" dirty="0" smtClean="0"/>
              <a:t>Examples include:</a:t>
            </a:r>
          </a:p>
          <a:p>
            <a:r>
              <a:rPr lang="en-US" dirty="0" err="1" smtClean="0">
                <a:hlinkClick r:id="rId4" tooltip="Nematoda"/>
              </a:rPr>
              <a:t>Nematoda</a:t>
            </a:r>
            <a:r>
              <a:rPr lang="en-US" dirty="0" smtClean="0"/>
              <a:t>, namely, "roundworms". </a:t>
            </a:r>
          </a:p>
          <a:p>
            <a:r>
              <a:rPr lang="en-US" dirty="0" err="1" smtClean="0">
                <a:hlinkClick r:id="rId5" tooltip="Schistosomatidae"/>
              </a:rPr>
              <a:t>Schistosomatidae</a:t>
            </a:r>
            <a:r>
              <a:rPr lang="en-US" dirty="0" smtClean="0"/>
              <a:t>, a family of blood </a:t>
            </a:r>
            <a:r>
              <a:rPr lang="en-US" dirty="0" smtClean="0">
                <a:hlinkClick r:id="rId6" tooltip="Trematoda"/>
              </a:rPr>
              <a:t>flukes</a:t>
            </a:r>
            <a:r>
              <a:rPr lang="en-US" dirty="0" smtClean="0"/>
              <a:t>. They usually infect people that get their skin in touch with infected water. </a:t>
            </a:r>
            <a:r>
              <a:rPr lang="en-US" dirty="0" smtClean="0">
                <a:hlinkClick r:id="rId7" tooltip="Schistosoma"/>
              </a:rPr>
              <a:t>Blood flukes</a:t>
            </a:r>
            <a:r>
              <a:rPr lang="en-US" dirty="0" smtClean="0"/>
              <a:t> are pathogens that cause </a:t>
            </a:r>
            <a:r>
              <a:rPr lang="en-US" dirty="0" err="1" smtClean="0">
                <a:hlinkClick r:id="rId8" tooltip="Schistosomiasis"/>
              </a:rPr>
              <a:t>Schistosomiasis</a:t>
            </a:r>
            <a:r>
              <a:rPr lang="en-US" dirty="0" smtClean="0"/>
              <a:t> of various forms, affecting hundreds of millions of people worldwide.</a:t>
            </a:r>
          </a:p>
          <a:p>
            <a:endParaRPr lang="en-US" dirty="0" smtClean="0"/>
          </a:p>
          <a:p>
            <a:r>
              <a:rPr lang="en-US" dirty="0" smtClean="0"/>
              <a:t>The burden of vector-borne diseases is highest in tropical and subtropical areas. Their incidence is much higher among the poorest populations. Since 2014, major outbreaks of dengue, malaria, </a:t>
            </a:r>
            <a:r>
              <a:rPr lang="en-US" dirty="0" err="1" smtClean="0"/>
              <a:t>chikungunya</a:t>
            </a:r>
            <a:r>
              <a:rPr lang="en-US" dirty="0" smtClean="0"/>
              <a:t>, yellow fever and </a:t>
            </a:r>
            <a:r>
              <a:rPr lang="en-US" dirty="0" err="1" smtClean="0"/>
              <a:t>Zika</a:t>
            </a:r>
            <a:r>
              <a:rPr lang="en-US" dirty="0" smtClean="0"/>
              <a:t> have afflicted populations, claimed lives, and overwhelmed health systems in many countries.</a:t>
            </a:r>
          </a:p>
          <a:p>
            <a:endParaRPr lang="en-US" dirty="0" smtClean="0"/>
          </a:p>
          <a:p>
            <a:r>
              <a:rPr lang="en-US" dirty="0" smtClean="0"/>
              <a:t>Other diseases such as </a:t>
            </a:r>
            <a:r>
              <a:rPr lang="en-US" dirty="0" err="1" smtClean="0"/>
              <a:t>Chikungunya</a:t>
            </a:r>
            <a:r>
              <a:rPr lang="en-US" dirty="0" smtClean="0"/>
              <a:t>, </a:t>
            </a:r>
            <a:r>
              <a:rPr lang="en-US" dirty="0" err="1" smtClean="0"/>
              <a:t>leishmaniasis</a:t>
            </a:r>
            <a:r>
              <a:rPr lang="en-US" dirty="0" smtClean="0"/>
              <a:t> and lymphatic </a:t>
            </a:r>
            <a:r>
              <a:rPr lang="en-US" dirty="0" err="1" smtClean="0"/>
              <a:t>filariasis</a:t>
            </a:r>
            <a:r>
              <a:rPr lang="en-US" dirty="0" smtClean="0"/>
              <a:t> cause chronic suffering, life-long morbidity, and disability. </a:t>
            </a:r>
          </a:p>
          <a:p>
            <a:pPr>
              <a:spcAft>
                <a:spcPts val="1200"/>
              </a:spcAft>
            </a:pPr>
            <a:r>
              <a:rPr lang="en-US" dirty="0" smtClean="0"/>
              <a:t> </a:t>
            </a: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Focus on vector-borne diseases</a:t>
            </a:r>
          </a:p>
        </p:txBody>
      </p:sp>
      <p:sp>
        <p:nvSpPr>
          <p:cNvPr id="3" name="Segnaposto testo 2"/>
          <p:cNvSpPr>
            <a:spLocks noGrp="1"/>
          </p:cNvSpPr>
          <p:nvPr>
            <p:ph type="body" sz="quarter" idx="11"/>
          </p:nvPr>
        </p:nvSpPr>
        <p:spPr>
          <a:xfrm>
            <a:off x="413450" y="764803"/>
            <a:ext cx="10795118" cy="575965"/>
          </a:xfrm>
        </p:spPr>
        <p:txBody>
          <a:bodyPr/>
          <a:lstStyle/>
          <a:p>
            <a:r>
              <a:rPr lang="en-US" dirty="0" smtClean="0"/>
              <a:t>Vector-borne diseases are influenced significantly by climate factors, including high and low temperature extremes and precipitation patterns. </a:t>
            </a:r>
          </a:p>
          <a:p>
            <a:endParaRPr lang="en-US" dirty="0" smtClean="0"/>
          </a:p>
          <a:p>
            <a:r>
              <a:rPr lang="en-US" dirty="0" smtClean="0"/>
              <a:t>Thus, changes in climate and weather patterns modify the distribution of diseases and their outbreaks through changes in biological systems and processes, such as vector population size and density, vector survival rates, the relative abundance of disease-carrying animal (</a:t>
            </a:r>
            <a:r>
              <a:rPr lang="en-US" dirty="0" err="1" smtClean="0"/>
              <a:t>zoonotic</a:t>
            </a:r>
            <a:r>
              <a:rPr lang="en-US" dirty="0" smtClean="0"/>
              <a:t>) reservoir hosts, and pathogen reproduction rates. </a:t>
            </a:r>
          </a:p>
          <a:p>
            <a:endParaRPr lang="en-US" dirty="0" smtClean="0"/>
          </a:p>
          <a:p>
            <a:r>
              <a:rPr lang="en-US" dirty="0" smtClean="0"/>
              <a:t>The impact of climate change is not necessarily negative: in some cases one may find benefits from changes in climate. However, climate change always results in a perturbation of the equilibrium that communities typical find - through adaptation - with the health risks. </a:t>
            </a:r>
          </a:p>
          <a:p>
            <a:endParaRPr lang="en-US" dirty="0" smtClean="0"/>
          </a:p>
          <a:p>
            <a:r>
              <a:rPr lang="en-US" dirty="0" smtClean="0"/>
              <a:t>Therefore, in most of the cases further adaptation is needed after climate change. </a:t>
            </a:r>
          </a:p>
          <a:p>
            <a:endParaRPr lang="en-US" dirty="0" smtClean="0"/>
          </a:p>
          <a:p>
            <a:r>
              <a:rPr lang="en-US" dirty="0" smtClean="0"/>
              <a:t>The interaction of climate change with vector borne diseases is only partially known and therefore any </a:t>
            </a:r>
            <a:r>
              <a:rPr lang="en-US" dirty="0" err="1" smtClean="0"/>
              <a:t>modelling</a:t>
            </a:r>
            <a:r>
              <a:rPr lang="en-US" dirty="0" smtClean="0"/>
              <a:t> and interpretation exercise is subjected to large uncertainty. </a:t>
            </a: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Focus on vector-borne diseases</a:t>
            </a:r>
          </a:p>
        </p:txBody>
      </p:sp>
      <p:sp>
        <p:nvSpPr>
          <p:cNvPr id="1026" name="AutoShape 2" descr="/sites/default/files/inline-images/vector-borne-diseases.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18434" name="Picture 2" descr="https://albertomontanari.it/sites/default/files/inline-images/vector-borne-diseases.png"/>
          <p:cNvPicPr>
            <a:picLocks noChangeAspect="1" noChangeArrowheads="1"/>
          </p:cNvPicPr>
          <p:nvPr/>
        </p:nvPicPr>
        <p:blipFill>
          <a:blip r:embed="rId2"/>
          <a:srcRect/>
          <a:stretch>
            <a:fillRect/>
          </a:stretch>
        </p:blipFill>
        <p:spPr bwMode="auto">
          <a:xfrm>
            <a:off x="2783632" y="692696"/>
            <a:ext cx="6286899" cy="5877272"/>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theme/theme1.xml><?xml version="1.0" encoding="utf-8"?>
<a:theme xmlns:a="http://schemas.openxmlformats.org/drawingml/2006/main" name="COPERTIN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b="1" dirty="0" smtClean="0">
            <a:solidFill>
              <a:schemeClr val="bg1"/>
            </a:solidFill>
            <a:latin typeface="Century Gothic" panose="020B0502020202020204" pitchFamily="34" charset="0"/>
          </a:defRPr>
        </a:defPPr>
      </a:lstStyle>
    </a:txDef>
  </a:objectDefaults>
  <a:extraClrSchemeLst/>
</a:theme>
</file>

<file path=ppt/theme/theme2.xml><?xml version="1.0" encoding="utf-8"?>
<a:theme xmlns:a="http://schemas.openxmlformats.org/drawingml/2006/main" name="DIAPOSI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IUSURA">
  <a:themeElements>
    <a:clrScheme name="Personalizzato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EEECE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6203</TotalTime>
  <Words>1917</Words>
  <Application>Microsoft Office PowerPoint</Application>
  <PresentationFormat>Personalizzato</PresentationFormat>
  <Paragraphs>162</Paragraphs>
  <Slides>22</Slides>
  <Notes>0</Notes>
  <HiddenSlides>0</HiddenSlides>
  <MMClips>0</MMClips>
  <ScaleCrop>false</ScaleCrop>
  <HeadingPairs>
    <vt:vector size="4" baseType="variant">
      <vt:variant>
        <vt:lpstr>Tema</vt:lpstr>
      </vt:variant>
      <vt:variant>
        <vt:i4>3</vt:i4>
      </vt:variant>
      <vt:variant>
        <vt:lpstr>Titoli diapositive</vt:lpstr>
      </vt:variant>
      <vt:variant>
        <vt:i4>22</vt:i4>
      </vt:variant>
    </vt:vector>
  </HeadingPairs>
  <TitlesOfParts>
    <vt:vector size="25" baseType="lpstr">
      <vt:lpstr>COPERTINA</vt:lpstr>
      <vt:lpstr>DIAPOSITIVE</vt:lpstr>
      <vt:lpstr>CHIUSURA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vector>
  </TitlesOfParts>
  <Company>Università di Bologna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Alberto</cp:lastModifiedBy>
  <cp:revision>359</cp:revision>
  <dcterms:created xsi:type="dcterms:W3CDTF">2017-11-13T10:11:35Z</dcterms:created>
  <dcterms:modified xsi:type="dcterms:W3CDTF">2023-11-16T09:01:57Z</dcterms:modified>
</cp:coreProperties>
</file>