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theme/theme4.xml" ContentType="application/vnd.openxmlformats-officedocument.them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1" r:id="rId3"/>
  </p:sldMasterIdLst>
  <p:handoutMasterIdLst>
    <p:handoutMasterId r:id="rId49"/>
  </p:handoutMasterIdLst>
  <p:sldIdLst>
    <p:sldId id="266" r:id="rId4"/>
    <p:sldId id="313" r:id="rId5"/>
    <p:sldId id="280" r:id="rId6"/>
    <p:sldId id="281" r:id="rId7"/>
    <p:sldId id="282" r:id="rId8"/>
    <p:sldId id="283" r:id="rId9"/>
    <p:sldId id="284" r:id="rId10"/>
    <p:sldId id="314" r:id="rId11"/>
    <p:sldId id="315" r:id="rId12"/>
    <p:sldId id="285" r:id="rId13"/>
    <p:sldId id="298" r:id="rId14"/>
    <p:sldId id="286" r:id="rId15"/>
    <p:sldId id="287" r:id="rId16"/>
    <p:sldId id="299" r:id="rId17"/>
    <p:sldId id="316" r:id="rId18"/>
    <p:sldId id="317" r:id="rId19"/>
    <p:sldId id="300" r:id="rId20"/>
    <p:sldId id="301" r:id="rId21"/>
    <p:sldId id="289" r:id="rId22"/>
    <p:sldId id="290" r:id="rId23"/>
    <p:sldId id="291" r:id="rId24"/>
    <p:sldId id="292" r:id="rId25"/>
    <p:sldId id="293" r:id="rId26"/>
    <p:sldId id="294" r:id="rId27"/>
    <p:sldId id="308" r:id="rId28"/>
    <p:sldId id="309" r:id="rId29"/>
    <p:sldId id="310" r:id="rId30"/>
    <p:sldId id="318" r:id="rId31"/>
    <p:sldId id="296" r:id="rId32"/>
    <p:sldId id="297" r:id="rId33"/>
    <p:sldId id="302" r:id="rId34"/>
    <p:sldId id="311" r:id="rId35"/>
    <p:sldId id="319" r:id="rId36"/>
    <p:sldId id="320" r:id="rId37"/>
    <p:sldId id="303" r:id="rId38"/>
    <p:sldId id="323" r:id="rId39"/>
    <p:sldId id="304" r:id="rId40"/>
    <p:sldId id="305" r:id="rId41"/>
    <p:sldId id="324" r:id="rId42"/>
    <p:sldId id="306" r:id="rId43"/>
    <p:sldId id="312" r:id="rId44"/>
    <p:sldId id="321" r:id="rId45"/>
    <p:sldId id="325" r:id="rId46"/>
    <p:sldId id="322" r:id="rId47"/>
    <p:sldId id="307" r:id="rId48"/>
  </p:sldIdLst>
  <p:sldSz cx="12192000" cy="6858000"/>
  <p:notesSz cx="12344400" cy="73152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66FF"/>
    <a:srgbClr val="BD2B0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31" autoAdjust="0"/>
    <p:restoredTop sz="94604" autoAdjust="0"/>
  </p:normalViewPr>
  <p:slideViewPr>
    <p:cSldViewPr showGuides="1">
      <p:cViewPr varScale="1">
        <p:scale>
          <a:sx n="83" d="100"/>
          <a:sy n="83" d="100"/>
        </p:scale>
        <p:origin x="-90" y="-46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6" y="14"/>
            <a:ext cx="5349607" cy="365362"/>
          </a:xfrm>
          <a:prstGeom prst="rect">
            <a:avLst/>
          </a:prstGeom>
        </p:spPr>
        <p:txBody>
          <a:bodyPr vert="horz" lIns="159866" tIns="79935" rIns="159866" bIns="79935" rtlCol="0"/>
          <a:lstStyle>
            <a:lvl1pPr algn="l">
              <a:defRPr sz="1700"/>
            </a:lvl1pPr>
          </a:lstStyle>
          <a:p>
            <a:endParaRPr lang="it-IT"/>
          </a:p>
        </p:txBody>
      </p:sp>
      <p:sp>
        <p:nvSpPr>
          <p:cNvPr id="3" name="Segnaposto data 2"/>
          <p:cNvSpPr>
            <a:spLocks noGrp="1"/>
          </p:cNvSpPr>
          <p:nvPr>
            <p:ph type="dt" sz="quarter" idx="1"/>
          </p:nvPr>
        </p:nvSpPr>
        <p:spPr>
          <a:xfrm>
            <a:off x="6992046" y="14"/>
            <a:ext cx="5349607" cy="365362"/>
          </a:xfrm>
          <a:prstGeom prst="rect">
            <a:avLst/>
          </a:prstGeom>
        </p:spPr>
        <p:txBody>
          <a:bodyPr vert="horz" lIns="159866" tIns="79935" rIns="159866" bIns="79935" rtlCol="0"/>
          <a:lstStyle>
            <a:lvl1pPr algn="r">
              <a:defRPr sz="1700"/>
            </a:lvl1pPr>
          </a:lstStyle>
          <a:p>
            <a:fld id="{1E7F6B68-51DC-46C5-9EE1-90B919F72C45}" type="datetimeFigureOut">
              <a:rPr lang="it-IT" smtClean="0"/>
              <a:pPr/>
              <a:t>14/11/2023</a:t>
            </a:fld>
            <a:endParaRPr lang="it-IT"/>
          </a:p>
        </p:txBody>
      </p:sp>
      <p:sp>
        <p:nvSpPr>
          <p:cNvPr id="4" name="Segnaposto piè di pagina 3"/>
          <p:cNvSpPr>
            <a:spLocks noGrp="1"/>
          </p:cNvSpPr>
          <p:nvPr>
            <p:ph type="ftr" sz="quarter" idx="2"/>
          </p:nvPr>
        </p:nvSpPr>
        <p:spPr>
          <a:xfrm>
            <a:off x="16" y="6948717"/>
            <a:ext cx="5349607" cy="365362"/>
          </a:xfrm>
          <a:prstGeom prst="rect">
            <a:avLst/>
          </a:prstGeom>
        </p:spPr>
        <p:txBody>
          <a:bodyPr vert="horz" lIns="159866" tIns="79935" rIns="159866" bIns="79935" rtlCol="0" anchor="b"/>
          <a:lstStyle>
            <a:lvl1pPr algn="l">
              <a:defRPr sz="1700"/>
            </a:lvl1pPr>
          </a:lstStyle>
          <a:p>
            <a:endParaRPr lang="it-IT"/>
          </a:p>
        </p:txBody>
      </p:sp>
      <p:sp>
        <p:nvSpPr>
          <p:cNvPr id="5" name="Segnaposto numero diapositiva 4"/>
          <p:cNvSpPr>
            <a:spLocks noGrp="1"/>
          </p:cNvSpPr>
          <p:nvPr>
            <p:ph type="sldNum" sz="quarter" idx="3"/>
          </p:nvPr>
        </p:nvSpPr>
        <p:spPr>
          <a:xfrm>
            <a:off x="6992046" y="6948717"/>
            <a:ext cx="5349607" cy="365362"/>
          </a:xfrm>
          <a:prstGeom prst="rect">
            <a:avLst/>
          </a:prstGeom>
        </p:spPr>
        <p:txBody>
          <a:bodyPr vert="horz" lIns="159866" tIns="79935" rIns="159866" bIns="79935" rtlCol="0" anchor="b"/>
          <a:lstStyle>
            <a:lvl1pPr algn="r">
              <a:defRPr sz="1700"/>
            </a:lvl1pPr>
          </a:lstStyle>
          <a:p>
            <a:fld id="{F3DB7470-2F39-4868-AF69-D3BECF1D3487}" type="slidenum">
              <a:rPr lang="it-IT" smtClean="0"/>
              <a:pPr/>
              <a:t>‹N›</a:t>
            </a:fld>
            <a:endParaRPr lang="it-IT"/>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COPERTINA">
    <p:spTree>
      <p:nvGrpSpPr>
        <p:cNvPr id="1" name=""/>
        <p:cNvGrpSpPr/>
        <p:nvPr/>
      </p:nvGrpSpPr>
      <p:grpSpPr>
        <a:xfrm>
          <a:off x="0" y="0"/>
          <a:ext cx="0" cy="0"/>
          <a:chOff x="0" y="0"/>
          <a:chExt cx="0" cy="0"/>
        </a:xfrm>
      </p:grpSpPr>
      <p:sp>
        <p:nvSpPr>
          <p:cNvPr id="3" name="Segnaposto testo 2"/>
          <p:cNvSpPr>
            <a:spLocks noGrp="1"/>
          </p:cNvSpPr>
          <p:nvPr>
            <p:ph type="body" sz="quarter" idx="10" hasCustomPrompt="1"/>
          </p:nvPr>
        </p:nvSpPr>
        <p:spPr>
          <a:xfrm>
            <a:off x="4751851" y="548680"/>
            <a:ext cx="6913364" cy="4536504"/>
          </a:xfrm>
          <a:prstGeom prst="rect">
            <a:avLst/>
          </a:prstGeom>
        </p:spPr>
        <p:txBody>
          <a:bodyPr anchor="ctr" anchorCtr="0"/>
          <a:lstStyle>
            <a:lvl1pPr marL="0" indent="0">
              <a:buNone/>
              <a:defRPr sz="3600" b="1">
                <a:solidFill>
                  <a:schemeClr val="bg1"/>
                </a:solidFill>
                <a:latin typeface="Century Gothic" panose="020B0502020202020204" pitchFamily="34" charset="0"/>
              </a:defRPr>
            </a:lvl1pPr>
          </a:lstStyle>
          <a:p>
            <a:pPr lvl="0"/>
            <a:r>
              <a:rPr lang="it-IT" dirty="0" smtClean="0"/>
              <a:t>Fare clic per inserire </a:t>
            </a:r>
          </a:p>
          <a:p>
            <a:pPr lvl="0"/>
            <a:r>
              <a:rPr lang="it-IT" dirty="0" smtClean="0"/>
              <a:t>il titolo della presentazione</a:t>
            </a:r>
            <a:endParaRPr lang="it-IT" dirty="0"/>
          </a:p>
        </p:txBody>
      </p:sp>
      <p:sp>
        <p:nvSpPr>
          <p:cNvPr id="6" name="Segnaposto testo 5"/>
          <p:cNvSpPr>
            <a:spLocks noGrp="1"/>
          </p:cNvSpPr>
          <p:nvPr>
            <p:ph type="body" sz="quarter" idx="11" hasCustomPrompt="1"/>
          </p:nvPr>
        </p:nvSpPr>
        <p:spPr>
          <a:xfrm>
            <a:off x="4751917" y="5379814"/>
            <a:ext cx="7008283" cy="425450"/>
          </a:xfrm>
          <a:prstGeom prst="rect">
            <a:avLst/>
          </a:prstGeom>
        </p:spPr>
        <p:txBody>
          <a:bodyPr/>
          <a:lstStyle>
            <a:lvl1pPr marL="0" indent="0">
              <a:buNone/>
              <a:defRPr sz="2400" b="1">
                <a:solidFill>
                  <a:schemeClr val="bg1"/>
                </a:solidFill>
                <a:latin typeface="Century Gothic" panose="020B0502020202020204" pitchFamily="34" charset="0"/>
              </a:defRPr>
            </a:lvl1pPr>
          </a:lstStyle>
          <a:p>
            <a:pPr lvl="0"/>
            <a:r>
              <a:rPr lang="it-IT" dirty="0" smtClean="0"/>
              <a:t>Nome Cognome</a:t>
            </a:r>
            <a:endParaRPr lang="it-IT" dirty="0"/>
          </a:p>
        </p:txBody>
      </p:sp>
      <p:sp>
        <p:nvSpPr>
          <p:cNvPr id="8" name="Segnaposto testo 7"/>
          <p:cNvSpPr>
            <a:spLocks noGrp="1"/>
          </p:cNvSpPr>
          <p:nvPr>
            <p:ph type="body" sz="quarter" idx="12" hasCustomPrompt="1"/>
          </p:nvPr>
        </p:nvSpPr>
        <p:spPr>
          <a:xfrm>
            <a:off x="4751918" y="5877942"/>
            <a:ext cx="7105649" cy="791418"/>
          </a:xfrm>
          <a:prstGeom prst="rect">
            <a:avLst/>
          </a:prstGeom>
        </p:spPr>
        <p:txBody>
          <a:bodyPr/>
          <a:lstStyle>
            <a:lvl1pPr marL="0" indent="0">
              <a:buNone/>
              <a:defRPr sz="2000" baseline="0">
                <a:solidFill>
                  <a:schemeClr val="bg1"/>
                </a:solidFill>
                <a:latin typeface="Century Gothic" panose="020B0502020202020204" pitchFamily="34" charset="0"/>
              </a:defRPr>
            </a:lvl1pPr>
          </a:lstStyle>
          <a:p>
            <a:pPr lvl="0"/>
            <a:r>
              <a:rPr lang="it-IT" dirty="0" smtClean="0"/>
              <a:t>Dipartimento/Struttura </a:t>
            </a:r>
            <a:r>
              <a:rPr lang="it-IT" dirty="0" err="1" smtClean="0"/>
              <a:t>xxxxxx</a:t>
            </a:r>
            <a:r>
              <a:rPr lang="it-IT" dirty="0" smtClean="0"/>
              <a:t> </a:t>
            </a:r>
            <a:r>
              <a:rPr lang="it-IT" dirty="0" err="1" smtClean="0"/>
              <a:t>xxxxxxxxxxxx</a:t>
            </a:r>
            <a:r>
              <a:rPr lang="it-IT" dirty="0" smtClean="0"/>
              <a:t> </a:t>
            </a:r>
            <a:r>
              <a:rPr lang="it-IT" dirty="0" err="1" smtClean="0"/>
              <a:t>xxxxxxxx</a:t>
            </a:r>
            <a:r>
              <a:rPr lang="it-IT" dirty="0" smtClean="0"/>
              <a:t> </a:t>
            </a:r>
            <a:r>
              <a:rPr lang="it-IT" dirty="0" err="1" smtClean="0"/>
              <a:t>xxxxx</a:t>
            </a:r>
            <a:r>
              <a:rPr lang="it-IT" dirty="0" smtClean="0"/>
              <a:t> </a:t>
            </a:r>
            <a:r>
              <a:rPr lang="it-IT" dirty="0" err="1" smtClean="0"/>
              <a:t>xxxxxxxxxxxxxxxxxxx</a:t>
            </a:r>
            <a:r>
              <a:rPr lang="it-IT" dirty="0" smtClean="0"/>
              <a:t> </a:t>
            </a:r>
            <a:r>
              <a:rPr lang="it-IT" dirty="0" err="1" smtClean="0"/>
              <a:t>xxxxx</a:t>
            </a:r>
            <a:endParaRPr lang="it-IT" dirty="0"/>
          </a:p>
        </p:txBody>
      </p:sp>
    </p:spTree>
    <p:extLst>
      <p:ext uri="{BB962C8B-B14F-4D97-AF65-F5344CB8AC3E}">
        <p14:creationId xmlns="" xmlns:p14="http://schemas.microsoft.com/office/powerpoint/2010/main" val="256672569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con punto elenco">
    <p:spTree>
      <p:nvGrpSpPr>
        <p:cNvPr id="1" name=""/>
        <p:cNvGrpSpPr/>
        <p:nvPr/>
      </p:nvGrpSpPr>
      <p:grpSpPr>
        <a:xfrm>
          <a:off x="0" y="0"/>
          <a:ext cx="0" cy="0"/>
          <a:chOff x="0" y="0"/>
          <a:chExt cx="0" cy="0"/>
        </a:xfrm>
      </p:grpSpPr>
      <p:sp>
        <p:nvSpPr>
          <p:cNvPr id="8" name="Segnaposto testo 7"/>
          <p:cNvSpPr>
            <a:spLocks noGrp="1"/>
          </p:cNvSpPr>
          <p:nvPr>
            <p:ph type="body" sz="quarter" idx="11" hasCustomPrompt="1"/>
          </p:nvPr>
        </p:nvSpPr>
        <p:spPr>
          <a:xfrm>
            <a:off x="527051" y="1412876"/>
            <a:ext cx="11233149" cy="431949"/>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
        <p:nvSpPr>
          <p:cNvPr id="10" name="Segnaposto testo 9"/>
          <p:cNvSpPr>
            <a:spLocks noGrp="1"/>
          </p:cNvSpPr>
          <p:nvPr>
            <p:ph type="body" sz="quarter" idx="12" hasCustomPrompt="1"/>
          </p:nvPr>
        </p:nvSpPr>
        <p:spPr>
          <a:xfrm>
            <a:off x="527051" y="1989138"/>
            <a:ext cx="11233149" cy="3816126"/>
          </a:xfrm>
          <a:prstGeom prst="rect">
            <a:avLst/>
          </a:prstGeom>
        </p:spPr>
        <p:txBody>
          <a:bodyPr/>
          <a:lstStyle>
            <a:lvl1pPr marL="285750" indent="-285750">
              <a:buFont typeface="Wingdings" panose="05000000000000000000" pitchFamily="2" charset="2"/>
              <a:buChar char="§"/>
              <a:defRPr sz="1800" baseline="0">
                <a:latin typeface="Century Gothic" panose="020B0502020202020204" pitchFamily="34" charset="0"/>
              </a:defRPr>
            </a:lvl1pPr>
            <a:lvl2pPr marL="742950" indent="-285750">
              <a:buFont typeface="Wingdings" panose="05000000000000000000" pitchFamily="2" charset="2"/>
              <a:buChar char="§"/>
              <a:defRPr sz="1800">
                <a:latin typeface="Century Gothic" panose="020B0502020202020204" pitchFamily="34" charset="0"/>
              </a:defRPr>
            </a:lvl2pPr>
          </a:lstStyle>
          <a:p>
            <a:pPr lvl="1"/>
            <a:r>
              <a:rPr lang="it-IT" dirty="0" smtClean="0"/>
              <a:t>Fare clic per modificare il punto elenco uno</a:t>
            </a:r>
          </a:p>
          <a:p>
            <a:pPr lvl="1"/>
            <a:r>
              <a:rPr lang="it-IT" dirty="0" smtClean="0"/>
              <a:t>Fare clic per modificare il punto elenco due</a:t>
            </a:r>
          </a:p>
          <a:p>
            <a:pPr lvl="1"/>
            <a:r>
              <a:rPr lang="it-IT" dirty="0" smtClean="0"/>
              <a:t>Fare clic per modificare il punto elenco tre</a:t>
            </a:r>
          </a:p>
          <a:p>
            <a:pPr lvl="1"/>
            <a:r>
              <a:rPr lang="it-IT" dirty="0" smtClean="0"/>
              <a:t>Fare clic per modificare il punto elenco quattro</a:t>
            </a:r>
            <a:endParaRPr lang="it-IT" dirty="0"/>
          </a:p>
        </p:txBody>
      </p:sp>
      <p:sp>
        <p:nvSpPr>
          <p:cNvPr id="16"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 xmlns:p14="http://schemas.microsoft.com/office/powerpoint/2010/main" val="30438535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semplice">
    <p:spTree>
      <p:nvGrpSpPr>
        <p:cNvPr id="1" name=""/>
        <p:cNvGrpSpPr/>
        <p:nvPr/>
      </p:nvGrpSpPr>
      <p:grpSpPr>
        <a:xfrm>
          <a:off x="0" y="0"/>
          <a:ext cx="0" cy="0"/>
          <a:chOff x="0" y="0"/>
          <a:chExt cx="0" cy="0"/>
        </a:xfrm>
      </p:grpSpPr>
      <p:sp>
        <p:nvSpPr>
          <p:cNvPr id="7"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
        <p:nvSpPr>
          <p:cNvPr id="9" name="Segnaposto testo 7"/>
          <p:cNvSpPr>
            <a:spLocks noGrp="1"/>
          </p:cNvSpPr>
          <p:nvPr>
            <p:ph type="body" sz="quarter" idx="11" hasCustomPrompt="1"/>
          </p:nvPr>
        </p:nvSpPr>
        <p:spPr>
          <a:xfrm>
            <a:off x="527051" y="1412875"/>
            <a:ext cx="11233149" cy="4464397"/>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Tree>
    <p:extLst>
      <p:ext uri="{BB962C8B-B14F-4D97-AF65-F5344CB8AC3E}">
        <p14:creationId xmlns="" xmlns:p14="http://schemas.microsoft.com/office/powerpoint/2010/main" val="34181576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con grafico">
    <p:spTree>
      <p:nvGrpSpPr>
        <p:cNvPr id="1" name=""/>
        <p:cNvGrpSpPr/>
        <p:nvPr/>
      </p:nvGrpSpPr>
      <p:grpSpPr>
        <a:xfrm>
          <a:off x="0" y="0"/>
          <a:ext cx="0" cy="0"/>
          <a:chOff x="0" y="0"/>
          <a:chExt cx="0" cy="0"/>
        </a:xfrm>
      </p:grpSpPr>
      <p:sp>
        <p:nvSpPr>
          <p:cNvPr id="9" name="Segnaposto grafico 8"/>
          <p:cNvSpPr>
            <a:spLocks noGrp="1"/>
          </p:cNvSpPr>
          <p:nvPr>
            <p:ph type="chart" sz="quarter" idx="10" hasCustomPrompt="1"/>
          </p:nvPr>
        </p:nvSpPr>
        <p:spPr>
          <a:xfrm>
            <a:off x="911026" y="2781300"/>
            <a:ext cx="10369551" cy="3024188"/>
          </a:xfrm>
          <a:prstGeom prst="rect">
            <a:avLst/>
          </a:prstGeom>
        </p:spPr>
        <p:txBody>
          <a:bodyPr/>
          <a:lstStyle>
            <a:lvl1pPr marL="0" indent="0">
              <a:buNone/>
              <a:defRPr sz="1800" baseline="0">
                <a:latin typeface="Century Gothic" panose="020B0502020202020204" pitchFamily="34" charset="0"/>
              </a:defRPr>
            </a:lvl1pPr>
          </a:lstStyle>
          <a:p>
            <a:r>
              <a:rPr lang="it-IT" dirty="0" smtClean="0"/>
              <a:t>Fare clic sull’icona per inserire un grafico</a:t>
            </a:r>
          </a:p>
        </p:txBody>
      </p:sp>
      <p:sp>
        <p:nvSpPr>
          <p:cNvPr id="11" name="Segnaposto testo 7"/>
          <p:cNvSpPr>
            <a:spLocks noGrp="1"/>
          </p:cNvSpPr>
          <p:nvPr>
            <p:ph type="body" sz="quarter" idx="12" hasCustomPrompt="1"/>
          </p:nvPr>
        </p:nvSpPr>
        <p:spPr>
          <a:xfrm>
            <a:off x="527051" y="1412876"/>
            <a:ext cx="11233149" cy="431949"/>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
        <p:nvSpPr>
          <p:cNvPr id="6" name="Segnaposto testo 7"/>
          <p:cNvSpPr>
            <a:spLocks noGrp="1"/>
          </p:cNvSpPr>
          <p:nvPr>
            <p:ph type="body" sz="quarter" idx="13"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 xmlns:p14="http://schemas.microsoft.com/office/powerpoint/2010/main" val="5558334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con immagine">
    <p:spTree>
      <p:nvGrpSpPr>
        <p:cNvPr id="1" name=""/>
        <p:cNvGrpSpPr/>
        <p:nvPr/>
      </p:nvGrpSpPr>
      <p:grpSpPr>
        <a:xfrm>
          <a:off x="0" y="0"/>
          <a:ext cx="0" cy="0"/>
          <a:chOff x="0" y="0"/>
          <a:chExt cx="0" cy="0"/>
        </a:xfrm>
      </p:grpSpPr>
      <p:sp>
        <p:nvSpPr>
          <p:cNvPr id="11" name="Segnaposto immagine 10"/>
          <p:cNvSpPr>
            <a:spLocks noGrp="1"/>
          </p:cNvSpPr>
          <p:nvPr>
            <p:ph type="pic" sz="quarter" idx="10" hasCustomPrompt="1"/>
          </p:nvPr>
        </p:nvSpPr>
        <p:spPr>
          <a:xfrm>
            <a:off x="1534584" y="1700809"/>
            <a:ext cx="9122833" cy="4105275"/>
          </a:xfrm>
          <a:prstGeom prst="rect">
            <a:avLst/>
          </a:prstGeom>
        </p:spPr>
        <p:txBody>
          <a:bodyPr/>
          <a:lstStyle>
            <a:lvl1pPr marL="0" indent="0">
              <a:buNone/>
              <a:defRPr sz="1800">
                <a:latin typeface="Century Gothic" panose="020B0502020202020204" pitchFamily="34" charset="0"/>
              </a:defRPr>
            </a:lvl1pPr>
          </a:lstStyle>
          <a:p>
            <a:r>
              <a:rPr lang="it-IT" dirty="0" smtClean="0"/>
              <a:t>Fare clic sull’icona per inserire un’immagine</a:t>
            </a:r>
            <a:endParaRPr lang="it-IT" dirty="0"/>
          </a:p>
        </p:txBody>
      </p:sp>
      <p:sp>
        <p:nvSpPr>
          <p:cNvPr id="5" name="Segnaposto testo 7"/>
          <p:cNvSpPr>
            <a:spLocks noGrp="1"/>
          </p:cNvSpPr>
          <p:nvPr>
            <p:ph type="body" sz="quarter" idx="11"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 xmlns:p14="http://schemas.microsoft.com/office/powerpoint/2010/main" val="39702583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yout CHIUSURA">
    <p:spTree>
      <p:nvGrpSpPr>
        <p:cNvPr id="1" name=""/>
        <p:cNvGrpSpPr/>
        <p:nvPr/>
      </p:nvGrpSpPr>
      <p:grpSpPr>
        <a:xfrm>
          <a:off x="0" y="0"/>
          <a:ext cx="0" cy="0"/>
          <a:chOff x="0" y="0"/>
          <a:chExt cx="0" cy="0"/>
        </a:xfrm>
      </p:grpSpPr>
      <p:sp>
        <p:nvSpPr>
          <p:cNvPr id="8" name="Segnaposto testo 7"/>
          <p:cNvSpPr>
            <a:spLocks noGrp="1"/>
          </p:cNvSpPr>
          <p:nvPr>
            <p:ph type="body" sz="quarter" idx="10" hasCustomPrompt="1"/>
          </p:nvPr>
        </p:nvSpPr>
        <p:spPr>
          <a:xfrm>
            <a:off x="1487488" y="2780928"/>
            <a:ext cx="9217024" cy="432370"/>
          </a:xfrm>
          <a:prstGeom prst="rect">
            <a:avLst/>
          </a:prstGeom>
        </p:spPr>
        <p:txBody>
          <a:bodyPr/>
          <a:lstStyle>
            <a:lvl1pPr marL="0" indent="0" algn="ctr">
              <a:buFontTx/>
              <a:buNone/>
              <a:defRPr sz="2000" b="1">
                <a:solidFill>
                  <a:schemeClr val="bg1"/>
                </a:solidFill>
                <a:latin typeface="Century Gothic" panose="020B0502020202020204" pitchFamily="34" charset="0"/>
              </a:defRPr>
            </a:lvl1pPr>
          </a:lstStyle>
          <a:p>
            <a:pPr lvl="0"/>
            <a:r>
              <a:rPr lang="it-IT" dirty="0" smtClean="0"/>
              <a:t>Nome Cognome</a:t>
            </a:r>
            <a:endParaRPr lang="it-IT" dirty="0"/>
          </a:p>
        </p:txBody>
      </p:sp>
      <p:sp>
        <p:nvSpPr>
          <p:cNvPr id="13" name="Segnaposto testo 12"/>
          <p:cNvSpPr>
            <a:spLocks noGrp="1"/>
          </p:cNvSpPr>
          <p:nvPr>
            <p:ph type="body" sz="quarter" idx="11" hasCustomPrompt="1"/>
          </p:nvPr>
        </p:nvSpPr>
        <p:spPr>
          <a:xfrm>
            <a:off x="1439483" y="3573017"/>
            <a:ext cx="9313035" cy="936103"/>
          </a:xfrm>
          <a:prstGeom prst="rect">
            <a:avLst/>
          </a:prstGeom>
        </p:spPr>
        <p:txBody>
          <a:bodyPr/>
          <a:lstStyle>
            <a:lvl1pPr marL="0" indent="0" algn="ctr">
              <a:buFontTx/>
              <a:buNone/>
              <a:defRPr sz="1600">
                <a:solidFill>
                  <a:schemeClr val="bg1"/>
                </a:solidFill>
                <a:latin typeface="Century Gothic" panose="020B0502020202020204" pitchFamily="34" charset="0"/>
              </a:defRPr>
            </a:lvl1pPr>
          </a:lstStyle>
          <a:p>
            <a:pPr lvl="0"/>
            <a:r>
              <a:rPr lang="it-IT" dirty="0" smtClean="0"/>
              <a:t>Struttura</a:t>
            </a:r>
            <a:endParaRPr lang="it-IT" dirty="0"/>
          </a:p>
        </p:txBody>
      </p:sp>
      <p:sp>
        <p:nvSpPr>
          <p:cNvPr id="16" name="Segnaposto testo 15"/>
          <p:cNvSpPr>
            <a:spLocks noGrp="1"/>
          </p:cNvSpPr>
          <p:nvPr>
            <p:ph type="body" sz="quarter" idx="12" hasCustomPrompt="1"/>
          </p:nvPr>
        </p:nvSpPr>
        <p:spPr>
          <a:xfrm>
            <a:off x="1390651" y="4725144"/>
            <a:ext cx="9410700" cy="1440160"/>
          </a:xfrm>
          <a:prstGeom prst="rect">
            <a:avLst/>
          </a:prstGeom>
        </p:spPr>
        <p:txBody>
          <a:bodyPr/>
          <a:lstStyle>
            <a:lvl1pPr marL="0" indent="0" algn="ctr">
              <a:buFontTx/>
              <a:buNone/>
              <a:defRPr sz="1300" b="0">
                <a:solidFill>
                  <a:schemeClr val="bg1"/>
                </a:solidFill>
                <a:latin typeface="Century Gothic" panose="020B0502020202020204" pitchFamily="34" charset="0"/>
              </a:defRPr>
            </a:lvl1pPr>
          </a:lstStyle>
          <a:p>
            <a:pPr lvl="0"/>
            <a:r>
              <a:rPr lang="it-IT" dirty="0" smtClean="0"/>
              <a:t>nome.cognome@unibo.it</a:t>
            </a:r>
          </a:p>
          <a:p>
            <a:pPr lvl="0"/>
            <a:r>
              <a:rPr lang="it-IT" dirty="0" smtClean="0"/>
              <a:t>051 20 99982</a:t>
            </a:r>
            <a:endParaRPr lang="it-IT" dirty="0"/>
          </a:p>
        </p:txBody>
      </p:sp>
    </p:spTree>
    <p:extLst>
      <p:ext uri="{BB962C8B-B14F-4D97-AF65-F5344CB8AC3E}">
        <p14:creationId xmlns="" xmlns:p14="http://schemas.microsoft.com/office/powerpoint/2010/main" val="42494506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ttangolo 8"/>
          <p:cNvSpPr/>
          <p:nvPr userDrawn="1"/>
        </p:nvSpPr>
        <p:spPr>
          <a:xfrm>
            <a:off x="0" y="0"/>
            <a:ext cx="12192000" cy="6858000"/>
          </a:xfrm>
          <a:prstGeom prst="rect">
            <a:avLst/>
          </a:prstGeom>
          <a:solidFill>
            <a:srgbClr val="BD2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cxnSp>
        <p:nvCxnSpPr>
          <p:cNvPr id="12" name="Connettore 1 11"/>
          <p:cNvCxnSpPr/>
          <p:nvPr userDrawn="1"/>
        </p:nvCxnSpPr>
        <p:spPr>
          <a:xfrm>
            <a:off x="4367808" y="188640"/>
            <a:ext cx="0" cy="640871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Immagine 5"/>
          <p:cNvPicPr>
            <a:picLocks noChangeAspect="1"/>
          </p:cNvPicPr>
          <p:nvPr userDrawn="1"/>
        </p:nvPicPr>
        <p:blipFill>
          <a:blip r:embed="rId3">
            <a:extLst>
              <a:ext uri="{28A0092B-C50C-407E-A947-70E740481C1C}">
                <a14:useLocalDpi xmlns="" xmlns:a14="http://schemas.microsoft.com/office/drawing/2010/main" val="0"/>
              </a:ext>
            </a:extLst>
          </a:blip>
          <a:stretch>
            <a:fillRect/>
          </a:stretch>
        </p:blipFill>
        <p:spPr>
          <a:xfrm>
            <a:off x="402114" y="214290"/>
            <a:ext cx="3461638" cy="2448272"/>
          </a:xfrm>
          <a:prstGeom prst="rect">
            <a:avLst/>
          </a:prstGeom>
        </p:spPr>
      </p:pic>
    </p:spTree>
    <p:extLst>
      <p:ext uri="{BB962C8B-B14F-4D97-AF65-F5344CB8AC3E}">
        <p14:creationId xmlns="" xmlns:p14="http://schemas.microsoft.com/office/powerpoint/2010/main" val="613657427"/>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Immagine 3"/>
          <p:cNvPicPr>
            <a:picLocks noChangeAspect="1"/>
          </p:cNvPicPr>
          <p:nvPr userDrawn="1"/>
        </p:nvPicPr>
        <p:blipFill rotWithShape="1">
          <a:blip r:embed="rId6">
            <a:extLst>
              <a:ext uri="{28A0092B-C50C-407E-A947-70E740481C1C}">
                <a14:useLocalDpi xmlns="" xmlns:a14="http://schemas.microsoft.com/office/drawing/2010/main" val="0"/>
              </a:ext>
            </a:extLst>
          </a:blip>
          <a:srcRect b="4910"/>
          <a:stretch/>
        </p:blipFill>
        <p:spPr>
          <a:xfrm>
            <a:off x="10680747" y="5877273"/>
            <a:ext cx="1391917" cy="936104"/>
          </a:xfrm>
          <a:prstGeom prst="rect">
            <a:avLst/>
          </a:prstGeom>
        </p:spPr>
      </p:pic>
    </p:spTree>
    <p:extLst>
      <p:ext uri="{BB962C8B-B14F-4D97-AF65-F5344CB8AC3E}">
        <p14:creationId xmlns="" xmlns:p14="http://schemas.microsoft.com/office/powerpoint/2010/main" val="3570652833"/>
      </p:ext>
    </p:extLst>
  </p:cSld>
  <p:clrMap bg1="lt1" tx1="dk1" bg2="lt2" tx2="dk2" accent1="accent1" accent2="accent2" accent3="accent3" accent4="accent4" accent5="accent5" accent6="accent6" hlink="hlink" folHlink="folHlink"/>
  <p:sldLayoutIdLst>
    <p:sldLayoutId id="2147483670" r:id="rId1"/>
    <p:sldLayoutId id="2147483661" r:id="rId2"/>
    <p:sldLayoutId id="2147483667" r:id="rId3"/>
    <p:sldLayoutId id="2147483669" r:id="rId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ttangolo 6"/>
          <p:cNvSpPr/>
          <p:nvPr userDrawn="1"/>
        </p:nvSpPr>
        <p:spPr>
          <a:xfrm>
            <a:off x="0" y="0"/>
            <a:ext cx="12192000" cy="6858000"/>
          </a:xfrm>
          <a:prstGeom prst="rect">
            <a:avLst/>
          </a:prstGeom>
          <a:solidFill>
            <a:srgbClr val="BD2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9" name="CasellaDiTesto 8"/>
          <p:cNvSpPr txBox="1"/>
          <p:nvPr userDrawn="1"/>
        </p:nvSpPr>
        <p:spPr>
          <a:xfrm>
            <a:off x="4175787" y="6453336"/>
            <a:ext cx="3840427" cy="338554"/>
          </a:xfrm>
          <a:prstGeom prst="rect">
            <a:avLst/>
          </a:prstGeom>
          <a:noFill/>
        </p:spPr>
        <p:txBody>
          <a:bodyPr wrap="square" rtlCol="0">
            <a:spAutoFit/>
          </a:bodyPr>
          <a:lstStyle/>
          <a:p>
            <a:pPr algn="ctr"/>
            <a:r>
              <a:rPr lang="it-IT" sz="1600" dirty="0" smtClean="0">
                <a:solidFill>
                  <a:schemeClr val="bg1"/>
                </a:solidFill>
              </a:rPr>
              <a:t>www.unibo.it</a:t>
            </a:r>
            <a:endParaRPr lang="it-IT" sz="1600" dirty="0">
              <a:solidFill>
                <a:schemeClr val="bg1"/>
              </a:solidFill>
            </a:endParaRPr>
          </a:p>
        </p:txBody>
      </p:sp>
      <p:pic>
        <p:nvPicPr>
          <p:cNvPr id="8" name="Immagine 7"/>
          <p:cNvPicPr>
            <a:picLocks noChangeAspect="1"/>
          </p:cNvPicPr>
          <p:nvPr userDrawn="1"/>
        </p:nvPicPr>
        <p:blipFill>
          <a:blip r:embed="rId3">
            <a:extLst>
              <a:ext uri="{28A0092B-C50C-407E-A947-70E740481C1C}">
                <a14:useLocalDpi xmlns="" xmlns:a14="http://schemas.microsoft.com/office/drawing/2010/main" val="0"/>
              </a:ext>
            </a:extLst>
          </a:blip>
          <a:stretch>
            <a:fillRect/>
          </a:stretch>
        </p:blipFill>
        <p:spPr>
          <a:xfrm>
            <a:off x="4772431" y="404663"/>
            <a:ext cx="2648455" cy="1873141"/>
          </a:xfrm>
          <a:prstGeom prst="rect">
            <a:avLst/>
          </a:prstGeom>
        </p:spPr>
      </p:pic>
    </p:spTree>
    <p:extLst>
      <p:ext uri="{BB962C8B-B14F-4D97-AF65-F5344CB8AC3E}">
        <p14:creationId xmlns="" xmlns:p14="http://schemas.microsoft.com/office/powerpoint/2010/main" val="1868398845"/>
      </p:ext>
    </p:extLst>
  </p:cSld>
  <p:clrMap bg1="lt1" tx1="dk1" bg2="lt2" tx2="dk2" accent1="accent1" accent2="accent2" accent3="accent3" accent4="accent4" accent5="accent5" accent6="accent6" hlink="hlink" folHlink="folHlink"/>
  <p:sldLayoutIdLst>
    <p:sldLayoutId id="214748367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climate-adapt.eea.europa.eu/en/knowledge/tools/uncertainty-guidance/topic2/index_html" TargetMode="External"/><Relationship Id="rId2" Type="http://schemas.openxmlformats.org/officeDocument/2006/relationships/hyperlink" Target="https://www.ipcc.ch/assessment-report/ar5/"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en.wikipedia.org/wiki/Probability"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extranet.who.int/kobe_centre/sites/default/files/pdf/WHO%20Guidance_Research%20Methods_Health-EDRM_3.2.pdf"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en.wikipedia.org/wiki/Event_(probability_theory)" TargetMode="External"/><Relationship Id="rId2" Type="http://schemas.openxmlformats.org/officeDocument/2006/relationships/hyperlink" Target="https://en.wikipedia.org/wiki/Probability" TargetMode="External"/><Relationship Id="rId1" Type="http://schemas.openxmlformats.org/officeDocument/2006/relationships/slideLayout" Target="../slideLayouts/slideLayout3.xml"/><Relationship Id="rId6" Type="http://schemas.openxmlformats.org/officeDocument/2006/relationships/hyperlink" Target="https://en.wikipedia.org/wiki/Bayesian_probability" TargetMode="External"/><Relationship Id="rId5" Type="http://schemas.openxmlformats.org/officeDocument/2006/relationships/hyperlink" Target="https://en.wikipedia.org/wiki/Frequentist_probability" TargetMode="External"/><Relationship Id="rId4" Type="http://schemas.openxmlformats.org/officeDocument/2006/relationships/hyperlink" Target="https://en.wikipedia.org/wiki/Probability_axioms"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www.sciencedirect.com/topics/medicine-and-dentistry/determinants-of-health"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en.wikipedia.org/wiki/Little_Ice_Age" TargetMode="External"/><Relationship Id="rId2" Type="http://schemas.openxmlformats.org/officeDocument/2006/relationships/hyperlink" Target="https://en.wikipedia.org/wiki/Climate_of_ancient_Rome"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s://simple.wikipedia.org/wiki/Global_warming"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hyperlink" Target="https://en.wikipedia.org/wiki/Normal_distribution" TargetMode="Externa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phys.org/news/2022-04-global-relevant-climatic-consequences.html" TargetMode="External"/><Relationship Id="rId2" Type="http://schemas.openxmlformats.org/officeDocument/2006/relationships/hyperlink" Target="https://en.wikipedia.org/wiki/Clausius%E2%80%93Clapeyron_relation" TargetMode="External"/><Relationship Id="rId1" Type="http://schemas.openxmlformats.org/officeDocument/2006/relationships/slideLayout" Target="../slideLayouts/slideLayout3.xml"/><Relationship Id="rId4" Type="http://schemas.openxmlformats.org/officeDocument/2006/relationships/hyperlink" Target="https://albertomontanari.it/node/105"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energyeducation.ca/encyclopedia/Climate_simulation_ensemble" TargetMode="External"/><Relationship Id="rId2" Type="http://schemas.openxmlformats.org/officeDocument/2006/relationships/hyperlink" Target="https://cds.climate.copernicus.eu/" TargetMode="External"/><Relationship Id="rId1" Type="http://schemas.openxmlformats.org/officeDocument/2006/relationships/slideLayout" Target="../slideLayouts/slideLayout3.xml"/><Relationship Id="rId4" Type="http://schemas.openxmlformats.org/officeDocument/2006/relationships/hyperlink" Target="https://energyeducation.ca/encyclopedia/Emission_scenario"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hess.copernicus.org/articles/27/2847/2023/" TargetMode="External"/><Relationship Id="rId2" Type="http://schemas.openxmlformats.org/officeDocument/2006/relationships/hyperlink" Target="https://climate.copernicus.eu/climate-projections" TargetMode="Externa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en.wikipedia.org/wiki/Climate_change_adaptation" TargetMode="External"/><Relationship Id="rId2" Type="http://schemas.openxmlformats.org/officeDocument/2006/relationships/hyperlink" Target="https://en.wikipedia.org/wiki/Climate_change_mitigation" TargetMode="Externa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2" Type="http://schemas.openxmlformats.org/officeDocument/2006/relationships/hyperlink" Target="https://www.sciencedirect.com/science/article/pii/S266727822200075X?ref=cra_js_challenge&amp;fr=RR-1" TargetMode="Externa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https://www.thelancet.com/countdown-health-climate" TargetMode="External"/><Relationship Id="rId2" Type="http://schemas.openxmlformats.org/officeDocument/2006/relationships/hyperlink" Target="https://www.sciencedirect.com/topics/medicine-and-dentistry/determinants-of-health" TargetMode="Externa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hyperlink" Target="https://bmcpublichealth.biomedcentral.com/articles/10.1186/s12889-022-13055-6"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hyperlink" Target="https://bmcpublichealth.biomedcentral.com/articles/10.1186/s12889-022-13055-6" TargetMode="Externa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s://www.thelancet.com/pb-assets/Lancet/infographics/climate-countdown-2022/climate-countdown-2022.pdf" TargetMode="External"/><Relationship Id="rId2" Type="http://schemas.openxmlformats.org/officeDocument/2006/relationships/hyperlink" Target="https://www.thelancet.com/cms/attachment/154c83bf-ae91-4f58-8ea5-8f9926900204/gr1.jpg" TargetMode="Externa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s://public.wmo.int/en/resources/bulletin/using-indicators-explain-our-changing-climate-policymakers-and-public" TargetMode="External"/><Relationship Id="rId2" Type="http://schemas.openxmlformats.org/officeDocument/2006/relationships/hyperlink" Target="https://gcos.wmo.int/en/essential-climate-variables" TargetMode="Externa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gcos.wmo.int/en/essential-climate-variables" TargetMode="External"/><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en.wikipedia.org/wiki/Climate_change" TargetMode="Externa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hyperlink" Target="https://en.wikipedia.org/wiki/Medieval_Warm_Period" TargetMode="Externa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hyperlink" Target="https://www.epa.gov/climateimpacts/climate-change-and-human-health-whos-most-risk"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en.wikipedia.org/wiki/Solar_irradiance" TargetMode="External"/><Relationship Id="rId1" Type="http://schemas.openxmlformats.org/officeDocument/2006/relationships/slideLayout" Target="../slideLayouts/slideLayout3.xml"/><Relationship Id="rId5" Type="http://schemas.openxmlformats.org/officeDocument/2006/relationships/hyperlink" Target="https://en.wikipedia.org/wiki/Intergovernmental_Panel_on_Climate_Change" TargetMode="External"/><Relationship Id="rId4" Type="http://schemas.openxmlformats.org/officeDocument/2006/relationships/hyperlink" Target="https://www.ipcc.ch/site/assets/uploads/2018/02/WGIIAR5-Chap11_FINAL.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iris.paho.org/bitstream/handle/10665.2/52930/9789275122839_eng.pdf" TargetMode="Externa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hyperlink" Target="https://www.epa.gov/climate-indicators/climate-change-indicators-lyme-disease"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www.ipcc.ch/assessment-report/ar4/"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macrotrends.net/countries/WLD/world/life-expectancy%3e." TargetMode="External"/><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acrotrends.net/countries/ITA/italy/life-expectancy." TargetMode="External"/><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Climate change impact on health – Train of thoughts</a:t>
            </a:r>
          </a:p>
        </p:txBody>
      </p:sp>
      <p:sp>
        <p:nvSpPr>
          <p:cNvPr id="3" name="Segnaposto testo 2"/>
          <p:cNvSpPr>
            <a:spLocks noGrp="1"/>
          </p:cNvSpPr>
          <p:nvPr>
            <p:ph type="body" sz="quarter" idx="11"/>
          </p:nvPr>
        </p:nvSpPr>
        <p:spPr>
          <a:xfrm>
            <a:off x="452398" y="1138523"/>
            <a:ext cx="9787006" cy="575965"/>
          </a:xfrm>
        </p:spPr>
        <p:txBody>
          <a:bodyPr/>
          <a:lstStyle/>
          <a:p>
            <a:pPr marL="179388" indent="-179388">
              <a:spcAft>
                <a:spcPts val="1200"/>
              </a:spcAft>
              <a:buFont typeface="Arial" pitchFamily="34" charset="0"/>
              <a:buChar char="•"/>
            </a:pPr>
            <a:r>
              <a:rPr lang="en-US" dirty="0" smtClean="0"/>
              <a:t>Classification of climate impacts;</a:t>
            </a:r>
          </a:p>
          <a:p>
            <a:pPr marL="179388" indent="-179388">
              <a:spcAft>
                <a:spcPts val="1200"/>
              </a:spcAft>
              <a:buFont typeface="Arial" pitchFamily="34" charset="0"/>
              <a:buChar char="•"/>
            </a:pPr>
            <a:r>
              <a:rPr lang="en-US" dirty="0" smtClean="0"/>
              <a:t>Ways climate affects human health;</a:t>
            </a:r>
          </a:p>
          <a:p>
            <a:pPr marL="179388" indent="-179388">
              <a:spcAft>
                <a:spcPts val="1200"/>
              </a:spcAft>
              <a:buFont typeface="Arial" pitchFamily="34" charset="0"/>
              <a:buChar char="•"/>
            </a:pPr>
            <a:r>
              <a:rPr lang="en-US" dirty="0" smtClean="0"/>
              <a:t>State of global health (initial condition);</a:t>
            </a:r>
          </a:p>
          <a:p>
            <a:pPr marL="179388" indent="-179388">
              <a:spcAft>
                <a:spcPts val="1200"/>
              </a:spcAft>
              <a:buFont typeface="Arial" pitchFamily="34" charset="0"/>
              <a:buChar char="•"/>
            </a:pPr>
            <a:r>
              <a:rPr lang="en-US" dirty="0" smtClean="0"/>
              <a:t>Impact assessment – Risk analysis through hazard, vulnerability and </a:t>
            </a:r>
            <a:br>
              <a:rPr lang="en-US" dirty="0" smtClean="0"/>
            </a:br>
            <a:r>
              <a:rPr lang="en-US" dirty="0" smtClean="0"/>
              <a:t>exposure estimation;</a:t>
            </a:r>
          </a:p>
          <a:p>
            <a:pPr marL="179388" indent="-179388">
              <a:spcAft>
                <a:spcPts val="1200"/>
              </a:spcAft>
              <a:buFont typeface="Arial" pitchFamily="34" charset="0"/>
              <a:buChar char="•"/>
            </a:pPr>
            <a:r>
              <a:rPr lang="en-US" dirty="0" smtClean="0"/>
              <a:t>Hazard estimation;</a:t>
            </a:r>
          </a:p>
          <a:p>
            <a:pPr marL="179388" indent="-179388">
              <a:spcAft>
                <a:spcPts val="1200"/>
              </a:spcAft>
              <a:buFont typeface="Arial" pitchFamily="34" charset="0"/>
              <a:buChar char="•"/>
            </a:pPr>
            <a:r>
              <a:rPr lang="en-US" dirty="0" smtClean="0"/>
              <a:t>Vulnerability and exposure estimation – health determinants;</a:t>
            </a:r>
          </a:p>
          <a:p>
            <a:pPr marL="179388" indent="-179388">
              <a:spcAft>
                <a:spcPts val="1200"/>
              </a:spcAft>
              <a:buFont typeface="Arial" pitchFamily="34" charset="0"/>
              <a:buChar char="•"/>
            </a:pPr>
            <a:r>
              <a:rPr lang="en-US" dirty="0" smtClean="0"/>
              <a:t>Health benefits;</a:t>
            </a:r>
          </a:p>
          <a:p>
            <a:pPr marL="179388" indent="-179388">
              <a:spcAft>
                <a:spcPts val="1200"/>
              </a:spcAft>
              <a:buFont typeface="Arial" pitchFamily="34" charset="0"/>
              <a:buChar char="•"/>
            </a:pPr>
            <a:r>
              <a:rPr lang="en-US" dirty="0" smtClean="0"/>
              <a:t>Critical synthesis.</a:t>
            </a:r>
          </a:p>
        </p:txBody>
      </p:sp>
      <p:pic>
        <p:nvPicPr>
          <p:cNvPr id="21506" name="Picture 2" descr="File:Noun mind 366997.svg"/>
          <p:cNvPicPr>
            <a:picLocks noChangeAspect="1" noChangeArrowheads="1"/>
          </p:cNvPicPr>
          <p:nvPr/>
        </p:nvPicPr>
        <p:blipFill>
          <a:blip r:embed="rId2"/>
          <a:srcRect/>
          <a:stretch>
            <a:fillRect/>
          </a:stretch>
        </p:blipFill>
        <p:spPr bwMode="auto">
          <a:xfrm>
            <a:off x="9024958" y="1428736"/>
            <a:ext cx="2428892" cy="2428892"/>
          </a:xfrm>
          <a:prstGeom prst="rect">
            <a:avLst/>
          </a:prstGeom>
          <a:noFill/>
        </p:spPr>
      </p:pic>
      <p:sp>
        <p:nvSpPr>
          <p:cNvPr id="5" name="Rettangolo 4"/>
          <p:cNvSpPr/>
          <p:nvPr/>
        </p:nvSpPr>
        <p:spPr>
          <a:xfrm>
            <a:off x="9048792" y="4000504"/>
            <a:ext cx="2905124" cy="646331"/>
          </a:xfrm>
          <a:prstGeom prst="rect">
            <a:avLst/>
          </a:prstGeom>
        </p:spPr>
        <p:txBody>
          <a:bodyPr wrap="square">
            <a:spAutoFit/>
          </a:bodyPr>
          <a:lstStyle/>
          <a:p>
            <a:r>
              <a:rPr lang="en-US" sz="1200" dirty="0" err="1" smtClean="0"/>
              <a:t>Rflor</a:t>
            </a:r>
            <a:r>
              <a:rPr lang="en-US" sz="1200" dirty="0" smtClean="0"/>
              <a:t>, CC BY 4.0 &lt;https://creativecommons.org/licenses/by/4.0&gt;, via Wikimedia Commons</a:t>
            </a:r>
            <a:endParaRPr lang="it-IT" sz="1200"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State of global health</a:t>
            </a:r>
          </a:p>
        </p:txBody>
      </p:sp>
      <p:sp>
        <p:nvSpPr>
          <p:cNvPr id="3" name="Segnaposto testo 2"/>
          <p:cNvSpPr>
            <a:spLocks noGrp="1"/>
          </p:cNvSpPr>
          <p:nvPr>
            <p:ph type="body" sz="quarter" idx="11"/>
          </p:nvPr>
        </p:nvSpPr>
        <p:spPr>
          <a:xfrm>
            <a:off x="335360" y="764803"/>
            <a:ext cx="9787006" cy="575965"/>
          </a:xfrm>
        </p:spPr>
        <p:txBody>
          <a:bodyPr/>
          <a:lstStyle/>
          <a:p>
            <a:r>
              <a:rPr lang="en-US" dirty="0" smtClean="0"/>
              <a:t>The underlying causes of global poor health status are expected to change significantly, with much more preponderance of chronic diseases and injuries; however, the greater infectious diseases of adults and children will remain important in some regions, particularly sub-Saharan Africa and South Asia (Hughes et al., 2011).</a:t>
            </a:r>
          </a:p>
          <a:p>
            <a:endParaRPr lang="en-US" dirty="0" smtClean="0"/>
          </a:p>
          <a:p>
            <a:r>
              <a:rPr lang="en-US" dirty="0" smtClean="0"/>
              <a:t>The </a:t>
            </a:r>
            <a:r>
              <a:rPr lang="en-US" dirty="0" smtClean="0">
                <a:hlinkClick r:id="rId2"/>
              </a:rPr>
              <a:t>Fifth assessment report of IPCC</a:t>
            </a:r>
            <a:r>
              <a:rPr lang="en-US" dirty="0" smtClean="0"/>
              <a:t> affirms with very </a:t>
            </a:r>
            <a:r>
              <a:rPr lang="en-US" dirty="0" smtClean="0">
                <a:hlinkClick r:id="rId3"/>
              </a:rPr>
              <a:t>high confidence</a:t>
            </a:r>
            <a:r>
              <a:rPr lang="en-US" dirty="0" smtClean="0"/>
              <a:t> </a:t>
            </a:r>
            <a:r>
              <a:rPr lang="en-US" b="1" dirty="0" smtClean="0"/>
              <a:t>that human health is affected by climate change (Smith et al., 2014)</a:t>
            </a:r>
            <a:r>
              <a:rPr lang="en-US" dirty="0" smtClean="0"/>
              <a:t>.</a:t>
            </a:r>
          </a:p>
          <a:p>
            <a:endParaRPr lang="en-US" dirty="0" smtClean="0"/>
          </a:p>
          <a:p>
            <a:r>
              <a:rPr lang="en-US" dirty="0" smtClean="0"/>
              <a:t>Impacts included the expansion of the geographical ranges of some diseases and changes in the distributions of some food-, water- and vector-borne diseases - VBD (high confidence).</a:t>
            </a:r>
          </a:p>
          <a:p>
            <a:endParaRPr lang="en-US" dirty="0" smtClean="0"/>
          </a:p>
          <a:p>
            <a:r>
              <a:rPr lang="en-US" dirty="0" smtClean="0"/>
              <a:t>Increasing future health risks were projected from injury, disease and death due to intense </a:t>
            </a:r>
            <a:r>
              <a:rPr lang="en-US" dirty="0" err="1" smtClean="0"/>
              <a:t>heatwaves</a:t>
            </a:r>
            <a:r>
              <a:rPr lang="en-US" dirty="0" smtClean="0"/>
              <a:t> and fires (very high confidence), </a:t>
            </a:r>
            <a:r>
              <a:rPr lang="en-US" dirty="0" err="1" smtClean="0"/>
              <a:t>undernutrition</a:t>
            </a:r>
            <a:r>
              <a:rPr lang="en-US" dirty="0" smtClean="0"/>
              <a:t>, food- and waterborne diseases (very high confidence) and VBDs (medium confidence). The Fifth assessment report (AR5) found that climate change is a multiplier of existing health vulnerabilities, including food insecurity and limited access to safe water, improved sanitation, healthcare and  education. A relevant question is the assessment of baseline vulnerabilities that would persist after climate change is </a:t>
            </a:r>
            <a:r>
              <a:rPr lang="en-US" dirty="0" err="1" smtClean="0"/>
              <a:t>ipotetically</a:t>
            </a:r>
            <a:r>
              <a:rPr lang="en-US" dirty="0" smtClean="0"/>
              <a:t> mitigated.</a:t>
            </a:r>
          </a:p>
          <a:p>
            <a:pPr marL="179388" indent="-179388">
              <a:spcAft>
                <a:spcPts val="1200"/>
              </a:spcAft>
              <a:buFont typeface="Arial" pitchFamily="34" charset="0"/>
              <a:buChar char="•"/>
            </a:pPr>
            <a:endParaRPr lang="en-US" dirty="0" smtClean="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Taxonomy of uncertainty</a:t>
            </a:r>
          </a:p>
        </p:txBody>
      </p:sp>
      <p:sp>
        <p:nvSpPr>
          <p:cNvPr id="3" name="Segnaposto testo 2"/>
          <p:cNvSpPr>
            <a:spLocks noGrp="1"/>
          </p:cNvSpPr>
          <p:nvPr>
            <p:ph type="body" sz="quarter" idx="11"/>
          </p:nvPr>
        </p:nvSpPr>
        <p:spPr>
          <a:xfrm>
            <a:off x="335360" y="764803"/>
            <a:ext cx="8046656" cy="575965"/>
          </a:xfrm>
        </p:spPr>
        <p:txBody>
          <a:bodyPr/>
          <a:lstStyle/>
          <a:p>
            <a:r>
              <a:rPr lang="en-US" dirty="0" smtClean="0"/>
              <a:t>In the IPCC terminology </a:t>
            </a:r>
            <a:r>
              <a:rPr lang="en-US" dirty="0" err="1" smtClean="0"/>
              <a:t>uncertianty</a:t>
            </a:r>
            <a:r>
              <a:rPr lang="en-US" dirty="0" smtClean="0"/>
              <a:t> is quantified through a level of confidence, that is expressed using five qualifiers: </a:t>
            </a:r>
          </a:p>
          <a:p>
            <a:pPr marL="180975" indent="-180975">
              <a:buFont typeface="Arial" pitchFamily="34" charset="0"/>
              <a:buChar char="•"/>
            </a:pPr>
            <a:r>
              <a:rPr lang="en-US" dirty="0" smtClean="0"/>
              <a:t>very low,</a:t>
            </a:r>
          </a:p>
          <a:p>
            <a:pPr marL="180975" indent="-180975">
              <a:buFont typeface="Arial" pitchFamily="34" charset="0"/>
              <a:buChar char="•"/>
            </a:pPr>
            <a:r>
              <a:rPr lang="en-US" dirty="0" smtClean="0"/>
              <a:t>low,</a:t>
            </a:r>
          </a:p>
          <a:p>
            <a:pPr marL="180975" indent="-180975">
              <a:buFont typeface="Arial" pitchFamily="34" charset="0"/>
              <a:buChar char="•"/>
            </a:pPr>
            <a:r>
              <a:rPr lang="en-US" dirty="0" smtClean="0"/>
              <a:t>medium,</a:t>
            </a:r>
          </a:p>
          <a:p>
            <a:pPr marL="180975" indent="-180975">
              <a:buFont typeface="Arial" pitchFamily="34" charset="0"/>
              <a:buChar char="•"/>
            </a:pPr>
            <a:r>
              <a:rPr lang="en-US" dirty="0" smtClean="0"/>
              <a:t>high,</a:t>
            </a:r>
          </a:p>
          <a:p>
            <a:pPr marL="180975" indent="-180975">
              <a:buFont typeface="Arial" pitchFamily="34" charset="0"/>
              <a:buChar char="•"/>
            </a:pPr>
            <a:r>
              <a:rPr lang="en-US" dirty="0" smtClean="0"/>
              <a:t>very high. </a:t>
            </a:r>
          </a:p>
          <a:p>
            <a:r>
              <a:rPr lang="en-US" dirty="0" smtClean="0"/>
              <a:t>It synthesizes the author teams’ judgments about the validity of findings as determined through evaluation of evidence and agreement (</a:t>
            </a:r>
            <a:r>
              <a:rPr lang="en-US" dirty="0" err="1" smtClean="0"/>
              <a:t>Mastrandrea</a:t>
            </a:r>
            <a:r>
              <a:rPr lang="en-US" dirty="0" smtClean="0"/>
              <a:t> et al., 2010). There is flexibility in this relationship; for a given evidence and agreement statement, different confidence levels could be assigned, but increasing levels of evidence and degrees of agreement are correlated with increasing confidence see Figure B1.</a:t>
            </a:r>
          </a:p>
          <a:p>
            <a:r>
              <a:rPr lang="en-US" dirty="0" smtClean="0"/>
              <a:t>Confidence should not be interpreted probabilistically, and it is distinct from “statistical confidence.” In other disciplines, like for instance engineering, uncertainty is measured quantitatively through </a:t>
            </a:r>
            <a:r>
              <a:rPr lang="en-US" dirty="0" smtClean="0">
                <a:hlinkClick r:id="rId2"/>
              </a:rPr>
              <a:t>probabilities</a:t>
            </a:r>
            <a:r>
              <a:rPr lang="en-US" dirty="0" smtClean="0"/>
              <a:t>.</a:t>
            </a:r>
          </a:p>
          <a:p>
            <a:pPr marL="179388" indent="-179388">
              <a:spcAft>
                <a:spcPts val="1200"/>
              </a:spcAft>
              <a:buFont typeface="Arial" pitchFamily="34" charset="0"/>
              <a:buChar char="•"/>
            </a:pPr>
            <a:endParaRPr lang="en-US" dirty="0" smtClean="0"/>
          </a:p>
        </p:txBody>
      </p:sp>
      <p:pic>
        <p:nvPicPr>
          <p:cNvPr id="2050" name="Picture 2" descr="Uncertainty table of IPCC"/>
          <p:cNvPicPr>
            <a:picLocks noChangeAspect="1" noChangeArrowheads="1"/>
          </p:cNvPicPr>
          <p:nvPr/>
        </p:nvPicPr>
        <p:blipFill>
          <a:blip r:embed="rId3"/>
          <a:srcRect/>
          <a:stretch>
            <a:fillRect/>
          </a:stretch>
        </p:blipFill>
        <p:spPr bwMode="auto">
          <a:xfrm>
            <a:off x="7782476" y="1214422"/>
            <a:ext cx="4409524" cy="2704762"/>
          </a:xfrm>
          <a:prstGeom prst="rect">
            <a:avLst/>
          </a:prstGeom>
          <a:noFill/>
        </p:spPr>
      </p:pic>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Assessing the impact of climate change on human health</a:t>
            </a:r>
          </a:p>
        </p:txBody>
      </p:sp>
      <p:sp>
        <p:nvSpPr>
          <p:cNvPr id="3" name="Segnaposto testo 2"/>
          <p:cNvSpPr>
            <a:spLocks noGrp="1"/>
          </p:cNvSpPr>
          <p:nvPr>
            <p:ph type="body" sz="quarter" idx="11"/>
          </p:nvPr>
        </p:nvSpPr>
        <p:spPr>
          <a:xfrm>
            <a:off x="335360" y="764803"/>
            <a:ext cx="9787006" cy="575965"/>
          </a:xfrm>
        </p:spPr>
        <p:txBody>
          <a:bodyPr/>
          <a:lstStyle/>
          <a:p>
            <a:r>
              <a:rPr lang="en-US" dirty="0" smtClean="0"/>
              <a:t>The assessment of the impact of climate change in terms of global human health is a </a:t>
            </a:r>
            <a:r>
              <a:rPr lang="en-US" dirty="0" err="1" smtClean="0"/>
              <a:t>a</a:t>
            </a:r>
            <a:r>
              <a:rPr lang="en-US" dirty="0" smtClean="0"/>
              <a:t> scientific challenge. It is well known that climate is a reason of mortality from ancient times. Climate is naturally affected by variability and change. Variability causes the occurrence of extremes, and related environmental shocks. Change causes permanent shift in the ecosystem dynamics and conditions.</a:t>
            </a:r>
            <a:endParaRPr lang="en-US" dirty="0"/>
          </a:p>
        </p:txBody>
      </p:sp>
      <p:pic>
        <p:nvPicPr>
          <p:cNvPr id="18434" name="Picture 2" descr="https://albertomontanari.it/sites/default/files/inline-images/epa-pathways-climate-change-health.png"/>
          <p:cNvPicPr>
            <a:picLocks noChangeAspect="1" noChangeArrowheads="1"/>
          </p:cNvPicPr>
          <p:nvPr/>
        </p:nvPicPr>
        <p:blipFill>
          <a:blip r:embed="rId2"/>
          <a:srcRect/>
          <a:stretch>
            <a:fillRect/>
          </a:stretch>
        </p:blipFill>
        <p:spPr bwMode="auto">
          <a:xfrm>
            <a:off x="2228006" y="2348880"/>
            <a:ext cx="6892330" cy="4285875"/>
          </a:xfrm>
          <a:prstGeom prst="rect">
            <a:avLst/>
          </a:prstGeom>
          <a:noFill/>
        </p:spPr>
      </p:pic>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Assessing the impact of climate change on human health</a:t>
            </a:r>
          </a:p>
        </p:txBody>
      </p:sp>
      <p:sp>
        <p:nvSpPr>
          <p:cNvPr id="3" name="Segnaposto testo 2"/>
          <p:cNvSpPr>
            <a:spLocks noGrp="1"/>
          </p:cNvSpPr>
          <p:nvPr>
            <p:ph type="body" sz="quarter" idx="11"/>
          </p:nvPr>
        </p:nvSpPr>
        <p:spPr>
          <a:xfrm>
            <a:off x="335360" y="764803"/>
            <a:ext cx="9787006" cy="575965"/>
          </a:xfrm>
        </p:spPr>
        <p:txBody>
          <a:bodyPr/>
          <a:lstStyle/>
          <a:p>
            <a:r>
              <a:rPr lang="en-US" dirty="0" smtClean="0"/>
              <a:t>By following the </a:t>
            </a:r>
            <a:r>
              <a:rPr lang="en-US" dirty="0" smtClean="0">
                <a:hlinkClick r:id="rId2"/>
              </a:rPr>
              <a:t>WHO Guidance on Research Methods for Health Emergency and Disaster Risk Management</a:t>
            </a:r>
            <a:r>
              <a:rPr lang="en-US" dirty="0" smtClean="0"/>
              <a:t> (2020), risk, hazard, exposure and vulnerability can be defined as follows. </a:t>
            </a:r>
          </a:p>
          <a:p>
            <a:endParaRPr lang="en-US" dirty="0" smtClean="0"/>
          </a:p>
          <a:p>
            <a:pPr marL="180975" indent="-180975">
              <a:buFont typeface="Arial" pitchFamily="34" charset="0"/>
              <a:buChar char="•"/>
            </a:pPr>
            <a:r>
              <a:rPr lang="en-US" dirty="0" smtClean="0"/>
              <a:t>The risk R induced by a considered event is given by the combination of hazard P, exposure E and vulnerability V. R is a measure of the expected damage during an assigned time period given by a considered event.</a:t>
            </a:r>
          </a:p>
          <a:p>
            <a:pPr marL="180975" indent="-180975">
              <a:buFont typeface="Arial" pitchFamily="34" charset="0"/>
              <a:buChar char="•"/>
            </a:pPr>
            <a:r>
              <a:rPr lang="en-US" dirty="0" smtClean="0"/>
              <a:t>Hazard is the probability that a given adverse event occurs in a given time period. The adverse events can be natural (earthquake, landslide, tsunami, cyclones, extreme temperatures, floods, or droughts), biological (disease outbreaks including human, animal, and plant epidemics and pandemics), technological (chemical and radiological agent release, explosions, and transport and infrastructure failures), societal (conflict, stampedes, acts of terrorism, migration, and humanitarian emergencies).</a:t>
            </a:r>
          </a:p>
          <a:p>
            <a:pPr marL="180975" indent="-180975">
              <a:buFont typeface="Arial" pitchFamily="34" charset="0"/>
              <a:buChar char="•"/>
            </a:pPr>
            <a:r>
              <a:rPr lang="en-US" dirty="0" smtClean="0"/>
              <a:t>Vulnerability is the probability that the system gets damaged if the adverse event occurs. Vulnerability depends on the presence of measures to prevent adverse effects of climate change, like levees for floods, vaccination campaigns for diseases etc.</a:t>
            </a:r>
          </a:p>
          <a:p>
            <a:pPr marL="180975" indent="-180975">
              <a:buFont typeface="Arial" pitchFamily="34" charset="0"/>
              <a:buChar char="•"/>
            </a:pPr>
            <a:r>
              <a:rPr lang="en-US" dirty="0" smtClean="0"/>
              <a:t>Exposure is the value (not necessarily expressed in monetary terms) of the assets at risk, like people, industries, agricultural systems etc.</a:t>
            </a: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Assessing the impact of climate change on human health</a:t>
            </a:r>
          </a:p>
        </p:txBody>
      </p:sp>
      <p:sp>
        <p:nvSpPr>
          <p:cNvPr id="3" name="Segnaposto testo 2"/>
          <p:cNvSpPr>
            <a:spLocks noGrp="1"/>
          </p:cNvSpPr>
          <p:nvPr>
            <p:ph type="body" sz="quarter" idx="11"/>
          </p:nvPr>
        </p:nvSpPr>
        <p:spPr>
          <a:xfrm>
            <a:off x="335360" y="1352837"/>
            <a:ext cx="9787006" cy="575965"/>
          </a:xfrm>
        </p:spPr>
        <p:txBody>
          <a:bodyPr/>
          <a:lstStyle/>
          <a:p>
            <a:r>
              <a:rPr lang="en-US" dirty="0" smtClean="0"/>
              <a:t>In the risk based approach hazard, vulnerability and exposure are multiplied and integrated over the range of possible events and their intensity to estimate risk. </a:t>
            </a:r>
          </a:p>
          <a:p>
            <a:endParaRPr lang="en-US" dirty="0" smtClean="0"/>
          </a:p>
          <a:p>
            <a:r>
              <a:rPr lang="en-US" dirty="0" smtClean="0"/>
              <a:t>Thus, under the above premises, risk associated to a specific event can be estimated through the relationship</a:t>
            </a:r>
          </a:p>
          <a:p>
            <a:endParaRPr lang="en-US" dirty="0" smtClean="0"/>
          </a:p>
          <a:p>
            <a:r>
              <a:rPr lang="en-US" dirty="0" smtClean="0"/>
              <a:t>R = P V E (1)</a:t>
            </a:r>
          </a:p>
          <a:p>
            <a:endParaRPr lang="en-US" dirty="0" smtClean="0"/>
          </a:p>
          <a:p>
            <a:r>
              <a:rPr lang="en-US" dirty="0" smtClean="0"/>
              <a:t>According to (1), risk is then expressed in monetary terms. On the one hand this solution is practical; on the other hand, it may be difficult to associate a economic value to intangible assets. Furthermore, it may be inappropriate to estimate the physical risk for human beings as for economic damage. Therefore, some authors suggest that the physical risk for humans is estimated separately, by using proper procedures for evaluating probability, vulnerability and exposure. </a:t>
            </a: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Parenthesis: probability</a:t>
            </a:r>
          </a:p>
        </p:txBody>
      </p:sp>
      <p:sp>
        <p:nvSpPr>
          <p:cNvPr id="3" name="Segnaposto testo 2"/>
          <p:cNvSpPr>
            <a:spLocks noGrp="1"/>
          </p:cNvSpPr>
          <p:nvPr>
            <p:ph type="body" sz="quarter" idx="11"/>
          </p:nvPr>
        </p:nvSpPr>
        <p:spPr>
          <a:xfrm>
            <a:off x="335360" y="908819"/>
            <a:ext cx="9787006" cy="575965"/>
          </a:xfrm>
        </p:spPr>
        <p:txBody>
          <a:bodyPr/>
          <a:lstStyle/>
          <a:p>
            <a:r>
              <a:rPr lang="en-US" dirty="0" smtClean="0">
                <a:hlinkClick r:id="rId2"/>
              </a:rPr>
              <a:t>Probability</a:t>
            </a:r>
            <a:r>
              <a:rPr lang="en-US" dirty="0" smtClean="0"/>
              <a:t> describes the likelihood of an </a:t>
            </a:r>
            <a:r>
              <a:rPr lang="en-US" dirty="0" smtClean="0">
                <a:hlinkClick r:id="rId3"/>
              </a:rPr>
              <a:t>event</a:t>
            </a:r>
            <a:r>
              <a:rPr lang="en-US" dirty="0" smtClean="0"/>
              <a:t>. Probability is quantified as a number between 0 and 1 (where 0 indicates impossibility and 1 indicates certainty). The higher the probability of an event, the higher the likelihood that the event will occur. Probability may be defined through the </a:t>
            </a:r>
            <a:r>
              <a:rPr lang="en-US" dirty="0" err="1" smtClean="0">
                <a:hlinkClick r:id="rId4"/>
              </a:rPr>
              <a:t>Kolmogorov</a:t>
            </a:r>
            <a:r>
              <a:rPr lang="en-US" dirty="0" smtClean="0">
                <a:hlinkClick r:id="rId4"/>
              </a:rPr>
              <a:t> axioms</a:t>
            </a:r>
            <a:r>
              <a:rPr lang="en-US" dirty="0" smtClean="0"/>
              <a:t>:</a:t>
            </a:r>
          </a:p>
          <a:p>
            <a:endParaRPr lang="en-US" dirty="0" smtClean="0"/>
          </a:p>
          <a:p>
            <a:pPr marL="228600" indent="-228600">
              <a:buFont typeface="Arial" pitchFamily="34" charset="0"/>
              <a:buChar char="•"/>
            </a:pPr>
            <a:r>
              <a:rPr lang="en-US" dirty="0" smtClean="0"/>
              <a:t>Axiom 1: The probability of an event is a real number greater than or equal to 0.</a:t>
            </a:r>
          </a:p>
          <a:p>
            <a:pPr marL="228600" indent="-228600">
              <a:buFont typeface="Arial" pitchFamily="34" charset="0"/>
              <a:buChar char="•"/>
            </a:pPr>
            <a:r>
              <a:rPr lang="en-US" dirty="0" smtClean="0"/>
              <a:t>Axiom 2: The probability that at least one of all the possible outcomes of a process (such as rolling a die) will occur is 1.</a:t>
            </a:r>
          </a:p>
          <a:p>
            <a:pPr marL="228600" indent="-228600">
              <a:buFont typeface="Arial" pitchFamily="34" charset="0"/>
              <a:buChar char="•"/>
            </a:pPr>
            <a:r>
              <a:rPr lang="en-US" dirty="0" smtClean="0"/>
              <a:t>Axiom 3: If two events A and B are mutually exclusive, then the probability of either A or B occurring is the probability of A occurring plus the probability of B occurring.</a:t>
            </a:r>
          </a:p>
          <a:p>
            <a:pPr marL="228600" indent="-228600"/>
            <a:endParaRPr lang="en-US" dirty="0" smtClean="0"/>
          </a:p>
          <a:p>
            <a:r>
              <a:rPr lang="en-US" dirty="0" smtClean="0"/>
              <a:t>Probability may be estimated through an objective analysis of experiments, or through belief. This subdivision originates two definitions of probability. The </a:t>
            </a:r>
            <a:r>
              <a:rPr lang="en-US" b="1" dirty="0" err="1" smtClean="0">
                <a:hlinkClick r:id="rId5"/>
              </a:rPr>
              <a:t>frequentist</a:t>
            </a:r>
            <a:r>
              <a:rPr lang="en-US" b="1" dirty="0" smtClean="0">
                <a:hlinkClick r:id="rId5"/>
              </a:rPr>
              <a:t> definition</a:t>
            </a:r>
            <a:r>
              <a:rPr lang="en-US" dirty="0" smtClean="0"/>
              <a:t> is a standard interpretation of probability; it defines an event's probability as the limit of its relative frequency in a large number of trials. Such definition automatically satisfies </a:t>
            </a:r>
            <a:r>
              <a:rPr lang="en-US" dirty="0" err="1" smtClean="0"/>
              <a:t>Kolmogorov's</a:t>
            </a:r>
            <a:r>
              <a:rPr lang="en-US" dirty="0" smtClean="0"/>
              <a:t> axioms. The </a:t>
            </a:r>
            <a:r>
              <a:rPr lang="en-US" b="1" dirty="0" smtClean="0">
                <a:hlinkClick r:id="rId6"/>
              </a:rPr>
              <a:t>Bayesian definition</a:t>
            </a:r>
            <a:r>
              <a:rPr lang="en-US" dirty="0" smtClean="0"/>
              <a:t> associates probability to a quantity that represents a state of knowledge, or a state of belief. </a:t>
            </a: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Parenthesis: probability</a:t>
            </a:r>
          </a:p>
        </p:txBody>
      </p:sp>
      <p:pic>
        <p:nvPicPr>
          <p:cNvPr id="47108" name="Picture 4" descr="https://upload.wikimedia.org/wikipedia/commons/thumb/1/12/Dice_Distribution_%28bar%29.svg/512px-Dice_Distribution_%28bar%29.svg.png"/>
          <p:cNvPicPr>
            <a:picLocks noChangeAspect="1" noChangeArrowheads="1"/>
          </p:cNvPicPr>
          <p:nvPr/>
        </p:nvPicPr>
        <p:blipFill>
          <a:blip r:embed="rId2"/>
          <a:srcRect/>
          <a:stretch>
            <a:fillRect/>
          </a:stretch>
        </p:blipFill>
        <p:spPr bwMode="auto">
          <a:xfrm>
            <a:off x="2351584" y="1052736"/>
            <a:ext cx="4876800" cy="3657600"/>
          </a:xfrm>
          <a:prstGeom prst="rect">
            <a:avLst/>
          </a:prstGeom>
          <a:noFill/>
        </p:spPr>
      </p:pic>
      <p:sp>
        <p:nvSpPr>
          <p:cNvPr id="9" name="Rettangolo 8"/>
          <p:cNvSpPr/>
          <p:nvPr/>
        </p:nvSpPr>
        <p:spPr>
          <a:xfrm>
            <a:off x="1487488" y="4976008"/>
            <a:ext cx="7656512" cy="1200329"/>
          </a:xfrm>
          <a:prstGeom prst="rect">
            <a:avLst/>
          </a:prstGeom>
        </p:spPr>
        <p:txBody>
          <a:bodyPr wrap="square">
            <a:spAutoFit/>
          </a:bodyPr>
          <a:lstStyle/>
          <a:p>
            <a:r>
              <a:rPr lang="en-US" dirty="0" smtClean="0"/>
              <a:t>The probability function p(S) specifies the probability distribution for the sum S of counts from two dice. For example, the figure shows that p(11) = 1/18. p(S) allows the computation of probabilities of events such as P(S &gt; 9) = 1/12 + 1/18 + 1/36 = 1/6, and all other probabilities in the distribution. </a:t>
            </a:r>
            <a:endParaRPr lang="it-IT"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Assessing the impact of climate change on human health</a:t>
            </a:r>
          </a:p>
        </p:txBody>
      </p:sp>
      <p:sp>
        <p:nvSpPr>
          <p:cNvPr id="3" name="Segnaposto testo 2"/>
          <p:cNvSpPr>
            <a:spLocks noGrp="1"/>
          </p:cNvSpPr>
          <p:nvPr>
            <p:ph type="body" sz="quarter" idx="11"/>
          </p:nvPr>
        </p:nvSpPr>
        <p:spPr>
          <a:xfrm>
            <a:off x="335360" y="1567151"/>
            <a:ext cx="9787006" cy="575965"/>
          </a:xfrm>
        </p:spPr>
        <p:txBody>
          <a:bodyPr/>
          <a:lstStyle/>
          <a:p>
            <a:r>
              <a:rPr lang="en-US" dirty="0" smtClean="0"/>
              <a:t>While eq. (1) looks extremely simple, actually the estimation of P, V and R is not straightforward. Essentially:</a:t>
            </a:r>
          </a:p>
          <a:p>
            <a:endParaRPr lang="en-US" dirty="0" smtClean="0"/>
          </a:p>
          <a:p>
            <a:pPr marL="180975" indent="-180975">
              <a:buFont typeface="Arial" pitchFamily="34" charset="0"/>
              <a:buChar char="•"/>
            </a:pPr>
            <a:r>
              <a:rPr lang="en-US" dirty="0" smtClean="0"/>
              <a:t>Probability can be estimated through a climate analysis, by referring to given climate scenarios;</a:t>
            </a:r>
          </a:p>
          <a:p>
            <a:pPr marL="180975" indent="-180975">
              <a:buFont typeface="Arial" pitchFamily="34" charset="0"/>
              <a:buChar char="•"/>
            </a:pPr>
            <a:endParaRPr lang="en-US" dirty="0" smtClean="0"/>
          </a:p>
          <a:p>
            <a:pPr marL="180975" indent="-180975">
              <a:buFont typeface="Arial" pitchFamily="34" charset="0"/>
              <a:buChar char="•"/>
            </a:pPr>
            <a:r>
              <a:rPr lang="en-US" dirty="0" smtClean="0"/>
              <a:t>Vulnerability estimation requires an analysis of the social context, in particular of prevention policies, state of the health care system etc.;</a:t>
            </a:r>
          </a:p>
          <a:p>
            <a:pPr marL="180975" indent="-180975">
              <a:buFont typeface="Arial" pitchFamily="34" charset="0"/>
              <a:buChar char="•"/>
            </a:pPr>
            <a:endParaRPr lang="en-US" dirty="0" smtClean="0"/>
          </a:p>
          <a:p>
            <a:pPr marL="180975" indent="-180975">
              <a:buFont typeface="Arial" pitchFamily="34" charset="0"/>
              <a:buChar char="•"/>
            </a:pPr>
            <a:r>
              <a:rPr lang="en-US" dirty="0" smtClean="0"/>
              <a:t>Exposure estimation is based on an economic or social analysis of the monetary and/or physical damage that may occur to population if a hazard </a:t>
            </a:r>
            <a:r>
              <a:rPr lang="en-US" dirty="0" err="1" smtClean="0"/>
              <a:t>materialises</a:t>
            </a:r>
            <a:r>
              <a:rPr lang="en-US" dirty="0" smtClean="0"/>
              <a:t> with an adverse event and people are fully vulnerable (policies to reduce vulnerability fail).</a:t>
            </a: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Assessing the impact of climate change on human health</a:t>
            </a:r>
          </a:p>
        </p:txBody>
      </p:sp>
      <p:sp>
        <p:nvSpPr>
          <p:cNvPr id="3" name="Segnaposto testo 2"/>
          <p:cNvSpPr>
            <a:spLocks noGrp="1"/>
          </p:cNvSpPr>
          <p:nvPr>
            <p:ph type="body" sz="quarter" idx="11"/>
          </p:nvPr>
        </p:nvSpPr>
        <p:spPr>
          <a:xfrm>
            <a:off x="335360" y="764803"/>
            <a:ext cx="9787006" cy="575965"/>
          </a:xfrm>
        </p:spPr>
        <p:txBody>
          <a:bodyPr/>
          <a:lstStyle/>
          <a:p>
            <a:r>
              <a:rPr lang="en-US" dirty="0" smtClean="0"/>
              <a:t>Then, within the risk based approach the assessment of the impact of climate change on health can be articulated along the following steps:</a:t>
            </a:r>
          </a:p>
          <a:p>
            <a:endParaRPr lang="en-US" dirty="0" smtClean="0"/>
          </a:p>
          <a:p>
            <a:pPr marL="180975" indent="-180975">
              <a:buFont typeface="Arial" pitchFamily="34" charset="0"/>
              <a:buChar char="•"/>
            </a:pPr>
            <a:r>
              <a:rPr lang="en-US" dirty="0" smtClean="0"/>
              <a:t>Assessment of hazard changes by considering the change in climatic variables;</a:t>
            </a:r>
          </a:p>
          <a:p>
            <a:pPr marL="180975" indent="-180975">
              <a:buFont typeface="Arial" pitchFamily="34" charset="0"/>
              <a:buChar char="•"/>
            </a:pPr>
            <a:endParaRPr lang="en-US" dirty="0" smtClean="0"/>
          </a:p>
          <a:p>
            <a:pPr marL="180975" indent="-180975">
              <a:buFont typeface="Arial" pitchFamily="34" charset="0"/>
              <a:buChar char="•"/>
            </a:pPr>
            <a:r>
              <a:rPr lang="en-US" dirty="0" smtClean="0"/>
              <a:t>Assessment of other hazards related to climate change, like for instance the consequences of climate change mitigation and adaptation;</a:t>
            </a:r>
          </a:p>
          <a:p>
            <a:pPr marL="180975" indent="-180975">
              <a:buFont typeface="Arial" pitchFamily="34" charset="0"/>
              <a:buChar char="•"/>
            </a:pPr>
            <a:endParaRPr lang="en-US" dirty="0" smtClean="0"/>
          </a:p>
          <a:p>
            <a:pPr marL="180975" indent="-180975">
              <a:buFont typeface="Arial" pitchFamily="34" charset="0"/>
              <a:buChar char="•"/>
            </a:pPr>
            <a:r>
              <a:rPr lang="en-US" dirty="0" smtClean="0"/>
              <a:t>Assessment of vulnerability and exposure through "</a:t>
            </a:r>
            <a:r>
              <a:rPr lang="en-US" dirty="0" smtClean="0">
                <a:hlinkClick r:id="rId2"/>
              </a:rPr>
              <a:t>health determinants</a:t>
            </a:r>
            <a:r>
              <a:rPr lang="en-US" dirty="0" smtClean="0"/>
              <a:t>" which translate change in climatic and other systems variables into health outcomes with respect to current baseline;</a:t>
            </a:r>
          </a:p>
          <a:p>
            <a:pPr marL="180975" indent="-180975">
              <a:buFont typeface="Arial" pitchFamily="34" charset="0"/>
              <a:buChar char="•"/>
            </a:pPr>
            <a:endParaRPr lang="en-US" dirty="0" smtClean="0"/>
          </a:p>
          <a:p>
            <a:pPr marL="180975" indent="-180975">
              <a:buFont typeface="Arial" pitchFamily="34" charset="0"/>
              <a:buChar char="•"/>
            </a:pPr>
            <a:r>
              <a:rPr lang="en-US" dirty="0" smtClean="0"/>
              <a:t>Identification of "health benefits" which may derive from climate change;</a:t>
            </a:r>
          </a:p>
          <a:p>
            <a:pPr marL="180975" indent="-180975">
              <a:buFont typeface="Arial" pitchFamily="34" charset="0"/>
              <a:buChar char="•"/>
            </a:pPr>
            <a:endParaRPr lang="en-US" dirty="0" smtClean="0"/>
          </a:p>
          <a:p>
            <a:pPr marL="180975" indent="-180975">
              <a:buFont typeface="Arial" pitchFamily="34" charset="0"/>
              <a:buChar char="•"/>
            </a:pPr>
            <a:r>
              <a:rPr lang="en-US" dirty="0" smtClean="0"/>
              <a:t>Critical synthesis of the results and identification of the additive impacts due to climate change. </a:t>
            </a: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Hazard change due to climate change</a:t>
            </a:r>
          </a:p>
        </p:txBody>
      </p:sp>
      <p:sp>
        <p:nvSpPr>
          <p:cNvPr id="3" name="Segnaposto testo 2"/>
          <p:cNvSpPr>
            <a:spLocks noGrp="1"/>
          </p:cNvSpPr>
          <p:nvPr>
            <p:ph type="body" sz="quarter" idx="11"/>
          </p:nvPr>
        </p:nvSpPr>
        <p:spPr>
          <a:xfrm>
            <a:off x="335360" y="908819"/>
            <a:ext cx="9787006" cy="575965"/>
          </a:xfrm>
        </p:spPr>
        <p:txBody>
          <a:bodyPr/>
          <a:lstStyle/>
          <a:p>
            <a:r>
              <a:rPr lang="en-US" dirty="0" smtClean="0"/>
              <a:t>We refer here to the current usage of the term "climate change" with the meaning of "anthropogenic climate change". </a:t>
            </a:r>
          </a:p>
          <a:p>
            <a:endParaRPr lang="en-US" dirty="0" smtClean="0"/>
          </a:p>
          <a:p>
            <a:r>
              <a:rPr lang="en-US" dirty="0" smtClean="0"/>
              <a:t>Whatever definition we use, we should have clear that </a:t>
            </a:r>
            <a:r>
              <a:rPr lang="en-US" b="1" dirty="0" smtClean="0"/>
              <a:t>climate is naturally changing</a:t>
            </a:r>
            <a:r>
              <a:rPr lang="en-US" dirty="0" smtClean="0"/>
              <a:t>, in both short time windows (and in this case we use the term variability) and the long time window (think of the glaciations). </a:t>
            </a:r>
          </a:p>
          <a:p>
            <a:endParaRPr lang="en-US" dirty="0" smtClean="0"/>
          </a:p>
          <a:p>
            <a:r>
              <a:rPr lang="en-US" dirty="0" smtClean="0"/>
              <a:t>In particular, time variability is the feature underlying the occurrence of extremes, that cause droughts, heavy rainfall, cyclones, and floods. These disasters are a natural feature of climate which have a long history. </a:t>
            </a:r>
          </a:p>
          <a:p>
            <a:endParaRPr lang="en-US" dirty="0" smtClean="0"/>
          </a:p>
          <a:p>
            <a:r>
              <a:rPr lang="en-US" dirty="0" smtClean="0"/>
              <a:t>The occurrence of climate changes and extremes caused the decline of ancient </a:t>
            </a:r>
            <a:r>
              <a:rPr lang="en-US" dirty="0" err="1" smtClean="0"/>
              <a:t>civilisations</a:t>
            </a:r>
            <a:r>
              <a:rPr lang="en-US" dirty="0" smtClean="0"/>
              <a:t>. Increased climate variability from c. 250 to 600 coincided with the </a:t>
            </a:r>
            <a:r>
              <a:rPr lang="en-US" dirty="0" smtClean="0">
                <a:hlinkClick r:id="rId2"/>
              </a:rPr>
              <a:t>decline of the Western Roman Empire</a:t>
            </a:r>
            <a:r>
              <a:rPr lang="en-US" dirty="0" smtClean="0"/>
              <a:t>. Another interesting example is given by the long history of land reclamation in the Emilia-Romagna region, in Italy, which was severely affected by the occurrence of floods during the </a:t>
            </a:r>
            <a:r>
              <a:rPr lang="en-US" dirty="0" smtClean="0">
                <a:hlinkClick r:id="rId3"/>
              </a:rPr>
              <a:t>Little Ice Age</a:t>
            </a:r>
            <a:r>
              <a:rPr lang="en-US" dirty="0" smtClean="0"/>
              <a:t>.</a:t>
            </a: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Climate change impact on health</a:t>
            </a:r>
          </a:p>
        </p:txBody>
      </p:sp>
      <p:sp>
        <p:nvSpPr>
          <p:cNvPr id="3" name="Segnaposto testo 2"/>
          <p:cNvSpPr>
            <a:spLocks noGrp="1"/>
          </p:cNvSpPr>
          <p:nvPr>
            <p:ph type="body" sz="quarter" idx="11"/>
          </p:nvPr>
        </p:nvSpPr>
        <p:spPr>
          <a:xfrm>
            <a:off x="452398" y="857232"/>
            <a:ext cx="9787006" cy="575965"/>
          </a:xfrm>
        </p:spPr>
        <p:txBody>
          <a:bodyPr/>
          <a:lstStyle/>
          <a:p>
            <a:pPr marL="179388" indent="-179388">
              <a:spcAft>
                <a:spcPts val="1200"/>
              </a:spcAft>
              <a:buFont typeface="Arial" pitchFamily="34" charset="0"/>
              <a:buChar char="•"/>
            </a:pPr>
            <a:r>
              <a:rPr lang="en-US" dirty="0" smtClean="0"/>
              <a:t>Climate is a fundamental driver of environmental conditions and, as such, it is much influential on the health of humans.</a:t>
            </a:r>
          </a:p>
          <a:p>
            <a:pPr marL="179388" indent="-179388">
              <a:spcAft>
                <a:spcPts val="1200"/>
              </a:spcAft>
              <a:buFont typeface="Arial" pitchFamily="34" charset="0"/>
              <a:buChar char="•"/>
            </a:pPr>
            <a:endParaRPr lang="en-US" dirty="0" smtClean="0"/>
          </a:p>
          <a:p>
            <a:pPr marL="179388" indent="-179388">
              <a:spcAft>
                <a:spcPts val="1200"/>
              </a:spcAft>
              <a:buFont typeface="Arial" pitchFamily="34" charset="0"/>
              <a:buChar char="•"/>
            </a:pPr>
            <a:r>
              <a:rPr lang="en-US" dirty="0" smtClean="0"/>
              <a:t>Through evolution, climate and physical condition of individuals co-evolve so that the latter adapts to the former. </a:t>
            </a:r>
          </a:p>
          <a:p>
            <a:pPr marL="179388" indent="-179388">
              <a:spcAft>
                <a:spcPts val="1200"/>
              </a:spcAft>
              <a:buFont typeface="Arial" pitchFamily="34" charset="0"/>
              <a:buChar char="•"/>
            </a:pPr>
            <a:endParaRPr lang="en-US" dirty="0" smtClean="0"/>
          </a:p>
          <a:p>
            <a:pPr marL="179388" indent="-179388">
              <a:spcAft>
                <a:spcPts val="1200"/>
              </a:spcAft>
              <a:buFont typeface="Arial" pitchFamily="34" charset="0"/>
              <a:buChar char="•"/>
            </a:pPr>
            <a:r>
              <a:rPr lang="en-US" dirty="0" smtClean="0"/>
              <a:t>Changes in climate, of whatever nature, imply a corresponding adaptation of individuals. Such adaptation may require some time and imply adverse consequences. </a:t>
            </a:r>
          </a:p>
          <a:p>
            <a:pPr marL="179388" indent="-179388">
              <a:spcAft>
                <a:spcPts val="1200"/>
              </a:spcAft>
              <a:buFont typeface="Arial" pitchFamily="34" charset="0"/>
              <a:buChar char="•"/>
            </a:pPr>
            <a:endParaRPr lang="en-US" dirty="0" smtClean="0"/>
          </a:p>
          <a:p>
            <a:pPr marL="179388" indent="-179388">
              <a:spcAft>
                <a:spcPts val="1200"/>
              </a:spcAft>
              <a:buFont typeface="Arial" pitchFamily="34" charset="0"/>
              <a:buChar char="•"/>
            </a:pPr>
            <a:r>
              <a:rPr lang="en-US" dirty="0" smtClean="0"/>
              <a:t>After </a:t>
            </a:r>
            <a:r>
              <a:rPr lang="en-US" dirty="0" smtClean="0">
                <a:hlinkClick r:id="rId2"/>
              </a:rPr>
              <a:t>global warming</a:t>
            </a:r>
            <a:r>
              <a:rPr lang="en-US" dirty="0" smtClean="0"/>
              <a:t> several concerns were raised on the impact on the health of people. These are the subject of intensive research activities. </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Hazard change due to climate change</a:t>
            </a:r>
          </a:p>
        </p:txBody>
      </p:sp>
      <p:sp>
        <p:nvSpPr>
          <p:cNvPr id="3" name="Segnaposto testo 2"/>
          <p:cNvSpPr>
            <a:spLocks noGrp="1"/>
          </p:cNvSpPr>
          <p:nvPr>
            <p:ph type="body" sz="quarter" idx="11"/>
          </p:nvPr>
        </p:nvSpPr>
        <p:spPr>
          <a:xfrm>
            <a:off x="335360" y="548680"/>
            <a:ext cx="9787006" cy="575965"/>
          </a:xfrm>
        </p:spPr>
        <p:txBody>
          <a:bodyPr/>
          <a:lstStyle/>
          <a:p>
            <a:r>
              <a:rPr lang="en-US" dirty="0" smtClean="0"/>
              <a:t>In view of climate variability, it is a challenge to assess the change in climatic variables that is currently induced by anthropogenic global warming and climate change. </a:t>
            </a:r>
          </a:p>
          <a:p>
            <a:endParaRPr lang="en-US" dirty="0" smtClean="0"/>
          </a:p>
          <a:p>
            <a:r>
              <a:rPr lang="en-US" dirty="0" smtClean="0"/>
              <a:t>While global warming is rigorously quantified, it is still problematic to quantify the changes in other relevant climatic variables which are more heterogeneous in space and more fluctuating in time than temperature. </a:t>
            </a:r>
          </a:p>
          <a:p>
            <a:endParaRPr lang="en-US" dirty="0" smtClean="0"/>
          </a:p>
          <a:p>
            <a:r>
              <a:rPr lang="en-US" dirty="0" smtClean="0"/>
              <a:t>Let's point out once again that climate may affect people mainly through:</a:t>
            </a:r>
          </a:p>
          <a:p>
            <a:pPr marL="228600" indent="-228600">
              <a:buFont typeface="Arial" pitchFamily="34" charset="0"/>
              <a:buChar char="•"/>
            </a:pPr>
            <a:r>
              <a:rPr lang="en-US" dirty="0" smtClean="0"/>
              <a:t>Temperature (heat waves, fires, increasing demand for water, etc);</a:t>
            </a:r>
          </a:p>
          <a:p>
            <a:pPr marL="228600" indent="-228600">
              <a:buFont typeface="Arial" pitchFamily="34" charset="0"/>
              <a:buChar char="•"/>
            </a:pPr>
            <a:r>
              <a:rPr lang="en-US" dirty="0" smtClean="0"/>
              <a:t>Wind (extreme windstorms, increased evaporation etc);</a:t>
            </a:r>
          </a:p>
          <a:p>
            <a:pPr marL="228600" indent="-228600">
              <a:buFont typeface="Arial" pitchFamily="34" charset="0"/>
              <a:buChar char="•"/>
            </a:pPr>
            <a:r>
              <a:rPr lang="en-US" dirty="0" smtClean="0"/>
              <a:t>Long and short term rainfall (extreme storms, floods, droughts, etc);</a:t>
            </a:r>
          </a:p>
          <a:p>
            <a:pPr marL="228600" indent="-228600">
              <a:buFont typeface="Arial" pitchFamily="34" charset="0"/>
              <a:buChar char="•"/>
            </a:pPr>
            <a:r>
              <a:rPr lang="en-US" dirty="0" smtClean="0"/>
              <a:t>River flow and groundwater flow (floods, droughts, etc);</a:t>
            </a:r>
          </a:p>
          <a:p>
            <a:pPr marL="228600" indent="-228600">
              <a:buFont typeface="Arial" pitchFamily="34" charset="0"/>
              <a:buChar char="•"/>
            </a:pPr>
            <a:r>
              <a:rPr lang="en-US" dirty="0" smtClean="0"/>
              <a:t>Other hydrological variables like water storage, etc.</a:t>
            </a:r>
          </a:p>
          <a:p>
            <a:endParaRPr lang="en-US" dirty="0" smtClean="0"/>
          </a:p>
          <a:p>
            <a:r>
              <a:rPr lang="en-US" dirty="0" smtClean="0"/>
              <a:t>In a few words, one may say that climate affects human health mainly through temperature and the water cycle.</a:t>
            </a:r>
          </a:p>
          <a:p>
            <a:endParaRPr lang="en-US" dirty="0" smtClean="0"/>
          </a:p>
          <a:p>
            <a:r>
              <a:rPr lang="en-US" dirty="0" smtClean="0"/>
              <a:t>With the difference that temperature is varying more regularly than water variables, that are typically </a:t>
            </a:r>
            <a:r>
              <a:rPr lang="en-US" dirty="0" smtClean="0">
                <a:hlinkClick r:id="rId2"/>
              </a:rPr>
              <a:t>non-Gaussian</a:t>
            </a:r>
            <a:r>
              <a:rPr lang="en-US" dirty="0" smtClean="0"/>
              <a:t> and therefore more subjected to the occurrence of extremes.</a:t>
            </a: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Hazard change due to climate change</a:t>
            </a:r>
          </a:p>
        </p:txBody>
      </p:sp>
      <p:sp>
        <p:nvSpPr>
          <p:cNvPr id="3" name="Segnaposto testo 2"/>
          <p:cNvSpPr>
            <a:spLocks noGrp="1"/>
          </p:cNvSpPr>
          <p:nvPr>
            <p:ph type="body" sz="quarter" idx="11"/>
          </p:nvPr>
        </p:nvSpPr>
        <p:spPr>
          <a:xfrm>
            <a:off x="335360" y="692795"/>
            <a:ext cx="9787006" cy="575965"/>
          </a:xfrm>
        </p:spPr>
        <p:txBody>
          <a:bodyPr/>
          <a:lstStyle/>
          <a:p>
            <a:r>
              <a:rPr lang="en-US" dirty="0" smtClean="0"/>
              <a:t>The feeling is that temperature and "water" extremes are increasing under global warming. </a:t>
            </a:r>
          </a:p>
          <a:p>
            <a:endParaRPr lang="en-US" dirty="0" smtClean="0"/>
          </a:p>
          <a:p>
            <a:r>
              <a:rPr lang="en-US" dirty="0" smtClean="0"/>
              <a:t>This feeling is also supported by physical considerations like the </a:t>
            </a:r>
            <a:r>
              <a:rPr lang="en-US" dirty="0" err="1" smtClean="0">
                <a:hlinkClick r:id="rId2"/>
              </a:rPr>
              <a:t>Clausius-Clapeyron</a:t>
            </a:r>
            <a:r>
              <a:rPr lang="en-US" dirty="0" smtClean="0">
                <a:hlinkClick r:id="rId2"/>
              </a:rPr>
              <a:t> equation</a:t>
            </a:r>
            <a:r>
              <a:rPr lang="en-US" dirty="0" smtClean="0"/>
              <a:t>, that may indeed confirm that the </a:t>
            </a:r>
            <a:r>
              <a:rPr lang="en-US" dirty="0" smtClean="0">
                <a:hlinkClick r:id="rId3"/>
              </a:rPr>
              <a:t>hydrological cycle is accelerating</a:t>
            </a:r>
            <a:r>
              <a:rPr lang="en-US" dirty="0" smtClean="0"/>
              <a:t>. </a:t>
            </a:r>
          </a:p>
          <a:p>
            <a:endParaRPr lang="en-US" dirty="0" smtClean="0"/>
          </a:p>
          <a:p>
            <a:r>
              <a:rPr lang="en-US" dirty="0" smtClean="0"/>
              <a:t>However, climate observation provide only partial support to the above feeling, in particular for those climatic variables that are difficult to observe. </a:t>
            </a:r>
          </a:p>
          <a:p>
            <a:endParaRPr lang="en-US" dirty="0" smtClean="0"/>
          </a:p>
          <a:p>
            <a:r>
              <a:rPr lang="en-US" dirty="0" smtClean="0"/>
              <a:t>There has been a lot of studies on extreme rainfall which point out local increases (see, for instance, </a:t>
            </a:r>
            <a:r>
              <a:rPr lang="en-US" dirty="0" err="1" smtClean="0"/>
              <a:t>Papalexiou</a:t>
            </a:r>
            <a:r>
              <a:rPr lang="en-US" dirty="0" smtClean="0"/>
              <a:t> and Montanari (2019)), but changes in extreme rainfall appear irregular in space.</a:t>
            </a:r>
          </a:p>
          <a:p>
            <a:endParaRPr lang="en-US" dirty="0" smtClean="0"/>
          </a:p>
          <a:p>
            <a:r>
              <a:rPr lang="en-US" dirty="0" smtClean="0"/>
              <a:t>The challenge of estimating changes due to anthropogenic global warming is often resolved by using </a:t>
            </a:r>
            <a:r>
              <a:rPr lang="en-US" dirty="0" smtClean="0">
                <a:hlinkClick r:id="rId4"/>
              </a:rPr>
              <a:t>climate models</a:t>
            </a:r>
            <a:r>
              <a:rPr lang="en-US" dirty="0" smtClean="0"/>
              <a:t>, but we need to use particular care. In fact, climate models perform relatively well in the simulation of temperature, while they are still subjected to relevant uncertainty in the simulation of strongly heterogeneous variables that also affected by relevant time variability, like for instance those that are governed by convective processes.</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Hazard change due to climate change</a:t>
            </a:r>
          </a:p>
        </p:txBody>
      </p:sp>
      <p:sp>
        <p:nvSpPr>
          <p:cNvPr id="3" name="Segnaposto testo 2"/>
          <p:cNvSpPr>
            <a:spLocks noGrp="1"/>
          </p:cNvSpPr>
          <p:nvPr>
            <p:ph type="body" sz="quarter" idx="11"/>
          </p:nvPr>
        </p:nvSpPr>
        <p:spPr>
          <a:xfrm>
            <a:off x="335360" y="1268859"/>
            <a:ext cx="9787006" cy="575965"/>
          </a:xfrm>
        </p:spPr>
        <p:txBody>
          <a:bodyPr/>
          <a:lstStyle/>
          <a:p>
            <a:r>
              <a:rPr lang="en-US" dirty="0" smtClean="0"/>
              <a:t>Simulation from climate models are available in several public repositories like the </a:t>
            </a:r>
            <a:r>
              <a:rPr lang="en-US" dirty="0" smtClean="0">
                <a:hlinkClick r:id="rId2"/>
              </a:rPr>
              <a:t>Copernicus Climate Data Store</a:t>
            </a:r>
            <a:r>
              <a:rPr lang="en-US" dirty="0" smtClean="0"/>
              <a:t>. </a:t>
            </a:r>
          </a:p>
          <a:p>
            <a:endParaRPr lang="en-US" dirty="0" smtClean="0"/>
          </a:p>
          <a:p>
            <a:r>
              <a:rPr lang="en-US" dirty="0" smtClean="0"/>
              <a:t>Simulations from many models are available which allow one to obtain an </a:t>
            </a:r>
            <a:r>
              <a:rPr lang="en-US" dirty="0" smtClean="0">
                <a:hlinkClick r:id="rId3"/>
              </a:rPr>
              <a:t>ensemble simulation</a:t>
            </a:r>
            <a:r>
              <a:rPr lang="en-US" dirty="0" smtClean="0"/>
              <a:t>. </a:t>
            </a:r>
          </a:p>
          <a:p>
            <a:endParaRPr lang="en-US" dirty="0" smtClean="0"/>
          </a:p>
          <a:p>
            <a:r>
              <a:rPr lang="en-US" dirty="0" smtClean="0"/>
              <a:t>Projections can be obtained by using different </a:t>
            </a:r>
            <a:r>
              <a:rPr lang="en-US" dirty="0" smtClean="0">
                <a:hlinkClick r:id="rId4"/>
              </a:rPr>
              <a:t>emission scenarios</a:t>
            </a:r>
            <a:r>
              <a:rPr lang="en-US" dirty="0" smtClean="0"/>
              <a:t>, namely, different hypotheses on the future evolution of human impact on climate through CO</a:t>
            </a:r>
            <a:r>
              <a:rPr lang="en-US" baseline="-25000" dirty="0" smtClean="0"/>
              <a:t>2</a:t>
            </a:r>
            <a:r>
              <a:rPr lang="en-US" dirty="0" smtClean="0"/>
              <a:t> emissions. </a:t>
            </a:r>
          </a:p>
          <a:p>
            <a:pPr marL="228600" indent="-228600">
              <a:buFont typeface="Arial" pitchFamily="34" charset="0"/>
              <a:buChar char="•"/>
            </a:pP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Hazard change due to climate change</a:t>
            </a:r>
          </a:p>
        </p:txBody>
      </p:sp>
      <p:pic>
        <p:nvPicPr>
          <p:cNvPr id="21510" name="Picture 6" descr="https://albertomontanari.it/sites/default/files/inline-images/emission-scenarios.png"/>
          <p:cNvPicPr>
            <a:picLocks noChangeAspect="1" noChangeArrowheads="1"/>
          </p:cNvPicPr>
          <p:nvPr/>
        </p:nvPicPr>
        <p:blipFill>
          <a:blip r:embed="rId2"/>
          <a:srcRect/>
          <a:stretch>
            <a:fillRect/>
          </a:stretch>
        </p:blipFill>
        <p:spPr bwMode="auto">
          <a:xfrm>
            <a:off x="1487488" y="649804"/>
            <a:ext cx="8856984" cy="6173494"/>
          </a:xfrm>
          <a:prstGeom prst="rect">
            <a:avLst/>
          </a:prstGeom>
          <a:noFill/>
        </p:spPr>
      </p:pic>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Hazard change due to climate change</a:t>
            </a:r>
          </a:p>
        </p:txBody>
      </p:sp>
      <p:sp>
        <p:nvSpPr>
          <p:cNvPr id="4" name="Rettangolo 3"/>
          <p:cNvSpPr/>
          <p:nvPr/>
        </p:nvSpPr>
        <p:spPr>
          <a:xfrm>
            <a:off x="479376" y="1340768"/>
            <a:ext cx="10945216" cy="3693319"/>
          </a:xfrm>
          <a:prstGeom prst="rect">
            <a:avLst/>
          </a:prstGeom>
        </p:spPr>
        <p:txBody>
          <a:bodyPr wrap="square">
            <a:spAutoFit/>
          </a:bodyPr>
          <a:lstStyle/>
          <a:p>
            <a:r>
              <a:rPr lang="en-US" dirty="0" smtClean="0">
                <a:hlinkClick r:id="rId2"/>
              </a:rPr>
              <a:t>Climate projections</a:t>
            </a:r>
            <a:r>
              <a:rPr lang="en-US" dirty="0" smtClean="0"/>
              <a:t> are usually available at fine spatial and temporal resolution up to 2100, thus allowing to track the evolution of climate in time and obtaining a prediction of future variables which may be influential on the human health. </a:t>
            </a:r>
          </a:p>
          <a:p>
            <a:endParaRPr lang="en-US" dirty="0" smtClean="0"/>
          </a:p>
          <a:p>
            <a:r>
              <a:rPr lang="en-US" dirty="0" smtClean="0"/>
              <a:t>It is currently assumed that the above projections are conservative in terms of climate impact. Actually, in view of the above mentioned uncertainties, particular care must be taken when using climate projections for impact studies. </a:t>
            </a:r>
          </a:p>
          <a:p>
            <a:endParaRPr lang="en-US" dirty="0" smtClean="0"/>
          </a:p>
          <a:p>
            <a:r>
              <a:rPr lang="en-US" dirty="0" smtClean="0"/>
              <a:t>In particular, </a:t>
            </a:r>
            <a:r>
              <a:rPr lang="en-US" dirty="0" err="1" smtClean="0">
                <a:hlinkClick r:id="rId3"/>
              </a:rPr>
              <a:t>Guo</a:t>
            </a:r>
            <a:r>
              <a:rPr lang="en-US" dirty="0" smtClean="0">
                <a:hlinkClick r:id="rId3"/>
              </a:rPr>
              <a:t> and Montanari (2023)</a:t>
            </a:r>
            <a:r>
              <a:rPr lang="en-US" dirty="0" smtClean="0"/>
              <a:t> recently demonstrated that historical data, through statistical frequency analysis of extremes, may depict a more conservative picture of future drought risk.</a:t>
            </a:r>
          </a:p>
          <a:p>
            <a:endParaRPr lang="en-US" dirty="0" smtClean="0"/>
          </a:p>
          <a:p>
            <a:r>
              <a:rPr lang="en-US" dirty="0" smtClean="0"/>
              <a:t>In summary, a well designed integration of climate models projections and historical data analysis, depending on local context and data availability, is currently suggested for drawing scenarios of future climate.</a:t>
            </a: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pPr>
              <a:lnSpc>
                <a:spcPts val="2500"/>
              </a:lnSpc>
            </a:pPr>
            <a:r>
              <a:rPr lang="en-US" sz="3200" dirty="0" smtClean="0">
                <a:latin typeface="Calibri" panose="020F0502020204030204" pitchFamily="34" charset="0"/>
                <a:cs typeface="Calibri" panose="020F0502020204030204" pitchFamily="34" charset="0"/>
              </a:rPr>
              <a:t>Hazard, vulnerability and exposure  </a:t>
            </a:r>
            <a:r>
              <a:rPr lang="en-US" sz="3200" dirty="0" smtClean="0">
                <a:latin typeface="Calibri" panose="020F0502020204030204" pitchFamily="34" charset="0"/>
                <a:cs typeface="Calibri" panose="020F0502020204030204" pitchFamily="34" charset="0"/>
              </a:rPr>
              <a:t>after climate change mitigation and adaptation</a:t>
            </a:r>
          </a:p>
        </p:txBody>
      </p:sp>
      <p:sp>
        <p:nvSpPr>
          <p:cNvPr id="4" name="Rettangolo 3"/>
          <p:cNvSpPr/>
          <p:nvPr/>
        </p:nvSpPr>
        <p:spPr>
          <a:xfrm>
            <a:off x="352385" y="857232"/>
            <a:ext cx="10945216" cy="1200329"/>
          </a:xfrm>
          <a:prstGeom prst="rect">
            <a:avLst/>
          </a:prstGeom>
        </p:spPr>
        <p:txBody>
          <a:bodyPr wrap="square">
            <a:spAutoFit/>
          </a:bodyPr>
          <a:lstStyle/>
          <a:p>
            <a:r>
              <a:rPr lang="en-US" dirty="0" smtClean="0"/>
              <a:t>In order to make communities less exposed - and resilient - to climate change, </a:t>
            </a:r>
            <a:r>
              <a:rPr lang="en-US" dirty="0" smtClean="0">
                <a:hlinkClick r:id="rId2"/>
              </a:rPr>
              <a:t>mitigation</a:t>
            </a:r>
            <a:r>
              <a:rPr lang="en-US" dirty="0" smtClean="0"/>
              <a:t> and </a:t>
            </a:r>
            <a:r>
              <a:rPr lang="en-US" dirty="0" smtClean="0">
                <a:hlinkClick r:id="rId3"/>
              </a:rPr>
              <a:t>adaptation</a:t>
            </a:r>
            <a:r>
              <a:rPr lang="en-US" dirty="0" smtClean="0"/>
              <a:t> measures are usually adopted. Climate change mitigation aim at reducing emissions of greenhouse gases or removing those gases from the atmosphere in order to mitigate the greenhouse effect. Climate change adaptation is the process of adjusting to the effects of climate change, by reducing vulnerability and exposure to impacts. </a:t>
            </a:r>
            <a:endParaRPr lang="en-US" dirty="0"/>
          </a:p>
        </p:txBody>
      </p:sp>
      <p:pic>
        <p:nvPicPr>
          <p:cNvPr id="38914" name="Picture 2" descr="https://albertomontanari.it/sites/default/files/inline-images/climate-changemitigation.png"/>
          <p:cNvPicPr>
            <a:picLocks noChangeAspect="1" noChangeArrowheads="1"/>
          </p:cNvPicPr>
          <p:nvPr/>
        </p:nvPicPr>
        <p:blipFill>
          <a:blip r:embed="rId4"/>
          <a:srcRect/>
          <a:stretch>
            <a:fillRect/>
          </a:stretch>
        </p:blipFill>
        <p:spPr bwMode="auto">
          <a:xfrm>
            <a:off x="380960" y="2162166"/>
            <a:ext cx="3743325" cy="2390775"/>
          </a:xfrm>
          <a:prstGeom prst="rect">
            <a:avLst/>
          </a:prstGeom>
          <a:noFill/>
        </p:spPr>
      </p:pic>
      <p:sp>
        <p:nvSpPr>
          <p:cNvPr id="5" name="Rettangolo 4"/>
          <p:cNvSpPr/>
          <p:nvPr/>
        </p:nvSpPr>
        <p:spPr>
          <a:xfrm>
            <a:off x="4167174" y="2071678"/>
            <a:ext cx="6096000" cy="1477328"/>
          </a:xfrm>
          <a:prstGeom prst="rect">
            <a:avLst/>
          </a:prstGeom>
        </p:spPr>
        <p:txBody>
          <a:bodyPr>
            <a:spAutoFit/>
          </a:bodyPr>
          <a:lstStyle/>
          <a:p>
            <a:r>
              <a:rPr lang="en-US" dirty="0" smtClean="0"/>
              <a:t>Action for climate change mitigation (from </a:t>
            </a:r>
            <a:r>
              <a:rPr lang="en-US" dirty="0" smtClean="0">
                <a:hlinkClick r:id="rId2"/>
              </a:rPr>
              <a:t>Wikipedia</a:t>
            </a:r>
            <a:r>
              <a:rPr lang="en-US" dirty="0" smtClean="0"/>
              <a:t>). Clockwise from top left: Renewable energy – solar and wind power –, electrified public transport, plant-based meals, and a reforestation project to remove carbon dioxide from the atmosphere. </a:t>
            </a:r>
            <a:endParaRPr lang="it-IT" dirty="0"/>
          </a:p>
        </p:txBody>
      </p:sp>
      <p:sp>
        <p:nvSpPr>
          <p:cNvPr id="6" name="Rettangolo 5"/>
          <p:cNvSpPr/>
          <p:nvPr/>
        </p:nvSpPr>
        <p:spPr>
          <a:xfrm>
            <a:off x="4167174" y="3643314"/>
            <a:ext cx="6096000" cy="923330"/>
          </a:xfrm>
          <a:prstGeom prst="rect">
            <a:avLst/>
          </a:prstGeom>
        </p:spPr>
        <p:txBody>
          <a:bodyPr>
            <a:spAutoFit/>
          </a:bodyPr>
          <a:lstStyle/>
          <a:p>
            <a:r>
              <a:rPr lang="en-US" dirty="0" smtClean="0"/>
              <a:t>Adaptation and mitigation measures can have intended and unintended health impacts (</a:t>
            </a:r>
            <a:r>
              <a:rPr lang="en-US" dirty="0" err="1" smtClean="0"/>
              <a:t>Romanello</a:t>
            </a:r>
            <a:r>
              <a:rPr lang="en-US" dirty="0" smtClean="0"/>
              <a:t> et al., 2021; Cheng et al., 2013), both positive and negative. </a:t>
            </a:r>
            <a:endParaRPr lang="it-IT" dirty="0"/>
          </a:p>
        </p:txBody>
      </p:sp>
      <p:sp>
        <p:nvSpPr>
          <p:cNvPr id="38915" name="Rectangle 3"/>
          <p:cNvSpPr>
            <a:spLocks noChangeArrowheads="1"/>
          </p:cNvSpPr>
          <p:nvPr/>
        </p:nvSpPr>
        <p:spPr bwMode="auto">
          <a:xfrm>
            <a:off x="285752" y="4714884"/>
            <a:ext cx="11239536"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800" b="0" i="0" u="none" strike="noStrike" cap="none" normalizeH="0" baseline="0" dirty="0" err="1" smtClean="0">
                <a:ln>
                  <a:noFill/>
                </a:ln>
                <a:solidFill>
                  <a:schemeClr val="tx1"/>
                </a:solidFill>
                <a:effectLst/>
                <a:cs typeface="Arial" charset="0"/>
              </a:rPr>
              <a:t>Mitigation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measures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often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have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co-benefits</a:t>
            </a:r>
            <a:r>
              <a:rPr kumimoji="0" lang="it-IT" sz="1800" b="0" i="0" u="none" strike="noStrike" cap="none" normalizeH="0" baseline="0" dirty="0" smtClean="0">
                <a:ln>
                  <a:noFill/>
                </a:ln>
                <a:solidFill>
                  <a:schemeClr val="tx1"/>
                </a:solidFill>
                <a:effectLst/>
                <a:cs typeface="Arial" charset="0"/>
              </a:rPr>
              <a:t> on </a:t>
            </a:r>
            <a:r>
              <a:rPr kumimoji="0" lang="it-IT" sz="1800" b="0" i="0" u="none" strike="noStrike" cap="none" normalizeH="0" baseline="0" dirty="0" err="1" smtClean="0">
                <a:ln>
                  <a:noFill/>
                </a:ln>
                <a:solidFill>
                  <a:schemeClr val="tx1"/>
                </a:solidFill>
                <a:effectLst/>
                <a:cs typeface="Arial" charset="0"/>
              </a:rPr>
              <a:t>health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For</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instance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reduction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vehicle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emission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standards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may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improve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urban</a:t>
            </a:r>
            <a:r>
              <a:rPr kumimoji="0" lang="it-IT" sz="1800" b="0" i="0" u="none" strike="noStrike" cap="none" normalizeH="0" baseline="0" dirty="0" smtClean="0">
                <a:ln>
                  <a:noFill/>
                </a:ln>
                <a:solidFill>
                  <a:schemeClr val="tx1"/>
                </a:solidFill>
                <a:effectLst/>
                <a:cs typeface="Arial" charset="0"/>
              </a:rPr>
              <a:t> mass </a:t>
            </a:r>
            <a:r>
              <a:rPr kumimoji="0" lang="it-IT" sz="1800" b="0" i="0" u="none" strike="noStrike" cap="none" normalizeH="0" baseline="0" dirty="0" err="1" smtClean="0">
                <a:ln>
                  <a:noFill/>
                </a:ln>
                <a:solidFill>
                  <a:schemeClr val="tx1"/>
                </a:solidFill>
                <a:effectLst/>
                <a:cs typeface="Arial" charset="0"/>
              </a:rPr>
              <a:t>transport</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systems</a:t>
            </a:r>
            <a:r>
              <a:rPr kumimoji="0" lang="it-IT" sz="1800" b="0" i="0" u="none" strike="noStrike" cap="none" normalizeH="0" baseline="0" dirty="0" smtClean="0">
                <a:ln>
                  <a:noFill/>
                </a:ln>
                <a:solidFill>
                  <a:schemeClr val="tx1"/>
                </a:solidFill>
                <a:effectLst/>
                <a:cs typeface="Arial" charset="0"/>
              </a:rPr>
              <a:t>. Bicycle </a:t>
            </a:r>
            <a:r>
              <a:rPr kumimoji="0" lang="it-IT" sz="1800" b="0" i="0" u="none" strike="noStrike" cap="none" normalizeH="0" baseline="0" dirty="0" err="1" smtClean="0">
                <a:ln>
                  <a:noFill/>
                </a:ln>
                <a:solidFill>
                  <a:schemeClr val="tx1"/>
                </a:solidFill>
                <a:effectLst/>
                <a:cs typeface="Arial" charset="0"/>
              </a:rPr>
              <a:t>lanes</a:t>
            </a:r>
            <a:r>
              <a:rPr kumimoji="0" lang="it-IT" sz="1800" b="0" i="0" u="none" strike="noStrike" cap="none" normalizeH="0" baseline="0" dirty="0" smtClean="0">
                <a:ln>
                  <a:noFill/>
                </a:ln>
                <a:solidFill>
                  <a:schemeClr val="tx1"/>
                </a:solidFill>
                <a:effectLst/>
                <a:cs typeface="Arial" charset="0"/>
              </a:rPr>
              <a:t> can </a:t>
            </a:r>
            <a:r>
              <a:rPr kumimoji="0" lang="it-IT" sz="1800" b="0" i="0" u="none" strike="noStrike" cap="none" normalizeH="0" baseline="0" dirty="0" err="1" smtClean="0">
                <a:ln>
                  <a:noFill/>
                </a:ln>
                <a:solidFill>
                  <a:schemeClr val="tx1"/>
                </a:solidFill>
                <a:effectLst/>
                <a:cs typeface="Arial" charset="0"/>
              </a:rPr>
              <a:t>result</a:t>
            </a:r>
            <a:r>
              <a:rPr kumimoji="0" lang="it-IT" sz="1800" b="0" i="0" u="none" strike="noStrike" cap="none" normalizeH="0" baseline="0" dirty="0" smtClean="0">
                <a:ln>
                  <a:noFill/>
                </a:ln>
                <a:solidFill>
                  <a:schemeClr val="tx1"/>
                </a:solidFill>
                <a:effectLst/>
                <a:cs typeface="Arial" charset="0"/>
              </a:rPr>
              <a:t> in </a:t>
            </a:r>
            <a:r>
              <a:rPr kumimoji="0" lang="it-IT" sz="1800" b="0" i="0" u="none" strike="noStrike" cap="none" normalizeH="0" baseline="0" dirty="0" err="1" smtClean="0">
                <a:ln>
                  <a:noFill/>
                </a:ln>
                <a:solidFill>
                  <a:schemeClr val="tx1"/>
                </a:solidFill>
                <a:effectLst/>
                <a:cs typeface="Arial" charset="0"/>
              </a:rPr>
              <a:t>substantial</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health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benefits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through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changes</a:t>
            </a:r>
            <a:r>
              <a:rPr kumimoji="0" lang="it-IT" sz="1800" b="0" i="0" u="none" strike="noStrike" cap="none" normalizeH="0" baseline="0" dirty="0" smtClean="0">
                <a:ln>
                  <a:noFill/>
                </a:ln>
                <a:solidFill>
                  <a:schemeClr val="tx1"/>
                </a:solidFill>
                <a:effectLst/>
                <a:cs typeface="Arial" charset="0"/>
              </a:rPr>
              <a:t> in </a:t>
            </a:r>
            <a:r>
              <a:rPr kumimoji="0" lang="it-IT" sz="1800" b="0" i="0" u="none" strike="noStrike" cap="none" normalizeH="0" baseline="0" dirty="0" err="1" smtClean="0">
                <a:ln>
                  <a:noFill/>
                </a:ln>
                <a:solidFill>
                  <a:schemeClr val="tx1"/>
                </a:solidFill>
                <a:effectLst/>
                <a:cs typeface="Arial" charset="0"/>
              </a:rPr>
              <a:t>physical</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activity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reduction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noise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traffic</a:t>
            </a:r>
            <a:r>
              <a:rPr kumimoji="0" lang="it-IT" sz="1800" b="0" i="0" u="none" strike="noStrike" cap="none" normalizeH="0" baseline="0" dirty="0" smtClean="0">
                <a:ln>
                  <a:noFill/>
                </a:ln>
                <a:solidFill>
                  <a:schemeClr val="tx1"/>
                </a:solidFill>
                <a:effectLst/>
                <a:cs typeface="Arial" charset="0"/>
              </a:rPr>
              <a:t> and air </a:t>
            </a:r>
            <a:r>
              <a:rPr kumimoji="0" lang="it-IT" sz="1800" b="0" i="0" u="none" strike="noStrike" cap="none" normalizeH="0" baseline="0" dirty="0" err="1" smtClean="0">
                <a:ln>
                  <a:noFill/>
                </a:ln>
                <a:solidFill>
                  <a:schemeClr val="tx1"/>
                </a:solidFill>
                <a:effectLst/>
                <a:cs typeface="Arial" charset="0"/>
              </a:rPr>
              <a:t>pollution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Replacing</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electricity</a:t>
            </a:r>
            <a:r>
              <a:rPr kumimoji="0" lang="it-IT" sz="1800" b="0" i="0" u="none" strike="noStrike" cap="none" normalizeH="0" baseline="0" dirty="0" smtClean="0">
                <a:ln>
                  <a:noFill/>
                </a:ln>
                <a:solidFill>
                  <a:schemeClr val="tx1"/>
                </a:solidFill>
                <a:effectLst/>
                <a:cs typeface="Arial" charset="0"/>
              </a:rPr>
              <a:t> production </a:t>
            </a:r>
            <a:r>
              <a:rPr kumimoji="0" lang="it-IT" sz="1800" b="0" i="0" u="none" strike="noStrike" cap="none" normalizeH="0" baseline="0" dirty="0" err="1" smtClean="0">
                <a:ln>
                  <a:noFill/>
                </a:ln>
                <a:solidFill>
                  <a:schemeClr val="tx1"/>
                </a:solidFill>
                <a:effectLst/>
                <a:cs typeface="Arial" charset="0"/>
              </a:rPr>
              <a:t>with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fossil</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fuels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with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renewable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energy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technologies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may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lower</a:t>
            </a:r>
            <a:r>
              <a:rPr kumimoji="0" lang="it-IT" sz="1800" b="0" i="0" u="none" strike="noStrike" cap="none" normalizeH="0" baseline="0" dirty="0" smtClean="0">
                <a:ln>
                  <a:noFill/>
                </a:ln>
                <a:solidFill>
                  <a:schemeClr val="tx1"/>
                </a:solidFill>
                <a:effectLst/>
                <a:cs typeface="Arial" charset="0"/>
              </a:rPr>
              <a:t> the </a:t>
            </a:r>
            <a:r>
              <a:rPr kumimoji="0" lang="it-IT" sz="1800" b="0" i="0" u="none" strike="noStrike" cap="none" normalizeH="0" baseline="0" dirty="0" err="1" smtClean="0">
                <a:ln>
                  <a:noFill/>
                </a:ln>
                <a:solidFill>
                  <a:schemeClr val="tx1"/>
                </a:solidFill>
                <a:effectLst/>
                <a:cs typeface="Arial" charset="0"/>
              </a:rPr>
              <a:t>disease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burden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from</a:t>
            </a:r>
            <a:r>
              <a:rPr kumimoji="0" lang="it-IT" sz="1800" b="0" i="0" u="none" strike="noStrike" cap="none" normalizeH="0" baseline="0" dirty="0" smtClean="0">
                <a:ln>
                  <a:noFill/>
                </a:ln>
                <a:solidFill>
                  <a:schemeClr val="tx1"/>
                </a:solidFill>
                <a:effectLst/>
                <a:cs typeface="Arial" charset="0"/>
              </a:rPr>
              <a:t> air </a:t>
            </a:r>
            <a:r>
              <a:rPr kumimoji="0" lang="it-IT" sz="1800" b="0" i="0" u="none" strike="noStrike" cap="none" normalizeH="0" baseline="0" dirty="0" err="1" smtClean="0">
                <a:ln>
                  <a:noFill/>
                </a:ln>
                <a:solidFill>
                  <a:schemeClr val="tx1"/>
                </a:solidFill>
                <a:effectLst/>
                <a:cs typeface="Arial" charset="0"/>
              </a:rPr>
              <a:t>pollution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Similarly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diets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based</a:t>
            </a:r>
            <a:r>
              <a:rPr kumimoji="0" lang="it-IT" sz="1800" b="0" i="0" u="none" strike="noStrike" cap="none" normalizeH="0" baseline="0" dirty="0" smtClean="0">
                <a:ln>
                  <a:noFill/>
                </a:ln>
                <a:solidFill>
                  <a:schemeClr val="tx1"/>
                </a:solidFill>
                <a:effectLst/>
                <a:cs typeface="Arial" charset="0"/>
              </a:rPr>
              <a:t> on </a:t>
            </a:r>
            <a:r>
              <a:rPr kumimoji="0" lang="it-IT" sz="1800" b="0" i="0" u="none" strike="noStrike" cap="none" normalizeH="0" baseline="0" dirty="0" err="1" smtClean="0">
                <a:ln>
                  <a:noFill/>
                </a:ln>
                <a:solidFill>
                  <a:schemeClr val="tx1"/>
                </a:solidFill>
                <a:effectLst/>
                <a:cs typeface="Arial" charset="0"/>
              </a:rPr>
              <a:t>replacing</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animal</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proteins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with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vegetable-based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proteins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may</a:t>
            </a:r>
            <a:r>
              <a:rPr kumimoji="0" lang="it-IT" sz="1800" b="0" i="0" u="none" strike="noStrike" cap="none" normalizeH="0" baseline="0" dirty="0" smtClean="0">
                <a:ln>
                  <a:noFill/>
                </a:ln>
                <a:solidFill>
                  <a:schemeClr val="tx1"/>
                </a:solidFill>
                <a:effectLst/>
                <a:cs typeface="Arial" charset="0"/>
              </a:rPr>
              <a:t> reduce the </a:t>
            </a:r>
            <a:r>
              <a:rPr kumimoji="0" lang="it-IT" sz="1800" b="0" i="0" u="none" strike="noStrike" cap="none" normalizeH="0" baseline="0" dirty="0" err="1" smtClean="0">
                <a:ln>
                  <a:noFill/>
                </a:ln>
                <a:solidFill>
                  <a:schemeClr val="tx1"/>
                </a:solidFill>
                <a:effectLst/>
                <a:cs typeface="Arial" charset="0"/>
              </a:rPr>
              <a:t>incidence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cancer</a:t>
            </a:r>
            <a:r>
              <a:rPr kumimoji="0" lang="it-IT" sz="1800" b="0" i="0" u="none" strike="noStrike" cap="none" normalizeH="0" baseline="0" dirty="0" smtClean="0">
                <a:ln>
                  <a:noFill/>
                </a:ln>
                <a:solidFill>
                  <a:schemeClr val="tx1"/>
                </a:solidFill>
                <a:effectLst/>
                <a:cs typeface="Arial" charset="0"/>
              </a:rPr>
              <a:t>.</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ChangeArrowheads="1"/>
          </p:cNvSpPr>
          <p:nvPr/>
        </p:nvSpPr>
        <p:spPr bwMode="auto">
          <a:xfrm>
            <a:off x="380960" y="1142984"/>
            <a:ext cx="1123953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sz="1800" b="0" i="0" u="none" strike="noStrike" cap="none" normalizeH="0" baseline="0" dirty="0" err="1" smtClean="0">
                <a:ln>
                  <a:noFill/>
                </a:ln>
                <a:solidFill>
                  <a:schemeClr val="tx1"/>
                </a:solidFill>
                <a:effectLst/>
                <a:cs typeface="Arial" charset="0"/>
              </a:rPr>
              <a:t>However</a:t>
            </a:r>
            <a:r>
              <a:rPr kumimoji="0" lang="it-IT" sz="1800" b="0" i="0" u="none" strike="noStrike" cap="none" normalizeH="0" baseline="0" dirty="0" smtClean="0">
                <a:ln>
                  <a:noFill/>
                </a:ln>
                <a:solidFill>
                  <a:schemeClr val="tx1"/>
                </a:solidFill>
                <a:effectLst/>
                <a:cs typeface="Arial" charset="0"/>
              </a:rPr>
              <a:t>, some </a:t>
            </a:r>
            <a:r>
              <a:rPr kumimoji="0" lang="it-IT" sz="1800" b="0" i="0" u="none" strike="noStrike" cap="none" normalizeH="0" baseline="0" dirty="0" err="1" smtClean="0">
                <a:ln>
                  <a:noFill/>
                </a:ln>
                <a:solidFill>
                  <a:schemeClr val="tx1"/>
                </a:solidFill>
                <a:effectLst/>
                <a:cs typeface="Arial" charset="0"/>
              </a:rPr>
              <a:t>measures</a:t>
            </a:r>
            <a:r>
              <a:rPr kumimoji="0" lang="it-IT" sz="1800" b="0" i="0" u="none" strike="noStrike" cap="none" normalizeH="0" baseline="0" dirty="0" smtClean="0">
                <a:ln>
                  <a:noFill/>
                </a:ln>
                <a:solidFill>
                  <a:schemeClr val="tx1"/>
                </a:solidFill>
                <a:effectLst/>
                <a:cs typeface="Arial" charset="0"/>
              </a:rPr>
              <a:t> can </a:t>
            </a:r>
            <a:r>
              <a:rPr kumimoji="0" lang="it-IT" sz="1800" b="0" i="0" u="none" strike="noStrike" cap="none" normalizeH="0" baseline="0" dirty="0" err="1" smtClean="0">
                <a:ln>
                  <a:noFill/>
                </a:ln>
                <a:solidFill>
                  <a:schemeClr val="tx1"/>
                </a:solidFill>
                <a:effectLst/>
                <a:cs typeface="Arial" charset="0"/>
              </a:rPr>
              <a:t>also</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have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unintended</a:t>
            </a:r>
            <a:r>
              <a:rPr kumimoji="0" lang="it-IT" sz="1800" b="0" i="0" u="none" strike="noStrike" cap="none" normalizeH="0" baseline="0" dirty="0" smtClean="0">
                <a:ln>
                  <a:noFill/>
                </a:ln>
                <a:solidFill>
                  <a:schemeClr val="tx1"/>
                </a:solidFill>
                <a:effectLst/>
                <a:cs typeface="Arial" charset="0"/>
              </a:rPr>
              <a:t> negative </a:t>
            </a:r>
            <a:r>
              <a:rPr kumimoji="0" lang="it-IT" sz="1800" b="0" i="0" u="none" strike="noStrike" cap="none" normalizeH="0" baseline="0" dirty="0" err="1" smtClean="0">
                <a:ln>
                  <a:noFill/>
                </a:ln>
                <a:solidFill>
                  <a:schemeClr val="tx1"/>
                </a:solidFill>
                <a:effectLst/>
                <a:cs typeface="Arial" charset="0"/>
              </a:rPr>
              <a:t>health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consequences</a:t>
            </a:r>
            <a:r>
              <a:rPr kumimoji="0" lang="it-IT" sz="1800" b="0" i="0" u="none" strike="noStrike" cap="none" normalizeH="0" baseline="0" dirty="0" smtClean="0">
                <a:ln>
                  <a:noFill/>
                </a:ln>
                <a:solidFill>
                  <a:schemeClr val="tx1"/>
                </a:solidFill>
                <a:effectLst/>
                <a:cs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it-IT" dirty="0" smtClean="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800" b="0" i="0" u="none" strike="noStrike" cap="none" normalizeH="0" baseline="0" dirty="0" err="1" smtClean="0">
                <a:ln>
                  <a:noFill/>
                </a:ln>
                <a:solidFill>
                  <a:schemeClr val="tx1"/>
                </a:solidFill>
                <a:effectLst/>
                <a:cs typeface="Arial" charset="0"/>
              </a:rPr>
              <a:t>For</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example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while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increase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the </a:t>
            </a:r>
            <a:r>
              <a:rPr kumimoji="0" lang="it-IT" sz="1800" b="0" i="0" u="none" strike="noStrike" cap="none" normalizeH="0" baseline="0" dirty="0" err="1" smtClean="0">
                <a:ln>
                  <a:noFill/>
                </a:ln>
                <a:solidFill>
                  <a:schemeClr val="tx1"/>
                </a:solidFill>
                <a:effectLst/>
                <a:cs typeface="Arial" charset="0"/>
              </a:rPr>
              <a:t>use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electric</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vehicles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may</a:t>
            </a:r>
            <a:r>
              <a:rPr kumimoji="0" lang="it-IT" sz="1800" b="0" i="0" u="none" strike="noStrike" cap="none" normalizeH="0" baseline="0" dirty="0" smtClean="0">
                <a:ln>
                  <a:noFill/>
                </a:ln>
                <a:solidFill>
                  <a:schemeClr val="tx1"/>
                </a:solidFill>
                <a:effectLst/>
                <a:cs typeface="Arial" charset="0"/>
              </a:rPr>
              <a:t> reduce the </a:t>
            </a:r>
            <a:r>
              <a:rPr kumimoji="0" lang="it-IT" sz="1800" b="0" i="0" u="none" strike="noStrike" cap="none" normalizeH="0" baseline="0" dirty="0" err="1" smtClean="0">
                <a:ln>
                  <a:noFill/>
                </a:ln>
                <a:solidFill>
                  <a:schemeClr val="tx1"/>
                </a:solidFill>
                <a:effectLst/>
                <a:cs typeface="Arial" charset="0"/>
              </a:rPr>
              <a:t>emissions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greenhouse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gases</a:t>
            </a:r>
            <a:r>
              <a:rPr kumimoji="0" lang="it-IT" sz="1800" b="0" i="0" u="none" strike="noStrike" cap="none" normalizeH="0" baseline="0" dirty="0" smtClean="0">
                <a:ln>
                  <a:noFill/>
                </a:ln>
                <a:solidFill>
                  <a:schemeClr val="tx1"/>
                </a:solidFill>
                <a:effectLst/>
                <a:cs typeface="Arial" charset="0"/>
              </a:rPr>
              <a:t>, the </a:t>
            </a:r>
            <a:r>
              <a:rPr kumimoji="0" lang="it-IT" sz="1800" b="0" i="0" u="none" strike="noStrike" cap="none" normalizeH="0" baseline="0" dirty="0" err="1" smtClean="0">
                <a:ln>
                  <a:noFill/>
                </a:ln>
                <a:solidFill>
                  <a:schemeClr val="tx1"/>
                </a:solidFill>
                <a:effectLst/>
                <a:cs typeface="Arial" charset="0"/>
              </a:rPr>
              <a:t>displacement</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batteries</a:t>
            </a:r>
            <a:r>
              <a:rPr kumimoji="0" lang="it-IT" sz="1800" b="0" i="0" u="none" strike="noStrike" cap="none" normalizeH="0" baseline="0" dirty="0" smtClean="0">
                <a:ln>
                  <a:noFill/>
                </a:ln>
                <a:solidFill>
                  <a:schemeClr val="tx1"/>
                </a:solidFill>
                <a:effectLst/>
                <a:cs typeface="Arial" charset="0"/>
              </a:rPr>
              <a:t> and the </a:t>
            </a:r>
            <a:r>
              <a:rPr kumimoji="0" lang="it-IT" sz="1800" b="0" i="0" u="none" strike="noStrike" cap="none" normalizeH="0" baseline="0" dirty="0" err="1" smtClean="0">
                <a:ln>
                  <a:noFill/>
                </a:ln>
                <a:solidFill>
                  <a:schemeClr val="tx1"/>
                </a:solidFill>
                <a:effectLst/>
                <a:cs typeface="Arial" charset="0"/>
              </a:rPr>
              <a:t>need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to</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increase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electricity</a:t>
            </a:r>
            <a:r>
              <a:rPr kumimoji="0" lang="it-IT" sz="1800" b="0" i="0" u="none" strike="noStrike" cap="none" normalizeH="0" baseline="0" dirty="0" smtClean="0">
                <a:ln>
                  <a:noFill/>
                </a:ln>
                <a:solidFill>
                  <a:schemeClr val="tx1"/>
                </a:solidFill>
                <a:effectLst/>
                <a:cs typeface="Arial" charset="0"/>
              </a:rPr>
              <a:t> production </a:t>
            </a:r>
            <a:r>
              <a:rPr kumimoji="0" lang="it-IT" sz="1800" b="0" i="0" u="none" strike="noStrike" cap="none" normalizeH="0" baseline="0" dirty="0" err="1" smtClean="0">
                <a:ln>
                  <a:noFill/>
                </a:ln>
                <a:solidFill>
                  <a:schemeClr val="tx1"/>
                </a:solidFill>
                <a:effectLst/>
                <a:cs typeface="Arial" charset="0"/>
              </a:rPr>
              <a:t>may</a:t>
            </a:r>
            <a:r>
              <a:rPr kumimoji="0" lang="it-IT" sz="1800" b="0" i="0" u="none" strike="noStrike" cap="none" normalizeH="0" baseline="0" dirty="0" smtClean="0">
                <a:ln>
                  <a:noFill/>
                </a:ln>
                <a:solidFill>
                  <a:schemeClr val="tx1"/>
                </a:solidFill>
                <a:effectLst/>
                <a:cs typeface="Arial" charset="0"/>
              </a:rPr>
              <a:t> generate a negative feedback on </a:t>
            </a:r>
            <a:r>
              <a:rPr kumimoji="0" lang="it-IT" sz="1800" b="0" i="0" u="none" strike="noStrike" cap="none" normalizeH="0" baseline="0" dirty="0" err="1" smtClean="0">
                <a:ln>
                  <a:noFill/>
                </a:ln>
                <a:solidFill>
                  <a:schemeClr val="tx1"/>
                </a:solidFill>
                <a:effectLst/>
                <a:cs typeface="Arial" charset="0"/>
              </a:rPr>
              <a:t>emissions</a:t>
            </a:r>
            <a:r>
              <a:rPr kumimoji="0" lang="it-IT" sz="1800" b="0" i="0" u="none" strike="noStrike" cap="none" normalizeH="0" baseline="0" dirty="0" smtClean="0">
                <a:ln>
                  <a:noFill/>
                </a:ln>
                <a:solidFill>
                  <a:schemeClr val="tx1"/>
                </a:solidFill>
                <a:effectLst/>
                <a:cs typeface="Arial" charset="0"/>
              </a:rPr>
              <a:t> and air </a:t>
            </a:r>
            <a:r>
              <a:rPr kumimoji="0" lang="it-IT" sz="1800" b="0" i="0" u="none" strike="noStrike" cap="none" normalizeH="0" baseline="0" dirty="0" err="1" smtClean="0">
                <a:ln>
                  <a:noFill/>
                </a:ln>
                <a:solidFill>
                  <a:schemeClr val="tx1"/>
                </a:solidFill>
                <a:effectLst/>
                <a:cs typeface="Arial" charset="0"/>
              </a:rPr>
              <a:t>pollution</a:t>
            </a:r>
            <a:r>
              <a:rPr kumimoji="0" lang="it-IT" sz="1800" b="0" i="0" u="none" strike="noStrike" cap="none" normalizeH="0" baseline="0" dirty="0" smtClean="0">
                <a:ln>
                  <a:noFill/>
                </a:ln>
                <a:solidFill>
                  <a:schemeClr val="tx1"/>
                </a:solidFill>
                <a:effectLst/>
                <a:cs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it-IT" dirty="0" smtClean="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800" b="0" i="0" u="none" strike="noStrike" cap="none" normalizeH="0" baseline="0" dirty="0" err="1" smtClean="0">
                <a:ln>
                  <a:noFill/>
                </a:ln>
                <a:solidFill>
                  <a:schemeClr val="tx1"/>
                </a:solidFill>
                <a:effectLst/>
                <a:cs typeface="Arial" charset="0"/>
              </a:rPr>
              <a:t>Adaptation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measures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may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also</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affect</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human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health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positively</a:t>
            </a:r>
            <a:r>
              <a:rPr kumimoji="0" lang="it-IT" sz="1800" b="0" i="0" u="none" strike="noStrike" cap="none" normalizeH="0" baseline="0" dirty="0" smtClean="0">
                <a:ln>
                  <a:noFill/>
                </a:ln>
                <a:solidFill>
                  <a:schemeClr val="tx1"/>
                </a:solidFill>
                <a:effectLst/>
                <a:cs typeface="Arial" charset="0"/>
              </a:rPr>
              <a:t> and </a:t>
            </a:r>
            <a:r>
              <a:rPr kumimoji="0" lang="it-IT" sz="1800" b="0" i="0" u="none" strike="noStrike" cap="none" normalizeH="0" baseline="0" dirty="0" err="1" smtClean="0">
                <a:ln>
                  <a:noFill/>
                </a:ln>
                <a:solidFill>
                  <a:schemeClr val="tx1"/>
                </a:solidFill>
                <a:effectLst/>
                <a:cs typeface="Arial" charset="0"/>
              </a:rPr>
              <a:t>negatively</a:t>
            </a:r>
            <a:r>
              <a:rPr kumimoji="0" lang="it-IT" sz="1800" b="0" i="0" u="none" strike="noStrike" cap="none" normalizeH="0" baseline="0" dirty="0" smtClean="0">
                <a:ln>
                  <a:noFill/>
                </a:ln>
                <a:solidFill>
                  <a:schemeClr val="tx1"/>
                </a:solidFill>
                <a:effectLst/>
                <a:cs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it-IT" dirty="0" smtClean="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800" b="0" i="0" u="none" strike="noStrike" cap="none" normalizeH="0" baseline="0" dirty="0" err="1" smtClean="0">
                <a:ln>
                  <a:noFill/>
                </a:ln>
                <a:solidFill>
                  <a:schemeClr val="tx1"/>
                </a:solidFill>
                <a:effectLst/>
                <a:cs typeface="Arial" charset="0"/>
              </a:rPr>
              <a:t>Reducing</a:t>
            </a:r>
            <a:r>
              <a:rPr kumimoji="0" lang="it-IT" sz="1800" b="0" i="0" u="none" strike="noStrike" cap="none" normalizeH="0" baseline="0" dirty="0" smtClean="0">
                <a:ln>
                  <a:noFill/>
                </a:ln>
                <a:solidFill>
                  <a:schemeClr val="tx1"/>
                </a:solidFill>
                <a:effectLst/>
                <a:cs typeface="Arial" charset="0"/>
              </a:rPr>
              <a:t> the </a:t>
            </a:r>
            <a:r>
              <a:rPr kumimoji="0" lang="it-IT" sz="1800" b="0" i="0" u="none" strike="noStrike" cap="none" normalizeH="0" baseline="0" dirty="0" err="1" smtClean="0">
                <a:ln>
                  <a:noFill/>
                </a:ln>
                <a:solidFill>
                  <a:schemeClr val="tx1"/>
                </a:solidFill>
                <a:effectLst/>
                <a:cs typeface="Arial" charset="0"/>
              </a:rPr>
              <a:t>exposure</a:t>
            </a:r>
            <a:r>
              <a:rPr kumimoji="0" lang="it-IT" sz="1800" b="0" i="0" u="none" strike="noStrike" cap="none" normalizeH="0" baseline="0" dirty="0" smtClean="0">
                <a:ln>
                  <a:noFill/>
                </a:ln>
                <a:solidFill>
                  <a:schemeClr val="tx1"/>
                </a:solidFill>
                <a:effectLst/>
                <a:cs typeface="Arial" charset="0"/>
              </a:rPr>
              <a:t> and </a:t>
            </a:r>
            <a:r>
              <a:rPr kumimoji="0" lang="it-IT" sz="1800" b="0" i="0" u="none" strike="noStrike" cap="none" normalizeH="0" baseline="0" dirty="0" err="1" smtClean="0">
                <a:ln>
                  <a:noFill/>
                </a:ln>
                <a:solidFill>
                  <a:schemeClr val="tx1"/>
                </a:solidFill>
                <a:effectLst/>
                <a:cs typeface="Arial" charset="0"/>
              </a:rPr>
              <a:t>vulnerability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to</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floods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may</a:t>
            </a:r>
            <a:r>
              <a:rPr kumimoji="0" lang="it-IT" sz="1800" b="0" i="0" u="none" strike="noStrike" cap="none" normalizeH="0" baseline="0" dirty="0" smtClean="0">
                <a:ln>
                  <a:noFill/>
                </a:ln>
                <a:solidFill>
                  <a:schemeClr val="tx1"/>
                </a:solidFill>
                <a:effectLst/>
                <a:cs typeface="Arial" charset="0"/>
              </a:rPr>
              <a:t> reduce the </a:t>
            </a:r>
            <a:r>
              <a:rPr kumimoji="0" lang="it-IT" sz="1800" b="0" i="0" u="none" strike="noStrike" cap="none" normalizeH="0" baseline="0" dirty="0" err="1" smtClean="0">
                <a:ln>
                  <a:noFill/>
                </a:ln>
                <a:solidFill>
                  <a:schemeClr val="tx1"/>
                </a:solidFill>
                <a:effectLst/>
                <a:cs typeface="Arial" charset="0"/>
              </a:rPr>
              <a:t>number</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affected</a:t>
            </a:r>
            <a:r>
              <a:rPr kumimoji="0" lang="it-IT" sz="1800" b="0" i="0" u="none" strike="noStrike" cap="none" normalizeH="0" baseline="0" dirty="0" smtClean="0">
                <a:ln>
                  <a:noFill/>
                </a:ln>
                <a:solidFill>
                  <a:schemeClr val="tx1"/>
                </a:solidFill>
                <a:effectLst/>
                <a:cs typeface="Arial" charset="0"/>
              </a:rPr>
              <a:t> people. The </a:t>
            </a:r>
            <a:r>
              <a:rPr kumimoji="0" lang="it-IT" sz="1800" b="0" i="0" u="none" strike="noStrike" cap="none" normalizeH="0" baseline="0" dirty="0" err="1" smtClean="0">
                <a:ln>
                  <a:noFill/>
                </a:ln>
                <a:solidFill>
                  <a:schemeClr val="tx1"/>
                </a:solidFill>
                <a:effectLst/>
                <a:cs typeface="Arial" charset="0"/>
              </a:rPr>
              <a:t>use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air </a:t>
            </a:r>
            <a:r>
              <a:rPr kumimoji="0" lang="it-IT" sz="1800" b="0" i="0" u="none" strike="noStrike" cap="none" normalizeH="0" baseline="0" dirty="0" err="1" smtClean="0">
                <a:ln>
                  <a:noFill/>
                </a:ln>
                <a:solidFill>
                  <a:schemeClr val="tx1"/>
                </a:solidFill>
                <a:effectLst/>
                <a:cs typeface="Arial" charset="0"/>
              </a:rPr>
              <a:t>conditioning</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may</a:t>
            </a:r>
            <a:r>
              <a:rPr kumimoji="0" lang="it-IT" sz="1800" b="0" i="0" u="none" strike="noStrike" cap="none" normalizeH="0" baseline="0" dirty="0" smtClean="0">
                <a:ln>
                  <a:noFill/>
                </a:ln>
                <a:solidFill>
                  <a:schemeClr val="tx1"/>
                </a:solidFill>
                <a:effectLst/>
                <a:cs typeface="Arial" charset="0"/>
              </a:rPr>
              <a:t> reduce the </a:t>
            </a:r>
            <a:r>
              <a:rPr kumimoji="0" lang="it-IT" sz="1800" b="0" i="0" u="none" strike="noStrike" cap="none" normalizeH="0" baseline="0" dirty="0" err="1" smtClean="0">
                <a:ln>
                  <a:noFill/>
                </a:ln>
                <a:solidFill>
                  <a:schemeClr val="tx1"/>
                </a:solidFill>
                <a:effectLst/>
                <a:cs typeface="Arial" charset="0"/>
              </a:rPr>
              <a:t>risk</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associated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to</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heat</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waves</a:t>
            </a:r>
            <a:r>
              <a:rPr kumimoji="0" lang="it-IT" sz="1800" b="0" i="0" u="none" strike="noStrike" cap="none" normalizeH="0" baseline="0" dirty="0" smtClean="0">
                <a:ln>
                  <a:noFill/>
                </a:ln>
                <a:solidFill>
                  <a:schemeClr val="tx1"/>
                </a:solidFill>
                <a:effectLst/>
                <a:cs typeface="Arial" charset="0"/>
              </a:rPr>
              <a:t>. On the </a:t>
            </a:r>
            <a:r>
              <a:rPr kumimoji="0" lang="it-IT" sz="1800" b="0" i="0" u="none" strike="noStrike" cap="none" normalizeH="0" baseline="0" dirty="0" err="1" smtClean="0">
                <a:ln>
                  <a:noFill/>
                </a:ln>
                <a:solidFill>
                  <a:schemeClr val="tx1"/>
                </a:solidFill>
                <a:effectLst/>
                <a:cs typeface="Arial" charset="0"/>
              </a:rPr>
              <a:t>other</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hand</a:t>
            </a:r>
            <a:r>
              <a:rPr kumimoji="0" lang="it-IT" sz="1800" b="0" i="0" u="none" strike="noStrike" cap="none" normalizeH="0" baseline="0" dirty="0" smtClean="0">
                <a:ln>
                  <a:noFill/>
                </a:ln>
                <a:solidFill>
                  <a:schemeClr val="tx1"/>
                </a:solidFill>
                <a:effectLst/>
                <a:cs typeface="Arial" charset="0"/>
              </a:rPr>
              <a:t>, air </a:t>
            </a:r>
            <a:r>
              <a:rPr kumimoji="0" lang="it-IT" sz="1800" b="0" i="0" u="none" strike="noStrike" cap="none" normalizeH="0" baseline="0" dirty="0" err="1" smtClean="0">
                <a:ln>
                  <a:noFill/>
                </a:ln>
                <a:solidFill>
                  <a:schemeClr val="tx1"/>
                </a:solidFill>
                <a:effectLst/>
                <a:cs typeface="Arial" charset="0"/>
              </a:rPr>
              <a:t>conditioning</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may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increase</a:t>
            </a:r>
            <a:r>
              <a:rPr kumimoji="0" lang="it-IT" sz="1800" b="0" i="0" u="none" strike="noStrike" cap="none" normalizeH="0" baseline="0" dirty="0" smtClean="0">
                <a:ln>
                  <a:noFill/>
                </a:ln>
                <a:solidFill>
                  <a:schemeClr val="tx1"/>
                </a:solidFill>
                <a:effectLst/>
                <a:cs typeface="Arial" charset="0"/>
              </a:rPr>
              <a:t> air </a:t>
            </a:r>
            <a:r>
              <a:rPr kumimoji="0" lang="it-IT" sz="1800" b="0" i="0" u="none" strike="noStrike" cap="none" normalizeH="0" baseline="0" dirty="0" err="1" smtClean="0">
                <a:ln>
                  <a:noFill/>
                </a:ln>
                <a:solidFill>
                  <a:schemeClr val="tx1"/>
                </a:solidFill>
                <a:effectLst/>
                <a:cs typeface="Arial" charset="0"/>
              </a:rPr>
              <a:t>pollution</a:t>
            </a:r>
            <a:r>
              <a:rPr kumimoji="0" lang="it-IT" sz="1800" b="0" i="0" u="none" strike="noStrike" cap="none" normalizeH="0" baseline="0" dirty="0" smtClean="0">
                <a:ln>
                  <a:noFill/>
                </a:ln>
                <a:solidFill>
                  <a:schemeClr val="tx1"/>
                </a:solidFill>
                <a:effectLst/>
                <a:cs typeface="Arial" charset="0"/>
              </a:rPr>
              <a:t> and the </a:t>
            </a:r>
            <a:r>
              <a:rPr kumimoji="0" lang="it-IT" sz="1800" b="0" i="0" u="none" strike="noStrike" cap="none" normalizeH="0" baseline="0" dirty="0" err="1" smtClean="0">
                <a:ln>
                  <a:noFill/>
                </a:ln>
                <a:solidFill>
                  <a:schemeClr val="tx1"/>
                </a:solidFill>
                <a:effectLst/>
                <a:cs typeface="Arial" charset="0"/>
              </a:rPr>
              <a:t>vulnerability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to</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respiratory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diseases</a:t>
            </a:r>
            <a:r>
              <a:rPr kumimoji="0" lang="it-IT" sz="1800" b="0" i="0" u="none" strike="noStrike" cap="none" normalizeH="0" baseline="0" dirty="0" smtClean="0">
                <a:ln>
                  <a:noFill/>
                </a:ln>
                <a:solidFill>
                  <a:schemeClr val="tx1"/>
                </a:solidFill>
                <a:effectLst/>
                <a:cs typeface="Arial"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800" b="0" i="0" u="none" strike="noStrike" cap="none" normalizeH="0" baseline="0" dirty="0" err="1" smtClean="0">
                <a:ln>
                  <a:noFill/>
                </a:ln>
                <a:solidFill>
                  <a:schemeClr val="tx1"/>
                </a:solidFill>
                <a:effectLst/>
                <a:cs typeface="Arial" charset="0"/>
              </a:rPr>
              <a:t>Luyten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et</a:t>
            </a:r>
            <a:r>
              <a:rPr kumimoji="0" lang="it-IT" sz="1800" b="0" i="0" u="none" strike="noStrike" cap="none" normalizeH="0" baseline="0" dirty="0" smtClean="0">
                <a:ln>
                  <a:noFill/>
                </a:ln>
                <a:solidFill>
                  <a:schemeClr val="tx1"/>
                </a:solidFill>
                <a:effectLst/>
                <a:cs typeface="Arial" charset="0"/>
              </a:rPr>
              <a:t> al. (2023) </a:t>
            </a:r>
            <a:r>
              <a:rPr kumimoji="0" lang="it-IT" sz="1800" b="0" i="0" u="none" strike="noStrike" cap="none" normalizeH="0" baseline="0" dirty="0" err="1" smtClean="0">
                <a:ln>
                  <a:noFill/>
                </a:ln>
                <a:solidFill>
                  <a:schemeClr val="tx1"/>
                </a:solidFill>
                <a:effectLst/>
                <a:cs typeface="Arial" charset="0"/>
              </a:rPr>
              <a:t>recently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published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hlinkClick r:id="rId2"/>
              </a:rPr>
              <a:t>interesting</a:t>
            </a:r>
            <a:r>
              <a:rPr kumimoji="0" lang="it-IT" sz="1800" b="0" i="0" u="none" strike="noStrike" cap="none" normalizeH="0" baseline="0" dirty="0" smtClean="0">
                <a:ln>
                  <a:noFill/>
                </a:ln>
                <a:solidFill>
                  <a:schemeClr val="tx1"/>
                </a:solidFill>
                <a:effectLst/>
                <a:cs typeface="Arial" charset="0"/>
                <a:hlinkClick r:id="rId2"/>
              </a:rPr>
              <a:t> </a:t>
            </a:r>
            <a:r>
              <a:rPr kumimoji="0" lang="it-IT" sz="1800" b="0" i="0" u="none" strike="noStrike" cap="none" normalizeH="0" baseline="0" dirty="0" err="1" smtClean="0">
                <a:ln>
                  <a:noFill/>
                </a:ln>
                <a:solidFill>
                  <a:schemeClr val="tx1"/>
                </a:solidFill>
                <a:effectLst/>
                <a:cs typeface="Arial" charset="0"/>
                <a:hlinkClick r:id="rId2"/>
              </a:rPr>
              <a:t>review</a:t>
            </a:r>
            <a:r>
              <a:rPr kumimoji="0" lang="it-IT" sz="1800" b="0" i="0" u="none" strike="noStrike" cap="none" normalizeH="0" baseline="0" dirty="0" smtClean="0">
                <a:ln>
                  <a:noFill/>
                </a:ln>
                <a:solidFill>
                  <a:schemeClr val="tx1"/>
                </a:solidFill>
                <a:effectLst/>
                <a:cs typeface="Arial" charset="0"/>
              </a:rPr>
              <a:t> (open </a:t>
            </a:r>
            <a:r>
              <a:rPr kumimoji="0" lang="it-IT" sz="1800" b="0" i="0" u="none" strike="noStrike" cap="none" normalizeH="0" baseline="0" dirty="0" err="1" smtClean="0">
                <a:ln>
                  <a:noFill/>
                </a:ln>
                <a:solidFill>
                  <a:schemeClr val="tx1"/>
                </a:solidFill>
                <a:effectLst/>
                <a:cs typeface="Arial" charset="0"/>
              </a:rPr>
              <a:t>access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health</a:t>
            </a:r>
            <a:r>
              <a:rPr kumimoji="0" lang="it-IT" sz="1800" b="0" i="0" u="none" strike="noStrike" cap="none" normalizeH="0" baseline="0" dirty="0" smtClean="0">
                <a:ln>
                  <a:noFill/>
                </a:ln>
                <a:solidFill>
                  <a:schemeClr val="tx1"/>
                </a:solidFill>
                <a:effectLst/>
                <a:cs typeface="Arial" charset="0"/>
              </a:rPr>
              <a:t> impact </a:t>
            </a:r>
            <a:r>
              <a:rPr kumimoji="0" lang="it-IT" sz="1800" b="0" i="0" u="none" strike="noStrike" cap="none" normalizeH="0" baseline="0" dirty="0" err="1" smtClean="0">
                <a:ln>
                  <a:noFill/>
                </a:ln>
                <a:solidFill>
                  <a:schemeClr val="tx1"/>
                </a:solidFill>
                <a:effectLst/>
                <a:cs typeface="Arial" charset="0"/>
              </a:rPr>
              <a:t>studies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climate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change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which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we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refer</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to</a:t>
            </a:r>
            <a:r>
              <a:rPr kumimoji="0" lang="it-IT" sz="1800" b="0" i="0" u="none" strike="noStrike" cap="none" normalizeH="0" baseline="0" dirty="0" smtClean="0">
                <a:ln>
                  <a:noFill/>
                </a:ln>
                <a:solidFill>
                  <a:schemeClr val="tx1"/>
                </a:solidFill>
                <a:effectLst/>
                <a:cs typeface="Arial" charset="0"/>
              </a:rPr>
              <a:t> in the </a:t>
            </a:r>
            <a:r>
              <a:rPr kumimoji="0" lang="it-IT" sz="1800" b="0" i="0" u="none" strike="noStrike" cap="none" normalizeH="0" baseline="0" dirty="0" err="1" smtClean="0">
                <a:ln>
                  <a:noFill/>
                </a:ln>
                <a:solidFill>
                  <a:schemeClr val="tx1"/>
                </a:solidFill>
                <a:effectLst/>
                <a:cs typeface="Arial" charset="0"/>
              </a:rPr>
              <a:t>following</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paragraphs</a:t>
            </a:r>
            <a:r>
              <a:rPr kumimoji="0" lang="it-IT" sz="1800" b="0" i="0" u="none" strike="noStrike" cap="none" normalizeH="0" baseline="0" dirty="0" smtClean="0">
                <a:ln>
                  <a:noFill/>
                </a:ln>
                <a:solidFill>
                  <a:schemeClr val="tx1"/>
                </a:solidFill>
                <a:effectLst/>
                <a:cs typeface="Arial" charset="0"/>
              </a:rPr>
              <a:t>. The </a:t>
            </a:r>
            <a:r>
              <a:rPr kumimoji="0" lang="it-IT" sz="1800" b="0" i="0" u="none" strike="noStrike" cap="none" normalizeH="0" baseline="0" dirty="0" err="1" smtClean="0">
                <a:ln>
                  <a:noFill/>
                </a:ln>
                <a:solidFill>
                  <a:schemeClr val="tx1"/>
                </a:solidFill>
                <a:effectLst/>
                <a:cs typeface="Arial" charset="0"/>
              </a:rPr>
              <a:t>considered</a:t>
            </a:r>
            <a:r>
              <a:rPr kumimoji="0" lang="it-IT" sz="1800" b="0" i="0" u="none" strike="noStrike" cap="none" normalizeH="0" baseline="0" dirty="0" smtClean="0">
                <a:ln>
                  <a:noFill/>
                </a:ln>
                <a:solidFill>
                  <a:schemeClr val="tx1"/>
                </a:solidFill>
                <a:effectLst/>
                <a:cs typeface="Arial" charset="0"/>
              </a:rPr>
              <a:t> the </a:t>
            </a:r>
            <a:r>
              <a:rPr kumimoji="0" lang="it-IT" sz="1800" b="0" i="0" u="none" strike="noStrike" cap="none" normalizeH="0" baseline="0" dirty="0" err="1" smtClean="0">
                <a:ln>
                  <a:noFill/>
                </a:ln>
                <a:solidFill>
                  <a:schemeClr val="tx1"/>
                </a:solidFill>
                <a:effectLst/>
                <a:cs typeface="Arial" charset="0"/>
              </a:rPr>
              <a:t>outcome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from</a:t>
            </a:r>
            <a:r>
              <a:rPr kumimoji="0" lang="it-IT" sz="1800" b="0" i="0" u="none" strike="noStrike" cap="none" normalizeH="0" baseline="0" dirty="0" smtClean="0">
                <a:ln>
                  <a:noFill/>
                </a:ln>
                <a:solidFill>
                  <a:schemeClr val="tx1"/>
                </a:solidFill>
                <a:effectLst/>
                <a:cs typeface="Arial" charset="0"/>
              </a:rPr>
              <a:t> 56 and 33 </a:t>
            </a:r>
            <a:r>
              <a:rPr kumimoji="0" lang="it-IT" sz="1800" b="0" i="0" u="none" strike="noStrike" cap="none" normalizeH="0" baseline="0" dirty="0" err="1" smtClean="0">
                <a:ln>
                  <a:noFill/>
                </a:ln>
                <a:solidFill>
                  <a:schemeClr val="tx1"/>
                </a:solidFill>
                <a:effectLst/>
                <a:cs typeface="Arial" charset="0"/>
              </a:rPr>
              <a:t>studies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focusing</a:t>
            </a:r>
            <a:r>
              <a:rPr kumimoji="0" lang="it-IT" sz="1800" b="0" i="0" u="none" strike="noStrike" cap="none" normalizeH="0" baseline="0" dirty="0" smtClean="0">
                <a:ln>
                  <a:noFill/>
                </a:ln>
                <a:solidFill>
                  <a:schemeClr val="tx1"/>
                </a:solidFill>
                <a:effectLst/>
                <a:cs typeface="Arial" charset="0"/>
              </a:rPr>
              <a:t> on </a:t>
            </a:r>
            <a:r>
              <a:rPr kumimoji="0" lang="it-IT" sz="1800" b="0" i="0" u="none" strike="noStrike" cap="none" normalizeH="0" baseline="0" dirty="0" err="1" smtClean="0">
                <a:ln>
                  <a:noFill/>
                </a:ln>
                <a:solidFill>
                  <a:schemeClr val="tx1"/>
                </a:solidFill>
                <a:effectLst/>
                <a:cs typeface="Arial" charset="0"/>
              </a:rPr>
              <a:t>mitigation</a:t>
            </a:r>
            <a:r>
              <a:rPr kumimoji="0" lang="it-IT" sz="1800" b="0" i="0" u="none" strike="noStrike" cap="none" normalizeH="0" baseline="0" dirty="0" smtClean="0">
                <a:ln>
                  <a:noFill/>
                </a:ln>
                <a:solidFill>
                  <a:schemeClr val="tx1"/>
                </a:solidFill>
                <a:effectLst/>
                <a:cs typeface="Arial" charset="0"/>
              </a:rPr>
              <a:t> and </a:t>
            </a:r>
            <a:r>
              <a:rPr kumimoji="0" lang="it-IT" sz="1800" b="0" i="0" u="none" strike="noStrike" cap="none" normalizeH="0" baseline="0" dirty="0" err="1" smtClean="0">
                <a:ln>
                  <a:noFill/>
                </a:ln>
                <a:solidFill>
                  <a:schemeClr val="tx1"/>
                </a:solidFill>
                <a:effectLst/>
                <a:cs typeface="Arial" charset="0"/>
              </a:rPr>
              <a:t>adaptation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measures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respectively</a:t>
            </a:r>
            <a:r>
              <a:rPr kumimoji="0" lang="it-IT" sz="1800" b="0" i="0" u="none" strike="noStrike" cap="none" normalizeH="0" baseline="0" dirty="0" smtClean="0">
                <a:ln>
                  <a:noFill/>
                </a:ln>
                <a:solidFill>
                  <a:schemeClr val="tx1"/>
                </a:solidFill>
                <a:effectLst/>
                <a:cs typeface="Arial" charset="0"/>
              </a:rPr>
              <a:t>. The </a:t>
            </a:r>
            <a:r>
              <a:rPr kumimoji="0" lang="it-IT" sz="1800" b="0" i="0" u="none" strike="noStrike" cap="none" normalizeH="0" baseline="0" dirty="0" err="1" smtClean="0">
                <a:ln>
                  <a:noFill/>
                </a:ln>
                <a:solidFill>
                  <a:schemeClr val="tx1"/>
                </a:solidFill>
                <a:effectLst/>
                <a:cs typeface="Arial" charset="0"/>
              </a:rPr>
              <a:t>mitigation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articles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considered</a:t>
            </a:r>
            <a:r>
              <a:rPr kumimoji="0" lang="it-IT" sz="1800" b="0" i="0" u="none" strike="noStrike" cap="none" normalizeH="0" baseline="0" dirty="0" smtClean="0">
                <a:ln>
                  <a:noFill/>
                </a:ln>
                <a:solidFill>
                  <a:schemeClr val="tx1"/>
                </a:solidFill>
                <a:effectLst/>
                <a:cs typeface="Arial" charset="0"/>
              </a:rPr>
              <a:t> a total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181 and 43 </a:t>
            </a:r>
            <a:r>
              <a:rPr kumimoji="0" lang="it-IT" sz="1800" b="0" i="0" u="none" strike="noStrike" cap="none" normalizeH="0" baseline="0" dirty="0" err="1" smtClean="0">
                <a:ln>
                  <a:noFill/>
                </a:ln>
                <a:solidFill>
                  <a:schemeClr val="tx1"/>
                </a:solidFill>
                <a:effectLst/>
                <a:cs typeface="Arial" charset="0"/>
              </a:rPr>
              <a:t>mitigation</a:t>
            </a:r>
            <a:r>
              <a:rPr kumimoji="0" lang="it-IT" sz="1800" b="0" i="0" u="none" strike="noStrike" cap="none" normalizeH="0" baseline="0" dirty="0" smtClean="0">
                <a:ln>
                  <a:noFill/>
                </a:ln>
                <a:solidFill>
                  <a:schemeClr val="tx1"/>
                </a:solidFill>
                <a:effectLst/>
                <a:cs typeface="Arial" charset="0"/>
              </a:rPr>
              <a:t> and </a:t>
            </a:r>
            <a:r>
              <a:rPr kumimoji="0" lang="it-IT" sz="1800" b="0" i="0" u="none" strike="noStrike" cap="none" normalizeH="0" baseline="0" dirty="0" err="1" smtClean="0">
                <a:ln>
                  <a:noFill/>
                </a:ln>
                <a:solidFill>
                  <a:schemeClr val="tx1"/>
                </a:solidFill>
                <a:effectLst/>
                <a:cs typeface="Arial" charset="0"/>
              </a:rPr>
              <a:t>adaptation</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measures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respectively</a:t>
            </a:r>
            <a:r>
              <a:rPr kumimoji="0" lang="it-IT" sz="1800" b="0" i="0" u="none" strike="noStrike" cap="none" normalizeH="0" baseline="0" dirty="0" smtClean="0">
                <a:ln>
                  <a:noFill/>
                </a:ln>
                <a:solidFill>
                  <a:schemeClr val="tx1"/>
                </a:solidFill>
                <a:effectLst/>
                <a:cs typeface="Arial" charset="0"/>
              </a:rPr>
              <a:t>. </a:t>
            </a:r>
          </a:p>
        </p:txBody>
      </p:sp>
      <p:sp>
        <p:nvSpPr>
          <p:cNvPr id="5" name="Segnaposto testo 1"/>
          <p:cNvSpPr>
            <a:spLocks noGrp="1"/>
          </p:cNvSpPr>
          <p:nvPr>
            <p:ph type="body" sz="quarter" idx="10"/>
          </p:nvPr>
        </p:nvSpPr>
        <p:spPr>
          <a:xfrm>
            <a:off x="335459" y="260648"/>
            <a:ext cx="11233149" cy="648071"/>
          </a:xfrm>
        </p:spPr>
        <p:txBody>
          <a:bodyPr/>
          <a:lstStyle/>
          <a:p>
            <a:pPr>
              <a:lnSpc>
                <a:spcPts val="2500"/>
              </a:lnSpc>
            </a:pPr>
            <a:r>
              <a:rPr lang="en-US" sz="3200" dirty="0" smtClean="0">
                <a:latin typeface="Calibri" panose="020F0502020204030204" pitchFamily="34" charset="0"/>
                <a:cs typeface="Calibri" panose="020F0502020204030204" pitchFamily="34" charset="0"/>
              </a:rPr>
              <a:t>Hazard, vulnerability and exposure  </a:t>
            </a:r>
            <a:r>
              <a:rPr lang="en-US" sz="3200" dirty="0" smtClean="0">
                <a:latin typeface="Calibri" panose="020F0502020204030204" pitchFamily="34" charset="0"/>
                <a:cs typeface="Calibri" panose="020F0502020204030204" pitchFamily="34" charset="0"/>
              </a:rPr>
              <a:t>after climate change mitigation and adaptation</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ChangeArrowheads="1"/>
          </p:cNvSpPr>
          <p:nvPr/>
        </p:nvSpPr>
        <p:spPr bwMode="auto">
          <a:xfrm>
            <a:off x="380960" y="1026016"/>
            <a:ext cx="11239536"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sz="1800" b="0" i="0" u="none" strike="noStrike" cap="none" normalizeH="0" baseline="0" dirty="0" smtClean="0">
                <a:ln>
                  <a:noFill/>
                </a:ln>
                <a:solidFill>
                  <a:schemeClr val="tx1"/>
                </a:solidFill>
                <a:effectLst/>
                <a:cs typeface="Arial" charset="0"/>
              </a:rPr>
              <a:t>The </a:t>
            </a:r>
            <a:r>
              <a:rPr kumimoji="0" lang="it-IT" sz="1800" b="0" i="0" u="none" strike="noStrike" cap="none" normalizeH="0" baseline="0" dirty="0" err="1" smtClean="0">
                <a:ln>
                  <a:noFill/>
                </a:ln>
                <a:solidFill>
                  <a:schemeClr val="tx1"/>
                </a:solidFill>
                <a:effectLst/>
                <a:cs typeface="Arial" charset="0"/>
              </a:rPr>
              <a:t>authors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found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that</a:t>
            </a:r>
            <a:r>
              <a:rPr kumimoji="0" lang="it-IT" sz="1800" b="0" i="0" u="none" strike="noStrike" cap="none" normalizeH="0" baseline="0" dirty="0" smtClean="0">
                <a:ln>
                  <a:noFill/>
                </a:ln>
                <a:solidFill>
                  <a:schemeClr val="tx1"/>
                </a:solidFill>
                <a:effectLst/>
                <a:cs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cs typeface="Arial" charset="0"/>
            </a:endParaRPr>
          </a:p>
          <a:p>
            <a:pPr marL="180975" lvl="0" indent="-180975" eaLnBrk="0" fontAlgn="base" hangingPunct="0">
              <a:spcBef>
                <a:spcPct val="0"/>
              </a:spcBef>
              <a:spcAft>
                <a:spcPct val="0"/>
              </a:spcAft>
              <a:buFont typeface="Arial" pitchFamily="34" charset="0"/>
              <a:buChar char="•"/>
            </a:pPr>
            <a:r>
              <a:rPr lang="en-US" dirty="0" smtClean="0"/>
              <a:t>Regarding health impacts, 65 (73%) articles found only positive and 5 (6%) articles only negative health impacts;</a:t>
            </a:r>
          </a:p>
          <a:p>
            <a:pPr marL="180975" lvl="0" indent="-180975" eaLnBrk="0" fontAlgn="base" hangingPunct="0">
              <a:spcBef>
                <a:spcPct val="0"/>
              </a:spcBef>
              <a:spcAft>
                <a:spcPct val="0"/>
              </a:spcAft>
              <a:buFont typeface="Arial" pitchFamily="34" charset="0"/>
              <a:buChar char="•"/>
            </a:pPr>
            <a:endParaRPr lang="en-US" dirty="0" smtClean="0"/>
          </a:p>
          <a:p>
            <a:pPr marL="180975" lvl="0" indent="-180975" eaLnBrk="0" fontAlgn="base" hangingPunct="0">
              <a:spcBef>
                <a:spcPct val="0"/>
              </a:spcBef>
              <a:spcAft>
                <a:spcPct val="0"/>
              </a:spcAft>
              <a:buFont typeface="Arial" pitchFamily="34" charset="0"/>
              <a:buChar char="•"/>
            </a:pPr>
            <a:r>
              <a:rPr lang="en-US" dirty="0" smtClean="0"/>
              <a:t>14 (16%) articles found both positive and negative health impacts of the investigated climate change measures. Health impacts were categorized based on the nature of the health outcome, meaning that for example a decrease in deaths is considered positive health impact while an increase in disease cases is considered a negative impact. </a:t>
            </a:r>
          </a:p>
          <a:p>
            <a:pPr marL="180975" lvl="0" indent="-180975" eaLnBrk="0" fontAlgn="base" hangingPunct="0">
              <a:spcBef>
                <a:spcPct val="0"/>
              </a:spcBef>
              <a:spcAft>
                <a:spcPct val="0"/>
              </a:spcAft>
              <a:buFont typeface="Arial" pitchFamily="34" charset="0"/>
              <a:buChar char="•"/>
            </a:pPr>
            <a:endParaRPr lang="en-US" dirty="0" smtClean="0"/>
          </a:p>
          <a:p>
            <a:pPr marL="180975" lvl="0" indent="-180975" eaLnBrk="0" fontAlgn="base" hangingPunct="0">
              <a:spcBef>
                <a:spcPct val="0"/>
              </a:spcBef>
              <a:spcAft>
                <a:spcPct val="0"/>
              </a:spcAft>
              <a:buFont typeface="Arial" pitchFamily="34" charset="0"/>
              <a:buChar char="•"/>
            </a:pPr>
            <a:r>
              <a:rPr lang="en-US" dirty="0" smtClean="0"/>
              <a:t>In 5 (6%) articles, there was uncertainty concerning the direction and magnitude of health impacts associated with the investigated climate measures. </a:t>
            </a:r>
            <a:endParaRPr kumimoji="0" lang="it-IT" sz="1800" b="0" i="0" u="none" strike="noStrike" cap="none" normalizeH="0" baseline="0" dirty="0" smtClean="0">
              <a:ln>
                <a:noFill/>
              </a:ln>
              <a:solidFill>
                <a:schemeClr val="tx1"/>
              </a:solidFill>
              <a:effectLst/>
              <a:cs typeface="Arial" charset="0"/>
            </a:endParaRPr>
          </a:p>
          <a:p>
            <a:pPr marL="180975" marR="0" lvl="0" indent="-180975" algn="l" defTabSz="914400" rtl="0" eaLnBrk="0" fontAlgn="base" latinLnBrk="0" hangingPunct="0">
              <a:lnSpc>
                <a:spcPct val="100000"/>
              </a:lnSpc>
              <a:spcBef>
                <a:spcPct val="0"/>
              </a:spcBef>
              <a:spcAft>
                <a:spcPct val="0"/>
              </a:spcAft>
              <a:buClrTx/>
              <a:buSzTx/>
              <a:buFont typeface="Arial" pitchFamily="34" charset="0"/>
              <a:buChar char="•"/>
              <a:tabLst/>
            </a:pPr>
            <a:endParaRPr kumimoji="0" lang="it-IT" sz="1800" b="0" i="0" u="none" strike="noStrike" cap="none" normalizeH="0" baseline="0" dirty="0" smtClean="0">
              <a:ln>
                <a:noFill/>
              </a:ln>
              <a:solidFill>
                <a:schemeClr val="tx1"/>
              </a:solidFill>
              <a:effectLst/>
              <a:cs typeface="Arial" charset="0"/>
            </a:endParaRPr>
          </a:p>
          <a:p>
            <a:pPr marL="180975" marR="0" lvl="0" indent="-180975" algn="l" defTabSz="914400" rtl="0" eaLnBrk="0" fontAlgn="base" latinLnBrk="0" hangingPunct="0">
              <a:lnSpc>
                <a:spcPct val="100000"/>
              </a:lnSpc>
              <a:spcBef>
                <a:spcPct val="0"/>
              </a:spcBef>
              <a:spcAft>
                <a:spcPct val="0"/>
              </a:spcAft>
              <a:buClrTx/>
              <a:buSzTx/>
              <a:buFont typeface="Arial" pitchFamily="34" charset="0"/>
              <a:buChar char="•"/>
              <a:tabLst/>
            </a:pPr>
            <a:r>
              <a:rPr kumimoji="0" lang="it-IT" sz="1800" b="0" i="0" u="none" strike="noStrike" cap="none" normalizeH="0" baseline="0" dirty="0" err="1" smtClean="0">
                <a:ln>
                  <a:noFill/>
                </a:ln>
                <a:solidFill>
                  <a:schemeClr val="tx1"/>
                </a:solidFill>
                <a:effectLst/>
                <a:cs typeface="Arial" charset="0"/>
              </a:rPr>
              <a:t>Regarding</a:t>
            </a:r>
            <a:r>
              <a:rPr kumimoji="0" lang="it-IT" sz="1800" b="0" i="0" u="none" strike="noStrike" cap="none" normalizeH="0" baseline="0" dirty="0" smtClean="0">
                <a:ln>
                  <a:noFill/>
                </a:ln>
                <a:solidFill>
                  <a:schemeClr val="tx1"/>
                </a:solidFill>
                <a:effectLst/>
                <a:cs typeface="Arial" charset="0"/>
              </a:rPr>
              <a:t> the nature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the </a:t>
            </a:r>
            <a:r>
              <a:rPr kumimoji="0" lang="it-IT" sz="1800" b="0" i="0" u="none" strike="noStrike" cap="none" normalizeH="0" baseline="0" dirty="0" err="1" smtClean="0">
                <a:ln>
                  <a:noFill/>
                </a:ln>
                <a:solidFill>
                  <a:schemeClr val="tx1"/>
                </a:solidFill>
                <a:effectLst/>
                <a:cs typeface="Arial" charset="0"/>
              </a:rPr>
              <a:t>reported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health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impacts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around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half</a:t>
            </a:r>
            <a:r>
              <a:rPr kumimoji="0" lang="it-IT" sz="1800" b="0" i="0" u="none" strike="noStrike" cap="none" normalizeH="0" baseline="0" dirty="0" smtClean="0">
                <a:ln>
                  <a:noFill/>
                </a:ln>
                <a:solidFill>
                  <a:schemeClr val="tx1"/>
                </a:solidFill>
                <a:effectLst/>
                <a:cs typeface="Arial" charset="0"/>
              </a:rPr>
              <a:t> (</a:t>
            </a:r>
            <a:r>
              <a:rPr kumimoji="0" lang="it-IT" sz="1800" b="0" i="1" u="none" strike="noStrike" cap="none" normalizeH="0" baseline="0" dirty="0" smtClean="0">
                <a:ln>
                  <a:noFill/>
                </a:ln>
                <a:solidFill>
                  <a:schemeClr val="tx1"/>
                </a:solidFill>
                <a:effectLst/>
                <a:cs typeface="Arial" charset="0"/>
              </a:rPr>
              <a:t>n</a:t>
            </a:r>
            <a:r>
              <a:rPr kumimoji="0" lang="it-IT" sz="1800" b="0" i="0" u="none" strike="noStrike" cap="none" normalizeH="0" baseline="0" dirty="0" smtClean="0">
                <a:ln>
                  <a:noFill/>
                </a:ln>
                <a:solidFill>
                  <a:schemeClr val="tx1"/>
                </a:solidFill>
                <a:effectLst/>
                <a:cs typeface="Arial" charset="0"/>
              </a:rPr>
              <a:t> = 44, 49%)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articles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reported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only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mortality-related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quantified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health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impacts</a:t>
            </a:r>
            <a:r>
              <a:rPr kumimoji="0" lang="it-IT" sz="1800" b="0" i="0" u="none" strike="noStrike" cap="none" normalizeH="0" baseline="0" dirty="0" smtClean="0">
                <a:ln>
                  <a:noFill/>
                </a:ln>
                <a:solidFill>
                  <a:schemeClr val="tx1"/>
                </a:solidFill>
                <a:effectLst/>
                <a:cs typeface="Arial" charset="0"/>
              </a:rPr>
              <a:t>, e.g. </a:t>
            </a:r>
            <a:r>
              <a:rPr kumimoji="0" lang="it-IT" sz="1800" b="0" i="0" u="none" strike="noStrike" cap="none" normalizeH="0" baseline="0" dirty="0" err="1" smtClean="0">
                <a:ln>
                  <a:noFill/>
                </a:ln>
                <a:solidFill>
                  <a:schemeClr val="tx1"/>
                </a:solidFill>
                <a:effectLst/>
                <a:cs typeface="Arial" charset="0"/>
              </a:rPr>
              <a:t>avoided</a:t>
            </a:r>
            <a:r>
              <a:rPr kumimoji="0" lang="it-IT" sz="1800" b="0" i="0" u="none" strike="noStrike" cap="none" normalizeH="0" baseline="0" dirty="0" smtClean="0">
                <a:ln>
                  <a:noFill/>
                </a:ln>
                <a:solidFill>
                  <a:schemeClr val="tx1"/>
                </a:solidFill>
                <a:effectLst/>
                <a:cs typeface="Arial" charset="0"/>
              </a:rPr>
              <a:t> or </a:t>
            </a:r>
            <a:r>
              <a:rPr kumimoji="0" lang="it-IT" sz="1800" b="0" i="0" u="none" strike="noStrike" cap="none" normalizeH="0" baseline="0" dirty="0" err="1" smtClean="0">
                <a:ln>
                  <a:noFill/>
                </a:ln>
                <a:solidFill>
                  <a:schemeClr val="tx1"/>
                </a:solidFill>
                <a:effectLst/>
                <a:cs typeface="Arial" charset="0"/>
              </a:rPr>
              <a:t>excess</a:t>
            </a:r>
            <a:r>
              <a:rPr kumimoji="0" lang="it-IT" sz="1800" b="0" i="0" u="none" strike="noStrike" cap="none" normalizeH="0" baseline="0" dirty="0" smtClean="0">
                <a:ln>
                  <a:noFill/>
                </a:ln>
                <a:solidFill>
                  <a:schemeClr val="tx1"/>
                </a:solidFill>
                <a:effectLst/>
                <a:cs typeface="Arial" charset="0"/>
              </a:rPr>
              <a:t> premature </a:t>
            </a:r>
            <a:r>
              <a:rPr kumimoji="0" lang="it-IT" sz="1800" b="0" i="0" u="none" strike="noStrike" cap="none" normalizeH="0" baseline="0" dirty="0" err="1" smtClean="0">
                <a:ln>
                  <a:noFill/>
                </a:ln>
                <a:solidFill>
                  <a:schemeClr val="tx1"/>
                </a:solidFill>
                <a:effectLst/>
                <a:cs typeface="Arial" charset="0"/>
              </a:rPr>
              <a:t>deaths</a:t>
            </a:r>
            <a:r>
              <a:rPr kumimoji="0" lang="it-IT" sz="1800" b="0" i="0" u="none" strike="noStrike" cap="none" normalizeH="0" baseline="0" dirty="0" smtClean="0">
                <a:ln>
                  <a:noFill/>
                </a:ln>
                <a:solidFill>
                  <a:schemeClr val="tx1"/>
                </a:solidFill>
                <a:effectLst/>
                <a:cs typeface="Arial" charset="0"/>
              </a:rPr>
              <a:t>. </a:t>
            </a:r>
          </a:p>
          <a:p>
            <a:pPr marL="180975" marR="0" lvl="0" indent="-180975" algn="l" defTabSz="914400" rtl="0" eaLnBrk="0" fontAlgn="base" latinLnBrk="0" hangingPunct="0">
              <a:lnSpc>
                <a:spcPct val="100000"/>
              </a:lnSpc>
              <a:spcBef>
                <a:spcPct val="0"/>
              </a:spcBef>
              <a:spcAft>
                <a:spcPct val="0"/>
              </a:spcAft>
              <a:buClrTx/>
              <a:buSzTx/>
              <a:buFont typeface="Arial" pitchFamily="34" charset="0"/>
              <a:buChar char="•"/>
              <a:tabLst/>
            </a:pPr>
            <a:endParaRPr lang="it-IT" dirty="0" smtClean="0">
              <a:cs typeface="Arial" charset="0"/>
            </a:endParaRPr>
          </a:p>
          <a:p>
            <a:pPr marL="180975" marR="0" lvl="0" indent="-180975" algn="l" defTabSz="914400" rtl="0" eaLnBrk="0" fontAlgn="base" latinLnBrk="0" hangingPunct="0">
              <a:lnSpc>
                <a:spcPct val="100000"/>
              </a:lnSpc>
              <a:spcBef>
                <a:spcPct val="0"/>
              </a:spcBef>
              <a:spcAft>
                <a:spcPct val="0"/>
              </a:spcAft>
              <a:buClrTx/>
              <a:buSzTx/>
              <a:buFont typeface="Arial" pitchFamily="34" charset="0"/>
              <a:buChar char="•"/>
              <a:tabLst/>
            </a:pPr>
            <a:r>
              <a:rPr kumimoji="0" lang="it-IT" sz="1800" b="0" i="0" u="none" strike="noStrike" cap="none" normalizeH="0" baseline="0" dirty="0" err="1" smtClean="0">
                <a:ln>
                  <a:noFill/>
                </a:ln>
                <a:solidFill>
                  <a:schemeClr val="tx1"/>
                </a:solidFill>
                <a:effectLst/>
                <a:cs typeface="Arial" charset="0"/>
              </a:rPr>
              <a:t>Over</a:t>
            </a:r>
            <a:r>
              <a:rPr kumimoji="0" lang="it-IT" sz="1800" b="0" i="0" u="none" strike="noStrike" cap="none" normalizeH="0" baseline="0" dirty="0" smtClean="0">
                <a:ln>
                  <a:noFill/>
                </a:ln>
                <a:solidFill>
                  <a:schemeClr val="tx1"/>
                </a:solidFill>
                <a:effectLst/>
                <a:cs typeface="Arial" charset="0"/>
              </a:rPr>
              <a:t> a </a:t>
            </a:r>
            <a:r>
              <a:rPr kumimoji="0" lang="it-IT" sz="1800" b="0" i="0" u="none" strike="noStrike" cap="none" normalizeH="0" baseline="0" dirty="0" err="1" smtClean="0">
                <a:ln>
                  <a:noFill/>
                </a:ln>
                <a:solidFill>
                  <a:schemeClr val="tx1"/>
                </a:solidFill>
                <a:effectLst/>
                <a:cs typeface="Arial" charset="0"/>
              </a:rPr>
              <a:t>fifth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articles</a:t>
            </a:r>
            <a:r>
              <a:rPr kumimoji="0" lang="it-IT" sz="1800" b="0" i="0" u="none" strike="noStrike" cap="none" normalizeH="0" baseline="0" dirty="0" smtClean="0">
                <a:ln>
                  <a:noFill/>
                </a:ln>
                <a:solidFill>
                  <a:schemeClr val="tx1"/>
                </a:solidFill>
                <a:effectLst/>
                <a:cs typeface="Arial" charset="0"/>
              </a:rPr>
              <a:t> (</a:t>
            </a:r>
            <a:r>
              <a:rPr kumimoji="0" lang="it-IT" sz="1800" b="0" i="1" u="none" strike="noStrike" cap="none" normalizeH="0" baseline="0" dirty="0" smtClean="0">
                <a:ln>
                  <a:noFill/>
                </a:ln>
                <a:solidFill>
                  <a:schemeClr val="tx1"/>
                </a:solidFill>
                <a:effectLst/>
                <a:cs typeface="Arial" charset="0"/>
              </a:rPr>
              <a:t>n</a:t>
            </a:r>
            <a:r>
              <a:rPr kumimoji="0" lang="it-IT" sz="1800" b="0" i="0" u="none" strike="noStrike" cap="none" normalizeH="0" baseline="0" dirty="0" smtClean="0">
                <a:ln>
                  <a:noFill/>
                </a:ln>
                <a:solidFill>
                  <a:schemeClr val="tx1"/>
                </a:solidFill>
                <a:effectLst/>
                <a:cs typeface="Arial" charset="0"/>
              </a:rPr>
              <a:t> = 19, 21%) </a:t>
            </a:r>
            <a:r>
              <a:rPr kumimoji="0" lang="it-IT" sz="1800" b="0" i="0" u="none" strike="noStrike" cap="none" normalizeH="0" baseline="0" dirty="0" err="1" smtClean="0">
                <a:ln>
                  <a:noFill/>
                </a:ln>
                <a:solidFill>
                  <a:schemeClr val="tx1"/>
                </a:solidFill>
                <a:effectLst/>
                <a:cs typeface="Arial" charset="0"/>
              </a:rPr>
              <a:t>reported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only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morbidity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related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impacts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which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were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quantified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using</a:t>
            </a:r>
            <a:r>
              <a:rPr kumimoji="0" lang="it-IT" sz="1800" b="0" i="0" u="none" strike="noStrike" cap="none" normalizeH="0" baseline="0" dirty="0" smtClean="0">
                <a:ln>
                  <a:noFill/>
                </a:ln>
                <a:solidFill>
                  <a:schemeClr val="tx1"/>
                </a:solidFill>
                <a:effectLst/>
                <a:cs typeface="Arial" charset="0"/>
              </a:rPr>
              <a:t> a </a:t>
            </a:r>
            <a:r>
              <a:rPr kumimoji="0" lang="it-IT" sz="1800" b="0" i="0" u="none" strike="noStrike" cap="none" normalizeH="0" baseline="0" dirty="0" err="1" smtClean="0">
                <a:ln>
                  <a:noFill/>
                </a:ln>
                <a:solidFill>
                  <a:schemeClr val="tx1"/>
                </a:solidFill>
                <a:effectLst/>
                <a:cs typeface="Arial" charset="0"/>
              </a:rPr>
              <a:t>plethora</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indicators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such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disability-adjusted</a:t>
            </a:r>
            <a:r>
              <a:rPr kumimoji="0" lang="it-IT" sz="1800" b="0" i="0" u="none" strike="noStrike" cap="none" normalizeH="0" baseline="0" dirty="0" smtClean="0">
                <a:ln>
                  <a:noFill/>
                </a:ln>
                <a:solidFill>
                  <a:schemeClr val="tx1"/>
                </a:solidFill>
                <a:effectLst/>
                <a:cs typeface="Arial" charset="0"/>
              </a:rPr>
              <a:t> life </a:t>
            </a:r>
            <a:r>
              <a:rPr kumimoji="0" lang="it-IT" sz="1800" b="0" i="0" u="none" strike="noStrike" cap="none" normalizeH="0" baseline="0" dirty="0" err="1" smtClean="0">
                <a:ln>
                  <a:noFill/>
                </a:ln>
                <a:solidFill>
                  <a:schemeClr val="tx1"/>
                </a:solidFill>
                <a:effectLst/>
                <a:cs typeface="Arial" charset="0"/>
              </a:rPr>
              <a:t>years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disease</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cases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number</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hospitalizations</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number</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of</a:t>
            </a:r>
            <a:r>
              <a:rPr kumimoji="0" lang="it-IT" sz="1800" b="0" i="0" u="none" strike="noStrike" cap="none" normalizeH="0" baseline="0" dirty="0" smtClean="0">
                <a:ln>
                  <a:noFill/>
                </a:ln>
                <a:solidFill>
                  <a:schemeClr val="tx1"/>
                </a:solidFill>
                <a:effectLst/>
                <a:cs typeface="Arial" charset="0"/>
              </a:rPr>
              <a:t> intensive care </a:t>
            </a:r>
            <a:r>
              <a:rPr kumimoji="0" lang="it-IT" sz="1800" b="0" i="0" u="none" strike="noStrike" cap="none" normalizeH="0" baseline="0" dirty="0" err="1" smtClean="0">
                <a:ln>
                  <a:noFill/>
                </a:ln>
                <a:solidFill>
                  <a:schemeClr val="tx1"/>
                </a:solidFill>
                <a:effectLst/>
                <a:cs typeface="Arial" charset="0"/>
              </a:rPr>
              <a:t>unit</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admissions</a:t>
            </a:r>
            <a:r>
              <a:rPr kumimoji="0" lang="it-IT" sz="1800" b="0" i="0" u="none" strike="noStrike" cap="none" normalizeH="0" baseline="0" dirty="0" smtClean="0">
                <a:ln>
                  <a:noFill/>
                </a:ln>
                <a:solidFill>
                  <a:schemeClr val="tx1"/>
                </a:solidFill>
                <a:effectLst/>
                <a:cs typeface="Arial" charset="0"/>
              </a:rPr>
              <a:t> and </a:t>
            </a:r>
            <a:r>
              <a:rPr kumimoji="0" lang="it-IT" sz="1800" b="0" i="0" u="none" strike="noStrike" cap="none" normalizeH="0" baseline="0" dirty="0" err="1" smtClean="0">
                <a:ln>
                  <a:noFill/>
                </a:ln>
                <a:solidFill>
                  <a:schemeClr val="tx1"/>
                </a:solidFill>
                <a:effectLst/>
                <a:cs typeface="Arial" charset="0"/>
              </a:rPr>
              <a:t>scores</a:t>
            </a:r>
            <a:r>
              <a:rPr kumimoji="0" lang="it-IT" sz="1800" b="0" i="0" u="none" strike="noStrike" cap="none" normalizeH="0" baseline="0" dirty="0" smtClean="0">
                <a:ln>
                  <a:noFill/>
                </a:ln>
                <a:solidFill>
                  <a:schemeClr val="tx1"/>
                </a:solidFill>
                <a:effectLst/>
                <a:cs typeface="Arial" charset="0"/>
              </a:rPr>
              <a:t> on </a:t>
            </a:r>
            <a:r>
              <a:rPr kumimoji="0" lang="it-IT" sz="1800" b="0" i="0" u="none" strike="noStrike" cap="none" normalizeH="0" baseline="0" dirty="0" err="1" smtClean="0">
                <a:ln>
                  <a:noFill/>
                </a:ln>
                <a:solidFill>
                  <a:schemeClr val="tx1"/>
                </a:solidFill>
                <a:effectLst/>
                <a:cs typeface="Arial" charset="0"/>
              </a:rPr>
              <a:t>standardized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scales</a:t>
            </a:r>
            <a:r>
              <a:rPr kumimoji="0" lang="it-IT" sz="1800" b="0" i="0" u="none" strike="noStrike" cap="none" normalizeH="0" baseline="0" dirty="0" smtClean="0">
                <a:ln>
                  <a:noFill/>
                </a:ln>
                <a:solidFill>
                  <a:schemeClr val="tx1"/>
                </a:solidFill>
                <a:effectLst/>
                <a:cs typeface="Arial" charset="0"/>
              </a:rPr>
              <a:t>. </a:t>
            </a:r>
          </a:p>
          <a:p>
            <a:pPr marL="180975" marR="0" lvl="0" indent="-180975" algn="l" defTabSz="914400" rtl="0" eaLnBrk="0" fontAlgn="base" latinLnBrk="0" hangingPunct="0">
              <a:lnSpc>
                <a:spcPct val="100000"/>
              </a:lnSpc>
              <a:spcBef>
                <a:spcPct val="0"/>
              </a:spcBef>
              <a:spcAft>
                <a:spcPct val="0"/>
              </a:spcAft>
              <a:buClrTx/>
              <a:buSzTx/>
              <a:buFont typeface="Arial" pitchFamily="34" charset="0"/>
              <a:buChar char="•"/>
              <a:tabLst/>
            </a:pPr>
            <a:endParaRPr lang="it-IT" dirty="0" smtClean="0">
              <a:cs typeface="Arial" charset="0"/>
            </a:endParaRPr>
          </a:p>
          <a:p>
            <a:pPr marL="180975" marR="0" lvl="0" indent="-180975" algn="l" defTabSz="914400" rtl="0" eaLnBrk="0" fontAlgn="base" latinLnBrk="0" hangingPunct="0">
              <a:lnSpc>
                <a:spcPct val="100000"/>
              </a:lnSpc>
              <a:spcBef>
                <a:spcPct val="0"/>
              </a:spcBef>
              <a:spcAft>
                <a:spcPct val="0"/>
              </a:spcAft>
              <a:buClrTx/>
              <a:buSzTx/>
              <a:buFont typeface="Arial" pitchFamily="34" charset="0"/>
              <a:buChar char="•"/>
              <a:tabLst/>
            </a:pPr>
            <a:r>
              <a:rPr kumimoji="0" lang="it-IT" sz="1800" b="0" i="0" u="none" strike="noStrike" cap="none" normalizeH="0" baseline="0" dirty="0" smtClean="0">
                <a:ln>
                  <a:noFill/>
                </a:ln>
                <a:solidFill>
                  <a:schemeClr val="tx1"/>
                </a:solidFill>
                <a:effectLst/>
                <a:cs typeface="Arial" charset="0"/>
              </a:rPr>
              <a:t>The </a:t>
            </a:r>
            <a:r>
              <a:rPr kumimoji="0" lang="it-IT" sz="1800" b="0" i="0" u="none" strike="noStrike" cap="none" normalizeH="0" baseline="0" dirty="0" err="1" smtClean="0">
                <a:ln>
                  <a:noFill/>
                </a:ln>
                <a:solidFill>
                  <a:schemeClr val="tx1"/>
                </a:solidFill>
                <a:effectLst/>
                <a:cs typeface="Arial" charset="0"/>
              </a:rPr>
              <a:t>remaining</a:t>
            </a:r>
            <a:r>
              <a:rPr kumimoji="0" lang="it-IT" sz="1800" b="0" i="0" u="none" strike="noStrike" cap="none" normalizeH="0" baseline="0" dirty="0" smtClean="0">
                <a:ln>
                  <a:noFill/>
                </a:ln>
                <a:solidFill>
                  <a:schemeClr val="tx1"/>
                </a:solidFill>
                <a:effectLst/>
                <a:cs typeface="Arial" charset="0"/>
              </a:rPr>
              <a:t> 26 </a:t>
            </a:r>
            <a:r>
              <a:rPr kumimoji="0" lang="it-IT" sz="1800" b="0" i="0" u="none" strike="noStrike" cap="none" normalizeH="0" baseline="0" dirty="0" err="1" smtClean="0">
                <a:ln>
                  <a:noFill/>
                </a:ln>
                <a:solidFill>
                  <a:schemeClr val="tx1"/>
                </a:solidFill>
                <a:effectLst/>
                <a:cs typeface="Arial" charset="0"/>
              </a:rPr>
              <a:t>articles</a:t>
            </a:r>
            <a:r>
              <a:rPr kumimoji="0" lang="it-IT" sz="1800" b="0" i="0" u="none" strike="noStrike" cap="none" normalizeH="0" baseline="0" dirty="0" smtClean="0">
                <a:ln>
                  <a:noFill/>
                </a:ln>
                <a:solidFill>
                  <a:schemeClr val="tx1"/>
                </a:solidFill>
                <a:effectLst/>
                <a:cs typeface="Arial" charset="0"/>
              </a:rPr>
              <a:t> (30%) </a:t>
            </a:r>
            <a:r>
              <a:rPr kumimoji="0" lang="it-IT" sz="1800" b="0" i="0" u="none" strike="noStrike" cap="none" normalizeH="0" baseline="0" dirty="0" err="1" smtClean="0">
                <a:ln>
                  <a:noFill/>
                </a:ln>
                <a:solidFill>
                  <a:schemeClr val="tx1"/>
                </a:solidFill>
                <a:effectLst/>
                <a:cs typeface="Arial" charset="0"/>
              </a:rPr>
              <a:t>reported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both</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mortality</a:t>
            </a:r>
            <a:r>
              <a:rPr kumimoji="0" lang="it-IT" sz="1800" b="0" i="0" u="none" strike="noStrike" cap="none" normalizeH="0" baseline="0" dirty="0" smtClean="0">
                <a:ln>
                  <a:noFill/>
                </a:ln>
                <a:solidFill>
                  <a:schemeClr val="tx1"/>
                </a:solidFill>
                <a:effectLst/>
                <a:cs typeface="Arial" charset="0"/>
              </a:rPr>
              <a:t> and </a:t>
            </a:r>
            <a:r>
              <a:rPr kumimoji="0" lang="it-IT" sz="1800" b="0" i="0" u="none" strike="noStrike" cap="none" normalizeH="0" baseline="0" dirty="0" err="1" smtClean="0">
                <a:ln>
                  <a:noFill/>
                </a:ln>
                <a:solidFill>
                  <a:schemeClr val="tx1"/>
                </a:solidFill>
                <a:effectLst/>
                <a:cs typeface="Arial" charset="0"/>
              </a:rPr>
              <a:t>morbidity</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quantified</a:t>
            </a:r>
            <a:r>
              <a:rPr kumimoji="0" lang="it-IT" sz="1800" b="0" i="0" u="none" strike="noStrike" cap="none" normalizeH="0" baseline="0" dirty="0" smtClean="0">
                <a:ln>
                  <a:noFill/>
                </a:ln>
                <a:solidFill>
                  <a:schemeClr val="tx1"/>
                </a:solidFill>
                <a:effectLst/>
                <a:cs typeface="Arial" charset="0"/>
              </a:rPr>
              <a:t> </a:t>
            </a:r>
            <a:r>
              <a:rPr kumimoji="0" lang="it-IT" sz="1800" b="0" i="0" u="none" strike="noStrike" cap="none" normalizeH="0" baseline="0" dirty="0" err="1" smtClean="0">
                <a:ln>
                  <a:noFill/>
                </a:ln>
                <a:solidFill>
                  <a:schemeClr val="tx1"/>
                </a:solidFill>
                <a:effectLst/>
                <a:cs typeface="Arial" charset="0"/>
              </a:rPr>
              <a:t>health</a:t>
            </a:r>
            <a:r>
              <a:rPr kumimoji="0" lang="it-IT" sz="1800" b="0" i="0" u="none" strike="noStrike" cap="none" normalizeH="0" baseline="0" dirty="0" smtClean="0">
                <a:ln>
                  <a:noFill/>
                </a:ln>
                <a:solidFill>
                  <a:schemeClr val="tx1"/>
                </a:solidFill>
                <a:effectLst/>
                <a:cs typeface="Arial" charset="0"/>
              </a:rPr>
              <a:t> impact </a:t>
            </a:r>
            <a:r>
              <a:rPr kumimoji="0" lang="it-IT" sz="1800" b="0" i="0" u="none" strike="noStrike" cap="none" normalizeH="0" baseline="0" dirty="0" err="1" smtClean="0">
                <a:ln>
                  <a:noFill/>
                </a:ln>
                <a:solidFill>
                  <a:schemeClr val="tx1"/>
                </a:solidFill>
                <a:effectLst/>
                <a:cs typeface="Arial" charset="0"/>
              </a:rPr>
              <a:t>estimates</a:t>
            </a:r>
            <a:r>
              <a:rPr kumimoji="0" lang="it-IT" sz="1800" b="0" i="0" u="none" strike="noStrike" cap="none" normalizeH="0" baseline="0" dirty="0" smtClean="0">
                <a:ln>
                  <a:noFill/>
                </a:ln>
                <a:solidFill>
                  <a:schemeClr val="tx1"/>
                </a:solidFill>
                <a:effectLst/>
                <a:cs typeface="Arial" charset="0"/>
              </a:rPr>
              <a:t>. </a:t>
            </a:r>
          </a:p>
        </p:txBody>
      </p:sp>
      <p:sp>
        <p:nvSpPr>
          <p:cNvPr id="7" name="Segnaposto testo 1"/>
          <p:cNvSpPr>
            <a:spLocks noGrp="1"/>
          </p:cNvSpPr>
          <p:nvPr>
            <p:ph type="body" sz="quarter" idx="10"/>
          </p:nvPr>
        </p:nvSpPr>
        <p:spPr>
          <a:xfrm>
            <a:off x="335459" y="260648"/>
            <a:ext cx="11233149" cy="648071"/>
          </a:xfrm>
        </p:spPr>
        <p:txBody>
          <a:bodyPr/>
          <a:lstStyle/>
          <a:p>
            <a:pPr>
              <a:lnSpc>
                <a:spcPts val="2500"/>
              </a:lnSpc>
            </a:pPr>
            <a:r>
              <a:rPr lang="en-US" sz="3200" dirty="0" smtClean="0">
                <a:latin typeface="Calibri" panose="020F0502020204030204" pitchFamily="34" charset="0"/>
                <a:cs typeface="Calibri" panose="020F0502020204030204" pitchFamily="34" charset="0"/>
              </a:rPr>
              <a:t>Hazard, vulnerability and exposure  </a:t>
            </a:r>
            <a:r>
              <a:rPr lang="en-US" sz="3200" dirty="0" smtClean="0">
                <a:latin typeface="Calibri" panose="020F0502020204030204" pitchFamily="34" charset="0"/>
                <a:cs typeface="Calibri" panose="020F0502020204030204" pitchFamily="34" charset="0"/>
              </a:rPr>
              <a:t>after climate change mitigation and adaptation</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s://albertomontanari.it/sites/default/files/inline-images/NCDhealth.png"/>
          <p:cNvPicPr>
            <a:picLocks noChangeAspect="1" noChangeArrowheads="1"/>
          </p:cNvPicPr>
          <p:nvPr/>
        </p:nvPicPr>
        <p:blipFill>
          <a:blip r:embed="rId2"/>
          <a:srcRect/>
          <a:stretch>
            <a:fillRect/>
          </a:stretch>
        </p:blipFill>
        <p:spPr bwMode="auto">
          <a:xfrm>
            <a:off x="767407" y="908720"/>
            <a:ext cx="10458405" cy="4157216"/>
          </a:xfrm>
          <a:prstGeom prst="rect">
            <a:avLst/>
          </a:prstGeom>
          <a:noFill/>
        </p:spPr>
      </p:pic>
      <p:sp>
        <p:nvSpPr>
          <p:cNvPr id="5" name="Rettangolo 4"/>
          <p:cNvSpPr/>
          <p:nvPr/>
        </p:nvSpPr>
        <p:spPr>
          <a:xfrm>
            <a:off x="263352" y="5229200"/>
            <a:ext cx="11233248" cy="923330"/>
          </a:xfrm>
          <a:prstGeom prst="rect">
            <a:avLst/>
          </a:prstGeom>
        </p:spPr>
        <p:txBody>
          <a:bodyPr wrap="square">
            <a:spAutoFit/>
          </a:bodyPr>
          <a:lstStyle/>
          <a:p>
            <a:r>
              <a:rPr lang="en-US" dirty="0" smtClean="0"/>
              <a:t>Figure 9. Main health outcome categories and NCD specific health outcomes reported by articles, disaggregated for adaptation-related and mitigation related-articles. Note that one paper can report multiple health outcomes. NCD = non-communicable disease. CVD = cardio-vascular disease. From </a:t>
            </a:r>
            <a:r>
              <a:rPr lang="en-US" dirty="0" err="1" smtClean="0"/>
              <a:t>Luyten</a:t>
            </a:r>
            <a:r>
              <a:rPr lang="en-US" dirty="0" smtClean="0"/>
              <a:t> et al. (2023). </a:t>
            </a:r>
            <a:endParaRPr lang="it-IT" dirty="0"/>
          </a:p>
        </p:txBody>
      </p:sp>
      <p:sp>
        <p:nvSpPr>
          <p:cNvPr id="7" name="Segnaposto testo 1"/>
          <p:cNvSpPr>
            <a:spLocks noGrp="1"/>
          </p:cNvSpPr>
          <p:nvPr>
            <p:ph type="body" sz="quarter" idx="10"/>
          </p:nvPr>
        </p:nvSpPr>
        <p:spPr>
          <a:xfrm>
            <a:off x="335459" y="260648"/>
            <a:ext cx="11233149" cy="648071"/>
          </a:xfrm>
        </p:spPr>
        <p:txBody>
          <a:bodyPr/>
          <a:lstStyle/>
          <a:p>
            <a:pPr>
              <a:lnSpc>
                <a:spcPts val="2500"/>
              </a:lnSpc>
            </a:pPr>
            <a:r>
              <a:rPr lang="en-US" sz="3200" dirty="0" smtClean="0">
                <a:latin typeface="Calibri" panose="020F0502020204030204" pitchFamily="34" charset="0"/>
                <a:cs typeface="Calibri" panose="020F0502020204030204" pitchFamily="34" charset="0"/>
              </a:rPr>
              <a:t>Hazard, vulnerability and exposure  </a:t>
            </a:r>
            <a:r>
              <a:rPr lang="en-US" sz="3200" dirty="0" smtClean="0">
                <a:latin typeface="Calibri" panose="020F0502020204030204" pitchFamily="34" charset="0"/>
                <a:cs typeface="Calibri" panose="020F0502020204030204" pitchFamily="34" charset="0"/>
              </a:rPr>
              <a:t>after climate change mitigation and adaptation</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descr="https://albertomontanari.it/sites/default/files/inline-images/sankey-diagram-adaptation.jpg"/>
          <p:cNvPicPr>
            <a:picLocks noChangeAspect="1" noChangeArrowheads="1"/>
          </p:cNvPicPr>
          <p:nvPr/>
        </p:nvPicPr>
        <p:blipFill>
          <a:blip r:embed="rId2"/>
          <a:srcRect/>
          <a:stretch>
            <a:fillRect/>
          </a:stretch>
        </p:blipFill>
        <p:spPr bwMode="auto">
          <a:xfrm>
            <a:off x="108420" y="692696"/>
            <a:ext cx="11964244" cy="6048672"/>
          </a:xfrm>
          <a:prstGeom prst="rect">
            <a:avLst/>
          </a:prstGeom>
          <a:noFill/>
        </p:spPr>
      </p:pic>
      <p:sp>
        <p:nvSpPr>
          <p:cNvPr id="5" name="Segnaposto testo 1"/>
          <p:cNvSpPr>
            <a:spLocks noGrp="1"/>
          </p:cNvSpPr>
          <p:nvPr>
            <p:ph type="body" sz="quarter" idx="10"/>
          </p:nvPr>
        </p:nvSpPr>
        <p:spPr>
          <a:xfrm>
            <a:off x="335459" y="116632"/>
            <a:ext cx="11233149" cy="648071"/>
          </a:xfrm>
        </p:spPr>
        <p:txBody>
          <a:bodyPr/>
          <a:lstStyle/>
          <a:p>
            <a:pPr>
              <a:lnSpc>
                <a:spcPts val="2500"/>
              </a:lnSpc>
            </a:pPr>
            <a:r>
              <a:rPr lang="en-US" sz="3200" dirty="0" smtClean="0">
                <a:latin typeface="Calibri" panose="020F0502020204030204" pitchFamily="34" charset="0"/>
                <a:cs typeface="Calibri" panose="020F0502020204030204" pitchFamily="34" charset="0"/>
              </a:rPr>
              <a:t>Hazard, vulnerability and exposure  </a:t>
            </a:r>
            <a:r>
              <a:rPr lang="en-US" sz="3200" dirty="0" smtClean="0">
                <a:latin typeface="Calibri" panose="020F0502020204030204" pitchFamily="34" charset="0"/>
                <a:cs typeface="Calibri" panose="020F0502020204030204" pitchFamily="34" charset="0"/>
              </a:rPr>
              <a:t>after climate change mitigation and adaptation</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Climate change impact on health</a:t>
            </a:r>
          </a:p>
        </p:txBody>
      </p:sp>
      <p:sp>
        <p:nvSpPr>
          <p:cNvPr id="3" name="Segnaposto testo 2"/>
          <p:cNvSpPr>
            <a:spLocks noGrp="1"/>
          </p:cNvSpPr>
          <p:nvPr>
            <p:ph type="body" sz="quarter" idx="11"/>
          </p:nvPr>
        </p:nvSpPr>
        <p:spPr>
          <a:xfrm>
            <a:off x="452398" y="1138523"/>
            <a:ext cx="9787006" cy="575965"/>
          </a:xfrm>
        </p:spPr>
        <p:txBody>
          <a:bodyPr/>
          <a:lstStyle/>
          <a:p>
            <a:pPr>
              <a:spcAft>
                <a:spcPts val="1200"/>
              </a:spcAft>
            </a:pPr>
            <a:r>
              <a:rPr lang="en-US" dirty="0" smtClean="0"/>
              <a:t>Medical issues caused by natural disasters, such as floods and hurricanes, may be associated with physical trauma, but actually these are only a fraction of the health impact of climate change. </a:t>
            </a:r>
          </a:p>
          <a:p>
            <a:pPr>
              <a:spcAft>
                <a:spcPts val="1200"/>
              </a:spcAft>
            </a:pPr>
            <a:endParaRPr lang="en-US" dirty="0" smtClean="0"/>
          </a:p>
          <a:p>
            <a:pPr>
              <a:spcAft>
                <a:spcPts val="1200"/>
              </a:spcAft>
            </a:pPr>
            <a:r>
              <a:rPr lang="en-US" dirty="0" smtClean="0"/>
              <a:t>Severe impacts are associated to non-traumatic conditions such as cardiovascular, respiratory, and vector-borne diseases, mental disorder. </a:t>
            </a:r>
          </a:p>
          <a:p>
            <a:pPr>
              <a:spcAft>
                <a:spcPts val="1200"/>
              </a:spcAft>
            </a:pPr>
            <a:endParaRPr lang="en-US" dirty="0" smtClean="0"/>
          </a:p>
          <a:p>
            <a:pPr>
              <a:spcAft>
                <a:spcPts val="1200"/>
              </a:spcAft>
            </a:pPr>
            <a:r>
              <a:rPr lang="en-US" dirty="0" smtClean="0"/>
              <a:t>The effects of climate change on health are the product of complex mechanisms that attack several organs and systems in the human body. For example, climate change may be responsible for vector-borne diseases due to more favorable conditions for the survival of the pathogen or vector, or the increasingly reported psychosocial problems associated with the emotional burden induced by climate anxiety.</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s://albertomontanari.it/sites/default/files/inline-images/sankey-diagram-mitigation.jpg"/>
          <p:cNvPicPr>
            <a:picLocks noChangeAspect="1" noChangeArrowheads="1"/>
          </p:cNvPicPr>
          <p:nvPr/>
        </p:nvPicPr>
        <p:blipFill>
          <a:blip r:embed="rId2"/>
          <a:srcRect/>
          <a:stretch>
            <a:fillRect/>
          </a:stretch>
        </p:blipFill>
        <p:spPr bwMode="auto">
          <a:xfrm>
            <a:off x="263351" y="692696"/>
            <a:ext cx="11821287" cy="6093296"/>
          </a:xfrm>
          <a:prstGeom prst="rect">
            <a:avLst/>
          </a:prstGeom>
          <a:noFill/>
        </p:spPr>
      </p:pic>
      <p:sp>
        <p:nvSpPr>
          <p:cNvPr id="5" name="Segnaposto testo 1"/>
          <p:cNvSpPr>
            <a:spLocks noGrp="1"/>
          </p:cNvSpPr>
          <p:nvPr>
            <p:ph type="body" sz="quarter" idx="10"/>
          </p:nvPr>
        </p:nvSpPr>
        <p:spPr>
          <a:xfrm>
            <a:off x="335459" y="44624"/>
            <a:ext cx="11233149" cy="648071"/>
          </a:xfrm>
        </p:spPr>
        <p:txBody>
          <a:bodyPr/>
          <a:lstStyle/>
          <a:p>
            <a:pPr>
              <a:lnSpc>
                <a:spcPts val="2500"/>
              </a:lnSpc>
            </a:pPr>
            <a:r>
              <a:rPr lang="en-US" sz="3200" dirty="0" smtClean="0">
                <a:latin typeface="Calibri" panose="020F0502020204030204" pitchFamily="34" charset="0"/>
                <a:cs typeface="Calibri" panose="020F0502020204030204" pitchFamily="34" charset="0"/>
              </a:rPr>
              <a:t>Hazard, vulnerability and exposure  </a:t>
            </a:r>
            <a:r>
              <a:rPr lang="en-US" sz="3200" dirty="0" smtClean="0">
                <a:latin typeface="Calibri" panose="020F0502020204030204" pitchFamily="34" charset="0"/>
                <a:cs typeface="Calibri" panose="020F0502020204030204" pitchFamily="34" charset="0"/>
              </a:rPr>
              <a:t>after climate change mitigation and adaptation</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380960" y="798498"/>
            <a:ext cx="11001452" cy="3970318"/>
          </a:xfrm>
          <a:prstGeom prst="rect">
            <a:avLst/>
          </a:prstGeom>
        </p:spPr>
        <p:txBody>
          <a:bodyPr wrap="square">
            <a:spAutoFit/>
          </a:bodyPr>
          <a:lstStyle/>
          <a:p>
            <a:r>
              <a:rPr lang="en-US" b="1" dirty="0" smtClean="0">
                <a:hlinkClick r:id="rId2"/>
              </a:rPr>
              <a:t>Health determinants</a:t>
            </a:r>
            <a:r>
              <a:rPr lang="en-US" dirty="0" smtClean="0"/>
              <a:t> are features of biological, socio-cultural, economic, </a:t>
            </a:r>
            <a:r>
              <a:rPr lang="en-US" dirty="0" err="1" smtClean="0"/>
              <a:t>behavioural</a:t>
            </a:r>
            <a:r>
              <a:rPr lang="en-US" dirty="0" smtClean="0"/>
              <a:t> and institutional systems which may affect human health. The term ‘determinants of health’ refers to those factors that have a significant influence, whether positive or negative, on health. These factors depend on climatic variables and are also related to vulnerability and exposure.</a:t>
            </a:r>
          </a:p>
          <a:p>
            <a:endParaRPr lang="en-US" dirty="0" smtClean="0"/>
          </a:p>
          <a:p>
            <a:endParaRPr lang="en-US" dirty="0" smtClean="0"/>
          </a:p>
          <a:p>
            <a:r>
              <a:rPr lang="en-US" dirty="0" smtClean="0"/>
              <a:t>Identification of relevant health determinants is essential to decipher the impact of climate change on human health through vulnerability and exposure. In fact, health determinants may be obtained through climatic and socio-economic projections thus allowing a prediction of the future state of global health.</a:t>
            </a:r>
          </a:p>
          <a:p>
            <a:endParaRPr lang="en-US" dirty="0" smtClean="0"/>
          </a:p>
          <a:p>
            <a:endParaRPr lang="en-US" dirty="0" smtClean="0"/>
          </a:p>
          <a:p>
            <a:r>
              <a:rPr lang="en-US" dirty="0" smtClean="0"/>
              <a:t>An interesting contribution to the identification of health determinants is given by the initiative “</a:t>
            </a:r>
            <a:r>
              <a:rPr lang="en-US" i="1" dirty="0" smtClean="0">
                <a:hlinkClick r:id="rId3"/>
              </a:rPr>
              <a:t>Lancet</a:t>
            </a:r>
            <a:r>
              <a:rPr lang="en-US" dirty="0" smtClean="0">
                <a:hlinkClick r:id="rId3"/>
              </a:rPr>
              <a:t> Countdown: Tracking Progress on Health and Climate Change</a:t>
            </a:r>
            <a:r>
              <a:rPr lang="en-US" dirty="0" smtClean="0"/>
              <a:t>”. Since 2015 the </a:t>
            </a:r>
            <a:r>
              <a:rPr lang="en-US" i="1" dirty="0" smtClean="0"/>
              <a:t>Lancet</a:t>
            </a:r>
            <a:r>
              <a:rPr lang="en-US" dirty="0" smtClean="0"/>
              <a:t> Countdown has been providing a global monitoring system that tracks the complex, reflective ways in which climate change affects health.</a:t>
            </a:r>
            <a:endParaRPr lang="en-US" dirty="0"/>
          </a:p>
        </p:txBody>
      </p:sp>
      <p:sp>
        <p:nvSpPr>
          <p:cNvPr id="6"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Hazard, vulnerability </a:t>
            </a:r>
            <a:r>
              <a:rPr lang="en-US" sz="3200" dirty="0" smtClean="0">
                <a:latin typeface="Calibri" panose="020F0502020204030204" pitchFamily="34" charset="0"/>
                <a:cs typeface="Calibri" panose="020F0502020204030204" pitchFamily="34" charset="0"/>
              </a:rPr>
              <a:t>and exposure estimation</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380960" y="896195"/>
            <a:ext cx="11001452" cy="4247317"/>
          </a:xfrm>
          <a:prstGeom prst="rect">
            <a:avLst/>
          </a:prstGeom>
        </p:spPr>
        <p:txBody>
          <a:bodyPr wrap="square">
            <a:spAutoFit/>
          </a:bodyPr>
          <a:lstStyle/>
          <a:p>
            <a:r>
              <a:rPr lang="en-US" dirty="0" smtClean="0"/>
              <a:t>The Lancet countdown considers a set of CCHIs spanning five domains of the climate-health system: </a:t>
            </a:r>
          </a:p>
          <a:p>
            <a:endParaRPr lang="en-US" dirty="0" smtClean="0"/>
          </a:p>
          <a:p>
            <a:pPr marL="180975" indent="-180975">
              <a:buFont typeface="Arial" pitchFamily="34" charset="0"/>
              <a:buChar char="•"/>
            </a:pPr>
            <a:r>
              <a:rPr lang="en-US" dirty="0" smtClean="0"/>
              <a:t>Health hazards, exposures, and impacts;</a:t>
            </a:r>
          </a:p>
          <a:p>
            <a:pPr marL="180975" indent="-180975">
              <a:buFont typeface="Arial" pitchFamily="34" charset="0"/>
              <a:buChar char="•"/>
            </a:pPr>
            <a:endParaRPr lang="en-US" dirty="0" smtClean="0"/>
          </a:p>
          <a:p>
            <a:pPr marL="180975" indent="-180975">
              <a:buFont typeface="Arial" pitchFamily="34" charset="0"/>
              <a:buChar char="•"/>
            </a:pPr>
            <a:r>
              <a:rPr lang="en-US" dirty="0" smtClean="0"/>
              <a:t>Adaptation, planning, and resilience for health;</a:t>
            </a:r>
          </a:p>
          <a:p>
            <a:pPr marL="180975" indent="-180975">
              <a:buFont typeface="Arial" pitchFamily="34" charset="0"/>
              <a:buChar char="•"/>
            </a:pPr>
            <a:endParaRPr lang="en-US" dirty="0" smtClean="0"/>
          </a:p>
          <a:p>
            <a:pPr marL="180975" indent="-180975">
              <a:buFont typeface="Arial" pitchFamily="34" charset="0"/>
              <a:buChar char="•"/>
            </a:pPr>
            <a:r>
              <a:rPr lang="en-US" dirty="0" smtClean="0"/>
              <a:t>Mitigation actions and health co-benefits;</a:t>
            </a:r>
          </a:p>
          <a:p>
            <a:pPr marL="180975" indent="-180975">
              <a:buFont typeface="Arial" pitchFamily="34" charset="0"/>
              <a:buChar char="•"/>
            </a:pPr>
            <a:endParaRPr lang="en-US" dirty="0" smtClean="0"/>
          </a:p>
          <a:p>
            <a:pPr marL="180975" indent="-180975">
              <a:buFont typeface="Arial" pitchFamily="34" charset="0"/>
              <a:buChar char="•"/>
            </a:pPr>
            <a:r>
              <a:rPr lang="en-US" dirty="0" smtClean="0"/>
              <a:t>Economics and finance;</a:t>
            </a:r>
          </a:p>
          <a:p>
            <a:pPr marL="180975" indent="-180975">
              <a:buFont typeface="Arial" pitchFamily="34" charset="0"/>
              <a:buChar char="•"/>
            </a:pPr>
            <a:endParaRPr lang="en-US" dirty="0" smtClean="0"/>
          </a:p>
          <a:p>
            <a:pPr marL="180975" indent="-180975">
              <a:buFont typeface="Arial" pitchFamily="34" charset="0"/>
              <a:buChar char="•"/>
            </a:pPr>
            <a:r>
              <a:rPr lang="en-US" dirty="0" smtClean="0"/>
              <a:t>Public and political engagement.</a:t>
            </a:r>
          </a:p>
          <a:p>
            <a:pPr marL="180975" indent="-180975">
              <a:buFont typeface="Arial" pitchFamily="34" charset="0"/>
              <a:buChar char="•"/>
            </a:pPr>
            <a:endParaRPr lang="en-US" dirty="0" smtClean="0"/>
          </a:p>
          <a:p>
            <a:r>
              <a:rPr lang="en-US" dirty="0" smtClean="0"/>
              <a:t>These indicators are identified with the term "Climate change and health indicators (CCHIs)" in the open access contribution by </a:t>
            </a:r>
            <a:r>
              <a:rPr lang="en-US" dirty="0" smtClean="0">
                <a:hlinkClick r:id="rId2"/>
              </a:rPr>
              <a:t>Di Napoli et al. (2022)</a:t>
            </a:r>
            <a:r>
              <a:rPr lang="en-US" dirty="0" smtClean="0"/>
              <a:t>. They may be predicted by socio-economic models depending on features of the future climate.</a:t>
            </a:r>
            <a:endParaRPr lang="en-US" dirty="0"/>
          </a:p>
        </p:txBody>
      </p:sp>
      <p:sp>
        <p:nvSpPr>
          <p:cNvPr id="7"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Hazard, vulnerability </a:t>
            </a:r>
            <a:r>
              <a:rPr lang="en-US" sz="3200" dirty="0" smtClean="0">
                <a:latin typeface="Calibri" panose="020F0502020204030204" pitchFamily="34" charset="0"/>
                <a:cs typeface="Calibri" panose="020F0502020204030204" pitchFamily="34" charset="0"/>
              </a:rPr>
              <a:t>and exposure estimation</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Health determinants - example</a:t>
            </a:r>
          </a:p>
        </p:txBody>
      </p:sp>
      <p:pic>
        <p:nvPicPr>
          <p:cNvPr id="50178" name="Picture 2" descr="Physical activity lost in China"/>
          <p:cNvPicPr>
            <a:picLocks noChangeAspect="1" noChangeArrowheads="1"/>
          </p:cNvPicPr>
          <p:nvPr/>
        </p:nvPicPr>
        <p:blipFill>
          <a:blip r:embed="rId2"/>
          <a:srcRect/>
          <a:stretch>
            <a:fillRect/>
          </a:stretch>
        </p:blipFill>
        <p:spPr bwMode="auto">
          <a:xfrm>
            <a:off x="911424" y="692696"/>
            <a:ext cx="8943975" cy="3829051"/>
          </a:xfrm>
          <a:prstGeom prst="rect">
            <a:avLst/>
          </a:prstGeom>
          <a:noFill/>
        </p:spPr>
      </p:pic>
      <p:sp>
        <p:nvSpPr>
          <p:cNvPr id="7" name="Rettangolo 6"/>
          <p:cNvSpPr/>
          <p:nvPr/>
        </p:nvSpPr>
        <p:spPr>
          <a:xfrm>
            <a:off x="2423592" y="5157192"/>
            <a:ext cx="6096000" cy="646331"/>
          </a:xfrm>
          <a:prstGeom prst="rect">
            <a:avLst/>
          </a:prstGeom>
        </p:spPr>
        <p:txBody>
          <a:bodyPr>
            <a:spAutoFit/>
          </a:bodyPr>
          <a:lstStyle/>
          <a:p>
            <a:r>
              <a:rPr lang="en-US" dirty="0" smtClean="0"/>
              <a:t>Average hours of safe physical activity lost per person per day due to high heat index. From </a:t>
            </a:r>
            <a:r>
              <a:rPr lang="en-US" dirty="0" err="1" smtClean="0"/>
              <a:t>Cai</a:t>
            </a:r>
            <a:r>
              <a:rPr lang="en-US" dirty="0" smtClean="0"/>
              <a:t> et al. (2022). </a:t>
            </a:r>
            <a:endParaRPr lang="it-IT"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Health determinants - example</a:t>
            </a:r>
          </a:p>
        </p:txBody>
      </p:sp>
      <p:pic>
        <p:nvPicPr>
          <p:cNvPr id="51202" name="Picture 2" descr="https://albertomontanari.it/sites/default/files/inline-images/gr2.jpg"/>
          <p:cNvPicPr>
            <a:picLocks noChangeAspect="1" noChangeArrowheads="1"/>
          </p:cNvPicPr>
          <p:nvPr/>
        </p:nvPicPr>
        <p:blipFill>
          <a:blip r:embed="rId2"/>
          <a:srcRect/>
          <a:stretch>
            <a:fillRect/>
          </a:stretch>
        </p:blipFill>
        <p:spPr bwMode="auto">
          <a:xfrm>
            <a:off x="5951985" y="404664"/>
            <a:ext cx="6240016" cy="5588769"/>
          </a:xfrm>
          <a:prstGeom prst="rect">
            <a:avLst/>
          </a:prstGeom>
          <a:noFill/>
        </p:spPr>
      </p:pic>
      <p:sp>
        <p:nvSpPr>
          <p:cNvPr id="9" name="Rettangolo 8"/>
          <p:cNvSpPr/>
          <p:nvPr/>
        </p:nvSpPr>
        <p:spPr>
          <a:xfrm>
            <a:off x="1415480" y="2348880"/>
            <a:ext cx="3264024" cy="3693319"/>
          </a:xfrm>
          <a:prstGeom prst="rect">
            <a:avLst/>
          </a:prstGeom>
        </p:spPr>
        <p:txBody>
          <a:bodyPr wrap="square">
            <a:spAutoFit/>
          </a:bodyPr>
          <a:lstStyle/>
          <a:p>
            <a:r>
              <a:rPr lang="en-US" dirty="0" smtClean="0"/>
              <a:t>Health risks associated with climate change in each province in China in 2021 compared with historical baseline averages. </a:t>
            </a:r>
          </a:p>
          <a:p>
            <a:r>
              <a:rPr lang="en-US" dirty="0" smtClean="0"/>
              <a:t>Health risks associated with climate change in each province in China in 2021 compared with historical baseline averages. The values of the conic bars and dots in each provincial figure represent the ratio of latest year values to historical baseline values. From </a:t>
            </a:r>
            <a:r>
              <a:rPr lang="en-US" dirty="0" err="1" smtClean="0"/>
              <a:t>Cai</a:t>
            </a:r>
            <a:r>
              <a:rPr lang="en-US" dirty="0" smtClean="0"/>
              <a:t> et al. </a:t>
            </a:r>
            <a:r>
              <a:rPr lang="en-US" smtClean="0"/>
              <a:t>(2022). </a:t>
            </a:r>
            <a:endParaRPr lang="it-IT"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595274" y="785794"/>
            <a:ext cx="11001452" cy="5632311"/>
          </a:xfrm>
          <a:prstGeom prst="rect">
            <a:avLst/>
          </a:prstGeom>
        </p:spPr>
        <p:txBody>
          <a:bodyPr wrap="square">
            <a:spAutoFit/>
          </a:bodyPr>
          <a:lstStyle/>
          <a:p>
            <a:r>
              <a:rPr lang="en-US" dirty="0" smtClean="0">
                <a:hlinkClick r:id="rId2"/>
              </a:rPr>
              <a:t>Di Napoli et al. (2022)</a:t>
            </a:r>
            <a:r>
              <a:rPr lang="en-US" dirty="0" smtClean="0"/>
              <a:t> </a:t>
            </a:r>
            <a:r>
              <a:rPr lang="en-US" dirty="0" smtClean="0"/>
              <a:t>present a summary and discussion of the indicators that have been identified by the Lancet Countdown. </a:t>
            </a:r>
            <a:r>
              <a:rPr lang="en-US" dirty="0" smtClean="0"/>
              <a:t> </a:t>
            </a:r>
            <a:r>
              <a:rPr lang="en-US" dirty="0" err="1" smtClean="0"/>
              <a:t>They</a:t>
            </a:r>
            <a:r>
              <a:rPr lang="en-US" dirty="0" err="1" smtClean="0"/>
              <a:t>identify</a:t>
            </a:r>
            <a:r>
              <a:rPr lang="en-US" dirty="0" smtClean="0"/>
              <a:t> </a:t>
            </a:r>
            <a:r>
              <a:rPr lang="en-US" dirty="0" smtClean="0"/>
              <a:t>the following five quality criteria that must be satisfied by health indicators which mirror the World Meteorological </a:t>
            </a:r>
            <a:r>
              <a:rPr lang="en-US" dirty="0" err="1" smtClean="0"/>
              <a:t>Organisation</a:t>
            </a:r>
            <a:r>
              <a:rPr lang="en-US" dirty="0" smtClean="0"/>
              <a:t> guidelines for climate indicators (Williams and </a:t>
            </a:r>
            <a:r>
              <a:rPr lang="en-US" dirty="0" err="1" smtClean="0"/>
              <a:t>Egglestone</a:t>
            </a:r>
            <a:r>
              <a:rPr lang="en-US" dirty="0" smtClean="0"/>
              <a:t> (2017)):</a:t>
            </a:r>
          </a:p>
          <a:p>
            <a:endParaRPr lang="en-US" dirty="0" smtClean="0"/>
          </a:p>
          <a:p>
            <a:r>
              <a:rPr lang="en-US" i="1" dirty="0" smtClean="0"/>
              <a:t>Representativeness:</a:t>
            </a:r>
            <a:r>
              <a:rPr lang="en-US" dirty="0" smtClean="0"/>
              <a:t> a health indicator should track an aspect of both climate change and health, particularly focusing on the relationship between the two.</a:t>
            </a:r>
          </a:p>
          <a:p>
            <a:endParaRPr lang="en-US" i="1" dirty="0" smtClean="0"/>
          </a:p>
          <a:p>
            <a:r>
              <a:rPr lang="en-US" i="1" dirty="0" smtClean="0"/>
              <a:t>Relevance:</a:t>
            </a:r>
            <a:r>
              <a:rPr lang="en-US" dirty="0" smtClean="0"/>
              <a:t> a health indicator should be clear and understandable to a broad range of audiences; global health indicator may also have value at local (i.e. national, regional) level for policy and decision makers.</a:t>
            </a:r>
          </a:p>
          <a:p>
            <a:endParaRPr lang="en-US" i="1" dirty="0" smtClean="0"/>
          </a:p>
          <a:p>
            <a:r>
              <a:rPr lang="en-US" i="1" dirty="0" smtClean="0"/>
              <a:t>Robustness:</a:t>
            </a:r>
            <a:r>
              <a:rPr lang="en-US" dirty="0" smtClean="0"/>
              <a:t> a health indicator should use data and methods that are robust, reliable, and valid to track the relevant aspect of climate change and health; data from publicly available databases, and especially those developed by international </a:t>
            </a:r>
            <a:r>
              <a:rPr lang="en-US" dirty="0" err="1" smtClean="0"/>
              <a:t>organisations</a:t>
            </a:r>
            <a:r>
              <a:rPr lang="en-US" dirty="0" smtClean="0"/>
              <a:t>, governmental bodies, or academic institutions, are preferred.</a:t>
            </a:r>
          </a:p>
          <a:p>
            <a:endParaRPr lang="en-US" i="1" dirty="0" smtClean="0"/>
          </a:p>
          <a:p>
            <a:r>
              <a:rPr lang="en-US" i="1" dirty="0" smtClean="0"/>
              <a:t>Reproducibility:</a:t>
            </a:r>
            <a:r>
              <a:rPr lang="en-US" dirty="0" smtClean="0"/>
              <a:t> a health indicator should be calculated using an internationally agreed and published scientific method as well as open-access and quality-controlled data; the methodology underlying an indicator should be clearly laid out, including details of the process of data collection and processing.</a:t>
            </a:r>
          </a:p>
          <a:p>
            <a:endParaRPr lang="en-US" i="1" dirty="0" smtClean="0"/>
          </a:p>
          <a:p>
            <a:r>
              <a:rPr lang="en-US" i="1" dirty="0" smtClean="0"/>
              <a:t>Timeliness:</a:t>
            </a:r>
            <a:r>
              <a:rPr lang="en-US" dirty="0" smtClean="0"/>
              <a:t> a health indicator should be calculated regularly, with a short lag between the end of the period under consideration and the publication of the data; the calculation must be practicable with existing and future resources.</a:t>
            </a:r>
          </a:p>
        </p:txBody>
      </p:sp>
      <p:sp>
        <p:nvSpPr>
          <p:cNvPr id="7"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Hazard, vulnerability </a:t>
            </a:r>
            <a:r>
              <a:rPr lang="en-US" sz="3200" dirty="0" smtClean="0">
                <a:latin typeface="Calibri" panose="020F0502020204030204" pitchFamily="34" charset="0"/>
                <a:cs typeface="Calibri" panose="020F0502020204030204" pitchFamily="34" charset="0"/>
              </a:rPr>
              <a:t>and exposure estimation</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595274" y="882000"/>
            <a:ext cx="11001452" cy="6186309"/>
          </a:xfrm>
          <a:prstGeom prst="rect">
            <a:avLst/>
          </a:prstGeom>
        </p:spPr>
        <p:txBody>
          <a:bodyPr wrap="square">
            <a:spAutoFit/>
          </a:bodyPr>
          <a:lstStyle/>
          <a:p>
            <a:r>
              <a:rPr lang="en-US" dirty="0" smtClean="0"/>
              <a:t>The Lancet Countdown presents 43 indicators that have been refined continuously along the years from 2015, and reflect the consensus of about 100 multidisciplinary researchers, the guidance of the </a:t>
            </a:r>
            <a:r>
              <a:rPr lang="en-US" i="1" dirty="0" smtClean="0"/>
              <a:t>Lancet</a:t>
            </a:r>
            <a:r>
              <a:rPr lang="en-US" dirty="0" smtClean="0"/>
              <a:t> Countdown's Scientific Advisory Group and High-Level Advisory Board, and the support of </a:t>
            </a:r>
            <a:r>
              <a:rPr lang="en-US" i="1" dirty="0" smtClean="0"/>
              <a:t>The Lancet</a:t>
            </a:r>
            <a:r>
              <a:rPr lang="en-US" dirty="0" smtClean="0"/>
              <a:t> and the </a:t>
            </a:r>
            <a:r>
              <a:rPr lang="en-US" dirty="0" err="1" smtClean="0"/>
              <a:t>Wellcome</a:t>
            </a:r>
            <a:r>
              <a:rPr lang="en-US" dirty="0" smtClean="0"/>
              <a:t> Trust. Some indicators have been revised recently to improve the monitoring of associations between climate change and health. For example, new and re-introduced metrics monitor the impact of extreme temperature on food insecurity; exposure to wildfire smoke; household air pollution; the alignment of the fossil fuel industry with a healthy future. </a:t>
            </a:r>
            <a:endParaRPr lang="en-US" dirty="0" smtClean="0"/>
          </a:p>
          <a:p>
            <a:endParaRPr lang="en-US" dirty="0" smtClean="0"/>
          </a:p>
          <a:p>
            <a:r>
              <a:rPr lang="en-US" dirty="0" smtClean="0"/>
              <a:t>All </a:t>
            </a:r>
            <a:r>
              <a:rPr lang="en-US" dirty="0" smtClean="0"/>
              <a:t>new or substantially modified indicators were assessed by an independent expert panel for appropriateness and robustness.</a:t>
            </a:r>
          </a:p>
          <a:p>
            <a:endParaRPr lang="en-US" dirty="0" smtClean="0"/>
          </a:p>
          <a:p>
            <a:r>
              <a:rPr lang="en-US" dirty="0" smtClean="0"/>
              <a:t>An </a:t>
            </a:r>
            <a:r>
              <a:rPr lang="en-US" dirty="0" smtClean="0"/>
              <a:t>example of indicator is: </a:t>
            </a:r>
          </a:p>
          <a:p>
            <a:r>
              <a:rPr lang="en-US" dirty="0" smtClean="0"/>
              <a:t>“Indicator </a:t>
            </a:r>
            <a:r>
              <a:rPr lang="en-US" dirty="0" smtClean="0"/>
              <a:t>1.1.1: exposure to warming—headline finding: from 2000 to 2021, populations were exposed to an average increase in summer temperature two times higher than the global mean</a:t>
            </a:r>
          </a:p>
          <a:p>
            <a:r>
              <a:rPr lang="en-US" dirty="0" smtClean="0"/>
              <a:t> </a:t>
            </a:r>
          </a:p>
          <a:p>
            <a:r>
              <a:rPr lang="en-US" dirty="0" smtClean="0"/>
              <a:t>Inhabited land areas warm up faster than oceans. By overlapping gridded temperature and population data, this indicator shows that the average temperatures humans were exposed to during summer seasons in 2021 were 0·6°C higher than the average in 1986–2005, representing twice the global mean temperature increase in the same period (0·3°C</a:t>
            </a:r>
            <a:r>
              <a:rPr lang="en-US" dirty="0" smtClean="0"/>
              <a:t>).”</a:t>
            </a:r>
          </a:p>
          <a:p>
            <a:endParaRPr lang="en-US" dirty="0" smtClean="0"/>
          </a:p>
          <a:p>
            <a:r>
              <a:rPr lang="en-US" dirty="0" smtClean="0"/>
              <a:t>See the </a:t>
            </a:r>
            <a:r>
              <a:rPr lang="en-US" dirty="0" smtClean="0">
                <a:hlinkClick r:id="rId2"/>
              </a:rPr>
              <a:t>Lancet Countdown</a:t>
            </a:r>
            <a:r>
              <a:rPr lang="en-US" dirty="0" smtClean="0"/>
              <a:t> to get a graphical </a:t>
            </a:r>
            <a:r>
              <a:rPr lang="en-US" dirty="0" err="1" smtClean="0"/>
              <a:t>visualisation</a:t>
            </a:r>
            <a:r>
              <a:rPr lang="en-US" dirty="0" smtClean="0"/>
              <a:t> of the progress of people's exposure to heat. </a:t>
            </a:r>
            <a:r>
              <a:rPr lang="en-US" dirty="0" smtClean="0">
                <a:hlinkClick r:id="rId3"/>
              </a:rPr>
              <a:t>In this </a:t>
            </a:r>
            <a:r>
              <a:rPr lang="en-US" dirty="0" err="1" smtClean="0">
                <a:hlinkClick r:id="rId3"/>
              </a:rPr>
              <a:t>infographics</a:t>
            </a:r>
            <a:r>
              <a:rPr lang="en-US" dirty="0" smtClean="0"/>
              <a:t> recent trends in health determinants are presented. </a:t>
            </a:r>
          </a:p>
          <a:p>
            <a:endParaRPr lang="en-US" dirty="0" smtClean="0"/>
          </a:p>
        </p:txBody>
      </p:sp>
      <p:sp>
        <p:nvSpPr>
          <p:cNvPr id="7"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Hazard, vulnerability </a:t>
            </a:r>
            <a:r>
              <a:rPr lang="en-US" sz="3200" dirty="0" smtClean="0">
                <a:latin typeface="Calibri" panose="020F0502020204030204" pitchFamily="34" charset="0"/>
                <a:cs typeface="Calibri" panose="020F0502020204030204" pitchFamily="34" charset="0"/>
              </a:rPr>
              <a:t>and exposure estimation</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595274" y="928670"/>
            <a:ext cx="11001452" cy="5355312"/>
          </a:xfrm>
          <a:prstGeom prst="rect">
            <a:avLst/>
          </a:prstGeom>
        </p:spPr>
        <p:txBody>
          <a:bodyPr wrap="square">
            <a:spAutoFit/>
          </a:bodyPr>
          <a:lstStyle/>
          <a:p>
            <a:r>
              <a:rPr lang="en-US" dirty="0" smtClean="0"/>
              <a:t>To determine health determinants one needs to obtain prediction of future climate and particularly of the climatic variables that are most related to health determinants, that were already mentioned in Section 4. By adding more details, we may mention:</a:t>
            </a:r>
          </a:p>
          <a:p>
            <a:endParaRPr lang="en-US" dirty="0" smtClean="0"/>
          </a:p>
          <a:p>
            <a:pPr marL="180975" indent="-180975">
              <a:buFont typeface="Arial" pitchFamily="34" charset="0"/>
              <a:buChar char="•"/>
            </a:pPr>
            <a:r>
              <a:rPr lang="en-US" dirty="0" smtClean="0"/>
              <a:t>Extreme rainfall determining urban and fluvial floods;</a:t>
            </a:r>
          </a:p>
          <a:p>
            <a:pPr marL="180975" indent="-180975">
              <a:buFont typeface="Arial" pitchFamily="34" charset="0"/>
              <a:buChar char="•"/>
            </a:pPr>
            <a:endParaRPr lang="en-US" dirty="0" smtClean="0"/>
          </a:p>
          <a:p>
            <a:pPr marL="180975" indent="-180975">
              <a:buFont typeface="Arial" pitchFamily="34" charset="0"/>
              <a:buChar char="•"/>
            </a:pPr>
            <a:r>
              <a:rPr lang="en-US" dirty="0" smtClean="0"/>
              <a:t>Droughts (seasonal and long term) in terms of frequency, duration and water deficit (see </a:t>
            </a:r>
            <a:r>
              <a:rPr lang="en-US" dirty="0" err="1" smtClean="0"/>
              <a:t>Guo</a:t>
            </a:r>
            <a:r>
              <a:rPr lang="en-US" dirty="0" smtClean="0"/>
              <a:t> and Montanari (2023));</a:t>
            </a:r>
          </a:p>
          <a:p>
            <a:pPr marL="180975" indent="-180975">
              <a:buFont typeface="Arial" pitchFamily="34" charset="0"/>
              <a:buChar char="•"/>
            </a:pPr>
            <a:endParaRPr lang="en-US" dirty="0" smtClean="0"/>
          </a:p>
          <a:p>
            <a:pPr marL="180975" indent="-180975">
              <a:buFont typeface="Arial" pitchFamily="34" charset="0"/>
              <a:buChar char="•"/>
            </a:pPr>
            <a:r>
              <a:rPr lang="en-US" dirty="0" smtClean="0"/>
              <a:t>Heat waves, in terms of maximum and minimum daily temperature, duration and extension;</a:t>
            </a:r>
          </a:p>
          <a:p>
            <a:pPr marL="180975" indent="-180975">
              <a:buFont typeface="Arial" pitchFamily="34" charset="0"/>
              <a:buChar char="•"/>
            </a:pPr>
            <a:endParaRPr lang="en-US" dirty="0" smtClean="0"/>
          </a:p>
          <a:p>
            <a:pPr marL="180975" indent="-180975">
              <a:buFont typeface="Arial" pitchFamily="34" charset="0"/>
              <a:buChar char="•"/>
            </a:pPr>
            <a:r>
              <a:rPr lang="en-US" dirty="0" smtClean="0"/>
              <a:t>Wind storms, in terms of wind velocity, maximum gust, etc. </a:t>
            </a:r>
          </a:p>
          <a:p>
            <a:endParaRPr lang="en-US" dirty="0" smtClean="0"/>
          </a:p>
          <a:p>
            <a:r>
              <a:rPr lang="en-US" dirty="0" smtClean="0"/>
              <a:t>An interesting reference is given by the essential climatic variables of the </a:t>
            </a:r>
            <a:r>
              <a:rPr lang="en-US" dirty="0" smtClean="0">
                <a:hlinkClick r:id="rId2"/>
              </a:rPr>
              <a:t>Global Climate Observing System (GCOS)</a:t>
            </a:r>
            <a:r>
              <a:rPr lang="en-US" dirty="0" smtClean="0"/>
              <a:t> (see Figure 9). Variables are grouped within 11 categories (see </a:t>
            </a:r>
            <a:r>
              <a:rPr lang="en-US" dirty="0" smtClean="0">
                <a:hlinkClick r:id="rId2"/>
              </a:rPr>
              <a:t>here</a:t>
            </a:r>
            <a:r>
              <a:rPr lang="en-US" dirty="0" smtClean="0"/>
              <a:t> for more details). The variables are further considered by the </a:t>
            </a:r>
            <a:r>
              <a:rPr lang="en-US" dirty="0" smtClean="0">
                <a:hlinkClick r:id="rId3"/>
              </a:rPr>
              <a:t>World Meteorological </a:t>
            </a:r>
            <a:r>
              <a:rPr lang="en-US" dirty="0" err="1" smtClean="0">
                <a:hlinkClick r:id="rId3"/>
              </a:rPr>
              <a:t>Organisation</a:t>
            </a:r>
            <a:r>
              <a:rPr lang="en-US" dirty="0" smtClean="0">
                <a:hlinkClick r:id="rId3"/>
              </a:rPr>
              <a:t> guidelines for climate indicators</a:t>
            </a:r>
            <a:r>
              <a:rPr lang="en-US" dirty="0" smtClean="0"/>
              <a:t> (Williams and Eggleston, 2017). The WMO climate indicators are quantitative properties that track the state or level of some aspect of the climate. One widely used indicator in climate science is the change in the global average temperature of the lower atmosphere. This indicator is also one of the targets set out by the 2015 Paris Agreement on climate change.</a:t>
            </a:r>
            <a:endParaRPr lang="en-US" dirty="0"/>
          </a:p>
        </p:txBody>
      </p:sp>
      <p:sp>
        <p:nvSpPr>
          <p:cNvPr id="7"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Hazard, vulnerability </a:t>
            </a:r>
            <a:r>
              <a:rPr lang="en-US" sz="3200" dirty="0" smtClean="0">
                <a:latin typeface="Calibri" panose="020F0502020204030204" pitchFamily="34" charset="0"/>
                <a:cs typeface="Calibri" panose="020F0502020204030204" pitchFamily="34" charset="0"/>
              </a:rPr>
              <a:t>and exposure estimation</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s://albertomontanari.it/sites/default/files/inline-images/gcos-climate-variables.png"/>
          <p:cNvPicPr>
            <a:picLocks noChangeAspect="1" noChangeArrowheads="1"/>
          </p:cNvPicPr>
          <p:nvPr/>
        </p:nvPicPr>
        <p:blipFill>
          <a:blip r:embed="rId2"/>
          <a:srcRect/>
          <a:stretch>
            <a:fillRect/>
          </a:stretch>
        </p:blipFill>
        <p:spPr bwMode="auto">
          <a:xfrm>
            <a:off x="380960" y="928670"/>
            <a:ext cx="4884754" cy="5532423"/>
          </a:xfrm>
          <a:prstGeom prst="rect">
            <a:avLst/>
          </a:prstGeom>
          <a:noFill/>
        </p:spPr>
      </p:pic>
      <p:sp>
        <p:nvSpPr>
          <p:cNvPr id="7" name="Segnaposto testo 1"/>
          <p:cNvSpPr>
            <a:spLocks noGrp="1"/>
          </p:cNvSpPr>
          <p:nvPr>
            <p:ph type="body" sz="quarter" idx="10"/>
          </p:nvPr>
        </p:nvSpPr>
        <p:spPr>
          <a:xfrm>
            <a:off x="335459" y="116632"/>
            <a:ext cx="11233149" cy="648071"/>
          </a:xfrm>
        </p:spPr>
        <p:txBody>
          <a:bodyPr/>
          <a:lstStyle/>
          <a:p>
            <a:pPr>
              <a:lnSpc>
                <a:spcPts val="2500"/>
              </a:lnSpc>
            </a:pPr>
            <a:r>
              <a:rPr lang="en-US" sz="3200" dirty="0" smtClean="0">
                <a:latin typeface="Calibri" panose="020F0502020204030204" pitchFamily="34" charset="0"/>
                <a:cs typeface="Calibri" panose="020F0502020204030204" pitchFamily="34" charset="0"/>
              </a:rPr>
              <a:t>Hazard, vulnerability and exposure  </a:t>
            </a:r>
            <a:r>
              <a:rPr lang="en-US" sz="3200" dirty="0" smtClean="0">
                <a:latin typeface="Calibri" panose="020F0502020204030204" pitchFamily="34" charset="0"/>
                <a:cs typeface="Calibri" panose="020F0502020204030204" pitchFamily="34" charset="0"/>
              </a:rPr>
              <a:t>after climate change mitigation and adaptation</a:t>
            </a:r>
          </a:p>
        </p:txBody>
      </p:sp>
      <p:sp>
        <p:nvSpPr>
          <p:cNvPr id="8" name="CasellaDiTesto 7"/>
          <p:cNvSpPr txBox="1"/>
          <p:nvPr/>
        </p:nvSpPr>
        <p:spPr>
          <a:xfrm>
            <a:off x="5879976" y="2780928"/>
            <a:ext cx="5328592" cy="646331"/>
          </a:xfrm>
          <a:prstGeom prst="rect">
            <a:avLst/>
          </a:prstGeom>
          <a:noFill/>
        </p:spPr>
        <p:txBody>
          <a:bodyPr wrap="square" rtlCol="0">
            <a:spAutoFit/>
          </a:bodyPr>
          <a:lstStyle/>
          <a:p>
            <a:r>
              <a:rPr lang="en-US" dirty="0" smtClean="0"/>
              <a:t>See the figure </a:t>
            </a:r>
            <a:r>
              <a:rPr lang="en-US" dirty="0" smtClean="0"/>
              <a:t>at </a:t>
            </a:r>
            <a:r>
              <a:rPr lang="en-US" dirty="0" smtClean="0">
                <a:hlinkClick r:id="rId3"/>
              </a:rPr>
              <a:t>https://</a:t>
            </a:r>
            <a:r>
              <a:rPr lang="en-US" dirty="0" smtClean="0">
                <a:hlinkClick r:id="rId3"/>
              </a:rPr>
              <a:t>gcos.wmo.int/en/essential-climate-variables</a:t>
            </a:r>
            <a:r>
              <a:rPr lang="en-US" dirty="0" smtClean="0"/>
              <a:t> to explore </a:t>
            </a:r>
            <a:r>
              <a:rPr lang="en-US" smtClean="0"/>
              <a:t>the indicators.</a:t>
            </a:r>
            <a:endParaRPr lang="it-IT"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https://albertomontanari.it/sites/default/files/inline-images/epa-climatechange-indicators.png"/>
          <p:cNvPicPr>
            <a:picLocks noChangeAspect="1" noChangeArrowheads="1"/>
          </p:cNvPicPr>
          <p:nvPr/>
        </p:nvPicPr>
        <p:blipFill>
          <a:blip r:embed="rId2"/>
          <a:srcRect/>
          <a:stretch>
            <a:fillRect/>
          </a:stretch>
        </p:blipFill>
        <p:spPr bwMode="auto">
          <a:xfrm>
            <a:off x="5500726" y="841451"/>
            <a:ext cx="5238744" cy="6016549"/>
          </a:xfrm>
          <a:prstGeom prst="rect">
            <a:avLst/>
          </a:prstGeom>
          <a:noFill/>
        </p:spPr>
      </p:pic>
      <p:sp>
        <p:nvSpPr>
          <p:cNvPr id="7" name="Segnaposto testo 1"/>
          <p:cNvSpPr>
            <a:spLocks noGrp="1"/>
          </p:cNvSpPr>
          <p:nvPr>
            <p:ph type="body" sz="quarter" idx="10"/>
          </p:nvPr>
        </p:nvSpPr>
        <p:spPr>
          <a:xfrm>
            <a:off x="335459" y="116632"/>
            <a:ext cx="11233149" cy="648071"/>
          </a:xfrm>
        </p:spPr>
        <p:txBody>
          <a:bodyPr/>
          <a:lstStyle/>
          <a:p>
            <a:pPr>
              <a:lnSpc>
                <a:spcPts val="2500"/>
              </a:lnSpc>
            </a:pPr>
            <a:r>
              <a:rPr lang="en-US" sz="3200" dirty="0" smtClean="0">
                <a:latin typeface="Calibri" panose="020F0502020204030204" pitchFamily="34" charset="0"/>
                <a:cs typeface="Calibri" panose="020F0502020204030204" pitchFamily="34" charset="0"/>
              </a:rPr>
              <a:t>Hazard, vulnerability and exposure  </a:t>
            </a:r>
            <a:r>
              <a:rPr lang="en-US" sz="3200" dirty="0" smtClean="0">
                <a:latin typeface="Calibri" panose="020F0502020204030204" pitchFamily="34" charset="0"/>
                <a:cs typeface="Calibri" panose="020F0502020204030204" pitchFamily="34" charset="0"/>
              </a:rPr>
              <a:t>after climate change mitigation and adaptation</a:t>
            </a:r>
          </a:p>
        </p:txBody>
      </p:sp>
      <p:sp>
        <p:nvSpPr>
          <p:cNvPr id="5" name="Rettangolo 4"/>
          <p:cNvSpPr/>
          <p:nvPr/>
        </p:nvSpPr>
        <p:spPr>
          <a:xfrm>
            <a:off x="407368" y="1291982"/>
            <a:ext cx="4680520" cy="4801314"/>
          </a:xfrm>
          <a:prstGeom prst="rect">
            <a:avLst/>
          </a:prstGeom>
        </p:spPr>
        <p:txBody>
          <a:bodyPr wrap="square">
            <a:spAutoFit/>
          </a:bodyPr>
          <a:lstStyle/>
          <a:p>
            <a:r>
              <a:rPr lang="en-US" dirty="0" smtClean="0"/>
              <a:t>Copernicus climate indicators:</a:t>
            </a:r>
          </a:p>
          <a:p>
            <a:endParaRPr lang="it-IT" dirty="0" smtClean="0"/>
          </a:p>
          <a:p>
            <a:pPr marL="228600" indent="-228600">
              <a:buFont typeface="Arial" pitchFamily="34" charset="0"/>
              <a:buChar char="•"/>
            </a:pPr>
            <a:r>
              <a:rPr lang="it-IT" dirty="0" smtClean="0"/>
              <a:t>Global </a:t>
            </a:r>
            <a:r>
              <a:rPr lang="it-IT" dirty="0" smtClean="0"/>
              <a:t>temperature;</a:t>
            </a:r>
          </a:p>
          <a:p>
            <a:pPr marL="228600" indent="-228600">
              <a:buFont typeface="Arial" pitchFamily="34" charset="0"/>
              <a:buChar char="•"/>
            </a:pPr>
            <a:r>
              <a:rPr lang="it-IT" dirty="0" err="1" smtClean="0"/>
              <a:t>European</a:t>
            </a:r>
            <a:r>
              <a:rPr lang="it-IT" dirty="0" smtClean="0"/>
              <a:t> temperature;</a:t>
            </a:r>
          </a:p>
          <a:p>
            <a:pPr marL="228600" indent="-228600">
              <a:buFont typeface="Arial" pitchFamily="34" charset="0"/>
              <a:buChar char="•"/>
            </a:pPr>
            <a:r>
              <a:rPr lang="it-IT" dirty="0" err="1" smtClean="0"/>
              <a:t>Arctic</a:t>
            </a:r>
            <a:r>
              <a:rPr lang="it-IT" dirty="0" smtClean="0"/>
              <a:t> temperature;</a:t>
            </a:r>
          </a:p>
          <a:p>
            <a:pPr marL="228600" indent="-228600">
              <a:buFont typeface="Arial" pitchFamily="34" charset="0"/>
              <a:buChar char="•"/>
            </a:pPr>
            <a:r>
              <a:rPr lang="it-IT" dirty="0" err="1" smtClean="0"/>
              <a:t>Carbon</a:t>
            </a:r>
            <a:r>
              <a:rPr lang="it-IT" dirty="0" smtClean="0"/>
              <a:t> </a:t>
            </a:r>
            <a:r>
              <a:rPr lang="it-IT" dirty="0" err="1" smtClean="0"/>
              <a:t>dioxide</a:t>
            </a:r>
            <a:r>
              <a:rPr lang="it-IT" dirty="0" smtClean="0"/>
              <a:t> </a:t>
            </a:r>
            <a:r>
              <a:rPr lang="it-IT" dirty="0" err="1" smtClean="0"/>
              <a:t>concentration</a:t>
            </a:r>
            <a:r>
              <a:rPr lang="it-IT" dirty="0" smtClean="0"/>
              <a:t>;</a:t>
            </a:r>
          </a:p>
          <a:p>
            <a:pPr marL="228600" indent="-228600">
              <a:buFont typeface="Arial" pitchFamily="34" charset="0"/>
              <a:buChar char="•"/>
            </a:pPr>
            <a:r>
              <a:rPr lang="it-IT" dirty="0" err="1" smtClean="0"/>
              <a:t>Carbon</a:t>
            </a:r>
            <a:r>
              <a:rPr lang="it-IT" dirty="0" smtClean="0"/>
              <a:t> </a:t>
            </a:r>
            <a:r>
              <a:rPr lang="it-IT" dirty="0" err="1" smtClean="0"/>
              <a:t>dioxide</a:t>
            </a:r>
            <a:r>
              <a:rPr lang="it-IT" dirty="0" smtClean="0"/>
              <a:t> </a:t>
            </a:r>
            <a:r>
              <a:rPr lang="it-IT" dirty="0" err="1" smtClean="0"/>
              <a:t>increase</a:t>
            </a:r>
            <a:r>
              <a:rPr lang="it-IT" dirty="0" smtClean="0"/>
              <a:t>;</a:t>
            </a:r>
          </a:p>
          <a:p>
            <a:pPr marL="228600" indent="-228600">
              <a:buFont typeface="Arial" pitchFamily="34" charset="0"/>
              <a:buChar char="•"/>
            </a:pPr>
            <a:r>
              <a:rPr lang="it-IT" dirty="0" err="1" smtClean="0"/>
              <a:t>Methane</a:t>
            </a:r>
            <a:r>
              <a:rPr lang="it-IT" dirty="0" smtClean="0"/>
              <a:t> </a:t>
            </a:r>
            <a:r>
              <a:rPr lang="it-IT" dirty="0" err="1" smtClean="0"/>
              <a:t>concentration</a:t>
            </a:r>
            <a:r>
              <a:rPr lang="it-IT" dirty="0" smtClean="0"/>
              <a:t>;</a:t>
            </a:r>
          </a:p>
          <a:p>
            <a:pPr marL="228600" indent="-228600">
              <a:buFont typeface="Arial" pitchFamily="34" charset="0"/>
              <a:buChar char="•"/>
            </a:pPr>
            <a:r>
              <a:rPr lang="it-IT" dirty="0" err="1" smtClean="0"/>
              <a:t>Ice</a:t>
            </a:r>
            <a:r>
              <a:rPr lang="it-IT" dirty="0" smtClean="0"/>
              <a:t> loss in global </a:t>
            </a:r>
            <a:r>
              <a:rPr lang="it-IT" dirty="0" err="1" smtClean="0"/>
              <a:t>glaciers</a:t>
            </a:r>
            <a:r>
              <a:rPr lang="it-IT" dirty="0" smtClean="0"/>
              <a:t>;</a:t>
            </a:r>
          </a:p>
          <a:p>
            <a:pPr marL="228600" indent="-228600">
              <a:buFont typeface="Arial" pitchFamily="34" charset="0"/>
              <a:buChar char="•"/>
            </a:pPr>
            <a:r>
              <a:rPr lang="it-IT" dirty="0" err="1" smtClean="0"/>
              <a:t>Ice</a:t>
            </a:r>
            <a:r>
              <a:rPr lang="it-IT" dirty="0" smtClean="0"/>
              <a:t> loss in </a:t>
            </a:r>
            <a:r>
              <a:rPr lang="it-IT" dirty="0" err="1" smtClean="0"/>
              <a:t>European</a:t>
            </a:r>
            <a:r>
              <a:rPr lang="it-IT" dirty="0" smtClean="0"/>
              <a:t> </a:t>
            </a:r>
            <a:r>
              <a:rPr lang="it-IT" dirty="0" err="1" smtClean="0"/>
              <a:t>glaciers</a:t>
            </a:r>
            <a:r>
              <a:rPr lang="it-IT" dirty="0" smtClean="0"/>
              <a:t>;</a:t>
            </a:r>
          </a:p>
          <a:p>
            <a:pPr marL="228600" indent="-228600">
              <a:buFont typeface="Arial" pitchFamily="34" charset="0"/>
              <a:buChar char="•"/>
            </a:pPr>
            <a:r>
              <a:rPr lang="it-IT" dirty="0" err="1" smtClean="0"/>
              <a:t>Ice</a:t>
            </a:r>
            <a:r>
              <a:rPr lang="it-IT" dirty="0" smtClean="0"/>
              <a:t> loss in </a:t>
            </a:r>
            <a:r>
              <a:rPr lang="it-IT" dirty="0" err="1" smtClean="0"/>
              <a:t>Greenland</a:t>
            </a:r>
            <a:r>
              <a:rPr lang="it-IT" dirty="0" smtClean="0"/>
              <a:t> </a:t>
            </a:r>
            <a:r>
              <a:rPr lang="it-IT" dirty="0" err="1" smtClean="0"/>
              <a:t>ice</a:t>
            </a:r>
            <a:r>
              <a:rPr lang="it-IT" dirty="0" smtClean="0"/>
              <a:t> </a:t>
            </a:r>
            <a:r>
              <a:rPr lang="it-IT" dirty="0" err="1" smtClean="0"/>
              <a:t>sheet</a:t>
            </a:r>
            <a:r>
              <a:rPr lang="it-IT" dirty="0" smtClean="0"/>
              <a:t>;</a:t>
            </a:r>
          </a:p>
          <a:p>
            <a:pPr marL="228600" indent="-228600">
              <a:buFont typeface="Arial" pitchFamily="34" charset="0"/>
              <a:buChar char="•"/>
            </a:pPr>
            <a:r>
              <a:rPr lang="it-IT" dirty="0" smtClean="0"/>
              <a:t>Global </a:t>
            </a:r>
            <a:r>
              <a:rPr lang="it-IT" dirty="0" err="1" smtClean="0"/>
              <a:t>sea</a:t>
            </a:r>
            <a:r>
              <a:rPr lang="it-IT" dirty="0" smtClean="0"/>
              <a:t> </a:t>
            </a:r>
            <a:r>
              <a:rPr lang="it-IT" dirty="0" err="1" smtClean="0"/>
              <a:t>level</a:t>
            </a:r>
            <a:r>
              <a:rPr lang="it-IT" dirty="0" smtClean="0"/>
              <a:t> </a:t>
            </a:r>
            <a:r>
              <a:rPr lang="it-IT" dirty="0" err="1" smtClean="0"/>
              <a:t>increase</a:t>
            </a:r>
            <a:r>
              <a:rPr lang="it-IT" dirty="0" smtClean="0"/>
              <a:t>;</a:t>
            </a:r>
          </a:p>
          <a:p>
            <a:pPr marL="228600" indent="-228600">
              <a:buFont typeface="Arial" pitchFamily="34" charset="0"/>
              <a:buChar char="•"/>
            </a:pPr>
            <a:r>
              <a:rPr lang="it-IT" dirty="0" smtClean="0"/>
              <a:t>Global </a:t>
            </a:r>
            <a:r>
              <a:rPr lang="it-IT" dirty="0" err="1" smtClean="0"/>
              <a:t>sea</a:t>
            </a:r>
            <a:r>
              <a:rPr lang="it-IT" dirty="0" smtClean="0"/>
              <a:t> </a:t>
            </a:r>
            <a:r>
              <a:rPr lang="it-IT" dirty="0" err="1" smtClean="0"/>
              <a:t>surface</a:t>
            </a:r>
            <a:r>
              <a:rPr lang="it-IT" dirty="0" smtClean="0"/>
              <a:t> temperature;</a:t>
            </a:r>
          </a:p>
          <a:p>
            <a:pPr marL="228600" indent="-228600">
              <a:buFont typeface="Arial" pitchFamily="34" charset="0"/>
              <a:buChar char="•"/>
            </a:pPr>
            <a:r>
              <a:rPr lang="it-IT" dirty="0" smtClean="0"/>
              <a:t>Loss </a:t>
            </a:r>
            <a:r>
              <a:rPr lang="it-IT" dirty="0" err="1" smtClean="0"/>
              <a:t>of</a:t>
            </a:r>
            <a:r>
              <a:rPr lang="it-IT" dirty="0" smtClean="0"/>
              <a:t> </a:t>
            </a:r>
            <a:r>
              <a:rPr lang="it-IT" dirty="0" err="1" smtClean="0"/>
              <a:t>Arctic</a:t>
            </a:r>
            <a:r>
              <a:rPr lang="it-IT" dirty="0" smtClean="0"/>
              <a:t> </a:t>
            </a:r>
            <a:r>
              <a:rPr lang="it-IT" dirty="0" err="1" smtClean="0"/>
              <a:t>sea</a:t>
            </a:r>
            <a:r>
              <a:rPr lang="it-IT" dirty="0" smtClean="0"/>
              <a:t> </a:t>
            </a:r>
            <a:r>
              <a:rPr lang="it-IT" dirty="0" err="1" smtClean="0"/>
              <a:t>ice</a:t>
            </a:r>
            <a:r>
              <a:rPr lang="it-IT" dirty="0" smtClean="0"/>
              <a:t> </a:t>
            </a:r>
            <a:r>
              <a:rPr lang="it-IT" dirty="0" err="1" smtClean="0"/>
              <a:t>extent</a:t>
            </a:r>
            <a:r>
              <a:rPr lang="it-IT" dirty="0" smtClean="0"/>
              <a:t>.</a:t>
            </a:r>
          </a:p>
          <a:p>
            <a:endParaRPr lang="en-US" dirty="0" smtClean="0"/>
          </a:p>
          <a:p>
            <a:r>
              <a:rPr lang="en-US" dirty="0" smtClean="0"/>
              <a:t>On the right the indicators of the US Environmental protection agency are presented.</a:t>
            </a:r>
            <a:endParaRPr lang="it-IT"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Climate change impact on health</a:t>
            </a:r>
          </a:p>
        </p:txBody>
      </p:sp>
      <p:sp>
        <p:nvSpPr>
          <p:cNvPr id="3" name="Segnaposto testo 2"/>
          <p:cNvSpPr>
            <a:spLocks noGrp="1"/>
          </p:cNvSpPr>
          <p:nvPr>
            <p:ph type="body" sz="quarter" idx="11"/>
          </p:nvPr>
        </p:nvSpPr>
        <p:spPr>
          <a:xfrm>
            <a:off x="452398" y="1484883"/>
            <a:ext cx="9787006" cy="575965"/>
          </a:xfrm>
        </p:spPr>
        <p:txBody>
          <a:bodyPr/>
          <a:lstStyle/>
          <a:p>
            <a:pPr>
              <a:spcAft>
                <a:spcPts val="1200"/>
              </a:spcAft>
            </a:pPr>
            <a:r>
              <a:rPr lang="en-US" dirty="0" smtClean="0">
                <a:hlinkClick r:id="rId2"/>
              </a:rPr>
              <a:t>Climate change</a:t>
            </a:r>
            <a:r>
              <a:rPr lang="en-US" dirty="0" smtClean="0"/>
              <a:t> may impact human health in several different ways depending on factors which may include:</a:t>
            </a:r>
          </a:p>
          <a:p>
            <a:pPr marL="179388" indent="-179388">
              <a:spcAft>
                <a:spcPts val="1200"/>
              </a:spcAft>
              <a:buFont typeface="Arial" pitchFamily="34" charset="0"/>
              <a:buChar char="•"/>
            </a:pPr>
            <a:r>
              <a:rPr lang="en-US" dirty="0" smtClean="0"/>
              <a:t>local climate variations;</a:t>
            </a:r>
          </a:p>
          <a:p>
            <a:pPr marL="179388" indent="-179388">
              <a:spcAft>
                <a:spcPts val="1200"/>
              </a:spcAft>
              <a:buFont typeface="Arial" pitchFamily="34" charset="0"/>
              <a:buChar char="•"/>
            </a:pPr>
            <a:r>
              <a:rPr lang="en-US" dirty="0" smtClean="0"/>
              <a:t>the climate variables which are affected by change;</a:t>
            </a:r>
          </a:p>
          <a:p>
            <a:pPr marL="179388" indent="-179388">
              <a:spcAft>
                <a:spcPts val="1200"/>
              </a:spcAft>
              <a:buFont typeface="Arial" pitchFamily="34" charset="0"/>
              <a:buChar char="•"/>
            </a:pPr>
            <a:r>
              <a:rPr lang="en-US" dirty="0" smtClean="0"/>
              <a:t>local conditions of the socio-economic context, like accessibility to health care, water security state, agricultural production and techniques;</a:t>
            </a:r>
          </a:p>
          <a:p>
            <a:pPr marL="179388" indent="-179388">
              <a:spcAft>
                <a:spcPts val="1200"/>
              </a:spcAft>
              <a:buFont typeface="Arial" pitchFamily="34" charset="0"/>
              <a:buChar char="•"/>
            </a:pPr>
            <a:r>
              <a:rPr lang="en-US" dirty="0" smtClean="0"/>
              <a:t>local features of populations, like age, nutrition, health state;</a:t>
            </a:r>
          </a:p>
          <a:p>
            <a:pPr marL="179388" indent="-179388">
              <a:spcAft>
                <a:spcPts val="1200"/>
              </a:spcAft>
              <a:buFont typeface="Arial" pitchFamily="34" charset="0"/>
              <a:buChar char="•"/>
            </a:pPr>
            <a:r>
              <a:rPr lang="en-US" dirty="0" smtClean="0"/>
              <a:t>climate change adaptation policies.</a:t>
            </a:r>
          </a:p>
          <a:p>
            <a:pPr marL="179388" indent="-179388">
              <a:spcAft>
                <a:spcPts val="1200"/>
              </a:spcAft>
              <a:buFont typeface="Arial" pitchFamily="34" charset="0"/>
              <a:buChar char="•"/>
            </a:pPr>
            <a:endParaRPr lang="en-US" dirty="0" smtClean="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1"/>
          <p:cNvSpPr>
            <a:spLocks noGrp="1"/>
          </p:cNvSpPr>
          <p:nvPr>
            <p:ph type="body" sz="quarter" idx="10"/>
          </p:nvPr>
        </p:nvSpPr>
        <p:spPr>
          <a:xfrm>
            <a:off x="335459" y="260648"/>
            <a:ext cx="11233149" cy="648071"/>
          </a:xfrm>
        </p:spPr>
        <p:txBody>
          <a:bodyPr/>
          <a:lstStyle/>
          <a:p>
            <a:r>
              <a:rPr lang="en-US" sz="3200" dirty="0" smtClean="0"/>
              <a:t>Identification of "health benefits" which may derive </a:t>
            </a:r>
          </a:p>
          <a:p>
            <a:r>
              <a:rPr lang="en-US" sz="3200" dirty="0" smtClean="0"/>
              <a:t>from climate change</a:t>
            </a:r>
            <a:endParaRPr lang="en-US" sz="3200" dirty="0" smtClean="0">
              <a:latin typeface="Calibri" panose="020F0502020204030204" pitchFamily="34" charset="0"/>
              <a:cs typeface="Calibri" panose="020F0502020204030204" pitchFamily="34" charset="0"/>
            </a:endParaRPr>
          </a:p>
        </p:txBody>
      </p:sp>
      <p:sp>
        <p:nvSpPr>
          <p:cNvPr id="5" name="Rettangolo 4"/>
          <p:cNvSpPr/>
          <p:nvPr/>
        </p:nvSpPr>
        <p:spPr>
          <a:xfrm>
            <a:off x="214314" y="1028905"/>
            <a:ext cx="11239536" cy="5355312"/>
          </a:xfrm>
          <a:prstGeom prst="rect">
            <a:avLst/>
          </a:prstGeom>
        </p:spPr>
        <p:txBody>
          <a:bodyPr wrap="square">
            <a:spAutoFit/>
          </a:bodyPr>
          <a:lstStyle/>
          <a:p>
            <a:r>
              <a:rPr lang="en-US" dirty="0" smtClean="0"/>
              <a:t>Climate change may also bring benefits. </a:t>
            </a:r>
          </a:p>
          <a:p>
            <a:endParaRPr lang="en-US" dirty="0" smtClean="0"/>
          </a:p>
          <a:p>
            <a:r>
              <a:rPr lang="en-US" dirty="0" smtClean="0"/>
              <a:t>For example, farmers in some regions may benefit from the earlier onset of spring and from a longer warm season that is suitable for growing crops.</a:t>
            </a:r>
          </a:p>
          <a:p>
            <a:endParaRPr lang="en-US" dirty="0" smtClean="0"/>
          </a:p>
          <a:p>
            <a:r>
              <a:rPr lang="en-US" dirty="0" smtClean="0"/>
              <a:t>Also, studies show that, up to a certain point, crops and other plants grow better in the presence of higher carbon dioxide levels and seem to be more drought-tolerant. </a:t>
            </a:r>
          </a:p>
          <a:p>
            <a:endParaRPr lang="en-US" dirty="0" smtClean="0"/>
          </a:p>
          <a:p>
            <a:r>
              <a:rPr lang="en-US" dirty="0" smtClean="0"/>
              <a:t>In terms of human health, the lower frequency of cold waves may reduce the impact of flue and other communicable diseases.</a:t>
            </a:r>
          </a:p>
          <a:p>
            <a:endParaRPr lang="en-US" dirty="0" smtClean="0"/>
          </a:p>
          <a:p>
            <a:r>
              <a:rPr lang="en-US" dirty="0" smtClean="0"/>
              <a:t>In fact, historical reports confirm that cold periods are more challenging than warm periods for the socio-economic setting. Colder climate has been historically associated to an increased frequency of large scale floods, the uncontrolled expansion of wetlands and related waterborne infectious diseases.</a:t>
            </a:r>
          </a:p>
          <a:p>
            <a:endParaRPr lang="en-US" dirty="0" smtClean="0"/>
          </a:p>
          <a:p>
            <a:r>
              <a:rPr lang="en-US" dirty="0" smtClean="0"/>
              <a:t>An interesting example is given by The </a:t>
            </a:r>
            <a:r>
              <a:rPr lang="en-US" dirty="0" smtClean="0">
                <a:hlinkClick r:id="rId2"/>
              </a:rPr>
              <a:t>Medieval Warm Period (MWP)</a:t>
            </a:r>
            <a:r>
              <a:rPr lang="en-US" dirty="0" smtClean="0"/>
              <a:t>, a time of warm climate from about 900 A.D. to 1300 A.D. During MWP global temperatures were apparently warmer than at present. The benefits were evident in Europe where grain crops flourished, alpine tree lines rose, many new cities arose, and the population more than doubled. </a:t>
            </a: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1"/>
          <p:cNvSpPr>
            <a:spLocks noGrp="1"/>
          </p:cNvSpPr>
          <p:nvPr>
            <p:ph type="body" sz="quarter" idx="10"/>
          </p:nvPr>
        </p:nvSpPr>
        <p:spPr>
          <a:xfrm>
            <a:off x="335459" y="260648"/>
            <a:ext cx="11233149" cy="648071"/>
          </a:xfrm>
        </p:spPr>
        <p:txBody>
          <a:bodyPr/>
          <a:lstStyle/>
          <a:p>
            <a:r>
              <a:rPr lang="en-US" sz="3200" dirty="0" smtClean="0"/>
              <a:t>Identification of "health benefits" which may derive </a:t>
            </a:r>
          </a:p>
          <a:p>
            <a:r>
              <a:rPr lang="en-US" sz="3200" dirty="0" smtClean="0"/>
              <a:t>from climate change</a:t>
            </a:r>
            <a:endParaRPr lang="en-US" sz="3200" dirty="0" smtClean="0">
              <a:latin typeface="Calibri" panose="020F0502020204030204" pitchFamily="34" charset="0"/>
              <a:cs typeface="Calibri" panose="020F0502020204030204" pitchFamily="34" charset="0"/>
            </a:endParaRPr>
          </a:p>
        </p:txBody>
      </p:sp>
      <p:sp>
        <p:nvSpPr>
          <p:cNvPr id="5" name="Rettangolo 4"/>
          <p:cNvSpPr/>
          <p:nvPr/>
        </p:nvSpPr>
        <p:spPr>
          <a:xfrm>
            <a:off x="357190" y="1316070"/>
            <a:ext cx="11239536" cy="3970318"/>
          </a:xfrm>
          <a:prstGeom prst="rect">
            <a:avLst/>
          </a:prstGeom>
        </p:spPr>
        <p:txBody>
          <a:bodyPr wrap="square">
            <a:spAutoFit/>
          </a:bodyPr>
          <a:lstStyle/>
          <a:p>
            <a:r>
              <a:rPr lang="en-US" dirty="0" smtClean="0"/>
              <a:t>Benefits from climate change are usually not reported and not investigated, as the concern for negative impacts dominates. </a:t>
            </a:r>
          </a:p>
          <a:p>
            <a:endParaRPr lang="en-US" dirty="0" smtClean="0"/>
          </a:p>
          <a:p>
            <a:r>
              <a:rPr lang="en-US" dirty="0" smtClean="0"/>
              <a:t>It is also difficult to evaluate them, as they are mainly associated to socio-economic dynamics that may develop in the long term. </a:t>
            </a:r>
          </a:p>
          <a:p>
            <a:endParaRPr lang="en-US" dirty="0" smtClean="0"/>
          </a:p>
          <a:p>
            <a:r>
              <a:rPr lang="en-US" dirty="0" smtClean="0"/>
              <a:t>On the contrary, damages due to climate change are more easily assessed.</a:t>
            </a:r>
          </a:p>
          <a:p>
            <a:endParaRPr lang="en-US" dirty="0" smtClean="0"/>
          </a:p>
          <a:p>
            <a:endParaRPr lang="en-US" dirty="0" smtClean="0"/>
          </a:p>
          <a:p>
            <a:r>
              <a:rPr lang="en-US" dirty="0" smtClean="0"/>
              <a:t>The lack of consideration of the benefits due to climate change may potentially introduces a bias in the evaluation of the costs associated to adaptation and mitigation measures. </a:t>
            </a:r>
          </a:p>
          <a:p>
            <a:endParaRPr lang="en-US" dirty="0" smtClean="0"/>
          </a:p>
          <a:p>
            <a:r>
              <a:rPr lang="en-US" dirty="0" smtClean="0"/>
              <a:t>As a matter of fact, when evaluating the cost of mitigation measures the additional costs related to the negative impacts of climate change mitigation are rarely considered.</a:t>
            </a: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Mitigating climate change impact </a:t>
            </a:r>
            <a:r>
              <a:rPr lang="en-US" sz="3200" smtClean="0">
                <a:latin typeface="Calibri" panose="020F0502020204030204" pitchFamily="34" charset="0"/>
                <a:cs typeface="Calibri" panose="020F0502020204030204" pitchFamily="34" charset="0"/>
              </a:rPr>
              <a:t>on health</a:t>
            </a:r>
            <a:endParaRPr lang="en-US" sz="3200" dirty="0" smtClean="0">
              <a:latin typeface="Calibri" panose="020F0502020204030204" pitchFamily="34" charset="0"/>
              <a:cs typeface="Calibri" panose="020F0502020204030204" pitchFamily="34" charset="0"/>
            </a:endParaRPr>
          </a:p>
        </p:txBody>
      </p:sp>
      <p:sp>
        <p:nvSpPr>
          <p:cNvPr id="5" name="Rettangolo 4"/>
          <p:cNvSpPr/>
          <p:nvPr/>
        </p:nvSpPr>
        <p:spPr>
          <a:xfrm>
            <a:off x="335360" y="764704"/>
            <a:ext cx="11233248" cy="1477328"/>
          </a:xfrm>
          <a:prstGeom prst="rect">
            <a:avLst/>
          </a:prstGeom>
        </p:spPr>
        <p:txBody>
          <a:bodyPr wrap="square">
            <a:spAutoFit/>
          </a:bodyPr>
          <a:lstStyle/>
          <a:p>
            <a:r>
              <a:rPr lang="en-US" dirty="0" smtClean="0"/>
              <a:t>Recently, progress has been made towards mitigating climate change impact on health. Relevant areas are adaptation planning, cross-</a:t>
            </a:r>
            <a:r>
              <a:rPr lang="en-US" dirty="0" err="1" smtClean="0"/>
              <a:t>sectorial</a:t>
            </a:r>
            <a:r>
              <a:rPr lang="en-US" dirty="0" smtClean="0"/>
              <a:t> collaborations, and health emergency management. Improvements were stimulated by international protocols and agreement. However, mitigation actions are still in many countries insufficient when compared with health risks associated to climate change.</a:t>
            </a:r>
          </a:p>
          <a:p>
            <a:r>
              <a:rPr lang="en-US" dirty="0" smtClean="0"/>
              <a:t>Overall, there is still a large carbon employment especially for energy production and agriculture.</a:t>
            </a:r>
            <a:endParaRPr lang="en-US" dirty="0"/>
          </a:p>
        </p:txBody>
      </p:sp>
      <p:pic>
        <p:nvPicPr>
          <p:cNvPr id="52226" name="Picture 2" descr="Emissions by sector"/>
          <p:cNvPicPr>
            <a:picLocks noChangeAspect="1" noChangeArrowheads="1"/>
          </p:cNvPicPr>
          <p:nvPr/>
        </p:nvPicPr>
        <p:blipFill>
          <a:blip r:embed="rId2"/>
          <a:srcRect/>
          <a:stretch>
            <a:fillRect/>
          </a:stretch>
        </p:blipFill>
        <p:spPr bwMode="auto">
          <a:xfrm>
            <a:off x="1703511" y="2276872"/>
            <a:ext cx="4840165" cy="4581128"/>
          </a:xfrm>
          <a:prstGeom prst="rect">
            <a:avLst/>
          </a:prstGeom>
          <a:noFill/>
        </p:spPr>
      </p:pic>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Mitigating climate change impact </a:t>
            </a:r>
            <a:r>
              <a:rPr lang="en-US" sz="3200" smtClean="0">
                <a:latin typeface="Calibri" panose="020F0502020204030204" pitchFamily="34" charset="0"/>
                <a:cs typeface="Calibri" panose="020F0502020204030204" pitchFamily="34" charset="0"/>
              </a:rPr>
              <a:t>on health</a:t>
            </a:r>
            <a:endParaRPr lang="en-US" sz="3200" dirty="0" smtClean="0">
              <a:latin typeface="Calibri" panose="020F0502020204030204" pitchFamily="34" charset="0"/>
              <a:cs typeface="Calibri" panose="020F0502020204030204" pitchFamily="34" charset="0"/>
            </a:endParaRPr>
          </a:p>
        </p:txBody>
      </p:sp>
      <p:pic>
        <p:nvPicPr>
          <p:cNvPr id="7" name="Immagine 6" descr="ghg-emissions-by-sector.png"/>
          <p:cNvPicPr>
            <a:picLocks noChangeAspect="1"/>
          </p:cNvPicPr>
          <p:nvPr/>
        </p:nvPicPr>
        <p:blipFill>
          <a:blip r:embed="rId2"/>
          <a:stretch>
            <a:fillRect/>
          </a:stretch>
        </p:blipFill>
        <p:spPr>
          <a:xfrm>
            <a:off x="1238250" y="908720"/>
            <a:ext cx="7666062" cy="5411338"/>
          </a:xfrm>
          <a:prstGeom prst="rect">
            <a:avLst/>
          </a:prstGeom>
        </p:spPr>
      </p:pic>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Mitigating climate change impact </a:t>
            </a:r>
            <a:r>
              <a:rPr lang="en-US" sz="3200" smtClean="0">
                <a:latin typeface="Calibri" panose="020F0502020204030204" pitchFamily="34" charset="0"/>
                <a:cs typeface="Calibri" panose="020F0502020204030204" pitchFamily="34" charset="0"/>
              </a:rPr>
              <a:t>on health</a:t>
            </a:r>
            <a:endParaRPr lang="en-US" sz="3200" dirty="0" smtClean="0">
              <a:latin typeface="Calibri" panose="020F0502020204030204" pitchFamily="34" charset="0"/>
              <a:cs typeface="Calibri" panose="020F0502020204030204" pitchFamily="34" charset="0"/>
            </a:endParaRPr>
          </a:p>
        </p:txBody>
      </p:sp>
      <p:sp>
        <p:nvSpPr>
          <p:cNvPr id="5" name="Rettangolo 4"/>
          <p:cNvSpPr/>
          <p:nvPr/>
        </p:nvSpPr>
        <p:spPr>
          <a:xfrm>
            <a:off x="335360" y="937751"/>
            <a:ext cx="11233248" cy="3139321"/>
          </a:xfrm>
          <a:prstGeom prst="rect">
            <a:avLst/>
          </a:prstGeom>
        </p:spPr>
        <p:txBody>
          <a:bodyPr wrap="square">
            <a:spAutoFit/>
          </a:bodyPr>
          <a:lstStyle/>
          <a:p>
            <a:r>
              <a:rPr lang="en-US" dirty="0" smtClean="0"/>
              <a:t>In most countries, people aged 65 years and older are facing higher health risks of climate change than others. However, elders are marginally represented in media coverage and policy design, and show less engagement with climate and health issues than younger age groups. For this reason, timely mitigation and adaptation actions are needed to avoid exacerbation of climate change impact.</a:t>
            </a:r>
          </a:p>
          <a:p>
            <a:endParaRPr lang="en-US" dirty="0" smtClean="0"/>
          </a:p>
          <a:p>
            <a:r>
              <a:rPr lang="en-US" dirty="0" smtClean="0"/>
              <a:t>In years marked by climate extremes, carbon neutrality commitments, and repeated waves of COVID-19, public health and climate change are receiving growing attention from key actors in society. Attention increases the chances of </a:t>
            </a:r>
            <a:r>
              <a:rPr lang="en-US" dirty="0" err="1" smtClean="0"/>
              <a:t>organising</a:t>
            </a:r>
            <a:r>
              <a:rPr lang="en-US" dirty="0" smtClean="0"/>
              <a:t> a rapid response, with particular regard to clinically vulnerable populations such as older people. </a:t>
            </a:r>
          </a:p>
          <a:p>
            <a:endParaRPr lang="en-US" dirty="0" smtClean="0"/>
          </a:p>
          <a:p>
            <a:r>
              <a:rPr lang="en-US" dirty="0" smtClean="0"/>
              <a:t>It is particularly important to pay attention to the different spatial and temporal scale of mitigation and adaptation actions. A well designed integration is needed to protect public health in the short and long term. </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Critical synthesis</a:t>
            </a:r>
          </a:p>
        </p:txBody>
      </p:sp>
      <p:sp>
        <p:nvSpPr>
          <p:cNvPr id="5" name="Rettangolo 4"/>
          <p:cNvSpPr/>
          <p:nvPr/>
        </p:nvSpPr>
        <p:spPr>
          <a:xfrm>
            <a:off x="0" y="476672"/>
            <a:ext cx="11239536" cy="6463308"/>
          </a:xfrm>
          <a:prstGeom prst="rect">
            <a:avLst/>
          </a:prstGeom>
        </p:spPr>
        <p:txBody>
          <a:bodyPr wrap="square">
            <a:spAutoFit/>
          </a:bodyPr>
          <a:lstStyle/>
          <a:p>
            <a:r>
              <a:rPr lang="en-US" dirty="0" smtClean="0"/>
              <a:t>Scientific results, evidence and considerations highlight that the evaluation of the impact of climate change on human health is a challenging task. Our conclusions can be summarized in the following items:</a:t>
            </a:r>
          </a:p>
          <a:p>
            <a:endParaRPr lang="en-US" dirty="0" smtClean="0"/>
          </a:p>
          <a:p>
            <a:pPr marL="180975" indent="-180975">
              <a:buFont typeface="Arial" pitchFamily="34" charset="0"/>
              <a:buChar char="•"/>
            </a:pPr>
            <a:r>
              <a:rPr lang="en-US" dirty="0" smtClean="0"/>
              <a:t>Assessing the impact of climate change and human health requires the availability of predictions of future climate and socio-economic conditions. Beware of uncertainties. Integration of climate models with statistical analyses is essential in order to profit from any useful information. Prediction of socio-economic conditions is more difficult than prediction of climate. Beware that climate change is heterogeneous.</a:t>
            </a:r>
          </a:p>
          <a:p>
            <a:pPr marL="180975" indent="-180975">
              <a:buFont typeface="Arial" pitchFamily="34" charset="0"/>
              <a:buChar char="•"/>
            </a:pPr>
            <a:endParaRPr lang="en-US" dirty="0" smtClean="0"/>
          </a:p>
          <a:p>
            <a:pPr marL="180975" indent="-180975">
              <a:buFont typeface="Arial" pitchFamily="34" charset="0"/>
              <a:buChar char="•"/>
            </a:pPr>
            <a:r>
              <a:rPr lang="en-US" b="1" dirty="0" smtClean="0"/>
              <a:t>Health determinants are essential to assess </a:t>
            </a:r>
            <a:r>
              <a:rPr lang="en-US" b="1" dirty="0" smtClean="0"/>
              <a:t>hazard, vulnerability </a:t>
            </a:r>
            <a:r>
              <a:rPr lang="en-US" b="1" dirty="0" smtClean="0"/>
              <a:t>and exposure of population and assets</a:t>
            </a:r>
            <a:r>
              <a:rPr lang="en-US" b="1" dirty="0" smtClean="0"/>
              <a:t>.</a:t>
            </a:r>
            <a:r>
              <a:rPr lang="en-US" dirty="0" smtClean="0"/>
              <a:t> You may need to define suitable health determinants for your needs.</a:t>
            </a:r>
            <a:endParaRPr lang="en-US" b="1" dirty="0" smtClean="0"/>
          </a:p>
          <a:p>
            <a:pPr marL="180975" indent="-180975">
              <a:buFont typeface="Arial" pitchFamily="34" charset="0"/>
              <a:buChar char="•"/>
            </a:pPr>
            <a:endParaRPr lang="en-US" dirty="0" smtClean="0"/>
          </a:p>
          <a:p>
            <a:pPr marL="180975" indent="-180975">
              <a:buFont typeface="Arial" pitchFamily="34" charset="0"/>
              <a:buChar char="•"/>
            </a:pPr>
            <a:r>
              <a:rPr lang="en-US" dirty="0" smtClean="0"/>
              <a:t>Climate change is a very sensitive topic, with an ever evolving and extended literature. Climate change is still an open research question.</a:t>
            </a:r>
          </a:p>
          <a:p>
            <a:pPr marL="180975" indent="-180975">
              <a:buFont typeface="Arial" pitchFamily="34" charset="0"/>
              <a:buChar char="•"/>
            </a:pPr>
            <a:endParaRPr lang="en-US" dirty="0" smtClean="0"/>
          </a:p>
          <a:p>
            <a:pPr marL="180975" indent="-180975">
              <a:buFont typeface="Arial" pitchFamily="34" charset="0"/>
              <a:buChar char="•"/>
            </a:pPr>
            <a:r>
              <a:rPr lang="en-US" dirty="0" smtClean="0"/>
              <a:t>Mitigation and adaptation are not alternatives. They need to be integrated to obtain a timely action. If resources are scarce, priorities should be assigned by carefully  considering local conditions.</a:t>
            </a:r>
          </a:p>
          <a:p>
            <a:pPr marL="180975" indent="-180975">
              <a:buFont typeface="Arial" pitchFamily="34" charset="0"/>
              <a:buChar char="•"/>
            </a:pPr>
            <a:endParaRPr lang="en-US" dirty="0" smtClean="0"/>
          </a:p>
          <a:p>
            <a:pPr marL="180975" indent="-180975">
              <a:buFont typeface="Arial" pitchFamily="34" charset="0"/>
              <a:buChar char="•"/>
            </a:pPr>
            <a:r>
              <a:rPr lang="en-US" dirty="0" smtClean="0"/>
              <a:t>In summary, the local context plays a relevant role. Beware of the geographical and socio-economic differences (see </a:t>
            </a:r>
            <a:r>
              <a:rPr lang="en-US" dirty="0" smtClean="0">
                <a:hlinkClick r:id="rId2"/>
              </a:rPr>
              <a:t>here</a:t>
            </a:r>
            <a:r>
              <a:rPr lang="en-US" dirty="0" smtClean="0"/>
              <a:t> for more details) and beware that equality, diversity and inclusivity are essential requirement for a successful mitigation and adaptation to climate change.</a:t>
            </a:r>
          </a:p>
          <a:p>
            <a:pPr marL="180975" indent="-180975">
              <a:buFont typeface="Arial" pitchFamily="34" charset="0"/>
              <a:buChar char="•"/>
            </a:pPr>
            <a:endParaRPr lang="en-US" dirty="0" smtClean="0"/>
          </a:p>
          <a:p>
            <a:pPr marL="180975" indent="-180975">
              <a:buFont typeface="Arial" pitchFamily="34" charset="0"/>
              <a:buChar char="•"/>
            </a:pPr>
            <a:r>
              <a:rPr lang="en-US" dirty="0" smtClean="0"/>
              <a:t>Several actions for reducing the impact of climate change on human health are possible. To identify a good strategy, three main keywords may be considered: </a:t>
            </a:r>
            <a:r>
              <a:rPr lang="en-US" b="1" dirty="0" smtClean="0"/>
              <a:t>Understand, Monitor, Respond</a:t>
            </a:r>
            <a:r>
              <a:rPr lang="en-US" dirty="0" smtClean="0"/>
              <a:t> </a:t>
            </a:r>
            <a:endParaRPr lang="en-US"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Climate change impact on health</a:t>
            </a:r>
          </a:p>
        </p:txBody>
      </p:sp>
      <p:sp>
        <p:nvSpPr>
          <p:cNvPr id="3" name="Segnaposto testo 2"/>
          <p:cNvSpPr>
            <a:spLocks noGrp="1"/>
          </p:cNvSpPr>
          <p:nvPr>
            <p:ph type="body" sz="quarter" idx="11"/>
          </p:nvPr>
        </p:nvSpPr>
        <p:spPr>
          <a:xfrm>
            <a:off x="380390" y="620787"/>
            <a:ext cx="11548258" cy="575965"/>
          </a:xfrm>
        </p:spPr>
        <p:txBody>
          <a:bodyPr/>
          <a:lstStyle/>
          <a:p>
            <a:pPr>
              <a:spcAft>
                <a:spcPts val="1200"/>
              </a:spcAft>
            </a:pPr>
            <a:r>
              <a:rPr lang="en-US" dirty="0" smtClean="0"/>
              <a:t>The health of people is affected through a change in one or more climatic variables, like temperature, extreme rainfall, peak river flow, extreme wind velocity, </a:t>
            </a:r>
            <a:r>
              <a:rPr lang="en-US" dirty="0" smtClean="0">
                <a:hlinkClick r:id="rId2"/>
              </a:rPr>
              <a:t>solar irradiance</a:t>
            </a:r>
            <a:r>
              <a:rPr lang="en-US" dirty="0" smtClean="0"/>
              <a:t> and others. </a:t>
            </a:r>
          </a:p>
        </p:txBody>
      </p:sp>
      <p:pic>
        <p:nvPicPr>
          <p:cNvPr id="1026" name="Picture 2" descr="https://albertomontanari.it/sites/default/files/inline-images/figure1.png"/>
          <p:cNvPicPr>
            <a:picLocks noChangeAspect="1" noChangeArrowheads="1"/>
          </p:cNvPicPr>
          <p:nvPr/>
        </p:nvPicPr>
        <p:blipFill>
          <a:blip r:embed="rId3"/>
          <a:srcRect/>
          <a:stretch>
            <a:fillRect/>
          </a:stretch>
        </p:blipFill>
        <p:spPr bwMode="auto">
          <a:xfrm>
            <a:off x="407368" y="1281742"/>
            <a:ext cx="8064896" cy="5472278"/>
          </a:xfrm>
          <a:prstGeom prst="rect">
            <a:avLst/>
          </a:prstGeom>
          <a:noFill/>
        </p:spPr>
      </p:pic>
      <p:sp>
        <p:nvSpPr>
          <p:cNvPr id="5" name="Rettangolo 4"/>
          <p:cNvSpPr/>
          <p:nvPr/>
        </p:nvSpPr>
        <p:spPr>
          <a:xfrm rot="16200000">
            <a:off x="6858037" y="3464568"/>
            <a:ext cx="5015880" cy="1200329"/>
          </a:xfrm>
          <a:prstGeom prst="rect">
            <a:avLst/>
          </a:prstGeom>
        </p:spPr>
        <p:txBody>
          <a:bodyPr wrap="square">
            <a:spAutoFit/>
          </a:bodyPr>
          <a:lstStyle/>
          <a:p>
            <a:r>
              <a:rPr lang="en-US" dirty="0" smtClean="0"/>
              <a:t>Summary of the most significant exposure pathways by which climate change is affecting global health.  From </a:t>
            </a:r>
            <a:r>
              <a:rPr lang="en-US" dirty="0" smtClean="0">
                <a:hlinkClick r:id="rId4"/>
              </a:rPr>
              <a:t>chapter 11 of the 5th Assessment Report</a:t>
            </a:r>
            <a:r>
              <a:rPr lang="en-US" dirty="0" smtClean="0"/>
              <a:t> of </a:t>
            </a:r>
            <a:r>
              <a:rPr lang="en-US" dirty="0" smtClean="0">
                <a:hlinkClick r:id="rId5"/>
              </a:rPr>
              <a:t>IPCC</a:t>
            </a:r>
            <a:r>
              <a:rPr lang="en-US" dirty="0" smtClean="0"/>
              <a:t>, </a:t>
            </a:r>
            <a:endParaRPr lang="it-IT"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Climate change impact on health</a:t>
            </a:r>
          </a:p>
        </p:txBody>
      </p:sp>
      <p:sp>
        <p:nvSpPr>
          <p:cNvPr id="5" name="Rettangolo 4"/>
          <p:cNvSpPr/>
          <p:nvPr/>
        </p:nvSpPr>
        <p:spPr>
          <a:xfrm rot="16200000">
            <a:off x="2274496" y="2930024"/>
            <a:ext cx="5951984" cy="1477328"/>
          </a:xfrm>
          <a:prstGeom prst="rect">
            <a:avLst/>
          </a:prstGeom>
        </p:spPr>
        <p:txBody>
          <a:bodyPr wrap="square">
            <a:spAutoFit/>
          </a:bodyPr>
          <a:lstStyle/>
          <a:p>
            <a:r>
              <a:rPr lang="en-US" dirty="0" smtClean="0"/>
              <a:t>Climate change and its impact on Health. Source: Climate change for health professionals, PAHO and WHO, 2020, available at </a:t>
            </a:r>
            <a:r>
              <a:rPr lang="en-US" dirty="0" smtClean="0">
                <a:hlinkClick r:id="rId2"/>
              </a:rPr>
              <a:t>https://iris.paho.org/bitstream/handle/10665.2/52930/9789275122839_eng.pdf</a:t>
            </a:r>
            <a:r>
              <a:rPr lang="en-US" dirty="0" smtClean="0"/>
              <a:t>. </a:t>
            </a:r>
            <a:endParaRPr lang="it-IT" dirty="0"/>
          </a:p>
        </p:txBody>
      </p:sp>
      <p:pic>
        <p:nvPicPr>
          <p:cNvPr id="17416" name="Picture 8" descr="https://albertomontanari.it/sites/default/files/inline-images/lyme_figure1_2021.png"/>
          <p:cNvPicPr>
            <a:picLocks noChangeAspect="1" noChangeArrowheads="1"/>
          </p:cNvPicPr>
          <p:nvPr/>
        </p:nvPicPr>
        <p:blipFill>
          <a:blip r:embed="rId3"/>
          <a:srcRect/>
          <a:stretch>
            <a:fillRect/>
          </a:stretch>
        </p:blipFill>
        <p:spPr bwMode="auto">
          <a:xfrm>
            <a:off x="6495862" y="733010"/>
            <a:ext cx="5696138" cy="3560086"/>
          </a:xfrm>
          <a:prstGeom prst="rect">
            <a:avLst/>
          </a:prstGeom>
          <a:noFill/>
        </p:spPr>
      </p:pic>
      <p:sp>
        <p:nvSpPr>
          <p:cNvPr id="11" name="Rettangolo 10"/>
          <p:cNvSpPr/>
          <p:nvPr/>
        </p:nvSpPr>
        <p:spPr>
          <a:xfrm>
            <a:off x="6096000" y="4437112"/>
            <a:ext cx="6096000" cy="923330"/>
          </a:xfrm>
          <a:prstGeom prst="rect">
            <a:avLst/>
          </a:prstGeom>
        </p:spPr>
        <p:txBody>
          <a:bodyPr>
            <a:spAutoFit/>
          </a:bodyPr>
          <a:lstStyle/>
          <a:p>
            <a:r>
              <a:rPr lang="en-US" dirty="0" smtClean="0"/>
              <a:t>Annual incidence of Lyme disease in the United States from 1991 to 2018. Source: </a:t>
            </a:r>
            <a:r>
              <a:rPr lang="en-US" dirty="0" smtClean="0">
                <a:hlinkClick r:id="rId4"/>
              </a:rPr>
              <a:t>US Environmental protection agency (EPA)</a:t>
            </a:r>
            <a:r>
              <a:rPr lang="en-US" dirty="0" smtClean="0"/>
              <a:t>  </a:t>
            </a:r>
            <a:endParaRPr lang="it-IT" dirty="0"/>
          </a:p>
        </p:txBody>
      </p:sp>
      <p:pic>
        <p:nvPicPr>
          <p:cNvPr id="1026" name="Picture 2"/>
          <p:cNvPicPr>
            <a:picLocks noChangeAspect="1" noChangeArrowheads="1"/>
          </p:cNvPicPr>
          <p:nvPr/>
        </p:nvPicPr>
        <p:blipFill>
          <a:blip r:embed="rId5"/>
          <a:srcRect/>
          <a:stretch>
            <a:fillRect/>
          </a:stretch>
        </p:blipFill>
        <p:spPr bwMode="auto">
          <a:xfrm>
            <a:off x="452398" y="857232"/>
            <a:ext cx="3857652" cy="5353071"/>
          </a:xfrm>
          <a:prstGeom prst="rect">
            <a:avLst/>
          </a:prstGeom>
          <a:noFill/>
          <a:ln w="9525">
            <a:noFill/>
            <a:miter lim="800000"/>
            <a:headEnd/>
            <a:tailEnd/>
          </a:ln>
          <a:effectLst/>
        </p:spPr>
      </p:pic>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State of global health</a:t>
            </a:r>
          </a:p>
        </p:txBody>
      </p:sp>
      <p:sp>
        <p:nvSpPr>
          <p:cNvPr id="3" name="Segnaposto testo 2"/>
          <p:cNvSpPr>
            <a:spLocks noGrp="1"/>
          </p:cNvSpPr>
          <p:nvPr>
            <p:ph type="body" sz="quarter" idx="11"/>
          </p:nvPr>
        </p:nvSpPr>
        <p:spPr>
          <a:xfrm>
            <a:off x="335360" y="764803"/>
            <a:ext cx="9787006" cy="575965"/>
          </a:xfrm>
        </p:spPr>
        <p:txBody>
          <a:bodyPr/>
          <a:lstStyle/>
          <a:p>
            <a:r>
              <a:rPr lang="en-US" dirty="0" smtClean="0"/>
              <a:t>The state of the global health is </a:t>
            </a:r>
            <a:r>
              <a:rPr lang="en-US" dirty="0" err="1" smtClean="0"/>
              <a:t>analysed</a:t>
            </a:r>
            <a:r>
              <a:rPr lang="en-US" dirty="0" smtClean="0"/>
              <a:t> by several disciplines and is the subject of a its own discipline. We refer here the brief analysis presented by </a:t>
            </a:r>
            <a:r>
              <a:rPr lang="en-US" dirty="0" smtClean="0">
                <a:hlinkClick r:id="rId2"/>
              </a:rPr>
              <a:t>Fourth Assessment Report of IPCC</a:t>
            </a:r>
            <a:r>
              <a:rPr lang="en-US" dirty="0" smtClean="0"/>
              <a:t> (AR4), published in 2007, that indicated a significant improvement in life expectancy in most of the world in the 20th century. </a:t>
            </a:r>
          </a:p>
          <a:p>
            <a:endParaRPr lang="en-US" dirty="0" smtClean="0"/>
          </a:p>
          <a:p>
            <a:r>
              <a:rPr lang="en-US" dirty="0" smtClean="0"/>
              <a:t>This trend continued throughout the first decade of the 21st century (Wang et al., 2012). In some countries (i.e. China) there has been a more significant improvement </a:t>
            </a:r>
          </a:p>
          <a:p>
            <a:endParaRPr lang="en-US" dirty="0" smtClean="0"/>
          </a:p>
          <a:p>
            <a:r>
              <a:rPr lang="en-US" dirty="0" smtClean="0"/>
              <a:t>Considerable inequalities in life expectancy are still detected within and between nations, which may be due to differences in education, income and other factors (</a:t>
            </a:r>
            <a:r>
              <a:rPr lang="en-US" dirty="0" err="1" smtClean="0"/>
              <a:t>Beaglehole</a:t>
            </a:r>
            <a:r>
              <a:rPr lang="en-US" dirty="0" smtClean="0"/>
              <a:t> and Bonita, 2008). In some countries, official statistics are not coherent in terms of quality and coverage thus making difficult to draw firm conclusions about health trends (</a:t>
            </a:r>
            <a:r>
              <a:rPr lang="en-US" dirty="0" err="1" smtClean="0"/>
              <a:t>Byass</a:t>
            </a:r>
            <a:r>
              <a:rPr lang="en-US" dirty="0" smtClean="0"/>
              <a:t>, 2010). </a:t>
            </a:r>
          </a:p>
          <a:p>
            <a:endParaRPr lang="en-US" dirty="0" smtClean="0"/>
          </a:p>
          <a:p>
            <a:r>
              <a:rPr lang="en-US" dirty="0" smtClean="0"/>
              <a:t>If economic development continues with the current trend, it is expected that mortality will continue to decline in most countries; the World Health Organization (WHO) predicts that the global burden of disease (measured  in disability-adjusted life years per capita) will decrease by 30 percent by 2030, compared to 2004 (WHO, 2008).</a:t>
            </a:r>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8"/>
            <a:ext cx="11233149" cy="648071"/>
          </a:xfrm>
        </p:spPr>
        <p:txBody>
          <a:bodyPr/>
          <a:lstStyle/>
          <a:p>
            <a:r>
              <a:rPr lang="en-US" sz="3200" dirty="0" smtClean="0">
                <a:latin typeface="Calibri" panose="020F0502020204030204" pitchFamily="34" charset="0"/>
                <a:cs typeface="Calibri" panose="020F0502020204030204" pitchFamily="34" charset="0"/>
              </a:rPr>
              <a:t>State of global health</a:t>
            </a:r>
          </a:p>
        </p:txBody>
      </p:sp>
      <p:pic>
        <p:nvPicPr>
          <p:cNvPr id="1026" name="Picture 2" descr="Life expectancy for Italy"/>
          <p:cNvPicPr>
            <a:picLocks noChangeAspect="1" noChangeArrowheads="1"/>
          </p:cNvPicPr>
          <p:nvPr/>
        </p:nvPicPr>
        <p:blipFill>
          <a:blip r:embed="rId2"/>
          <a:srcRect/>
          <a:stretch>
            <a:fillRect/>
          </a:stretch>
        </p:blipFill>
        <p:spPr bwMode="auto">
          <a:xfrm>
            <a:off x="623392" y="836712"/>
            <a:ext cx="9315450" cy="5505451"/>
          </a:xfrm>
          <a:prstGeom prst="rect">
            <a:avLst/>
          </a:prstGeom>
          <a:noFill/>
        </p:spPr>
      </p:pic>
      <p:sp>
        <p:nvSpPr>
          <p:cNvPr id="6" name="Rettangolo 5"/>
          <p:cNvSpPr/>
          <p:nvPr/>
        </p:nvSpPr>
        <p:spPr>
          <a:xfrm rot="16200000">
            <a:off x="7032540" y="2924508"/>
            <a:ext cx="6096000" cy="1200329"/>
          </a:xfrm>
          <a:prstGeom prst="rect">
            <a:avLst/>
          </a:prstGeom>
        </p:spPr>
        <p:txBody>
          <a:bodyPr>
            <a:spAutoFit/>
          </a:bodyPr>
          <a:lstStyle/>
          <a:p>
            <a:r>
              <a:rPr lang="en-US" dirty="0" smtClean="0"/>
              <a:t>Progress and projection of life expectancy by United Nations. Source: </a:t>
            </a:r>
            <a:r>
              <a:rPr lang="en-US" dirty="0" smtClean="0">
                <a:hlinkClick r:id="rId3"/>
              </a:rPr>
              <a:t>https://www.macrotrends.net/countries/WLD/world/life-expectancy&gt;</a:t>
            </a:r>
            <a:r>
              <a:rPr lang="en-US" dirty="0" smtClean="0"/>
              <a:t> </a:t>
            </a:r>
            <a:endParaRPr lang="it-IT"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35459" y="260649"/>
            <a:ext cx="11233149" cy="648071"/>
          </a:xfrm>
        </p:spPr>
        <p:txBody>
          <a:bodyPr/>
          <a:lstStyle/>
          <a:p>
            <a:r>
              <a:rPr lang="en-US" sz="3200" dirty="0" smtClean="0">
                <a:latin typeface="Calibri" panose="020F0502020204030204" pitchFamily="34" charset="0"/>
                <a:cs typeface="Calibri" panose="020F0502020204030204" pitchFamily="34" charset="0"/>
              </a:rPr>
              <a:t>State of global health - Italy</a:t>
            </a:r>
          </a:p>
        </p:txBody>
      </p:sp>
      <p:pic>
        <p:nvPicPr>
          <p:cNvPr id="46082" name="Picture 2" descr="https://albertomontanari.it/sites/default/files/inline-images/italy-population-2023-11-08-macrotrends.png"/>
          <p:cNvPicPr>
            <a:picLocks noChangeAspect="1" noChangeArrowheads="1"/>
          </p:cNvPicPr>
          <p:nvPr/>
        </p:nvPicPr>
        <p:blipFill>
          <a:blip r:embed="rId2"/>
          <a:srcRect/>
          <a:stretch>
            <a:fillRect/>
          </a:stretch>
        </p:blipFill>
        <p:spPr bwMode="auto">
          <a:xfrm>
            <a:off x="767408" y="764704"/>
            <a:ext cx="9315450" cy="5505451"/>
          </a:xfrm>
          <a:prstGeom prst="rect">
            <a:avLst/>
          </a:prstGeom>
          <a:noFill/>
        </p:spPr>
      </p:pic>
      <p:sp>
        <p:nvSpPr>
          <p:cNvPr id="5" name="Rettangolo 4"/>
          <p:cNvSpPr/>
          <p:nvPr/>
        </p:nvSpPr>
        <p:spPr>
          <a:xfrm rot="16200000">
            <a:off x="7104548" y="2780492"/>
            <a:ext cx="6096000" cy="1200329"/>
          </a:xfrm>
          <a:prstGeom prst="rect">
            <a:avLst/>
          </a:prstGeom>
        </p:spPr>
        <p:txBody>
          <a:bodyPr>
            <a:spAutoFit/>
          </a:bodyPr>
          <a:lstStyle/>
          <a:p>
            <a:r>
              <a:rPr lang="en-US" dirty="0" smtClean="0"/>
              <a:t>Progress and projection of life expectancy by United Nations for Italy. Source: </a:t>
            </a:r>
            <a:r>
              <a:rPr lang="en-US" dirty="0" smtClean="0">
                <a:hlinkClick r:id="rId3"/>
              </a:rPr>
              <a:t>https://www.macrotrends.net/countries/ITA/italy/life-expectancy</a:t>
            </a:r>
            <a:r>
              <a:rPr lang="en-US" dirty="0" smtClean="0"/>
              <a:t> </a:t>
            </a:r>
            <a:endParaRPr lang="it-IT" dirty="0"/>
          </a:p>
        </p:txBody>
      </p:sp>
    </p:spTree>
    <p:extLst>
      <p:ext uri="{BB962C8B-B14F-4D97-AF65-F5344CB8AC3E}">
        <p14:creationId xmlns="" xmlns:p14="http://schemas.microsoft.com/office/powerpoint/2010/main" val="1312730194"/>
      </p:ext>
    </p:extLst>
  </p:cSld>
  <p:clrMapOvr>
    <a:masterClrMapping/>
  </p:clrMapOvr>
  <p:timing>
    <p:tnLst>
      <p:par>
        <p:cTn id="1" dur="indefinite" restart="never" nodeType="tmRoot"/>
      </p:par>
    </p:tnLst>
  </p:timing>
</p:sld>
</file>

<file path=ppt/theme/theme1.xml><?xml version="1.0" encoding="utf-8"?>
<a:theme xmlns:a="http://schemas.openxmlformats.org/drawingml/2006/main" name="COPERTIN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4000" b="1" dirty="0" smtClean="0">
            <a:solidFill>
              <a:schemeClr val="bg1"/>
            </a:solidFill>
            <a:latin typeface="Century Gothic" panose="020B0502020202020204" pitchFamily="34" charset="0"/>
          </a:defRPr>
        </a:defPPr>
      </a:lstStyle>
    </a:txDef>
  </a:objectDefaults>
  <a:extraClrSchemeLst/>
</a:theme>
</file>

<file path=ppt/theme/theme2.xml><?xml version="1.0" encoding="utf-8"?>
<a:theme xmlns:a="http://schemas.openxmlformats.org/drawingml/2006/main" name="DIAPOSITI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HIUSURA">
  <a:themeElements>
    <a:clrScheme name="Personalizzato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EEECE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6072</TotalTime>
  <Words>4467</Words>
  <Application>Microsoft Office PowerPoint</Application>
  <PresentationFormat>Personalizzato</PresentationFormat>
  <Paragraphs>324</Paragraphs>
  <Slides>45</Slides>
  <Notes>0</Notes>
  <HiddenSlides>0</HiddenSlides>
  <MMClips>0</MMClips>
  <ScaleCrop>false</ScaleCrop>
  <HeadingPairs>
    <vt:vector size="4" baseType="variant">
      <vt:variant>
        <vt:lpstr>Tema</vt:lpstr>
      </vt:variant>
      <vt:variant>
        <vt:i4>3</vt:i4>
      </vt:variant>
      <vt:variant>
        <vt:lpstr>Titoli diapositive</vt:lpstr>
      </vt:variant>
      <vt:variant>
        <vt:i4>45</vt:i4>
      </vt:variant>
    </vt:vector>
  </HeadingPairs>
  <TitlesOfParts>
    <vt:vector size="48" baseType="lpstr">
      <vt:lpstr>COPERTINA</vt:lpstr>
      <vt:lpstr>DIAPOSITIVE</vt:lpstr>
      <vt:lpstr>CHIUSURA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vector>
  </TitlesOfParts>
  <Company>Università di Bologna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UTENTE</dc:creator>
  <cp:lastModifiedBy>Alberto</cp:lastModifiedBy>
  <cp:revision>342</cp:revision>
  <dcterms:created xsi:type="dcterms:W3CDTF">2017-11-13T10:11:35Z</dcterms:created>
  <dcterms:modified xsi:type="dcterms:W3CDTF">2023-11-14T12:49:43Z</dcterms:modified>
</cp:coreProperties>
</file>