
<file path=[Content_Types].xml><?xml version="1.0" encoding="utf-8"?>
<Types xmlns="http://schemas.openxmlformats.org/package/2006/content-types">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Default Extension="png" ContentType="image/png"/>
  <Override PartName="/ppt/theme/theme4.xml" ContentType="application/vnd.openxmlformats-officedocument.them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1" r:id="rId3"/>
  </p:sldMasterIdLst>
  <p:handoutMasterIdLst>
    <p:handoutMasterId r:id="rId24"/>
  </p:handoutMasterIdLst>
  <p:sldIdLst>
    <p:sldId id="313" r:id="rId4"/>
    <p:sldId id="343" r:id="rId5"/>
    <p:sldId id="344" r:id="rId6"/>
    <p:sldId id="345" r:id="rId7"/>
    <p:sldId id="346" r:id="rId8"/>
    <p:sldId id="347" r:id="rId9"/>
    <p:sldId id="348" r:id="rId10"/>
    <p:sldId id="349" r:id="rId11"/>
    <p:sldId id="350" r:id="rId12"/>
    <p:sldId id="351" r:id="rId13"/>
    <p:sldId id="352" r:id="rId14"/>
    <p:sldId id="353" r:id="rId15"/>
    <p:sldId id="354" r:id="rId16"/>
    <p:sldId id="355" r:id="rId17"/>
    <p:sldId id="356" r:id="rId18"/>
    <p:sldId id="357" r:id="rId19"/>
    <p:sldId id="358" r:id="rId20"/>
    <p:sldId id="359" r:id="rId21"/>
    <p:sldId id="360" r:id="rId22"/>
    <p:sldId id="361" r:id="rId23"/>
  </p:sldIdLst>
  <p:sldSz cx="12192000" cy="6858000"/>
  <p:notesSz cx="12344400" cy="73152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66FF"/>
    <a:srgbClr val="BD2B0B"/>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031" autoAdjust="0"/>
    <p:restoredTop sz="94604" autoAdjust="0"/>
  </p:normalViewPr>
  <p:slideViewPr>
    <p:cSldViewPr showGuides="1">
      <p:cViewPr varScale="1">
        <p:scale>
          <a:sx n="102" d="100"/>
          <a:sy n="102" d="100"/>
        </p:scale>
        <p:origin x="-1116" y="-9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16" y="14"/>
            <a:ext cx="5349607" cy="365362"/>
          </a:xfrm>
          <a:prstGeom prst="rect">
            <a:avLst/>
          </a:prstGeom>
        </p:spPr>
        <p:txBody>
          <a:bodyPr vert="horz" lIns="159866" tIns="79935" rIns="159866" bIns="79935" rtlCol="0"/>
          <a:lstStyle>
            <a:lvl1pPr algn="l">
              <a:defRPr sz="1700"/>
            </a:lvl1pPr>
          </a:lstStyle>
          <a:p>
            <a:endParaRPr lang="it-IT"/>
          </a:p>
        </p:txBody>
      </p:sp>
      <p:sp>
        <p:nvSpPr>
          <p:cNvPr id="3" name="Segnaposto data 2"/>
          <p:cNvSpPr>
            <a:spLocks noGrp="1"/>
          </p:cNvSpPr>
          <p:nvPr>
            <p:ph type="dt" sz="quarter" idx="1"/>
          </p:nvPr>
        </p:nvSpPr>
        <p:spPr>
          <a:xfrm>
            <a:off x="6992046" y="14"/>
            <a:ext cx="5349607" cy="365362"/>
          </a:xfrm>
          <a:prstGeom prst="rect">
            <a:avLst/>
          </a:prstGeom>
        </p:spPr>
        <p:txBody>
          <a:bodyPr vert="horz" lIns="159866" tIns="79935" rIns="159866" bIns="79935" rtlCol="0"/>
          <a:lstStyle>
            <a:lvl1pPr algn="r">
              <a:defRPr sz="1700"/>
            </a:lvl1pPr>
          </a:lstStyle>
          <a:p>
            <a:fld id="{1E7F6B68-51DC-46C5-9EE1-90B919F72C45}" type="datetimeFigureOut">
              <a:rPr lang="it-IT" smtClean="0"/>
              <a:pPr/>
              <a:t>18/02/2026</a:t>
            </a:fld>
            <a:endParaRPr lang="it-IT"/>
          </a:p>
        </p:txBody>
      </p:sp>
      <p:sp>
        <p:nvSpPr>
          <p:cNvPr id="4" name="Segnaposto piè di pagina 3"/>
          <p:cNvSpPr>
            <a:spLocks noGrp="1"/>
          </p:cNvSpPr>
          <p:nvPr>
            <p:ph type="ftr" sz="quarter" idx="2"/>
          </p:nvPr>
        </p:nvSpPr>
        <p:spPr>
          <a:xfrm>
            <a:off x="16" y="6948717"/>
            <a:ext cx="5349607" cy="365362"/>
          </a:xfrm>
          <a:prstGeom prst="rect">
            <a:avLst/>
          </a:prstGeom>
        </p:spPr>
        <p:txBody>
          <a:bodyPr vert="horz" lIns="159866" tIns="79935" rIns="159866" bIns="79935" rtlCol="0" anchor="b"/>
          <a:lstStyle>
            <a:lvl1pPr algn="l">
              <a:defRPr sz="1700"/>
            </a:lvl1pPr>
          </a:lstStyle>
          <a:p>
            <a:endParaRPr lang="it-IT"/>
          </a:p>
        </p:txBody>
      </p:sp>
      <p:sp>
        <p:nvSpPr>
          <p:cNvPr id="5" name="Segnaposto numero diapositiva 4"/>
          <p:cNvSpPr>
            <a:spLocks noGrp="1"/>
          </p:cNvSpPr>
          <p:nvPr>
            <p:ph type="sldNum" sz="quarter" idx="3"/>
          </p:nvPr>
        </p:nvSpPr>
        <p:spPr>
          <a:xfrm>
            <a:off x="6992046" y="6948717"/>
            <a:ext cx="5349607" cy="365362"/>
          </a:xfrm>
          <a:prstGeom prst="rect">
            <a:avLst/>
          </a:prstGeom>
        </p:spPr>
        <p:txBody>
          <a:bodyPr vert="horz" lIns="159866" tIns="79935" rIns="159866" bIns="79935" rtlCol="0" anchor="b"/>
          <a:lstStyle>
            <a:lvl1pPr algn="r">
              <a:defRPr sz="1700"/>
            </a:lvl1pPr>
          </a:lstStyle>
          <a:p>
            <a:fld id="{F3DB7470-2F39-4868-AF69-D3BECF1D3487}" type="slidenum">
              <a:rPr lang="it-IT" smtClean="0"/>
              <a:pPr/>
              <a:t>‹N›</a:t>
            </a:fld>
            <a:endParaRPr lang="it-IT"/>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ayout COPERTINA">
    <p:spTree>
      <p:nvGrpSpPr>
        <p:cNvPr id="1" name=""/>
        <p:cNvGrpSpPr/>
        <p:nvPr/>
      </p:nvGrpSpPr>
      <p:grpSpPr>
        <a:xfrm>
          <a:off x="0" y="0"/>
          <a:ext cx="0" cy="0"/>
          <a:chOff x="0" y="0"/>
          <a:chExt cx="0" cy="0"/>
        </a:xfrm>
      </p:grpSpPr>
      <p:sp>
        <p:nvSpPr>
          <p:cNvPr id="3" name="Segnaposto testo 2"/>
          <p:cNvSpPr>
            <a:spLocks noGrp="1"/>
          </p:cNvSpPr>
          <p:nvPr>
            <p:ph type="body" sz="quarter" idx="10" hasCustomPrompt="1"/>
          </p:nvPr>
        </p:nvSpPr>
        <p:spPr>
          <a:xfrm>
            <a:off x="4751851" y="548680"/>
            <a:ext cx="6913364" cy="4536504"/>
          </a:xfrm>
          <a:prstGeom prst="rect">
            <a:avLst/>
          </a:prstGeom>
        </p:spPr>
        <p:txBody>
          <a:bodyPr anchor="ctr" anchorCtr="0"/>
          <a:lstStyle>
            <a:lvl1pPr marL="0" indent="0">
              <a:buNone/>
              <a:defRPr sz="3600" b="1">
                <a:solidFill>
                  <a:schemeClr val="bg1"/>
                </a:solidFill>
                <a:latin typeface="Century Gothic" panose="020B0502020202020204" pitchFamily="34" charset="0"/>
              </a:defRPr>
            </a:lvl1pPr>
          </a:lstStyle>
          <a:p>
            <a:pPr lvl="0"/>
            <a:r>
              <a:rPr lang="it-IT" dirty="0" smtClean="0"/>
              <a:t>Fare clic per inserire </a:t>
            </a:r>
          </a:p>
          <a:p>
            <a:pPr lvl="0"/>
            <a:r>
              <a:rPr lang="it-IT" dirty="0" smtClean="0"/>
              <a:t>il titolo della presentazione</a:t>
            </a:r>
            <a:endParaRPr lang="it-IT" dirty="0"/>
          </a:p>
        </p:txBody>
      </p:sp>
      <p:sp>
        <p:nvSpPr>
          <p:cNvPr id="6" name="Segnaposto testo 5"/>
          <p:cNvSpPr>
            <a:spLocks noGrp="1"/>
          </p:cNvSpPr>
          <p:nvPr>
            <p:ph type="body" sz="quarter" idx="11" hasCustomPrompt="1"/>
          </p:nvPr>
        </p:nvSpPr>
        <p:spPr>
          <a:xfrm>
            <a:off x="4751917" y="5379814"/>
            <a:ext cx="7008283" cy="425450"/>
          </a:xfrm>
          <a:prstGeom prst="rect">
            <a:avLst/>
          </a:prstGeom>
        </p:spPr>
        <p:txBody>
          <a:bodyPr/>
          <a:lstStyle>
            <a:lvl1pPr marL="0" indent="0">
              <a:buNone/>
              <a:defRPr sz="2400" b="1">
                <a:solidFill>
                  <a:schemeClr val="bg1"/>
                </a:solidFill>
                <a:latin typeface="Century Gothic" panose="020B0502020202020204" pitchFamily="34" charset="0"/>
              </a:defRPr>
            </a:lvl1pPr>
          </a:lstStyle>
          <a:p>
            <a:pPr lvl="0"/>
            <a:r>
              <a:rPr lang="it-IT" dirty="0" smtClean="0"/>
              <a:t>Nome Cognome</a:t>
            </a:r>
            <a:endParaRPr lang="it-IT" dirty="0"/>
          </a:p>
        </p:txBody>
      </p:sp>
      <p:sp>
        <p:nvSpPr>
          <p:cNvPr id="8" name="Segnaposto testo 7"/>
          <p:cNvSpPr>
            <a:spLocks noGrp="1"/>
          </p:cNvSpPr>
          <p:nvPr>
            <p:ph type="body" sz="quarter" idx="12" hasCustomPrompt="1"/>
          </p:nvPr>
        </p:nvSpPr>
        <p:spPr>
          <a:xfrm>
            <a:off x="4751918" y="5877942"/>
            <a:ext cx="7105649" cy="791418"/>
          </a:xfrm>
          <a:prstGeom prst="rect">
            <a:avLst/>
          </a:prstGeom>
        </p:spPr>
        <p:txBody>
          <a:bodyPr/>
          <a:lstStyle>
            <a:lvl1pPr marL="0" indent="0">
              <a:buNone/>
              <a:defRPr sz="2000" baseline="0">
                <a:solidFill>
                  <a:schemeClr val="bg1"/>
                </a:solidFill>
                <a:latin typeface="Century Gothic" panose="020B0502020202020204" pitchFamily="34" charset="0"/>
              </a:defRPr>
            </a:lvl1pPr>
          </a:lstStyle>
          <a:p>
            <a:pPr lvl="0"/>
            <a:r>
              <a:rPr lang="it-IT" dirty="0" smtClean="0"/>
              <a:t>Dipartimento/Struttura </a:t>
            </a:r>
            <a:r>
              <a:rPr lang="it-IT" dirty="0" err="1" smtClean="0"/>
              <a:t>xxxxxx</a:t>
            </a:r>
            <a:r>
              <a:rPr lang="it-IT" dirty="0" smtClean="0"/>
              <a:t> </a:t>
            </a:r>
            <a:r>
              <a:rPr lang="it-IT" dirty="0" err="1" smtClean="0"/>
              <a:t>xxxxxxxxxxxx</a:t>
            </a:r>
            <a:r>
              <a:rPr lang="it-IT" dirty="0" smtClean="0"/>
              <a:t> </a:t>
            </a:r>
            <a:r>
              <a:rPr lang="it-IT" dirty="0" err="1" smtClean="0"/>
              <a:t>xxxxxxxx</a:t>
            </a:r>
            <a:r>
              <a:rPr lang="it-IT" dirty="0" smtClean="0"/>
              <a:t> </a:t>
            </a:r>
            <a:r>
              <a:rPr lang="it-IT" dirty="0" err="1" smtClean="0"/>
              <a:t>xxxxx</a:t>
            </a:r>
            <a:r>
              <a:rPr lang="it-IT" dirty="0" smtClean="0"/>
              <a:t> </a:t>
            </a:r>
            <a:r>
              <a:rPr lang="it-IT" dirty="0" err="1" smtClean="0"/>
              <a:t>xxxxxxxxxxxxxxxxxxx</a:t>
            </a:r>
            <a:r>
              <a:rPr lang="it-IT" dirty="0" smtClean="0"/>
              <a:t> </a:t>
            </a:r>
            <a:r>
              <a:rPr lang="it-IT" dirty="0" err="1" smtClean="0"/>
              <a:t>xxxxx</a:t>
            </a:r>
            <a:endParaRPr lang="it-IT" dirty="0"/>
          </a:p>
        </p:txBody>
      </p:sp>
    </p:spTree>
    <p:extLst>
      <p:ext uri="{BB962C8B-B14F-4D97-AF65-F5344CB8AC3E}">
        <p14:creationId xmlns="" xmlns:p14="http://schemas.microsoft.com/office/powerpoint/2010/main" val="256672569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apositiva con punto elenco">
    <p:spTree>
      <p:nvGrpSpPr>
        <p:cNvPr id="1" name=""/>
        <p:cNvGrpSpPr/>
        <p:nvPr/>
      </p:nvGrpSpPr>
      <p:grpSpPr>
        <a:xfrm>
          <a:off x="0" y="0"/>
          <a:ext cx="0" cy="0"/>
          <a:chOff x="0" y="0"/>
          <a:chExt cx="0" cy="0"/>
        </a:xfrm>
      </p:grpSpPr>
      <p:sp>
        <p:nvSpPr>
          <p:cNvPr id="8" name="Segnaposto testo 7"/>
          <p:cNvSpPr>
            <a:spLocks noGrp="1"/>
          </p:cNvSpPr>
          <p:nvPr>
            <p:ph type="body" sz="quarter" idx="11" hasCustomPrompt="1"/>
          </p:nvPr>
        </p:nvSpPr>
        <p:spPr>
          <a:xfrm>
            <a:off x="527051" y="1412876"/>
            <a:ext cx="11233149" cy="431949"/>
          </a:xfrm>
          <a:prstGeom prst="rect">
            <a:avLst/>
          </a:prstGeom>
        </p:spPr>
        <p:txBody>
          <a:bodyPr/>
          <a:lstStyle>
            <a:lvl1pPr marL="0" indent="0">
              <a:buFont typeface="Arial" panose="020B0604020202020204" pitchFamily="34" charset="0"/>
              <a:buNone/>
              <a:defRPr sz="1800" baseline="0">
                <a:latin typeface="Century Gothic" panose="020B0502020202020204" pitchFamily="34" charset="0"/>
              </a:defRPr>
            </a:lvl1pPr>
          </a:lstStyle>
          <a:p>
            <a:pPr lvl="0"/>
            <a:r>
              <a:rPr lang="it-IT" dirty="0" smtClean="0"/>
              <a:t>Fare clic per modificare il testo</a:t>
            </a:r>
          </a:p>
        </p:txBody>
      </p:sp>
      <p:sp>
        <p:nvSpPr>
          <p:cNvPr id="10" name="Segnaposto testo 9"/>
          <p:cNvSpPr>
            <a:spLocks noGrp="1"/>
          </p:cNvSpPr>
          <p:nvPr>
            <p:ph type="body" sz="quarter" idx="12" hasCustomPrompt="1"/>
          </p:nvPr>
        </p:nvSpPr>
        <p:spPr>
          <a:xfrm>
            <a:off x="527051" y="1989138"/>
            <a:ext cx="11233149" cy="3816126"/>
          </a:xfrm>
          <a:prstGeom prst="rect">
            <a:avLst/>
          </a:prstGeom>
        </p:spPr>
        <p:txBody>
          <a:bodyPr/>
          <a:lstStyle>
            <a:lvl1pPr marL="285750" indent="-285750">
              <a:buFont typeface="Wingdings" panose="05000000000000000000" pitchFamily="2" charset="2"/>
              <a:buChar char="§"/>
              <a:defRPr sz="1800" baseline="0">
                <a:latin typeface="Century Gothic" panose="020B0502020202020204" pitchFamily="34" charset="0"/>
              </a:defRPr>
            </a:lvl1pPr>
            <a:lvl2pPr marL="742950" indent="-285750">
              <a:buFont typeface="Wingdings" panose="05000000000000000000" pitchFamily="2" charset="2"/>
              <a:buChar char="§"/>
              <a:defRPr sz="1800">
                <a:latin typeface="Century Gothic" panose="020B0502020202020204" pitchFamily="34" charset="0"/>
              </a:defRPr>
            </a:lvl2pPr>
          </a:lstStyle>
          <a:p>
            <a:pPr lvl="1"/>
            <a:r>
              <a:rPr lang="it-IT" dirty="0" smtClean="0"/>
              <a:t>Fare clic per modificare il punto elenco uno</a:t>
            </a:r>
          </a:p>
          <a:p>
            <a:pPr lvl="1"/>
            <a:r>
              <a:rPr lang="it-IT" dirty="0" smtClean="0"/>
              <a:t>Fare clic per modificare il punto elenco due</a:t>
            </a:r>
          </a:p>
          <a:p>
            <a:pPr lvl="1"/>
            <a:r>
              <a:rPr lang="it-IT" dirty="0" smtClean="0"/>
              <a:t>Fare clic per modificare il punto elenco tre</a:t>
            </a:r>
          </a:p>
          <a:p>
            <a:pPr lvl="1"/>
            <a:r>
              <a:rPr lang="it-IT" dirty="0" smtClean="0"/>
              <a:t>Fare clic per modificare il punto elenco quattro</a:t>
            </a:r>
            <a:endParaRPr lang="it-IT" dirty="0"/>
          </a:p>
        </p:txBody>
      </p:sp>
      <p:sp>
        <p:nvSpPr>
          <p:cNvPr id="16" name="Segnaposto testo 7"/>
          <p:cNvSpPr>
            <a:spLocks noGrp="1"/>
          </p:cNvSpPr>
          <p:nvPr>
            <p:ph type="body" sz="quarter" idx="10"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Tree>
    <p:extLst>
      <p:ext uri="{BB962C8B-B14F-4D97-AF65-F5344CB8AC3E}">
        <p14:creationId xmlns="" xmlns:p14="http://schemas.microsoft.com/office/powerpoint/2010/main" val="304385355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apositiva semplice">
    <p:spTree>
      <p:nvGrpSpPr>
        <p:cNvPr id="1" name=""/>
        <p:cNvGrpSpPr/>
        <p:nvPr/>
      </p:nvGrpSpPr>
      <p:grpSpPr>
        <a:xfrm>
          <a:off x="0" y="0"/>
          <a:ext cx="0" cy="0"/>
          <a:chOff x="0" y="0"/>
          <a:chExt cx="0" cy="0"/>
        </a:xfrm>
      </p:grpSpPr>
      <p:sp>
        <p:nvSpPr>
          <p:cNvPr id="7" name="Segnaposto testo 7"/>
          <p:cNvSpPr>
            <a:spLocks noGrp="1"/>
          </p:cNvSpPr>
          <p:nvPr>
            <p:ph type="body" sz="quarter" idx="10"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
        <p:nvSpPr>
          <p:cNvPr id="9" name="Segnaposto testo 7"/>
          <p:cNvSpPr>
            <a:spLocks noGrp="1"/>
          </p:cNvSpPr>
          <p:nvPr>
            <p:ph type="body" sz="quarter" idx="11" hasCustomPrompt="1"/>
          </p:nvPr>
        </p:nvSpPr>
        <p:spPr>
          <a:xfrm>
            <a:off x="527051" y="1412875"/>
            <a:ext cx="11233149" cy="4464397"/>
          </a:xfrm>
          <a:prstGeom prst="rect">
            <a:avLst/>
          </a:prstGeom>
        </p:spPr>
        <p:txBody>
          <a:bodyPr/>
          <a:lstStyle>
            <a:lvl1pPr marL="0" indent="0">
              <a:buFont typeface="Arial" panose="020B0604020202020204" pitchFamily="34" charset="0"/>
              <a:buNone/>
              <a:defRPr sz="1800" baseline="0">
                <a:latin typeface="Century Gothic" panose="020B0502020202020204" pitchFamily="34" charset="0"/>
              </a:defRPr>
            </a:lvl1pPr>
          </a:lstStyle>
          <a:p>
            <a:pPr lvl="0"/>
            <a:r>
              <a:rPr lang="it-IT" dirty="0" smtClean="0"/>
              <a:t>Fare clic per modificare il testo</a:t>
            </a:r>
          </a:p>
        </p:txBody>
      </p:sp>
    </p:spTree>
    <p:extLst>
      <p:ext uri="{BB962C8B-B14F-4D97-AF65-F5344CB8AC3E}">
        <p14:creationId xmlns="" xmlns:p14="http://schemas.microsoft.com/office/powerpoint/2010/main" val="3418157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apositiva con grafico">
    <p:spTree>
      <p:nvGrpSpPr>
        <p:cNvPr id="1" name=""/>
        <p:cNvGrpSpPr/>
        <p:nvPr/>
      </p:nvGrpSpPr>
      <p:grpSpPr>
        <a:xfrm>
          <a:off x="0" y="0"/>
          <a:ext cx="0" cy="0"/>
          <a:chOff x="0" y="0"/>
          <a:chExt cx="0" cy="0"/>
        </a:xfrm>
      </p:grpSpPr>
      <p:sp>
        <p:nvSpPr>
          <p:cNvPr id="9" name="Segnaposto grafico 8"/>
          <p:cNvSpPr>
            <a:spLocks noGrp="1"/>
          </p:cNvSpPr>
          <p:nvPr>
            <p:ph type="chart" sz="quarter" idx="10" hasCustomPrompt="1"/>
          </p:nvPr>
        </p:nvSpPr>
        <p:spPr>
          <a:xfrm>
            <a:off x="911026" y="2781300"/>
            <a:ext cx="10369551" cy="3024188"/>
          </a:xfrm>
          <a:prstGeom prst="rect">
            <a:avLst/>
          </a:prstGeom>
        </p:spPr>
        <p:txBody>
          <a:bodyPr/>
          <a:lstStyle>
            <a:lvl1pPr marL="0" indent="0">
              <a:buNone/>
              <a:defRPr sz="1800" baseline="0">
                <a:latin typeface="Century Gothic" panose="020B0502020202020204" pitchFamily="34" charset="0"/>
              </a:defRPr>
            </a:lvl1pPr>
          </a:lstStyle>
          <a:p>
            <a:r>
              <a:rPr lang="it-IT" dirty="0" smtClean="0"/>
              <a:t>Fare clic sull’icona per inserire un grafico</a:t>
            </a:r>
          </a:p>
        </p:txBody>
      </p:sp>
      <p:sp>
        <p:nvSpPr>
          <p:cNvPr id="11" name="Segnaposto testo 7"/>
          <p:cNvSpPr>
            <a:spLocks noGrp="1"/>
          </p:cNvSpPr>
          <p:nvPr>
            <p:ph type="body" sz="quarter" idx="12" hasCustomPrompt="1"/>
          </p:nvPr>
        </p:nvSpPr>
        <p:spPr>
          <a:xfrm>
            <a:off x="527051" y="1412876"/>
            <a:ext cx="11233149" cy="431949"/>
          </a:xfrm>
          <a:prstGeom prst="rect">
            <a:avLst/>
          </a:prstGeom>
        </p:spPr>
        <p:txBody>
          <a:bodyPr/>
          <a:lstStyle>
            <a:lvl1pPr marL="0" indent="0">
              <a:buFont typeface="Arial" panose="020B0604020202020204" pitchFamily="34" charset="0"/>
              <a:buNone/>
              <a:defRPr sz="1800" baseline="0">
                <a:latin typeface="Century Gothic" panose="020B0502020202020204" pitchFamily="34" charset="0"/>
              </a:defRPr>
            </a:lvl1pPr>
          </a:lstStyle>
          <a:p>
            <a:pPr lvl="0"/>
            <a:r>
              <a:rPr lang="it-IT" dirty="0" smtClean="0"/>
              <a:t>Fare clic per modificare il testo</a:t>
            </a:r>
          </a:p>
        </p:txBody>
      </p:sp>
      <p:sp>
        <p:nvSpPr>
          <p:cNvPr id="6" name="Segnaposto testo 7"/>
          <p:cNvSpPr>
            <a:spLocks noGrp="1"/>
          </p:cNvSpPr>
          <p:nvPr>
            <p:ph type="body" sz="quarter" idx="13"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Tree>
    <p:extLst>
      <p:ext uri="{BB962C8B-B14F-4D97-AF65-F5344CB8AC3E}">
        <p14:creationId xmlns="" xmlns:p14="http://schemas.microsoft.com/office/powerpoint/2010/main" val="55583348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apositiva con immagine">
    <p:spTree>
      <p:nvGrpSpPr>
        <p:cNvPr id="1" name=""/>
        <p:cNvGrpSpPr/>
        <p:nvPr/>
      </p:nvGrpSpPr>
      <p:grpSpPr>
        <a:xfrm>
          <a:off x="0" y="0"/>
          <a:ext cx="0" cy="0"/>
          <a:chOff x="0" y="0"/>
          <a:chExt cx="0" cy="0"/>
        </a:xfrm>
      </p:grpSpPr>
      <p:sp>
        <p:nvSpPr>
          <p:cNvPr id="11" name="Segnaposto immagine 10"/>
          <p:cNvSpPr>
            <a:spLocks noGrp="1"/>
          </p:cNvSpPr>
          <p:nvPr>
            <p:ph type="pic" sz="quarter" idx="10" hasCustomPrompt="1"/>
          </p:nvPr>
        </p:nvSpPr>
        <p:spPr>
          <a:xfrm>
            <a:off x="1534584" y="1700809"/>
            <a:ext cx="9122833" cy="4105275"/>
          </a:xfrm>
          <a:prstGeom prst="rect">
            <a:avLst/>
          </a:prstGeom>
        </p:spPr>
        <p:txBody>
          <a:bodyPr/>
          <a:lstStyle>
            <a:lvl1pPr marL="0" indent="0">
              <a:buNone/>
              <a:defRPr sz="1800">
                <a:latin typeface="Century Gothic" panose="020B0502020202020204" pitchFamily="34" charset="0"/>
              </a:defRPr>
            </a:lvl1pPr>
          </a:lstStyle>
          <a:p>
            <a:r>
              <a:rPr lang="it-IT" dirty="0" smtClean="0"/>
              <a:t>Fare clic sull’icona per inserire un’immagine</a:t>
            </a:r>
            <a:endParaRPr lang="it-IT" dirty="0"/>
          </a:p>
        </p:txBody>
      </p:sp>
      <p:sp>
        <p:nvSpPr>
          <p:cNvPr id="5" name="Segnaposto testo 7"/>
          <p:cNvSpPr>
            <a:spLocks noGrp="1"/>
          </p:cNvSpPr>
          <p:nvPr>
            <p:ph type="body" sz="quarter" idx="11"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Tree>
    <p:extLst>
      <p:ext uri="{BB962C8B-B14F-4D97-AF65-F5344CB8AC3E}">
        <p14:creationId xmlns="" xmlns:p14="http://schemas.microsoft.com/office/powerpoint/2010/main" val="397025837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yout CHIUSURA">
    <p:spTree>
      <p:nvGrpSpPr>
        <p:cNvPr id="1" name=""/>
        <p:cNvGrpSpPr/>
        <p:nvPr/>
      </p:nvGrpSpPr>
      <p:grpSpPr>
        <a:xfrm>
          <a:off x="0" y="0"/>
          <a:ext cx="0" cy="0"/>
          <a:chOff x="0" y="0"/>
          <a:chExt cx="0" cy="0"/>
        </a:xfrm>
      </p:grpSpPr>
      <p:sp>
        <p:nvSpPr>
          <p:cNvPr id="8" name="Segnaposto testo 7"/>
          <p:cNvSpPr>
            <a:spLocks noGrp="1"/>
          </p:cNvSpPr>
          <p:nvPr>
            <p:ph type="body" sz="quarter" idx="10" hasCustomPrompt="1"/>
          </p:nvPr>
        </p:nvSpPr>
        <p:spPr>
          <a:xfrm>
            <a:off x="1487488" y="2780928"/>
            <a:ext cx="9217024" cy="432370"/>
          </a:xfrm>
          <a:prstGeom prst="rect">
            <a:avLst/>
          </a:prstGeom>
        </p:spPr>
        <p:txBody>
          <a:bodyPr/>
          <a:lstStyle>
            <a:lvl1pPr marL="0" indent="0" algn="ctr">
              <a:buFontTx/>
              <a:buNone/>
              <a:defRPr sz="2000" b="1">
                <a:solidFill>
                  <a:schemeClr val="bg1"/>
                </a:solidFill>
                <a:latin typeface="Century Gothic" panose="020B0502020202020204" pitchFamily="34" charset="0"/>
              </a:defRPr>
            </a:lvl1pPr>
          </a:lstStyle>
          <a:p>
            <a:pPr lvl="0"/>
            <a:r>
              <a:rPr lang="it-IT" dirty="0" smtClean="0"/>
              <a:t>Nome Cognome</a:t>
            </a:r>
            <a:endParaRPr lang="it-IT" dirty="0"/>
          </a:p>
        </p:txBody>
      </p:sp>
      <p:sp>
        <p:nvSpPr>
          <p:cNvPr id="13" name="Segnaposto testo 12"/>
          <p:cNvSpPr>
            <a:spLocks noGrp="1"/>
          </p:cNvSpPr>
          <p:nvPr>
            <p:ph type="body" sz="quarter" idx="11" hasCustomPrompt="1"/>
          </p:nvPr>
        </p:nvSpPr>
        <p:spPr>
          <a:xfrm>
            <a:off x="1439483" y="3573017"/>
            <a:ext cx="9313035" cy="936103"/>
          </a:xfrm>
          <a:prstGeom prst="rect">
            <a:avLst/>
          </a:prstGeom>
        </p:spPr>
        <p:txBody>
          <a:bodyPr/>
          <a:lstStyle>
            <a:lvl1pPr marL="0" indent="0" algn="ctr">
              <a:buFontTx/>
              <a:buNone/>
              <a:defRPr sz="1600">
                <a:solidFill>
                  <a:schemeClr val="bg1"/>
                </a:solidFill>
                <a:latin typeface="Century Gothic" panose="020B0502020202020204" pitchFamily="34" charset="0"/>
              </a:defRPr>
            </a:lvl1pPr>
          </a:lstStyle>
          <a:p>
            <a:pPr lvl="0"/>
            <a:r>
              <a:rPr lang="it-IT" dirty="0" smtClean="0"/>
              <a:t>Struttura</a:t>
            </a:r>
            <a:endParaRPr lang="it-IT" dirty="0"/>
          </a:p>
        </p:txBody>
      </p:sp>
      <p:sp>
        <p:nvSpPr>
          <p:cNvPr id="16" name="Segnaposto testo 15"/>
          <p:cNvSpPr>
            <a:spLocks noGrp="1"/>
          </p:cNvSpPr>
          <p:nvPr>
            <p:ph type="body" sz="quarter" idx="12" hasCustomPrompt="1"/>
          </p:nvPr>
        </p:nvSpPr>
        <p:spPr>
          <a:xfrm>
            <a:off x="1390651" y="4725144"/>
            <a:ext cx="9410700" cy="1440160"/>
          </a:xfrm>
          <a:prstGeom prst="rect">
            <a:avLst/>
          </a:prstGeom>
        </p:spPr>
        <p:txBody>
          <a:bodyPr/>
          <a:lstStyle>
            <a:lvl1pPr marL="0" indent="0" algn="ctr">
              <a:buFontTx/>
              <a:buNone/>
              <a:defRPr sz="1300" b="0">
                <a:solidFill>
                  <a:schemeClr val="bg1"/>
                </a:solidFill>
                <a:latin typeface="Century Gothic" panose="020B0502020202020204" pitchFamily="34" charset="0"/>
              </a:defRPr>
            </a:lvl1pPr>
          </a:lstStyle>
          <a:p>
            <a:pPr lvl="0"/>
            <a:r>
              <a:rPr lang="it-IT" dirty="0" smtClean="0"/>
              <a:t>nome.cognome@unibo.it</a:t>
            </a:r>
          </a:p>
          <a:p>
            <a:pPr lvl="0"/>
            <a:r>
              <a:rPr lang="it-IT" dirty="0" smtClean="0"/>
              <a:t>051 20 99982</a:t>
            </a:r>
            <a:endParaRPr lang="it-IT" dirty="0"/>
          </a:p>
        </p:txBody>
      </p:sp>
    </p:spTree>
    <p:extLst>
      <p:ext uri="{BB962C8B-B14F-4D97-AF65-F5344CB8AC3E}">
        <p14:creationId xmlns="" xmlns:p14="http://schemas.microsoft.com/office/powerpoint/2010/main" val="42494506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theme" Target="../theme/theme2.xml"/><Relationship Id="rId4"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ttangolo 8"/>
          <p:cNvSpPr/>
          <p:nvPr userDrawn="1"/>
        </p:nvSpPr>
        <p:spPr>
          <a:xfrm>
            <a:off x="0" y="0"/>
            <a:ext cx="12192000" cy="6858000"/>
          </a:xfrm>
          <a:prstGeom prst="rect">
            <a:avLst/>
          </a:prstGeom>
          <a:solidFill>
            <a:srgbClr val="BD2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00"/>
          </a:p>
        </p:txBody>
      </p:sp>
      <p:cxnSp>
        <p:nvCxnSpPr>
          <p:cNvPr id="12" name="Connettore 1 11"/>
          <p:cNvCxnSpPr/>
          <p:nvPr userDrawn="1"/>
        </p:nvCxnSpPr>
        <p:spPr>
          <a:xfrm>
            <a:off x="4367808" y="188640"/>
            <a:ext cx="0" cy="640871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Immagine 5"/>
          <p:cNvPicPr>
            <a:picLocks noChangeAspect="1"/>
          </p:cNvPicPr>
          <p:nvPr userDrawn="1"/>
        </p:nvPicPr>
        <p:blipFill>
          <a:blip r:embed="rId3">
            <a:extLst>
              <a:ext uri="{28A0092B-C50C-407E-A947-70E740481C1C}">
                <a14:useLocalDpi xmlns="" xmlns:a14="http://schemas.microsoft.com/office/drawing/2010/main" val="0"/>
              </a:ext>
            </a:extLst>
          </a:blip>
          <a:stretch>
            <a:fillRect/>
          </a:stretch>
        </p:blipFill>
        <p:spPr>
          <a:xfrm>
            <a:off x="402114" y="214290"/>
            <a:ext cx="3461638" cy="2448272"/>
          </a:xfrm>
          <a:prstGeom prst="rect">
            <a:avLst/>
          </a:prstGeom>
        </p:spPr>
      </p:pic>
    </p:spTree>
    <p:extLst>
      <p:ext uri="{BB962C8B-B14F-4D97-AF65-F5344CB8AC3E}">
        <p14:creationId xmlns="" xmlns:p14="http://schemas.microsoft.com/office/powerpoint/2010/main" val="613657427"/>
      </p:ext>
    </p:extLst>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Immagine 3"/>
          <p:cNvPicPr>
            <a:picLocks noChangeAspect="1"/>
          </p:cNvPicPr>
          <p:nvPr userDrawn="1"/>
        </p:nvPicPr>
        <p:blipFill rotWithShape="1">
          <a:blip r:embed="rId6">
            <a:extLst>
              <a:ext uri="{28A0092B-C50C-407E-A947-70E740481C1C}">
                <a14:useLocalDpi xmlns="" xmlns:a14="http://schemas.microsoft.com/office/drawing/2010/main" val="0"/>
              </a:ext>
            </a:extLst>
          </a:blip>
          <a:srcRect b="4910"/>
          <a:stretch/>
        </p:blipFill>
        <p:spPr>
          <a:xfrm>
            <a:off x="10680747" y="5877273"/>
            <a:ext cx="1391917" cy="936104"/>
          </a:xfrm>
          <a:prstGeom prst="rect">
            <a:avLst/>
          </a:prstGeom>
        </p:spPr>
      </p:pic>
    </p:spTree>
    <p:extLst>
      <p:ext uri="{BB962C8B-B14F-4D97-AF65-F5344CB8AC3E}">
        <p14:creationId xmlns="" xmlns:p14="http://schemas.microsoft.com/office/powerpoint/2010/main" val="3570652833"/>
      </p:ext>
    </p:extLst>
  </p:cSld>
  <p:clrMap bg1="lt1" tx1="dk1" bg2="lt2" tx2="dk2" accent1="accent1" accent2="accent2" accent3="accent3" accent4="accent4" accent5="accent5" accent6="accent6" hlink="hlink" folHlink="folHlink"/>
  <p:sldLayoutIdLst>
    <p:sldLayoutId id="2147483670" r:id="rId1"/>
    <p:sldLayoutId id="2147483661" r:id="rId2"/>
    <p:sldLayoutId id="2147483667" r:id="rId3"/>
    <p:sldLayoutId id="2147483669" r:id="rId4"/>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ttangolo 6"/>
          <p:cNvSpPr/>
          <p:nvPr userDrawn="1"/>
        </p:nvSpPr>
        <p:spPr>
          <a:xfrm>
            <a:off x="0" y="0"/>
            <a:ext cx="12192000" cy="6858000"/>
          </a:xfrm>
          <a:prstGeom prst="rect">
            <a:avLst/>
          </a:prstGeom>
          <a:solidFill>
            <a:srgbClr val="BD2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00"/>
          </a:p>
        </p:txBody>
      </p:sp>
      <p:sp>
        <p:nvSpPr>
          <p:cNvPr id="9" name="CasellaDiTesto 8"/>
          <p:cNvSpPr txBox="1"/>
          <p:nvPr userDrawn="1"/>
        </p:nvSpPr>
        <p:spPr>
          <a:xfrm>
            <a:off x="4175787" y="6453336"/>
            <a:ext cx="3840427" cy="338554"/>
          </a:xfrm>
          <a:prstGeom prst="rect">
            <a:avLst/>
          </a:prstGeom>
          <a:noFill/>
        </p:spPr>
        <p:txBody>
          <a:bodyPr wrap="square" rtlCol="0">
            <a:spAutoFit/>
          </a:bodyPr>
          <a:lstStyle/>
          <a:p>
            <a:pPr algn="ctr"/>
            <a:r>
              <a:rPr lang="it-IT" sz="1600" dirty="0" smtClean="0">
                <a:solidFill>
                  <a:schemeClr val="bg1"/>
                </a:solidFill>
              </a:rPr>
              <a:t>www.unibo.it</a:t>
            </a:r>
            <a:endParaRPr lang="it-IT" sz="1600" dirty="0">
              <a:solidFill>
                <a:schemeClr val="bg1"/>
              </a:solidFill>
            </a:endParaRPr>
          </a:p>
        </p:txBody>
      </p:sp>
      <p:pic>
        <p:nvPicPr>
          <p:cNvPr id="8" name="Immagine 7"/>
          <p:cNvPicPr>
            <a:picLocks noChangeAspect="1"/>
          </p:cNvPicPr>
          <p:nvPr userDrawn="1"/>
        </p:nvPicPr>
        <p:blipFill>
          <a:blip r:embed="rId3">
            <a:extLst>
              <a:ext uri="{28A0092B-C50C-407E-A947-70E740481C1C}">
                <a14:useLocalDpi xmlns="" xmlns:a14="http://schemas.microsoft.com/office/drawing/2010/main" val="0"/>
              </a:ext>
            </a:extLst>
          </a:blip>
          <a:stretch>
            <a:fillRect/>
          </a:stretch>
        </p:blipFill>
        <p:spPr>
          <a:xfrm>
            <a:off x="4772431" y="404663"/>
            <a:ext cx="2648455" cy="1873141"/>
          </a:xfrm>
          <a:prstGeom prst="rect">
            <a:avLst/>
          </a:prstGeom>
        </p:spPr>
      </p:pic>
    </p:spTree>
    <p:extLst>
      <p:ext uri="{BB962C8B-B14F-4D97-AF65-F5344CB8AC3E}">
        <p14:creationId xmlns="" xmlns:p14="http://schemas.microsoft.com/office/powerpoint/2010/main" val="1868398845"/>
      </p:ext>
    </p:extLst>
  </p:cSld>
  <p:clrMap bg1="lt1" tx1="dk1" bg2="lt2" tx2="dk2" accent1="accent1" accent2="accent2" accent3="accent3" accent4="accent4" accent5="accent5" accent6="accent6" hlink="hlink" folHlink="folHlink"/>
  <p:sldLayoutIdLst>
    <p:sldLayoutId id="2147483672"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hyperlink" Target="https://simple.wikipedia.org/wiki/Global_warming" TargetMode="Externa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8" Type="http://schemas.openxmlformats.org/officeDocument/2006/relationships/hyperlink" Target="https://en.wikipedia.org/wiki/Engineering_geology" TargetMode="External"/><Relationship Id="rId13" Type="http://schemas.openxmlformats.org/officeDocument/2006/relationships/hyperlink" Target="https://en.wikipedia.org/wiki/File:1755_Lisbon_earthquake.jpg" TargetMode="External"/><Relationship Id="rId3" Type="http://schemas.openxmlformats.org/officeDocument/2006/relationships/hyperlink" Target="https://en.wikipedia.org/wiki/Structural_engineering" TargetMode="External"/><Relationship Id="rId7" Type="http://schemas.openxmlformats.org/officeDocument/2006/relationships/hyperlink" Target="https://en.wikipedia.org/wiki/Earth_science" TargetMode="External"/><Relationship Id="rId12" Type="http://schemas.openxmlformats.org/officeDocument/2006/relationships/hyperlink" Target="https://en.wikipedia.org/wiki/1755_Lisbon_earthquake" TargetMode="External"/><Relationship Id="rId2" Type="http://schemas.openxmlformats.org/officeDocument/2006/relationships/hyperlink" Target="https://en.wikipedia.org/wiki/Extreme_value_theory" TargetMode="External"/><Relationship Id="rId1" Type="http://schemas.openxmlformats.org/officeDocument/2006/relationships/slideLayout" Target="../slideLayouts/slideLayout3.xml"/><Relationship Id="rId6" Type="http://schemas.openxmlformats.org/officeDocument/2006/relationships/hyperlink" Target="https://en.wikipedia.org/wiki/Economics" TargetMode="External"/><Relationship Id="rId11" Type="http://schemas.openxmlformats.org/officeDocument/2006/relationships/hyperlink" Target="https://en.wikipedia.org/wiki/Coastal_engineer" TargetMode="External"/><Relationship Id="rId5" Type="http://schemas.openxmlformats.org/officeDocument/2006/relationships/hyperlink" Target="https://en.wikipedia.org/wiki/Actuarial_science" TargetMode="External"/><Relationship Id="rId10" Type="http://schemas.openxmlformats.org/officeDocument/2006/relationships/hyperlink" Target="https://en.wikipedia.org/wiki/Breakwater_(structure)" TargetMode="External"/><Relationship Id="rId4" Type="http://schemas.openxmlformats.org/officeDocument/2006/relationships/hyperlink" Target="https://en.wikipedia.org/wiki/Finance" TargetMode="External"/><Relationship Id="rId9" Type="http://schemas.openxmlformats.org/officeDocument/2006/relationships/hyperlink" Target="https://en.wikipedia.org/wiki/Hydrology" TargetMode="External"/><Relationship Id="rId14" Type="http://schemas.openxmlformats.org/officeDocument/2006/relationships/image" Target="../media/image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hyperlink" Target="https://en.wikipedia.org/wiki/Stochastic" TargetMode="External"/><Relationship Id="rId2" Type="http://schemas.openxmlformats.org/officeDocument/2006/relationships/hyperlink" Target="https://en.wikipedia.org/wiki/Stochastic_simulation" TargetMode="External"/><Relationship Id="rId1" Type="http://schemas.openxmlformats.org/officeDocument/2006/relationships/slideLayout" Target="../slideLayouts/slideLayout3.xml"/><Relationship Id="rId6" Type="http://schemas.openxmlformats.org/officeDocument/2006/relationships/hyperlink" Target="https://en.wikipedia.org/wiki/Extreme_value_theory" TargetMode="External"/><Relationship Id="rId5" Type="http://schemas.openxmlformats.org/officeDocument/2006/relationships/hyperlink" Target="https://en.wikipedia.org/wiki/Random_variable" TargetMode="External"/><Relationship Id="rId4" Type="http://schemas.openxmlformats.org/officeDocument/2006/relationships/hyperlink" Target="https://en.wikipedia.org/wiki/Realization_(probability)"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testo 2"/>
          <p:cNvSpPr>
            <a:spLocks noGrp="1"/>
          </p:cNvSpPr>
          <p:nvPr>
            <p:ph type="body" sz="quarter" idx="11"/>
          </p:nvPr>
        </p:nvSpPr>
        <p:spPr>
          <a:xfrm>
            <a:off x="452398" y="1628899"/>
            <a:ext cx="9787006" cy="575965"/>
          </a:xfrm>
        </p:spPr>
        <p:txBody>
          <a:bodyPr/>
          <a:lstStyle/>
          <a:p>
            <a:r>
              <a:rPr lang="en-US" dirty="0" smtClean="0"/>
              <a:t>The increasing awareness of climate change and its implications presents unprecedented challenges to the resilience and expected lifetime of engineered structures and infrastructures </a:t>
            </a:r>
          </a:p>
          <a:p>
            <a:endParaRPr lang="en-US" dirty="0" smtClean="0"/>
          </a:p>
          <a:p>
            <a:r>
              <a:rPr lang="en-US" dirty="0" smtClean="0"/>
              <a:t>Depending on local conditions and data availability, it is not clear whether traditional and well tested design paradigms, based on the assumptions of </a:t>
            </a:r>
            <a:r>
              <a:rPr lang="en-US" dirty="0" err="1" smtClean="0"/>
              <a:t>stationarity</a:t>
            </a:r>
            <a:r>
              <a:rPr lang="en-US" dirty="0" smtClean="0"/>
              <a:t> of the statistical models describing environmental loads and hazard frequencies, are still reliable in the face of a changing climate. </a:t>
            </a:r>
          </a:p>
          <a:p>
            <a:endParaRPr lang="en-US" dirty="0" smtClean="0"/>
          </a:p>
          <a:p>
            <a:r>
              <a:rPr lang="en-US" dirty="0" smtClean="0"/>
              <a:t>Reduction of emissions related to construction and management.</a:t>
            </a:r>
          </a:p>
          <a:p>
            <a:endParaRPr lang="en-US" dirty="0" smtClean="0"/>
          </a:p>
          <a:p>
            <a:r>
              <a:rPr lang="en-US" dirty="0" smtClean="0"/>
              <a:t>Several authors, however, argue that meeting climate change challenges does not require abandoning conventional engineering practice. Instead, it requires systematically embedding sustainable design and climate-conscious decision-making into standard engineering work processes. </a:t>
            </a:r>
            <a:endParaRPr lang="en-US" dirty="0"/>
          </a:p>
        </p:txBody>
      </p:sp>
      <p:sp>
        <p:nvSpPr>
          <p:cNvPr id="6" name="Segnaposto testo 1"/>
          <p:cNvSpPr>
            <a:spLocks noGrp="1"/>
          </p:cNvSpPr>
          <p:nvPr>
            <p:ph type="body" sz="quarter" idx="10"/>
          </p:nvPr>
        </p:nvSpPr>
        <p:spPr/>
        <p:txBody>
          <a:bodyPr/>
          <a:lstStyle/>
          <a:p>
            <a:r>
              <a:rPr lang="en-US" sz="3200" dirty="0" smtClean="0">
                <a:latin typeface="Calibri" panose="020F0502020204030204" pitchFamily="34" charset="0"/>
                <a:cs typeface="Calibri" panose="020F0502020204030204" pitchFamily="34" charset="0"/>
              </a:rPr>
              <a:t>Actions on Structures and Infrastructures in a Changing Climate</a:t>
            </a:r>
          </a:p>
          <a:p>
            <a:r>
              <a:rPr lang="en-US" sz="3200" dirty="0" smtClean="0">
                <a:latin typeface="Calibri" panose="020F0502020204030204" pitchFamily="34" charset="0"/>
                <a:cs typeface="Calibri" panose="020F0502020204030204" pitchFamily="34" charset="0"/>
              </a:rPr>
              <a:t>Introduction Outline</a:t>
            </a:r>
          </a:p>
        </p:txBody>
      </p:sp>
      <p:pic>
        <p:nvPicPr>
          <p:cNvPr id="7" name="Picture 2" descr="File:Noun mind 366997.svg"/>
          <p:cNvPicPr>
            <a:picLocks noChangeAspect="1" noChangeArrowheads="1"/>
          </p:cNvPicPr>
          <p:nvPr/>
        </p:nvPicPr>
        <p:blipFill>
          <a:blip r:embed="rId2"/>
          <a:srcRect/>
          <a:stretch>
            <a:fillRect/>
          </a:stretch>
        </p:blipFill>
        <p:spPr bwMode="auto">
          <a:xfrm>
            <a:off x="9763108" y="1340768"/>
            <a:ext cx="2428892" cy="2428892"/>
          </a:xfrm>
          <a:prstGeom prst="rect">
            <a:avLst/>
          </a:prstGeom>
          <a:noFill/>
        </p:spPr>
      </p:pic>
      <p:sp>
        <p:nvSpPr>
          <p:cNvPr id="8" name="Rettangolo 7"/>
          <p:cNvSpPr/>
          <p:nvPr/>
        </p:nvSpPr>
        <p:spPr>
          <a:xfrm>
            <a:off x="9264352" y="4000504"/>
            <a:ext cx="2905124" cy="646331"/>
          </a:xfrm>
          <a:prstGeom prst="rect">
            <a:avLst/>
          </a:prstGeom>
        </p:spPr>
        <p:txBody>
          <a:bodyPr wrap="square">
            <a:spAutoFit/>
          </a:bodyPr>
          <a:lstStyle/>
          <a:p>
            <a:r>
              <a:rPr lang="en-US" sz="1200" dirty="0" err="1" smtClean="0"/>
              <a:t>Rflor</a:t>
            </a:r>
            <a:r>
              <a:rPr lang="en-US" sz="1200" dirty="0" smtClean="0"/>
              <a:t>, CC BY 4.0 &lt;https://creativecommons.org/licenses/by/4.0&gt;, via Wikimedia Commons</a:t>
            </a:r>
            <a:endParaRPr lang="it-IT" sz="1200" dirty="0"/>
          </a:p>
        </p:txBody>
      </p:sp>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it-IT" sz="3200" dirty="0" err="1" smtClean="0"/>
              <a:t>Detailed</a:t>
            </a:r>
            <a:r>
              <a:rPr lang="it-IT" sz="3200" dirty="0" smtClean="0"/>
              <a:t> Design</a:t>
            </a:r>
            <a:endParaRPr lang="it-IT" sz="3200" dirty="0"/>
          </a:p>
        </p:txBody>
      </p:sp>
      <p:sp>
        <p:nvSpPr>
          <p:cNvPr id="3" name="Segnaposto testo 2"/>
          <p:cNvSpPr>
            <a:spLocks noGrp="1"/>
          </p:cNvSpPr>
          <p:nvPr>
            <p:ph type="body" sz="quarter" idx="11"/>
          </p:nvPr>
        </p:nvSpPr>
        <p:spPr>
          <a:xfrm>
            <a:off x="452398" y="1281399"/>
            <a:ext cx="10715700" cy="575965"/>
          </a:xfrm>
        </p:spPr>
        <p:txBody>
          <a:bodyPr/>
          <a:lstStyle/>
          <a:p>
            <a:r>
              <a:rPr lang="en-GB" dirty="0" smtClean="0"/>
              <a:t>During detailed design, sustainability objectives are translated into technical specifications, material requisitions, and procurement criteria. This includes:</a:t>
            </a:r>
          </a:p>
          <a:p>
            <a:endParaRPr lang="en-GB" dirty="0" smtClean="0"/>
          </a:p>
          <a:p>
            <a:pPr marL="177800" indent="-177800">
              <a:buFont typeface="Arial" pitchFamily="34" charset="0"/>
              <a:buChar char="•"/>
            </a:pPr>
            <a:r>
              <a:rPr lang="en-GB" dirty="0" smtClean="0"/>
              <a:t>Specifying low-embodied-carbon materials;</a:t>
            </a:r>
          </a:p>
          <a:p>
            <a:pPr marL="177800" indent="-177800">
              <a:buFont typeface="Arial" pitchFamily="34" charset="0"/>
              <a:buChar char="•"/>
            </a:pPr>
            <a:r>
              <a:rPr lang="en-GB" dirty="0" smtClean="0"/>
              <a:t>Prioritizing locally sourced materials;</a:t>
            </a:r>
          </a:p>
          <a:p>
            <a:pPr marL="177800" indent="-177800">
              <a:buFont typeface="Arial" pitchFamily="34" charset="0"/>
              <a:buChar char="•"/>
            </a:pPr>
            <a:r>
              <a:rPr lang="en-GB" dirty="0" smtClean="0"/>
              <a:t>Including energy and emissions criteria in bid evaluations;</a:t>
            </a:r>
          </a:p>
          <a:p>
            <a:pPr marL="177800" indent="-177800">
              <a:buFont typeface="Arial" pitchFamily="34" charset="0"/>
              <a:buChar char="•"/>
            </a:pPr>
            <a:r>
              <a:rPr lang="en-GB" dirty="0" smtClean="0"/>
              <a:t>Developing construction strategies that minimize fuel use, waste, and emissions.</a:t>
            </a:r>
          </a:p>
          <a:p>
            <a:endParaRPr lang="en-GB" dirty="0" smtClean="0"/>
          </a:p>
          <a:p>
            <a:r>
              <a:rPr lang="en-GB" dirty="0" smtClean="0"/>
              <a:t>At this stage, final versions of energy models, GHG inventories, and lifecycle cost estimates are completed, providing a clear basis for performance verification during construction and operation.</a:t>
            </a:r>
          </a:p>
        </p:txBody>
      </p:sp>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en-GB" sz="3200" dirty="0" smtClean="0"/>
              <a:t>Construction and Commissioning</a:t>
            </a:r>
            <a:endParaRPr lang="it-IT" sz="3200" dirty="0"/>
          </a:p>
        </p:txBody>
      </p:sp>
      <p:sp>
        <p:nvSpPr>
          <p:cNvPr id="3" name="Segnaposto testo 2"/>
          <p:cNvSpPr>
            <a:spLocks noGrp="1"/>
          </p:cNvSpPr>
          <p:nvPr>
            <p:ph type="body" sz="quarter" idx="11"/>
          </p:nvPr>
        </p:nvSpPr>
        <p:spPr>
          <a:xfrm>
            <a:off x="452398" y="1281399"/>
            <a:ext cx="10715700" cy="575965"/>
          </a:xfrm>
        </p:spPr>
        <p:txBody>
          <a:bodyPr/>
          <a:lstStyle/>
          <a:p>
            <a:r>
              <a:rPr lang="en-GB" dirty="0" smtClean="0"/>
              <a:t>The construction phase is not environmentally neutral; it contributes significantly to emissions and resource consumption. It is important:</a:t>
            </a:r>
          </a:p>
          <a:p>
            <a:pPr marL="177800" indent="-177800">
              <a:buFont typeface="Arial" pitchFamily="34" charset="0"/>
              <a:buChar char="•"/>
            </a:pPr>
            <a:endParaRPr lang="en-GB" dirty="0" smtClean="0"/>
          </a:p>
          <a:p>
            <a:pPr marL="177800" indent="-177800">
              <a:buFont typeface="Arial" pitchFamily="34" charset="0"/>
              <a:buChar char="•"/>
            </a:pPr>
            <a:r>
              <a:rPr lang="en-GB" dirty="0" smtClean="0"/>
              <a:t>Sustainable site planning;</a:t>
            </a:r>
          </a:p>
          <a:p>
            <a:pPr marL="177800" indent="-177800">
              <a:buFont typeface="Arial" pitchFamily="34" charset="0"/>
              <a:buChar char="•"/>
            </a:pPr>
            <a:r>
              <a:rPr lang="en-GB" dirty="0" smtClean="0"/>
              <a:t>Minimizing temporary facilities;</a:t>
            </a:r>
          </a:p>
          <a:p>
            <a:pPr marL="177800" indent="-177800">
              <a:buFont typeface="Arial" pitchFamily="34" charset="0"/>
              <a:buChar char="•"/>
            </a:pPr>
            <a:r>
              <a:rPr lang="en-GB" dirty="0" smtClean="0"/>
              <a:t>Tracking embodied energy of materials;</a:t>
            </a:r>
          </a:p>
          <a:p>
            <a:pPr marL="177800" indent="-177800">
              <a:buFont typeface="Arial" pitchFamily="34" charset="0"/>
              <a:buChar char="•"/>
            </a:pPr>
            <a:r>
              <a:rPr lang="en-GB" dirty="0" smtClean="0"/>
              <a:t>Reviewing design changes for their impact on sustainability goals.</a:t>
            </a:r>
          </a:p>
          <a:p>
            <a:endParaRPr lang="en-GB" dirty="0" smtClean="0"/>
          </a:p>
          <a:p>
            <a:r>
              <a:rPr lang="en-GB" dirty="0" smtClean="0"/>
              <a:t>Commissioning plays a critical role in ensuring that energy-efficient and low-emission systems perform as intended during operation. Commissioning activities may begin as early as the design phase and continue through start-up .</a:t>
            </a:r>
          </a:p>
          <a:p>
            <a:endParaRPr lang="en-GB" dirty="0" smtClean="0"/>
          </a:p>
        </p:txBody>
      </p:sp>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en-GB" sz="3200" dirty="0" smtClean="0"/>
              <a:t>Climate sensitive loads</a:t>
            </a:r>
            <a:endParaRPr lang="it-IT" sz="3200" dirty="0"/>
          </a:p>
        </p:txBody>
      </p:sp>
      <p:sp>
        <p:nvSpPr>
          <p:cNvPr id="3" name="Segnaposto testo 2"/>
          <p:cNvSpPr>
            <a:spLocks noGrp="1"/>
          </p:cNvSpPr>
          <p:nvPr>
            <p:ph type="body" sz="quarter" idx="11"/>
          </p:nvPr>
        </p:nvSpPr>
        <p:spPr>
          <a:xfrm>
            <a:off x="452398" y="1340867"/>
            <a:ext cx="10715700" cy="575965"/>
          </a:xfrm>
        </p:spPr>
        <p:txBody>
          <a:bodyPr/>
          <a:lstStyle/>
          <a:p>
            <a:r>
              <a:rPr lang="en-GB" dirty="0" smtClean="0"/>
              <a:t>We will refer to the loads that are driven by climate and therefore are sensitive to climate change. In principle, we may consider the following variables and their mutual interaction:</a:t>
            </a:r>
          </a:p>
          <a:p>
            <a:endParaRPr lang="en-GB" dirty="0" smtClean="0"/>
          </a:p>
          <a:p>
            <a:pPr marL="269875" indent="-269875">
              <a:buFont typeface="Arial" pitchFamily="34" charset="0"/>
              <a:buChar char="•"/>
              <a:tabLst>
                <a:tab pos="269875" algn="l"/>
              </a:tabLst>
            </a:pPr>
            <a:r>
              <a:rPr lang="en-GB" dirty="0" smtClean="0"/>
              <a:t>wind velocity;</a:t>
            </a:r>
          </a:p>
          <a:p>
            <a:pPr marL="269875" indent="-269875">
              <a:buFont typeface="Arial" pitchFamily="34" charset="0"/>
              <a:buChar char="•"/>
              <a:tabLst>
                <a:tab pos="269875" algn="l"/>
              </a:tabLst>
            </a:pPr>
            <a:r>
              <a:rPr lang="en-GB" dirty="0" smtClean="0"/>
              <a:t>wave frequency and height;</a:t>
            </a:r>
          </a:p>
          <a:p>
            <a:pPr marL="269875" indent="-269875">
              <a:buFont typeface="Arial" pitchFamily="34" charset="0"/>
              <a:buChar char="•"/>
              <a:tabLst>
                <a:tab pos="269875" algn="l"/>
              </a:tabLst>
            </a:pPr>
            <a:r>
              <a:rPr lang="en-GB" dirty="0" smtClean="0"/>
              <a:t>precipitation frequency, intensity and duration;</a:t>
            </a:r>
          </a:p>
          <a:p>
            <a:pPr marL="269875" indent="-269875">
              <a:buFont typeface="Arial" pitchFamily="34" charset="0"/>
              <a:buChar char="•"/>
              <a:tabLst>
                <a:tab pos="269875" algn="l"/>
              </a:tabLst>
            </a:pPr>
            <a:r>
              <a:rPr lang="en-GB" dirty="0" smtClean="0"/>
              <a:t>temperature.</a:t>
            </a:r>
            <a:endParaRPr lang="en-GB" dirty="0"/>
          </a:p>
        </p:txBody>
      </p:sp>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en-GB" sz="3200" dirty="0" smtClean="0"/>
              <a:t>Climate sensitive loads</a:t>
            </a:r>
            <a:endParaRPr lang="it-IT" sz="3200" dirty="0"/>
          </a:p>
        </p:txBody>
      </p:sp>
      <p:sp>
        <p:nvSpPr>
          <p:cNvPr id="3" name="Segnaposto testo 2"/>
          <p:cNvSpPr>
            <a:spLocks noGrp="1"/>
          </p:cNvSpPr>
          <p:nvPr>
            <p:ph type="body" sz="quarter" idx="11"/>
          </p:nvPr>
        </p:nvSpPr>
        <p:spPr>
          <a:xfrm>
            <a:off x="452398" y="620688"/>
            <a:ext cx="10715700" cy="575965"/>
          </a:xfrm>
        </p:spPr>
        <p:txBody>
          <a:bodyPr/>
          <a:lstStyle/>
          <a:p>
            <a:r>
              <a:rPr lang="en-GB" dirty="0" smtClean="0"/>
              <a:t>In general:</a:t>
            </a:r>
          </a:p>
          <a:p>
            <a:endParaRPr lang="en-GB" dirty="0" smtClean="0"/>
          </a:p>
          <a:p>
            <a:pPr marL="177800" indent="-177800">
              <a:buFont typeface="Arial" pitchFamily="34" charset="0"/>
              <a:buChar char="•"/>
            </a:pPr>
            <a:r>
              <a:rPr lang="en-GB" dirty="0" smtClean="0"/>
              <a:t>Effect of climate change on temperature is well known. There is a general increase after </a:t>
            </a:r>
            <a:r>
              <a:rPr lang="en-GB" dirty="0" smtClean="0">
                <a:hlinkClick r:id="rId2"/>
              </a:rPr>
              <a:t>global warming</a:t>
            </a:r>
            <a:r>
              <a:rPr lang="en-GB" dirty="0" smtClean="0"/>
              <a:t> at all time scales. Increases are not uniformly distributed in space. They are more pronounced in the Northern </a:t>
            </a:r>
            <a:r>
              <a:rPr lang="en-GB" dirty="0" err="1" smtClean="0"/>
              <a:t>emisphere</a:t>
            </a:r>
            <a:r>
              <a:rPr lang="en-GB" dirty="0" smtClean="0"/>
              <a:t> and generally more relevant in mountainous regions.</a:t>
            </a:r>
          </a:p>
          <a:p>
            <a:pPr marL="177800" indent="-177800">
              <a:buFont typeface="Arial" pitchFamily="34" charset="0"/>
              <a:buChar char="•"/>
            </a:pPr>
            <a:endParaRPr lang="en-GB" dirty="0" smtClean="0"/>
          </a:p>
          <a:p>
            <a:pPr marL="177800" indent="-177800">
              <a:buFont typeface="Arial" pitchFamily="34" charset="0"/>
              <a:buChar char="•"/>
            </a:pPr>
            <a:r>
              <a:rPr lang="en-GB" dirty="0" smtClean="0"/>
              <a:t>Understanding evolving wind patterns is essential because they influence weather extremes, renewable energy potential, and climate feedbacks. Climate change is altering wind dynamics by reshaping temperature and pressure gradients that drive atmospheric circulation. Observed shifts include changes in jet stream position, weakening of large-scale winds in some regions, and intensification of extreme wind events in others. These trends complicate climate prediction, as wind responds nonlinearly to warming, sea-ice loss, and land–ocean contrasts. Uncertainty remains high due to limitations in long-term wind observations and model resolution, especially for regional and extreme winds.</a:t>
            </a:r>
          </a:p>
        </p:txBody>
      </p:sp>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en-GB" sz="3200" dirty="0" smtClean="0"/>
              <a:t>Climate sensitive loads</a:t>
            </a:r>
            <a:endParaRPr lang="it-IT" sz="3200" dirty="0"/>
          </a:p>
        </p:txBody>
      </p:sp>
      <p:sp>
        <p:nvSpPr>
          <p:cNvPr id="3" name="Segnaposto testo 2"/>
          <p:cNvSpPr>
            <a:spLocks noGrp="1"/>
          </p:cNvSpPr>
          <p:nvPr>
            <p:ph type="body" sz="quarter" idx="11"/>
          </p:nvPr>
        </p:nvSpPr>
        <p:spPr>
          <a:xfrm>
            <a:off x="452398" y="908720"/>
            <a:ext cx="10715700" cy="575965"/>
          </a:xfrm>
        </p:spPr>
        <p:txBody>
          <a:bodyPr/>
          <a:lstStyle/>
          <a:p>
            <a:pPr marL="177800" indent="-177800">
              <a:buFont typeface="Arial" pitchFamily="34" charset="0"/>
              <a:buChar char="•"/>
            </a:pPr>
            <a:r>
              <a:rPr lang="en-GB" dirty="0" smtClean="0"/>
              <a:t>Changing wave climates have major implications for coastal erosion, offshore infrastructure, and marine ecosystems under future warming. Climate change is influencing sea wave dynamics primarily through altered wind patterns, storm tracks, and storm intensity. Evidence suggests regional increases in extreme wave heights, even where mean wave conditions show little change.</a:t>
            </a:r>
            <a:br>
              <a:rPr lang="en-GB" dirty="0" smtClean="0"/>
            </a:br>
            <a:endParaRPr lang="en-GB" dirty="0" smtClean="0"/>
          </a:p>
          <a:p>
            <a:pPr marL="177800" indent="-177800">
              <a:buFont typeface="Arial" pitchFamily="34" charset="0"/>
              <a:buChar char="•"/>
            </a:pPr>
            <a:r>
              <a:rPr lang="en-GB" dirty="0" smtClean="0"/>
              <a:t>Attribution remains challenging because wave trends reflect both local winds and remotely generated swell, linking distant climate processes. Model projections are uncertain, particularly for extremes, due to coarse resolution and limited historical wave observations.</a:t>
            </a:r>
          </a:p>
          <a:p>
            <a:pPr marL="177800" indent="-177800">
              <a:buFont typeface="Arial" pitchFamily="34" charset="0"/>
              <a:buChar char="•"/>
            </a:pPr>
            <a:endParaRPr lang="en-GB" dirty="0" smtClean="0"/>
          </a:p>
          <a:p>
            <a:pPr marL="177800" indent="-177800">
              <a:buFont typeface="Arial" pitchFamily="34" charset="0"/>
              <a:buChar char="•"/>
            </a:pPr>
            <a:r>
              <a:rPr lang="en-GB" dirty="0" smtClean="0"/>
              <a:t>Effect of climate change on precipitation is still poorly understood, for the very local behaviour of convective rainfall, the large range of time scales to be considered and the diversity of associated dynamics (e.g., convective versus large scale frontal perturbations). Evidence suggests that short duration precipitation, which is essentially convective, is increasing in both frequency and intensity, for the higher water retention capacity of the atmosphere and its increased energy. There is no strong evidence regarding precipitation aggregated at monthly and annual time scale and larger. There is no clear and general evidence regarding frequency, intensity and duration of droughts. </a:t>
            </a:r>
            <a:endParaRPr lang="en-GB" dirty="0"/>
          </a:p>
        </p:txBody>
      </p:sp>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en-GB" sz="3200" dirty="0" smtClean="0"/>
              <a:t>Spatial distribution of global risk</a:t>
            </a:r>
          </a:p>
          <a:p>
            <a:r>
              <a:rPr lang="en-GB" sz="3200" dirty="0" smtClean="0"/>
              <a:t>Inform Report 2024 by the European Commission</a:t>
            </a:r>
            <a:endParaRPr lang="it-IT" sz="3200" dirty="0"/>
          </a:p>
        </p:txBody>
      </p:sp>
      <p:sp>
        <p:nvSpPr>
          <p:cNvPr id="1026" name="AutoShape 2" descr="https://albertomontanari.it/sites/default/files/didattica/climate/inform-index.png"/>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1027" name="Picture 3"/>
          <p:cNvPicPr>
            <a:picLocks noChangeAspect="1" noChangeArrowheads="1"/>
          </p:cNvPicPr>
          <p:nvPr/>
        </p:nvPicPr>
        <p:blipFill>
          <a:blip r:embed="rId2"/>
          <a:srcRect/>
          <a:stretch>
            <a:fillRect/>
          </a:stretch>
        </p:blipFill>
        <p:spPr bwMode="auto">
          <a:xfrm>
            <a:off x="126855" y="1700808"/>
            <a:ext cx="11945809" cy="3312368"/>
          </a:xfrm>
          <a:prstGeom prst="rect">
            <a:avLst/>
          </a:prstGeom>
          <a:noFill/>
          <a:ln w="9525">
            <a:noFill/>
            <a:miter lim="800000"/>
            <a:headEnd/>
            <a:tailEnd/>
          </a:ln>
          <a:effectLst/>
        </p:spPr>
      </p:pic>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en-GB" sz="3200" dirty="0" smtClean="0"/>
              <a:t>Spatial distribution of global risk</a:t>
            </a:r>
          </a:p>
          <a:p>
            <a:r>
              <a:rPr lang="en-GB" sz="3200" dirty="0" smtClean="0"/>
              <a:t>Inform Report 2024 by the European Commission</a:t>
            </a:r>
            <a:endParaRPr lang="it-IT" sz="3200" dirty="0"/>
          </a:p>
        </p:txBody>
      </p:sp>
      <p:sp>
        <p:nvSpPr>
          <p:cNvPr id="1026" name="AutoShape 2" descr="https://albertomontanari.it/sites/default/files/didattica/climate/inform-index.png"/>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27650" name="AutoShape 2" descr="https://albertomontanari.it/sites/default/files/didattica/climate/inform-index-global.png"/>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27651" name="Picture 3"/>
          <p:cNvPicPr>
            <a:picLocks noChangeAspect="1" noChangeArrowheads="1"/>
          </p:cNvPicPr>
          <p:nvPr/>
        </p:nvPicPr>
        <p:blipFill>
          <a:blip r:embed="rId2"/>
          <a:srcRect/>
          <a:stretch>
            <a:fillRect/>
          </a:stretch>
        </p:blipFill>
        <p:spPr bwMode="auto">
          <a:xfrm>
            <a:off x="671664" y="1052736"/>
            <a:ext cx="9384776" cy="5544616"/>
          </a:xfrm>
          <a:prstGeom prst="rect">
            <a:avLst/>
          </a:prstGeom>
          <a:noFill/>
          <a:ln w="9525">
            <a:noFill/>
            <a:miter lim="800000"/>
            <a:headEnd/>
            <a:tailEnd/>
          </a:ln>
          <a:effectLst/>
        </p:spPr>
      </p:pic>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en-GB" sz="3200" dirty="0" smtClean="0"/>
              <a:t>Spatial distribution of global risk</a:t>
            </a:r>
          </a:p>
          <a:p>
            <a:r>
              <a:rPr lang="en-GB" sz="3200" dirty="0" smtClean="0"/>
              <a:t>Inform Report 2024 by the European Commission</a:t>
            </a:r>
            <a:endParaRPr lang="it-IT" sz="3200" dirty="0"/>
          </a:p>
        </p:txBody>
      </p:sp>
      <p:sp>
        <p:nvSpPr>
          <p:cNvPr id="1026" name="AutoShape 2" descr="https://albertomontanari.it/sites/default/files/didattica/climate/inform-index.png"/>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27650" name="AutoShape 2" descr="https://albertomontanari.it/sites/default/files/didattica/climate/inform-index-global.png"/>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28674" name="Picture 2"/>
          <p:cNvPicPr>
            <a:picLocks noChangeAspect="1" noChangeArrowheads="1"/>
          </p:cNvPicPr>
          <p:nvPr/>
        </p:nvPicPr>
        <p:blipFill>
          <a:blip r:embed="rId2"/>
          <a:srcRect/>
          <a:stretch>
            <a:fillRect/>
          </a:stretch>
        </p:blipFill>
        <p:spPr bwMode="auto">
          <a:xfrm>
            <a:off x="479376" y="980728"/>
            <a:ext cx="8764942" cy="5733256"/>
          </a:xfrm>
          <a:prstGeom prst="rect">
            <a:avLst/>
          </a:prstGeom>
          <a:noFill/>
          <a:ln w="9525">
            <a:noFill/>
            <a:miter lim="800000"/>
            <a:headEnd/>
            <a:tailEnd/>
          </a:ln>
          <a:effectLst/>
        </p:spPr>
      </p:pic>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en-GB" sz="3200" dirty="0" smtClean="0"/>
              <a:t>What approach to estimate loads in the presence of</a:t>
            </a:r>
          </a:p>
          <a:p>
            <a:r>
              <a:rPr lang="en-GB" sz="3200" dirty="0" smtClean="0"/>
              <a:t>climate change?</a:t>
            </a:r>
            <a:endParaRPr lang="en-GB" sz="3200" dirty="0"/>
          </a:p>
        </p:txBody>
      </p:sp>
      <p:sp>
        <p:nvSpPr>
          <p:cNvPr id="1026" name="AutoShape 2" descr="https://albertomontanari.it/sites/default/files/didattica/climate/inform-index.png"/>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27650" name="AutoShape 2" descr="https://albertomontanari.it/sites/default/files/didattica/climate/inform-index-global.png"/>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6" name="Segnaposto testo 2"/>
          <p:cNvSpPr>
            <a:spLocks noGrp="1"/>
          </p:cNvSpPr>
          <p:nvPr>
            <p:ph type="body" sz="quarter" idx="11"/>
          </p:nvPr>
        </p:nvSpPr>
        <p:spPr>
          <a:xfrm>
            <a:off x="452398" y="1556891"/>
            <a:ext cx="10715700" cy="575965"/>
          </a:xfrm>
        </p:spPr>
        <p:txBody>
          <a:bodyPr/>
          <a:lstStyle/>
          <a:p>
            <a:r>
              <a:rPr lang="en-GB" dirty="0" smtClean="0"/>
              <a:t>Traditionally, load estimation for the above considered variables (temperature, wind, wave and rainfall related variables) is carried out through:</a:t>
            </a:r>
          </a:p>
          <a:p>
            <a:endParaRPr lang="en-GB" dirty="0" smtClean="0"/>
          </a:p>
          <a:p>
            <a:pPr marL="177800" indent="-177800">
              <a:buFont typeface="Arial" pitchFamily="34" charset="0"/>
              <a:buChar char="•"/>
            </a:pPr>
            <a:r>
              <a:rPr lang="en-GB" dirty="0" smtClean="0"/>
              <a:t>Code- and standard-based methods (e.g. design wind speeds, pressure coefficients from standards like ASCE, </a:t>
            </a:r>
            <a:r>
              <a:rPr lang="en-GB" dirty="0" err="1" smtClean="0"/>
              <a:t>Eurocode</a:t>
            </a:r>
            <a:r>
              <a:rPr lang="en-GB" dirty="0" smtClean="0"/>
              <a:t>);</a:t>
            </a:r>
          </a:p>
          <a:p>
            <a:pPr marL="177800" indent="-177800">
              <a:buFont typeface="Arial" pitchFamily="34" charset="0"/>
              <a:buChar char="•"/>
            </a:pPr>
            <a:r>
              <a:rPr lang="en-GB" dirty="0" smtClean="0"/>
              <a:t>Extreme values statistical theory (probably the most used approach);</a:t>
            </a:r>
          </a:p>
          <a:p>
            <a:pPr marL="177800" indent="-177800">
              <a:buFont typeface="Arial" pitchFamily="34" charset="0"/>
              <a:buChar char="•"/>
            </a:pPr>
            <a:r>
              <a:rPr lang="en-GB" dirty="0" smtClean="0"/>
              <a:t>Deterministic or stochastic simulation;</a:t>
            </a:r>
          </a:p>
          <a:p>
            <a:pPr marL="177800" indent="-177800">
              <a:buFont typeface="Arial" pitchFamily="34" charset="0"/>
              <a:buChar char="•"/>
            </a:pPr>
            <a:r>
              <a:rPr lang="en-GB" dirty="0" smtClean="0"/>
              <a:t>Empirical approaches (now less used).</a:t>
            </a:r>
          </a:p>
          <a:p>
            <a:endParaRPr lang="en-GB" dirty="0" smtClean="0"/>
          </a:p>
          <a:p>
            <a:r>
              <a:rPr lang="en-GB" dirty="0" smtClean="0"/>
              <a:t>If the use of codes is recommended or required, the solution is relatively simple, by making references to prescribed or suggested codes and guidelines. In the presence of climate change load estimated may be eventually more severe.</a:t>
            </a:r>
          </a:p>
          <a:p>
            <a:pPr marL="177800" indent="-177800">
              <a:buFont typeface="Arial" pitchFamily="34" charset="0"/>
              <a:buChar char="•"/>
            </a:pPr>
            <a:endParaRPr lang="en-GB" dirty="0"/>
          </a:p>
        </p:txBody>
      </p:sp>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332657"/>
            <a:ext cx="11233149" cy="648071"/>
          </a:xfrm>
        </p:spPr>
        <p:txBody>
          <a:bodyPr/>
          <a:lstStyle/>
          <a:p>
            <a:r>
              <a:rPr lang="en-GB" sz="3200" dirty="0" smtClean="0"/>
              <a:t>Extreme value theory</a:t>
            </a:r>
            <a:endParaRPr lang="en-GB" sz="3200" dirty="0"/>
          </a:p>
        </p:txBody>
      </p:sp>
      <p:sp>
        <p:nvSpPr>
          <p:cNvPr id="1026" name="AutoShape 2" descr="https://albertomontanari.it/sites/default/files/didattica/climate/inform-index.png"/>
          <p:cNvSpPr>
            <a:spLocks noChangeAspect="1" noChangeArrowheads="1"/>
          </p:cNvSpPr>
          <p:nvPr/>
        </p:nvSpPr>
        <p:spPr bwMode="auto">
          <a:xfrm>
            <a:off x="421531" y="4576192"/>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6" name="Segnaposto testo 2"/>
          <p:cNvSpPr>
            <a:spLocks noGrp="1"/>
          </p:cNvSpPr>
          <p:nvPr>
            <p:ph type="body" sz="quarter" idx="11"/>
          </p:nvPr>
        </p:nvSpPr>
        <p:spPr>
          <a:xfrm>
            <a:off x="348852" y="1052736"/>
            <a:ext cx="10715700" cy="575965"/>
          </a:xfrm>
        </p:spPr>
        <p:txBody>
          <a:bodyPr/>
          <a:lstStyle/>
          <a:p>
            <a:r>
              <a:rPr lang="en-GB" dirty="0" smtClean="0">
                <a:hlinkClick r:id="rId2"/>
              </a:rPr>
              <a:t>Extreme value theory</a:t>
            </a:r>
            <a:r>
              <a:rPr lang="en-GB" dirty="0" smtClean="0"/>
              <a:t> or extreme value analysis is the study of extremes in statistical distributions. It is widely used in many disciplines, such as </a:t>
            </a:r>
            <a:r>
              <a:rPr lang="en-GB" dirty="0" smtClean="0">
                <a:hlinkClick r:id="rId3" tooltip="Structural engineering"/>
              </a:rPr>
              <a:t>structural engineering</a:t>
            </a:r>
            <a:r>
              <a:rPr lang="en-GB" dirty="0" smtClean="0"/>
              <a:t>, </a:t>
            </a:r>
            <a:r>
              <a:rPr lang="en-GB" dirty="0" smtClean="0">
                <a:hlinkClick r:id="rId4" tooltip="Finance"/>
              </a:rPr>
              <a:t>finance</a:t>
            </a:r>
            <a:r>
              <a:rPr lang="en-GB" dirty="0" smtClean="0"/>
              <a:t>, </a:t>
            </a:r>
            <a:r>
              <a:rPr lang="en-GB" dirty="0" smtClean="0">
                <a:hlinkClick r:id="rId5" tooltip="Actuarial science"/>
              </a:rPr>
              <a:t>actuarial science</a:t>
            </a:r>
            <a:r>
              <a:rPr lang="en-GB" dirty="0" smtClean="0"/>
              <a:t>, </a:t>
            </a:r>
            <a:r>
              <a:rPr lang="en-GB" dirty="0" smtClean="0">
                <a:hlinkClick r:id="rId6" tooltip="Economics"/>
              </a:rPr>
              <a:t>economics</a:t>
            </a:r>
            <a:r>
              <a:rPr lang="en-GB" dirty="0" smtClean="0"/>
              <a:t>, </a:t>
            </a:r>
            <a:r>
              <a:rPr lang="en-GB" dirty="0" smtClean="0">
                <a:hlinkClick r:id="rId7" tooltip="Earth science"/>
              </a:rPr>
              <a:t>earth sciences</a:t>
            </a:r>
            <a:r>
              <a:rPr lang="en-GB" dirty="0" smtClean="0"/>
              <a:t>, traffic prediction, and </a:t>
            </a:r>
            <a:r>
              <a:rPr lang="en-GB" dirty="0" smtClean="0">
                <a:hlinkClick r:id="rId8" tooltip="Engineering geology"/>
              </a:rPr>
              <a:t>geological engineering</a:t>
            </a:r>
            <a:r>
              <a:rPr lang="en-GB" dirty="0" smtClean="0"/>
              <a:t>. For example, extreme value theory might be used in the field of </a:t>
            </a:r>
            <a:r>
              <a:rPr lang="en-GB" dirty="0" smtClean="0">
                <a:hlinkClick r:id="rId9" tooltip="Hydrology"/>
              </a:rPr>
              <a:t>hydrology</a:t>
            </a:r>
            <a:r>
              <a:rPr lang="en-GB" dirty="0" smtClean="0"/>
              <a:t> to estimate the probability of an unusually large flooding event. Similarly, for the design of a </a:t>
            </a:r>
            <a:r>
              <a:rPr lang="en-GB" dirty="0" smtClean="0">
                <a:hlinkClick r:id="rId10" tooltip="Breakwater (structure)"/>
              </a:rPr>
              <a:t>breakwater</a:t>
            </a:r>
            <a:r>
              <a:rPr lang="en-GB" dirty="0" smtClean="0"/>
              <a:t>, a </a:t>
            </a:r>
            <a:r>
              <a:rPr lang="en-GB" dirty="0" smtClean="0">
                <a:hlinkClick r:id="rId11" tooltip="Coastal engineer"/>
              </a:rPr>
              <a:t>coastal engineer</a:t>
            </a:r>
            <a:r>
              <a:rPr lang="en-GB" dirty="0" smtClean="0"/>
              <a:t> would seek to estimate the wave for a given return period and design the structure accordingly.</a:t>
            </a:r>
            <a:endParaRPr lang="en-GB" dirty="0"/>
          </a:p>
        </p:txBody>
      </p:sp>
      <p:sp>
        <p:nvSpPr>
          <p:cNvPr id="30721" name="Rectangle 1"/>
          <p:cNvSpPr>
            <a:spLocks noChangeArrowheads="1"/>
          </p:cNvSpPr>
          <p:nvPr/>
        </p:nvSpPr>
        <p:spPr bwMode="auto">
          <a:xfrm>
            <a:off x="0" y="6084004"/>
            <a:ext cx="12192000"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1800" b="0" i="0" u="none" strike="noStrike" cap="none" normalizeH="0" baseline="0" dirty="0" err="1" smtClean="0">
                <a:ln>
                  <a:noFill/>
                </a:ln>
                <a:solidFill>
                  <a:schemeClr val="tx1"/>
                </a:solidFill>
                <a:effectLst/>
                <a:latin typeface="Arial" charset="0"/>
                <a:cs typeface="Arial" charset="0"/>
              </a:rPr>
              <a:t>Extreme</a:t>
            </a:r>
            <a:r>
              <a:rPr kumimoji="0" lang="it-IT" sz="1800" b="0" i="0" u="none" strike="noStrike" cap="none" normalizeH="0" baseline="0" dirty="0" smtClean="0">
                <a:ln>
                  <a:noFill/>
                </a:ln>
                <a:solidFill>
                  <a:schemeClr val="tx1"/>
                </a:solidFill>
                <a:effectLst/>
                <a:latin typeface="Arial" charset="0"/>
                <a:cs typeface="Arial" charset="0"/>
              </a:rPr>
              <a:t> </a:t>
            </a:r>
            <a:r>
              <a:rPr kumimoji="0" lang="it-IT" sz="1800" b="0" i="0" u="none" strike="noStrike" cap="none" normalizeH="0" baseline="0" dirty="0" err="1" smtClean="0">
                <a:ln>
                  <a:noFill/>
                </a:ln>
                <a:solidFill>
                  <a:schemeClr val="tx1"/>
                </a:solidFill>
                <a:effectLst/>
                <a:latin typeface="Arial" charset="0"/>
                <a:cs typeface="Arial" charset="0"/>
              </a:rPr>
              <a:t>value</a:t>
            </a:r>
            <a:r>
              <a:rPr kumimoji="0" lang="it-IT" sz="1800" b="0" i="0" u="none" strike="noStrike" cap="none" normalizeH="0" baseline="0" dirty="0" smtClean="0">
                <a:ln>
                  <a:noFill/>
                </a:ln>
                <a:solidFill>
                  <a:schemeClr val="tx1"/>
                </a:solidFill>
                <a:effectLst/>
                <a:latin typeface="Arial" charset="0"/>
                <a:cs typeface="Arial" charset="0"/>
              </a:rPr>
              <a:t> </a:t>
            </a:r>
            <a:r>
              <a:rPr kumimoji="0" lang="it-IT" sz="1800" b="0" i="0" u="none" strike="noStrike" cap="none" normalizeH="0" baseline="0" dirty="0" err="1" smtClean="0">
                <a:ln>
                  <a:noFill/>
                </a:ln>
                <a:solidFill>
                  <a:schemeClr val="tx1"/>
                </a:solidFill>
                <a:effectLst/>
                <a:latin typeface="Arial" charset="0"/>
                <a:cs typeface="Arial" charset="0"/>
              </a:rPr>
              <a:t>theory</a:t>
            </a:r>
            <a:r>
              <a:rPr kumimoji="0" lang="it-IT" sz="1800" b="0" i="0" u="none" strike="noStrike" cap="none" normalizeH="0" baseline="0" dirty="0" smtClean="0">
                <a:ln>
                  <a:noFill/>
                </a:ln>
                <a:solidFill>
                  <a:schemeClr val="tx1"/>
                </a:solidFill>
                <a:effectLst/>
                <a:latin typeface="Arial" charset="0"/>
                <a:cs typeface="Arial" charset="0"/>
              </a:rPr>
              <a:t> </a:t>
            </a:r>
            <a:r>
              <a:rPr kumimoji="0" lang="it-IT" sz="1800" b="0" i="0" u="none" strike="noStrike" cap="none" normalizeH="0" baseline="0" dirty="0" err="1" smtClean="0">
                <a:ln>
                  <a:noFill/>
                </a:ln>
                <a:solidFill>
                  <a:schemeClr val="tx1"/>
                </a:solidFill>
                <a:effectLst/>
                <a:latin typeface="Arial" charset="0"/>
                <a:cs typeface="Arial" charset="0"/>
              </a:rPr>
              <a:t>is</a:t>
            </a:r>
            <a:r>
              <a:rPr kumimoji="0" lang="it-IT" sz="1800" b="0" i="0" u="none" strike="noStrike" cap="none" normalizeH="0" baseline="0" dirty="0" smtClean="0">
                <a:ln>
                  <a:noFill/>
                </a:ln>
                <a:solidFill>
                  <a:schemeClr val="tx1"/>
                </a:solidFill>
                <a:effectLst/>
                <a:latin typeface="Arial" charset="0"/>
                <a:cs typeface="Arial" charset="0"/>
              </a:rPr>
              <a:t> </a:t>
            </a:r>
            <a:r>
              <a:rPr kumimoji="0" lang="it-IT" sz="1800" b="0" i="0" u="none" strike="noStrike" cap="none" normalizeH="0" baseline="0" dirty="0" err="1" smtClean="0">
                <a:ln>
                  <a:noFill/>
                </a:ln>
                <a:solidFill>
                  <a:schemeClr val="tx1"/>
                </a:solidFill>
                <a:effectLst/>
                <a:latin typeface="Arial" charset="0"/>
                <a:cs typeface="Arial" charset="0"/>
              </a:rPr>
              <a:t>used</a:t>
            </a:r>
            <a:r>
              <a:rPr kumimoji="0" lang="it-IT" sz="1800" b="0" i="0" u="none" strike="noStrike" cap="none" normalizeH="0" baseline="0" dirty="0" smtClean="0">
                <a:ln>
                  <a:noFill/>
                </a:ln>
                <a:solidFill>
                  <a:schemeClr val="tx1"/>
                </a:solidFill>
                <a:effectLst/>
                <a:latin typeface="Arial" charset="0"/>
                <a:cs typeface="Arial" charset="0"/>
              </a:rPr>
              <a:t> </a:t>
            </a:r>
            <a:r>
              <a:rPr kumimoji="0" lang="it-IT" sz="1800" b="0" i="0" u="none" strike="noStrike" cap="none" normalizeH="0" baseline="0" dirty="0" err="1" smtClean="0">
                <a:ln>
                  <a:noFill/>
                </a:ln>
                <a:solidFill>
                  <a:schemeClr val="tx1"/>
                </a:solidFill>
                <a:effectLst/>
                <a:latin typeface="Arial" charset="0"/>
                <a:cs typeface="Arial" charset="0"/>
              </a:rPr>
              <a:t>to</a:t>
            </a:r>
            <a:r>
              <a:rPr kumimoji="0" lang="it-IT" sz="1800" b="0" i="0" u="none" strike="noStrike" cap="none" normalizeH="0" baseline="0" dirty="0" smtClean="0">
                <a:ln>
                  <a:noFill/>
                </a:ln>
                <a:solidFill>
                  <a:schemeClr val="tx1"/>
                </a:solidFill>
                <a:effectLst/>
                <a:latin typeface="Arial" charset="0"/>
                <a:cs typeface="Arial" charset="0"/>
              </a:rPr>
              <a:t> </a:t>
            </a:r>
            <a:r>
              <a:rPr kumimoji="0" lang="it-IT" sz="1800" b="0" i="0" u="none" strike="noStrike" cap="none" normalizeH="0" baseline="0" dirty="0" err="1" smtClean="0">
                <a:ln>
                  <a:noFill/>
                </a:ln>
                <a:solidFill>
                  <a:schemeClr val="tx1"/>
                </a:solidFill>
                <a:effectLst/>
                <a:latin typeface="Arial" charset="0"/>
                <a:cs typeface="Arial" charset="0"/>
              </a:rPr>
              <a:t>model</a:t>
            </a:r>
            <a:r>
              <a:rPr kumimoji="0" lang="it-IT" sz="1800" b="0" i="0" u="none" strike="noStrike" cap="none" normalizeH="0" baseline="0" dirty="0" smtClean="0">
                <a:ln>
                  <a:noFill/>
                </a:ln>
                <a:solidFill>
                  <a:schemeClr val="tx1"/>
                </a:solidFill>
                <a:effectLst/>
                <a:latin typeface="Arial" charset="0"/>
                <a:cs typeface="Arial" charset="0"/>
              </a:rPr>
              <a:t> the </a:t>
            </a:r>
            <a:r>
              <a:rPr kumimoji="0" lang="it-IT" sz="1800" b="0" i="0" u="none" strike="noStrike" cap="none" normalizeH="0" baseline="0" dirty="0" err="1" smtClean="0">
                <a:ln>
                  <a:noFill/>
                </a:ln>
                <a:solidFill>
                  <a:schemeClr val="tx1"/>
                </a:solidFill>
                <a:effectLst/>
                <a:latin typeface="Arial" charset="0"/>
                <a:cs typeface="Arial" charset="0"/>
              </a:rPr>
              <a:t>risk</a:t>
            </a:r>
            <a:r>
              <a:rPr kumimoji="0" lang="it-IT" sz="1800" b="0" i="0" u="none" strike="noStrike" cap="none" normalizeH="0" baseline="0" dirty="0" smtClean="0">
                <a:ln>
                  <a:noFill/>
                </a:ln>
                <a:solidFill>
                  <a:schemeClr val="tx1"/>
                </a:solidFill>
                <a:effectLst/>
                <a:latin typeface="Arial" charset="0"/>
                <a:cs typeface="Arial" charset="0"/>
              </a:rPr>
              <a:t> </a:t>
            </a:r>
            <a:r>
              <a:rPr kumimoji="0" lang="it-IT" sz="1800" b="0" i="0" u="none" strike="noStrike" cap="none" normalizeH="0" baseline="0" dirty="0" err="1" smtClean="0">
                <a:ln>
                  <a:noFill/>
                </a:ln>
                <a:solidFill>
                  <a:schemeClr val="tx1"/>
                </a:solidFill>
                <a:effectLst/>
                <a:latin typeface="Arial" charset="0"/>
                <a:cs typeface="Arial" charset="0"/>
              </a:rPr>
              <a:t>of</a:t>
            </a:r>
            <a:r>
              <a:rPr kumimoji="0" lang="it-IT" sz="1800" b="0" i="0" u="none" strike="noStrike" cap="none" normalizeH="0" baseline="0" dirty="0" smtClean="0">
                <a:ln>
                  <a:noFill/>
                </a:ln>
                <a:solidFill>
                  <a:schemeClr val="tx1"/>
                </a:solidFill>
                <a:effectLst/>
                <a:latin typeface="Arial" charset="0"/>
                <a:cs typeface="Arial" charset="0"/>
              </a:rPr>
              <a:t> </a:t>
            </a:r>
            <a:r>
              <a:rPr kumimoji="0" lang="it-IT" sz="1800" b="0" i="0" u="none" strike="noStrike" cap="none" normalizeH="0" baseline="0" dirty="0" err="1" smtClean="0">
                <a:ln>
                  <a:noFill/>
                </a:ln>
                <a:solidFill>
                  <a:schemeClr val="tx1"/>
                </a:solidFill>
                <a:effectLst/>
                <a:latin typeface="Arial" charset="0"/>
                <a:cs typeface="Arial" charset="0"/>
              </a:rPr>
              <a:t>extreme</a:t>
            </a:r>
            <a:r>
              <a:rPr kumimoji="0" lang="it-IT" sz="1800" b="0" i="0" u="none" strike="noStrike" cap="none" normalizeH="0" baseline="0" dirty="0" smtClean="0">
                <a:ln>
                  <a:noFill/>
                </a:ln>
                <a:solidFill>
                  <a:schemeClr val="tx1"/>
                </a:solidFill>
                <a:effectLst/>
                <a:latin typeface="Arial" charset="0"/>
                <a:cs typeface="Arial" charset="0"/>
              </a:rPr>
              <a:t>, rare </a:t>
            </a:r>
            <a:r>
              <a:rPr kumimoji="0" lang="it-IT" sz="1800" b="0" i="0" u="none" strike="noStrike" cap="none" normalizeH="0" baseline="0" dirty="0" err="1" smtClean="0">
                <a:ln>
                  <a:noFill/>
                </a:ln>
                <a:solidFill>
                  <a:schemeClr val="tx1"/>
                </a:solidFill>
                <a:effectLst/>
                <a:latin typeface="Arial" charset="0"/>
                <a:cs typeface="Arial" charset="0"/>
              </a:rPr>
              <a:t>events</a:t>
            </a:r>
            <a:r>
              <a:rPr kumimoji="0" lang="it-IT" sz="1800" b="0" i="0" u="none" strike="noStrike" cap="none" normalizeH="0" baseline="0" dirty="0" smtClean="0">
                <a:ln>
                  <a:noFill/>
                </a:ln>
                <a:solidFill>
                  <a:schemeClr val="tx1"/>
                </a:solidFill>
                <a:effectLst/>
                <a:latin typeface="Arial" charset="0"/>
                <a:cs typeface="Arial" charset="0"/>
              </a:rPr>
              <a:t>, </a:t>
            </a:r>
            <a:r>
              <a:rPr kumimoji="0" lang="it-IT" sz="1800" b="0" i="0" u="none" strike="noStrike" cap="none" normalizeH="0" baseline="0" dirty="0" err="1" smtClean="0">
                <a:ln>
                  <a:noFill/>
                </a:ln>
                <a:solidFill>
                  <a:schemeClr val="tx1"/>
                </a:solidFill>
                <a:effectLst/>
                <a:latin typeface="Arial" charset="0"/>
                <a:cs typeface="Arial" charset="0"/>
              </a:rPr>
              <a:t>such</a:t>
            </a:r>
            <a:r>
              <a:rPr kumimoji="0" lang="it-IT" sz="1800" b="0" i="0" u="none" strike="noStrike" cap="none" normalizeH="0" baseline="0" dirty="0" smtClean="0">
                <a:ln>
                  <a:noFill/>
                </a:ln>
                <a:solidFill>
                  <a:schemeClr val="tx1"/>
                </a:solidFill>
                <a:effectLst/>
                <a:latin typeface="Arial" charset="0"/>
                <a:cs typeface="Arial" charset="0"/>
              </a:rPr>
              <a:t> </a:t>
            </a:r>
            <a:r>
              <a:rPr kumimoji="0" lang="it-IT" sz="1800" b="0" i="0" u="none" strike="noStrike" cap="none" normalizeH="0" baseline="0" dirty="0" err="1" smtClean="0">
                <a:ln>
                  <a:noFill/>
                </a:ln>
                <a:solidFill>
                  <a:schemeClr val="tx1"/>
                </a:solidFill>
                <a:effectLst/>
                <a:latin typeface="Arial" charset="0"/>
                <a:cs typeface="Arial" charset="0"/>
              </a:rPr>
              <a:t>as</a:t>
            </a:r>
            <a:r>
              <a:rPr kumimoji="0" lang="it-IT" sz="1800" b="0" i="0" u="none" strike="noStrike" cap="none" normalizeH="0" baseline="0" dirty="0" smtClean="0">
                <a:ln>
                  <a:noFill/>
                </a:ln>
                <a:solidFill>
                  <a:schemeClr val="tx1"/>
                </a:solidFill>
                <a:effectLst/>
                <a:latin typeface="Arial" charset="0"/>
                <a:cs typeface="Arial" charset="0"/>
              </a:rPr>
              <a:t> the </a:t>
            </a:r>
            <a:r>
              <a:rPr kumimoji="0" lang="it-IT" sz="1800" b="0" i="0" u="none" strike="noStrike" cap="none" normalizeH="0" baseline="0" dirty="0" smtClean="0">
                <a:ln>
                  <a:noFill/>
                </a:ln>
                <a:solidFill>
                  <a:schemeClr val="tx1"/>
                </a:solidFill>
                <a:effectLst/>
                <a:latin typeface="Arial" charset="0"/>
                <a:cs typeface="Arial" charset="0"/>
                <a:hlinkClick r:id="rId12" tooltip="1755 Lisbon earthquake"/>
              </a:rPr>
              <a:t>1755 </a:t>
            </a:r>
            <a:r>
              <a:rPr kumimoji="0" lang="it-IT" sz="1800" b="0" i="0" u="none" strike="noStrike" cap="none" normalizeH="0" baseline="0" dirty="0" err="1" smtClean="0">
                <a:ln>
                  <a:noFill/>
                </a:ln>
                <a:solidFill>
                  <a:schemeClr val="tx1"/>
                </a:solidFill>
                <a:effectLst/>
                <a:latin typeface="Arial" charset="0"/>
                <a:cs typeface="Arial" charset="0"/>
                <a:hlinkClick r:id="rId12" tooltip="1755 Lisbon earthquake"/>
              </a:rPr>
              <a:t>Lisbon</a:t>
            </a:r>
            <a:r>
              <a:rPr kumimoji="0" lang="it-IT" sz="1800" b="0" i="0" u="none" strike="noStrike" cap="none" normalizeH="0" baseline="0" dirty="0" smtClean="0">
                <a:ln>
                  <a:noFill/>
                </a:ln>
                <a:solidFill>
                  <a:schemeClr val="tx1"/>
                </a:solidFill>
                <a:effectLst/>
                <a:latin typeface="Arial" charset="0"/>
                <a:cs typeface="Arial" charset="0"/>
                <a:hlinkClick r:id="rId12" tooltip="1755 Lisbon earthquake"/>
              </a:rPr>
              <a:t> </a:t>
            </a:r>
            <a:r>
              <a:rPr kumimoji="0" lang="it-IT" sz="1800" b="0" i="0" u="none" strike="noStrike" cap="none" normalizeH="0" baseline="0" dirty="0" err="1" smtClean="0">
                <a:ln>
                  <a:noFill/>
                </a:ln>
                <a:solidFill>
                  <a:schemeClr val="tx1"/>
                </a:solidFill>
                <a:effectLst/>
                <a:latin typeface="Arial" charset="0"/>
                <a:cs typeface="Arial" charset="0"/>
                <a:hlinkClick r:id="rId12" tooltip="1755 Lisbon earthquake"/>
              </a:rPr>
              <a:t>earthquake</a:t>
            </a:r>
            <a:r>
              <a:rPr kumimoji="0" lang="it-IT" sz="1800" b="0" i="0" u="none" strike="noStrike" cap="none" normalizeH="0" baseline="0" dirty="0" smtClean="0">
                <a:ln>
                  <a:noFill/>
                </a:ln>
                <a:solidFill>
                  <a:schemeClr val="tx1"/>
                </a:solidFill>
                <a:effectLst/>
                <a:latin typeface="Arial" charset="0"/>
                <a:cs typeface="Arial" charset="0"/>
              </a:rPr>
              <a:t>. </a:t>
            </a:r>
          </a:p>
        </p:txBody>
      </p:sp>
      <p:pic>
        <p:nvPicPr>
          <p:cNvPr id="30722" name="Picture 2" descr="https://upload.wikimedia.org/wikipedia/commons/thumb/c/ce/1755_Lisbon_earthquake.jpg/500px-1755_Lisbon_earthquake.jpg">
            <a:hlinkClick r:id="rId13"/>
          </p:cNvPr>
          <p:cNvPicPr>
            <a:picLocks noChangeAspect="1" noChangeArrowheads="1"/>
          </p:cNvPicPr>
          <p:nvPr/>
        </p:nvPicPr>
        <p:blipFill>
          <a:blip r:embed="rId14"/>
          <a:srcRect/>
          <a:stretch>
            <a:fillRect/>
          </a:stretch>
        </p:blipFill>
        <p:spPr bwMode="auto">
          <a:xfrm>
            <a:off x="513606" y="3604374"/>
            <a:ext cx="4286250" cy="2543175"/>
          </a:xfrm>
          <a:prstGeom prst="rect">
            <a:avLst/>
          </a:prstGeom>
          <a:noFill/>
        </p:spPr>
      </p:pic>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en-US" sz="3200" dirty="0" smtClean="0">
                <a:latin typeface="Calibri" panose="020F0502020204030204" pitchFamily="34" charset="0"/>
                <a:cs typeface="Calibri" panose="020F0502020204030204" pitchFamily="34" charset="0"/>
              </a:rPr>
              <a:t>Premise</a:t>
            </a:r>
          </a:p>
        </p:txBody>
      </p:sp>
      <p:sp>
        <p:nvSpPr>
          <p:cNvPr id="3" name="Segnaposto testo 2"/>
          <p:cNvSpPr>
            <a:spLocks noGrp="1"/>
          </p:cNvSpPr>
          <p:nvPr>
            <p:ph type="body" sz="quarter" idx="11"/>
          </p:nvPr>
        </p:nvSpPr>
        <p:spPr>
          <a:xfrm>
            <a:off x="452398" y="857232"/>
            <a:ext cx="9787006" cy="575965"/>
          </a:xfrm>
        </p:spPr>
        <p:txBody>
          <a:bodyPr/>
          <a:lstStyle/>
          <a:p>
            <a:r>
              <a:rPr lang="en-US" dirty="0" smtClean="0"/>
              <a:t>On the technical side, there is increasing need to integrate climate-induced variability and uncertainty into the estimation of actions—including wind loads, wave forces, precipitation intensities, thermal loads, and coupled multi-hazard interactions—that structures must withstand throughout their service life. </a:t>
            </a:r>
          </a:p>
          <a:p>
            <a:endParaRPr lang="en-US" dirty="0" smtClean="0"/>
          </a:p>
          <a:p>
            <a:r>
              <a:rPr lang="en-US" dirty="0" smtClean="0"/>
              <a:t>Emerging frameworks advocate for a risk-informed, dynamic design approach that accounts for both current climate extremes and plausible future states. This requires extending the concept of design load beyond the assumption of </a:t>
            </a:r>
            <a:r>
              <a:rPr lang="en-US" dirty="0" err="1" smtClean="0"/>
              <a:t>stationarity</a:t>
            </a:r>
            <a:r>
              <a:rPr lang="en-US" dirty="0" smtClean="0"/>
              <a:t> therefore obtaining design forcing that evolve with projected climate trajectories. </a:t>
            </a:r>
          </a:p>
          <a:p>
            <a:endParaRPr lang="en-US" dirty="0" smtClean="0"/>
          </a:p>
          <a:p>
            <a:r>
              <a:rPr lang="en-US" dirty="0" smtClean="0"/>
              <a:t>How to do that?</a:t>
            </a:r>
          </a:p>
          <a:p>
            <a:r>
              <a:rPr lang="en-US" dirty="0" smtClean="0"/>
              <a:t>We will consider:</a:t>
            </a:r>
          </a:p>
          <a:p>
            <a:pPr>
              <a:buFont typeface="Arial" pitchFamily="34" charset="0"/>
              <a:buChar char="•"/>
            </a:pPr>
            <a:r>
              <a:rPr lang="en-US" dirty="0" smtClean="0"/>
              <a:t> Classical extreme value theory (the importance of statistics);</a:t>
            </a:r>
          </a:p>
          <a:p>
            <a:pPr>
              <a:buFont typeface="Arial" pitchFamily="34" charset="0"/>
              <a:buChar char="•"/>
            </a:pPr>
            <a:r>
              <a:rPr lang="en-US" dirty="0" smtClean="0"/>
              <a:t> Non stationary extreme value theory;</a:t>
            </a:r>
          </a:p>
          <a:p>
            <a:pPr>
              <a:buFont typeface="Arial" pitchFamily="34" charset="0"/>
              <a:buChar char="•"/>
            </a:pPr>
            <a:r>
              <a:rPr lang="en-US" dirty="0" smtClean="0"/>
              <a:t> Stochastic generation;</a:t>
            </a:r>
          </a:p>
          <a:p>
            <a:pPr>
              <a:buFont typeface="Arial" pitchFamily="34" charset="0"/>
              <a:buChar char="•"/>
            </a:pPr>
            <a:r>
              <a:rPr lang="en-US" dirty="0" smtClean="0"/>
              <a:t> Climate models.</a:t>
            </a:r>
            <a:endParaRPr lang="en-US" dirty="0"/>
          </a:p>
        </p:txBody>
      </p:sp>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en-GB" sz="3200" dirty="0" smtClean="0"/>
              <a:t>Deterministic and stochastic simulation</a:t>
            </a:r>
            <a:endParaRPr lang="en-GB" sz="3200" dirty="0"/>
          </a:p>
        </p:txBody>
      </p:sp>
      <p:sp>
        <p:nvSpPr>
          <p:cNvPr id="1026" name="AutoShape 2" descr="https://albertomontanari.it/sites/default/files/didattica/climate/inform-index.png"/>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27650" name="AutoShape 2" descr="https://albertomontanari.it/sites/default/files/didattica/climate/inform-index-global.png"/>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6" name="Segnaposto testo 2"/>
          <p:cNvSpPr>
            <a:spLocks noGrp="1"/>
          </p:cNvSpPr>
          <p:nvPr>
            <p:ph type="body" sz="quarter" idx="11"/>
          </p:nvPr>
        </p:nvSpPr>
        <p:spPr>
          <a:xfrm>
            <a:off x="452398" y="1340768"/>
            <a:ext cx="10715700" cy="575965"/>
          </a:xfrm>
        </p:spPr>
        <p:txBody>
          <a:bodyPr/>
          <a:lstStyle/>
          <a:p>
            <a:r>
              <a:rPr lang="en-GB" dirty="0" smtClean="0"/>
              <a:t>A deterministic simulation is a simulation of a system that is obtained through a deterministic model, namely, a model that establishes a one-to-one relationship between input and output variables. The deterministic model leads to a point prediction which is not associated to any uncertainty assessment. For this reason, often the deterministic simulation is accompanied by uncertainty assessment. </a:t>
            </a:r>
          </a:p>
          <a:p>
            <a:endParaRPr lang="en-GB" dirty="0" smtClean="0"/>
          </a:p>
          <a:p>
            <a:endParaRPr lang="en-GB" dirty="0" smtClean="0"/>
          </a:p>
          <a:p>
            <a:r>
              <a:rPr lang="en-GB" dirty="0" smtClean="0"/>
              <a:t>A </a:t>
            </a:r>
            <a:r>
              <a:rPr lang="en-GB" dirty="0" smtClean="0">
                <a:hlinkClick r:id="rId2"/>
              </a:rPr>
              <a:t>stochastic simulation</a:t>
            </a:r>
            <a:r>
              <a:rPr lang="en-GB" dirty="0" smtClean="0"/>
              <a:t> is a simulation of a system that has variables that can change </a:t>
            </a:r>
            <a:r>
              <a:rPr lang="en-GB" dirty="0" smtClean="0">
                <a:hlinkClick r:id="rId3" tooltip="Stochastic"/>
              </a:rPr>
              <a:t>stochastically (randomly)</a:t>
            </a:r>
            <a:r>
              <a:rPr lang="en-GB" dirty="0" smtClean="0"/>
              <a:t> with individual probabilities. </a:t>
            </a:r>
            <a:r>
              <a:rPr lang="en-GB" dirty="0" smtClean="0">
                <a:hlinkClick r:id="rId4" tooltip="Realization (probability)"/>
              </a:rPr>
              <a:t>Realizations</a:t>
            </a:r>
            <a:r>
              <a:rPr lang="en-GB" dirty="0" smtClean="0"/>
              <a:t> of these </a:t>
            </a:r>
            <a:r>
              <a:rPr lang="en-GB" dirty="0" smtClean="0">
                <a:hlinkClick r:id="rId5" tooltip="Random variable"/>
              </a:rPr>
              <a:t>random variables</a:t>
            </a:r>
            <a:r>
              <a:rPr lang="en-GB" dirty="0" smtClean="0"/>
              <a:t> are generated and inserted into a model of the system. Outputs of the model are recorded, and then the process is repeated with a new set of random values. These steps are repeated until a sufficient amount of data is gathered. In the end, the distribution of the outputs shows the most probable estimates as well as a frame of expectations regarding what ranges of values the variables are more or less likely to fall in (</a:t>
            </a:r>
            <a:r>
              <a:rPr lang="en-GB" dirty="0" smtClean="0">
                <a:hlinkClick r:id="rId6"/>
              </a:rPr>
              <a:t>from Wikipedia</a:t>
            </a:r>
            <a:r>
              <a:rPr lang="en-GB" dirty="0" smtClean="0"/>
              <a:t>).</a:t>
            </a:r>
            <a:endParaRPr lang="en-GB" dirty="0"/>
          </a:p>
        </p:txBody>
      </p:sp>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en-US" sz="3200" dirty="0" smtClean="0">
                <a:latin typeface="Calibri" panose="020F0502020204030204" pitchFamily="34" charset="0"/>
                <a:cs typeface="Calibri" panose="020F0502020204030204" pitchFamily="34" charset="0"/>
              </a:rPr>
              <a:t>Pros and cons</a:t>
            </a:r>
          </a:p>
        </p:txBody>
      </p:sp>
      <p:sp>
        <p:nvSpPr>
          <p:cNvPr id="3" name="Segnaposto testo 2"/>
          <p:cNvSpPr>
            <a:spLocks noGrp="1"/>
          </p:cNvSpPr>
          <p:nvPr>
            <p:ph type="body" sz="quarter" idx="11"/>
          </p:nvPr>
        </p:nvSpPr>
        <p:spPr>
          <a:xfrm>
            <a:off x="452398" y="1281399"/>
            <a:ext cx="9787006" cy="575965"/>
          </a:xfrm>
        </p:spPr>
        <p:txBody>
          <a:bodyPr/>
          <a:lstStyle/>
          <a:p>
            <a:r>
              <a:rPr lang="en-US" dirty="0" smtClean="0"/>
              <a:t>Non-stationary models have a larger number of parameters and therefore entail a larger uncertainty of predictions. What if the obtained design load is </a:t>
            </a:r>
            <a:r>
              <a:rPr lang="en-US" dirty="0" err="1" smtClean="0"/>
              <a:t>characterised</a:t>
            </a:r>
            <a:r>
              <a:rPr lang="en-US" dirty="0" smtClean="0"/>
              <a:t> by large uncertainty? </a:t>
            </a:r>
          </a:p>
          <a:p>
            <a:endParaRPr lang="en-US" dirty="0" smtClean="0"/>
          </a:p>
          <a:p>
            <a:r>
              <a:rPr lang="en-US" dirty="0" smtClean="0"/>
              <a:t>Climate models reliability and downscaling.</a:t>
            </a:r>
          </a:p>
          <a:p>
            <a:endParaRPr lang="en-US" dirty="0" smtClean="0"/>
          </a:p>
          <a:p>
            <a:r>
              <a:rPr lang="en-US" b="1" dirty="0" smtClean="0"/>
              <a:t>Compound events - multi-hazard interactions</a:t>
            </a:r>
            <a:r>
              <a:rPr lang="en-US" dirty="0" smtClean="0"/>
              <a:t>. Climate change can simultaneously influence wind, precipitation, storm surge, and seismic soil conditions, leading to complex loading regimes that are poorly captured by single-hazard models. Research is increasingly focused on developing multi-hazard frameworks that consider correlation structures and cascading effects, as well as on incorporating compound event analysis into reliability assessments. </a:t>
            </a:r>
            <a:endParaRPr lang="en-US" dirty="0"/>
          </a:p>
        </p:txBody>
      </p:sp>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en-US" sz="3200" dirty="0" smtClean="0">
                <a:latin typeface="Calibri" panose="020F0502020204030204" pitchFamily="34" charset="0"/>
                <a:cs typeface="Calibri" panose="020F0502020204030204" pitchFamily="34" charset="0"/>
              </a:rPr>
              <a:t>Changing mindset</a:t>
            </a:r>
          </a:p>
        </p:txBody>
      </p:sp>
      <p:sp>
        <p:nvSpPr>
          <p:cNvPr id="3" name="Segnaposto testo 2"/>
          <p:cNvSpPr>
            <a:spLocks noGrp="1"/>
          </p:cNvSpPr>
          <p:nvPr>
            <p:ph type="body" sz="quarter" idx="11"/>
          </p:nvPr>
        </p:nvSpPr>
        <p:spPr>
          <a:xfrm>
            <a:off x="452398" y="1281399"/>
            <a:ext cx="9787006" cy="575965"/>
          </a:xfrm>
        </p:spPr>
        <p:txBody>
          <a:bodyPr/>
          <a:lstStyle/>
          <a:p>
            <a:r>
              <a:rPr lang="en-US" dirty="0" smtClean="0"/>
              <a:t>Adaptive design strategies are also gaining traction.</a:t>
            </a:r>
          </a:p>
          <a:p>
            <a:endParaRPr lang="en-US" dirty="0" smtClean="0"/>
          </a:p>
          <a:p>
            <a:r>
              <a:rPr lang="en-US" dirty="0" smtClean="0"/>
              <a:t>These include performance-based design criteria that allow for planned future modification based on updated climate information, and the use of digital twins and real-time monitoring systems to track evolving environmental loads and structural responses. Machine learning and data assimilation techniques offer promising avenues for continuously refining action estimates from observational data streams, enabling more responsive and resilient infrastructure management. </a:t>
            </a:r>
          </a:p>
          <a:p>
            <a:endParaRPr lang="en-US" dirty="0" smtClean="0"/>
          </a:p>
          <a:p>
            <a:r>
              <a:rPr lang="en-US" dirty="0" smtClean="0"/>
              <a:t>No regret strategies.</a:t>
            </a:r>
            <a:endParaRPr lang="en-US" dirty="0"/>
          </a:p>
        </p:txBody>
      </p:sp>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en-US" sz="3200" dirty="0" smtClean="0">
                <a:latin typeface="Calibri" panose="020F0502020204030204" pitchFamily="34" charset="0"/>
                <a:cs typeface="Calibri" panose="020F0502020204030204" pitchFamily="34" charset="0"/>
              </a:rPr>
              <a:t>Key points</a:t>
            </a:r>
          </a:p>
        </p:txBody>
      </p:sp>
      <p:sp>
        <p:nvSpPr>
          <p:cNvPr id="3" name="Segnaposto testo 2"/>
          <p:cNvSpPr>
            <a:spLocks noGrp="1"/>
          </p:cNvSpPr>
          <p:nvPr>
            <p:ph type="body" sz="quarter" idx="11"/>
          </p:nvPr>
        </p:nvSpPr>
        <p:spPr>
          <a:xfrm>
            <a:off x="452398" y="1138523"/>
            <a:ext cx="9787006" cy="575965"/>
          </a:xfrm>
        </p:spPr>
        <p:txBody>
          <a:bodyPr/>
          <a:lstStyle/>
          <a:p>
            <a:pPr marL="176213" indent="-176213">
              <a:buFont typeface="Arial" pitchFamily="34" charset="0"/>
              <a:buChar char="•"/>
            </a:pPr>
            <a:r>
              <a:rPr lang="en-US" dirty="0" smtClean="0"/>
              <a:t>Key sustainable design principles relevant to climate change include:</a:t>
            </a:r>
          </a:p>
          <a:p>
            <a:pPr marL="176213" indent="-176213">
              <a:buFont typeface="Arial" pitchFamily="34" charset="0"/>
              <a:buChar char="•"/>
            </a:pPr>
            <a:r>
              <a:rPr lang="en-US" dirty="0" smtClean="0"/>
              <a:t>Site master planning and design for ecology;</a:t>
            </a:r>
          </a:p>
          <a:p>
            <a:pPr marL="176213" indent="-176213">
              <a:buFont typeface="Arial" pitchFamily="34" charset="0"/>
              <a:buChar char="•"/>
            </a:pPr>
            <a:r>
              <a:rPr lang="en-US" dirty="0" smtClean="0"/>
              <a:t>Potable water conservation, and minimizing waste water discharges;</a:t>
            </a:r>
          </a:p>
          <a:p>
            <a:pPr marL="176213" indent="-176213">
              <a:buFont typeface="Arial" pitchFamily="34" charset="0"/>
              <a:buChar char="•"/>
            </a:pPr>
            <a:r>
              <a:rPr lang="en-US" dirty="0" smtClean="0"/>
              <a:t>Process design to conserve water, energy and other natural resources;</a:t>
            </a:r>
          </a:p>
          <a:p>
            <a:pPr marL="176213" indent="-176213">
              <a:buFont typeface="Arial" pitchFamily="34" charset="0"/>
              <a:buChar char="•"/>
            </a:pPr>
            <a:r>
              <a:rPr lang="en-US" dirty="0" smtClean="0"/>
              <a:t>Design provisions for phased construction to meet current needs with provisions for meeting future facility requirements;</a:t>
            </a:r>
          </a:p>
          <a:p>
            <a:pPr marL="176213" indent="-176213">
              <a:buFont typeface="Arial" pitchFamily="34" charset="0"/>
              <a:buChar char="•"/>
            </a:pPr>
            <a:r>
              <a:rPr lang="en-US" dirty="0" smtClean="0"/>
              <a:t>provisions for adding sustainable design measures in future phases of construction, if not funded in the initial phase;</a:t>
            </a:r>
          </a:p>
          <a:p>
            <a:pPr marL="176213" indent="-176213">
              <a:buFont typeface="Arial" pitchFamily="34" charset="0"/>
              <a:buChar char="•"/>
            </a:pPr>
            <a:r>
              <a:rPr lang="en-US" dirty="0" smtClean="0"/>
              <a:t>Passive design of facilities to save energy in plant and building operations, e.g. green roofs (vegetated); adequate insulation of building walls, roofs, pipes, ducts and vessels, to minimize fossil-fueled power consumption and emissions, high-efficiency electrical systems including high-performance lighting systems integrated with </a:t>
            </a:r>
            <a:r>
              <a:rPr lang="en-US" dirty="0" err="1" smtClean="0"/>
              <a:t>daylighting</a:t>
            </a:r>
            <a:r>
              <a:rPr lang="en-US" dirty="0" smtClean="0"/>
              <a:t> and smart controls;</a:t>
            </a:r>
            <a:endParaRPr lang="en-US" dirty="0"/>
          </a:p>
        </p:txBody>
      </p:sp>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en-US" sz="3200" dirty="0" smtClean="0">
                <a:latin typeface="Calibri" panose="020F0502020204030204" pitchFamily="34" charset="0"/>
                <a:cs typeface="Calibri" panose="020F0502020204030204" pitchFamily="34" charset="0"/>
              </a:rPr>
              <a:t>Key points</a:t>
            </a:r>
          </a:p>
        </p:txBody>
      </p:sp>
      <p:sp>
        <p:nvSpPr>
          <p:cNvPr id="3" name="Segnaposto testo 2"/>
          <p:cNvSpPr>
            <a:spLocks noGrp="1"/>
          </p:cNvSpPr>
          <p:nvPr>
            <p:ph type="body" sz="quarter" idx="11"/>
          </p:nvPr>
        </p:nvSpPr>
        <p:spPr>
          <a:xfrm>
            <a:off x="452398" y="1281399"/>
            <a:ext cx="9787006" cy="575965"/>
          </a:xfrm>
        </p:spPr>
        <p:txBody>
          <a:bodyPr/>
          <a:lstStyle/>
          <a:p>
            <a:pPr marL="176213" indent="-176213">
              <a:buFont typeface="Arial" pitchFamily="34" charset="0"/>
              <a:buChar char="•"/>
            </a:pPr>
            <a:r>
              <a:rPr lang="en-US" dirty="0" smtClean="0"/>
              <a:t>Onsite renewable energy with energy storage for peak use, meeting the power demand that has been reduced by all of the above concepts, and resulting in reduced fossil fuel demand / emissions;</a:t>
            </a:r>
          </a:p>
          <a:p>
            <a:pPr marL="176213" indent="-176213">
              <a:buFont typeface="Arial" pitchFamily="34" charset="0"/>
              <a:buChar char="•"/>
            </a:pPr>
            <a:r>
              <a:rPr lang="en-US" dirty="0" smtClean="0"/>
              <a:t>Eco-purchasing and contracting: “greening” the supply chain to minimize climate change impacts of the supply chain;</a:t>
            </a:r>
          </a:p>
          <a:p>
            <a:pPr marL="176213" indent="-176213">
              <a:buFont typeface="Arial" pitchFamily="34" charset="0"/>
              <a:buChar char="•"/>
            </a:pPr>
            <a:r>
              <a:rPr lang="en-US" dirty="0" smtClean="0"/>
              <a:t>Managed construction to protect the site’s natural resources, minimize pollution and waste and recycle or salvage surplus materials;</a:t>
            </a:r>
          </a:p>
          <a:p>
            <a:pPr marL="176213" indent="-176213">
              <a:buFont typeface="Arial" pitchFamily="34" charset="0"/>
              <a:buChar char="•"/>
            </a:pPr>
            <a:r>
              <a:rPr lang="en-US" dirty="0" smtClean="0"/>
              <a:t>Neutralizing any additional capital costs by combining “hard” benefits (life-cycle cost savings and returns on investment) with “soft” benefits (intangible but real and significant);</a:t>
            </a:r>
          </a:p>
          <a:p>
            <a:pPr marL="176213" indent="-176213">
              <a:buFont typeface="Arial" pitchFamily="34" charset="0"/>
              <a:buChar char="•"/>
            </a:pPr>
            <a:r>
              <a:rPr lang="en-US" dirty="0" smtClean="0"/>
              <a:t>Protection of ecological systems;</a:t>
            </a:r>
          </a:p>
          <a:p>
            <a:pPr marL="176213" indent="-176213">
              <a:buFont typeface="Arial" pitchFamily="34" charset="0"/>
              <a:buChar char="•"/>
            </a:pPr>
            <a:r>
              <a:rPr lang="en-US" dirty="0" smtClean="0"/>
              <a:t>Life-cycle thinking rather than short-term cost optimization.</a:t>
            </a:r>
            <a:endParaRPr lang="en-US" dirty="0"/>
          </a:p>
        </p:txBody>
      </p:sp>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it-IT" sz="3200" dirty="0" err="1" smtClean="0"/>
              <a:t>Integrated</a:t>
            </a:r>
            <a:r>
              <a:rPr lang="it-IT" sz="3200" dirty="0" smtClean="0"/>
              <a:t> Design </a:t>
            </a:r>
            <a:r>
              <a:rPr lang="it-IT" sz="3200" dirty="0" err="1" smtClean="0"/>
              <a:t>Process</a:t>
            </a:r>
            <a:r>
              <a:rPr lang="it-IT" sz="3200" dirty="0" smtClean="0"/>
              <a:t> </a:t>
            </a:r>
            <a:endParaRPr lang="en-US" sz="3200" dirty="0" smtClean="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452398" y="1281399"/>
            <a:ext cx="10715700" cy="575965"/>
          </a:xfrm>
        </p:spPr>
        <p:txBody>
          <a:bodyPr/>
          <a:lstStyle/>
          <a:p>
            <a:r>
              <a:rPr lang="en-US" dirty="0" smtClean="0"/>
              <a:t>A central concept is the integrated sustainable design team. Traditional project delivery often separates disciplines, leading to fragmented decision-making. In contrast, an integrated team brings together engineers from multiple disciplines, procurement specialists, construction personnel, clients, and operators from the earliest project stages.</a:t>
            </a:r>
          </a:p>
          <a:p>
            <a:endParaRPr lang="en-US" dirty="0" smtClean="0"/>
          </a:p>
          <a:p>
            <a:r>
              <a:rPr lang="en-US" dirty="0" smtClean="0"/>
              <a:t>This integrated approach:</a:t>
            </a:r>
          </a:p>
          <a:p>
            <a:pPr marL="176213" indent="-176213">
              <a:buFont typeface="Arial" pitchFamily="34" charset="0"/>
              <a:buChar char="•"/>
            </a:pPr>
            <a:r>
              <a:rPr lang="en-US" dirty="0" smtClean="0"/>
              <a:t>Enables cross-disciplinary trade-offs;</a:t>
            </a:r>
          </a:p>
          <a:p>
            <a:pPr marL="176213" indent="-176213">
              <a:buFont typeface="Arial" pitchFamily="34" charset="0"/>
              <a:buChar char="•"/>
            </a:pPr>
            <a:r>
              <a:rPr lang="en-US" dirty="0" smtClean="0"/>
              <a:t>Prevents over-design and redundancy;</a:t>
            </a:r>
          </a:p>
          <a:p>
            <a:pPr marL="176213" indent="-176213">
              <a:buFont typeface="Arial" pitchFamily="34" charset="0"/>
              <a:buChar char="•"/>
            </a:pPr>
            <a:r>
              <a:rPr lang="en-US" dirty="0" smtClean="0"/>
              <a:t>Maximizes energy and water efficiency;</a:t>
            </a:r>
          </a:p>
          <a:p>
            <a:pPr marL="176213" indent="-176213">
              <a:buFont typeface="Arial" pitchFamily="34" charset="0"/>
              <a:buChar char="•"/>
            </a:pPr>
            <a:r>
              <a:rPr lang="en-US" dirty="0" smtClean="0"/>
              <a:t>Reduces greenhouse gas emissions at system level.</a:t>
            </a:r>
          </a:p>
          <a:p>
            <a:endParaRPr lang="en-US" smtClean="0"/>
          </a:p>
          <a:p>
            <a:r>
              <a:rPr lang="en-US" smtClean="0"/>
              <a:t>Importantly</a:t>
            </a:r>
            <a:r>
              <a:rPr lang="en-US" dirty="0" smtClean="0"/>
              <a:t>, sustainability is not treated as an “add-on,” but as an embedded requirement within the standard design workflow.</a:t>
            </a:r>
          </a:p>
          <a:p>
            <a:pPr marL="176213" indent="-176213">
              <a:buFont typeface="Arial" pitchFamily="34" charset="0"/>
              <a:buChar char="•"/>
            </a:pPr>
            <a:endParaRPr lang="en-US" dirty="0"/>
          </a:p>
        </p:txBody>
      </p:sp>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it-IT" sz="3200" dirty="0" err="1" smtClean="0"/>
              <a:t>Conceptual</a:t>
            </a:r>
            <a:r>
              <a:rPr lang="it-IT" sz="3200" dirty="0" smtClean="0"/>
              <a:t> Design</a:t>
            </a:r>
          </a:p>
        </p:txBody>
      </p:sp>
      <p:sp>
        <p:nvSpPr>
          <p:cNvPr id="3" name="Segnaposto testo 2"/>
          <p:cNvSpPr>
            <a:spLocks noGrp="1"/>
          </p:cNvSpPr>
          <p:nvPr>
            <p:ph type="body" sz="quarter" idx="11"/>
          </p:nvPr>
        </p:nvSpPr>
        <p:spPr>
          <a:xfrm>
            <a:off x="452398" y="1281399"/>
            <a:ext cx="10715700" cy="575965"/>
          </a:xfrm>
        </p:spPr>
        <p:txBody>
          <a:bodyPr/>
          <a:lstStyle/>
          <a:p>
            <a:r>
              <a:rPr lang="en-GB" dirty="0" smtClean="0"/>
              <a:t>The conceptual design phase is identified as the most critical stage for addressing climate change. Decisions made at this stage have the largest influence on long-term environmental performance and the lowest cost of implementation.</a:t>
            </a:r>
          </a:p>
          <a:p>
            <a:endParaRPr lang="en-GB" dirty="0" smtClean="0"/>
          </a:p>
          <a:p>
            <a:r>
              <a:rPr lang="en-GB" dirty="0" smtClean="0"/>
              <a:t>During conceptual design, the integrated team should:</a:t>
            </a:r>
          </a:p>
          <a:p>
            <a:pPr marL="177800" indent="-177800">
              <a:buFont typeface="Arial" pitchFamily="34" charset="0"/>
              <a:buChar char="•"/>
            </a:pPr>
            <a:r>
              <a:rPr lang="en-GB" dirty="0" smtClean="0"/>
              <a:t>Establish clear sustainability and greenhouse gases (GHG) reduction targets (e.g., percentage reductions relative to baseline designs);</a:t>
            </a:r>
          </a:p>
          <a:p>
            <a:pPr marL="177800" indent="-177800">
              <a:buFont typeface="Arial" pitchFamily="34" charset="0"/>
              <a:buChar char="•"/>
            </a:pPr>
            <a:r>
              <a:rPr lang="en-GB" dirty="0" smtClean="0"/>
              <a:t>Select site layout and building orientation to minimize energy loads;</a:t>
            </a:r>
          </a:p>
          <a:p>
            <a:pPr marL="177800" indent="-177800">
              <a:buFont typeface="Arial" pitchFamily="34" charset="0"/>
              <a:buChar char="•"/>
            </a:pPr>
            <a:r>
              <a:rPr lang="en-GB" dirty="0" smtClean="0"/>
              <a:t>Preserve natural site features and reduce land disturbance;</a:t>
            </a:r>
          </a:p>
          <a:p>
            <a:pPr marL="177800" indent="-177800">
              <a:buFont typeface="Arial" pitchFamily="34" charset="0"/>
              <a:buChar char="•"/>
            </a:pPr>
            <a:r>
              <a:rPr lang="en-GB" dirty="0" smtClean="0"/>
              <a:t>Incorporate passive design strategies such as </a:t>
            </a:r>
            <a:r>
              <a:rPr lang="en-GB" dirty="0" err="1" smtClean="0"/>
              <a:t>daylighting</a:t>
            </a:r>
            <a:r>
              <a:rPr lang="en-GB" dirty="0" smtClean="0"/>
              <a:t> and natural ventilation;</a:t>
            </a:r>
          </a:p>
          <a:p>
            <a:pPr marL="177800" indent="-177800">
              <a:buFont typeface="Arial" pitchFamily="34" charset="0"/>
              <a:buChar char="•"/>
            </a:pPr>
            <a:r>
              <a:rPr lang="en-GB" dirty="0" smtClean="0"/>
              <a:t>Evaluate renewable energy options and energy-efficient systems.</a:t>
            </a:r>
          </a:p>
          <a:p>
            <a:endParaRPr lang="en-GB" dirty="0" smtClean="0"/>
          </a:p>
          <a:p>
            <a:r>
              <a:rPr lang="en-GB" dirty="0" smtClean="0"/>
              <a:t>Preliminary energy </a:t>
            </a:r>
            <a:r>
              <a:rPr lang="en-GB" dirty="0" err="1" smtClean="0"/>
              <a:t>modeling</a:t>
            </a:r>
            <a:r>
              <a:rPr lang="en-GB" dirty="0" smtClean="0"/>
              <a:t>, lifecycle cost estimates, and GHG emission calculations are developed at this stage to guide decision-making. These early analyses form benchmarks that are tracked throughout the project lifecycle </a:t>
            </a:r>
          </a:p>
          <a:p>
            <a:pPr marL="176213" indent="-176213">
              <a:buFont typeface="Arial" pitchFamily="34" charset="0"/>
              <a:buChar char="•"/>
            </a:pPr>
            <a:endParaRPr lang="en-US" dirty="0"/>
          </a:p>
        </p:txBody>
      </p:sp>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it-IT" sz="3200" dirty="0" err="1" smtClean="0"/>
              <a:t>Preliminary</a:t>
            </a:r>
            <a:r>
              <a:rPr lang="it-IT" sz="3200" dirty="0" smtClean="0"/>
              <a:t> Design</a:t>
            </a:r>
            <a:endParaRPr lang="it-IT" sz="3200" dirty="0"/>
          </a:p>
        </p:txBody>
      </p:sp>
      <p:sp>
        <p:nvSpPr>
          <p:cNvPr id="3" name="Segnaposto testo 2"/>
          <p:cNvSpPr>
            <a:spLocks noGrp="1"/>
          </p:cNvSpPr>
          <p:nvPr>
            <p:ph type="body" sz="quarter" idx="11"/>
          </p:nvPr>
        </p:nvSpPr>
        <p:spPr>
          <a:xfrm>
            <a:off x="452398" y="1281399"/>
            <a:ext cx="10715700" cy="575965"/>
          </a:xfrm>
        </p:spPr>
        <p:txBody>
          <a:bodyPr/>
          <a:lstStyle/>
          <a:p>
            <a:r>
              <a:rPr lang="en-GB" dirty="0" smtClean="0"/>
              <a:t>In the preliminary design phase, conceptual ideas are refined into technically robust systems. Energy models become more detailed, emissions estimates are updated, and material choices are evaluated for their embodied carbon content.</a:t>
            </a:r>
          </a:p>
          <a:p>
            <a:endParaRPr lang="en-GB" dirty="0" smtClean="0"/>
          </a:p>
          <a:p>
            <a:r>
              <a:rPr lang="en-GB" dirty="0" smtClean="0"/>
              <a:t>Key activities include:</a:t>
            </a:r>
          </a:p>
          <a:p>
            <a:pPr marL="177800" indent="-177800">
              <a:buFont typeface="Arial" pitchFamily="34" charset="0"/>
              <a:buChar char="•"/>
            </a:pPr>
            <a:r>
              <a:rPr lang="en-GB" dirty="0" smtClean="0"/>
              <a:t>Right-sizing systems using simulation tools instead of rules of thumb;</a:t>
            </a:r>
          </a:p>
          <a:p>
            <a:pPr marL="177800" indent="-177800">
              <a:buFont typeface="Arial" pitchFamily="34" charset="0"/>
              <a:buChar char="•"/>
            </a:pPr>
            <a:r>
              <a:rPr lang="en-GB" dirty="0" smtClean="0"/>
              <a:t>Identifying interactions between building envelope, HVAC, lighting, and process loads;</a:t>
            </a:r>
          </a:p>
          <a:p>
            <a:pPr marL="177800" indent="-177800">
              <a:buFont typeface="Arial" pitchFamily="34" charset="0"/>
              <a:buChar char="•"/>
            </a:pPr>
            <a:r>
              <a:rPr lang="en-GB" dirty="0" smtClean="0"/>
              <a:t>Evaluating alternative design solutions to reduce energy demand and emissions;</a:t>
            </a:r>
          </a:p>
          <a:p>
            <a:pPr marL="177800" indent="-177800">
              <a:buFont typeface="Arial" pitchFamily="34" charset="0"/>
              <a:buChar char="•"/>
            </a:pPr>
            <a:r>
              <a:rPr lang="en-GB" dirty="0" smtClean="0"/>
              <a:t>Updating lifecycle cost analyses to ensure economic feasibility.</a:t>
            </a:r>
          </a:p>
          <a:p>
            <a:endParaRPr lang="en-GB" dirty="0" smtClean="0"/>
          </a:p>
          <a:p>
            <a:r>
              <a:rPr lang="en-GB" dirty="0" smtClean="0"/>
              <a:t>Regular design reviews are conducted to verify that sustainability goals remain achievable as the design evolves.</a:t>
            </a:r>
          </a:p>
          <a:p>
            <a:pPr marL="176213" indent="-176213">
              <a:buFont typeface="Arial" pitchFamily="34" charset="0"/>
              <a:buChar char="•"/>
            </a:pPr>
            <a:endParaRPr lang="en-US" dirty="0"/>
          </a:p>
        </p:txBody>
      </p:sp>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theme/theme1.xml><?xml version="1.0" encoding="utf-8"?>
<a:theme xmlns:a="http://schemas.openxmlformats.org/drawingml/2006/main" name="COPERTIN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4000" b="1" dirty="0" smtClean="0">
            <a:solidFill>
              <a:schemeClr val="bg1"/>
            </a:solidFill>
            <a:latin typeface="Century Gothic" panose="020B0502020202020204" pitchFamily="34" charset="0"/>
          </a:defRPr>
        </a:defPPr>
      </a:lstStyle>
    </a:txDef>
  </a:objectDefaults>
  <a:extraClrSchemeLst/>
</a:theme>
</file>

<file path=ppt/theme/theme2.xml><?xml version="1.0" encoding="utf-8"?>
<a:theme xmlns:a="http://schemas.openxmlformats.org/drawingml/2006/main" name="DIAPOSITIV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HIUSURA">
  <a:themeElements>
    <a:clrScheme name="Personalizzato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EEECE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6323</TotalTime>
  <Words>1777</Words>
  <Application>Microsoft Office PowerPoint</Application>
  <PresentationFormat>Personalizzato</PresentationFormat>
  <Paragraphs>139</Paragraphs>
  <Slides>20</Slides>
  <Notes>0</Notes>
  <HiddenSlides>0</HiddenSlides>
  <MMClips>0</MMClips>
  <ScaleCrop>false</ScaleCrop>
  <HeadingPairs>
    <vt:vector size="4" baseType="variant">
      <vt:variant>
        <vt:lpstr>Tema</vt:lpstr>
      </vt:variant>
      <vt:variant>
        <vt:i4>3</vt:i4>
      </vt:variant>
      <vt:variant>
        <vt:lpstr>Titoli diapositive</vt:lpstr>
      </vt:variant>
      <vt:variant>
        <vt:i4>20</vt:i4>
      </vt:variant>
    </vt:vector>
  </HeadingPairs>
  <TitlesOfParts>
    <vt:vector size="23" baseType="lpstr">
      <vt:lpstr>COPERTINA</vt:lpstr>
      <vt:lpstr>DIAPOSITIVE</vt:lpstr>
      <vt:lpstr>CHIUSURA</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vector>
  </TitlesOfParts>
  <Company>Università di Bologna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UTENTE</dc:creator>
  <cp:lastModifiedBy>sturno</cp:lastModifiedBy>
  <cp:revision>377</cp:revision>
  <dcterms:created xsi:type="dcterms:W3CDTF">2017-11-13T10:11:35Z</dcterms:created>
  <dcterms:modified xsi:type="dcterms:W3CDTF">2026-02-18T15:05:06Z</dcterms:modified>
</cp:coreProperties>
</file>