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1" r:id="rId3"/>
  </p:sldMasterIdLst>
  <p:sldIdLst>
    <p:sldId id="263" r:id="rId4"/>
    <p:sldId id="268" r:id="rId5"/>
    <p:sldId id="295" r:id="rId6"/>
    <p:sldId id="296" r:id="rId7"/>
    <p:sldId id="302" r:id="rId8"/>
    <p:sldId id="303" r:id="rId9"/>
    <p:sldId id="306" r:id="rId10"/>
    <p:sldId id="307" r:id="rId11"/>
    <p:sldId id="308" r:id="rId12"/>
    <p:sldId id="297" r:id="rId13"/>
    <p:sldId id="304" r:id="rId14"/>
    <p:sldId id="305" r:id="rId15"/>
    <p:sldId id="315" r:id="rId16"/>
    <p:sldId id="298" r:id="rId17"/>
    <p:sldId id="301" r:id="rId18"/>
    <p:sldId id="309" r:id="rId19"/>
    <p:sldId id="312" r:id="rId20"/>
    <p:sldId id="313" r:id="rId21"/>
    <p:sldId id="299" r:id="rId22"/>
    <p:sldId id="310" r:id="rId23"/>
    <p:sldId id="300" r:id="rId24"/>
    <p:sldId id="311" r:id="rId25"/>
    <p:sldId id="294" r:id="rId26"/>
    <p:sldId id="314" r:id="rId27"/>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a:srgbClr val="BD2B0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31" autoAdjust="0"/>
    <p:restoredTop sz="94604" autoAdjust="0"/>
  </p:normalViewPr>
  <p:slideViewPr>
    <p:cSldViewPr showGuides="1">
      <p:cViewPr varScale="1">
        <p:scale>
          <a:sx n="102" d="100"/>
          <a:sy n="102" d="100"/>
        </p:scale>
        <p:origin x="-1116"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COPERTINA">
    <p:spTree>
      <p:nvGrpSpPr>
        <p:cNvPr id="1" name=""/>
        <p:cNvGrpSpPr/>
        <p:nvPr/>
      </p:nvGrpSpPr>
      <p:grpSpPr>
        <a:xfrm>
          <a:off x="0" y="0"/>
          <a:ext cx="0" cy="0"/>
          <a:chOff x="0" y="0"/>
          <a:chExt cx="0" cy="0"/>
        </a:xfrm>
      </p:grpSpPr>
      <p:sp>
        <p:nvSpPr>
          <p:cNvPr id="3" name="Segnaposto testo 2"/>
          <p:cNvSpPr>
            <a:spLocks noGrp="1"/>
          </p:cNvSpPr>
          <p:nvPr>
            <p:ph type="body" sz="quarter" idx="10" hasCustomPrompt="1"/>
          </p:nvPr>
        </p:nvSpPr>
        <p:spPr>
          <a:xfrm>
            <a:off x="4751851" y="548680"/>
            <a:ext cx="6913364" cy="4536504"/>
          </a:xfrm>
          <a:prstGeom prst="rect">
            <a:avLst/>
          </a:prstGeom>
        </p:spPr>
        <p:txBody>
          <a:bodyPr anchor="ctr" anchorCtr="0"/>
          <a:lstStyle>
            <a:lvl1pPr marL="0" indent="0">
              <a:buNone/>
              <a:defRPr sz="3600" b="1">
                <a:solidFill>
                  <a:schemeClr val="bg1"/>
                </a:solidFill>
                <a:latin typeface="Century Gothic" panose="020B0502020202020204" pitchFamily="34" charset="0"/>
              </a:defRPr>
            </a:lvl1pPr>
          </a:lstStyle>
          <a:p>
            <a:pPr lvl="0"/>
            <a:r>
              <a:rPr lang="it-IT" dirty="0" smtClean="0"/>
              <a:t>Fare clic per inserire </a:t>
            </a:r>
          </a:p>
          <a:p>
            <a:pPr lvl="0"/>
            <a:r>
              <a:rPr lang="it-IT" dirty="0" smtClean="0"/>
              <a:t>il titolo della presentazione</a:t>
            </a:r>
            <a:endParaRPr lang="it-IT" dirty="0"/>
          </a:p>
        </p:txBody>
      </p:sp>
      <p:sp>
        <p:nvSpPr>
          <p:cNvPr id="6" name="Segnaposto testo 5"/>
          <p:cNvSpPr>
            <a:spLocks noGrp="1"/>
          </p:cNvSpPr>
          <p:nvPr>
            <p:ph type="body" sz="quarter" idx="11" hasCustomPrompt="1"/>
          </p:nvPr>
        </p:nvSpPr>
        <p:spPr>
          <a:xfrm>
            <a:off x="4751917" y="5379814"/>
            <a:ext cx="7008283" cy="425450"/>
          </a:xfrm>
          <a:prstGeom prst="rect">
            <a:avLst/>
          </a:prstGeom>
        </p:spPr>
        <p:txBody>
          <a:bodyPr/>
          <a:lstStyle>
            <a:lvl1pPr marL="0" indent="0">
              <a:buNone/>
              <a:defRPr sz="24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8" name="Segnaposto testo 7"/>
          <p:cNvSpPr>
            <a:spLocks noGrp="1"/>
          </p:cNvSpPr>
          <p:nvPr>
            <p:ph type="body" sz="quarter" idx="12" hasCustomPrompt="1"/>
          </p:nvPr>
        </p:nvSpPr>
        <p:spPr>
          <a:xfrm>
            <a:off x="4751918" y="5877942"/>
            <a:ext cx="7105649" cy="791418"/>
          </a:xfrm>
          <a:prstGeom prst="rect">
            <a:avLst/>
          </a:prstGeom>
        </p:spPr>
        <p:txBody>
          <a:bodyPr/>
          <a:lstStyle>
            <a:lvl1pPr marL="0" indent="0">
              <a:buNone/>
              <a:defRPr sz="2000" baseline="0">
                <a:solidFill>
                  <a:schemeClr val="bg1"/>
                </a:solidFill>
                <a:latin typeface="Century Gothic" panose="020B0502020202020204" pitchFamily="34" charset="0"/>
              </a:defRPr>
            </a:lvl1pPr>
          </a:lstStyle>
          <a:p>
            <a:pPr lvl="0"/>
            <a:r>
              <a:rPr lang="it-IT" dirty="0" smtClean="0"/>
              <a:t>Dipartimento/Struttura </a:t>
            </a:r>
            <a:r>
              <a:rPr lang="it-IT" dirty="0" err="1" smtClean="0"/>
              <a:t>xxxxxx</a:t>
            </a:r>
            <a:r>
              <a:rPr lang="it-IT" dirty="0" smtClean="0"/>
              <a:t> </a:t>
            </a:r>
            <a:r>
              <a:rPr lang="it-IT" dirty="0" err="1" smtClean="0"/>
              <a:t>xxxxxxxxxxxx</a:t>
            </a:r>
            <a:r>
              <a:rPr lang="it-IT" dirty="0" smtClean="0"/>
              <a:t> </a:t>
            </a:r>
            <a:r>
              <a:rPr lang="it-IT" dirty="0" err="1" smtClean="0"/>
              <a:t>xxxxxxxx</a:t>
            </a:r>
            <a:r>
              <a:rPr lang="it-IT" dirty="0" smtClean="0"/>
              <a:t> </a:t>
            </a:r>
            <a:r>
              <a:rPr lang="it-IT" dirty="0" err="1" smtClean="0"/>
              <a:t>xxxxx</a:t>
            </a:r>
            <a:r>
              <a:rPr lang="it-IT" dirty="0" smtClean="0"/>
              <a:t> </a:t>
            </a:r>
            <a:r>
              <a:rPr lang="it-IT" dirty="0" err="1" smtClean="0"/>
              <a:t>xxxxxxxxxxxxxxxxxxx</a:t>
            </a:r>
            <a:r>
              <a:rPr lang="it-IT" dirty="0" smtClean="0"/>
              <a:t> </a:t>
            </a:r>
            <a:r>
              <a:rPr lang="it-IT" dirty="0" err="1" smtClean="0"/>
              <a:t>xxxxx</a:t>
            </a:r>
            <a:endParaRPr lang="it-IT" dirty="0"/>
          </a:p>
        </p:txBody>
      </p:sp>
    </p:spTree>
    <p:extLst>
      <p:ext uri="{BB962C8B-B14F-4D97-AF65-F5344CB8AC3E}">
        <p14:creationId xmlns:p14="http://schemas.microsoft.com/office/powerpoint/2010/main" xmlns="" val="25667256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con punto elenco">
    <p:spTree>
      <p:nvGrpSpPr>
        <p:cNvPr id="1" name=""/>
        <p:cNvGrpSpPr/>
        <p:nvPr/>
      </p:nvGrpSpPr>
      <p:grpSpPr>
        <a:xfrm>
          <a:off x="0" y="0"/>
          <a:ext cx="0" cy="0"/>
          <a:chOff x="0" y="0"/>
          <a:chExt cx="0" cy="0"/>
        </a:xfrm>
      </p:grpSpPr>
      <p:sp>
        <p:nvSpPr>
          <p:cNvPr id="8" name="Segnaposto testo 7"/>
          <p:cNvSpPr>
            <a:spLocks noGrp="1"/>
          </p:cNvSpPr>
          <p:nvPr>
            <p:ph type="body" sz="quarter" idx="11"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10" name="Segnaposto testo 9"/>
          <p:cNvSpPr>
            <a:spLocks noGrp="1"/>
          </p:cNvSpPr>
          <p:nvPr>
            <p:ph type="body" sz="quarter" idx="12" hasCustomPrompt="1"/>
          </p:nvPr>
        </p:nvSpPr>
        <p:spPr>
          <a:xfrm>
            <a:off x="527051" y="1989138"/>
            <a:ext cx="11233149" cy="3816126"/>
          </a:xfrm>
          <a:prstGeom prst="rect">
            <a:avLst/>
          </a:prstGeom>
        </p:spPr>
        <p:txBody>
          <a:bodyPr/>
          <a:lstStyle>
            <a:lvl1pPr marL="285750" indent="-285750">
              <a:buFont typeface="Wingdings" panose="05000000000000000000" pitchFamily="2" charset="2"/>
              <a:buChar char="§"/>
              <a:defRPr sz="1800" baseline="0">
                <a:latin typeface="Century Gothic" panose="020B0502020202020204" pitchFamily="34" charset="0"/>
              </a:defRPr>
            </a:lvl1pPr>
            <a:lvl2pPr marL="742950" indent="-285750">
              <a:buFont typeface="Wingdings" panose="05000000000000000000" pitchFamily="2" charset="2"/>
              <a:buChar char="§"/>
              <a:defRPr sz="1800">
                <a:latin typeface="Century Gothic" panose="020B0502020202020204" pitchFamily="34" charset="0"/>
              </a:defRPr>
            </a:lvl2pPr>
          </a:lstStyle>
          <a:p>
            <a:pPr lvl="1"/>
            <a:r>
              <a:rPr lang="it-IT" dirty="0" smtClean="0"/>
              <a:t>Fare clic per modificare il punto elenco uno</a:t>
            </a:r>
          </a:p>
          <a:p>
            <a:pPr lvl="1"/>
            <a:r>
              <a:rPr lang="it-IT" dirty="0" smtClean="0"/>
              <a:t>Fare clic per modificare il punto elenco due</a:t>
            </a:r>
          </a:p>
          <a:p>
            <a:pPr lvl="1"/>
            <a:r>
              <a:rPr lang="it-IT" dirty="0" smtClean="0"/>
              <a:t>Fare clic per modificare il punto elenco tre</a:t>
            </a:r>
          </a:p>
          <a:p>
            <a:pPr lvl="1"/>
            <a:r>
              <a:rPr lang="it-IT" dirty="0" smtClean="0"/>
              <a:t>Fare clic per modificare il punto elenco quattro</a:t>
            </a:r>
            <a:endParaRPr lang="it-IT" dirty="0"/>
          </a:p>
        </p:txBody>
      </p:sp>
      <p:sp>
        <p:nvSpPr>
          <p:cNvPr id="16"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30438535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semplice">
    <p:spTree>
      <p:nvGrpSpPr>
        <p:cNvPr id="1" name=""/>
        <p:cNvGrpSpPr/>
        <p:nvPr/>
      </p:nvGrpSpPr>
      <p:grpSpPr>
        <a:xfrm>
          <a:off x="0" y="0"/>
          <a:ext cx="0" cy="0"/>
          <a:chOff x="0" y="0"/>
          <a:chExt cx="0" cy="0"/>
        </a:xfrm>
      </p:grpSpPr>
      <p:sp>
        <p:nvSpPr>
          <p:cNvPr id="7"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
        <p:nvSpPr>
          <p:cNvPr id="9" name="Segnaposto testo 7"/>
          <p:cNvSpPr>
            <a:spLocks noGrp="1"/>
          </p:cNvSpPr>
          <p:nvPr>
            <p:ph type="body" sz="quarter" idx="11" hasCustomPrompt="1"/>
          </p:nvPr>
        </p:nvSpPr>
        <p:spPr>
          <a:xfrm>
            <a:off x="527051" y="1412875"/>
            <a:ext cx="11233149" cy="4464397"/>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Tree>
    <p:extLst>
      <p:ext uri="{BB962C8B-B14F-4D97-AF65-F5344CB8AC3E}">
        <p14:creationId xmlns:p14="http://schemas.microsoft.com/office/powerpoint/2010/main" xmlns="" val="3418157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con grafico">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911026" y="2781300"/>
            <a:ext cx="10369551" cy="3024188"/>
          </a:xfrm>
          <a:prstGeom prst="rect">
            <a:avLst/>
          </a:prstGeom>
        </p:spPr>
        <p:txBody>
          <a:bodyPr/>
          <a:lstStyle>
            <a:lvl1pPr marL="0" indent="0">
              <a:buNone/>
              <a:defRPr sz="1800" baseline="0">
                <a:latin typeface="Century Gothic" panose="020B0502020202020204" pitchFamily="34" charset="0"/>
              </a:defRPr>
            </a:lvl1pPr>
          </a:lstStyle>
          <a:p>
            <a:r>
              <a:rPr lang="it-IT" dirty="0" smtClean="0"/>
              <a:t>Fare clic sull’icona per inserire un grafico</a:t>
            </a:r>
          </a:p>
        </p:txBody>
      </p:sp>
      <p:sp>
        <p:nvSpPr>
          <p:cNvPr id="11" name="Segnaposto testo 7"/>
          <p:cNvSpPr>
            <a:spLocks noGrp="1"/>
          </p:cNvSpPr>
          <p:nvPr>
            <p:ph type="body" sz="quarter" idx="12"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6" name="Segnaposto testo 7"/>
          <p:cNvSpPr>
            <a:spLocks noGrp="1"/>
          </p:cNvSpPr>
          <p:nvPr>
            <p:ph type="body" sz="quarter" idx="13"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5558334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con immagine">
    <p:spTree>
      <p:nvGrpSpPr>
        <p:cNvPr id="1" name=""/>
        <p:cNvGrpSpPr/>
        <p:nvPr/>
      </p:nvGrpSpPr>
      <p:grpSpPr>
        <a:xfrm>
          <a:off x="0" y="0"/>
          <a:ext cx="0" cy="0"/>
          <a:chOff x="0" y="0"/>
          <a:chExt cx="0" cy="0"/>
        </a:xfrm>
      </p:grpSpPr>
      <p:sp>
        <p:nvSpPr>
          <p:cNvPr id="11" name="Segnaposto immagine 10"/>
          <p:cNvSpPr>
            <a:spLocks noGrp="1"/>
          </p:cNvSpPr>
          <p:nvPr>
            <p:ph type="pic" sz="quarter" idx="10" hasCustomPrompt="1"/>
          </p:nvPr>
        </p:nvSpPr>
        <p:spPr>
          <a:xfrm>
            <a:off x="1534584" y="1700809"/>
            <a:ext cx="9122833" cy="4105275"/>
          </a:xfrm>
          <a:prstGeom prst="rect">
            <a:avLst/>
          </a:prstGeom>
        </p:spPr>
        <p:txBody>
          <a:bodyPr/>
          <a:lstStyle>
            <a:lvl1pPr marL="0" indent="0">
              <a:buNone/>
              <a:defRPr sz="1800">
                <a:latin typeface="Century Gothic" panose="020B0502020202020204" pitchFamily="34" charset="0"/>
              </a:defRPr>
            </a:lvl1pPr>
          </a:lstStyle>
          <a:p>
            <a:r>
              <a:rPr lang="it-IT" dirty="0" smtClean="0"/>
              <a:t>Fare clic sull’icona per inserire un’immagine</a:t>
            </a:r>
            <a:endParaRPr lang="it-IT" dirty="0"/>
          </a:p>
        </p:txBody>
      </p:sp>
      <p:sp>
        <p:nvSpPr>
          <p:cNvPr id="5" name="Segnaposto testo 7"/>
          <p:cNvSpPr>
            <a:spLocks noGrp="1"/>
          </p:cNvSpPr>
          <p:nvPr>
            <p:ph type="body" sz="quarter" idx="11"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39702583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yout CHIUSURA">
    <p:spTree>
      <p:nvGrpSpPr>
        <p:cNvPr id="1" name=""/>
        <p:cNvGrpSpPr/>
        <p:nvPr/>
      </p:nvGrpSpPr>
      <p:grpSpPr>
        <a:xfrm>
          <a:off x="0" y="0"/>
          <a:ext cx="0" cy="0"/>
          <a:chOff x="0" y="0"/>
          <a:chExt cx="0" cy="0"/>
        </a:xfrm>
      </p:grpSpPr>
      <p:sp>
        <p:nvSpPr>
          <p:cNvPr id="8" name="Segnaposto testo 7"/>
          <p:cNvSpPr>
            <a:spLocks noGrp="1"/>
          </p:cNvSpPr>
          <p:nvPr>
            <p:ph type="body" sz="quarter" idx="10" hasCustomPrompt="1"/>
          </p:nvPr>
        </p:nvSpPr>
        <p:spPr>
          <a:xfrm>
            <a:off x="1487488" y="2780928"/>
            <a:ext cx="9217024" cy="432370"/>
          </a:xfrm>
          <a:prstGeom prst="rect">
            <a:avLst/>
          </a:prstGeom>
        </p:spPr>
        <p:txBody>
          <a:bodyPr/>
          <a:lstStyle>
            <a:lvl1pPr marL="0" indent="0" algn="ctr">
              <a:buFontTx/>
              <a:buNone/>
              <a:defRPr sz="20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13" name="Segnaposto testo 12"/>
          <p:cNvSpPr>
            <a:spLocks noGrp="1"/>
          </p:cNvSpPr>
          <p:nvPr>
            <p:ph type="body" sz="quarter" idx="11" hasCustomPrompt="1"/>
          </p:nvPr>
        </p:nvSpPr>
        <p:spPr>
          <a:xfrm>
            <a:off x="1439483" y="3573017"/>
            <a:ext cx="9313035" cy="936103"/>
          </a:xfrm>
          <a:prstGeom prst="rect">
            <a:avLst/>
          </a:prstGeom>
        </p:spPr>
        <p:txBody>
          <a:bodyPr/>
          <a:lstStyle>
            <a:lvl1pPr marL="0" indent="0" algn="ctr">
              <a:buFontTx/>
              <a:buNone/>
              <a:defRPr sz="1600">
                <a:solidFill>
                  <a:schemeClr val="bg1"/>
                </a:solidFill>
                <a:latin typeface="Century Gothic" panose="020B0502020202020204" pitchFamily="34" charset="0"/>
              </a:defRPr>
            </a:lvl1pPr>
          </a:lstStyle>
          <a:p>
            <a:pPr lvl="0"/>
            <a:r>
              <a:rPr lang="it-IT" dirty="0" smtClean="0"/>
              <a:t>Struttura</a:t>
            </a:r>
            <a:endParaRPr lang="it-IT" dirty="0"/>
          </a:p>
        </p:txBody>
      </p:sp>
      <p:sp>
        <p:nvSpPr>
          <p:cNvPr id="16" name="Segnaposto testo 15"/>
          <p:cNvSpPr>
            <a:spLocks noGrp="1"/>
          </p:cNvSpPr>
          <p:nvPr>
            <p:ph type="body" sz="quarter" idx="12" hasCustomPrompt="1"/>
          </p:nvPr>
        </p:nvSpPr>
        <p:spPr>
          <a:xfrm>
            <a:off x="1390651" y="4725144"/>
            <a:ext cx="9410700" cy="1440160"/>
          </a:xfrm>
          <a:prstGeom prst="rect">
            <a:avLst/>
          </a:prstGeom>
        </p:spPr>
        <p:txBody>
          <a:bodyPr/>
          <a:lstStyle>
            <a:lvl1pPr marL="0" indent="0" algn="ctr">
              <a:buFontTx/>
              <a:buNone/>
              <a:defRPr sz="1300" b="0">
                <a:solidFill>
                  <a:schemeClr val="bg1"/>
                </a:solidFill>
                <a:latin typeface="Century Gothic" panose="020B0502020202020204" pitchFamily="34" charset="0"/>
              </a:defRPr>
            </a:lvl1pPr>
          </a:lstStyle>
          <a:p>
            <a:pPr lvl="0"/>
            <a:r>
              <a:rPr lang="it-IT" dirty="0" smtClean="0"/>
              <a:t>nome.cognome@unibo.it</a:t>
            </a:r>
          </a:p>
          <a:p>
            <a:pPr lvl="0"/>
            <a:r>
              <a:rPr lang="it-IT" dirty="0" smtClean="0"/>
              <a:t>051 20 99982</a:t>
            </a:r>
            <a:endParaRPr lang="it-IT" dirty="0"/>
          </a:p>
        </p:txBody>
      </p:sp>
    </p:spTree>
    <p:extLst>
      <p:ext uri="{BB962C8B-B14F-4D97-AF65-F5344CB8AC3E}">
        <p14:creationId xmlns:p14="http://schemas.microsoft.com/office/powerpoint/2010/main" xmlns="" val="4249450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ttangolo 8"/>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cxnSp>
        <p:nvCxnSpPr>
          <p:cNvPr id="12" name="Connettore 1 11"/>
          <p:cNvCxnSpPr/>
          <p:nvPr userDrawn="1"/>
        </p:nvCxnSpPr>
        <p:spPr>
          <a:xfrm>
            <a:off x="4367808" y="188640"/>
            <a:ext cx="0" cy="64087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Immagine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738150" y="4714884"/>
            <a:ext cx="2653582" cy="1876768"/>
          </a:xfrm>
          <a:prstGeom prst="rect">
            <a:avLst/>
          </a:prstGeom>
        </p:spPr>
      </p:pic>
    </p:spTree>
    <p:extLst>
      <p:ext uri="{BB962C8B-B14F-4D97-AF65-F5344CB8AC3E}">
        <p14:creationId xmlns:p14="http://schemas.microsoft.com/office/powerpoint/2010/main" xmlns="" val="613657427"/>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Immagine 3"/>
          <p:cNvPicPr>
            <a:picLocks noChangeAspect="1"/>
          </p:cNvPicPr>
          <p:nvPr userDrawn="1"/>
        </p:nvPicPr>
        <p:blipFill rotWithShape="1">
          <a:blip r:embed="rId6">
            <a:extLst>
              <a:ext uri="{28A0092B-C50C-407E-A947-70E740481C1C}">
                <a14:useLocalDpi xmlns:a14="http://schemas.microsoft.com/office/drawing/2010/main" xmlns="" val="0"/>
              </a:ext>
            </a:extLst>
          </a:blip>
          <a:srcRect b="4910"/>
          <a:stretch/>
        </p:blipFill>
        <p:spPr>
          <a:xfrm>
            <a:off x="10680747" y="5877273"/>
            <a:ext cx="1391917" cy="936104"/>
          </a:xfrm>
          <a:prstGeom prst="rect">
            <a:avLst/>
          </a:prstGeom>
        </p:spPr>
      </p:pic>
    </p:spTree>
    <p:extLst>
      <p:ext uri="{BB962C8B-B14F-4D97-AF65-F5344CB8AC3E}">
        <p14:creationId xmlns:p14="http://schemas.microsoft.com/office/powerpoint/2010/main" xmlns="" val="3570652833"/>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67" r:id="rId3"/>
    <p:sldLayoutId id="2147483669" r:id="rId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ttangolo 6"/>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9" name="CasellaDiTesto 8"/>
          <p:cNvSpPr txBox="1"/>
          <p:nvPr userDrawn="1"/>
        </p:nvSpPr>
        <p:spPr>
          <a:xfrm>
            <a:off x="4175787" y="6453336"/>
            <a:ext cx="3840427" cy="338554"/>
          </a:xfrm>
          <a:prstGeom prst="rect">
            <a:avLst/>
          </a:prstGeom>
          <a:noFill/>
        </p:spPr>
        <p:txBody>
          <a:bodyPr wrap="square" rtlCol="0">
            <a:spAutoFit/>
          </a:bodyPr>
          <a:lstStyle/>
          <a:p>
            <a:pPr algn="ctr"/>
            <a:r>
              <a:rPr lang="it-IT" sz="1600" dirty="0" smtClean="0">
                <a:solidFill>
                  <a:schemeClr val="bg1"/>
                </a:solidFill>
              </a:rPr>
              <a:t>www.unibo.it</a:t>
            </a:r>
            <a:endParaRPr lang="it-IT" sz="1600" dirty="0">
              <a:solidFill>
                <a:schemeClr val="bg1"/>
              </a:solidFill>
            </a:endParaRPr>
          </a:p>
        </p:txBody>
      </p:sp>
      <p:pic>
        <p:nvPicPr>
          <p:cNvPr id="8" name="Immagine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4772431" y="404663"/>
            <a:ext cx="2648455" cy="1873141"/>
          </a:xfrm>
          <a:prstGeom prst="rect">
            <a:avLst/>
          </a:prstGeom>
        </p:spPr>
      </p:pic>
    </p:spTree>
    <p:extLst>
      <p:ext uri="{BB962C8B-B14F-4D97-AF65-F5344CB8AC3E}">
        <p14:creationId xmlns:p14="http://schemas.microsoft.com/office/powerpoint/2010/main" xmlns="" val="1868398845"/>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s://en.wikipedia.org/wiki/Harvard_Business_Review" TargetMode="External"/><Relationship Id="rId2" Type="http://schemas.openxmlformats.org/officeDocument/2006/relationships/hyperlink" Target="https://hbr.org/2020/11/getting-serious-about-diversity-enough-already-with-the-business-case" TargetMode="External"/><Relationship Id="rId1" Type="http://schemas.openxmlformats.org/officeDocument/2006/relationships/slideLayout" Target="../slideLayouts/slideLayout3.xml"/><Relationship Id="rId5" Type="http://schemas.openxmlformats.org/officeDocument/2006/relationships/hyperlink" Target="https://www.wsj.com/finance/investing/diversity-was-supposed-to-make-us-rich-not-so-much-39da6a23?gaa_at=eafs&amp;gaa_n=AWEtsqf4FDaew4lOYE-3nMLMx7Y1okDve6lhRIxyOgD7eTQ4U2wPlPI--NA-gZsRmwA%3D&amp;gaa_ts=694df5d6&amp;gaa_sig=jPK0wgnPszvpiUXaVJrks67JeGJU5rKgB2AYUjw_t1yJIZ13X7_BV0HhOOdsi0c3fqZ0-R-dtTMRD2GUagGaSQ%3D%3D" TargetMode="External"/><Relationship Id="rId4" Type="http://schemas.openxmlformats.org/officeDocument/2006/relationships/hyperlink" Target="https://knowledge.wharton.upenn.edu/article/will-gender-diversity-boards-really-boost-company-performance/"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en.wikipedia.org/wiki/Diversity,_equity,_and_inclusion"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s://www.whitehouse.gov/presidential-actions/2025/01/ending-radical-and-wasteful-government-dei-programs-and-preferencing/" TargetMode="External"/><Relationship Id="rId1" Type="http://schemas.openxmlformats.org/officeDocument/2006/relationships/slideLayout" Target="../slideLayouts/slideLayout3.xml"/><Relationship Id="rId4" Type="http://schemas.openxmlformats.org/officeDocument/2006/relationships/hyperlink" Target="https://en.wikipedia.org/wiki/United_States_Senate_Committee_on_Commerce,_Science,_and_Transportation"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pixabay.com/?utm_source=link-attribution&amp;utm_medium=referral&amp;utm_campaign=image&amp;utm_content=7171054" TargetMode="External"/><Relationship Id="rId2" Type="http://schemas.openxmlformats.org/officeDocument/2006/relationships/hyperlink" Target="https://pixabay.com/users/geralt-9301/?utm_source=link-attribution&amp;utm_medium=referral&amp;utm_campaign=image&amp;utm_content=7171054" TargetMode="External"/><Relationship Id="rId1" Type="http://schemas.openxmlformats.org/officeDocument/2006/relationships/slideLayout" Target="../slideLayouts/slideLayout3.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pixabay.com/?utm_source=link-attribution&amp;utm_medium=referral&amp;utm_campaign=image&amp;utm_content=8109142" TargetMode="External"/><Relationship Id="rId2" Type="http://schemas.openxmlformats.org/officeDocument/2006/relationships/hyperlink" Target="https://pixabay.com/users/franz26-1553839/?utm_source=link-attribution&amp;utm_medium=referral&amp;utm_campaign=image&amp;utm_content=8109142" TargetMode="External"/><Relationship Id="rId1" Type="http://schemas.openxmlformats.org/officeDocument/2006/relationships/slideLayout" Target="../slideLayouts/slideLayout3.xml"/><Relationship Id="rId4" Type="http://schemas.openxmlformats.org/officeDocument/2006/relationships/image" Target="../media/image35.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egu.eu/structure/committees-and-working-groups/edi/" TargetMode="External"/><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mckinsey.com/capabilities/people-and-organizational-performance/our-insights/why-diversity-matters"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mckinsey.com/capabilities/people-and-organizational-performance/our-insights/why-diversity-matters" TargetMode="Externa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751850" y="357166"/>
            <a:ext cx="7202065" cy="1569660"/>
          </a:xfrm>
        </p:spPr>
        <p:txBody>
          <a:bodyPr wrap="square">
            <a:spAutoFit/>
          </a:bodyPr>
          <a:lstStyle/>
          <a:p>
            <a:r>
              <a:rPr lang="en-GB" sz="3200" dirty="0" smtClean="0"/>
              <a:t>Evidence on the value of equality, diversity and inclusion for effective education and scientific progress</a:t>
            </a:r>
            <a:endParaRPr lang="en-US" sz="3200" dirty="0" smtClean="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4751917" y="4357694"/>
            <a:ext cx="7008283" cy="425450"/>
          </a:xfrm>
        </p:spPr>
        <p:txBody>
          <a:bodyPr/>
          <a:lstStyle/>
          <a:p>
            <a:r>
              <a:rPr lang="it-IT" dirty="0" smtClean="0">
                <a:latin typeface="Calibri" panose="020F0502020204030204" pitchFamily="34" charset="0"/>
                <a:cs typeface="Calibri" panose="020F0502020204030204" pitchFamily="34" charset="0"/>
              </a:rPr>
              <a:t>Alberto Montanari</a:t>
            </a:r>
            <a:endParaRPr lang="it-IT" dirty="0">
              <a:latin typeface="Calibri" panose="020F0502020204030204" pitchFamily="34" charset="0"/>
              <a:cs typeface="Calibri" panose="020F0502020204030204" pitchFamily="34" charset="0"/>
            </a:endParaRPr>
          </a:p>
        </p:txBody>
      </p:sp>
      <p:sp>
        <p:nvSpPr>
          <p:cNvPr id="4" name="Segnaposto testo 3"/>
          <p:cNvSpPr>
            <a:spLocks noGrp="1"/>
          </p:cNvSpPr>
          <p:nvPr>
            <p:ph type="body" sz="quarter" idx="12"/>
          </p:nvPr>
        </p:nvSpPr>
        <p:spPr>
          <a:xfrm>
            <a:off x="4751918" y="4857760"/>
            <a:ext cx="7105649" cy="791418"/>
          </a:xfrm>
        </p:spPr>
        <p:txBody>
          <a:bodyPr/>
          <a:lstStyle/>
          <a:p>
            <a:r>
              <a:rPr lang="it-IT" sz="1800" dirty="0" err="1" smtClean="0">
                <a:latin typeface="Calibri" panose="020F0502020204030204" pitchFamily="34" charset="0"/>
                <a:cs typeface="Calibri" panose="020F0502020204030204" pitchFamily="34" charset="0"/>
              </a:rPr>
              <a:t>Department</a:t>
            </a:r>
            <a:r>
              <a:rPr lang="it-IT" sz="1800" dirty="0" smtClean="0">
                <a:latin typeface="Calibri" panose="020F0502020204030204" pitchFamily="34" charset="0"/>
                <a:cs typeface="Calibri" panose="020F0502020204030204" pitchFamily="34" charset="0"/>
              </a:rPr>
              <a:t> of </a:t>
            </a:r>
            <a:r>
              <a:rPr lang="it-IT" sz="1800" dirty="0" err="1" smtClean="0">
                <a:latin typeface="Calibri" panose="020F0502020204030204" pitchFamily="34" charset="0"/>
                <a:cs typeface="Calibri" panose="020F0502020204030204" pitchFamily="34" charset="0"/>
              </a:rPr>
              <a:t>Civil</a:t>
            </a:r>
            <a:r>
              <a:rPr lang="it-IT" sz="1800" dirty="0" smtClean="0">
                <a:latin typeface="Calibri" panose="020F0502020204030204" pitchFamily="34" charset="0"/>
                <a:cs typeface="Calibri" panose="020F0502020204030204" pitchFamily="34" charset="0"/>
              </a:rPr>
              <a:t>, </a:t>
            </a:r>
            <a:r>
              <a:rPr lang="it-IT" sz="1800" dirty="0" err="1" smtClean="0">
                <a:latin typeface="Calibri" panose="020F0502020204030204" pitchFamily="34" charset="0"/>
                <a:cs typeface="Calibri" panose="020F0502020204030204" pitchFamily="34" charset="0"/>
              </a:rPr>
              <a:t>Chemical</a:t>
            </a:r>
            <a:r>
              <a:rPr lang="it-IT" sz="1800" dirty="0" smtClean="0">
                <a:latin typeface="Calibri" panose="020F0502020204030204" pitchFamily="34" charset="0"/>
                <a:cs typeface="Calibri" panose="020F0502020204030204" pitchFamily="34" charset="0"/>
              </a:rPr>
              <a:t>, </a:t>
            </a:r>
            <a:r>
              <a:rPr lang="it-IT" sz="1800" dirty="0" err="1" smtClean="0">
                <a:latin typeface="Calibri" panose="020F0502020204030204" pitchFamily="34" charset="0"/>
                <a:cs typeface="Calibri" panose="020F0502020204030204" pitchFamily="34" charset="0"/>
              </a:rPr>
              <a:t>Environmental</a:t>
            </a:r>
            <a:r>
              <a:rPr lang="it-IT" sz="1800" dirty="0" smtClean="0">
                <a:latin typeface="Calibri" panose="020F0502020204030204" pitchFamily="34" charset="0"/>
                <a:cs typeface="Calibri" panose="020F0502020204030204" pitchFamily="34" charset="0"/>
              </a:rPr>
              <a:t> and Material </a:t>
            </a:r>
            <a:r>
              <a:rPr lang="it-IT" sz="1800" dirty="0" err="1" smtClean="0">
                <a:latin typeface="Calibri" panose="020F0502020204030204" pitchFamily="34" charset="0"/>
                <a:cs typeface="Calibri" panose="020F0502020204030204" pitchFamily="34" charset="0"/>
              </a:rPr>
              <a:t>Engineering</a:t>
            </a:r>
            <a:r>
              <a:rPr lang="it-IT" sz="1800" dirty="0" smtClean="0">
                <a:latin typeface="Calibri" panose="020F0502020204030204" pitchFamily="34" charset="0"/>
                <a:cs typeface="Calibri" panose="020F0502020204030204" pitchFamily="34" charset="0"/>
              </a:rPr>
              <a:t>, Alma Mater Studiorum, </a:t>
            </a:r>
            <a:r>
              <a:rPr lang="it-IT" sz="1800" dirty="0" err="1" smtClean="0">
                <a:latin typeface="Calibri" panose="020F0502020204030204" pitchFamily="34" charset="0"/>
                <a:cs typeface="Calibri" panose="020F0502020204030204" pitchFamily="34" charset="0"/>
              </a:rPr>
              <a:t>University</a:t>
            </a:r>
            <a:r>
              <a:rPr lang="it-IT" sz="1800" dirty="0" smtClean="0">
                <a:latin typeface="Calibri" panose="020F0502020204030204" pitchFamily="34" charset="0"/>
                <a:cs typeface="Calibri" panose="020F0502020204030204" pitchFamily="34" charset="0"/>
              </a:rPr>
              <a:t> </a:t>
            </a:r>
            <a:r>
              <a:rPr lang="it-IT" sz="1800" dirty="0" err="1" smtClean="0">
                <a:latin typeface="Calibri" panose="020F0502020204030204" pitchFamily="34" charset="0"/>
                <a:cs typeface="Calibri" panose="020F0502020204030204" pitchFamily="34" charset="0"/>
              </a:rPr>
              <a:t>of</a:t>
            </a:r>
            <a:r>
              <a:rPr lang="it-IT" sz="1800" dirty="0" smtClean="0">
                <a:latin typeface="Calibri" panose="020F0502020204030204" pitchFamily="34" charset="0"/>
                <a:cs typeface="Calibri" panose="020F0502020204030204" pitchFamily="34" charset="0"/>
              </a:rPr>
              <a:t> Bologna</a:t>
            </a:r>
          </a:p>
          <a:p>
            <a:r>
              <a:rPr lang="en-GB" sz="1200" dirty="0" smtClean="0"/>
              <a:t>“</a:t>
            </a:r>
            <a:r>
              <a:rPr lang="en-GB" sz="1200" i="1" dirty="0" smtClean="0"/>
              <a:t>The success of STEMM is measured not only by publications and head counts of underrepresented groups in STEMM fields but also by creating a culture of inclusion and respect.</a:t>
            </a:r>
            <a:r>
              <a:rPr lang="en-GB" sz="1200" dirty="0" smtClean="0"/>
              <a:t>” (</a:t>
            </a:r>
            <a:r>
              <a:rPr lang="en-GB" sz="1200" dirty="0" err="1" smtClean="0"/>
              <a:t>Malcom</a:t>
            </a:r>
            <a:r>
              <a:rPr lang="en-GB" sz="1200" dirty="0" smtClean="0"/>
              <a:t>, 2024)</a:t>
            </a:r>
            <a:r>
              <a:rPr lang="en-GB" sz="1400" dirty="0" smtClean="0"/>
              <a:t> </a:t>
            </a:r>
            <a:endParaRPr lang="it-IT" sz="1400" dirty="0" smtClean="0"/>
          </a:p>
          <a:p>
            <a:endParaRPr lang="it-IT" dirty="0" smtClean="0">
              <a:latin typeface="Calibri" panose="020F0502020204030204" pitchFamily="34" charset="0"/>
              <a:cs typeface="Calibri" panose="020F0502020204030204" pitchFamily="34" charset="0"/>
            </a:endParaRPr>
          </a:p>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latin typeface="Calibri" panose="020F0502020204030204" pitchFamily="34" charset="0"/>
              <a:cs typeface="Calibri" panose="020F0502020204030204" pitchFamily="34" charset="0"/>
            </a:endParaRPr>
          </a:p>
        </p:txBody>
      </p:sp>
      <p:sp>
        <p:nvSpPr>
          <p:cNvPr id="10241" name="Rectangle 1"/>
          <p:cNvSpPr>
            <a:spLocks noChangeArrowheads="1"/>
          </p:cNvSpPr>
          <p:nvPr/>
        </p:nvSpPr>
        <p:spPr bwMode="auto">
          <a:xfrm>
            <a:off x="166646" y="682165"/>
            <a:ext cx="4095736"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buFontTx/>
              <a:buNone/>
              <a:tabLst/>
            </a:pPr>
            <a:r>
              <a:rPr lang="en-GB" sz="2000" b="1" dirty="0" smtClean="0">
                <a:solidFill>
                  <a:schemeClr val="bg1"/>
                </a:solidFill>
                <a:latin typeface="Century Gothic" panose="020B0502020202020204" pitchFamily="34" charset="0"/>
              </a:rPr>
              <a:t>Inclusive Excellence and Open Science:</a:t>
            </a:r>
          </a:p>
          <a:p>
            <a:pPr marR="0" lvl="0" algn="l" defTabSz="914400" rtl="0" eaLnBrk="0" fontAlgn="base" latinLnBrk="0" hangingPunct="0">
              <a:lnSpc>
                <a:spcPct val="100000"/>
              </a:lnSpc>
              <a:spcBef>
                <a:spcPct val="0"/>
              </a:spcBef>
              <a:spcAft>
                <a:spcPct val="0"/>
              </a:spcAft>
              <a:buClrTx/>
              <a:buSzTx/>
              <a:buFontTx/>
              <a:buNone/>
              <a:tabLst/>
            </a:pPr>
            <a:r>
              <a:rPr lang="en-GB" sz="2000" b="1" dirty="0" smtClean="0">
                <a:solidFill>
                  <a:schemeClr val="bg1"/>
                </a:solidFill>
                <a:latin typeface="Century Gothic" panose="020B0502020202020204" pitchFamily="34" charset="0"/>
              </a:rPr>
              <a:t>Translating European Principles into Institutional Practice</a:t>
            </a:r>
          </a:p>
          <a:p>
            <a:pPr marR="0" lvl="0" algn="l" defTabSz="914400" rtl="0" eaLnBrk="0" fontAlgn="base" latinLnBrk="0" hangingPunct="0">
              <a:lnSpc>
                <a:spcPct val="100000"/>
              </a:lnSpc>
              <a:spcBef>
                <a:spcPct val="0"/>
              </a:spcBef>
              <a:spcAft>
                <a:spcPct val="0"/>
              </a:spcAft>
              <a:buClrTx/>
              <a:buSzTx/>
              <a:buFontTx/>
              <a:buNone/>
              <a:tabLst/>
            </a:pPr>
            <a:endParaRPr lang="en-GB" sz="2000" b="1" dirty="0" smtClean="0">
              <a:solidFill>
                <a:schemeClr val="bg1"/>
              </a:solidFill>
              <a:latin typeface="Century Gothic" panose="020B0502020202020204" pitchFamily="34" charset="0"/>
            </a:endParaRPr>
          </a:p>
          <a:p>
            <a:pPr lvl="0" eaLnBrk="0" fontAlgn="base" hangingPunct="0">
              <a:spcBef>
                <a:spcPct val="0"/>
              </a:spcBef>
              <a:spcAft>
                <a:spcPct val="0"/>
              </a:spcAft>
            </a:pPr>
            <a:r>
              <a:rPr lang="ro-RO" sz="2000" b="1" dirty="0" smtClean="0">
                <a:solidFill>
                  <a:schemeClr val="bg1"/>
                </a:solidFill>
                <a:latin typeface="Century Gothic" panose="020B0502020202020204" pitchFamily="34" charset="0"/>
              </a:rPr>
              <a:t>Universitatea </a:t>
            </a:r>
            <a:r>
              <a:rPr lang="en-GB" sz="2000" b="1" dirty="0" err="1" smtClean="0">
                <a:solidFill>
                  <a:schemeClr val="bg1"/>
                </a:solidFill>
                <a:latin typeface="Century Gothic" panose="020B0502020202020204" pitchFamily="34" charset="0"/>
              </a:rPr>
              <a:t>Babeș-Bolyai</a:t>
            </a:r>
            <a:r>
              <a:rPr lang="en-GB" sz="2000" b="1" dirty="0" smtClean="0">
                <a:solidFill>
                  <a:schemeClr val="bg1"/>
                </a:solidFill>
                <a:latin typeface="Century Gothic" panose="020B0502020202020204" pitchFamily="34" charset="0"/>
              </a:rPr>
              <a:t>, Cluj-Napoca</a:t>
            </a:r>
            <a:r>
              <a:rPr lang="it-IT" sz="2000" b="1" dirty="0" smtClean="0">
                <a:solidFill>
                  <a:schemeClr val="bg1"/>
                </a:solidFill>
                <a:latin typeface="Century Gothic" panose="020B0502020202020204" pitchFamily="34" charset="0"/>
              </a:rPr>
              <a:t>, </a:t>
            </a:r>
            <a:r>
              <a:rPr lang="it-IT" sz="2000" b="1" dirty="0" err="1" smtClean="0">
                <a:solidFill>
                  <a:schemeClr val="bg1"/>
                </a:solidFill>
                <a:latin typeface="Century Gothic" panose="020B0502020202020204" pitchFamily="34" charset="0"/>
              </a:rPr>
              <a:t>June</a:t>
            </a:r>
            <a:r>
              <a:rPr lang="it-IT" sz="2000" b="1" dirty="0" smtClean="0">
                <a:solidFill>
                  <a:schemeClr val="bg1"/>
                </a:solidFill>
                <a:latin typeface="Century Gothic" panose="020B0502020202020204" pitchFamily="34" charset="0"/>
              </a:rPr>
              <a:t> 25th , 2026</a:t>
            </a:r>
          </a:p>
        </p:txBody>
      </p:sp>
      <p:pic>
        <p:nvPicPr>
          <p:cNvPr id="8" name="Picture 3" descr="Z:\home\sturno\Scaricati\1024px-Playing_with_hands.jpeg"/>
          <p:cNvPicPr>
            <a:picLocks noChangeAspect="1" noChangeArrowheads="1"/>
          </p:cNvPicPr>
          <p:nvPr/>
        </p:nvPicPr>
        <p:blipFill>
          <a:blip r:embed="rId2"/>
          <a:srcRect/>
          <a:stretch>
            <a:fillRect/>
          </a:stretch>
        </p:blipFill>
        <p:spPr bwMode="auto">
          <a:xfrm>
            <a:off x="4889727" y="2285992"/>
            <a:ext cx="2777909" cy="1928802"/>
          </a:xfrm>
          <a:prstGeom prst="rect">
            <a:avLst/>
          </a:prstGeom>
          <a:noFill/>
        </p:spPr>
      </p:pic>
      <p:sp>
        <p:nvSpPr>
          <p:cNvPr id="10243" name="AutoShape 3" descr="comunitat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0245" name="AutoShape 5" descr="comunitat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0247" name="AutoShape 7" descr="comunitat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10248" name="Picture 8"/>
          <p:cNvPicPr>
            <a:picLocks noChangeAspect="1" noChangeArrowheads="1"/>
          </p:cNvPicPr>
          <p:nvPr/>
        </p:nvPicPr>
        <p:blipFill>
          <a:blip r:embed="rId3"/>
          <a:srcRect/>
          <a:stretch>
            <a:fillRect/>
          </a:stretch>
        </p:blipFill>
        <p:spPr bwMode="auto">
          <a:xfrm>
            <a:off x="633394" y="3000372"/>
            <a:ext cx="2890838" cy="1095375"/>
          </a:xfrm>
          <a:prstGeom prst="rect">
            <a:avLst/>
          </a:prstGeom>
          <a:noFill/>
          <a:ln w="9525">
            <a:noFill/>
            <a:miter lim="800000"/>
            <a:headEnd/>
            <a:tailEnd/>
          </a:ln>
          <a:effectLst/>
        </p:spPr>
      </p:pic>
    </p:spTree>
    <p:extLst>
      <p:ext uri="{BB962C8B-B14F-4D97-AF65-F5344CB8AC3E}">
        <p14:creationId xmlns:p14="http://schemas.microsoft.com/office/powerpoint/2010/main" xmlns="" val="30852304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32656"/>
            <a:ext cx="11233149" cy="648071"/>
          </a:xfrm>
        </p:spPr>
        <p:txBody>
          <a:bodyPr/>
          <a:lstStyle/>
          <a:p>
            <a:r>
              <a:rPr lang="it-IT" dirty="0" err="1" smtClean="0">
                <a:latin typeface="Calibri" panose="020F0502020204030204" pitchFamily="34" charset="0"/>
                <a:cs typeface="Calibri" panose="020F0502020204030204" pitchFamily="34" charset="0"/>
              </a:rPr>
              <a:t>Diversity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supports</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productivity</a:t>
            </a:r>
            <a:r>
              <a:rPr lang="it-IT" dirty="0" smtClean="0">
                <a:latin typeface="Calibri" panose="020F0502020204030204" pitchFamily="34" charset="0"/>
                <a:cs typeface="Calibri" panose="020F0502020204030204" pitchFamily="34" charset="0"/>
              </a:rPr>
              <a:t> in science</a:t>
            </a:r>
            <a:endParaRPr lang="it-IT" dirty="0">
              <a:latin typeface="Calibri" panose="020F0502020204030204" pitchFamily="34" charset="0"/>
              <a:cs typeface="Calibri" panose="020F0502020204030204" pitchFamily="34" charset="0"/>
            </a:endParaRPr>
          </a:p>
        </p:txBody>
      </p:sp>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1071545"/>
            <a:ext cx="5768006" cy="2357455"/>
          </a:xfrm>
        </p:spPr>
        <p:txBody>
          <a:bodyPr/>
          <a:lstStyle/>
          <a:p>
            <a:pPr marL="176213" indent="-176213">
              <a:buFont typeface="Arial" pitchFamily="34" charset="0"/>
              <a:buChar char="•"/>
            </a:pPr>
            <a:endParaRPr lang="en-GB" sz="1400" dirty="0" smtClean="0"/>
          </a:p>
          <a:p>
            <a:pPr marL="176213" indent="-176213">
              <a:buFont typeface="Arial" pitchFamily="34" charset="0"/>
              <a:buChar char="•"/>
            </a:pPr>
            <a:r>
              <a:rPr lang="en-US" sz="1400" dirty="0" smtClean="0"/>
              <a:t>Li and </a:t>
            </a:r>
            <a:r>
              <a:rPr lang="en-US" sz="1400" dirty="0" err="1" smtClean="0"/>
              <a:t>Zheng</a:t>
            </a:r>
            <a:r>
              <a:rPr lang="en-US" sz="1400" dirty="0" smtClean="0"/>
              <a:t> (2025) </a:t>
            </a:r>
            <a:r>
              <a:rPr lang="en-US" sz="1400" dirty="0" err="1" smtClean="0"/>
              <a:t>analysed</a:t>
            </a:r>
            <a:r>
              <a:rPr lang="en-US" sz="1400" dirty="0" smtClean="0"/>
              <a:t> expertise distance of researchers based on their prior career histories for 23 million scientific publications and 4 million patents.</a:t>
            </a:r>
          </a:p>
          <a:p>
            <a:pPr marL="176213" indent="-176213">
              <a:buFont typeface="Arial" pitchFamily="34" charset="0"/>
              <a:buChar char="•"/>
            </a:pPr>
            <a:r>
              <a:rPr lang="en-US" sz="1400" dirty="0" smtClean="0"/>
              <a:t>Expertise distance is measured by looking at the publication history of each author and quantifying how far is from that of other authors in the same paper. Distance between expertise is estimated with a rigorous metric.</a:t>
            </a:r>
          </a:p>
          <a:p>
            <a:pPr marL="176213" indent="-176213">
              <a:buFont typeface="Arial" pitchFamily="34" charset="0"/>
              <a:buChar char="•"/>
            </a:pPr>
            <a:r>
              <a:rPr lang="en-US" sz="1400" dirty="0" smtClean="0"/>
              <a:t>A rigorous metric is also used to define </a:t>
            </a:r>
            <a:r>
              <a:rPr lang="en-US" sz="1400" dirty="0" err="1" smtClean="0"/>
              <a:t>multidisciplinarity</a:t>
            </a:r>
            <a:r>
              <a:rPr lang="en-US" sz="1400" dirty="0" smtClean="0"/>
              <a:t> of each contribution, by looking at how diverse is the list of references.</a:t>
            </a:r>
          </a:p>
          <a:p>
            <a:pPr marL="176213" indent="-176213">
              <a:buFont typeface="Arial" pitchFamily="34" charset="0"/>
              <a:buChar char="•"/>
            </a:pPr>
            <a:r>
              <a:rPr lang="en-GB" sz="1400" dirty="0" err="1" smtClean="0"/>
              <a:t>Multidisciplinarity</a:t>
            </a:r>
            <a:r>
              <a:rPr lang="en-GB" sz="1400" dirty="0" smtClean="0"/>
              <a:t> results correlated with expertise distance.</a:t>
            </a:r>
          </a:p>
          <a:p>
            <a:pPr marL="176213" indent="-176213">
              <a:buFont typeface="Arial" pitchFamily="34" charset="0"/>
              <a:buChar char="•"/>
            </a:pPr>
            <a:r>
              <a:rPr lang="en-GB" sz="1400" dirty="0" smtClean="0"/>
              <a:t>However, there is little correlation between </a:t>
            </a:r>
            <a:r>
              <a:rPr lang="en-GB" sz="1400" dirty="0" err="1" smtClean="0"/>
              <a:t>multidisciplinarity</a:t>
            </a:r>
            <a:r>
              <a:rPr lang="en-GB" sz="1400" dirty="0" smtClean="0"/>
              <a:t> and the “disruptive score” of each contribution, which is measured by looking at the number of citations received by each paper.</a:t>
            </a:r>
          </a:p>
          <a:p>
            <a:pPr marL="176213" indent="-176213">
              <a:buFont typeface="Arial" pitchFamily="34" charset="0"/>
              <a:buChar char="•"/>
            </a:pPr>
            <a:r>
              <a:rPr lang="en-GB" sz="1400" b="1" dirty="0" smtClean="0"/>
              <a:t>The disruptive score is more evidently correlated with diversity of expertise.</a:t>
            </a:r>
          </a:p>
        </p:txBody>
      </p:sp>
      <p:pic>
        <p:nvPicPr>
          <p:cNvPr id="6146" name="Picture 2"/>
          <p:cNvPicPr>
            <a:picLocks noChangeAspect="1" noChangeArrowheads="1"/>
          </p:cNvPicPr>
          <p:nvPr/>
        </p:nvPicPr>
        <p:blipFill>
          <a:blip r:embed="rId2"/>
          <a:srcRect/>
          <a:stretch>
            <a:fillRect/>
          </a:stretch>
        </p:blipFill>
        <p:spPr bwMode="auto">
          <a:xfrm>
            <a:off x="6524628" y="1357298"/>
            <a:ext cx="5453051" cy="1478545"/>
          </a:xfrm>
          <a:prstGeom prst="rect">
            <a:avLst/>
          </a:prstGeom>
          <a:noFill/>
          <a:ln w="15875">
            <a:solidFill>
              <a:srgbClr val="FF0000"/>
            </a:solidFill>
            <a:miter lim="800000"/>
            <a:headEnd/>
            <a:tailEnd/>
          </a:ln>
          <a:effectLst/>
        </p:spPr>
      </p:pic>
      <p:sp>
        <p:nvSpPr>
          <p:cNvPr id="9" name="Rettangolo 8"/>
          <p:cNvSpPr/>
          <p:nvPr/>
        </p:nvSpPr>
        <p:spPr>
          <a:xfrm>
            <a:off x="6453190" y="2841207"/>
            <a:ext cx="5500726" cy="738664"/>
          </a:xfrm>
          <a:prstGeom prst="rect">
            <a:avLst/>
          </a:prstGeom>
        </p:spPr>
        <p:txBody>
          <a:bodyPr wrap="square">
            <a:spAutoFit/>
          </a:bodyPr>
          <a:lstStyle/>
          <a:p>
            <a:r>
              <a:rPr lang="en-US" sz="1400" dirty="0" err="1" smtClean="0"/>
              <a:t>Zheng</a:t>
            </a:r>
            <a:r>
              <a:rPr lang="en-US" sz="1400" dirty="0" smtClean="0"/>
              <a:t>, H., Li, W., &amp; Wang, D. (2022). Expertise diversity of teams predicts originality and long-term impact in science and technology. </a:t>
            </a:r>
            <a:r>
              <a:rPr lang="en-US" sz="1400" i="1" dirty="0" err="1" smtClean="0"/>
              <a:t>arXiv</a:t>
            </a:r>
            <a:r>
              <a:rPr lang="en-US" sz="1400" i="1" dirty="0" smtClean="0"/>
              <a:t> preprint arXiv:2210.04422</a:t>
            </a:r>
            <a:r>
              <a:rPr lang="en-US" sz="1400" dirty="0" smtClean="0"/>
              <a:t>. </a:t>
            </a:r>
            <a:endParaRPr lang="it-IT" sz="1400" dirty="0"/>
          </a:p>
        </p:txBody>
      </p:sp>
      <p:pic>
        <p:nvPicPr>
          <p:cNvPr id="6147" name="Picture 3"/>
          <p:cNvPicPr>
            <a:picLocks noChangeAspect="1" noChangeArrowheads="1"/>
          </p:cNvPicPr>
          <p:nvPr/>
        </p:nvPicPr>
        <p:blipFill>
          <a:blip r:embed="rId3"/>
          <a:srcRect/>
          <a:stretch>
            <a:fillRect/>
          </a:stretch>
        </p:blipFill>
        <p:spPr bwMode="auto">
          <a:xfrm>
            <a:off x="6864396" y="3571876"/>
            <a:ext cx="5160958" cy="1693737"/>
          </a:xfrm>
          <a:prstGeom prst="rect">
            <a:avLst/>
          </a:prstGeom>
          <a:noFill/>
          <a:ln w="9525">
            <a:noFill/>
            <a:miter lim="800000"/>
            <a:headEnd/>
            <a:tailEnd/>
          </a:ln>
          <a:effectLst/>
        </p:spPr>
      </p:pic>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928669"/>
            <a:ext cx="5768006" cy="2357455"/>
          </a:xfrm>
        </p:spPr>
        <p:txBody>
          <a:bodyPr/>
          <a:lstStyle/>
          <a:p>
            <a:pPr marL="176213" indent="-176213">
              <a:buFont typeface="Arial" pitchFamily="34" charset="0"/>
              <a:buChar char="•"/>
            </a:pPr>
            <a:endParaRPr lang="en-GB" sz="1400" dirty="0" smtClean="0"/>
          </a:p>
          <a:p>
            <a:pPr marL="176213" indent="-176213">
              <a:buFont typeface="Arial" pitchFamily="34" charset="0"/>
              <a:buChar char="•"/>
            </a:pPr>
            <a:r>
              <a:rPr lang="en-US" sz="1400" dirty="0" smtClean="0"/>
              <a:t>Li and </a:t>
            </a:r>
            <a:r>
              <a:rPr lang="en-US" sz="1400" dirty="0" err="1" smtClean="0"/>
              <a:t>Zheng</a:t>
            </a:r>
            <a:r>
              <a:rPr lang="en-US" sz="1400" dirty="0" smtClean="0"/>
              <a:t> (2025) </a:t>
            </a:r>
            <a:r>
              <a:rPr lang="en-US" sz="1400" dirty="0" err="1" smtClean="0"/>
              <a:t>analysed</a:t>
            </a:r>
            <a:r>
              <a:rPr lang="en-US" sz="1400" dirty="0" smtClean="0"/>
              <a:t> expertise distance of researchers based on their prior career histories for 23 million scientific publications and 4 million patents.</a:t>
            </a:r>
          </a:p>
          <a:p>
            <a:pPr marL="176213" indent="-176213">
              <a:buFont typeface="Arial" pitchFamily="34" charset="0"/>
              <a:buChar char="•"/>
            </a:pPr>
            <a:r>
              <a:rPr lang="en-US" sz="1400" dirty="0" smtClean="0"/>
              <a:t>Expertise distance is measured by looking at the publication history of each author and quantifying how far is from that of other authors in the same paper. Distance between expertise is estimated with a rigorous metric.</a:t>
            </a:r>
          </a:p>
          <a:p>
            <a:pPr marL="176213" indent="-176213">
              <a:buFont typeface="Arial" pitchFamily="34" charset="0"/>
              <a:buChar char="•"/>
            </a:pPr>
            <a:r>
              <a:rPr lang="en-US" sz="1400" dirty="0" smtClean="0"/>
              <a:t>A rigorous metric is also used to define </a:t>
            </a:r>
            <a:r>
              <a:rPr lang="en-US" sz="1400" dirty="0" err="1" smtClean="0"/>
              <a:t>multidisciplinarity</a:t>
            </a:r>
            <a:r>
              <a:rPr lang="en-US" sz="1400" dirty="0" smtClean="0"/>
              <a:t> of each contribution, by looking at how diverse is the list of references.</a:t>
            </a:r>
          </a:p>
          <a:p>
            <a:pPr marL="176213" indent="-176213">
              <a:buFont typeface="Arial" pitchFamily="34" charset="0"/>
              <a:buChar char="•"/>
            </a:pPr>
            <a:r>
              <a:rPr lang="en-GB" sz="1400" dirty="0" err="1" smtClean="0"/>
              <a:t>Multidisciplinarity</a:t>
            </a:r>
            <a:r>
              <a:rPr lang="en-GB" sz="1400" dirty="0" smtClean="0"/>
              <a:t> results correlated with expertise distance.</a:t>
            </a:r>
          </a:p>
          <a:p>
            <a:pPr marL="176213" indent="-176213">
              <a:buFont typeface="Arial" pitchFamily="34" charset="0"/>
              <a:buChar char="•"/>
            </a:pPr>
            <a:r>
              <a:rPr lang="en-GB" sz="1400" dirty="0" smtClean="0"/>
              <a:t>However, there is little correlation between </a:t>
            </a:r>
            <a:r>
              <a:rPr lang="en-GB" sz="1400" dirty="0" err="1" smtClean="0"/>
              <a:t>multidisciplinarity</a:t>
            </a:r>
            <a:r>
              <a:rPr lang="en-GB" sz="1400" dirty="0" smtClean="0"/>
              <a:t> and the “disruptive score” of each contribution, which is measured by looking at the number of citations received by each paper.</a:t>
            </a:r>
          </a:p>
          <a:p>
            <a:pPr marL="176213" indent="-176213">
              <a:buFont typeface="Arial" pitchFamily="34" charset="0"/>
              <a:buChar char="•"/>
            </a:pPr>
            <a:r>
              <a:rPr lang="en-GB" sz="1400" b="1" dirty="0" smtClean="0"/>
              <a:t>The disruptive score is more evidently correlated with diversity of expertise.</a:t>
            </a:r>
          </a:p>
        </p:txBody>
      </p:sp>
      <p:pic>
        <p:nvPicPr>
          <p:cNvPr id="6148" name="Picture 4"/>
          <p:cNvPicPr>
            <a:picLocks noChangeAspect="1" noChangeArrowheads="1"/>
          </p:cNvPicPr>
          <p:nvPr/>
        </p:nvPicPr>
        <p:blipFill>
          <a:blip r:embed="rId2"/>
          <a:srcRect/>
          <a:stretch>
            <a:fillRect/>
          </a:stretch>
        </p:blipFill>
        <p:spPr bwMode="auto">
          <a:xfrm>
            <a:off x="6453190" y="1000108"/>
            <a:ext cx="5429288" cy="4711631"/>
          </a:xfrm>
          <a:prstGeom prst="rect">
            <a:avLst/>
          </a:prstGeom>
          <a:noFill/>
          <a:ln w="9525">
            <a:noFill/>
            <a:miter lim="800000"/>
            <a:headEnd/>
            <a:tailEnd/>
          </a:ln>
          <a:effectLst/>
        </p:spPr>
      </p:pic>
      <p:sp>
        <p:nvSpPr>
          <p:cNvPr id="8" name="Segnaposto testo 1"/>
          <p:cNvSpPr txBox="1">
            <a:spLocks/>
          </p:cNvSpPr>
          <p:nvPr/>
        </p:nvSpPr>
        <p:spPr>
          <a:xfrm>
            <a:off x="292139" y="352037"/>
            <a:ext cx="11233149" cy="648071"/>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it-IT" sz="2400" b="1" i="0" u="none" strike="noStrike" kern="1200" cap="none" spc="0" normalizeH="0" baseline="0" noProof="0" smtClean="0">
                <a:ln>
                  <a:noFill/>
                </a:ln>
                <a:solidFill>
                  <a:srgbClr val="BD2B0B"/>
                </a:solidFill>
                <a:effectLst/>
                <a:uLnTx/>
                <a:uFillTx/>
                <a:latin typeface="Calibri" panose="020F0502020204030204" pitchFamily="34" charset="0"/>
                <a:ea typeface="+mn-ea"/>
                <a:cs typeface="Calibri" panose="020F0502020204030204" pitchFamily="34" charset="0"/>
              </a:rPr>
              <a:t>Diversity supports productivity in science</a:t>
            </a:r>
            <a:endParaRPr kumimoji="0" lang="it-IT" sz="2400" b="1" i="0" u="none" strike="noStrike" kern="1200" cap="none" spc="0" normalizeH="0" baseline="0" noProof="0" dirty="0">
              <a:ln>
                <a:noFill/>
              </a:ln>
              <a:solidFill>
                <a:srgbClr val="BD2B0B"/>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1071545"/>
            <a:ext cx="5768006" cy="2357455"/>
          </a:xfrm>
        </p:spPr>
        <p:txBody>
          <a:bodyPr/>
          <a:lstStyle/>
          <a:p>
            <a:pPr marL="176213" indent="-176213">
              <a:buFont typeface="Arial" pitchFamily="34" charset="0"/>
              <a:buChar char="•"/>
            </a:pPr>
            <a:endParaRPr lang="en-GB" sz="1400" dirty="0" smtClean="0"/>
          </a:p>
          <a:p>
            <a:pPr marL="176213" indent="-176213">
              <a:buFont typeface="Arial" pitchFamily="34" charset="0"/>
              <a:buChar char="•"/>
            </a:pPr>
            <a:r>
              <a:rPr lang="en-US" sz="1400" dirty="0" smtClean="0"/>
              <a:t>It is interesting the attempt by Li and </a:t>
            </a:r>
            <a:r>
              <a:rPr lang="en-US" sz="1400" dirty="0" err="1" smtClean="0"/>
              <a:t>Zheng</a:t>
            </a:r>
            <a:r>
              <a:rPr lang="en-US" sz="1400" dirty="0" smtClean="0"/>
              <a:t> (2025) to related expertise distance to other forms of diversity, like average geographical distance  between the authors’ affiliations , between-schools and international collaborations and gender diversity.</a:t>
            </a:r>
          </a:p>
          <a:p>
            <a:pPr marL="176213" indent="-176213">
              <a:buFont typeface="Arial" pitchFamily="34" charset="0"/>
              <a:buChar char="•"/>
            </a:pPr>
            <a:r>
              <a:rPr lang="en-US" sz="1400" dirty="0" smtClean="0"/>
              <a:t>In particular, it is interesting to observe that the disruption score increases with expertise distance for both gender diverse teams and not gender diverse. It appears that gender diverse teams produce more disruptive papers with the exception of 2-authors contributions. </a:t>
            </a:r>
          </a:p>
          <a:p>
            <a:pPr marL="176213" indent="-176213">
              <a:buFont typeface="Arial" pitchFamily="34" charset="0"/>
              <a:buChar char="•"/>
            </a:pPr>
            <a:endParaRPr lang="en-GB" sz="1400" b="1" dirty="0" smtClean="0"/>
          </a:p>
        </p:txBody>
      </p:sp>
      <p:pic>
        <p:nvPicPr>
          <p:cNvPr id="7" name="Picture 5"/>
          <p:cNvPicPr>
            <a:picLocks noChangeAspect="1" noChangeArrowheads="1"/>
          </p:cNvPicPr>
          <p:nvPr/>
        </p:nvPicPr>
        <p:blipFill>
          <a:blip r:embed="rId2"/>
          <a:srcRect/>
          <a:stretch>
            <a:fillRect/>
          </a:stretch>
        </p:blipFill>
        <p:spPr bwMode="auto">
          <a:xfrm>
            <a:off x="6096000" y="1285860"/>
            <a:ext cx="6072230" cy="2635866"/>
          </a:xfrm>
          <a:prstGeom prst="rect">
            <a:avLst/>
          </a:prstGeom>
          <a:noFill/>
          <a:ln w="9525">
            <a:noFill/>
            <a:miter lim="800000"/>
            <a:headEnd/>
            <a:tailEnd/>
          </a:ln>
          <a:effectLst/>
        </p:spPr>
      </p:pic>
      <p:pic>
        <p:nvPicPr>
          <p:cNvPr id="21506" name="Picture 2"/>
          <p:cNvPicPr>
            <a:picLocks noChangeAspect="1" noChangeArrowheads="1"/>
          </p:cNvPicPr>
          <p:nvPr/>
        </p:nvPicPr>
        <p:blipFill>
          <a:blip r:embed="rId3"/>
          <a:srcRect/>
          <a:stretch>
            <a:fillRect/>
          </a:stretch>
        </p:blipFill>
        <p:spPr bwMode="auto">
          <a:xfrm>
            <a:off x="2043783" y="4071942"/>
            <a:ext cx="10124447" cy="2786082"/>
          </a:xfrm>
          <a:prstGeom prst="rect">
            <a:avLst/>
          </a:prstGeom>
          <a:noFill/>
          <a:ln w="9525">
            <a:noFill/>
            <a:miter lim="800000"/>
            <a:headEnd/>
            <a:tailEnd/>
          </a:ln>
          <a:effectLst/>
        </p:spPr>
      </p:pic>
      <p:sp>
        <p:nvSpPr>
          <p:cNvPr id="8" name="Segnaposto testo 1"/>
          <p:cNvSpPr txBox="1">
            <a:spLocks/>
          </p:cNvSpPr>
          <p:nvPr/>
        </p:nvSpPr>
        <p:spPr>
          <a:xfrm>
            <a:off x="444539" y="504437"/>
            <a:ext cx="11233149" cy="648071"/>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it-IT" sz="2400" b="1" i="0" u="none" strike="noStrike" kern="1200" cap="none" spc="0" normalizeH="0" baseline="0" noProof="0" smtClean="0">
                <a:ln>
                  <a:noFill/>
                </a:ln>
                <a:solidFill>
                  <a:srgbClr val="BD2B0B"/>
                </a:solidFill>
                <a:effectLst/>
                <a:uLnTx/>
                <a:uFillTx/>
                <a:latin typeface="Calibri" panose="020F0502020204030204" pitchFamily="34" charset="0"/>
                <a:ea typeface="+mn-ea"/>
                <a:cs typeface="Calibri" panose="020F0502020204030204" pitchFamily="34" charset="0"/>
              </a:rPr>
              <a:t>Diversity supports productivity in science</a:t>
            </a:r>
            <a:endParaRPr kumimoji="0" lang="it-IT" sz="2400" b="1" i="0" u="none" strike="noStrike" kern="1200" cap="none" spc="0" normalizeH="0" baseline="0" noProof="0" dirty="0">
              <a:ln>
                <a:noFill/>
              </a:ln>
              <a:solidFill>
                <a:srgbClr val="BD2B0B"/>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908720"/>
            <a:ext cx="10880574" cy="2357455"/>
          </a:xfrm>
        </p:spPr>
        <p:txBody>
          <a:bodyPr/>
          <a:lstStyle/>
          <a:p>
            <a:pPr marL="176213" indent="-176213">
              <a:buFont typeface="Arial" pitchFamily="34" charset="0"/>
              <a:buChar char="•"/>
            </a:pPr>
            <a:endParaRPr lang="en-GB" sz="1400" dirty="0" smtClean="0"/>
          </a:p>
          <a:p>
            <a:pPr marL="176213" indent="-176213">
              <a:buFont typeface="Arial" pitchFamily="34" charset="0"/>
              <a:buChar char="•"/>
            </a:pPr>
            <a:r>
              <a:rPr lang="en-US" sz="1400" dirty="0" smtClean="0"/>
              <a:t>References make </a:t>
            </a:r>
            <a:r>
              <a:rPr lang="en-US" sz="1400" b="1" dirty="0" smtClean="0"/>
              <a:t>evident</a:t>
            </a:r>
            <a:r>
              <a:rPr lang="en-US" sz="1400" dirty="0" smtClean="0"/>
              <a:t> that </a:t>
            </a:r>
            <a:r>
              <a:rPr lang="en-US" sz="1400" dirty="0" err="1" smtClean="0"/>
              <a:t>inequivocally</a:t>
            </a:r>
            <a:r>
              <a:rPr lang="en-US" sz="1400" dirty="0" smtClean="0"/>
              <a:t> diversity enhances productivity in science and team work in general.</a:t>
            </a:r>
            <a:endParaRPr lang="en-US" sz="1400" dirty="0" smtClean="0"/>
          </a:p>
          <a:p>
            <a:pPr marL="176213" indent="-176213">
              <a:buFont typeface="Arial" pitchFamily="34" charset="0"/>
              <a:buChar char="•"/>
            </a:pPr>
            <a:r>
              <a:rPr lang="en-US" sz="1400" dirty="0" smtClean="0"/>
              <a:t>However, my view is biased. We may find several references questioning the above </a:t>
            </a:r>
            <a:r>
              <a:rPr lang="en-US" sz="1400" b="1" dirty="0" smtClean="0"/>
              <a:t>evidence</a:t>
            </a:r>
            <a:r>
              <a:rPr lang="en-US" sz="1400" dirty="0" smtClean="0"/>
              <a:t>. </a:t>
            </a:r>
          </a:p>
          <a:p>
            <a:pPr marL="176213" indent="-176213">
              <a:buFont typeface="Arial" pitchFamily="34" charset="0"/>
              <a:buChar char="•"/>
            </a:pPr>
            <a:r>
              <a:rPr lang="en-US" sz="1400" dirty="0" smtClean="0"/>
              <a:t>For instance: </a:t>
            </a:r>
          </a:p>
          <a:p>
            <a:pPr marL="919163" lvl="1" indent="-176213">
              <a:buNone/>
            </a:pPr>
            <a:r>
              <a:rPr lang="en-US" sz="2400" dirty="0" smtClean="0"/>
              <a:t>- </a:t>
            </a:r>
            <a:r>
              <a:rPr lang="en-GB" sz="1400" dirty="0" smtClean="0">
                <a:latin typeface="Century Gothic" panose="020B0502020202020204" pitchFamily="34" charset="0"/>
              </a:rPr>
              <a:t>Ely, </a:t>
            </a:r>
            <a:r>
              <a:rPr lang="en-GB" sz="1400" dirty="0" smtClean="0">
                <a:latin typeface="Century Gothic" panose="020B0502020202020204" pitchFamily="34" charset="0"/>
              </a:rPr>
              <a:t>Robin (2020). </a:t>
            </a:r>
            <a:r>
              <a:rPr lang="en-GB" sz="1400" dirty="0" smtClean="0">
                <a:latin typeface="Century Gothic" panose="020B0502020202020204" pitchFamily="34" charset="0"/>
                <a:hlinkClick r:id="rId2"/>
              </a:rPr>
              <a:t>"Getting Serious About Diversity: Enough Already with the Business Case"</a:t>
            </a:r>
            <a:r>
              <a:rPr lang="en-GB" sz="1400" dirty="0" smtClean="0">
                <a:latin typeface="Century Gothic" panose="020B0502020202020204" pitchFamily="34" charset="0"/>
              </a:rPr>
              <a:t>. </a:t>
            </a:r>
            <a:r>
              <a:rPr lang="en-GB" sz="1400" dirty="0" smtClean="0">
                <a:latin typeface="Century Gothic" panose="020B0502020202020204" pitchFamily="34" charset="0"/>
                <a:hlinkClick r:id="rId3" tooltip="Harvard Business Review"/>
              </a:rPr>
              <a:t>Harvard Business Review</a:t>
            </a:r>
            <a:r>
              <a:rPr lang="en-GB" sz="1400" dirty="0" smtClean="0">
                <a:latin typeface="Century Gothic" panose="020B0502020202020204" pitchFamily="34" charset="0"/>
              </a:rPr>
              <a:t>. </a:t>
            </a:r>
            <a:r>
              <a:rPr lang="en-GB" sz="1400" dirty="0" smtClean="0">
                <a:latin typeface="Century Gothic" panose="020B0502020202020204" pitchFamily="34" charset="0"/>
              </a:rPr>
              <a:t>“...</a:t>
            </a:r>
            <a:r>
              <a:rPr lang="en-GB" sz="1400" dirty="0" smtClean="0">
                <a:latin typeface="Century Gothic" panose="020B0502020202020204" pitchFamily="34" charset="0"/>
              </a:rPr>
              <a:t>none of the claims is actually supported by robust research findings</a:t>
            </a:r>
            <a:r>
              <a:rPr lang="en-GB" sz="1400" dirty="0" smtClean="0">
                <a:latin typeface="Century Gothic" panose="020B0502020202020204" pitchFamily="34" charset="0"/>
              </a:rPr>
              <a:t>...”</a:t>
            </a:r>
          </a:p>
          <a:p>
            <a:pPr marL="919163" lvl="1" indent="-176213">
              <a:buNone/>
            </a:pPr>
            <a:r>
              <a:rPr lang="en-GB" sz="1400" dirty="0" smtClean="0">
                <a:latin typeface="Century Gothic" panose="020B0502020202020204" pitchFamily="34" charset="0"/>
              </a:rPr>
              <a:t>-	</a:t>
            </a:r>
            <a:r>
              <a:rPr lang="en-GB" sz="1400" dirty="0" smtClean="0">
                <a:latin typeface="Century Gothic" panose="020B0502020202020204" pitchFamily="34" charset="0"/>
              </a:rPr>
              <a:t>Klein, </a:t>
            </a:r>
            <a:r>
              <a:rPr lang="en-GB" sz="1400" dirty="0" smtClean="0">
                <a:latin typeface="Century Gothic" panose="020B0502020202020204" pitchFamily="34" charset="0"/>
              </a:rPr>
              <a:t>Katherine (2017). </a:t>
            </a:r>
            <a:r>
              <a:rPr lang="en-GB" sz="1400" dirty="0" smtClean="0">
                <a:latin typeface="Century Gothic" panose="020B0502020202020204" pitchFamily="34" charset="0"/>
                <a:hlinkClick r:id="rId4"/>
              </a:rPr>
              <a:t>"Does Gender Diversity on Boards Really Boost Company Performance?"</a:t>
            </a:r>
            <a:r>
              <a:rPr lang="en-GB" sz="1400" dirty="0" smtClean="0">
                <a:latin typeface="Century Gothic" panose="020B0502020202020204" pitchFamily="34" charset="0"/>
              </a:rPr>
              <a:t>. </a:t>
            </a:r>
            <a:r>
              <a:rPr lang="en-GB" sz="1400" dirty="0" smtClean="0">
                <a:latin typeface="Century Gothic" panose="020B0502020202020204" pitchFamily="34" charset="0"/>
              </a:rPr>
              <a:t>“Despite </a:t>
            </a:r>
            <a:r>
              <a:rPr lang="en-GB" sz="1400" dirty="0" smtClean="0">
                <a:latin typeface="Century Gothic" panose="020B0502020202020204" pitchFamily="34" charset="0"/>
              </a:rPr>
              <a:t>the intuitive appeal of the argument that gender diversity on the board improves company performance, research suggests </a:t>
            </a:r>
            <a:r>
              <a:rPr lang="en-GB" sz="1400" dirty="0" smtClean="0">
                <a:latin typeface="Century Gothic" panose="020B0502020202020204" pitchFamily="34" charset="0"/>
              </a:rPr>
              <a:t>otherwise”</a:t>
            </a:r>
          </a:p>
          <a:p>
            <a:pPr marL="919163" lvl="1" indent="-176213">
              <a:buFontTx/>
              <a:buChar char="-"/>
            </a:pPr>
            <a:r>
              <a:rPr lang="en-GB" sz="1400" dirty="0" smtClean="0">
                <a:latin typeface="Century Gothic" panose="020B0502020202020204" pitchFamily="34" charset="0"/>
              </a:rPr>
              <a:t>Mackintosh</a:t>
            </a:r>
            <a:r>
              <a:rPr lang="en-GB" sz="1400" dirty="0" smtClean="0">
                <a:latin typeface="Century Gothic" panose="020B0502020202020204" pitchFamily="34" charset="0"/>
              </a:rPr>
              <a:t>, James </a:t>
            </a:r>
            <a:r>
              <a:rPr lang="en-GB" sz="1400" dirty="0" smtClean="0">
                <a:latin typeface="Century Gothic" panose="020B0502020202020204" pitchFamily="34" charset="0"/>
              </a:rPr>
              <a:t>(Wall Street Journal, 28 </a:t>
            </a:r>
            <a:r>
              <a:rPr lang="en-GB" sz="1400" dirty="0" smtClean="0">
                <a:latin typeface="Century Gothic" panose="020B0502020202020204" pitchFamily="34" charset="0"/>
              </a:rPr>
              <a:t>June 2024). </a:t>
            </a:r>
            <a:r>
              <a:rPr lang="en-GB" sz="1400" dirty="0" smtClean="0">
                <a:latin typeface="Century Gothic" panose="020B0502020202020204" pitchFamily="34" charset="0"/>
                <a:hlinkClick r:id="rId5"/>
              </a:rPr>
              <a:t>"Diversity Was Supposed to Make Us Rich. </a:t>
            </a:r>
            <a:r>
              <a:rPr lang="en-GB" sz="1400" dirty="0" smtClean="0">
                <a:latin typeface="Century Gothic" panose="020B0502020202020204" pitchFamily="34" charset="0"/>
                <a:hlinkClick r:id="rId5"/>
              </a:rPr>
              <a:t>Not So Much"</a:t>
            </a:r>
            <a:r>
              <a:rPr lang="en-GB" sz="1400" dirty="0" smtClean="0">
                <a:latin typeface="Century Gothic" panose="020B0502020202020204" pitchFamily="34" charset="0"/>
              </a:rPr>
              <a:t>. </a:t>
            </a:r>
          </a:p>
          <a:p>
            <a:pPr marL="176213" lvl="1" indent="-176213">
              <a:buFont typeface="Arial" pitchFamily="34" charset="0"/>
              <a:buChar char="•"/>
            </a:pPr>
            <a:r>
              <a:rPr lang="en-US" sz="1400" dirty="0" smtClean="0">
                <a:latin typeface="Century Gothic" panose="020B0502020202020204" pitchFamily="34" charset="0"/>
              </a:rPr>
              <a:t>Therefore</a:t>
            </a:r>
            <a:r>
              <a:rPr lang="en-US" sz="1400" dirty="0" smtClean="0">
                <a:latin typeface="Century Gothic" panose="020B0502020202020204" pitchFamily="34" charset="0"/>
              </a:rPr>
              <a:t>, the question is far from being settled.</a:t>
            </a:r>
          </a:p>
          <a:p>
            <a:pPr marL="176213" lvl="1" indent="-176213">
              <a:buFont typeface="Arial" pitchFamily="34" charset="0"/>
              <a:buChar char="•"/>
            </a:pPr>
            <a:endParaRPr lang="en-US" sz="1400" dirty="0" smtClean="0">
              <a:latin typeface="Century Gothic" panose="020B0502020202020204" pitchFamily="34" charset="0"/>
            </a:endParaRPr>
          </a:p>
          <a:p>
            <a:pPr marL="176213" lvl="1" indent="-176213">
              <a:buFont typeface="Arial" pitchFamily="34" charset="0"/>
              <a:buChar char="•"/>
            </a:pPr>
            <a:r>
              <a:rPr lang="en-US" sz="1400" dirty="0" smtClean="0">
                <a:latin typeface="Century Gothic" panose="020B0502020202020204" pitchFamily="34" charset="0"/>
              </a:rPr>
              <a:t>In the attempt to be more objective, however, in the Klein (2017) post </a:t>
            </a:r>
            <a:r>
              <a:rPr lang="en-US" sz="1400" dirty="0" smtClean="0">
                <a:latin typeface="Century Gothic" panose="020B0502020202020204" pitchFamily="34" charset="0"/>
              </a:rPr>
              <a:t>we read: “</a:t>
            </a:r>
            <a:r>
              <a:rPr lang="en-GB" sz="1400" i="1" dirty="0" smtClean="0">
                <a:latin typeface="Century Gothic" panose="020B0502020202020204" pitchFamily="34" charset="0"/>
              </a:rPr>
              <a:t>Rigorous, peer-reviewed studies suggest that companies do not perform better when they have women on the board. Nor do they perform worse. </a:t>
            </a:r>
            <a:r>
              <a:rPr lang="en-GB" sz="1400" i="1" dirty="0" smtClean="0">
                <a:latin typeface="Century Gothic" panose="020B0502020202020204" pitchFamily="34" charset="0"/>
              </a:rPr>
              <a:t>Depending on which meta-analysis you read, board gender diversity either has a very weak relationship with board performance or no relationship at all</a:t>
            </a:r>
            <a:r>
              <a:rPr lang="en-GB" sz="1400" dirty="0" smtClean="0">
                <a:latin typeface="Century Gothic" panose="020B0502020202020204" pitchFamily="34" charset="0"/>
              </a:rPr>
              <a:t>.”</a:t>
            </a:r>
          </a:p>
          <a:p>
            <a:pPr marL="176213" lvl="1" indent="-176213">
              <a:buFont typeface="Arial" pitchFamily="34" charset="0"/>
              <a:buChar char="•"/>
            </a:pPr>
            <a:r>
              <a:rPr lang="en-GB" sz="1400" b="1" dirty="0" smtClean="0">
                <a:latin typeface="Century Gothic" panose="020B0502020202020204" pitchFamily="34" charset="0"/>
              </a:rPr>
              <a:t>So, in terms of performance, diverse teams may be more efficient (intuition suggest so) or at least as efficient</a:t>
            </a:r>
            <a:r>
              <a:rPr lang="en-GB" sz="1400" dirty="0" smtClean="0">
                <a:latin typeface="Century Gothic" panose="020B0502020202020204" pitchFamily="34" charset="0"/>
              </a:rPr>
              <a:t>.</a:t>
            </a:r>
          </a:p>
          <a:p>
            <a:pPr marL="176213" lvl="1" indent="-176213">
              <a:buFont typeface="Arial" pitchFamily="34" charset="0"/>
              <a:buChar char="•"/>
            </a:pPr>
            <a:r>
              <a:rPr lang="en-GB" sz="1400" dirty="0" smtClean="0">
                <a:latin typeface="Century Gothic" panose="020B0502020202020204" pitchFamily="34" charset="0"/>
              </a:rPr>
              <a:t>There is no proven demonstration of any single case were diversity was undermining performance.</a:t>
            </a:r>
          </a:p>
          <a:p>
            <a:pPr marL="176213" lvl="1" indent="-176213">
              <a:buFont typeface="Arial" pitchFamily="34" charset="0"/>
              <a:buChar char="•"/>
            </a:pPr>
            <a:endParaRPr lang="en-GB" sz="1400" dirty="0" smtClean="0">
              <a:latin typeface="Century Gothic" panose="020B0502020202020204" pitchFamily="34" charset="0"/>
            </a:endParaRPr>
          </a:p>
          <a:p>
            <a:pPr marL="176213" lvl="1" indent="-176213">
              <a:buFont typeface="Arial" pitchFamily="34" charset="0"/>
              <a:buChar char="•"/>
            </a:pPr>
            <a:r>
              <a:rPr lang="en-GB" sz="1400" dirty="0" smtClean="0">
                <a:latin typeface="Century Gothic" panose="020B0502020202020204" pitchFamily="34" charset="0"/>
              </a:rPr>
              <a:t>On the other hand, it is intuitive that the synergetic combination of diverse backgrounds, experiences, culture, stimulates advance of creativity and therefore knowledge and productivity.</a:t>
            </a:r>
            <a:r>
              <a:rPr lang="en-US" sz="1400" dirty="0" smtClean="0">
                <a:latin typeface="Century Gothic" panose="020B0502020202020204" pitchFamily="34" charset="0"/>
              </a:rPr>
              <a:t> </a:t>
            </a:r>
            <a:endParaRPr lang="en-US" sz="1400" dirty="0" smtClean="0">
              <a:latin typeface="Century Gothic" panose="020B0502020202020204" pitchFamily="34" charset="0"/>
            </a:endParaRPr>
          </a:p>
          <a:p>
            <a:pPr marL="176213" indent="-176213">
              <a:buFont typeface="Arial" pitchFamily="34" charset="0"/>
              <a:buChar char="•"/>
            </a:pPr>
            <a:endParaRPr lang="en-GB" sz="1400" b="1" dirty="0" smtClean="0"/>
          </a:p>
        </p:txBody>
      </p:sp>
      <p:sp>
        <p:nvSpPr>
          <p:cNvPr id="8" name="Segnaposto testo 1"/>
          <p:cNvSpPr txBox="1">
            <a:spLocks/>
          </p:cNvSpPr>
          <p:nvPr/>
        </p:nvSpPr>
        <p:spPr>
          <a:xfrm>
            <a:off x="444539" y="504437"/>
            <a:ext cx="11233149" cy="648071"/>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it-IT" sz="24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Anticipation</a:t>
            </a:r>
            <a:r>
              <a:rPr kumimoji="0" lang="it-IT"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a:t>
            </a:r>
            <a:r>
              <a:rPr kumimoji="0" lang="it-IT" sz="24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of</a:t>
            </a:r>
            <a:r>
              <a:rPr kumimoji="0" lang="it-IT"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a:t>
            </a:r>
            <a:r>
              <a:rPr kumimoji="0" lang="it-IT" sz="24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Conclusions</a:t>
            </a:r>
            <a:endParaRPr kumimoji="0" lang="it-IT" sz="2400" b="1" i="0" u="none" strike="noStrike" kern="1200" cap="none" spc="0" normalizeH="0" baseline="0" noProof="0" dirty="0">
              <a:ln>
                <a:noFill/>
              </a:ln>
              <a:solidFill>
                <a:srgbClr val="BD2B0B"/>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smtClean="0">
                <a:latin typeface="Calibri" panose="020F0502020204030204" pitchFamily="34" charset="0"/>
                <a:cs typeface="Calibri" panose="020F0502020204030204" pitchFamily="34" charset="0"/>
              </a:rPr>
              <a:t>EDI in </a:t>
            </a:r>
            <a:r>
              <a:rPr lang="it-IT" dirty="0" err="1" smtClean="0">
                <a:latin typeface="Calibri" panose="020F0502020204030204" pitchFamily="34" charset="0"/>
                <a:cs typeface="Calibri" panose="020F0502020204030204" pitchFamily="34" charset="0"/>
              </a:rPr>
              <a:t>geosciences</a:t>
            </a:r>
            <a:r>
              <a:rPr lang="it-IT" dirty="0" smtClean="0">
                <a:latin typeface="Calibri" panose="020F0502020204030204" pitchFamily="34" charset="0"/>
                <a:cs typeface="Calibri" panose="020F0502020204030204" pitchFamily="34" charset="0"/>
              </a:rPr>
              <a:t> – </a:t>
            </a:r>
            <a:r>
              <a:rPr lang="it-IT" dirty="0" err="1" smtClean="0">
                <a:latin typeface="Calibri" panose="020F0502020204030204" pitchFamily="34" charset="0"/>
                <a:cs typeface="Calibri" panose="020F0502020204030204" pitchFamily="34" charset="0"/>
              </a:rPr>
              <a:t>Challenges</a:t>
            </a:r>
            <a:endParaRPr lang="it-IT" dirty="0">
              <a:latin typeface="Calibri" panose="020F0502020204030204" pitchFamily="34" charset="0"/>
              <a:cs typeface="Calibri" panose="020F0502020204030204" pitchFamily="34" charset="0"/>
            </a:endParaRPr>
          </a:p>
        </p:txBody>
      </p:sp>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1287569"/>
            <a:ext cx="6488086" cy="2357455"/>
          </a:xfrm>
        </p:spPr>
        <p:txBody>
          <a:bodyPr/>
          <a:lstStyle/>
          <a:p>
            <a:pPr marL="176213" indent="-176213">
              <a:buFont typeface="Arial" pitchFamily="34" charset="0"/>
              <a:buChar char="•"/>
            </a:pPr>
            <a:r>
              <a:rPr lang="it-IT" sz="1400" dirty="0" smtClean="0">
                <a:hlinkClick r:id="rId2"/>
              </a:rPr>
              <a:t>https://en.wikipedia.org/wiki/Diversity,_equity,_and_inclusion</a:t>
            </a:r>
            <a:r>
              <a:rPr lang="it-IT" sz="1400" dirty="0" smtClean="0"/>
              <a:t> </a:t>
            </a:r>
            <a:endParaRPr lang="it-IT" sz="1400" dirty="0" smtClean="0">
              <a:latin typeface="Calibri" panose="020F0502020204030204" pitchFamily="34" charset="0"/>
            </a:endParaRPr>
          </a:p>
          <a:p>
            <a:pPr marL="176213" indent="-176213">
              <a:buFont typeface="Arial" pitchFamily="34" charset="0"/>
              <a:buChar char="•"/>
            </a:pPr>
            <a:r>
              <a:rPr lang="en-GB" sz="1400" dirty="0" smtClean="0"/>
              <a:t>However, alongside with the positive and impressive results achieved, </a:t>
            </a:r>
            <a:r>
              <a:rPr lang="en-GB" sz="1400" b="1" dirty="0" smtClean="0"/>
              <a:t>EDI was subjected to challenging questions</a:t>
            </a:r>
            <a:r>
              <a:rPr lang="en-GB" sz="1400" dirty="0" smtClean="0"/>
              <a:t>.</a:t>
            </a:r>
          </a:p>
          <a:p>
            <a:pPr marL="176213" indent="-176213">
              <a:buFont typeface="Arial" pitchFamily="34" charset="0"/>
              <a:buChar char="•"/>
            </a:pPr>
            <a:r>
              <a:rPr lang="en-GB" sz="1400" dirty="0" smtClean="0"/>
              <a:t>The EDI movement addresses fundamental questions related to human rights. </a:t>
            </a:r>
          </a:p>
          <a:p>
            <a:pPr marL="176213" indent="-176213">
              <a:buFont typeface="Arial" pitchFamily="34" charset="0"/>
              <a:buChar char="•"/>
            </a:pPr>
            <a:r>
              <a:rPr lang="en-GB" sz="1400" dirty="0" smtClean="0"/>
              <a:t>In the context of science, it advocates for </a:t>
            </a:r>
            <a:r>
              <a:rPr lang="en-GB" sz="1400" b="1" dirty="0" smtClean="0"/>
              <a:t>rethinking</a:t>
            </a:r>
            <a:r>
              <a:rPr lang="en-GB" sz="1400" dirty="0" smtClean="0"/>
              <a:t> the structure of scientific associations, the organization of meetings, and the concepts and methods used to assess scientific merit and recruit researchers and academics. </a:t>
            </a:r>
          </a:p>
          <a:p>
            <a:pPr marL="176213" indent="-176213">
              <a:buFont typeface="Arial" pitchFamily="34" charset="0"/>
              <a:buChar char="•"/>
            </a:pPr>
            <a:r>
              <a:rPr lang="en-GB" sz="1400" dirty="0" smtClean="0"/>
              <a:t>As with any initiative that </a:t>
            </a:r>
            <a:r>
              <a:rPr lang="en-GB" sz="1400" b="1" dirty="0" smtClean="0"/>
              <a:t>challenges conventional attitudes</a:t>
            </a:r>
            <a:r>
              <a:rPr lang="en-GB" sz="1400" dirty="0" smtClean="0"/>
              <a:t>, the push for EDI has raised concerns among some members of the public and the scientific community. </a:t>
            </a:r>
          </a:p>
          <a:p>
            <a:pPr marL="176213" indent="-176213">
              <a:buFont typeface="Arial" pitchFamily="34" charset="0"/>
              <a:buChar char="•"/>
            </a:pPr>
            <a:r>
              <a:rPr lang="en-GB" sz="1400" dirty="0" smtClean="0"/>
              <a:t>This reaction reflects a well-documented psychological phenomenon known as "</a:t>
            </a:r>
            <a:r>
              <a:rPr lang="en-GB" sz="1400" b="1" dirty="0" smtClean="0"/>
              <a:t>resistance to change</a:t>
            </a:r>
            <a:r>
              <a:rPr lang="en-GB" sz="1400" dirty="0" smtClean="0"/>
              <a:t>" (see, for example, </a:t>
            </a:r>
            <a:r>
              <a:rPr lang="en-GB" sz="1400" dirty="0" err="1" smtClean="0"/>
              <a:t>Warrick</a:t>
            </a:r>
            <a:r>
              <a:rPr lang="en-GB" sz="1400" dirty="0" smtClean="0"/>
              <a:t>, 2023). </a:t>
            </a:r>
          </a:p>
          <a:p>
            <a:pPr marL="176213" indent="-176213"/>
            <a:endParaRPr lang="en-GB" sz="1400" dirty="0" smtClean="0"/>
          </a:p>
          <a:p>
            <a:pPr marL="176213" indent="-176213">
              <a:buFont typeface="Arial" pitchFamily="34" charset="0"/>
              <a:buChar char="•"/>
            </a:pPr>
            <a:r>
              <a:rPr lang="en-GB" sz="1400" b="1" dirty="0" smtClean="0"/>
              <a:t>Those who resist change are often less involved in decision-making and perceive themselves as having less power. Indeed, In some cases, the EDI movement has even faced a lack of support from the very groups it aims to benefit.</a:t>
            </a:r>
          </a:p>
          <a:p>
            <a:pPr marL="176213" indent="-176213"/>
            <a:endParaRPr lang="en-GB" sz="1400" dirty="0" smtClean="0"/>
          </a:p>
        </p:txBody>
      </p:sp>
      <p:pic>
        <p:nvPicPr>
          <p:cNvPr id="1027" name="Picture 3" descr="Z:\home\sturno\Scaricati\512px-Who-Wants-Change-Crowd-Change-Management-Yellow.png"/>
          <p:cNvPicPr>
            <a:picLocks noChangeAspect="1" noChangeArrowheads="1"/>
          </p:cNvPicPr>
          <p:nvPr/>
        </p:nvPicPr>
        <p:blipFill>
          <a:blip r:embed="rId3"/>
          <a:srcRect/>
          <a:stretch>
            <a:fillRect/>
          </a:stretch>
        </p:blipFill>
        <p:spPr bwMode="auto">
          <a:xfrm>
            <a:off x="7248127" y="1844824"/>
            <a:ext cx="4712037" cy="2650521"/>
          </a:xfrm>
          <a:prstGeom prst="rect">
            <a:avLst/>
          </a:prstGeom>
          <a:noFill/>
        </p:spPr>
      </p:pic>
      <p:sp>
        <p:nvSpPr>
          <p:cNvPr id="7" name="Rettangolo 6"/>
          <p:cNvSpPr/>
          <p:nvPr/>
        </p:nvSpPr>
        <p:spPr>
          <a:xfrm>
            <a:off x="7680176" y="4509120"/>
            <a:ext cx="3960440" cy="276999"/>
          </a:xfrm>
          <a:prstGeom prst="rect">
            <a:avLst/>
          </a:prstGeom>
        </p:spPr>
        <p:txBody>
          <a:bodyPr wrap="square">
            <a:spAutoFit/>
          </a:bodyPr>
          <a:lstStyle/>
          <a:p>
            <a:pPr algn="ctr"/>
            <a:r>
              <a:rPr lang="en-US" sz="1200" dirty="0" smtClean="0"/>
              <a:t>Alan O'Rourke, CC BY 2.0, via Wikimedia Commons</a:t>
            </a:r>
            <a:endParaRPr lang="it-IT" sz="1200" dirty="0"/>
          </a:p>
        </p:txBody>
      </p:sp>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err="1" smtClean="0">
                <a:latin typeface="Calibri" panose="020F0502020204030204" pitchFamily="34" charset="0"/>
                <a:cs typeface="Calibri" panose="020F0502020204030204" pitchFamily="34" charset="0"/>
              </a:rPr>
              <a:t>Recent</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developments</a:t>
            </a:r>
            <a:r>
              <a:rPr lang="it-IT" dirty="0" smtClean="0">
                <a:latin typeface="Calibri" panose="020F0502020204030204" pitchFamily="34" charset="0"/>
                <a:cs typeface="Calibri" panose="020F0502020204030204" pitchFamily="34" charset="0"/>
              </a:rPr>
              <a:t> in the US</a:t>
            </a:r>
            <a:endParaRPr lang="it-IT" dirty="0">
              <a:latin typeface="Calibri" panose="020F0502020204030204" pitchFamily="34" charset="0"/>
              <a:cs typeface="Calibri" panose="020F0502020204030204" pitchFamily="34" charset="0"/>
            </a:endParaRPr>
          </a:p>
        </p:txBody>
      </p:sp>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836712"/>
            <a:ext cx="6560094" cy="2357455"/>
          </a:xfrm>
        </p:spPr>
        <p:txBody>
          <a:bodyPr/>
          <a:lstStyle/>
          <a:p>
            <a:pPr marL="176213" indent="-176213">
              <a:buFont typeface="Arial" pitchFamily="34" charset="0"/>
              <a:buChar char="•"/>
            </a:pPr>
            <a:r>
              <a:rPr lang="en-GB" sz="1400" dirty="0" smtClean="0"/>
              <a:t>In 2025, the debate on EDI at the international level was reinforced by </a:t>
            </a:r>
            <a:r>
              <a:rPr lang="en-GB" sz="1400" b="1" dirty="0" smtClean="0"/>
              <a:t>the executive order of US President</a:t>
            </a:r>
            <a:r>
              <a:rPr lang="en-GB" sz="1400" dirty="0" smtClean="0"/>
              <a:t> Donald Trump titled “</a:t>
            </a:r>
            <a:r>
              <a:rPr lang="en-GB" sz="1400" b="1" dirty="0" smtClean="0"/>
              <a:t>Ending Radical And Wasteful Government DEI Programs And </a:t>
            </a:r>
            <a:r>
              <a:rPr lang="en-GB" sz="1400" b="1" dirty="0" err="1" smtClean="0"/>
              <a:t>Preferencing</a:t>
            </a:r>
            <a:r>
              <a:rPr lang="en-GB" sz="1400" dirty="0" smtClean="0"/>
              <a:t>” (</a:t>
            </a:r>
            <a:r>
              <a:rPr lang="en-GB" sz="1400" u="sng" dirty="0" smtClean="0">
                <a:hlinkClick r:id="rId2"/>
              </a:rPr>
              <a:t>https://www.whitehouse.gov/presidential-actions/2025/01/ending-radical-and-wasteful-government-dei-programs-and-preferencing/</a:t>
            </a:r>
            <a:r>
              <a:rPr lang="en-GB" sz="1400" dirty="0" smtClean="0"/>
              <a:t>, last accessed on March 5</a:t>
            </a:r>
            <a:r>
              <a:rPr lang="en-GB" sz="1400" baseline="30000" dirty="0" smtClean="0"/>
              <a:t>th</a:t>
            </a:r>
            <a:r>
              <a:rPr lang="en-GB" sz="1400" dirty="0" smtClean="0"/>
              <a:t>, 2025).</a:t>
            </a:r>
          </a:p>
          <a:p>
            <a:pPr marL="176213" indent="-176213">
              <a:buFont typeface="Arial" pitchFamily="34" charset="0"/>
              <a:buChar char="•"/>
            </a:pPr>
            <a:endParaRPr lang="en-GB" sz="1400" dirty="0" smtClean="0"/>
          </a:p>
          <a:p>
            <a:pPr marL="176213" indent="-176213">
              <a:buFont typeface="Arial" pitchFamily="34" charset="0"/>
              <a:buChar char="•"/>
            </a:pPr>
            <a:r>
              <a:rPr lang="en-GB" sz="1400" dirty="0" smtClean="0"/>
              <a:t>In section 1, the order affirms that the previous “....Administration forced illegal and immoral discrimination programs, going by the name “diversity, equity, and inclusion” (DEI), into virtually all aspects of the Federal Government, in areas ranging from airline safety to the military”. </a:t>
            </a:r>
          </a:p>
          <a:p>
            <a:pPr marL="176213" indent="-176213">
              <a:buFont typeface="Arial" pitchFamily="34" charset="0"/>
              <a:buChar char="•"/>
            </a:pPr>
            <a:endParaRPr lang="en-GB" sz="1400" dirty="0" smtClean="0"/>
          </a:p>
          <a:p>
            <a:pPr marL="176213" indent="-176213">
              <a:buFont typeface="Arial" pitchFamily="34" charset="0"/>
              <a:buChar char="•"/>
            </a:pPr>
            <a:r>
              <a:rPr lang="en-GB" sz="1400" dirty="0" smtClean="0"/>
              <a:t>The seemingly </a:t>
            </a:r>
            <a:r>
              <a:rPr lang="en-GB" sz="1400" dirty="0" err="1" smtClean="0"/>
              <a:t>oxymorous</a:t>
            </a:r>
            <a:r>
              <a:rPr lang="en-GB" sz="1400" dirty="0" smtClean="0"/>
              <a:t> pairing of EDI with “illegal and immoral discrimination” is probably a consequence of the above concerns on the unjust implication of pluralism </a:t>
            </a:r>
            <a:r>
              <a:rPr lang="en-GB" sz="1400" dirty="0" err="1" smtClean="0"/>
              <a:t>beared</a:t>
            </a:r>
            <a:r>
              <a:rPr lang="en-GB" sz="1400" dirty="0" smtClean="0"/>
              <a:t> by some groups of people.</a:t>
            </a:r>
          </a:p>
          <a:p>
            <a:pPr marL="176213" indent="-176213">
              <a:buFont typeface="Arial" pitchFamily="34" charset="0"/>
              <a:buChar char="•"/>
            </a:pPr>
            <a:endParaRPr lang="en-GB" sz="1400" dirty="0" smtClean="0"/>
          </a:p>
          <a:p>
            <a:pPr marL="176213" indent="-176213">
              <a:buFont typeface="Arial" pitchFamily="34" charset="0"/>
              <a:buChar char="•"/>
            </a:pPr>
            <a:r>
              <a:rPr lang="en-GB" sz="1400" dirty="0" smtClean="0"/>
              <a:t>The above executive order put several persons in despair.</a:t>
            </a:r>
            <a:endParaRPr lang="it-IT" sz="1400" dirty="0" smtClean="0"/>
          </a:p>
          <a:p>
            <a:pPr marL="176213" indent="-176213">
              <a:buFont typeface="Arial" pitchFamily="34" charset="0"/>
              <a:buChar char="•"/>
            </a:pPr>
            <a:endParaRPr lang="en-GB" sz="1400" dirty="0" smtClean="0"/>
          </a:p>
          <a:p>
            <a:pPr marL="176213" indent="-176213">
              <a:buFont typeface="Arial" pitchFamily="34" charset="0"/>
              <a:buChar char="•"/>
            </a:pPr>
            <a:r>
              <a:rPr lang="en-GB" sz="1400" dirty="0" smtClean="0"/>
              <a:t>On the other hand, the US order may offer a window of opportunity for reflecting on the achievements of EDI, which cannot be neglected, and the above discussed criticism, with the purpose of moving into a new phase of EDI which may lead to more tangible results in terms of scientific creativity, productivity and cultural growth in general.</a:t>
            </a:r>
            <a:endParaRPr lang="it-IT" sz="1400" dirty="0"/>
          </a:p>
        </p:txBody>
      </p:sp>
      <p:pic>
        <p:nvPicPr>
          <p:cNvPr id="8" name="Picture 2" descr="https://upload.wikimedia.org/wikipedia/commons/thumb/2/2a/DEI_-_Division_Extremism_Ideology_-_How_the_Biden-Harris_NSF_Politicized_Science.pdf/page1-500px-DEI_-_Division_Extremism_Ideology_-_How_the_Biden-Harris_NSF_Politicized_Science.pdf.jpg"/>
          <p:cNvPicPr>
            <a:picLocks noChangeAspect="1" noChangeArrowheads="1"/>
          </p:cNvPicPr>
          <p:nvPr/>
        </p:nvPicPr>
        <p:blipFill>
          <a:blip r:embed="rId3"/>
          <a:srcRect/>
          <a:stretch>
            <a:fillRect/>
          </a:stretch>
        </p:blipFill>
        <p:spPr bwMode="auto">
          <a:xfrm>
            <a:off x="7912226" y="980728"/>
            <a:ext cx="3728390" cy="4824536"/>
          </a:xfrm>
          <a:prstGeom prst="rect">
            <a:avLst/>
          </a:prstGeom>
          <a:noFill/>
        </p:spPr>
      </p:pic>
      <p:sp>
        <p:nvSpPr>
          <p:cNvPr id="7" name="Rettangolo 6"/>
          <p:cNvSpPr/>
          <p:nvPr/>
        </p:nvSpPr>
        <p:spPr>
          <a:xfrm>
            <a:off x="7824192" y="5805264"/>
            <a:ext cx="3312368" cy="646331"/>
          </a:xfrm>
          <a:prstGeom prst="rect">
            <a:avLst/>
          </a:prstGeom>
        </p:spPr>
        <p:txBody>
          <a:bodyPr wrap="square">
            <a:spAutoFit/>
          </a:bodyPr>
          <a:lstStyle/>
          <a:p>
            <a:r>
              <a:rPr lang="en-GB" sz="1200" dirty="0" smtClean="0"/>
              <a:t>2024 work by the </a:t>
            </a:r>
            <a:r>
              <a:rPr lang="en-GB" sz="1200" dirty="0" smtClean="0">
                <a:hlinkClick r:id="rId4" tooltip="United States Senate Committee on Commerce, Science, and Transportation"/>
              </a:rPr>
              <a:t>United States Senate Committee on Commerce, Science, and Transportation</a:t>
            </a:r>
            <a:r>
              <a:rPr lang="en-GB" sz="1200" dirty="0" smtClean="0"/>
              <a:t> criticizing DEI in the NSF </a:t>
            </a:r>
            <a:endParaRPr lang="it-IT" sz="1200" dirty="0"/>
          </a:p>
        </p:txBody>
      </p:sp>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err="1" smtClean="0">
                <a:latin typeface="Calibri" panose="020F0502020204030204" pitchFamily="34" charset="0"/>
                <a:cs typeface="Calibri" panose="020F0502020204030204" pitchFamily="34" charset="0"/>
              </a:rPr>
              <a:t>Recent</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Advances</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editorials</a:t>
            </a:r>
            <a:endParaRPr lang="it-IT" dirty="0">
              <a:latin typeface="Calibri" panose="020F0502020204030204" pitchFamily="34" charset="0"/>
              <a:cs typeface="Calibri" panose="020F0502020204030204" pitchFamily="34" charset="0"/>
            </a:endParaRPr>
          </a:p>
        </p:txBody>
      </p:sp>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785794"/>
            <a:ext cx="4482122" cy="2357455"/>
          </a:xfrm>
        </p:spPr>
        <p:txBody>
          <a:bodyPr/>
          <a:lstStyle/>
          <a:p>
            <a:pPr marL="176213" indent="-176213">
              <a:buFont typeface="Arial" pitchFamily="34" charset="0"/>
              <a:buChar char="•"/>
            </a:pPr>
            <a:r>
              <a:rPr lang="en-US" sz="1400" dirty="0" smtClean="0"/>
              <a:t>AGU has activated a special collection of papers on equality, diversity and inclusivity.</a:t>
            </a:r>
          </a:p>
          <a:p>
            <a:pPr marL="176213" indent="-176213">
              <a:buFont typeface="Arial" pitchFamily="34" charset="0"/>
              <a:buChar char="•"/>
            </a:pPr>
            <a:r>
              <a:rPr lang="en-US" sz="1400" dirty="0" smtClean="0"/>
              <a:t>Two editorials </a:t>
            </a:r>
            <a:r>
              <a:rPr lang="en-US" sz="1400" dirty="0" err="1" smtClean="0"/>
              <a:t>pubished</a:t>
            </a:r>
            <a:r>
              <a:rPr lang="en-US" sz="1400" dirty="0" smtClean="0"/>
              <a:t> in March 2025 and August 2025 received </a:t>
            </a:r>
            <a:r>
              <a:rPr lang="en-US" sz="1400" dirty="0" err="1" smtClean="0"/>
              <a:t>significantcoverage</a:t>
            </a:r>
            <a:r>
              <a:rPr lang="en-US" sz="1400" dirty="0" smtClean="0"/>
              <a:t> (in particular the second one)</a:t>
            </a:r>
            <a:endParaRPr lang="it-IT" sz="1400" dirty="0"/>
          </a:p>
        </p:txBody>
      </p:sp>
      <p:pic>
        <p:nvPicPr>
          <p:cNvPr id="3073" name="Picture 1"/>
          <p:cNvPicPr>
            <a:picLocks noChangeAspect="1" noChangeArrowheads="1"/>
          </p:cNvPicPr>
          <p:nvPr/>
        </p:nvPicPr>
        <p:blipFill>
          <a:blip r:embed="rId2"/>
          <a:srcRect/>
          <a:stretch>
            <a:fillRect/>
          </a:stretch>
        </p:blipFill>
        <p:spPr bwMode="auto">
          <a:xfrm>
            <a:off x="300935" y="2271728"/>
            <a:ext cx="4219711" cy="2514603"/>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a:srcRect/>
          <a:stretch>
            <a:fillRect/>
          </a:stretch>
        </p:blipFill>
        <p:spPr bwMode="auto">
          <a:xfrm>
            <a:off x="6381752" y="2071678"/>
            <a:ext cx="4080510" cy="2503170"/>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a:srcRect/>
          <a:stretch>
            <a:fillRect/>
          </a:stretch>
        </p:blipFill>
        <p:spPr bwMode="auto">
          <a:xfrm>
            <a:off x="10668032" y="857232"/>
            <a:ext cx="1428760" cy="3937925"/>
          </a:xfrm>
          <a:prstGeom prst="rect">
            <a:avLst/>
          </a:prstGeom>
          <a:noFill/>
          <a:ln w="9525">
            <a:noFill/>
            <a:miter lim="800000"/>
            <a:headEnd/>
            <a:tailEnd/>
          </a:ln>
          <a:effectLst/>
        </p:spPr>
      </p:pic>
      <p:pic>
        <p:nvPicPr>
          <p:cNvPr id="3076" name="Picture 4"/>
          <p:cNvPicPr>
            <a:picLocks noChangeAspect="1" noChangeArrowheads="1"/>
          </p:cNvPicPr>
          <p:nvPr/>
        </p:nvPicPr>
        <p:blipFill>
          <a:blip r:embed="rId5"/>
          <a:srcRect/>
          <a:stretch>
            <a:fillRect/>
          </a:stretch>
        </p:blipFill>
        <p:spPr bwMode="auto">
          <a:xfrm>
            <a:off x="4730091" y="2271728"/>
            <a:ext cx="1365909" cy="3657602"/>
          </a:xfrm>
          <a:prstGeom prst="rect">
            <a:avLst/>
          </a:prstGeom>
          <a:noFill/>
          <a:ln w="9525">
            <a:noFill/>
            <a:miter lim="800000"/>
            <a:headEnd/>
            <a:tailEnd/>
          </a:ln>
          <a:effectLst/>
        </p:spPr>
      </p:pic>
      <p:sp>
        <p:nvSpPr>
          <p:cNvPr id="11" name="Rettangolo 10"/>
          <p:cNvSpPr/>
          <p:nvPr/>
        </p:nvSpPr>
        <p:spPr>
          <a:xfrm>
            <a:off x="261918" y="4901525"/>
            <a:ext cx="3833818" cy="1569660"/>
          </a:xfrm>
          <a:prstGeom prst="rect">
            <a:avLst/>
          </a:prstGeom>
        </p:spPr>
        <p:txBody>
          <a:bodyPr wrap="square">
            <a:spAutoFit/>
          </a:bodyPr>
          <a:lstStyle/>
          <a:p>
            <a:r>
              <a:rPr lang="en-US" sz="1200" i="1" dirty="0" smtClean="0"/>
              <a:t>“</a:t>
            </a:r>
            <a:r>
              <a:rPr lang="en-US" sz="1200" b="1" i="1" dirty="0" smtClean="0"/>
              <a:t>We strongly oppose mandates to undo or reduce programs that provide opportunities for underrepresented groups,</a:t>
            </a:r>
            <a:r>
              <a:rPr lang="en-US" sz="1200" i="1" dirty="0" smtClean="0"/>
              <a:t> including under-resourced communities, to participate in our publications as authors, reviewers, editorial board members, or readers. Broadening participation in science increases the depth, scope, and reach of the research and enhances the benefit to society.”</a:t>
            </a:r>
            <a:endParaRPr lang="it-IT" sz="1200" i="1" dirty="0"/>
          </a:p>
        </p:txBody>
      </p:sp>
      <p:sp>
        <p:nvSpPr>
          <p:cNvPr id="12" name="Rettangolo 11"/>
          <p:cNvSpPr/>
          <p:nvPr/>
        </p:nvSpPr>
        <p:spPr>
          <a:xfrm>
            <a:off x="6381752" y="258055"/>
            <a:ext cx="4191008" cy="1384995"/>
          </a:xfrm>
          <a:prstGeom prst="rect">
            <a:avLst/>
          </a:prstGeom>
        </p:spPr>
        <p:txBody>
          <a:bodyPr wrap="square">
            <a:spAutoFit/>
          </a:bodyPr>
          <a:lstStyle/>
          <a:p>
            <a:r>
              <a:rPr lang="en-US" sz="1200" b="1" i="1" dirty="0" smtClean="0"/>
              <a:t>We condemn any form of censorship or coercion that attempts to limit or condition the activity and output of Earth and space</a:t>
            </a:r>
            <a:r>
              <a:rPr lang="en-US" sz="1200" i="1" dirty="0" smtClean="0"/>
              <a:t> scientists, including removal of data, curtailing of research funding, and restrictions to research activities. Results of scientific inquiry are fact-based and may not align with personal or political beliefs but must be published without political impedance and made available to everyone. </a:t>
            </a:r>
            <a:endParaRPr lang="it-IT" sz="1200" i="1" dirty="0"/>
          </a:p>
        </p:txBody>
      </p:sp>
      <p:sp>
        <p:nvSpPr>
          <p:cNvPr id="13" name="Rettangolo 12"/>
          <p:cNvSpPr/>
          <p:nvPr/>
        </p:nvSpPr>
        <p:spPr>
          <a:xfrm>
            <a:off x="6381752" y="4746508"/>
            <a:ext cx="4500594" cy="1754326"/>
          </a:xfrm>
          <a:prstGeom prst="rect">
            <a:avLst/>
          </a:prstGeom>
        </p:spPr>
        <p:txBody>
          <a:bodyPr wrap="square">
            <a:spAutoFit/>
          </a:bodyPr>
          <a:lstStyle/>
          <a:p>
            <a:r>
              <a:rPr lang="en-US" sz="1200" i="1" dirty="0" smtClean="0"/>
              <a:t>The executive order Restoring Gold Standard Science (23 May 2025) is a factually incorrect and potentially dangerous misinterpretation of American science. As Editors-in-Chief and Publications Committee Members of the scientific publications of the American Geophysical Union, the world's leading research organization for Earth and space science, we can say that the executive order is filled with so many exaggerations, </a:t>
            </a:r>
            <a:r>
              <a:rPr lang="en-US" sz="1200" i="1" dirty="0" err="1" smtClean="0"/>
              <a:t>misdirections</a:t>
            </a:r>
            <a:r>
              <a:rPr lang="en-US" sz="1200" i="1" dirty="0" smtClean="0"/>
              <a:t>, half-truths, unfounded accusations, deceptive insinuations, and outright errors that </a:t>
            </a:r>
            <a:r>
              <a:rPr lang="en-US" sz="1200" b="1" i="1" dirty="0" smtClean="0"/>
              <a:t>if it was an article submitted to any one of our journals it would be rejected</a:t>
            </a:r>
            <a:r>
              <a:rPr lang="en-US" sz="1200" i="1" dirty="0" smtClean="0"/>
              <a:t>. </a:t>
            </a:r>
            <a:endParaRPr lang="it-IT" sz="1200" i="1" dirty="0"/>
          </a:p>
        </p:txBody>
      </p:sp>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smtClean="0">
                <a:latin typeface="Calibri" panose="020F0502020204030204" pitchFamily="34" charset="0"/>
                <a:cs typeface="Calibri" panose="020F0502020204030204" pitchFamily="34" charset="0"/>
              </a:rPr>
              <a:t>EDI in science – A </a:t>
            </a:r>
            <a:r>
              <a:rPr lang="it-IT" dirty="0" err="1" smtClean="0">
                <a:latin typeface="Calibri" panose="020F0502020204030204" pitchFamily="34" charset="0"/>
                <a:cs typeface="Calibri" panose="020F0502020204030204" pitchFamily="34" charset="0"/>
              </a:rPr>
              <a:t>strategy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to</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overcome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criticism</a:t>
            </a:r>
            <a:r>
              <a:rPr lang="it-IT" dirty="0" smtClean="0">
                <a:latin typeface="Calibri" panose="020F0502020204030204" pitchFamily="34" charset="0"/>
                <a:cs typeface="Calibri" panose="020F0502020204030204" pitchFamily="34" charset="0"/>
              </a:rPr>
              <a:t> and </a:t>
            </a:r>
            <a:r>
              <a:rPr lang="it-IT" dirty="0" err="1" smtClean="0">
                <a:latin typeface="Calibri" panose="020F0502020204030204" pitchFamily="34" charset="0"/>
                <a:cs typeface="Calibri" panose="020F0502020204030204" pitchFamily="34" charset="0"/>
              </a:rPr>
              <a:t>move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forward</a:t>
            </a:r>
            <a:r>
              <a:rPr lang="it-IT" dirty="0" smtClean="0">
                <a:latin typeface="Calibri" panose="020F0502020204030204" pitchFamily="34" charset="0"/>
                <a:cs typeface="Calibri" panose="020F0502020204030204" pitchFamily="34" charset="0"/>
              </a:rPr>
              <a:t> (1)</a:t>
            </a:r>
            <a:endParaRPr lang="it-IT" dirty="0">
              <a:latin typeface="Calibri" panose="020F0502020204030204" pitchFamily="34" charset="0"/>
              <a:cs typeface="Calibri" panose="020F0502020204030204" pitchFamily="34" charset="0"/>
            </a:endParaRPr>
          </a:p>
        </p:txBody>
      </p:sp>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1071545"/>
            <a:ext cx="7784230" cy="2357455"/>
          </a:xfrm>
        </p:spPr>
        <p:txBody>
          <a:bodyPr/>
          <a:lstStyle/>
          <a:p>
            <a:pPr marL="176213" indent="-176213">
              <a:buFont typeface="Arial" pitchFamily="34" charset="0"/>
              <a:buChar char="•"/>
            </a:pPr>
            <a:r>
              <a:rPr lang="en-GB" sz="1400" dirty="0" smtClean="0"/>
              <a:t>Why is EDI suffering from “turbulent times”? What is the reason? What was wrong? </a:t>
            </a:r>
            <a:r>
              <a:rPr lang="en-GB" sz="1400" b="1" dirty="0" smtClean="0"/>
              <a:t>Identifying the reason of the problem is key to identify solutions.</a:t>
            </a:r>
          </a:p>
          <a:p>
            <a:pPr marL="176213" indent="-176213">
              <a:buFont typeface="Arial" pitchFamily="34" charset="0"/>
              <a:buChar char="•"/>
            </a:pPr>
            <a:endParaRPr lang="en-GB" sz="1400" dirty="0" smtClean="0"/>
          </a:p>
          <a:p>
            <a:pPr marL="176213" indent="-176213">
              <a:buFont typeface="Arial" pitchFamily="34" charset="0"/>
              <a:buChar char="•"/>
            </a:pPr>
            <a:r>
              <a:rPr lang="en-GB" sz="1400" b="1" dirty="0" smtClean="0"/>
              <a:t>My interpretation of the main problem</a:t>
            </a:r>
            <a:r>
              <a:rPr lang="en-GB" sz="1400" dirty="0" smtClean="0"/>
              <a:t>: EDI is suggesting changes. We have to expect opposition to EDI, which to some extent may help to articulate a meaningful and convincing discussion. </a:t>
            </a:r>
            <a:r>
              <a:rPr lang="en-GB" sz="1400" b="1" dirty="0" smtClean="0"/>
              <a:t>Opposition is not necessarily unethical</a:t>
            </a:r>
            <a:r>
              <a:rPr lang="en-GB" sz="1400" dirty="0" smtClean="0"/>
              <a:t>.  </a:t>
            </a:r>
          </a:p>
          <a:p>
            <a:pPr marL="176213" indent="-176213">
              <a:buFont typeface="Arial" pitchFamily="34" charset="0"/>
              <a:buChar char="•"/>
            </a:pPr>
            <a:endParaRPr lang="en-GB" sz="1400" dirty="0" smtClean="0"/>
          </a:p>
          <a:p>
            <a:pPr marL="176213" indent="-176213">
              <a:buFont typeface="Arial" pitchFamily="34" charset="0"/>
              <a:buChar char="•"/>
            </a:pPr>
            <a:r>
              <a:rPr lang="en-GB" sz="1400" dirty="0" smtClean="0"/>
              <a:t>If opposition is unethical in its motivation and articulation then it should be rejected. If it motivated by genuine concern or diversity of opinions/interpretations it should be accepted </a:t>
            </a:r>
            <a:r>
              <a:rPr lang="en-GB" sz="1400" b="1" dirty="0" smtClean="0"/>
              <a:t>and welcomed</a:t>
            </a:r>
            <a:r>
              <a:rPr lang="en-GB" sz="1400" dirty="0" smtClean="0"/>
              <a:t> as a genuine form of diversity. </a:t>
            </a:r>
          </a:p>
          <a:p>
            <a:pPr marL="176213" indent="-176213">
              <a:buFont typeface="Arial" pitchFamily="34" charset="0"/>
              <a:buChar char="•"/>
            </a:pPr>
            <a:endParaRPr lang="en-GB" sz="1400" dirty="0" smtClean="0"/>
          </a:p>
          <a:p>
            <a:pPr marL="176213" indent="-176213">
              <a:buFont typeface="Arial" pitchFamily="34" charset="0"/>
              <a:buChar char="•"/>
            </a:pPr>
            <a:r>
              <a:rPr lang="en-GB" sz="1400" b="1" dirty="0" smtClean="0"/>
              <a:t>Reconciling</a:t>
            </a:r>
            <a:r>
              <a:rPr lang="en-GB" sz="1400" dirty="0" smtClean="0"/>
              <a:t> </a:t>
            </a:r>
            <a:r>
              <a:rPr lang="en-GB" sz="1400" b="1" dirty="0" smtClean="0"/>
              <a:t>equality with </a:t>
            </a:r>
            <a:r>
              <a:rPr lang="en-GB" sz="1400" b="1" dirty="0" smtClean="0"/>
              <a:t>diversity is likely to generate disagreement</a:t>
            </a:r>
            <a:r>
              <a:rPr lang="en-GB" sz="1400" dirty="0" smtClean="0"/>
              <a:t>: </a:t>
            </a:r>
            <a:r>
              <a:rPr lang="en-GB" sz="1400" dirty="0" smtClean="0"/>
              <a:t>how to ensure equality of opportunities (or equity) while still preserving </a:t>
            </a:r>
            <a:r>
              <a:rPr lang="en-GB" sz="1400" b="1" dirty="0" smtClean="0"/>
              <a:t>global diversity</a:t>
            </a:r>
            <a:r>
              <a:rPr lang="en-GB" sz="1400" dirty="0" smtClean="0"/>
              <a:t>, and in particular </a:t>
            </a:r>
            <a:r>
              <a:rPr lang="en-GB" sz="1400" b="1" dirty="0" smtClean="0"/>
              <a:t>cultural diversity</a:t>
            </a:r>
            <a:r>
              <a:rPr lang="en-GB" sz="1400" dirty="0" smtClean="0"/>
              <a:t>? </a:t>
            </a:r>
            <a:endParaRPr lang="en-GB" sz="1400" dirty="0" smtClean="0"/>
          </a:p>
          <a:p>
            <a:pPr marL="176213" indent="-176213">
              <a:buFont typeface="Arial" pitchFamily="34" charset="0"/>
              <a:buChar char="•"/>
            </a:pPr>
            <a:endParaRPr lang="en-GB" sz="1400" dirty="0" smtClean="0"/>
          </a:p>
          <a:p>
            <a:pPr marL="176213" indent="-176213">
              <a:buFont typeface="Arial" pitchFamily="34" charset="0"/>
              <a:buChar char="•"/>
            </a:pPr>
            <a:r>
              <a:rPr lang="en-GB" sz="1400" dirty="0" smtClean="0"/>
              <a:t>It does not help the ambiguity – not only in science – around ethical principles. To give you an example, EGU did not had a code of conduct when I was elected president in 2017.</a:t>
            </a:r>
          </a:p>
          <a:p>
            <a:pPr marL="176213" indent="-176213">
              <a:buFont typeface="Arial" pitchFamily="34" charset="0"/>
              <a:buChar char="•"/>
            </a:pPr>
            <a:endParaRPr lang="en-GB" sz="1400" dirty="0" smtClean="0"/>
          </a:p>
          <a:p>
            <a:pPr marL="176213" indent="-176213">
              <a:buFont typeface="Arial" pitchFamily="34" charset="0"/>
              <a:buChar char="•"/>
            </a:pPr>
            <a:r>
              <a:rPr lang="en-GB" sz="1400" dirty="0" smtClean="0"/>
              <a:t>Very often it is not clear the definition of unacceptable/acceptable motivations or attitudes. To give an example: I believe the use of the term “</a:t>
            </a:r>
            <a:r>
              <a:rPr lang="en-GB" sz="1400" dirty="0" err="1" smtClean="0"/>
              <a:t>denialist</a:t>
            </a:r>
            <a:r>
              <a:rPr lang="en-GB" sz="1400" dirty="0" smtClean="0"/>
              <a:t>” in science is unethical. </a:t>
            </a:r>
            <a:endParaRPr lang="en-GB" sz="1400" dirty="0" smtClean="0"/>
          </a:p>
        </p:txBody>
      </p:sp>
      <p:pic>
        <p:nvPicPr>
          <p:cNvPr id="1026" name="Picture 2" descr="Z:\home\sturno\Downloads\960px-Equality_vs_Equity_illustration_-_Interaction_Institute_for_Social_Change_-_Angus_Maguire.png"/>
          <p:cNvPicPr>
            <a:picLocks noChangeAspect="1" noChangeArrowheads="1"/>
          </p:cNvPicPr>
          <p:nvPr/>
        </p:nvPicPr>
        <p:blipFill>
          <a:blip r:embed="rId2"/>
          <a:srcRect/>
          <a:stretch>
            <a:fillRect/>
          </a:stretch>
        </p:blipFill>
        <p:spPr bwMode="auto">
          <a:xfrm>
            <a:off x="8282482" y="1803531"/>
            <a:ext cx="3718174" cy="2788630"/>
          </a:xfrm>
          <a:prstGeom prst="rect">
            <a:avLst/>
          </a:prstGeom>
          <a:noFill/>
        </p:spPr>
      </p:pic>
      <p:sp>
        <p:nvSpPr>
          <p:cNvPr id="7" name="Rettangolo 6"/>
          <p:cNvSpPr/>
          <p:nvPr/>
        </p:nvSpPr>
        <p:spPr>
          <a:xfrm>
            <a:off x="8221556" y="4592161"/>
            <a:ext cx="3863752" cy="276999"/>
          </a:xfrm>
          <a:prstGeom prst="rect">
            <a:avLst/>
          </a:prstGeom>
        </p:spPr>
        <p:txBody>
          <a:bodyPr wrap="square">
            <a:spAutoFit/>
          </a:bodyPr>
          <a:lstStyle/>
          <a:p>
            <a:pPr algn="ctr"/>
            <a:r>
              <a:rPr lang="it-IT" sz="1200" dirty="0" err="1" smtClean="0"/>
              <a:t>Angus</a:t>
            </a:r>
            <a:r>
              <a:rPr lang="it-IT" sz="1200" dirty="0" smtClean="0"/>
              <a:t> </a:t>
            </a:r>
            <a:r>
              <a:rPr lang="it-IT" sz="1200" dirty="0" err="1" smtClean="0"/>
              <a:t>Maguire</a:t>
            </a:r>
            <a:r>
              <a:rPr lang="it-IT" sz="1200" dirty="0" smtClean="0"/>
              <a:t>, CC BY-SA 4.0, via </a:t>
            </a:r>
            <a:r>
              <a:rPr lang="it-IT" sz="1200" dirty="0" err="1" smtClean="0"/>
              <a:t>Wikimedia</a:t>
            </a:r>
            <a:r>
              <a:rPr lang="it-IT" sz="1200" dirty="0" smtClean="0"/>
              <a:t> </a:t>
            </a:r>
            <a:r>
              <a:rPr lang="it-IT" sz="1200" dirty="0" err="1" smtClean="0"/>
              <a:t>Commons</a:t>
            </a:r>
            <a:endParaRPr lang="it-IT" sz="1200" dirty="0"/>
          </a:p>
        </p:txBody>
      </p:sp>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smtClean="0">
                <a:latin typeface="Calibri" panose="020F0502020204030204" pitchFamily="34" charset="0"/>
                <a:cs typeface="Calibri" panose="020F0502020204030204" pitchFamily="34" charset="0"/>
              </a:rPr>
              <a:t>EDI in science – </a:t>
            </a:r>
            <a:r>
              <a:rPr lang="it-IT" dirty="0" smtClean="0">
                <a:latin typeface="Calibri" panose="020F0502020204030204" pitchFamily="34" charset="0"/>
                <a:cs typeface="Calibri" panose="020F0502020204030204" pitchFamily="34" charset="0"/>
              </a:rPr>
              <a:t>A </a:t>
            </a:r>
            <a:r>
              <a:rPr lang="it-IT" dirty="0" err="1" smtClean="0">
                <a:latin typeface="Calibri" panose="020F0502020204030204" pitchFamily="34" charset="0"/>
                <a:cs typeface="Calibri" panose="020F0502020204030204" pitchFamily="34" charset="0"/>
              </a:rPr>
              <a:t>strategy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to</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overcome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criticism</a:t>
            </a:r>
            <a:r>
              <a:rPr lang="it-IT" dirty="0" smtClean="0">
                <a:latin typeface="Calibri" panose="020F0502020204030204" pitchFamily="34" charset="0"/>
                <a:cs typeface="Calibri" panose="020F0502020204030204" pitchFamily="34" charset="0"/>
              </a:rPr>
              <a:t> and </a:t>
            </a:r>
            <a:r>
              <a:rPr lang="it-IT" dirty="0" err="1" smtClean="0">
                <a:latin typeface="Calibri" panose="020F0502020204030204" pitchFamily="34" charset="0"/>
                <a:cs typeface="Calibri" panose="020F0502020204030204" pitchFamily="34" charset="0"/>
              </a:rPr>
              <a:t>move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forward</a:t>
            </a:r>
            <a:r>
              <a:rPr lang="it-IT" dirty="0" smtClean="0">
                <a:latin typeface="Calibri" panose="020F0502020204030204" pitchFamily="34" charset="0"/>
                <a:cs typeface="Calibri" panose="020F0502020204030204" pitchFamily="34" charset="0"/>
              </a:rPr>
              <a:t> (2)</a:t>
            </a:r>
            <a:endParaRPr lang="it-IT" dirty="0">
              <a:latin typeface="Calibri" panose="020F0502020204030204" pitchFamily="34" charset="0"/>
              <a:cs typeface="Calibri" panose="020F0502020204030204" pitchFamily="34" charset="0"/>
            </a:endParaRPr>
          </a:p>
        </p:txBody>
      </p:sp>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1071545"/>
            <a:ext cx="7568206" cy="2357455"/>
          </a:xfrm>
        </p:spPr>
        <p:txBody>
          <a:bodyPr/>
          <a:lstStyle/>
          <a:p>
            <a:pPr marL="176213" indent="-176213">
              <a:buFont typeface="Arial" pitchFamily="34" charset="0"/>
              <a:buChar char="•"/>
            </a:pPr>
            <a:r>
              <a:rPr lang="en-GB" sz="1400" dirty="0" smtClean="0"/>
              <a:t>What happened is that progress </a:t>
            </a:r>
            <a:r>
              <a:rPr lang="en-GB" sz="1400" dirty="0" smtClean="0"/>
              <a:t>was relatively smooth when the main focus was gender balance – The problem was clear and the target clear as well: ensuring equality to two separate groups each one including about 50% of the population.</a:t>
            </a:r>
          </a:p>
          <a:p>
            <a:pPr marL="176213" indent="-176213"/>
            <a:endParaRPr lang="en-GB" sz="1400" dirty="0" smtClean="0"/>
          </a:p>
          <a:p>
            <a:pPr marL="176213" indent="-176213">
              <a:buFont typeface="Arial" pitchFamily="34" charset="0"/>
              <a:buChar char="•"/>
            </a:pPr>
            <a:r>
              <a:rPr lang="en-GB" sz="1400" dirty="0" smtClean="0"/>
              <a:t>With the </a:t>
            </a:r>
            <a:r>
              <a:rPr lang="en-GB" sz="1400" dirty="0" err="1" smtClean="0"/>
              <a:t>auspicable</a:t>
            </a:r>
            <a:r>
              <a:rPr lang="en-GB" sz="1400" dirty="0" smtClean="0"/>
              <a:t> broadening of the focus and the increase of </a:t>
            </a:r>
            <a:r>
              <a:rPr lang="it-IT" sz="1400" b="1" dirty="0" err="1" smtClean="0"/>
              <a:t>equity-deserving</a:t>
            </a:r>
            <a:r>
              <a:rPr lang="it-IT" sz="1400" b="1" dirty="0" smtClean="0"/>
              <a:t> </a:t>
            </a:r>
            <a:r>
              <a:rPr lang="it-IT" sz="1400" b="1" dirty="0" err="1" smtClean="0"/>
              <a:t>groups</a:t>
            </a:r>
            <a:r>
              <a:rPr lang="it-IT" sz="1400" dirty="0" smtClean="0"/>
              <a:t>, the </a:t>
            </a:r>
            <a:r>
              <a:rPr lang="it-IT" sz="1400" dirty="0" err="1" smtClean="0"/>
              <a:t>discussion</a:t>
            </a:r>
            <a:r>
              <a:rPr lang="it-IT" sz="1400" dirty="0" smtClean="0"/>
              <a:t> </a:t>
            </a:r>
            <a:r>
              <a:rPr lang="it-IT" sz="1400" dirty="0" err="1" smtClean="0"/>
              <a:t>increased</a:t>
            </a:r>
            <a:r>
              <a:rPr lang="it-IT" sz="1400" dirty="0" smtClean="0"/>
              <a:t> in </a:t>
            </a:r>
            <a:r>
              <a:rPr lang="it-IT" sz="1400" dirty="0" err="1" smtClean="0"/>
              <a:t>complexity</a:t>
            </a:r>
            <a:r>
              <a:rPr lang="it-IT" sz="1400" dirty="0" smtClean="0"/>
              <a:t>, </a:t>
            </a:r>
            <a:r>
              <a:rPr lang="it-IT" sz="1400" dirty="0" err="1" smtClean="0"/>
              <a:t>with</a:t>
            </a:r>
            <a:r>
              <a:rPr lang="it-IT" sz="1400" dirty="0" smtClean="0"/>
              <a:t> </a:t>
            </a:r>
            <a:r>
              <a:rPr lang="it-IT" sz="1400" dirty="0" err="1" smtClean="0"/>
              <a:t>ambigous</a:t>
            </a:r>
            <a:r>
              <a:rPr lang="it-IT" sz="1400" dirty="0" smtClean="0"/>
              <a:t> </a:t>
            </a:r>
            <a:r>
              <a:rPr lang="it-IT" sz="1400" dirty="0" err="1" smtClean="0"/>
              <a:t>interpretations</a:t>
            </a:r>
            <a:r>
              <a:rPr lang="it-IT" sz="1400" dirty="0" smtClean="0"/>
              <a:t> </a:t>
            </a:r>
            <a:r>
              <a:rPr lang="it-IT" sz="1400" dirty="0" err="1" smtClean="0"/>
              <a:t>of</a:t>
            </a:r>
            <a:r>
              <a:rPr lang="it-IT" sz="1400" dirty="0" smtClean="0"/>
              <a:t> the </a:t>
            </a:r>
            <a:r>
              <a:rPr lang="it-IT" sz="1400" dirty="0" err="1" smtClean="0"/>
              <a:t>targets</a:t>
            </a:r>
            <a:r>
              <a:rPr lang="it-IT" sz="1400" dirty="0" smtClean="0"/>
              <a:t>, in </a:t>
            </a:r>
            <a:r>
              <a:rPr lang="it-IT" sz="1400" dirty="0" err="1" smtClean="0"/>
              <a:t>particular</a:t>
            </a:r>
            <a:r>
              <a:rPr lang="it-IT" sz="1400" dirty="0" smtClean="0"/>
              <a:t> </a:t>
            </a:r>
            <a:r>
              <a:rPr lang="it-IT" sz="1400" dirty="0" err="1" smtClean="0"/>
              <a:t>about</a:t>
            </a:r>
            <a:r>
              <a:rPr lang="it-IT" sz="1400" dirty="0" smtClean="0"/>
              <a:t> the </a:t>
            </a:r>
            <a:r>
              <a:rPr lang="it-IT" sz="1400" dirty="0" err="1" smtClean="0"/>
              <a:t>concepts</a:t>
            </a:r>
            <a:r>
              <a:rPr lang="it-IT" sz="1400" dirty="0" smtClean="0"/>
              <a:t> </a:t>
            </a:r>
            <a:r>
              <a:rPr lang="it-IT" sz="1400" dirty="0" err="1" smtClean="0"/>
              <a:t>of</a:t>
            </a:r>
            <a:r>
              <a:rPr lang="it-IT" sz="1400" dirty="0" smtClean="0"/>
              <a:t> </a:t>
            </a:r>
            <a:r>
              <a:rPr lang="it-IT" sz="1400" dirty="0" err="1" smtClean="0"/>
              <a:t>equity</a:t>
            </a:r>
            <a:r>
              <a:rPr lang="it-IT" sz="1400" dirty="0" smtClean="0"/>
              <a:t> and </a:t>
            </a:r>
            <a:r>
              <a:rPr lang="it-IT" sz="1400" dirty="0" err="1" smtClean="0"/>
              <a:t>equality</a:t>
            </a:r>
            <a:r>
              <a:rPr lang="it-IT" sz="1400" dirty="0" smtClean="0"/>
              <a:t>.</a:t>
            </a:r>
          </a:p>
          <a:p>
            <a:pPr marL="176213" indent="-176213">
              <a:buFont typeface="Arial" pitchFamily="34" charset="0"/>
              <a:buChar char="•"/>
            </a:pPr>
            <a:endParaRPr lang="en-GB" sz="1400" dirty="0" smtClean="0"/>
          </a:p>
          <a:p>
            <a:pPr marL="176213" indent="-176213">
              <a:buFont typeface="Arial" pitchFamily="34" charset="0"/>
              <a:buChar char="•"/>
            </a:pPr>
            <a:r>
              <a:rPr lang="en-GB" sz="1400" dirty="0" smtClean="0"/>
              <a:t>Ambiguity has generated hidden reservations </a:t>
            </a:r>
            <a:r>
              <a:rPr lang="en-GB" sz="1400" b="1" dirty="0" smtClean="0"/>
              <a:t>WITHIN the EDI community itself</a:t>
            </a:r>
            <a:r>
              <a:rPr lang="en-GB" sz="1400" dirty="0" smtClean="0"/>
              <a:t> and has given fuel to </a:t>
            </a:r>
            <a:r>
              <a:rPr lang="en-GB" sz="1400" dirty="0" err="1" smtClean="0"/>
              <a:t>skepticism</a:t>
            </a:r>
            <a:r>
              <a:rPr lang="en-GB" sz="1400" dirty="0" smtClean="0"/>
              <a:t> towards EDI</a:t>
            </a:r>
            <a:r>
              <a:rPr lang="en-GB" sz="1400" dirty="0" smtClean="0"/>
              <a:t>.</a:t>
            </a:r>
          </a:p>
          <a:p>
            <a:pPr marL="176213" indent="-176213">
              <a:buFont typeface="Arial" pitchFamily="34" charset="0"/>
              <a:buChar char="•"/>
            </a:pPr>
            <a:endParaRPr lang="en-GB" sz="1400" dirty="0" smtClean="0"/>
          </a:p>
          <a:p>
            <a:pPr marL="176213" indent="-176213">
              <a:buFont typeface="Arial" pitchFamily="34" charset="0"/>
              <a:buChar char="•"/>
            </a:pPr>
            <a:r>
              <a:rPr lang="en-GB" sz="1400" dirty="0" smtClean="0"/>
              <a:t>The tone of the discussion raised. Voices in favour of EDI were associated to loud attitude, limited tolerance, imposition of change, </a:t>
            </a:r>
            <a:r>
              <a:rPr lang="en-GB" sz="1400" b="1" dirty="0" smtClean="0"/>
              <a:t>close openness</a:t>
            </a:r>
            <a:r>
              <a:rPr lang="en-GB" sz="1400" dirty="0" smtClean="0"/>
              <a:t> (a clear oxymoron).</a:t>
            </a:r>
          </a:p>
          <a:p>
            <a:pPr marL="176213" indent="-176213">
              <a:buFont typeface="Arial" pitchFamily="34" charset="0"/>
              <a:buChar char="•"/>
            </a:pPr>
            <a:endParaRPr lang="en-GB" sz="1400" dirty="0" smtClean="0"/>
          </a:p>
          <a:p>
            <a:pPr marL="176213" indent="-176213">
              <a:buFont typeface="Arial" pitchFamily="34" charset="0"/>
              <a:buChar char="•"/>
            </a:pPr>
            <a:r>
              <a:rPr lang="en-GB" sz="1400" dirty="0" smtClean="0"/>
              <a:t>In </a:t>
            </a:r>
            <a:r>
              <a:rPr lang="en-GB" sz="1400" i="1" dirty="0" smtClean="0"/>
              <a:t>The Coddling of the American Mind</a:t>
            </a:r>
            <a:r>
              <a:rPr lang="en-GB" sz="1400" dirty="0" smtClean="0"/>
              <a:t> (</a:t>
            </a:r>
            <a:r>
              <a:rPr lang="en-GB" sz="1400" dirty="0" err="1" smtClean="0"/>
              <a:t>Lukianoff</a:t>
            </a:r>
            <a:r>
              <a:rPr lang="en-GB" sz="1400" dirty="0" smtClean="0"/>
              <a:t> &amp; </a:t>
            </a:r>
            <a:r>
              <a:rPr lang="en-GB" sz="1400" dirty="0" err="1" smtClean="0"/>
              <a:t>Haidt</a:t>
            </a:r>
            <a:r>
              <a:rPr lang="en-GB" sz="1400" dirty="0" smtClean="0"/>
              <a:t>) conclude that changes in cultural norms and educational practices — especially around </a:t>
            </a:r>
            <a:r>
              <a:rPr lang="en-GB" sz="1400" dirty="0" err="1" smtClean="0"/>
              <a:t>safetyism</a:t>
            </a:r>
            <a:r>
              <a:rPr lang="en-GB" sz="1400" dirty="0" smtClean="0"/>
              <a:t> and emotional reasoning — have contributed to increased psychological fragility and reduced openness to diverse viewpoints among students, with negative consequences for academic discourse and well-being.</a:t>
            </a:r>
          </a:p>
        </p:txBody>
      </p:sp>
      <p:sp>
        <p:nvSpPr>
          <p:cNvPr id="7" name="Rettangolo 6"/>
          <p:cNvSpPr/>
          <p:nvPr/>
        </p:nvSpPr>
        <p:spPr>
          <a:xfrm>
            <a:off x="8064896" y="4509120"/>
            <a:ext cx="3863752" cy="276999"/>
          </a:xfrm>
          <a:prstGeom prst="rect">
            <a:avLst/>
          </a:prstGeom>
        </p:spPr>
        <p:txBody>
          <a:bodyPr wrap="square">
            <a:spAutoFit/>
          </a:bodyPr>
          <a:lstStyle/>
          <a:p>
            <a:pPr algn="ctr"/>
            <a:r>
              <a:rPr lang="en-GB" sz="1200" dirty="0" smtClean="0"/>
              <a:t>Image by </a:t>
            </a:r>
            <a:r>
              <a:rPr lang="en-GB" sz="1200" dirty="0" err="1" smtClean="0">
                <a:hlinkClick r:id="rId2"/>
              </a:rPr>
              <a:t>geralt</a:t>
            </a:r>
            <a:r>
              <a:rPr lang="en-GB" sz="1200" dirty="0" smtClean="0"/>
              <a:t> from </a:t>
            </a:r>
            <a:r>
              <a:rPr lang="en-GB" sz="1200" dirty="0" err="1" smtClean="0">
                <a:hlinkClick r:id="rId3"/>
              </a:rPr>
              <a:t>Pixabay</a:t>
            </a:r>
            <a:endParaRPr lang="it-IT" sz="1200" dirty="0"/>
          </a:p>
        </p:txBody>
      </p:sp>
      <p:pic>
        <p:nvPicPr>
          <p:cNvPr id="31746" name="Picture 2" descr="Z:\home\sturno\Downloads\geralt-integration-7171054_1920.jpg"/>
          <p:cNvPicPr>
            <a:picLocks noChangeAspect="1" noChangeArrowheads="1"/>
          </p:cNvPicPr>
          <p:nvPr/>
        </p:nvPicPr>
        <p:blipFill>
          <a:blip r:embed="rId4"/>
          <a:srcRect/>
          <a:stretch>
            <a:fillRect/>
          </a:stretch>
        </p:blipFill>
        <p:spPr bwMode="auto">
          <a:xfrm>
            <a:off x="7901272" y="1820821"/>
            <a:ext cx="4099384" cy="2732923"/>
          </a:xfrm>
          <a:prstGeom prst="rect">
            <a:avLst/>
          </a:prstGeom>
          <a:noFill/>
        </p:spPr>
      </p:pic>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Z:\home\sturno\Scaricati\racial-7822176_1280.jpg"/>
          <p:cNvPicPr>
            <a:picLocks noChangeAspect="1" noChangeArrowheads="1"/>
          </p:cNvPicPr>
          <p:nvPr/>
        </p:nvPicPr>
        <p:blipFill>
          <a:blip r:embed="rId2">
            <a:clrChange>
              <a:clrFrom>
                <a:srgbClr val="EBD7BC"/>
              </a:clrFrom>
              <a:clrTo>
                <a:srgbClr val="EBD7BC">
                  <a:alpha val="0"/>
                </a:srgbClr>
              </a:clrTo>
            </a:clrChange>
            <a:lum bright="40000"/>
          </a:blip>
          <a:srcRect/>
          <a:stretch>
            <a:fillRect/>
          </a:stretch>
        </p:blipFill>
        <p:spPr bwMode="auto">
          <a:xfrm>
            <a:off x="7381884" y="0"/>
            <a:ext cx="4810116" cy="6858000"/>
          </a:xfrm>
          <a:prstGeom prst="rect">
            <a:avLst/>
          </a:prstGeom>
          <a:noFill/>
        </p:spPr>
      </p:pic>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785794"/>
            <a:ext cx="9268468" cy="2357455"/>
          </a:xfrm>
        </p:spPr>
        <p:txBody>
          <a:bodyPr/>
          <a:lstStyle/>
          <a:p>
            <a:pPr marL="176213" indent="-176213">
              <a:buFont typeface="Arial" pitchFamily="34" charset="0"/>
              <a:buChar char="•"/>
            </a:pPr>
            <a:r>
              <a:rPr lang="en-GB" sz="1400" dirty="0" smtClean="0"/>
              <a:t>One of the arguments that was raised is that diversity, equality and inclusivity </a:t>
            </a:r>
            <a:r>
              <a:rPr lang="en-GB" sz="1400" b="1" dirty="0" smtClean="0"/>
              <a:t>has </a:t>
            </a:r>
            <a:br>
              <a:rPr lang="en-GB" sz="1400" b="1" dirty="0" smtClean="0"/>
            </a:br>
            <a:r>
              <a:rPr lang="en-GB" sz="1400" b="1" dirty="0" smtClean="0"/>
              <a:t>become ideological</a:t>
            </a:r>
            <a:r>
              <a:rPr lang="en-GB" sz="1400" dirty="0" smtClean="0"/>
              <a:t>, namely, </a:t>
            </a:r>
            <a:r>
              <a:rPr lang="en-US" sz="1400" dirty="0" smtClean="0"/>
              <a:t>rigid in its adherence to a doctrine and </a:t>
            </a:r>
            <a:r>
              <a:rPr lang="en-US" sz="1400" dirty="0" err="1" smtClean="0"/>
              <a:t>resistent</a:t>
            </a:r>
            <a:r>
              <a:rPr lang="en-US" sz="1400" dirty="0" smtClean="0"/>
              <a:t> </a:t>
            </a:r>
            <a:br>
              <a:rPr lang="en-US" sz="1400" dirty="0" smtClean="0"/>
            </a:br>
            <a:r>
              <a:rPr lang="en-US" sz="1400" dirty="0" smtClean="0"/>
              <a:t>to evidence-based belief-updating </a:t>
            </a:r>
            <a:r>
              <a:rPr lang="en-GB" sz="1400" dirty="0" smtClean="0"/>
              <a:t>. </a:t>
            </a:r>
          </a:p>
          <a:p>
            <a:pPr marL="176213" indent="-176213">
              <a:buFont typeface="Arial" pitchFamily="34" charset="0"/>
              <a:buChar char="•"/>
            </a:pPr>
            <a:r>
              <a:rPr lang="en-GB" sz="1400" dirty="0" smtClean="0"/>
              <a:t>EDI is sometimes considered responsible for the introduction of the so-called </a:t>
            </a:r>
            <a:br>
              <a:rPr lang="en-GB" sz="1400" dirty="0" smtClean="0"/>
            </a:br>
            <a:r>
              <a:rPr lang="en-GB" sz="1400" b="1" dirty="0" smtClean="0"/>
              <a:t>positive bias</a:t>
            </a:r>
            <a:r>
              <a:rPr lang="en-GB" sz="1400" dirty="0" smtClean="0"/>
              <a:t>, namely, a bias against categories that have been previously favoured.</a:t>
            </a:r>
            <a:endParaRPr lang="it-IT" sz="1400" dirty="0" smtClean="0"/>
          </a:p>
          <a:p>
            <a:pPr marL="176213" indent="-176213">
              <a:buFont typeface="Arial" pitchFamily="34" charset="0"/>
              <a:buChar char="•"/>
            </a:pPr>
            <a:r>
              <a:rPr lang="en-GB" sz="1400" dirty="0" smtClean="0"/>
              <a:t>Other concerns have evolved around the meaning of </a:t>
            </a:r>
            <a:r>
              <a:rPr lang="en-GB" sz="1400" b="1" dirty="0" smtClean="0"/>
              <a:t>gender difference</a:t>
            </a:r>
            <a:r>
              <a:rPr lang="en-GB" sz="1400" dirty="0" smtClean="0"/>
              <a:t>.</a:t>
            </a:r>
            <a:br>
              <a:rPr lang="en-GB" sz="1400" dirty="0" smtClean="0"/>
            </a:br>
            <a:r>
              <a:rPr lang="en-GB" sz="1400" dirty="0" smtClean="0"/>
              <a:t>For example, quoting from Dietz (2003): “…of all the concerns that have </a:t>
            </a:r>
            <a:br>
              <a:rPr lang="en-GB" sz="1400" dirty="0" smtClean="0"/>
            </a:br>
            <a:r>
              <a:rPr lang="en-GB" sz="1400" dirty="0" smtClean="0"/>
              <a:t>accompanied the conceptualization of gender over the past two decades, </a:t>
            </a:r>
            <a:br>
              <a:rPr lang="en-GB" sz="1400" dirty="0" smtClean="0"/>
            </a:br>
            <a:r>
              <a:rPr lang="en-GB" sz="1400" dirty="0" smtClean="0"/>
              <a:t>none have produced more theoretical divisiveness than the effort to rethink </a:t>
            </a:r>
            <a:br>
              <a:rPr lang="en-GB" sz="1400" dirty="0" smtClean="0"/>
            </a:br>
            <a:r>
              <a:rPr lang="en-GB" sz="1400" dirty="0" smtClean="0"/>
              <a:t>the meaning of gender difference, or the idea of the feminine within sexual </a:t>
            </a:r>
            <a:br>
              <a:rPr lang="en-GB" sz="1400" dirty="0" smtClean="0"/>
            </a:br>
            <a:r>
              <a:rPr lang="en-GB" sz="1400" dirty="0" smtClean="0"/>
              <a:t>difference..”. </a:t>
            </a:r>
          </a:p>
          <a:p>
            <a:pPr marL="176213" indent="-176213">
              <a:buFont typeface="Arial" pitchFamily="34" charset="0"/>
              <a:buChar char="•"/>
            </a:pPr>
            <a:r>
              <a:rPr lang="en-GB" sz="1400" dirty="0" smtClean="0"/>
              <a:t>Indeed, the effort to recognise any individual gender identity has expanded </a:t>
            </a:r>
            <a:br>
              <a:rPr lang="en-GB" sz="1400" dirty="0" smtClean="0"/>
            </a:br>
            <a:r>
              <a:rPr lang="en-GB" sz="1400" dirty="0" smtClean="0"/>
              <a:t>the number of recognised genders, therefore </a:t>
            </a:r>
            <a:r>
              <a:rPr lang="en-GB" sz="1400" b="1" dirty="0" smtClean="0"/>
              <a:t>introducing ambiguity in the </a:t>
            </a:r>
            <a:br>
              <a:rPr lang="en-GB" sz="1400" b="1" dirty="0" smtClean="0"/>
            </a:br>
            <a:r>
              <a:rPr lang="en-GB" sz="1400" b="1" dirty="0" smtClean="0"/>
              <a:t>concepts of equality and diversity</a:t>
            </a:r>
            <a:r>
              <a:rPr lang="en-GB" sz="1400" dirty="0" smtClean="0"/>
              <a:t>.</a:t>
            </a:r>
          </a:p>
          <a:p>
            <a:pPr marL="176213" indent="-176213">
              <a:buFont typeface="Arial" pitchFamily="34" charset="0"/>
              <a:buChar char="•"/>
            </a:pPr>
            <a:r>
              <a:rPr lang="en-GB" sz="1400" dirty="0" smtClean="0"/>
              <a:t>Gender expansiveness has been subjected to criticism inside and outside the</a:t>
            </a:r>
            <a:br>
              <a:rPr lang="en-GB" sz="1400" dirty="0" smtClean="0"/>
            </a:br>
            <a:r>
              <a:rPr lang="en-GB" sz="1400" dirty="0" smtClean="0"/>
              <a:t>EDI community, in particular in its reference to </a:t>
            </a:r>
            <a:r>
              <a:rPr lang="en-GB" sz="1400" b="1" dirty="0" smtClean="0"/>
              <a:t>childhood education</a:t>
            </a:r>
            <a:r>
              <a:rPr lang="en-GB" sz="1400" dirty="0" smtClean="0"/>
              <a:t> </a:t>
            </a:r>
            <a:br>
              <a:rPr lang="en-GB" sz="1400" dirty="0" smtClean="0"/>
            </a:br>
            <a:r>
              <a:rPr lang="en-GB" sz="1400" dirty="0" smtClean="0"/>
              <a:t>(Chapman,2023).</a:t>
            </a:r>
            <a:endParaRPr lang="it-IT" sz="1400" dirty="0" smtClean="0"/>
          </a:p>
          <a:p>
            <a:pPr marL="176213" indent="-176213">
              <a:buFont typeface="Arial" pitchFamily="34" charset="0"/>
              <a:buChar char="•"/>
            </a:pPr>
            <a:r>
              <a:rPr lang="en-GB" sz="1400" dirty="0" smtClean="0"/>
              <a:t>Another reason of concerns is given by actions that – in turn – were considered</a:t>
            </a:r>
            <a:br>
              <a:rPr lang="en-GB" sz="1400" dirty="0" smtClean="0"/>
            </a:br>
            <a:r>
              <a:rPr lang="en-GB" sz="1400" dirty="0" smtClean="0"/>
              <a:t>limiting the human rights. Examples are the cases </a:t>
            </a:r>
            <a:r>
              <a:rPr lang="en-GB" sz="1400" b="1" dirty="0" smtClean="0"/>
              <a:t>engaging issues of free</a:t>
            </a:r>
            <a:br>
              <a:rPr lang="en-GB" sz="1400" b="1" dirty="0" smtClean="0"/>
            </a:br>
            <a:r>
              <a:rPr lang="en-GB" sz="1400" b="1" dirty="0" smtClean="0"/>
              <a:t>speech</a:t>
            </a:r>
            <a:r>
              <a:rPr lang="en-GB" sz="1400" dirty="0" smtClean="0"/>
              <a:t>, where speakers were uninvited or impeded to talk.</a:t>
            </a:r>
          </a:p>
          <a:p>
            <a:pPr marL="176213" indent="-176213">
              <a:buFont typeface="Arial" pitchFamily="34" charset="0"/>
              <a:buChar char="•"/>
            </a:pPr>
            <a:r>
              <a:rPr lang="en-GB" sz="1400" dirty="0" smtClean="0"/>
              <a:t>More generally, concerns have been raised regarding purported indoctrination</a:t>
            </a:r>
            <a:br>
              <a:rPr lang="en-GB" sz="1400" dirty="0" smtClean="0"/>
            </a:br>
            <a:r>
              <a:rPr lang="en-GB" sz="1400" dirty="0" smtClean="0"/>
              <a:t>or expectations in relation to definitions of equality initiatives, which allegedly </a:t>
            </a:r>
            <a:br>
              <a:rPr lang="en-GB" sz="1400" dirty="0" smtClean="0"/>
            </a:br>
            <a:r>
              <a:rPr lang="en-GB" sz="1400" dirty="0" smtClean="0"/>
              <a:t>restrict free speech.</a:t>
            </a:r>
          </a:p>
          <a:p>
            <a:pPr marL="176213" indent="-176213">
              <a:buFont typeface="Arial" pitchFamily="34" charset="0"/>
              <a:buChar char="•"/>
            </a:pPr>
            <a:r>
              <a:rPr lang="en-GB" sz="1400" dirty="0" smtClean="0"/>
              <a:t>In particular in science, it has been a reason of concern the attitude of</a:t>
            </a:r>
            <a:br>
              <a:rPr lang="en-GB" sz="1400" dirty="0" smtClean="0"/>
            </a:br>
            <a:r>
              <a:rPr lang="en-GB" sz="1400" dirty="0" smtClean="0"/>
              <a:t>resisting to </a:t>
            </a:r>
            <a:r>
              <a:rPr lang="en-GB" sz="1400" b="1" dirty="0" smtClean="0"/>
              <a:t>diversity of opinions</a:t>
            </a:r>
            <a:r>
              <a:rPr lang="en-GB" sz="1400" dirty="0" smtClean="0"/>
              <a:t>, a focal issue for the evolution of EDI.</a:t>
            </a:r>
            <a:endParaRPr lang="it-IT" sz="1400" dirty="0"/>
          </a:p>
        </p:txBody>
      </p:sp>
      <p:sp>
        <p:nvSpPr>
          <p:cNvPr id="7" name="Segnaposto testo 1"/>
          <p:cNvSpPr txBox="1">
            <a:spLocks/>
          </p:cNvSpPr>
          <p:nvPr/>
        </p:nvSpPr>
        <p:spPr>
          <a:xfrm>
            <a:off x="444539" y="260649"/>
            <a:ext cx="11233149" cy="648071"/>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it-IT"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EDI in science – A </a:t>
            </a:r>
            <a:r>
              <a:rPr kumimoji="0" lang="it-IT" sz="24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strategy</a:t>
            </a:r>
            <a:r>
              <a:rPr kumimoji="0" lang="it-IT"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a:t>
            </a:r>
            <a:r>
              <a:rPr kumimoji="0" lang="it-IT" sz="24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to</a:t>
            </a:r>
            <a:r>
              <a:rPr kumimoji="0" lang="it-IT"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a:t>
            </a:r>
            <a:r>
              <a:rPr kumimoji="0" lang="it-IT" sz="24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overcome</a:t>
            </a:r>
            <a:r>
              <a:rPr kumimoji="0" lang="it-IT"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a:t>
            </a:r>
            <a:r>
              <a:rPr kumimoji="0" lang="it-IT" sz="24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criticism</a:t>
            </a:r>
            <a:r>
              <a:rPr kumimoji="0" lang="it-IT"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and </a:t>
            </a:r>
            <a:r>
              <a:rPr kumimoji="0" lang="it-IT" sz="24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move</a:t>
            </a:r>
            <a:r>
              <a:rPr kumimoji="0" lang="it-IT"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a:t>
            </a:r>
            <a:r>
              <a:rPr kumimoji="0" lang="it-IT" sz="24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forward</a:t>
            </a:r>
            <a:r>
              <a:rPr kumimoji="0" lang="it-IT"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(3)</a:t>
            </a:r>
            <a:endParaRPr kumimoji="0" lang="it-IT" sz="2400" b="1" i="0" u="none" strike="noStrike" kern="1200" cap="none" spc="0" normalizeH="0" baseline="0" noProof="0" dirty="0">
              <a:ln>
                <a:noFill/>
              </a:ln>
              <a:solidFill>
                <a:srgbClr val="BD2B0B"/>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err="1" smtClean="0">
                <a:latin typeface="Calibri" panose="020F0502020204030204" pitchFamily="34" charset="0"/>
                <a:cs typeface="Calibri" panose="020F0502020204030204" pitchFamily="34" charset="0"/>
              </a:rPr>
              <a:t>Equality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Diversity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Inclusivity</a:t>
            </a:r>
            <a:r>
              <a:rPr lang="it-IT" dirty="0" smtClean="0">
                <a:latin typeface="Calibri" panose="020F0502020204030204" pitchFamily="34" charset="0"/>
                <a:cs typeface="Calibri" panose="020F0502020204030204" pitchFamily="34" charset="0"/>
              </a:rPr>
              <a:t> (EDI, or DEI)</a:t>
            </a:r>
            <a:endParaRPr lang="it-IT" dirty="0">
              <a:latin typeface="Calibri" panose="020F0502020204030204" pitchFamily="34" charset="0"/>
              <a:cs typeface="Calibri" panose="020F0502020204030204" pitchFamily="34" charset="0"/>
            </a:endParaRPr>
          </a:p>
        </p:txBody>
      </p:sp>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857232"/>
            <a:ext cx="8429684" cy="2357455"/>
          </a:xfrm>
        </p:spPr>
        <p:txBody>
          <a:bodyPr/>
          <a:lstStyle/>
          <a:p>
            <a:pPr marL="180975" indent="-180975">
              <a:spcAft>
                <a:spcPts val="1200"/>
              </a:spcAft>
              <a:buFont typeface="Arial" pitchFamily="34" charset="0"/>
              <a:buChar char="•"/>
            </a:pPr>
            <a:r>
              <a:rPr lang="en-GB" dirty="0" smtClean="0"/>
              <a:t>EDI is widely recognised as a catalyst for scientific development. See, for instance, Yang et al. (2022):</a:t>
            </a:r>
            <a:br>
              <a:rPr lang="en-GB" dirty="0" smtClean="0"/>
            </a:br>
            <a:r>
              <a:rPr lang="en-GB" i="1" dirty="0" smtClean="0">
                <a:solidFill>
                  <a:srgbClr val="0000FF"/>
                </a:solidFill>
              </a:rPr>
              <a:t>“…</a:t>
            </a:r>
            <a:r>
              <a:rPr lang="en-US" i="1" dirty="0" smtClean="0">
                <a:solidFill>
                  <a:srgbClr val="0000FF"/>
                </a:solidFill>
              </a:rPr>
              <a:t> a team’s gender balance is an </a:t>
            </a:r>
            <a:r>
              <a:rPr lang="en-US" i="1" dirty="0" err="1" smtClean="0">
                <a:solidFill>
                  <a:srgbClr val="0000FF"/>
                </a:solidFill>
              </a:rPr>
              <a:t>underrecognized</a:t>
            </a:r>
            <a:r>
              <a:rPr lang="en-US" i="1" dirty="0" smtClean="0">
                <a:solidFill>
                  <a:srgbClr val="0000FF"/>
                </a:solidFill>
              </a:rPr>
              <a:t> yet powerful correlate of novel and impactful scientific discoveries”</a:t>
            </a:r>
            <a:r>
              <a:rPr lang="en-US" i="1" dirty="0" smtClean="0">
                <a:solidFill>
                  <a:srgbClr val="002060"/>
                </a:solidFill>
              </a:rPr>
              <a:t>.</a:t>
            </a:r>
          </a:p>
          <a:p>
            <a:pPr marL="180975" indent="-180975">
              <a:spcAft>
                <a:spcPts val="1200"/>
              </a:spcAft>
              <a:buFont typeface="Arial" pitchFamily="34" charset="0"/>
              <a:buChar char="•"/>
            </a:pPr>
            <a:r>
              <a:rPr lang="en-GB" dirty="0" smtClean="0"/>
              <a:t>In the realm of geosciences, several associations have activated working groups, committees, task forces (EGU, AGU, </a:t>
            </a:r>
            <a:r>
              <a:rPr lang="en-GB" dirty="0" err="1" smtClean="0"/>
              <a:t>JpGU</a:t>
            </a:r>
            <a:r>
              <a:rPr lang="en-GB" dirty="0" smtClean="0"/>
              <a:t>, GSA, etc).</a:t>
            </a:r>
          </a:p>
          <a:p>
            <a:pPr marL="180975" indent="-180975">
              <a:spcAft>
                <a:spcPts val="1200"/>
              </a:spcAft>
              <a:buFont typeface="Arial" pitchFamily="34" charset="0"/>
              <a:buChar char="•"/>
            </a:pPr>
            <a:r>
              <a:rPr lang="en-GB" dirty="0" smtClean="0"/>
              <a:t>The reasons for promoting EDI/DEI:</a:t>
            </a:r>
          </a:p>
          <a:p>
            <a:pPr marL="720725" indent="-277813">
              <a:spcAft>
                <a:spcPts val="1200"/>
              </a:spcAft>
              <a:buFont typeface="Wingdings" pitchFamily="2" charset="2"/>
              <a:buChar char="Ø"/>
            </a:pPr>
            <a:r>
              <a:rPr lang="en-GB" dirty="0" smtClean="0"/>
              <a:t>it is widely recognised that networking is beneficial to science, for the opportunity of confronting a diversity of opinions, interpretations, strategies to scientific research and communication;</a:t>
            </a:r>
          </a:p>
          <a:p>
            <a:pPr marL="720725" indent="-277813">
              <a:spcAft>
                <a:spcPts val="1200"/>
              </a:spcAft>
              <a:buFont typeface="Wingdings" pitchFamily="2" charset="2"/>
              <a:buChar char="Ø"/>
            </a:pPr>
            <a:r>
              <a:rPr lang="en-GB" dirty="0" smtClean="0"/>
              <a:t>For the global dimension of the most challenging research questions in geosciences, awareness of how problems are considered and dealt with in a diversity of local contexts and cultural background is essential;</a:t>
            </a:r>
          </a:p>
          <a:p>
            <a:pPr marL="720725" indent="-277813">
              <a:spcAft>
                <a:spcPts val="1200"/>
              </a:spcAft>
              <a:buFont typeface="Wingdings" pitchFamily="2" charset="2"/>
              <a:buChar char="Ø"/>
            </a:pPr>
            <a:r>
              <a:rPr lang="en-GB" dirty="0" smtClean="0"/>
              <a:t>Efficient communication, compromise seeking and global synthesis can potentially gain a lot from multiple ideas and forums.</a:t>
            </a:r>
          </a:p>
          <a:p>
            <a:pPr marL="180975" indent="-180975">
              <a:spcAft>
                <a:spcPts val="1200"/>
              </a:spcAft>
            </a:pPr>
            <a:endParaRPr lang="en-GB" dirty="0" smtClean="0"/>
          </a:p>
        </p:txBody>
      </p:sp>
      <p:pic>
        <p:nvPicPr>
          <p:cNvPr id="2050" name="Picture 2" descr="Z:\home\sturno\Scaricati\1024px-United_with_different_styles_of_Mehndi.jpeg"/>
          <p:cNvPicPr>
            <a:picLocks noChangeAspect="1" noChangeArrowheads="1"/>
          </p:cNvPicPr>
          <p:nvPr/>
        </p:nvPicPr>
        <p:blipFill>
          <a:blip r:embed="rId2"/>
          <a:srcRect/>
          <a:stretch>
            <a:fillRect/>
          </a:stretch>
        </p:blipFill>
        <p:spPr bwMode="auto">
          <a:xfrm>
            <a:off x="8739206" y="714355"/>
            <a:ext cx="2792744" cy="2972745"/>
          </a:xfrm>
          <a:prstGeom prst="rect">
            <a:avLst/>
          </a:prstGeom>
          <a:noFill/>
        </p:spPr>
      </p:pic>
      <p:sp>
        <p:nvSpPr>
          <p:cNvPr id="8" name="Rettangolo 7"/>
          <p:cNvSpPr/>
          <p:nvPr/>
        </p:nvSpPr>
        <p:spPr>
          <a:xfrm rot="16200000">
            <a:off x="10594252" y="1971804"/>
            <a:ext cx="2405058" cy="461665"/>
          </a:xfrm>
          <a:prstGeom prst="rect">
            <a:avLst/>
          </a:prstGeom>
        </p:spPr>
        <p:txBody>
          <a:bodyPr wrap="square">
            <a:spAutoFit/>
          </a:bodyPr>
          <a:lstStyle/>
          <a:p>
            <a:pPr algn="ctr"/>
            <a:r>
              <a:rPr lang="en-US" sz="1200" dirty="0" smtClean="0"/>
              <a:t>Kaif7ali, CC BY-SA 4.0, via Wikimedia Commons</a:t>
            </a:r>
            <a:endParaRPr lang="it-IT" sz="1200" dirty="0"/>
          </a:p>
        </p:txBody>
      </p:sp>
      <p:pic>
        <p:nvPicPr>
          <p:cNvPr id="2051" name="Picture 3" descr="Z:\home\sturno\Scaricati\1024px-Playing_with_hands.jpeg"/>
          <p:cNvPicPr>
            <a:picLocks noChangeAspect="1" noChangeArrowheads="1"/>
          </p:cNvPicPr>
          <p:nvPr/>
        </p:nvPicPr>
        <p:blipFill>
          <a:blip r:embed="rId3"/>
          <a:srcRect/>
          <a:stretch>
            <a:fillRect/>
          </a:stretch>
        </p:blipFill>
        <p:spPr bwMode="auto">
          <a:xfrm>
            <a:off x="8739206" y="3929065"/>
            <a:ext cx="2777909" cy="1928802"/>
          </a:xfrm>
          <a:prstGeom prst="rect">
            <a:avLst/>
          </a:prstGeom>
          <a:noFill/>
        </p:spPr>
      </p:pic>
      <p:sp>
        <p:nvSpPr>
          <p:cNvPr id="10" name="Rettangolo 9"/>
          <p:cNvSpPr/>
          <p:nvPr/>
        </p:nvSpPr>
        <p:spPr>
          <a:xfrm rot="16200000">
            <a:off x="10791709" y="4662646"/>
            <a:ext cx="2071702" cy="461665"/>
          </a:xfrm>
          <a:prstGeom prst="rect">
            <a:avLst/>
          </a:prstGeom>
        </p:spPr>
        <p:txBody>
          <a:bodyPr wrap="square">
            <a:spAutoFit/>
          </a:bodyPr>
          <a:lstStyle/>
          <a:p>
            <a:pPr algn="ctr"/>
            <a:r>
              <a:rPr lang="en-US" sz="1200" dirty="0" smtClean="0"/>
              <a:t>Ibex73, CC BY-SA 4.0, via Wikimedia Commons</a:t>
            </a:r>
            <a:endParaRPr lang="it-IT" sz="1200" dirty="0"/>
          </a:p>
        </p:txBody>
      </p:sp>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smtClean="0">
                <a:latin typeface="Calibri" panose="020F0502020204030204" pitchFamily="34" charset="0"/>
                <a:cs typeface="Calibri" panose="020F0502020204030204" pitchFamily="34" charset="0"/>
              </a:rPr>
              <a:t>EDI in </a:t>
            </a:r>
            <a:r>
              <a:rPr lang="it-IT" dirty="0" err="1" smtClean="0">
                <a:latin typeface="Calibri" panose="020F0502020204030204" pitchFamily="34" charset="0"/>
                <a:cs typeface="Calibri" panose="020F0502020204030204" pitchFamily="34" charset="0"/>
              </a:rPr>
              <a:t>geosciences</a:t>
            </a:r>
            <a:r>
              <a:rPr lang="it-IT" dirty="0" smtClean="0">
                <a:latin typeface="Calibri" panose="020F0502020204030204" pitchFamily="34" charset="0"/>
                <a:cs typeface="Calibri" panose="020F0502020204030204" pitchFamily="34" charset="0"/>
              </a:rPr>
              <a:t> – </a:t>
            </a:r>
            <a:r>
              <a:rPr lang="it-IT" dirty="0" err="1" smtClean="0">
                <a:latin typeface="Calibri" panose="020F0502020204030204" pitchFamily="34" charset="0"/>
                <a:cs typeface="Calibri" panose="020F0502020204030204" pitchFamily="34" charset="0"/>
              </a:rPr>
              <a:t>Criticism</a:t>
            </a:r>
            <a:endParaRPr lang="it-IT" dirty="0">
              <a:latin typeface="Calibri" panose="020F0502020204030204" pitchFamily="34" charset="0"/>
              <a:cs typeface="Calibri" panose="020F0502020204030204" pitchFamily="34" charset="0"/>
            </a:endParaRPr>
          </a:p>
        </p:txBody>
      </p:sp>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3" name="Picture 2"/>
          <p:cNvPicPr>
            <a:picLocks noChangeAspect="1" noChangeArrowheads="1"/>
          </p:cNvPicPr>
          <p:nvPr/>
        </p:nvPicPr>
        <p:blipFill>
          <a:blip r:embed="rId2"/>
          <a:srcRect/>
          <a:stretch>
            <a:fillRect/>
          </a:stretch>
        </p:blipFill>
        <p:spPr bwMode="auto">
          <a:xfrm>
            <a:off x="1829548" y="692696"/>
            <a:ext cx="10195805" cy="6093296"/>
          </a:xfrm>
          <a:prstGeom prst="rect">
            <a:avLst/>
          </a:prstGeom>
          <a:noFill/>
          <a:ln w="9525">
            <a:noFill/>
            <a:miter lim="800000"/>
            <a:headEnd/>
            <a:tailEnd/>
          </a:ln>
          <a:effectLst/>
        </p:spPr>
      </p:pic>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smtClean="0">
                <a:latin typeface="Calibri" panose="020F0502020204030204" pitchFamily="34" charset="0"/>
                <a:cs typeface="Calibri" panose="020F0502020204030204" pitchFamily="34" charset="0"/>
              </a:rPr>
              <a:t>EDI in science – A </a:t>
            </a:r>
            <a:r>
              <a:rPr lang="it-IT" dirty="0" err="1" smtClean="0">
                <a:latin typeface="Calibri" panose="020F0502020204030204" pitchFamily="34" charset="0"/>
                <a:cs typeface="Calibri" panose="020F0502020204030204" pitchFamily="34" charset="0"/>
              </a:rPr>
              <a:t>strategy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to</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overcome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criticism</a:t>
            </a:r>
            <a:r>
              <a:rPr lang="it-IT" dirty="0" smtClean="0">
                <a:latin typeface="Calibri" panose="020F0502020204030204" pitchFamily="34" charset="0"/>
                <a:cs typeface="Calibri" panose="020F0502020204030204" pitchFamily="34" charset="0"/>
              </a:rPr>
              <a:t> and </a:t>
            </a:r>
            <a:r>
              <a:rPr lang="it-IT" dirty="0" err="1" smtClean="0">
                <a:latin typeface="Calibri" panose="020F0502020204030204" pitchFamily="34" charset="0"/>
                <a:cs typeface="Calibri" panose="020F0502020204030204" pitchFamily="34" charset="0"/>
              </a:rPr>
              <a:t>move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forward</a:t>
            </a:r>
            <a:r>
              <a:rPr lang="it-IT" dirty="0" smtClean="0">
                <a:latin typeface="Calibri" panose="020F0502020204030204" pitchFamily="34" charset="0"/>
                <a:cs typeface="Calibri" panose="020F0502020204030204" pitchFamily="34" charset="0"/>
              </a:rPr>
              <a:t> (4)</a:t>
            </a:r>
            <a:endParaRPr lang="it-IT" dirty="0">
              <a:latin typeface="Calibri" panose="020F0502020204030204" pitchFamily="34" charset="0"/>
              <a:cs typeface="Calibri" panose="020F0502020204030204" pitchFamily="34" charset="0"/>
            </a:endParaRPr>
          </a:p>
        </p:txBody>
      </p:sp>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263352" y="836712"/>
            <a:ext cx="11233248" cy="2357455"/>
          </a:xfrm>
        </p:spPr>
        <p:txBody>
          <a:bodyPr/>
          <a:lstStyle/>
          <a:p>
            <a:pPr marL="176213" indent="-176213">
              <a:buFont typeface="Arial" pitchFamily="34" charset="0"/>
              <a:buChar char="•"/>
            </a:pPr>
            <a:r>
              <a:rPr lang="en-GB" sz="1400" dirty="0" smtClean="0"/>
              <a:t>An example is the perplexity originated by:</a:t>
            </a:r>
          </a:p>
          <a:p>
            <a:pPr marL="176213" indent="-176213">
              <a:tabLst>
                <a:tab pos="354013" algn="l"/>
              </a:tabLst>
            </a:pPr>
            <a:endParaRPr lang="en-GB" sz="1400" dirty="0" smtClean="0"/>
          </a:p>
          <a:p>
            <a:pPr marL="176213" indent="-176213">
              <a:tabLst>
                <a:tab pos="354013" algn="l"/>
              </a:tabLst>
            </a:pPr>
            <a:r>
              <a:rPr lang="en-GB" sz="1400" dirty="0" smtClean="0"/>
              <a:t>	- 	Criticism of the legacy of historical figures: the removal of historical monuments generated unintended consequences 	for collective memory and reduce opportunities for public engagement in the EDI debate. </a:t>
            </a:r>
          </a:p>
          <a:p>
            <a:pPr marL="176213" indent="-176213">
              <a:tabLst>
                <a:tab pos="354013" algn="l"/>
              </a:tabLst>
            </a:pPr>
            <a:endParaRPr lang="en-GB" sz="1400" dirty="0" smtClean="0"/>
          </a:p>
          <a:p>
            <a:pPr marL="176213" indent="-176213">
              <a:tabLst>
                <a:tab pos="354013" algn="l"/>
              </a:tabLst>
            </a:pPr>
            <a:r>
              <a:rPr lang="en-GB" sz="1400" dirty="0" smtClean="0"/>
              <a:t>	-	Concerns have been raised in the literature on academic freedom and ‘</a:t>
            </a:r>
            <a:r>
              <a:rPr lang="en-GB" sz="1400" b="1" dirty="0" smtClean="0"/>
              <a:t>chilling effects</a:t>
            </a:r>
            <a:r>
              <a:rPr lang="en-GB" sz="1400" dirty="0" smtClean="0"/>
              <a:t>’ regarding the perceived 	narrowing of permissible discourse in sensitive policy domains. </a:t>
            </a:r>
          </a:p>
          <a:p>
            <a:pPr marL="176213" indent="-176213">
              <a:tabLst>
                <a:tab pos="354013" algn="l"/>
              </a:tabLst>
            </a:pPr>
            <a:endParaRPr lang="en-GB" sz="1400" dirty="0" smtClean="0"/>
          </a:p>
          <a:p>
            <a:pPr marL="176213" indent="-176213">
              <a:tabLst>
                <a:tab pos="354013" algn="l"/>
              </a:tabLst>
            </a:pPr>
            <a:r>
              <a:rPr lang="en-GB" sz="1400" dirty="0" smtClean="0"/>
              <a:t>	- 	</a:t>
            </a:r>
            <a:r>
              <a:rPr lang="en-GB" sz="1400" b="1" dirty="0" smtClean="0"/>
              <a:t>Chilling effect</a:t>
            </a:r>
            <a:r>
              <a:rPr lang="en-GB" sz="1400" dirty="0" smtClean="0"/>
              <a:t>: avoid exercising their rights or expressing opinions because they fear negative consequences.</a:t>
            </a:r>
          </a:p>
          <a:p>
            <a:pPr marL="176213" indent="-176213">
              <a:tabLst>
                <a:tab pos="354013" algn="l"/>
              </a:tabLst>
            </a:pPr>
            <a:endParaRPr lang="en-GB" sz="1400" dirty="0" smtClean="0"/>
          </a:p>
          <a:p>
            <a:pPr marL="176213" indent="-176213">
              <a:tabLst>
                <a:tab pos="354013" algn="l"/>
              </a:tabLst>
            </a:pPr>
            <a:r>
              <a:rPr lang="en-GB" sz="1400" dirty="0" smtClean="0"/>
              <a:t>	- 	The implications on freedom of speech are still not resolved.</a:t>
            </a:r>
          </a:p>
          <a:p>
            <a:pPr marL="176213" indent="-176213">
              <a:tabLst>
                <a:tab pos="354013" algn="l"/>
              </a:tabLst>
            </a:pPr>
            <a:endParaRPr lang="en-GB" sz="1400" dirty="0" smtClean="0"/>
          </a:p>
          <a:p>
            <a:pPr>
              <a:tabLst>
                <a:tab pos="354013" algn="l"/>
              </a:tabLst>
            </a:pPr>
            <a:r>
              <a:rPr lang="en-GB" sz="1400" dirty="0" smtClean="0"/>
              <a:t>The unintended consequence is that EDI is perceived as a threat within some underrepresented groups, with the consequences that we now see.</a:t>
            </a:r>
          </a:p>
          <a:p>
            <a:pPr marL="176213" indent="-176213">
              <a:buFont typeface="Arial" pitchFamily="34" charset="0"/>
              <a:buChar char="•"/>
            </a:pPr>
            <a:endParaRPr lang="en-GB" sz="1400" dirty="0" smtClean="0"/>
          </a:p>
        </p:txBody>
      </p:sp>
      <p:sp>
        <p:nvSpPr>
          <p:cNvPr id="9" name="Rettangolo 8"/>
          <p:cNvSpPr/>
          <p:nvPr/>
        </p:nvSpPr>
        <p:spPr>
          <a:xfrm>
            <a:off x="10397818" y="5733256"/>
            <a:ext cx="1775520" cy="10527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7" name="Picture 2"/>
          <p:cNvPicPr>
            <a:picLocks noChangeAspect="1" noChangeArrowheads="1"/>
          </p:cNvPicPr>
          <p:nvPr/>
        </p:nvPicPr>
        <p:blipFill>
          <a:blip r:embed="rId2"/>
          <a:srcRect/>
          <a:stretch>
            <a:fillRect/>
          </a:stretch>
        </p:blipFill>
        <p:spPr bwMode="auto">
          <a:xfrm>
            <a:off x="1991544" y="4679632"/>
            <a:ext cx="10153128" cy="2133743"/>
          </a:xfrm>
          <a:prstGeom prst="rect">
            <a:avLst/>
          </a:prstGeom>
          <a:noFill/>
          <a:ln w="9525">
            <a:noFill/>
            <a:miter lim="800000"/>
            <a:headEnd/>
            <a:tailEnd/>
          </a:ln>
          <a:effectLst/>
        </p:spPr>
      </p:pic>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smtClean="0">
                <a:latin typeface="Calibri" panose="020F0502020204030204" pitchFamily="34" charset="0"/>
                <a:cs typeface="Calibri" panose="020F0502020204030204" pitchFamily="34" charset="0"/>
              </a:rPr>
              <a:t>EDI in science – </a:t>
            </a:r>
            <a:r>
              <a:rPr lang="it-IT" dirty="0" err="1" smtClean="0">
                <a:latin typeface="Calibri" panose="020F0502020204030204" pitchFamily="34" charset="0"/>
                <a:cs typeface="Calibri" panose="020F0502020204030204" pitchFamily="34" charset="0"/>
              </a:rPr>
              <a:t>Moving</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forward</a:t>
            </a:r>
            <a:endParaRPr lang="it-IT" dirty="0">
              <a:latin typeface="Calibri" panose="020F0502020204030204" pitchFamily="34" charset="0"/>
              <a:cs typeface="Calibri" panose="020F0502020204030204" pitchFamily="34" charset="0"/>
            </a:endParaRPr>
          </a:p>
        </p:txBody>
      </p:sp>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785794"/>
            <a:ext cx="10911542" cy="2357455"/>
          </a:xfrm>
        </p:spPr>
        <p:txBody>
          <a:bodyPr/>
          <a:lstStyle/>
          <a:p>
            <a:pPr marL="176213" indent="-176213">
              <a:buFont typeface="Arial" pitchFamily="34" charset="0"/>
              <a:buChar char="•"/>
            </a:pPr>
            <a:r>
              <a:rPr lang="en-GB" sz="1400" b="1" dirty="0" smtClean="0"/>
              <a:t>Moving forward with EDI is essential to science</a:t>
            </a:r>
            <a:r>
              <a:rPr lang="en-GB" sz="1400" dirty="0" smtClean="0"/>
              <a:t>. Therefore, a strategy is needed to overcome  criticism.</a:t>
            </a:r>
          </a:p>
          <a:p>
            <a:pPr marL="176213" indent="-176213">
              <a:buFont typeface="Arial" pitchFamily="34" charset="0"/>
              <a:buChar char="•"/>
            </a:pPr>
            <a:r>
              <a:rPr lang="en-GB" sz="1400" dirty="0" smtClean="0"/>
              <a:t>The strategy should set the basis for discussing equity versus equality in science, </a:t>
            </a:r>
            <a:r>
              <a:rPr lang="en-GB" sz="1400" b="1" dirty="0" smtClean="0"/>
              <a:t>thus clarifying how minorities can be effectively included</a:t>
            </a:r>
            <a:r>
              <a:rPr lang="en-GB" sz="1400" dirty="0" smtClean="0"/>
              <a:t>. It is still an open question how scientific contributions from minorities should be stimulated and assessed.</a:t>
            </a:r>
          </a:p>
          <a:p>
            <a:pPr marL="176213" indent="-176213">
              <a:buFont typeface="Arial" pitchFamily="34" charset="0"/>
              <a:buChar char="•"/>
            </a:pPr>
            <a:r>
              <a:rPr lang="en-GB" sz="1400" b="1" dirty="0" smtClean="0"/>
              <a:t>It is necessary that current privileged categories are willing and ready to revisit their consolidated targets in terms of career opportunity and social dimension at large</a:t>
            </a:r>
            <a:r>
              <a:rPr lang="en-GB" sz="1400" dirty="0" smtClean="0"/>
              <a:t>. If there is no redistribution of resources, the effort towards EDI will never get to the target of a real inclusion of different perspectives.</a:t>
            </a:r>
            <a:endParaRPr lang="it-IT" sz="1400" dirty="0" smtClean="0"/>
          </a:p>
          <a:p>
            <a:pPr marL="176213" indent="-176213">
              <a:buFont typeface="Arial" pitchFamily="34" charset="0"/>
              <a:buChar char="•"/>
            </a:pPr>
            <a:r>
              <a:rPr lang="en-GB" sz="1400" dirty="0" smtClean="0"/>
              <a:t>A major obstacle is the </a:t>
            </a:r>
            <a:r>
              <a:rPr lang="en-GB" sz="1400" b="1" dirty="0" smtClean="0"/>
              <a:t>reluctance of individuals and communities to embrace</a:t>
            </a:r>
            <a:br>
              <a:rPr lang="en-GB" sz="1400" b="1" dirty="0" smtClean="0"/>
            </a:br>
            <a:r>
              <a:rPr lang="en-GB" sz="1400" b="1" dirty="0" smtClean="0"/>
              <a:t>cultural diversity</a:t>
            </a:r>
            <a:r>
              <a:rPr lang="en-GB" sz="1400" dirty="0" smtClean="0"/>
              <a:t>. A relevant example is the general opposition of high income </a:t>
            </a:r>
            <a:br>
              <a:rPr lang="en-GB" sz="1400" dirty="0" smtClean="0"/>
            </a:br>
            <a:r>
              <a:rPr lang="en-GB" sz="1400" dirty="0" smtClean="0"/>
              <a:t>countries to migration. </a:t>
            </a:r>
          </a:p>
          <a:p>
            <a:pPr marL="176213" indent="-176213">
              <a:buFont typeface="Arial" pitchFamily="34" charset="0"/>
              <a:buChar char="•"/>
            </a:pPr>
            <a:r>
              <a:rPr lang="en-GB" sz="1400" dirty="0" smtClean="0"/>
              <a:t>In the scientific arena, a similar behaviour is </a:t>
            </a:r>
            <a:r>
              <a:rPr lang="en-GB" sz="1400" b="1" dirty="0" smtClean="0"/>
              <a:t>the opposition to interpretations that</a:t>
            </a:r>
            <a:br>
              <a:rPr lang="en-GB" sz="1400" b="1" dirty="0" smtClean="0"/>
            </a:br>
            <a:r>
              <a:rPr lang="en-GB" sz="1400" b="1" dirty="0" smtClean="0"/>
              <a:t>are not considered valid by the mainstream</a:t>
            </a:r>
            <a:r>
              <a:rPr lang="en-GB" sz="1400" dirty="0" smtClean="0"/>
              <a:t>. Lack of consensus over a scientific</a:t>
            </a:r>
            <a:br>
              <a:rPr lang="en-GB" sz="1400" dirty="0" smtClean="0"/>
            </a:br>
            <a:r>
              <a:rPr lang="en-GB" sz="1400" dirty="0" smtClean="0"/>
              <a:t>assumption or interpretation cannot be a valid reason for exclusion from a debate.</a:t>
            </a:r>
            <a:endParaRPr lang="it-IT" sz="1400" dirty="0" smtClean="0"/>
          </a:p>
          <a:p>
            <a:pPr marL="176213" indent="-176213">
              <a:buFont typeface="Arial" pitchFamily="34" charset="0"/>
              <a:buChar char="•"/>
            </a:pPr>
            <a:r>
              <a:rPr lang="en-GB" sz="1400" dirty="0" smtClean="0"/>
              <a:t>Quoting from </a:t>
            </a:r>
            <a:r>
              <a:rPr lang="en-GB" sz="1400" dirty="0" err="1" smtClean="0"/>
              <a:t>Diez</a:t>
            </a:r>
            <a:r>
              <a:rPr lang="en-GB" sz="1400" dirty="0" smtClean="0"/>
              <a:t> (2003):” </a:t>
            </a:r>
            <a:r>
              <a:rPr lang="en-GB" sz="1400" b="1" dirty="0" smtClean="0"/>
              <a:t>how to theorize a conception of justice (or equality </a:t>
            </a:r>
            <a:br>
              <a:rPr lang="en-GB" sz="1400" b="1" dirty="0" smtClean="0"/>
            </a:br>
            <a:r>
              <a:rPr lang="en-GB" sz="1400" b="1" dirty="0" smtClean="0"/>
              <a:t>of rights) that applies to all persons while still maintaining the integrity of and </a:t>
            </a:r>
            <a:br>
              <a:rPr lang="en-GB" sz="1400" b="1" dirty="0" smtClean="0"/>
            </a:br>
            <a:r>
              <a:rPr lang="en-GB" sz="1400" b="1" dirty="0" smtClean="0"/>
              <a:t>respect for particular, diverse groups and cultural collectives? The problem, </a:t>
            </a:r>
            <a:br>
              <a:rPr lang="en-GB" sz="1400" b="1" dirty="0" smtClean="0"/>
            </a:br>
            <a:r>
              <a:rPr lang="en-GB" sz="1400" b="1" dirty="0" smtClean="0"/>
              <a:t>in other words, is how to acknowledge pluralism as group rights or cultural </a:t>
            </a:r>
            <a:br>
              <a:rPr lang="en-GB" sz="1400" b="1" dirty="0" smtClean="0"/>
            </a:br>
            <a:r>
              <a:rPr lang="en-GB" sz="1400" b="1" dirty="0" smtClean="0"/>
              <a:t>identities without allowing the well-being or interests of any one group or </a:t>
            </a:r>
            <a:br>
              <a:rPr lang="en-GB" sz="1400" b="1" dirty="0" smtClean="0"/>
            </a:br>
            <a:r>
              <a:rPr lang="en-GB" sz="1400" b="1" dirty="0" smtClean="0"/>
              <a:t>subgroup to be secured unjustly at the expense of another’s. Can universality </a:t>
            </a:r>
            <a:br>
              <a:rPr lang="en-GB" sz="1400" b="1" dirty="0" smtClean="0"/>
            </a:br>
            <a:r>
              <a:rPr lang="en-GB" sz="1400" b="1" dirty="0" smtClean="0"/>
              <a:t>be reconciled with differences?</a:t>
            </a:r>
            <a:r>
              <a:rPr lang="en-GB" sz="1400" dirty="0" smtClean="0"/>
              <a:t>”</a:t>
            </a:r>
            <a:endParaRPr lang="it-IT" sz="1400" dirty="0" smtClean="0"/>
          </a:p>
          <a:p>
            <a:pPr marL="176213" indent="-176213">
              <a:buFont typeface="Arial" pitchFamily="34" charset="0"/>
              <a:buChar char="•"/>
            </a:pPr>
            <a:r>
              <a:rPr lang="en-GB" sz="1400" dirty="0" smtClean="0"/>
              <a:t>This quote serves as a reminder of the importance of </a:t>
            </a:r>
            <a:r>
              <a:rPr lang="en-GB" sz="1400" b="1" dirty="0" smtClean="0"/>
              <a:t>fostering environments </a:t>
            </a:r>
            <a:br>
              <a:rPr lang="en-GB" sz="1400" b="1" dirty="0" smtClean="0"/>
            </a:br>
            <a:r>
              <a:rPr lang="en-GB" sz="1400" b="1" dirty="0" smtClean="0"/>
              <a:t>where respect is earned through fairness, trust, and mutual understanding</a:t>
            </a:r>
            <a:r>
              <a:rPr lang="en-GB" sz="1400" dirty="0" smtClean="0"/>
              <a:t> rather </a:t>
            </a:r>
            <a:br>
              <a:rPr lang="en-GB" sz="1400" dirty="0" smtClean="0"/>
            </a:br>
            <a:r>
              <a:rPr lang="en-GB" sz="1400" dirty="0" smtClean="0"/>
              <a:t>than imposed through intimidation or fear. It underscores the value of promoting</a:t>
            </a:r>
            <a:br>
              <a:rPr lang="en-GB" sz="1400" dirty="0" smtClean="0"/>
            </a:br>
            <a:r>
              <a:rPr lang="en-GB" sz="1400" dirty="0" smtClean="0"/>
              <a:t>respect that is rooted in genuine appreciation for the qualities and virtues of </a:t>
            </a:r>
            <a:br>
              <a:rPr lang="en-GB" sz="1400" dirty="0" smtClean="0"/>
            </a:br>
            <a:r>
              <a:rPr lang="en-GB" sz="1400" dirty="0" smtClean="0"/>
              <a:t>individuals or institutions, rather than compliance borne out of fear. </a:t>
            </a:r>
            <a:endParaRPr lang="it-IT" sz="1400" dirty="0"/>
          </a:p>
        </p:txBody>
      </p:sp>
      <p:pic>
        <p:nvPicPr>
          <p:cNvPr id="1027" name="Picture 3" descr="Z:\home\sturno\Scaricati\people-7805580_1280.jpg"/>
          <p:cNvPicPr>
            <a:picLocks noChangeAspect="1" noChangeArrowheads="1"/>
          </p:cNvPicPr>
          <p:nvPr/>
        </p:nvPicPr>
        <p:blipFill>
          <a:blip r:embed="rId2"/>
          <a:srcRect/>
          <a:stretch>
            <a:fillRect/>
          </a:stretch>
        </p:blipFill>
        <p:spPr bwMode="auto">
          <a:xfrm>
            <a:off x="7739074" y="2386684"/>
            <a:ext cx="4452926" cy="4452926"/>
          </a:xfrm>
          <a:prstGeom prst="rect">
            <a:avLst/>
          </a:prstGeom>
          <a:noFill/>
        </p:spPr>
      </p:pic>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2"/>
          <p:cNvSpPr>
            <a:spLocks noGrp="1"/>
          </p:cNvSpPr>
          <p:nvPr>
            <p:ph type="body" sz="quarter" idx="11"/>
          </p:nvPr>
        </p:nvSpPr>
        <p:spPr>
          <a:xfrm>
            <a:off x="309522" y="836712"/>
            <a:ext cx="7658686" cy="2357455"/>
          </a:xfrm>
        </p:spPr>
        <p:txBody>
          <a:bodyPr/>
          <a:lstStyle/>
          <a:p>
            <a:pPr marL="180975" indent="-180975">
              <a:spcAft>
                <a:spcPts val="1200"/>
              </a:spcAft>
              <a:buFont typeface="Arial" pitchFamily="34" charset="0"/>
              <a:buChar char="•"/>
            </a:pPr>
            <a:r>
              <a:rPr lang="it-IT" dirty="0" err="1" smtClean="0">
                <a:latin typeface="Calibri" panose="020F0502020204030204" pitchFamily="34" charset="0"/>
                <a:cs typeface="Calibri" panose="020F0502020204030204" pitchFamily="34" charset="0"/>
              </a:rPr>
              <a:t>Diversity</a:t>
            </a:r>
            <a:r>
              <a:rPr lang="it-IT" dirty="0" smtClean="0">
                <a:latin typeface="Calibri" panose="020F0502020204030204" pitchFamily="34" charset="0"/>
                <a:cs typeface="Calibri" panose="020F0502020204030204" pitchFamily="34" charset="0"/>
              </a:rPr>
              <a:t> </a:t>
            </a:r>
            <a:r>
              <a:rPr lang="it-IT" dirty="0" smtClean="0">
                <a:latin typeface="Calibri" panose="020F0502020204030204" pitchFamily="34" charset="0"/>
                <a:cs typeface="Calibri" panose="020F0502020204030204" pitchFamily="34" charset="0"/>
              </a:rPr>
              <a:t>and </a:t>
            </a:r>
            <a:r>
              <a:rPr lang="en-US" dirty="0" smtClean="0">
                <a:latin typeface="Calibri" panose="020F0502020204030204" pitchFamily="34" charset="0"/>
                <a:cs typeface="Calibri" panose="020F0502020204030204" pitchFamily="34" charset="0"/>
              </a:rPr>
              <a:t>inclusivity can only be promoted through an </a:t>
            </a:r>
            <a:r>
              <a:rPr lang="en-US" dirty="0" smtClean="0">
                <a:latin typeface="Calibri" panose="020F0502020204030204" pitchFamily="34" charset="0"/>
                <a:cs typeface="Calibri" panose="020F0502020204030204" pitchFamily="34" charset="0"/>
              </a:rPr>
              <a:t>open, inclusive and respectful approach.</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EDI should seek fairness and equality for everybody (not just minorities).</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Adhere to well defined ethical principles and accept opposition. Opposition unites, imposition divides.</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Sustainable consensus is </a:t>
            </a:r>
            <a:r>
              <a:rPr lang="en-GB" dirty="0" smtClean="0">
                <a:latin typeface="Calibri" panose="020F0502020204030204" pitchFamily="34" charset="0"/>
                <a:cs typeface="Calibri" panose="020F0502020204030204" pitchFamily="34" charset="0"/>
              </a:rPr>
              <a:t>achieved </a:t>
            </a:r>
            <a:r>
              <a:rPr lang="en-GB" dirty="0" smtClean="0">
                <a:latin typeface="Calibri" panose="020F0502020204030204" pitchFamily="34" charset="0"/>
                <a:cs typeface="Calibri" panose="020F0502020204030204" pitchFamily="34" charset="0"/>
              </a:rPr>
              <a:t>through open disagreement and deliberation, whereas solutions imposed from above </a:t>
            </a:r>
            <a:r>
              <a:rPr lang="en-GB" dirty="0" smtClean="0">
                <a:latin typeface="Calibri" panose="020F0502020204030204" pitchFamily="34" charset="0"/>
                <a:cs typeface="Calibri" panose="020F0502020204030204" pitchFamily="34" charset="0"/>
              </a:rPr>
              <a:t>reduce </a:t>
            </a:r>
            <a:r>
              <a:rPr lang="en-GB" dirty="0" smtClean="0">
                <a:latin typeface="Calibri" panose="020F0502020204030204" pitchFamily="34" charset="0"/>
                <a:cs typeface="Calibri" panose="020F0502020204030204" pitchFamily="34" charset="0"/>
              </a:rPr>
              <a:t>engagement, and prove less effective over </a:t>
            </a:r>
            <a:r>
              <a:rPr lang="en-GB" dirty="0" smtClean="0">
                <a:latin typeface="Calibri" panose="020F0502020204030204" pitchFamily="34" charset="0"/>
                <a:cs typeface="Calibri" panose="020F0502020204030204" pitchFamily="34" charset="0"/>
              </a:rPr>
              <a:t>time. </a:t>
            </a:r>
            <a:r>
              <a:rPr lang="en-GB" dirty="0" smtClean="0">
                <a:latin typeface="Calibri" panose="020F0502020204030204" pitchFamily="34" charset="0"/>
                <a:cs typeface="Calibri" panose="020F0502020204030204" pitchFamily="34" charset="0"/>
              </a:rPr>
              <a:t>"Knowledge advances through criticism, not through conformity." </a:t>
            </a:r>
            <a:r>
              <a:rPr lang="en-GB" dirty="0" smtClean="0">
                <a:latin typeface="Calibri" panose="020F0502020204030204" pitchFamily="34" charset="0"/>
                <a:cs typeface="Calibri" panose="020F0502020204030204" pitchFamily="34" charset="0"/>
              </a:rPr>
              <a:t>(Karl Popper). </a:t>
            </a:r>
            <a:endParaRPr lang="en-US" dirty="0" smtClean="0">
              <a:latin typeface="Calibri" panose="020F0502020204030204" pitchFamily="34" charset="0"/>
              <a:cs typeface="Calibri" panose="020F0502020204030204" pitchFamily="34" charset="0"/>
            </a:endParaRP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EDI </a:t>
            </a:r>
            <a:r>
              <a:rPr lang="en-US" dirty="0" smtClean="0">
                <a:latin typeface="Calibri" panose="020F0502020204030204" pitchFamily="34" charset="0"/>
                <a:cs typeface="Calibri" panose="020F0502020204030204" pitchFamily="34" charset="0"/>
              </a:rPr>
              <a:t>means reaching the target of others rather than our own target. EDI means to share opportunities with others, at the expense of our own benefit.</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The </a:t>
            </a:r>
            <a:r>
              <a:rPr lang="en-US" dirty="0" smtClean="0">
                <a:latin typeface="Calibri" panose="020F0502020204030204" pitchFamily="34" charset="0"/>
                <a:cs typeface="Calibri" panose="020F0502020204030204" pitchFamily="34" charset="0"/>
              </a:rPr>
              <a:t>benefit from EDI is not individual benefit in itself. It is a benefit for the community, which in turn automatically implies that we all live in a better world.</a:t>
            </a:r>
          </a:p>
          <a:p>
            <a:pPr marL="180975" indent="-180975">
              <a:spcAft>
                <a:spcPts val="1200"/>
              </a:spcAft>
              <a:buFont typeface="Arial" pitchFamily="34" charset="0"/>
              <a:buChar char="•"/>
            </a:pPr>
            <a:r>
              <a:rPr lang="en-US" b="1" dirty="0" smtClean="0">
                <a:latin typeface="Calibri" panose="020F0502020204030204" pitchFamily="34" charset="0"/>
                <a:cs typeface="Calibri" panose="020F0502020204030204" pitchFamily="34" charset="0"/>
              </a:rPr>
              <a:t>Enjoying people, rather than fighting against the diverse ones, is the key to a bright future.</a:t>
            </a:r>
          </a:p>
        </p:txBody>
      </p:sp>
      <p:sp>
        <p:nvSpPr>
          <p:cNvPr id="8" name="Segnaposto testo 1"/>
          <p:cNvSpPr txBox="1">
            <a:spLocks/>
          </p:cNvSpPr>
          <p:nvPr/>
        </p:nvSpPr>
        <p:spPr>
          <a:xfrm>
            <a:off x="292139" y="352037"/>
            <a:ext cx="11233149" cy="648071"/>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it-IT" sz="2400" b="1" i="0" u="none" strike="noStrike" kern="1200" cap="none" spc="0" normalizeH="0" baseline="0" noProof="0" smtClean="0">
                <a:ln>
                  <a:noFill/>
                </a:ln>
                <a:solidFill>
                  <a:srgbClr val="BD2B0B"/>
                </a:solidFill>
                <a:effectLst/>
                <a:uLnTx/>
                <a:uFillTx/>
                <a:latin typeface="Calibri" panose="020F0502020204030204" pitchFamily="34" charset="0"/>
                <a:ea typeface="+mn-ea"/>
                <a:cs typeface="Calibri" panose="020F0502020204030204" pitchFamily="34" charset="0"/>
              </a:rPr>
              <a:t>Towards a bright future  </a:t>
            </a:r>
            <a:endParaRPr kumimoji="0" lang="it-IT" sz="2400" b="1" i="0" u="none" strike="noStrike" kern="1200" cap="none" spc="0" normalizeH="0" baseline="0" noProof="0" dirty="0">
              <a:ln>
                <a:noFill/>
              </a:ln>
              <a:solidFill>
                <a:srgbClr val="BD2B0B"/>
              </a:solidFill>
              <a:effectLst/>
              <a:uLnTx/>
              <a:uFillTx/>
              <a:latin typeface="Calibri" panose="020F0502020204030204" pitchFamily="34" charset="0"/>
              <a:ea typeface="+mn-ea"/>
              <a:cs typeface="Calibri" panose="020F0502020204030204" pitchFamily="34" charset="0"/>
            </a:endParaRPr>
          </a:p>
        </p:txBody>
      </p:sp>
      <p:pic>
        <p:nvPicPr>
          <p:cNvPr id="3074" name="Picture 2" descr="Z:\home\sturno\Scaricati\ai-generated-7951399_1280.png"/>
          <p:cNvPicPr>
            <a:picLocks noChangeAspect="1" noChangeArrowheads="1"/>
          </p:cNvPicPr>
          <p:nvPr/>
        </p:nvPicPr>
        <p:blipFill>
          <a:blip r:embed="rId2"/>
          <a:srcRect/>
          <a:stretch>
            <a:fillRect/>
          </a:stretch>
        </p:blipFill>
        <p:spPr bwMode="auto">
          <a:xfrm>
            <a:off x="7896200" y="1000108"/>
            <a:ext cx="4272006" cy="4272006"/>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2"/>
          <p:cNvSpPr>
            <a:spLocks noGrp="1"/>
          </p:cNvSpPr>
          <p:nvPr>
            <p:ph type="body" sz="quarter" idx="11"/>
          </p:nvPr>
        </p:nvSpPr>
        <p:spPr>
          <a:xfrm>
            <a:off x="309522" y="928669"/>
            <a:ext cx="6362542" cy="2357455"/>
          </a:xfrm>
        </p:spPr>
        <p:txBody>
          <a:bodyPr/>
          <a:lstStyle/>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Take </a:t>
            </a:r>
            <a:r>
              <a:rPr lang="en-US" dirty="0" smtClean="0">
                <a:latin typeface="Calibri" panose="020F0502020204030204" pitchFamily="34" charset="0"/>
                <a:cs typeface="Calibri" panose="020F0502020204030204" pitchFamily="34" charset="0"/>
              </a:rPr>
              <a:t>a positive approach: promote real debates, where no one is concerned to speak. Accepting disagreement is essential to promote EDI. Accepting disagreement is essential for success – Agreement cannot be imposed</a:t>
            </a:r>
            <a:r>
              <a:rPr lang="en-US" dirty="0" smtClean="0">
                <a:latin typeface="Calibri" panose="020F0502020204030204" pitchFamily="34" charset="0"/>
                <a:cs typeface="Calibri" panose="020F0502020204030204" pitchFamily="34" charset="0"/>
              </a:rPr>
              <a:t>.</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Debate, freedom of speech, respect of other opinions, positivity and mentoring are essential ingredients to promote diversity and inclusivity.</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Accepting diversity is the key to inclusivity</a:t>
            </a:r>
            <a:r>
              <a:rPr lang="en-US" dirty="0" smtClean="0">
                <a:latin typeface="Calibri" panose="020F0502020204030204" pitchFamily="34" charset="0"/>
                <a:cs typeface="Calibri" panose="020F0502020204030204" pitchFamily="34" charset="0"/>
              </a:rPr>
              <a:t>.</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Spread the word: equality, diversity and inclusivity is essential ingredient for any individual well being and wealth. The question is not “whether or not” but rather “how</a:t>
            </a:r>
            <a:r>
              <a:rPr lang="en-US" dirty="0" smtClean="0">
                <a:latin typeface="Calibri" panose="020F0502020204030204" pitchFamily="34" charset="0"/>
                <a:cs typeface="Calibri" panose="020F0502020204030204" pitchFamily="34" charset="0"/>
              </a:rPr>
              <a:t>”.</a:t>
            </a:r>
          </a:p>
          <a:p>
            <a:pPr marL="180975" indent="-180975">
              <a:spcAft>
                <a:spcPts val="1200"/>
              </a:spcAft>
              <a:buFont typeface="Arial" pitchFamily="34" charset="0"/>
              <a:buChar char="•"/>
            </a:pPr>
            <a:r>
              <a:rPr lang="en-US" b="1" dirty="0" smtClean="0">
                <a:latin typeface="Calibri" panose="020F0502020204030204" pitchFamily="34" charset="0"/>
                <a:cs typeface="Calibri" panose="020F0502020204030204" pitchFamily="34" charset="0"/>
              </a:rPr>
              <a:t>Never, never, never</a:t>
            </a:r>
            <a:r>
              <a:rPr lang="en-US" dirty="0" smtClean="0">
                <a:latin typeface="Calibri" panose="020F0502020204030204" pitchFamily="34" charset="0"/>
                <a:cs typeface="Calibri" panose="020F0502020204030204" pitchFamily="34" charset="0"/>
              </a:rPr>
              <a:t> give the feeling that EDI may be a means for reaching individual or group targets. Equality is not compatible </a:t>
            </a:r>
            <a:r>
              <a:rPr lang="en-US" smtClean="0">
                <a:latin typeface="Calibri" panose="020F0502020204030204" pitchFamily="34" charset="0"/>
                <a:cs typeface="Calibri" panose="020F0502020204030204" pitchFamily="34" charset="0"/>
              </a:rPr>
              <a:t>with targets </a:t>
            </a:r>
            <a:r>
              <a:rPr lang="en-US" dirty="0" smtClean="0">
                <a:latin typeface="Calibri" panose="020F0502020204030204" pitchFamily="34" charset="0"/>
                <a:cs typeface="Calibri" panose="020F0502020204030204" pitchFamily="34" charset="0"/>
              </a:rPr>
              <a:t>restricted to categories of people.</a:t>
            </a:r>
            <a:endParaRPr lang="en-US" dirty="0" smtClean="0">
              <a:latin typeface="Calibri" panose="020F0502020204030204" pitchFamily="34" charset="0"/>
              <a:cs typeface="Calibri" panose="020F0502020204030204" pitchFamily="34" charset="0"/>
            </a:endParaRPr>
          </a:p>
          <a:p>
            <a:pPr marL="180975" indent="-180975">
              <a:spcAft>
                <a:spcPts val="1200"/>
              </a:spcAft>
              <a:buFont typeface="Arial" pitchFamily="34" charset="0"/>
              <a:buChar char="•"/>
            </a:pPr>
            <a:endParaRPr lang="en-US" dirty="0" smtClean="0">
              <a:latin typeface="Calibri" panose="020F0502020204030204" pitchFamily="34" charset="0"/>
              <a:cs typeface="Calibri" panose="020F0502020204030204" pitchFamily="34" charset="0"/>
            </a:endParaRPr>
          </a:p>
          <a:p>
            <a:pPr marL="180975" indent="-180975">
              <a:spcAft>
                <a:spcPts val="1200"/>
              </a:spcAft>
              <a:buFont typeface="Arial" pitchFamily="34" charset="0"/>
              <a:buChar char="•"/>
            </a:pPr>
            <a:endParaRPr lang="en-US" dirty="0" smtClean="0">
              <a:latin typeface="Calibri" panose="020F0502020204030204" pitchFamily="34" charset="0"/>
              <a:cs typeface="Calibri" panose="020F0502020204030204" pitchFamily="34" charset="0"/>
            </a:endParaRPr>
          </a:p>
          <a:p>
            <a:pPr marL="180975" indent="-180975">
              <a:spcAft>
                <a:spcPts val="1200"/>
              </a:spcAft>
              <a:buFont typeface="Arial" pitchFamily="34" charset="0"/>
              <a:buChar char="•"/>
            </a:pPr>
            <a:endParaRPr lang="en-US" dirty="0" smtClean="0">
              <a:latin typeface="Calibri" panose="020F0502020204030204" pitchFamily="34" charset="0"/>
              <a:cs typeface="Calibri" panose="020F0502020204030204" pitchFamily="34" charset="0"/>
            </a:endParaRPr>
          </a:p>
        </p:txBody>
      </p:sp>
      <p:sp>
        <p:nvSpPr>
          <p:cNvPr id="8" name="Segnaposto testo 1"/>
          <p:cNvSpPr txBox="1">
            <a:spLocks/>
          </p:cNvSpPr>
          <p:nvPr/>
        </p:nvSpPr>
        <p:spPr>
          <a:xfrm>
            <a:off x="292139" y="352037"/>
            <a:ext cx="11233149" cy="648071"/>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it-IT" sz="24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Five</a:t>
            </a:r>
            <a:r>
              <a:rPr kumimoji="0" lang="it-IT"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a:t>
            </a:r>
            <a:r>
              <a:rPr kumimoji="0" lang="it-IT" sz="24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things</a:t>
            </a:r>
            <a:r>
              <a:rPr kumimoji="0" lang="it-IT"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a:t>
            </a:r>
            <a:r>
              <a:rPr kumimoji="0" lang="it-IT" sz="24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to</a:t>
            </a:r>
            <a:r>
              <a:rPr kumimoji="0" lang="it-IT" sz="24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do</a:t>
            </a:r>
            <a:endParaRPr kumimoji="0" lang="it-IT" sz="2400" b="1" i="0" u="none" strike="noStrike" kern="1200" cap="none" spc="0" normalizeH="0" baseline="0" noProof="0" dirty="0">
              <a:ln>
                <a:noFill/>
              </a:ln>
              <a:solidFill>
                <a:srgbClr val="BD2B0B"/>
              </a:solidFill>
              <a:effectLst/>
              <a:uLnTx/>
              <a:uFillTx/>
              <a:latin typeface="Calibri" panose="020F0502020204030204" pitchFamily="34" charset="0"/>
              <a:ea typeface="+mn-ea"/>
              <a:cs typeface="Calibri" panose="020F0502020204030204" pitchFamily="34" charset="0"/>
            </a:endParaRPr>
          </a:p>
        </p:txBody>
      </p:sp>
      <p:sp>
        <p:nvSpPr>
          <p:cNvPr id="6" name="Rettangolo 5"/>
          <p:cNvSpPr/>
          <p:nvPr/>
        </p:nvSpPr>
        <p:spPr>
          <a:xfrm>
            <a:off x="9702216" y="4653136"/>
            <a:ext cx="2489784" cy="307777"/>
          </a:xfrm>
          <a:prstGeom prst="rect">
            <a:avLst/>
          </a:prstGeom>
        </p:spPr>
        <p:txBody>
          <a:bodyPr wrap="none">
            <a:spAutoFit/>
          </a:bodyPr>
          <a:lstStyle/>
          <a:p>
            <a:r>
              <a:rPr lang="en-GB" sz="1400" dirty="0" smtClean="0"/>
              <a:t>Image by </a:t>
            </a:r>
            <a:r>
              <a:rPr lang="en-GB" sz="1400" dirty="0" smtClean="0">
                <a:hlinkClick r:id="rId2"/>
              </a:rPr>
              <a:t>Franz26</a:t>
            </a:r>
            <a:r>
              <a:rPr lang="en-GB" sz="1400" dirty="0" smtClean="0"/>
              <a:t> from </a:t>
            </a:r>
            <a:r>
              <a:rPr lang="en-GB" sz="1400" dirty="0" err="1" smtClean="0">
                <a:hlinkClick r:id="rId3"/>
              </a:rPr>
              <a:t>Pixabay</a:t>
            </a:r>
            <a:r>
              <a:rPr lang="en-GB" sz="1400" dirty="0" smtClean="0"/>
              <a:t> </a:t>
            </a:r>
            <a:endParaRPr lang="it-IT" sz="1400" dirty="0"/>
          </a:p>
        </p:txBody>
      </p:sp>
      <p:pic>
        <p:nvPicPr>
          <p:cNvPr id="32770" name="Picture 2" descr="Z:\home\sturno\Downloads\franz26-ai-generated-8109142_1920.jpg"/>
          <p:cNvPicPr>
            <a:picLocks noChangeAspect="1" noChangeArrowheads="1"/>
          </p:cNvPicPr>
          <p:nvPr/>
        </p:nvPicPr>
        <p:blipFill>
          <a:blip r:embed="rId4"/>
          <a:srcRect/>
          <a:stretch>
            <a:fillRect/>
          </a:stretch>
        </p:blipFill>
        <p:spPr bwMode="auto">
          <a:xfrm>
            <a:off x="6925049" y="1484784"/>
            <a:ext cx="5266951" cy="3140968"/>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File:Louise Weiss.jpg"/>
          <p:cNvPicPr>
            <a:picLocks noChangeAspect="1" noChangeArrowheads="1"/>
          </p:cNvPicPr>
          <p:nvPr/>
        </p:nvPicPr>
        <p:blipFill>
          <a:blip r:embed="rId2"/>
          <a:srcRect/>
          <a:stretch>
            <a:fillRect/>
          </a:stretch>
        </p:blipFill>
        <p:spPr bwMode="auto">
          <a:xfrm>
            <a:off x="7453322" y="3411688"/>
            <a:ext cx="4738678" cy="3446311"/>
          </a:xfrm>
          <a:prstGeom prst="rect">
            <a:avLst/>
          </a:prstGeom>
          <a:noFill/>
        </p:spPr>
      </p:pic>
      <p:sp>
        <p:nvSpPr>
          <p:cNvPr id="2" name="Segnaposto testo 1"/>
          <p:cNvSpPr>
            <a:spLocks noGrp="1"/>
          </p:cNvSpPr>
          <p:nvPr>
            <p:ph type="body" sz="quarter" idx="10"/>
          </p:nvPr>
        </p:nvSpPr>
        <p:spPr>
          <a:xfrm>
            <a:off x="292139" y="352037"/>
            <a:ext cx="11233149" cy="648071"/>
          </a:xfrm>
        </p:spPr>
        <p:txBody>
          <a:bodyPr/>
          <a:lstStyle/>
          <a:p>
            <a:r>
              <a:rPr lang="it-IT" dirty="0" err="1" smtClean="0">
                <a:latin typeface="Calibri" panose="020F0502020204030204" pitchFamily="34" charset="0"/>
                <a:cs typeface="Calibri" panose="020F0502020204030204" pitchFamily="34" charset="0"/>
              </a:rPr>
              <a:t>History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of</a:t>
            </a:r>
            <a:r>
              <a:rPr lang="it-IT" dirty="0" smtClean="0">
                <a:latin typeface="Calibri" panose="020F0502020204030204" pitchFamily="34" charset="0"/>
                <a:cs typeface="Calibri" panose="020F0502020204030204" pitchFamily="34" charset="0"/>
              </a:rPr>
              <a:t> EDI</a:t>
            </a:r>
            <a:endParaRPr lang="it-IT" dirty="0">
              <a:latin typeface="Calibri" panose="020F0502020204030204" pitchFamily="34" charset="0"/>
              <a:cs typeface="Calibri" panose="020F0502020204030204" pitchFamily="34" charset="0"/>
            </a:endParaRPr>
          </a:p>
        </p:txBody>
      </p:sp>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857232"/>
            <a:ext cx="8429684" cy="2357455"/>
          </a:xfrm>
        </p:spPr>
        <p:txBody>
          <a:bodyPr/>
          <a:lstStyle/>
          <a:p>
            <a:pPr marL="180975" indent="-180975">
              <a:spcAft>
                <a:spcPts val="1200"/>
              </a:spcAft>
              <a:buFont typeface="Arial" pitchFamily="34" charset="0"/>
              <a:buChar char="•"/>
            </a:pPr>
            <a:r>
              <a:rPr lang="it-IT" sz="1400" dirty="0" smtClean="0"/>
              <a:t>Gender </a:t>
            </a:r>
            <a:r>
              <a:rPr lang="it-IT" sz="1400" dirty="0" err="1" smtClean="0"/>
              <a:t>diversity</a:t>
            </a:r>
            <a:r>
              <a:rPr lang="it-IT" sz="1400" dirty="0" smtClean="0"/>
              <a:t>.</a:t>
            </a:r>
            <a:endParaRPr lang="it-IT" sz="1400" dirty="0" smtClean="0"/>
          </a:p>
          <a:p>
            <a:pPr marL="180975" indent="-180975">
              <a:spcAft>
                <a:spcPts val="1200"/>
              </a:spcAft>
              <a:buFont typeface="Arial" pitchFamily="34" charset="0"/>
              <a:buChar char="•"/>
            </a:pPr>
            <a:r>
              <a:rPr lang="en-GB" sz="1400" dirty="0" smtClean="0"/>
              <a:t>Already in the 3rd century BC, Roman women filled the Capitoline Hill and blocked every entrance to the forum when consul Marcus </a:t>
            </a:r>
            <a:r>
              <a:rPr lang="en-GB" sz="1400" dirty="0" err="1" smtClean="0"/>
              <a:t>Porcius</a:t>
            </a:r>
            <a:r>
              <a:rPr lang="en-GB" sz="1400" dirty="0" smtClean="0"/>
              <a:t> Cato refused to abrogate laws limiting women’s freedom (</a:t>
            </a:r>
            <a:r>
              <a:rPr lang="en-GB" sz="1400" dirty="0" err="1" smtClean="0"/>
              <a:t>Sajith</a:t>
            </a:r>
            <a:r>
              <a:rPr lang="en-GB" sz="1400" dirty="0" smtClean="0"/>
              <a:t>, 2016).</a:t>
            </a:r>
          </a:p>
          <a:p>
            <a:pPr marL="180975" indent="-180975">
              <a:spcAft>
                <a:spcPts val="1200"/>
              </a:spcAft>
              <a:buFont typeface="Arial" pitchFamily="34" charset="0"/>
              <a:buChar char="•"/>
            </a:pPr>
            <a:r>
              <a:rPr lang="en-GB" sz="1400" dirty="0" smtClean="0"/>
              <a:t>However, for most of the history, only isolated voices spoke out against the inferior status of women.</a:t>
            </a:r>
          </a:p>
          <a:p>
            <a:pPr marL="180975" indent="-180975">
              <a:spcAft>
                <a:spcPts val="1200"/>
              </a:spcAft>
              <a:buFont typeface="Arial" pitchFamily="34" charset="0"/>
              <a:buChar char="•"/>
            </a:pPr>
            <a:r>
              <a:rPr lang="en-GB" sz="1400" dirty="0" smtClean="0"/>
              <a:t>Only in 1848, the Seneca Falls Convention was the first women's rights forum focusing on “the social, civil, and religious condition and rights of woman", in an era when women were often not allowed to speak in public.</a:t>
            </a:r>
          </a:p>
          <a:p>
            <a:pPr marL="180975" indent="-180975">
              <a:spcAft>
                <a:spcPts val="1200"/>
              </a:spcAft>
              <a:buFont typeface="Arial" pitchFamily="34" charset="0"/>
              <a:buChar char="•"/>
            </a:pPr>
            <a:r>
              <a:rPr lang="en-GB" sz="1400" dirty="0" smtClean="0"/>
              <a:t>The Seneca Falls Convention marked the origin of feminism, which later on </a:t>
            </a:r>
            <a:br>
              <a:rPr lang="en-GB" sz="1400" dirty="0" smtClean="0"/>
            </a:br>
            <a:r>
              <a:rPr lang="en-GB" sz="1400" dirty="0" smtClean="0"/>
              <a:t>became concentrated for almost 70 years on a single issue, namely, </a:t>
            </a:r>
            <a:br>
              <a:rPr lang="en-GB" sz="1400" dirty="0" smtClean="0"/>
            </a:br>
            <a:r>
              <a:rPr lang="en-GB" sz="1400" dirty="0" smtClean="0"/>
              <a:t>women’s suffrage.</a:t>
            </a:r>
          </a:p>
          <a:p>
            <a:pPr marL="180975" indent="-180975">
              <a:spcAft>
                <a:spcPts val="1200"/>
              </a:spcAft>
              <a:buFont typeface="Arial" pitchFamily="34" charset="0"/>
              <a:buChar char="•"/>
            </a:pPr>
            <a:r>
              <a:rPr lang="en-GB" sz="1400" dirty="0" smtClean="0"/>
              <a:t>After the 2</a:t>
            </a:r>
            <a:r>
              <a:rPr lang="en-GB" sz="1400" baseline="30000" dirty="0" smtClean="0"/>
              <a:t>nd</a:t>
            </a:r>
            <a:r>
              <a:rPr lang="en-GB" sz="1400" dirty="0" smtClean="0"/>
              <a:t> World War feminism focused on cultural equality issues, such </a:t>
            </a:r>
            <a:br>
              <a:rPr lang="en-GB" sz="1400" dirty="0" smtClean="0"/>
            </a:br>
            <a:r>
              <a:rPr lang="en-GB" sz="1400" dirty="0" smtClean="0"/>
              <a:t>as ending discrimination, during the so called “second wave” of the </a:t>
            </a:r>
            <a:br>
              <a:rPr lang="en-GB" sz="1400" dirty="0" smtClean="0"/>
            </a:br>
            <a:r>
              <a:rPr lang="en-GB" sz="1400" dirty="0" smtClean="0"/>
              <a:t>movement (Douglas, 1990).</a:t>
            </a:r>
          </a:p>
          <a:p>
            <a:pPr marL="180975" indent="-180975">
              <a:spcAft>
                <a:spcPts val="1200"/>
              </a:spcAft>
              <a:buFont typeface="Arial" pitchFamily="34" charset="0"/>
              <a:buChar char="•"/>
            </a:pPr>
            <a:r>
              <a:rPr lang="en-GB" sz="1400" dirty="0" smtClean="0"/>
              <a:t>In the early 90s the third-wave feminism began with an understanding </a:t>
            </a:r>
            <a:br>
              <a:rPr lang="en-GB" sz="1400" dirty="0" smtClean="0"/>
            </a:br>
            <a:r>
              <a:rPr lang="en-GB" sz="1400" dirty="0" smtClean="0"/>
              <a:t>of gender as outside binary, while the fourth wave, starting in 2008 and </a:t>
            </a:r>
            <a:br>
              <a:rPr lang="en-GB" sz="1400" dirty="0" smtClean="0"/>
            </a:br>
            <a:r>
              <a:rPr lang="en-GB" sz="1400" dirty="0" smtClean="0"/>
              <a:t>continuing into the present day, is a movement that is connected </a:t>
            </a:r>
            <a:br>
              <a:rPr lang="en-GB" sz="1400" dirty="0" smtClean="0"/>
            </a:br>
            <a:r>
              <a:rPr lang="en-GB" sz="1400" dirty="0" smtClean="0"/>
              <a:t>through technology that "combines politics, psychology, and spirituality </a:t>
            </a:r>
            <a:br>
              <a:rPr lang="en-GB" sz="1400" dirty="0" smtClean="0"/>
            </a:br>
            <a:r>
              <a:rPr lang="en-GB" sz="1400" dirty="0" smtClean="0"/>
              <a:t>in an overarching vision of change" (Diamond, 2009).</a:t>
            </a:r>
            <a:endParaRPr lang="it-IT" sz="1400" dirty="0" smtClean="0"/>
          </a:p>
          <a:p>
            <a:pPr marL="180975" indent="-180975">
              <a:spcAft>
                <a:spcPts val="1200"/>
              </a:spcAft>
              <a:buFont typeface="Arial" pitchFamily="34" charset="0"/>
              <a:buChar char="•"/>
            </a:pPr>
            <a:endParaRPr lang="en-GB" sz="1400" dirty="0" smtClean="0"/>
          </a:p>
        </p:txBody>
      </p:sp>
      <p:sp>
        <p:nvSpPr>
          <p:cNvPr id="8" name="Rettangolo 7"/>
          <p:cNvSpPr/>
          <p:nvPr/>
        </p:nvSpPr>
        <p:spPr>
          <a:xfrm>
            <a:off x="9786942" y="6396335"/>
            <a:ext cx="2405058" cy="461665"/>
          </a:xfrm>
          <a:prstGeom prst="rect">
            <a:avLst/>
          </a:prstGeom>
        </p:spPr>
        <p:txBody>
          <a:bodyPr wrap="square">
            <a:spAutoFit/>
          </a:bodyPr>
          <a:lstStyle/>
          <a:p>
            <a:pPr algn="ctr"/>
            <a:r>
              <a:rPr lang="en-US" sz="1200" dirty="0" smtClean="0"/>
              <a:t>Keystone, Public domain, via Wikimedia Commons</a:t>
            </a:r>
            <a:endParaRPr lang="it-IT" sz="1200" dirty="0"/>
          </a:p>
        </p:txBody>
      </p:sp>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smtClean="0">
                <a:latin typeface="Calibri" panose="020F0502020204030204" pitchFamily="34" charset="0"/>
                <a:cs typeface="Calibri" panose="020F0502020204030204" pitchFamily="34" charset="0"/>
              </a:rPr>
              <a:t>EDI in </a:t>
            </a:r>
            <a:r>
              <a:rPr lang="it-IT" dirty="0" err="1" smtClean="0">
                <a:latin typeface="Calibri" panose="020F0502020204030204" pitchFamily="34" charset="0"/>
                <a:cs typeface="Calibri" panose="020F0502020204030204" pitchFamily="34" charset="0"/>
              </a:rPr>
              <a:t>geosciences</a:t>
            </a:r>
            <a:endParaRPr lang="it-IT" dirty="0">
              <a:latin typeface="Calibri" panose="020F0502020204030204" pitchFamily="34" charset="0"/>
              <a:cs typeface="Calibri" panose="020F0502020204030204" pitchFamily="34" charset="0"/>
            </a:endParaRPr>
          </a:p>
        </p:txBody>
      </p:sp>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785794"/>
            <a:ext cx="11483046" cy="2357455"/>
          </a:xfrm>
        </p:spPr>
        <p:txBody>
          <a:bodyPr/>
          <a:lstStyle/>
          <a:p>
            <a:pPr marL="180975" indent="-180975">
              <a:spcAft>
                <a:spcPts val="1200"/>
              </a:spcAft>
              <a:buFont typeface="Arial" pitchFamily="34" charset="0"/>
              <a:buChar char="•"/>
            </a:pPr>
            <a:r>
              <a:rPr lang="en-GB" sz="1400" dirty="0" smtClean="0"/>
              <a:t>In </a:t>
            </a:r>
            <a:r>
              <a:rPr lang="en-GB" sz="1400" dirty="0" err="1" smtClean="0"/>
              <a:t>geoscientific</a:t>
            </a:r>
            <a:r>
              <a:rPr lang="en-GB" sz="1400" dirty="0" smtClean="0"/>
              <a:t> associations, particular attention to EDI started in the early 2000s, after the universal recognition of the essential contribution by the female social capacities (like, for instance, intimacy, attentiveness, connectedness, relational self-definition, reciprocity) and social practices (e.g., peace making).</a:t>
            </a:r>
          </a:p>
          <a:p>
            <a:pPr marL="180975" indent="-180975">
              <a:spcAft>
                <a:spcPts val="1200"/>
              </a:spcAft>
              <a:buFont typeface="Arial" pitchFamily="34" charset="0"/>
              <a:buChar char="•"/>
            </a:pPr>
            <a:r>
              <a:rPr lang="en-GB" sz="1400" dirty="0" smtClean="0"/>
              <a:t>It is not a coincidence that already in 1992, the Dublin Statement on Water and Sustainable Development, also known as the Dublin Principles, recognised the essential role of women in water management (Secretariat I. C. W. E., 1992).</a:t>
            </a:r>
          </a:p>
          <a:p>
            <a:pPr marL="180975" indent="-180975">
              <a:spcAft>
                <a:spcPts val="1200"/>
              </a:spcAft>
              <a:buFont typeface="Arial" pitchFamily="34" charset="0"/>
              <a:buChar char="•"/>
            </a:pPr>
            <a:r>
              <a:rPr lang="en-GB" sz="1400" dirty="0" smtClean="0"/>
              <a:t>Within the EGU, initiatives towards gender equality were promoted from 2007, culminating in the activation of a EDI Working Group in 2018 that was later on promoted to the status of a EGU Committee in 2022 (see </a:t>
            </a:r>
            <a:r>
              <a:rPr lang="en-GB" sz="1400" dirty="0" smtClean="0">
                <a:hlinkClick r:id="rId2"/>
              </a:rPr>
              <a:t>https://www.egu.eu/structure/committees-and-working-groups/edi/</a:t>
            </a:r>
            <a:r>
              <a:rPr lang="en-GB" sz="1400" dirty="0" smtClean="0"/>
              <a:t>).	</a:t>
            </a:r>
            <a:endParaRPr lang="it-IT" sz="1400" dirty="0" smtClean="0"/>
          </a:p>
          <a:p>
            <a:pPr marL="180975" indent="-180975">
              <a:spcAft>
                <a:spcPts val="1200"/>
              </a:spcAft>
            </a:pPr>
            <a:endParaRPr lang="en-GB" sz="1400" dirty="0" smtClean="0"/>
          </a:p>
        </p:txBody>
      </p:sp>
      <p:pic>
        <p:nvPicPr>
          <p:cNvPr id="3074" name="Picture 2" descr="Z:\home\sturno\Scaricati\512px-Racially_diverse_unity.jpeg"/>
          <p:cNvPicPr>
            <a:picLocks noChangeAspect="1" noChangeArrowheads="1"/>
          </p:cNvPicPr>
          <p:nvPr/>
        </p:nvPicPr>
        <p:blipFill>
          <a:blip r:embed="rId3"/>
          <a:srcRect/>
          <a:stretch>
            <a:fillRect/>
          </a:stretch>
        </p:blipFill>
        <p:spPr bwMode="auto">
          <a:xfrm>
            <a:off x="9071778" y="4286256"/>
            <a:ext cx="3120221" cy="2571744"/>
          </a:xfrm>
          <a:prstGeom prst="rect">
            <a:avLst/>
          </a:prstGeom>
          <a:noFill/>
        </p:spPr>
      </p:pic>
      <p:sp>
        <p:nvSpPr>
          <p:cNvPr id="8" name="Rettangolo 7"/>
          <p:cNvSpPr/>
          <p:nvPr/>
        </p:nvSpPr>
        <p:spPr>
          <a:xfrm>
            <a:off x="10525156" y="6396335"/>
            <a:ext cx="1666844" cy="400110"/>
          </a:xfrm>
          <a:prstGeom prst="rect">
            <a:avLst/>
          </a:prstGeom>
        </p:spPr>
        <p:txBody>
          <a:bodyPr wrap="square">
            <a:spAutoFit/>
          </a:bodyPr>
          <a:lstStyle/>
          <a:p>
            <a:pPr algn="ctr"/>
            <a:r>
              <a:rPr lang="en-US" sz="1000" dirty="0" smtClean="0"/>
              <a:t>Kaif7ali, CC BY-SA 4.0, via Wikimedia Commons</a:t>
            </a:r>
            <a:endParaRPr lang="it-IT" sz="1000" dirty="0"/>
          </a:p>
        </p:txBody>
      </p:sp>
      <p:pic>
        <p:nvPicPr>
          <p:cNvPr id="4097" name="Picture 1"/>
          <p:cNvPicPr>
            <a:picLocks noChangeAspect="1" noChangeArrowheads="1"/>
          </p:cNvPicPr>
          <p:nvPr/>
        </p:nvPicPr>
        <p:blipFill>
          <a:blip r:embed="rId4"/>
          <a:srcRect/>
          <a:stretch>
            <a:fillRect/>
          </a:stretch>
        </p:blipFill>
        <p:spPr bwMode="auto">
          <a:xfrm>
            <a:off x="166646" y="3000373"/>
            <a:ext cx="4865316" cy="2071702"/>
          </a:xfrm>
          <a:prstGeom prst="rect">
            <a:avLst/>
          </a:prstGeom>
          <a:noFill/>
          <a:ln w="9525">
            <a:noFill/>
            <a:miter lim="800000"/>
            <a:headEnd/>
            <a:tailEnd/>
          </a:ln>
          <a:effectLst/>
        </p:spPr>
      </p:pic>
      <p:pic>
        <p:nvPicPr>
          <p:cNvPr id="4098" name="Picture 2"/>
          <p:cNvPicPr>
            <a:picLocks noChangeAspect="1" noChangeArrowheads="1"/>
          </p:cNvPicPr>
          <p:nvPr/>
        </p:nvPicPr>
        <p:blipFill>
          <a:blip r:embed="rId5"/>
          <a:srcRect/>
          <a:stretch>
            <a:fillRect/>
          </a:stretch>
        </p:blipFill>
        <p:spPr bwMode="auto">
          <a:xfrm>
            <a:off x="5595934" y="3786190"/>
            <a:ext cx="3409419" cy="2143140"/>
          </a:xfrm>
          <a:prstGeom prst="rect">
            <a:avLst/>
          </a:prstGeom>
          <a:noFill/>
          <a:ln w="9525">
            <a:noFill/>
            <a:miter lim="800000"/>
            <a:headEnd/>
            <a:tailEnd/>
          </a:ln>
          <a:effectLst/>
        </p:spPr>
      </p:pic>
      <p:pic>
        <p:nvPicPr>
          <p:cNvPr id="4099" name="Picture 3"/>
          <p:cNvPicPr>
            <a:picLocks noChangeAspect="1" noChangeArrowheads="1"/>
          </p:cNvPicPr>
          <p:nvPr/>
        </p:nvPicPr>
        <p:blipFill>
          <a:blip r:embed="rId6"/>
          <a:srcRect/>
          <a:stretch>
            <a:fillRect/>
          </a:stretch>
        </p:blipFill>
        <p:spPr bwMode="auto">
          <a:xfrm>
            <a:off x="1023902" y="5000491"/>
            <a:ext cx="3143272" cy="1857509"/>
          </a:xfrm>
          <a:prstGeom prst="rect">
            <a:avLst/>
          </a:prstGeom>
          <a:noFill/>
          <a:ln w="9525">
            <a:noFill/>
            <a:miter lim="800000"/>
            <a:headEnd/>
            <a:tailEnd/>
          </a:ln>
          <a:effectLst/>
        </p:spPr>
      </p:pic>
      <p:sp>
        <p:nvSpPr>
          <p:cNvPr id="12" name="CasellaDiTesto 11"/>
          <p:cNvSpPr txBox="1"/>
          <p:nvPr/>
        </p:nvSpPr>
        <p:spPr>
          <a:xfrm>
            <a:off x="4310050" y="6223835"/>
            <a:ext cx="2571768" cy="276999"/>
          </a:xfrm>
          <a:prstGeom prst="rect">
            <a:avLst/>
          </a:prstGeom>
          <a:noFill/>
        </p:spPr>
        <p:txBody>
          <a:bodyPr wrap="square" rtlCol="0">
            <a:spAutoFit/>
          </a:bodyPr>
          <a:lstStyle/>
          <a:p>
            <a:r>
              <a:rPr lang="it-IT" sz="1200" dirty="0" smtClean="0"/>
              <a:t>Data </a:t>
            </a:r>
            <a:r>
              <a:rPr lang="it-IT" sz="1200" dirty="0" err="1" smtClean="0"/>
              <a:t>from</a:t>
            </a:r>
            <a:r>
              <a:rPr lang="it-IT" sz="1200" dirty="0" smtClean="0"/>
              <a:t> </a:t>
            </a:r>
            <a:r>
              <a:rPr lang="it-IT" sz="1200" dirty="0" err="1" smtClean="0"/>
              <a:t>Stadmark</a:t>
            </a:r>
            <a:r>
              <a:rPr lang="it-IT" sz="1200" dirty="0" smtClean="0"/>
              <a:t> </a:t>
            </a:r>
            <a:r>
              <a:rPr lang="it-IT" sz="1200" dirty="0" err="1" smtClean="0"/>
              <a:t>et</a:t>
            </a:r>
            <a:r>
              <a:rPr lang="it-IT" sz="1200" dirty="0" smtClean="0"/>
              <a:t> al., EGU2025 </a:t>
            </a:r>
            <a:endParaRPr lang="it-IT" sz="1200" dirty="0"/>
          </a:p>
        </p:txBody>
      </p:sp>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smtClean="0">
                <a:latin typeface="Calibri" panose="020F0502020204030204" pitchFamily="34" charset="0"/>
                <a:cs typeface="Calibri" panose="020F0502020204030204" pitchFamily="34" charset="0"/>
              </a:rPr>
              <a:t>EDI in </a:t>
            </a:r>
            <a:r>
              <a:rPr lang="it-IT" dirty="0" err="1" smtClean="0">
                <a:latin typeface="Calibri" panose="020F0502020204030204" pitchFamily="34" charset="0"/>
                <a:cs typeface="Calibri" panose="020F0502020204030204" pitchFamily="34" charset="0"/>
              </a:rPr>
              <a:t>geosciences</a:t>
            </a:r>
            <a:r>
              <a:rPr lang="it-IT" dirty="0" smtClean="0">
                <a:latin typeface="Calibri" panose="020F0502020204030204" pitchFamily="34" charset="0"/>
                <a:cs typeface="Calibri" panose="020F0502020204030204" pitchFamily="34" charset="0"/>
              </a:rPr>
              <a:t> – </a:t>
            </a:r>
            <a:r>
              <a:rPr lang="it-IT" dirty="0" err="1" smtClean="0">
                <a:latin typeface="Calibri" panose="020F0502020204030204" pitchFamily="34" charset="0"/>
                <a:cs typeface="Calibri" panose="020F0502020204030204" pitchFamily="34" charset="0"/>
              </a:rPr>
              <a:t>Achievements</a:t>
            </a:r>
            <a:r>
              <a:rPr lang="it-IT" dirty="0" smtClean="0">
                <a:latin typeface="Calibri" panose="020F0502020204030204" pitchFamily="34" charset="0"/>
                <a:cs typeface="Calibri" panose="020F0502020204030204" pitchFamily="34" charset="0"/>
              </a:rPr>
              <a:t> </a:t>
            </a:r>
            <a:r>
              <a:rPr lang="it-IT" smtClean="0">
                <a:latin typeface="Calibri" panose="020F0502020204030204" pitchFamily="34" charset="0"/>
                <a:cs typeface="Calibri" panose="020F0502020204030204" pitchFamily="34" charset="0"/>
              </a:rPr>
              <a:t>in the </a:t>
            </a:r>
            <a:r>
              <a:rPr lang="it-IT" dirty="0" err="1" smtClean="0">
                <a:latin typeface="Calibri" panose="020F0502020204030204" pitchFamily="34" charset="0"/>
                <a:cs typeface="Calibri" panose="020F0502020204030204" pitchFamily="34" charset="0"/>
              </a:rPr>
              <a:t>recent</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past</a:t>
            </a:r>
            <a:endParaRPr lang="it-IT" dirty="0">
              <a:latin typeface="Calibri" panose="020F0502020204030204" pitchFamily="34" charset="0"/>
              <a:cs typeface="Calibri" panose="020F0502020204030204" pitchFamily="34" charset="0"/>
            </a:endParaRPr>
          </a:p>
        </p:txBody>
      </p:sp>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928669"/>
            <a:ext cx="11483046" cy="2357455"/>
          </a:xfrm>
        </p:spPr>
        <p:txBody>
          <a:bodyPr/>
          <a:lstStyle/>
          <a:p>
            <a:pPr marL="176213" indent="-176213">
              <a:buFont typeface="Arial" pitchFamily="34" charset="0"/>
              <a:buChar char="•"/>
            </a:pPr>
            <a:r>
              <a:rPr lang="en-GB" sz="1400" b="1" dirty="0" smtClean="0"/>
              <a:t>Gender balance 20 years ago was still a dream</a:t>
            </a:r>
            <a:r>
              <a:rPr lang="en-GB" sz="1400" dirty="0" smtClean="0"/>
              <a:t>: the progress in the composition of editorial boards, attendance to meetings, previous recipients of scientific recognitions clearly show an impressive progress. </a:t>
            </a:r>
          </a:p>
          <a:p>
            <a:pPr marL="176213" indent="-176213">
              <a:buFont typeface="Arial" pitchFamily="34" charset="0"/>
              <a:buChar char="•"/>
            </a:pPr>
            <a:endParaRPr lang="en-GB" sz="1400" dirty="0" smtClean="0"/>
          </a:p>
          <a:p>
            <a:pPr marL="176213" indent="-176213">
              <a:buFont typeface="Arial" pitchFamily="34" charset="0"/>
              <a:buChar char="•"/>
            </a:pPr>
            <a:r>
              <a:rPr lang="en-GB" sz="1400" dirty="0" smtClean="0"/>
              <a:t>Although not measurable in quantitative terms, </a:t>
            </a:r>
            <a:r>
              <a:rPr lang="en-GB" sz="1400" b="1" dirty="0" smtClean="0"/>
              <a:t>the benefit provided by EDI initiatives for networking, creativity and inception of ideas is substantial</a:t>
            </a:r>
            <a:r>
              <a:rPr lang="en-GB" sz="1400" dirty="0" smtClean="0"/>
              <a:t>.</a:t>
            </a:r>
          </a:p>
          <a:p>
            <a:pPr marL="176213" indent="-176213">
              <a:buFont typeface="Arial" pitchFamily="34" charset="0"/>
              <a:buChar char="•"/>
            </a:pPr>
            <a:endParaRPr lang="en-GB" sz="1400" dirty="0" smtClean="0"/>
          </a:p>
          <a:p>
            <a:pPr marL="176213" indent="-176213">
              <a:buFont typeface="Arial" pitchFamily="34" charset="0"/>
              <a:buChar char="•"/>
            </a:pPr>
            <a:r>
              <a:rPr lang="en-GB" sz="1400" dirty="0" smtClean="0"/>
              <a:t>Networking events were successful as well as any other initiative to support interaction among a diversity of communities. </a:t>
            </a:r>
          </a:p>
          <a:p>
            <a:pPr marL="176213" indent="-176213">
              <a:buFont typeface="Arial" pitchFamily="34" charset="0"/>
              <a:buChar char="•"/>
            </a:pPr>
            <a:endParaRPr lang="en-GB" sz="1400" dirty="0" smtClean="0"/>
          </a:p>
          <a:p>
            <a:pPr marL="176213" indent="-176213">
              <a:buFont typeface="Arial" pitchFamily="34" charset="0"/>
              <a:buChar char="•"/>
            </a:pPr>
            <a:r>
              <a:rPr lang="en-GB" sz="1400" dirty="0" smtClean="0"/>
              <a:t>These exchanges have favoured share of knowledge, exchange of data from remote regions bringing innovative information, sharing educational materials and many other forms of interaction.</a:t>
            </a:r>
          </a:p>
          <a:p>
            <a:pPr marL="176213" indent="-176213">
              <a:buFont typeface="Arial" pitchFamily="34" charset="0"/>
              <a:buChar char="•"/>
            </a:pPr>
            <a:endParaRPr lang="en-GB" sz="1400" dirty="0" smtClean="0"/>
          </a:p>
          <a:p>
            <a:pPr marL="176213" indent="-176213">
              <a:buFont typeface="Arial" pitchFamily="34" charset="0"/>
              <a:buChar char="•"/>
            </a:pPr>
            <a:r>
              <a:rPr lang="en-GB" sz="1400" dirty="0" smtClean="0"/>
              <a:t>A broad vision was adopted to promote EDI, thus addressing several forms of diversity beyond gender: </a:t>
            </a:r>
            <a:r>
              <a:rPr lang="en-GB" sz="1400" b="1" dirty="0" smtClean="0"/>
              <a:t>geographical, ethnic, career stage, and many others</a:t>
            </a:r>
            <a:r>
              <a:rPr lang="en-GB" sz="1400" dirty="0" smtClean="0"/>
              <a:t>.</a:t>
            </a:r>
          </a:p>
          <a:p>
            <a:pPr marL="176213" indent="-176213">
              <a:buFont typeface="Arial" pitchFamily="34" charset="0"/>
              <a:buChar char="•"/>
            </a:pPr>
            <a:endParaRPr lang="en-GB" sz="1400" dirty="0" smtClean="0"/>
          </a:p>
          <a:p>
            <a:pPr marL="176213" indent="-176213">
              <a:buFont typeface="Arial" pitchFamily="34" charset="0"/>
              <a:buChar char="•"/>
            </a:pPr>
            <a:r>
              <a:rPr lang="en-GB" sz="1400" dirty="0" smtClean="0"/>
              <a:t>These development did not follow an overarching strategy but were rather promoted </a:t>
            </a:r>
          </a:p>
          <a:p>
            <a:pPr marL="176213" indent="-176213"/>
            <a:r>
              <a:rPr lang="en-GB" sz="1400" dirty="0" smtClean="0"/>
              <a:t>	by the enthusiastic initiative of individual scientists that joined into groups and task</a:t>
            </a:r>
            <a:br>
              <a:rPr lang="en-GB" sz="1400" dirty="0" smtClean="0"/>
            </a:br>
            <a:r>
              <a:rPr lang="en-GB" sz="1400" dirty="0" smtClean="0"/>
              <a:t>forces of scientific associations, under the international impulse given by the global </a:t>
            </a:r>
            <a:br>
              <a:rPr lang="en-GB" sz="1400" dirty="0" smtClean="0"/>
            </a:br>
            <a:r>
              <a:rPr lang="en-GB" sz="1400" dirty="0" smtClean="0"/>
              <a:t>development of the EDI movement. </a:t>
            </a:r>
          </a:p>
        </p:txBody>
      </p:sp>
      <p:pic>
        <p:nvPicPr>
          <p:cNvPr id="11" name="Immagine 10" descr="512px-thumbnail.jpeg"/>
          <p:cNvPicPr>
            <a:picLocks noChangeAspect="1"/>
          </p:cNvPicPr>
          <p:nvPr/>
        </p:nvPicPr>
        <p:blipFill>
          <a:blip r:embed="rId2"/>
          <a:stretch>
            <a:fillRect/>
          </a:stretch>
        </p:blipFill>
        <p:spPr>
          <a:xfrm>
            <a:off x="8739206" y="4275149"/>
            <a:ext cx="3452794" cy="2582851"/>
          </a:xfrm>
          <a:prstGeom prst="rect">
            <a:avLst/>
          </a:prstGeom>
        </p:spPr>
      </p:pic>
      <p:sp>
        <p:nvSpPr>
          <p:cNvPr id="13" name="Rettangolo 12"/>
          <p:cNvSpPr/>
          <p:nvPr/>
        </p:nvSpPr>
        <p:spPr>
          <a:xfrm>
            <a:off x="2666976" y="6581025"/>
            <a:ext cx="6096000" cy="276999"/>
          </a:xfrm>
          <a:prstGeom prst="rect">
            <a:avLst/>
          </a:prstGeom>
        </p:spPr>
        <p:txBody>
          <a:bodyPr>
            <a:spAutoFit/>
          </a:bodyPr>
          <a:lstStyle/>
          <a:p>
            <a:pPr algn="r"/>
            <a:r>
              <a:rPr lang="it-IT" sz="1200" dirty="0" err="1" smtClean="0"/>
              <a:t>Ngozi</a:t>
            </a:r>
            <a:r>
              <a:rPr lang="it-IT" sz="1200" dirty="0" smtClean="0"/>
              <a:t> </a:t>
            </a:r>
            <a:r>
              <a:rPr lang="it-IT" sz="1200" dirty="0" err="1" smtClean="0"/>
              <a:t>osadebe</a:t>
            </a:r>
            <a:r>
              <a:rPr lang="it-IT" sz="1200" dirty="0" smtClean="0"/>
              <a:t>, CC BY-SA 4.0, via </a:t>
            </a:r>
            <a:r>
              <a:rPr lang="it-IT" sz="1200" dirty="0" err="1" smtClean="0"/>
              <a:t>Wikimedia</a:t>
            </a:r>
            <a:r>
              <a:rPr lang="it-IT" sz="1200" dirty="0" smtClean="0"/>
              <a:t> </a:t>
            </a:r>
            <a:r>
              <a:rPr lang="it-IT" sz="1200" dirty="0" err="1" smtClean="0"/>
              <a:t>Commons</a:t>
            </a:r>
            <a:endParaRPr lang="it-IT" sz="1200" dirty="0"/>
          </a:p>
        </p:txBody>
      </p:sp>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err="1" smtClean="0">
                <a:latin typeface="Calibri" panose="020F0502020204030204" pitchFamily="34" charset="0"/>
                <a:cs typeface="Calibri" panose="020F0502020204030204" pitchFamily="34" charset="0"/>
              </a:rPr>
              <a:t>Diversity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supports</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productivity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an</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interesting</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example</a:t>
            </a:r>
            <a:endParaRPr lang="it-IT" dirty="0">
              <a:latin typeface="Calibri" panose="020F0502020204030204" pitchFamily="34" charset="0"/>
              <a:cs typeface="Calibri" panose="020F0502020204030204" pitchFamily="34" charset="0"/>
            </a:endParaRPr>
          </a:p>
        </p:txBody>
      </p:sp>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1215561"/>
            <a:ext cx="6268072" cy="2357455"/>
          </a:xfrm>
        </p:spPr>
        <p:txBody>
          <a:bodyPr/>
          <a:lstStyle/>
          <a:p>
            <a:pPr marL="176213" indent="-176213">
              <a:buFont typeface="Arial" pitchFamily="34" charset="0"/>
              <a:buChar char="•"/>
            </a:pPr>
            <a:endParaRPr lang="en-GB" sz="1400" dirty="0" smtClean="0"/>
          </a:p>
          <a:p>
            <a:pPr marL="176213" indent="-176213">
              <a:buFont typeface="Arial" pitchFamily="34" charset="0"/>
              <a:buChar char="•"/>
            </a:pPr>
            <a:r>
              <a:rPr lang="en-GB" sz="1400" b="1" dirty="0" smtClean="0"/>
              <a:t>A rigorous quantitative analysis</a:t>
            </a:r>
            <a:r>
              <a:rPr lang="en-GB" sz="1400" dirty="0" smtClean="0"/>
              <a:t> of the benefit provided by EDI in terms of productivity is presented by </a:t>
            </a:r>
            <a:r>
              <a:rPr lang="en-GB" sz="1400" dirty="0" err="1" smtClean="0"/>
              <a:t>Koning</a:t>
            </a:r>
            <a:r>
              <a:rPr lang="en-GB" sz="1400" dirty="0" smtClean="0"/>
              <a:t> et al. (2021), who found that “</a:t>
            </a:r>
            <a:r>
              <a:rPr lang="en-GB" sz="1400" b="1" dirty="0" smtClean="0"/>
              <a:t>Reducing the barriers that disadvantaged groups face when working and inventing has accounted for a nontrivial share of economic growth over the past century</a:t>
            </a:r>
            <a:r>
              <a:rPr lang="en-GB" sz="1400" dirty="0" smtClean="0"/>
              <a:t>”.</a:t>
            </a:r>
          </a:p>
          <a:p>
            <a:pPr marL="176213" indent="-176213">
              <a:buFont typeface="Arial" pitchFamily="34" charset="0"/>
              <a:buChar char="•"/>
            </a:pPr>
            <a:endParaRPr lang="en-GB" sz="1400" dirty="0" smtClean="0"/>
          </a:p>
          <a:p>
            <a:pPr marL="176213" indent="-176213">
              <a:buFont typeface="Arial" pitchFamily="34" charset="0"/>
              <a:buChar char="•"/>
            </a:pPr>
            <a:r>
              <a:rPr lang="en-GB" sz="1400" dirty="0" smtClean="0"/>
              <a:t>They refer to </a:t>
            </a:r>
            <a:r>
              <a:rPr lang="en-GB" sz="1400" dirty="0" err="1" smtClean="0"/>
              <a:t>Hsie</a:t>
            </a:r>
            <a:r>
              <a:rPr lang="en-GB" sz="1400" dirty="0" smtClean="0"/>
              <a:t> et al. (2021) who studied the effect on aggregate productivity – in terms of gross domestic product – of the evolution in the occupational distribution in the United States between 1960 and 2010, and conclude: “</a:t>
            </a:r>
            <a:r>
              <a:rPr lang="en-GB" sz="1400" b="1" dirty="0" smtClean="0"/>
              <a:t>Our baseline calculations suggest that </a:t>
            </a:r>
            <a:br>
              <a:rPr lang="en-GB" sz="1400" b="1" dirty="0" smtClean="0"/>
            </a:br>
            <a:r>
              <a:rPr lang="en-GB" sz="1400" b="1" dirty="0" smtClean="0"/>
              <a:t>falling barriers explain roughly 40% of aggregate growth in market GDP per person</a:t>
            </a:r>
            <a:r>
              <a:rPr lang="en-GB" sz="1400" dirty="0" smtClean="0"/>
              <a:t>”. </a:t>
            </a:r>
          </a:p>
          <a:p>
            <a:pPr marL="176213" indent="-176213">
              <a:buFont typeface="Arial" pitchFamily="34" charset="0"/>
              <a:buChar char="•"/>
            </a:pPr>
            <a:endParaRPr lang="en-GB" sz="1400" dirty="0" smtClean="0"/>
          </a:p>
          <a:p>
            <a:pPr marL="176213" indent="-176213">
              <a:buFont typeface="Arial" pitchFamily="34" charset="0"/>
              <a:buChar char="•"/>
            </a:pPr>
            <a:r>
              <a:rPr lang="en-GB" sz="1400" dirty="0" smtClean="0"/>
              <a:t>This is not surprising, according to </a:t>
            </a:r>
            <a:r>
              <a:rPr lang="en-GB" sz="1400" dirty="0" err="1" smtClean="0"/>
              <a:t>Koning</a:t>
            </a:r>
            <a:r>
              <a:rPr lang="en-GB" sz="1400" dirty="0" smtClean="0"/>
              <a:t> et al. (2021) who note that </a:t>
            </a:r>
            <a:br>
              <a:rPr lang="en-GB" sz="1400" dirty="0" smtClean="0"/>
            </a:br>
            <a:r>
              <a:rPr lang="en-GB" sz="1400" dirty="0" smtClean="0"/>
              <a:t>“</a:t>
            </a:r>
            <a:r>
              <a:rPr lang="en-GB" sz="1400" b="1" dirty="0" smtClean="0"/>
              <a:t>…a lack of representation among inventors translates into a lack of breadth in inventions</a:t>
            </a:r>
            <a:r>
              <a:rPr lang="en-GB" sz="1400" dirty="0" smtClean="0"/>
              <a:t>”.</a:t>
            </a:r>
            <a:endParaRPr lang="it-IT" sz="1400" dirty="0" smtClean="0"/>
          </a:p>
          <a:p>
            <a:pPr marL="176213" indent="-176213">
              <a:buFont typeface="Arial" pitchFamily="34" charset="0"/>
              <a:buChar char="•"/>
            </a:pPr>
            <a:endParaRPr lang="en-GB" sz="1400" dirty="0" smtClean="0"/>
          </a:p>
        </p:txBody>
      </p:sp>
      <p:sp>
        <p:nvSpPr>
          <p:cNvPr id="13" name="Rettangolo 12"/>
          <p:cNvSpPr/>
          <p:nvPr/>
        </p:nvSpPr>
        <p:spPr>
          <a:xfrm>
            <a:off x="8167702" y="4824723"/>
            <a:ext cx="2786082" cy="461665"/>
          </a:xfrm>
          <a:prstGeom prst="rect">
            <a:avLst/>
          </a:prstGeom>
        </p:spPr>
        <p:txBody>
          <a:bodyPr wrap="square">
            <a:spAutoFit/>
          </a:bodyPr>
          <a:lstStyle/>
          <a:p>
            <a:pPr algn="ctr"/>
            <a:r>
              <a:rPr lang="it-IT" sz="1200" dirty="0" err="1" smtClean="0"/>
              <a:t>From</a:t>
            </a:r>
            <a:r>
              <a:rPr lang="it-IT" sz="1200" dirty="0" smtClean="0"/>
              <a:t> </a:t>
            </a:r>
            <a:r>
              <a:rPr lang="it-IT" sz="1200" dirty="0" err="1" smtClean="0"/>
              <a:t>European</a:t>
            </a:r>
            <a:r>
              <a:rPr lang="it-IT" sz="1200" dirty="0" smtClean="0"/>
              <a:t> </a:t>
            </a:r>
            <a:r>
              <a:rPr lang="it-IT" sz="1200" dirty="0" err="1" smtClean="0"/>
              <a:t>Commission</a:t>
            </a:r>
            <a:r>
              <a:rPr lang="it-IT" sz="1200" dirty="0" smtClean="0"/>
              <a:t/>
            </a:r>
            <a:br>
              <a:rPr lang="it-IT" sz="1200" dirty="0" smtClean="0"/>
            </a:br>
            <a:r>
              <a:rPr lang="it-IT" sz="1200" dirty="0" err="1" smtClean="0"/>
              <a:t>Directorate-General</a:t>
            </a:r>
            <a:r>
              <a:rPr lang="it-IT" sz="1200" dirty="0" smtClean="0"/>
              <a:t> </a:t>
            </a:r>
            <a:r>
              <a:rPr lang="it-IT" sz="1200" dirty="0" err="1" smtClean="0"/>
              <a:t>for</a:t>
            </a:r>
            <a:r>
              <a:rPr lang="it-IT" sz="1200" dirty="0" smtClean="0"/>
              <a:t> </a:t>
            </a:r>
            <a:r>
              <a:rPr lang="it-IT" sz="1200" dirty="0" err="1" smtClean="0"/>
              <a:t>Communication</a:t>
            </a:r>
            <a:endParaRPr lang="it-IT" sz="1200" dirty="0"/>
          </a:p>
        </p:txBody>
      </p:sp>
      <p:pic>
        <p:nvPicPr>
          <p:cNvPr id="8194" name="Picture 2" descr="https://commission.europa.eu/sites/default/files/styles/embed_small/public/2019-12/cartoon_-_glass_ceiling.jpg?itok=K3arA0gg"/>
          <p:cNvPicPr>
            <a:picLocks noChangeAspect="1" noChangeArrowheads="1"/>
          </p:cNvPicPr>
          <p:nvPr/>
        </p:nvPicPr>
        <p:blipFill>
          <a:blip r:embed="rId2"/>
          <a:srcRect/>
          <a:stretch>
            <a:fillRect/>
          </a:stretch>
        </p:blipFill>
        <p:spPr bwMode="auto">
          <a:xfrm>
            <a:off x="7953388" y="1395699"/>
            <a:ext cx="3411523" cy="3357587"/>
          </a:xfrm>
          <a:prstGeom prst="rect">
            <a:avLst/>
          </a:prstGeom>
          <a:noFill/>
        </p:spPr>
      </p:pic>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err="1" smtClean="0">
                <a:latin typeface="Calibri" panose="020F0502020204030204" pitchFamily="34" charset="0"/>
                <a:cs typeface="Calibri" panose="020F0502020204030204" pitchFamily="34" charset="0"/>
              </a:rPr>
              <a:t>Diversity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supports</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productivity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another</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interesting</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example</a:t>
            </a:r>
            <a:endParaRPr lang="it-IT" dirty="0">
              <a:latin typeface="Calibri" panose="020F0502020204030204" pitchFamily="34" charset="0"/>
              <a:cs typeface="Calibri" panose="020F0502020204030204" pitchFamily="34" charset="0"/>
            </a:endParaRPr>
          </a:p>
        </p:txBody>
      </p:sp>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980728"/>
            <a:ext cx="4982188" cy="2357455"/>
          </a:xfrm>
        </p:spPr>
        <p:txBody>
          <a:bodyPr/>
          <a:lstStyle/>
          <a:p>
            <a:r>
              <a:rPr lang="en-US" sz="1400" b="1" dirty="0" smtClean="0"/>
              <a:t>From McKinsey.com: New research makes it increasingly clear that companies with more diverse workforces perform better financially </a:t>
            </a:r>
          </a:p>
          <a:p>
            <a:pPr marL="176213" indent="-176213">
              <a:buFont typeface="Arial" pitchFamily="34" charset="0"/>
              <a:buChar char="•"/>
            </a:pPr>
            <a:r>
              <a:rPr lang="en-US" sz="1400" dirty="0" smtClean="0"/>
              <a:t>Hunt, V., Prince, S., Dixon-</a:t>
            </a:r>
            <a:r>
              <a:rPr lang="en-US" sz="1400" dirty="0" err="1" smtClean="0"/>
              <a:t>Fyle</a:t>
            </a:r>
            <a:r>
              <a:rPr lang="en-US" sz="1400" dirty="0" smtClean="0"/>
              <a:t>, S., &amp; Yee, L. (2018). Delivering through diversity.</a:t>
            </a:r>
          </a:p>
          <a:p>
            <a:pPr marL="176213" indent="-176213"/>
            <a:r>
              <a:rPr lang="en-GB" sz="1400" b="1" dirty="0" smtClean="0"/>
              <a:t>	</a:t>
            </a:r>
            <a:r>
              <a:rPr lang="en-GB" sz="1400" dirty="0" smtClean="0">
                <a:hlinkClick r:id="rId2"/>
              </a:rPr>
              <a:t>https://www.mckinsey.com/capabilities/people-and-organizational-performance/our-insights/why-diversity-matters</a:t>
            </a:r>
            <a:endParaRPr lang="en-GB" sz="1400" dirty="0" smtClean="0"/>
          </a:p>
          <a:p>
            <a:pPr marL="176213" indent="-176213"/>
            <a:endParaRPr lang="en-GB" sz="1400" dirty="0" smtClean="0"/>
          </a:p>
          <a:p>
            <a:r>
              <a:rPr lang="en-US" sz="1400" i="1" dirty="0" smtClean="0"/>
              <a:t>“We first established a positive, statistically significant correlation between executive team diversity and financial performance in our 2015 Why Diversity Matters report (using 2014 diversity data). We find this relationship persists in our expanded, updated, and global 2017 data set. </a:t>
            </a:r>
          </a:p>
          <a:p>
            <a:r>
              <a:rPr lang="en-US" sz="1400" i="1" dirty="0" smtClean="0"/>
              <a:t>In Why Diversity Matters we found that companies in the top quartile for gender diversity on their executive </a:t>
            </a:r>
            <a:r>
              <a:rPr lang="en-US" sz="1400" i="1" dirty="0" smtClean="0"/>
              <a:t>teams </a:t>
            </a:r>
            <a:r>
              <a:rPr lang="en-US" sz="1400" i="1" dirty="0" smtClean="0"/>
              <a:t>were 15% more likely to experience above-average </a:t>
            </a:r>
            <a:r>
              <a:rPr lang="en-US" sz="1400" i="1" dirty="0" smtClean="0"/>
              <a:t>profitability </a:t>
            </a:r>
            <a:r>
              <a:rPr lang="en-US" sz="1400" i="1" dirty="0" smtClean="0"/>
              <a:t>than companies in the fourth quartile. Almost exactly three years later, this number rose to 21% and continued to be statistically significant. For ethnic/cultural diversity, the 2014 finding was a 35% likelihood of outperformance, comparable to the 2017 finding of a 33% likelihood of outperformance on EBIT margin, both statistically significant </a:t>
            </a:r>
            <a:r>
              <a:rPr lang="en-US" sz="1400" i="1" dirty="0" smtClean="0"/>
              <a:t>[..].”</a:t>
            </a:r>
            <a:endParaRPr lang="en-US" sz="1400" i="1" dirty="0" smtClean="0"/>
          </a:p>
          <a:p>
            <a:endParaRPr lang="en-GB" sz="1400" dirty="0" smtClean="0"/>
          </a:p>
        </p:txBody>
      </p:sp>
      <p:pic>
        <p:nvPicPr>
          <p:cNvPr id="22530" name="Picture 2"/>
          <p:cNvPicPr>
            <a:picLocks noChangeAspect="1" noChangeArrowheads="1"/>
          </p:cNvPicPr>
          <p:nvPr/>
        </p:nvPicPr>
        <p:blipFill>
          <a:blip r:embed="rId3"/>
          <a:srcRect/>
          <a:stretch>
            <a:fillRect/>
          </a:stretch>
        </p:blipFill>
        <p:spPr bwMode="auto">
          <a:xfrm>
            <a:off x="5310182" y="785793"/>
            <a:ext cx="6881818" cy="5965625"/>
          </a:xfrm>
          <a:prstGeom prst="rect">
            <a:avLst/>
          </a:prstGeom>
          <a:noFill/>
          <a:ln w="9525">
            <a:noFill/>
            <a:miter lim="800000"/>
            <a:headEnd/>
            <a:tailEnd/>
          </a:ln>
          <a:effectLst/>
        </p:spPr>
      </p:pic>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err="1" smtClean="0">
                <a:latin typeface="Calibri" panose="020F0502020204030204" pitchFamily="34" charset="0"/>
                <a:cs typeface="Calibri" panose="020F0502020204030204" pitchFamily="34" charset="0"/>
              </a:rPr>
              <a:t>Diversity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supports</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productivity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another</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interesting</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example</a:t>
            </a:r>
            <a:endParaRPr lang="it-IT" dirty="0">
              <a:latin typeface="Calibri" panose="020F0502020204030204" pitchFamily="34" charset="0"/>
              <a:cs typeface="Calibri" panose="020F0502020204030204" pitchFamily="34" charset="0"/>
            </a:endParaRPr>
          </a:p>
        </p:txBody>
      </p:sp>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1071545"/>
            <a:ext cx="4982188" cy="2357455"/>
          </a:xfrm>
        </p:spPr>
        <p:txBody>
          <a:bodyPr/>
          <a:lstStyle/>
          <a:p>
            <a:r>
              <a:rPr lang="en-US" sz="1400" b="1" dirty="0" smtClean="0"/>
              <a:t>From McKinsey.com: New research makes it increasingly clear that companies with more diverse workforces perform better financially </a:t>
            </a:r>
          </a:p>
          <a:p>
            <a:pPr marL="176213" indent="-176213">
              <a:buFont typeface="Arial" pitchFamily="34" charset="0"/>
              <a:buChar char="•"/>
            </a:pPr>
            <a:r>
              <a:rPr lang="en-US" sz="1400" dirty="0" smtClean="0"/>
              <a:t>Hunt, V., Prince, S., Dixon-</a:t>
            </a:r>
            <a:r>
              <a:rPr lang="en-US" sz="1400" dirty="0" err="1" smtClean="0"/>
              <a:t>Fyle</a:t>
            </a:r>
            <a:r>
              <a:rPr lang="en-US" sz="1400" dirty="0" smtClean="0"/>
              <a:t>, S., &amp; Yee, L. (2018). Delivering through diversity.</a:t>
            </a:r>
          </a:p>
          <a:p>
            <a:pPr marL="176213" indent="-176213"/>
            <a:r>
              <a:rPr lang="en-GB" sz="1400" b="1" dirty="0" smtClean="0"/>
              <a:t>	</a:t>
            </a:r>
            <a:r>
              <a:rPr lang="en-GB" sz="1400" dirty="0" smtClean="0">
                <a:hlinkClick r:id="rId2"/>
              </a:rPr>
              <a:t>https://www.mckinsey.com/capabilities/people-and-organizational-performance/our-insights/why-diversity-matters</a:t>
            </a:r>
            <a:endParaRPr lang="en-GB" sz="1400" dirty="0" smtClean="0"/>
          </a:p>
        </p:txBody>
      </p:sp>
      <p:pic>
        <p:nvPicPr>
          <p:cNvPr id="23554" name="Picture 2"/>
          <p:cNvPicPr>
            <a:picLocks noChangeAspect="1" noChangeArrowheads="1"/>
          </p:cNvPicPr>
          <p:nvPr/>
        </p:nvPicPr>
        <p:blipFill>
          <a:blip r:embed="rId3"/>
          <a:srcRect/>
          <a:stretch>
            <a:fillRect/>
          </a:stretch>
        </p:blipFill>
        <p:spPr bwMode="auto">
          <a:xfrm>
            <a:off x="5524496" y="1285860"/>
            <a:ext cx="6603998" cy="4071966"/>
          </a:xfrm>
          <a:prstGeom prst="rect">
            <a:avLst/>
          </a:prstGeom>
          <a:noFill/>
          <a:ln w="9525">
            <a:noFill/>
            <a:miter lim="800000"/>
            <a:headEnd/>
            <a:tailEnd/>
          </a:ln>
          <a:effectLst/>
        </p:spPr>
      </p:pic>
      <p:pic>
        <p:nvPicPr>
          <p:cNvPr id="23555" name="Picture 3"/>
          <p:cNvPicPr>
            <a:picLocks noChangeAspect="1" noChangeArrowheads="1"/>
          </p:cNvPicPr>
          <p:nvPr/>
        </p:nvPicPr>
        <p:blipFill>
          <a:blip r:embed="rId4"/>
          <a:srcRect/>
          <a:stretch>
            <a:fillRect/>
          </a:stretch>
        </p:blipFill>
        <p:spPr bwMode="auto">
          <a:xfrm>
            <a:off x="344482" y="3786190"/>
            <a:ext cx="4751386" cy="1641065"/>
          </a:xfrm>
          <a:prstGeom prst="rect">
            <a:avLst/>
          </a:prstGeom>
          <a:noFill/>
          <a:ln w="9525">
            <a:noFill/>
            <a:miter lim="800000"/>
            <a:headEnd/>
            <a:tailEnd/>
          </a:ln>
          <a:effectLst/>
        </p:spPr>
      </p:pic>
      <p:sp>
        <p:nvSpPr>
          <p:cNvPr id="8" name="CasellaDiTesto 7"/>
          <p:cNvSpPr txBox="1"/>
          <p:nvPr/>
        </p:nvSpPr>
        <p:spPr>
          <a:xfrm>
            <a:off x="452398" y="5589240"/>
            <a:ext cx="4857784" cy="738664"/>
          </a:xfrm>
          <a:prstGeom prst="rect">
            <a:avLst/>
          </a:prstGeom>
          <a:noFill/>
        </p:spPr>
        <p:txBody>
          <a:bodyPr wrap="square" rtlCol="0">
            <a:spAutoFit/>
          </a:bodyPr>
          <a:lstStyle/>
          <a:p>
            <a:r>
              <a:rPr lang="en-US" sz="1400" dirty="0" smtClean="0">
                <a:latin typeface="Century Gothic" pitchFamily="34" charset="0"/>
              </a:rPr>
              <a:t>(EBIT measures financial performance, EP measures value </a:t>
            </a:r>
            <a:r>
              <a:rPr lang="en-US" sz="1400" dirty="0" smtClean="0">
                <a:latin typeface="Century Gothic" pitchFamily="34" charset="0"/>
              </a:rPr>
              <a:t>creation; Diversity measured in terms of percentage of women in the executive board)</a:t>
            </a:r>
            <a:endParaRPr lang="it-IT" sz="1400" dirty="0">
              <a:latin typeface="Century Gothic" pitchFamily="34" charset="0"/>
            </a:endParaRPr>
          </a:p>
        </p:txBody>
      </p:sp>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err="1" smtClean="0">
                <a:latin typeface="Calibri" panose="020F0502020204030204" pitchFamily="34" charset="0"/>
                <a:cs typeface="Calibri" panose="020F0502020204030204" pitchFamily="34" charset="0"/>
              </a:rPr>
              <a:t>Diversity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supports</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productivity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one</a:t>
            </a:r>
            <a:r>
              <a:rPr lang="it-IT" dirty="0" smtClean="0">
                <a:latin typeface="Calibri" panose="020F0502020204030204" pitchFamily="34" charset="0"/>
                <a:cs typeface="Calibri" panose="020F0502020204030204" pitchFamily="34" charset="0"/>
              </a:rPr>
              <a:t> more </a:t>
            </a:r>
            <a:r>
              <a:rPr lang="it-IT" dirty="0" err="1" smtClean="0">
                <a:latin typeface="Calibri" panose="020F0502020204030204" pitchFamily="34" charset="0"/>
                <a:cs typeface="Calibri" panose="020F0502020204030204" pitchFamily="34" charset="0"/>
              </a:rPr>
              <a:t>example</a:t>
            </a:r>
            <a:endParaRPr lang="it-IT" dirty="0">
              <a:latin typeface="Calibri" panose="020F0502020204030204" pitchFamily="34" charset="0"/>
              <a:cs typeface="Calibri" panose="020F0502020204030204" pitchFamily="34" charset="0"/>
            </a:endParaRPr>
          </a:p>
        </p:txBody>
      </p:sp>
      <p:sp>
        <p:nvSpPr>
          <p:cNvPr id="5" name="Segnaposto numero diapositiva 1">
            <a:extLst>
              <a:ext uri="{FF2B5EF4-FFF2-40B4-BE49-F238E27FC236}">
                <a16:creationId xmlns="" xmlns:a16="http://schemas.microsoft.com/office/drawing/2014/main" id="{C9CC73AD-0EFD-455A-92F6-8EE800FED7AD}"/>
              </a:ext>
            </a:extLst>
          </p:cNvPr>
          <p:cNvSpPr txBox="1">
            <a:spLocks/>
          </p:cNvSpPr>
          <p:nvPr/>
        </p:nvSpPr>
        <p:spPr>
          <a:xfrm>
            <a:off x="11196708" y="92060"/>
            <a:ext cx="834437" cy="422306"/>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27855F-4699-4BED-9ABA-37114EF368F9}" type="slidenum">
              <a:rPr kumimoji="0" lang="en-GB" sz="18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Segnaposto testo 2"/>
          <p:cNvSpPr>
            <a:spLocks noGrp="1"/>
          </p:cNvSpPr>
          <p:nvPr>
            <p:ph type="body" sz="quarter" idx="11"/>
          </p:nvPr>
        </p:nvSpPr>
        <p:spPr>
          <a:xfrm>
            <a:off x="327994" y="1575601"/>
            <a:ext cx="4982188" cy="2357455"/>
          </a:xfrm>
        </p:spPr>
        <p:txBody>
          <a:bodyPr/>
          <a:lstStyle/>
          <a:p>
            <a:r>
              <a:rPr lang="en-US" sz="1400" b="1" dirty="0" smtClean="0"/>
              <a:t>Synergy from diversity: Managing team diversity to</a:t>
            </a:r>
          </a:p>
          <a:p>
            <a:r>
              <a:rPr lang="en-US" sz="1400" b="1" dirty="0" smtClean="0"/>
              <a:t>enhance performance</a:t>
            </a:r>
          </a:p>
          <a:p>
            <a:r>
              <a:rPr lang="en-US" sz="1400" dirty="0" smtClean="0"/>
              <a:t>From the abstract, first line: “</a:t>
            </a:r>
            <a:r>
              <a:rPr lang="en-US" sz="1400" i="1" dirty="0" smtClean="0"/>
              <a:t>The business case for diversity holds that diversity leads to synergy; that is, having multiple perspectives results in performance benefits, such as improvements in decision making, problem-solving, creativity, and innovation. Research on diversity in teams has documented conditions</a:t>
            </a:r>
            <a:r>
              <a:rPr lang="en-US" sz="1400" dirty="0" smtClean="0"/>
              <a:t>“</a:t>
            </a:r>
          </a:p>
          <a:p>
            <a:endParaRPr lang="en-US" sz="1400" b="1" dirty="0" smtClean="0"/>
          </a:p>
          <a:p>
            <a:pPr marL="176213" indent="-176213">
              <a:buFont typeface="Arial" pitchFamily="34" charset="0"/>
              <a:buChar char="•"/>
            </a:pPr>
            <a:r>
              <a:rPr lang="it-IT" sz="1400" dirty="0" smtClean="0"/>
              <a:t>Van </a:t>
            </a:r>
            <a:r>
              <a:rPr lang="it-IT" sz="1400" dirty="0" err="1" smtClean="0"/>
              <a:t>Knippenberg</a:t>
            </a:r>
            <a:r>
              <a:rPr lang="it-IT" sz="1400" dirty="0" smtClean="0"/>
              <a:t>, D., </a:t>
            </a:r>
            <a:r>
              <a:rPr lang="it-IT" sz="1400" dirty="0" err="1" smtClean="0"/>
              <a:t>Nishii</a:t>
            </a:r>
            <a:r>
              <a:rPr lang="it-IT" sz="1400" dirty="0" smtClean="0"/>
              <a:t>, L. H., &amp; </a:t>
            </a:r>
            <a:r>
              <a:rPr lang="it-IT" sz="1400" dirty="0" err="1" smtClean="0"/>
              <a:t>Dwertmann</a:t>
            </a:r>
            <a:r>
              <a:rPr lang="it-IT" sz="1400" dirty="0" smtClean="0"/>
              <a:t>, D. J. (2020). </a:t>
            </a:r>
            <a:r>
              <a:rPr lang="it-IT" sz="1400" dirty="0" err="1" smtClean="0"/>
              <a:t>Synergy</a:t>
            </a:r>
            <a:r>
              <a:rPr lang="it-IT" sz="1400" dirty="0" smtClean="0"/>
              <a:t> </a:t>
            </a:r>
            <a:r>
              <a:rPr lang="it-IT" sz="1400" dirty="0" err="1" smtClean="0"/>
              <a:t>from</a:t>
            </a:r>
            <a:r>
              <a:rPr lang="it-IT" sz="1400" dirty="0" smtClean="0"/>
              <a:t> </a:t>
            </a:r>
            <a:r>
              <a:rPr lang="it-IT" sz="1400" dirty="0" err="1" smtClean="0"/>
              <a:t>diversity</a:t>
            </a:r>
            <a:r>
              <a:rPr lang="it-IT" sz="1400" dirty="0" smtClean="0"/>
              <a:t>: </a:t>
            </a:r>
            <a:r>
              <a:rPr lang="it-IT" sz="1400" dirty="0" err="1" smtClean="0"/>
              <a:t>Managing</a:t>
            </a:r>
            <a:r>
              <a:rPr lang="it-IT" sz="1400" dirty="0" smtClean="0"/>
              <a:t> team </a:t>
            </a:r>
            <a:r>
              <a:rPr lang="it-IT" sz="1400" dirty="0" err="1" smtClean="0"/>
              <a:t>diversity</a:t>
            </a:r>
            <a:r>
              <a:rPr lang="it-IT" sz="1400" dirty="0" smtClean="0"/>
              <a:t> </a:t>
            </a:r>
            <a:r>
              <a:rPr lang="it-IT" sz="1400" dirty="0" err="1" smtClean="0"/>
              <a:t>to</a:t>
            </a:r>
            <a:r>
              <a:rPr lang="it-IT" sz="1400" dirty="0" smtClean="0"/>
              <a:t> </a:t>
            </a:r>
            <a:r>
              <a:rPr lang="it-IT" sz="1400" dirty="0" err="1" smtClean="0"/>
              <a:t>enhance</a:t>
            </a:r>
            <a:r>
              <a:rPr lang="it-IT" sz="1400" dirty="0" smtClean="0"/>
              <a:t> performance. </a:t>
            </a:r>
            <a:r>
              <a:rPr lang="it-IT" sz="1400" i="1" dirty="0" err="1" smtClean="0"/>
              <a:t>Behavioral</a:t>
            </a:r>
            <a:r>
              <a:rPr lang="it-IT" sz="1400" i="1" dirty="0" smtClean="0"/>
              <a:t> Science &amp; Policy</a:t>
            </a:r>
            <a:r>
              <a:rPr lang="it-IT" sz="1400" dirty="0" smtClean="0"/>
              <a:t>, </a:t>
            </a:r>
            <a:r>
              <a:rPr lang="it-IT" sz="1400" i="1" dirty="0" smtClean="0"/>
              <a:t>6</a:t>
            </a:r>
            <a:r>
              <a:rPr lang="it-IT" sz="1400" dirty="0" smtClean="0"/>
              <a:t>(1), 75-92.</a:t>
            </a:r>
            <a:endParaRPr lang="en-GB" sz="1400" dirty="0" smtClean="0"/>
          </a:p>
        </p:txBody>
      </p:sp>
      <p:pic>
        <p:nvPicPr>
          <p:cNvPr id="24578" name="Picture 2"/>
          <p:cNvPicPr>
            <a:picLocks noChangeAspect="1" noChangeArrowheads="1"/>
          </p:cNvPicPr>
          <p:nvPr/>
        </p:nvPicPr>
        <p:blipFill>
          <a:blip r:embed="rId2"/>
          <a:srcRect/>
          <a:stretch>
            <a:fillRect/>
          </a:stretch>
        </p:blipFill>
        <p:spPr bwMode="auto">
          <a:xfrm>
            <a:off x="6238876" y="1500174"/>
            <a:ext cx="5154812" cy="3014666"/>
          </a:xfrm>
          <a:prstGeom prst="rect">
            <a:avLst/>
          </a:prstGeom>
          <a:noFill/>
          <a:ln w="9525">
            <a:noFill/>
            <a:miter lim="800000"/>
            <a:headEnd/>
            <a:tailEnd/>
          </a:ln>
          <a:effectLst/>
        </p:spPr>
      </p:pic>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theme/theme1.xml><?xml version="1.0" encoding="utf-8"?>
<a:theme xmlns:a="http://schemas.openxmlformats.org/drawingml/2006/main" name="COPERTIN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b="1" dirty="0" smtClean="0">
            <a:solidFill>
              <a:schemeClr val="bg1"/>
            </a:solidFill>
            <a:latin typeface="Century Gothic" panose="020B0502020202020204" pitchFamily="34" charset="0"/>
          </a:defRPr>
        </a:defPPr>
      </a:lstStyle>
    </a:txDef>
  </a:objectDefaults>
  <a:extraClrSchemeLst/>
</a:theme>
</file>

<file path=ppt/theme/theme2.xml><?xml version="1.0" encoding="utf-8"?>
<a:theme xmlns:a="http://schemas.openxmlformats.org/drawingml/2006/main" name="DIAPOSI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IUSURA">
  <a:themeElements>
    <a:clrScheme name="Personalizzato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EEECE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4426</TotalTime>
  <Words>3083</Words>
  <Application>Microsoft Office PowerPoint</Application>
  <PresentationFormat>Personalizzato</PresentationFormat>
  <Paragraphs>228</Paragraphs>
  <Slides>24</Slides>
  <Notes>0</Notes>
  <HiddenSlides>0</HiddenSlides>
  <MMClips>0</MMClips>
  <ScaleCrop>false</ScaleCrop>
  <HeadingPairs>
    <vt:vector size="4" baseType="variant">
      <vt:variant>
        <vt:lpstr>Tema</vt:lpstr>
      </vt:variant>
      <vt:variant>
        <vt:i4>3</vt:i4>
      </vt:variant>
      <vt:variant>
        <vt:lpstr>Titoli diapositive</vt:lpstr>
      </vt:variant>
      <vt:variant>
        <vt:i4>24</vt:i4>
      </vt:variant>
    </vt:vector>
  </HeadingPairs>
  <TitlesOfParts>
    <vt:vector size="27" baseType="lpstr">
      <vt:lpstr>COPERTINA</vt:lpstr>
      <vt:lpstr>DIAPOSITIVE</vt:lpstr>
      <vt:lpstr>CHIUSURA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vector>
  </TitlesOfParts>
  <Company>Università di Bologna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sturno</cp:lastModifiedBy>
  <cp:revision>325</cp:revision>
  <dcterms:created xsi:type="dcterms:W3CDTF">2017-11-13T10:11:35Z</dcterms:created>
  <dcterms:modified xsi:type="dcterms:W3CDTF">2026-06-24T21:08:59Z</dcterms:modified>
</cp:coreProperties>
</file>