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sldIdLst>
    <p:sldId id="263" r:id="rId4"/>
    <p:sldId id="269" r:id="rId5"/>
    <p:sldId id="280" r:id="rId6"/>
    <p:sldId id="282" r:id="rId7"/>
    <p:sldId id="283" r:id="rId8"/>
    <p:sldId id="284" r:id="rId9"/>
    <p:sldId id="285" r:id="rId10"/>
    <p:sldId id="286" r:id="rId11"/>
    <p:sldId id="287" r:id="rId12"/>
    <p:sldId id="289" r:id="rId13"/>
    <p:sldId id="288" r:id="rId14"/>
    <p:sldId id="290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C5CCD1"/>
    <a:srgbClr val="B3C9E3"/>
    <a:srgbClr val="BD2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04" autoAdjust="0"/>
  </p:normalViewPr>
  <p:slideViewPr>
    <p:cSldViewPr showGuides="1">
      <p:cViewPr varScale="1">
        <p:scale>
          <a:sx n="102" d="100"/>
          <a:sy n="102" d="100"/>
        </p:scale>
        <p:origin x="-111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FAA2EA20-62F0-4BD7-A0E8-95FFE82F0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1917" y="548680"/>
            <a:ext cx="7101458" cy="4536504"/>
          </a:xfrm>
          <a:prstGeom prst="rect">
            <a:avLst/>
          </a:prstGeom>
        </p:spPr>
        <p:txBody>
          <a:bodyPr anchor="ctr" anchorCtr="0"/>
          <a:lstStyle>
            <a:lvl1pPr algn="l">
              <a:defRPr lang="it-IT" sz="3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it-IT" dirty="0"/>
              <a:t>Fare clic per inserire il titolo della presentazione (obbligatorio per l’accessibilità del documento)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Dipartimento/Struttura </a:t>
            </a:r>
            <a:r>
              <a:rPr lang="it-IT" dirty="0" err="1"/>
              <a:t>xxxxxx</a:t>
            </a:r>
            <a:r>
              <a:rPr lang="it-IT" dirty="0"/>
              <a:t> </a:t>
            </a:r>
            <a:r>
              <a:rPr lang="it-IT" dirty="0" err="1"/>
              <a:t>xxxxxxxxxxxx</a:t>
            </a:r>
            <a:r>
              <a:rPr lang="it-IT" dirty="0"/>
              <a:t> </a:t>
            </a:r>
            <a:r>
              <a:rPr lang="it-IT" dirty="0" err="1"/>
              <a:t>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r>
              <a:rPr lang="it-IT" dirty="0"/>
              <a:t> </a:t>
            </a:r>
            <a:r>
              <a:rPr lang="it-IT" dirty="0" err="1"/>
              <a:t>xxxxxxxxxxxxxxxxxxx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566725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">
            <a:extLst>
              <a:ext uri="{FF2B5EF4-FFF2-40B4-BE49-F238E27FC236}">
                <a16:creationId xmlns:a16="http://schemas.microsoft.com/office/drawing/2014/main" xmlns="" id="{291F23F9-79DA-4813-9876-ED5F4D609B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Fare clic per modificare il titolo della diapositiva</a:t>
            </a:r>
            <a:br>
              <a:rPr lang="it-IT" dirty="0"/>
            </a:br>
            <a:r>
              <a:rPr lang="it-IT" dirty="0"/>
              <a:t>(obbligatorio per l’accessibilità del documento)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744118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</a:lstStyle>
          <a:p>
            <a:pPr lvl="1"/>
            <a:r>
              <a:rPr lang="it-IT" dirty="0"/>
              <a:t>Fare clic per modificare il punto elenco uno</a:t>
            </a:r>
          </a:p>
          <a:p>
            <a:pPr lvl="1"/>
            <a:r>
              <a:rPr lang="it-IT" dirty="0"/>
              <a:t>Fare clic per modificare il punto elenco due</a:t>
            </a:r>
          </a:p>
          <a:p>
            <a:pPr lvl="1"/>
            <a:r>
              <a:rPr lang="it-IT" dirty="0"/>
              <a:t>Fare clic per modificare il punto elenco tre</a:t>
            </a:r>
          </a:p>
          <a:p>
            <a:pPr lvl="1"/>
            <a:r>
              <a:rPr lang="it-IT" dirty="0"/>
              <a:t>Fare clic per modificare il punto elenco quattro</a:t>
            </a:r>
          </a:p>
        </p:txBody>
      </p:sp>
    </p:spTree>
    <p:extLst>
      <p:ext uri="{BB962C8B-B14F-4D97-AF65-F5344CB8AC3E}">
        <p14:creationId xmlns:p14="http://schemas.microsoft.com/office/powerpoint/2010/main" xmlns="" val="304385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xmlns="" id="{C953DF58-DB43-4138-900E-5230527103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Fare clic per modificare il titolo della diapositiva</a:t>
            </a:r>
            <a:br>
              <a:rPr lang="it-IT" dirty="0"/>
            </a:br>
            <a:r>
              <a:rPr lang="it-IT" dirty="0"/>
              <a:t>(obbligatorio per l’accessibilità del documento)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32038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xmlns="" val="341815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">
            <a:extLst>
              <a:ext uri="{FF2B5EF4-FFF2-40B4-BE49-F238E27FC236}">
                <a16:creationId xmlns:a16="http://schemas.microsoft.com/office/drawing/2014/main" xmlns="" id="{A084498A-9D82-4C74-A84D-9D132BF78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Fare clic per modificare il titolo della diapositiva</a:t>
            </a:r>
            <a:br>
              <a:rPr lang="it-IT" dirty="0"/>
            </a:br>
            <a:r>
              <a:rPr lang="it-IT" dirty="0"/>
              <a:t>(obbligatorio per l’accessibilità del documento)</a:t>
            </a:r>
          </a:p>
        </p:txBody>
      </p:sp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 dirty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xmlns="" val="55583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xmlns="" id="{3D9574C8-D082-4A4E-855E-CE42AAE0ED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Fare clic per modificare il titolo della diapositiva</a:t>
            </a:r>
            <a:br>
              <a:rPr lang="it-IT" dirty="0"/>
            </a:br>
            <a:r>
              <a:rPr lang="it-IT" dirty="0"/>
              <a:t>(obbligatorio per l’accessibilità del documento)</a:t>
            </a:r>
          </a:p>
        </p:txBody>
      </p:sp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 dirty="0"/>
              <a:t>Fare clic sull’icona per inserire un’immagine</a:t>
            </a:r>
          </a:p>
        </p:txBody>
      </p:sp>
    </p:spTree>
    <p:extLst>
      <p:ext uri="{BB962C8B-B14F-4D97-AF65-F5344CB8AC3E}">
        <p14:creationId xmlns:p14="http://schemas.microsoft.com/office/powerpoint/2010/main" xmlns="" val="397025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xmlns="" id="{E65A96A1-862B-4573-A200-68F608E8F462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0489" y="2345507"/>
            <a:ext cx="991022" cy="255562"/>
          </a:xfrm>
          <a:prstGeom prst="rect">
            <a:avLst/>
          </a:prstGeom>
        </p:spPr>
        <p:txBody>
          <a:bodyPr/>
          <a:lstStyle>
            <a:lvl1pPr algn="ctr">
              <a:defRPr lang="it-IT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it-IT" dirty="0"/>
              <a:t>Credits: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nome.cognome@unibo.it</a:t>
            </a:r>
          </a:p>
          <a:p>
            <a:pPr lvl="0"/>
            <a:r>
              <a:rPr lang="it-IT" dirty="0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xmlns="" val="424945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Alma Mater Studiorum - Università di Bologna">
            <a:extLst>
              <a:ext uri="{FF2B5EF4-FFF2-40B4-BE49-F238E27FC236}">
                <a16:creationId xmlns:a16="http://schemas.microsoft.com/office/drawing/2014/main" xmlns="" id="{5EE00A97-2907-46F9-965F-86535E724F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1424" y="223476"/>
            <a:ext cx="2436900" cy="180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5B4AE421-09DA-412D-AAD7-5E65002B1FDA}"/>
              </a:ext>
            </a:extLst>
          </p:cNvPr>
          <p:cNvSpPr txBox="1"/>
          <p:nvPr userDrawn="1"/>
        </p:nvSpPr>
        <p:spPr>
          <a:xfrm>
            <a:off x="179512" y="6525019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pPr/>
              <a:t>‹N›</a:t>
            </a:fld>
            <a:endParaRPr lang="it-IT" sz="1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6726EE36-C2C5-4224-B32D-093745F9F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878304" y="5826343"/>
            <a:ext cx="1131773" cy="83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www.unibo.it</a:t>
            </a:r>
          </a:p>
        </p:txBody>
      </p:sp>
      <p:pic>
        <p:nvPicPr>
          <p:cNvPr id="4" name="Immagine 3" descr="Alma Mater Studiorum - Università di Bologna">
            <a:extLst>
              <a:ext uri="{FF2B5EF4-FFF2-40B4-BE49-F238E27FC236}">
                <a16:creationId xmlns:a16="http://schemas.microsoft.com/office/drawing/2014/main" xmlns="" id="{DD0FC319-6CD8-4E12-A1D2-69D93160BF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05889" y="404664"/>
            <a:ext cx="1980221" cy="146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alberto.montanari@unibo.it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530CFCA4-B8FB-4A31-9FE4-C34C1B53F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1917" y="1143554"/>
            <a:ext cx="7101458" cy="156536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Ten tips to write an appealing (successful?)</a:t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research proposal</a:t>
            </a:r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C01EA6DB-3FB1-43EE-87DC-35DB21A1D7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27055" y="3573016"/>
            <a:ext cx="6673602" cy="425450"/>
          </a:xfrm>
        </p:spPr>
        <p:txBody>
          <a:bodyPr/>
          <a:lstStyle/>
          <a:p>
            <a:r>
              <a:rPr lang="en-US" u="sng" dirty="0" smtClean="0"/>
              <a:t>Alberto </a:t>
            </a:r>
            <a:r>
              <a:rPr lang="en-US" u="sng" dirty="0" smtClean="0"/>
              <a:t>Montanari</a:t>
            </a:r>
            <a:r>
              <a:rPr lang="en-US" baseline="30000" dirty="0" smtClean="0"/>
              <a:t>1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2B5786D5-5B82-4455-A783-3A48CBA3F0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27055" y="4057364"/>
            <a:ext cx="6025529" cy="79141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University of Bologna, Italy</a:t>
            </a:r>
          </a:p>
          <a:p>
            <a:pPr marL="457200" indent="-457200">
              <a:buAutoNum type="arabicPeriod"/>
            </a:pPr>
            <a:r>
              <a:rPr lang="en-US" dirty="0" smtClean="0"/>
              <a:t>Vienna University of Technology, Austria</a:t>
            </a:r>
          </a:p>
          <a:p>
            <a:pPr marL="457200" indent="-457200"/>
            <a:r>
              <a:rPr lang="en-US" dirty="0" smtClean="0"/>
              <a:t>Correspondence to: </a:t>
            </a:r>
            <a:r>
              <a:rPr lang="en-US" dirty="0" smtClean="0">
                <a:hlinkClick r:id="rId2"/>
              </a:rPr>
              <a:t>alberto.montanari@unibo.it</a:t>
            </a:r>
            <a:endParaRPr lang="en-US" dirty="0" smtClean="0"/>
          </a:p>
          <a:p>
            <a:pPr marL="457200" indent="-457200"/>
            <a:endParaRPr lang="en-US" dirty="0" smtClean="0">
              <a:solidFill>
                <a:srgbClr val="0000FF"/>
              </a:solidFill>
            </a:endParaRPr>
          </a:p>
          <a:p>
            <a:pPr marL="457200" indent="-457200"/>
            <a:r>
              <a:rPr lang="en-US" dirty="0" smtClean="0">
                <a:solidFill>
                  <a:srgbClr val="0000FF"/>
                </a:solidFill>
              </a:rPr>
              <a:t>Presentation </a:t>
            </a:r>
            <a:r>
              <a:rPr lang="en-US" dirty="0" smtClean="0">
                <a:solidFill>
                  <a:srgbClr val="0000FF"/>
                </a:solidFill>
              </a:rPr>
              <a:t>available at www.albertomontanari.it </a:t>
            </a:r>
            <a:endParaRPr lang="it-IT" dirty="0">
              <a:solidFill>
                <a:srgbClr val="0000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384" y="5020305"/>
            <a:ext cx="3194190" cy="157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File:Pie chart of research component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7408" y="2060848"/>
            <a:ext cx="2381250" cy="2266951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795401" y="4293096"/>
            <a:ext cx="2337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 smtClean="0"/>
              <a:t>By </a:t>
            </a:r>
            <a:r>
              <a:rPr lang="en-GB" sz="1200" dirty="0" err="1" smtClean="0"/>
              <a:t>Dasaptaerwin</a:t>
            </a:r>
            <a:r>
              <a:rPr lang="en-GB" sz="1200" dirty="0" smtClean="0"/>
              <a:t>, CC0,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via </a:t>
            </a:r>
            <a:r>
              <a:rPr lang="en-GB" sz="1200" dirty="0" smtClean="0"/>
              <a:t>Wikimedia Commons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xmlns="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8: Prepare an excellent CV and let the proposal sleep at least one week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4468916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Do you have a web site?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Don’t make your CV at the last minute;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Pay attention to the suggested (requested) format for the CV (narrative, schematic, etc.).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Be clear in your CV about unconventional career paths, career breaking, etc. 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You need a fresh mind to make the fina</a:t>
            </a:r>
            <a:r>
              <a:rPr lang="en-US" dirty="0" smtClean="0"/>
              <a:t>l check;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While the proposal sleeps, take care of the CV and the tiny details of the administrative part;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During the final check, make sure the reading is smooth, without jargon and </a:t>
            </a:r>
            <a:r>
              <a:rPr lang="en-US" dirty="0" err="1" smtClean="0"/>
              <a:t>ovestatements</a:t>
            </a:r>
            <a:r>
              <a:rPr lang="en-US" dirty="0" smtClean="0"/>
              <a:t>.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You need to be ambitious but do not look pretentious.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2770" name="Picture 2" descr="File:Lion and lioness sleep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4152" y="914206"/>
            <a:ext cx="4613498" cy="3450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9: If you are interviewed.....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3360920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Prepare, prepare and prepare;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Try a lot of mock interviews;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Prepare 20-30 possible questions;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If the interview is remote, take care of the IT;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Avoid long answers;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Adopt a positive and excited tone.</a:t>
            </a:r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Make your interview exciting.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3952" y="658244"/>
            <a:ext cx="6336258" cy="5003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10: Don’t submit the last day (not to mention the last hour)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3471720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Anticipate the deadline at least three days;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The final click of the submission is the most important time: avoid stress;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Double check submission procedures and make sure receipt is confirmed.</a:t>
            </a:r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Be prepared to any outcome: submitting a proposal is a game, with its rules. Rejection is what happens most of the time, transform rejection into opportunities.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1746" name="Picture 2" descr="File:Good Luck, Have Fun, Don't Die film logo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0096" y="1268760"/>
            <a:ext cx="4762500" cy="1771651"/>
          </a:xfrm>
          <a:prstGeom prst="rect">
            <a:avLst/>
          </a:prstGeom>
          <a:noFill/>
        </p:spPr>
      </p:pic>
      <p:pic>
        <p:nvPicPr>
          <p:cNvPr id="31748" name="Picture 4" descr="File:364-crossed-fingers-2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0216" y="3429000"/>
            <a:ext cx="2381250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1" y="188640"/>
            <a:ext cx="8424862" cy="792088"/>
          </a:xfrm>
        </p:spPr>
        <p:txBody>
          <a:bodyPr/>
          <a:lstStyle/>
          <a:p>
            <a:r>
              <a:rPr lang="en-GB" dirty="0" smtClean="0"/>
              <a:t>My career in few bullet points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857232"/>
            <a:ext cx="10105453" cy="5687711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Based in Italy forever;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Master degree in 1992 (University of Parma);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PhD  in 1996 (</a:t>
            </a:r>
            <a:r>
              <a:rPr lang="en-US" dirty="0" err="1" smtClean="0"/>
              <a:t>Politecnico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Milano);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Assistant professor in 1998 (University of Bologna);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Associate professor in 2001 (University of Bologna);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Full professor in 2015 (University of Bologna).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Session </a:t>
            </a:r>
            <a:r>
              <a:rPr lang="en-US" dirty="0" err="1" smtClean="0"/>
              <a:t>organiser</a:t>
            </a:r>
            <a:r>
              <a:rPr lang="en-US" dirty="0" smtClean="0"/>
              <a:t> at EGU since 1999;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Editor HESS in 2004;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Associate Editor WRR in 2005;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President HS Division EGU in 2008;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Award Committee Chair EGU in 2009;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Chair IAHS Decade in 2013;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Editor in Chief WRR in 2013;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EGU President in 2019;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Chair EGU EDI Committee in 2023;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Editor in Chief AGU Advances 2025.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8088" y="764704"/>
            <a:ext cx="450670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7909" y="2348880"/>
            <a:ext cx="3122587" cy="139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sellaDiTesto 11"/>
          <p:cNvSpPr txBox="1"/>
          <p:nvPr/>
        </p:nvSpPr>
        <p:spPr>
          <a:xfrm>
            <a:off x="10056440" y="3429000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5367" name="AutoShape 7" descr="International Association of Hydrological Sciences (IAHS) | UN-Water"/>
          <p:cNvSpPr>
            <a:spLocks noChangeAspect="1" noChangeArrowheads="1"/>
          </p:cNvSpPr>
          <p:nvPr/>
        </p:nvSpPr>
        <p:spPr bwMode="auto">
          <a:xfrm>
            <a:off x="155575" y="-1089025"/>
            <a:ext cx="1905000" cy="2276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369" name="AutoShape 9" descr="International Association of Hydrological Sciences (IAHS) | UN-Water"/>
          <p:cNvSpPr>
            <a:spLocks noChangeAspect="1" noChangeArrowheads="1"/>
          </p:cNvSpPr>
          <p:nvPr/>
        </p:nvSpPr>
        <p:spPr bwMode="auto">
          <a:xfrm>
            <a:off x="155575" y="-1089025"/>
            <a:ext cx="1905000" cy="2276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6200" y="3933056"/>
            <a:ext cx="1905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1: get aware of funding opportunities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857232"/>
            <a:ext cx="6426205" cy="4025717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Not an easy task;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Refer to your advisor;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Networking and information;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Study eligibility!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Mind deadlines </a:t>
            </a:r>
            <a:r>
              <a:rPr lang="en-US" dirty="0" err="1" smtClean="0"/>
              <a:t>wrt</a:t>
            </a:r>
            <a:r>
              <a:rPr lang="en-US" dirty="0" smtClean="0"/>
              <a:t> your day-to-day commitments;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Consider the amount of funding needed;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Look at previously financed projects;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Become an expert of funding opportunities; 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You need more than one option;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Beware of the profile of each research </a:t>
            </a:r>
            <a:r>
              <a:rPr lang="en-US" dirty="0" smtClean="0"/>
              <a:t>opportunity;</a:t>
            </a:r>
            <a:endParaRPr lang="en-US" dirty="0" smtClean="0"/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Don’t forget research activity and your </a:t>
            </a:r>
            <a:r>
              <a:rPr lang="en-US" b="1" dirty="0" err="1" smtClean="0">
                <a:solidFill>
                  <a:srgbClr val="0000FF"/>
                </a:solidFill>
              </a:rPr>
              <a:t>eduxation</a:t>
            </a:r>
            <a:r>
              <a:rPr lang="en-US" b="1" dirty="0" smtClean="0">
                <a:solidFill>
                  <a:srgbClr val="0000FF"/>
                </a:solidFill>
              </a:rPr>
              <a:t>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pic>
        <p:nvPicPr>
          <p:cNvPr id="27650" name="Picture 2" descr="National Science Foundation – Wikiped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8408" y="740589"/>
            <a:ext cx="2109051" cy="2112347"/>
          </a:xfrm>
          <a:prstGeom prst="rect">
            <a:avLst/>
          </a:prstGeom>
          <a:noFill/>
        </p:spPr>
      </p:pic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72600" y="3465934"/>
            <a:ext cx="2819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0016" y="188640"/>
            <a:ext cx="31527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2979" y="2348880"/>
            <a:ext cx="22193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1" name="Picture 13" descr="Hon'ble Union Minister @DrJitendraSingh and Principal Scientific Adviser to  the Government of India, Prof. Ajay Kumar Sood, unveiled the official logo  of of Anusandhan National Research Foundation (ANRF) today at ESTC 2025! #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63952" y="4653136"/>
            <a:ext cx="3533950" cy="1708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2: study the call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4690515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Studying a call is tedious…. 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Resist to discouragement;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Read the call from cover to cover;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Eligibility;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Format of the proposal (very important);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Selection procedure;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Criteria for selection;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Composition of committees (if available).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Be careful of formalities.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0256" y="66675"/>
            <a:ext cx="376237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 descr="face, with, rolling, eyes, emoji icon, png thumbn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1744" y="922572"/>
            <a:ext cx="980109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3: shape your idea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4025717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Focus on what excites you!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Focus on what you know very well;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Read the literature extensively!!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Read everything!!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Identify an exciting research question;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Is this really new?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Why people did not consider it before?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Creativity!</a:t>
            </a:r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What is the innovation you are delivering?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3832" y="980728"/>
            <a:ext cx="1503611" cy="150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 descr="File:Ideas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9166" y="332656"/>
            <a:ext cx="4181450" cy="4716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4: Get the information you need to shape the proposal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4136517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Study carefully the supporting information provided by the funding agency;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Get any available assistance (from your institution, from the web, eventually by attending courses);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Get any possible information from your colleagues and peers, through your network;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Get past proposals from the same call, funded and not funded;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If possible, review proposals submitted to the same funding agency;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Review a lot of papers and consider revealing your name.</a:t>
            </a:r>
          </a:p>
          <a:p>
            <a:pPr marL="228600" indent="-228600"/>
            <a:endParaRPr lang="en-US" dirty="0" smtClean="0"/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What are the reviewers looking for?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4072" y="1274421"/>
            <a:ext cx="5447928" cy="359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5: Pay attention to the structure of the proposal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7081117" cy="3970318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An excellent proposal has an excellent structure;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Train of thoughts crystal clear;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Reviewers should be guided to understand your idea, avoid unnecessary complexity;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Identify the optimal level of detail, make it simple but not too simple;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Identify the relevant references you want to cite;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Read everything!!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State your research question in an exciting way.</a:t>
            </a:r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Pay A LOT of attention  when using AI and consider declaring it?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6866" name="Picture 2" descr="File:Question in a question in a question in a questi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8248" y="1268760"/>
            <a:ext cx="2381250" cy="3476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6: Use efficient word processor and prepare nice figures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4992885" cy="3970318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Latex or word;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 good figure provides a lot of information;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 nice figure stimulates excitement;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Make sure any symbol is clear;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Make sure the figure is relevant….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Pay attention to the caption;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Make sure you use the most appropriate software to make the figure.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5844" name="AutoShape 4" descr="https://www.science.org/cms/10.1126/sciadv.adg8304/asset/50439d38-6044-4013-9c78-3ce399b1375b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7342" y="1052736"/>
            <a:ext cx="617532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83074B2B-875D-4ABC-842D-ED60A0295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89" y="188640"/>
            <a:ext cx="8424862" cy="792088"/>
          </a:xfrm>
        </p:spPr>
        <p:txBody>
          <a:bodyPr/>
          <a:lstStyle/>
          <a:p>
            <a:r>
              <a:rPr lang="en-GB" dirty="0" smtClean="0"/>
              <a:t>Tip 7: Networking!! And get your proposal reviewed by the right person(s)</a:t>
            </a:r>
            <a:endParaRPr lang="en-GB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A687BB7-25CE-4F8C-A93C-3BF1A271E5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303132"/>
            <a:ext cx="6426205" cy="4247317"/>
          </a:xfr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Networking is essential to succeed in science;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When networking, adopt an appropriate profile;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It is essential that you get your proposal reviewed by other persons;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A review by a non-scientist may be helpful (depending on the call);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You are not obliged to address all the concerns of the reviewers;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Give the reviewers the time they need.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Make only the changes you are convinced of.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27652" name="AutoShape 4" descr="MSCA Postdoctoral Fellowships 2023 call opens | EURAXESS"/>
          <p:cNvSpPr>
            <a:spLocks noChangeAspect="1" noChangeArrowheads="1"/>
          </p:cNvSpPr>
          <p:nvPr/>
        </p:nvSpPr>
        <p:spPr bwMode="auto">
          <a:xfrm>
            <a:off x="155575" y="-776288"/>
            <a:ext cx="2819400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5" name="AutoShape 7" descr="Horizon Europe - an ambitious Research and Innovation programme"/>
          <p:cNvSpPr>
            <a:spLocks noChangeAspect="1" noChangeArrowheads="1"/>
          </p:cNvSpPr>
          <p:nvPr/>
        </p:nvSpPr>
        <p:spPr bwMode="auto">
          <a:xfrm>
            <a:off x="155575" y="-693738"/>
            <a:ext cx="315277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7658" name="AutoShape 10" descr="Europäischer Forschungsrat – Wikipedia"/>
          <p:cNvSpPr>
            <a:spLocks noChangeAspect="1" noChangeArrowheads="1"/>
          </p:cNvSpPr>
          <p:nvPr/>
        </p:nvSpPr>
        <p:spPr bwMode="auto">
          <a:xfrm>
            <a:off x="155575" y="-982663"/>
            <a:ext cx="2219325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0" name="AutoShape 4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702" name="AutoShape 6" descr="Face With Stars Icons - Free Download in SVG, PNG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4818" name="Picture 2" descr="File:Icon stamp under Review textured askew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4192" y="2060848"/>
            <a:ext cx="2381250" cy="1838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8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3129</TotalTime>
  <Words>935</Words>
  <Application>Microsoft Office PowerPoint</Application>
  <PresentationFormat>Personalizzato</PresentationFormat>
  <Paragraphs>143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12</vt:i4>
      </vt:variant>
    </vt:vector>
  </HeadingPairs>
  <TitlesOfParts>
    <vt:vector size="15" baseType="lpstr">
      <vt:lpstr>COPERTINA</vt:lpstr>
      <vt:lpstr>DIAPOSITIVE</vt:lpstr>
      <vt:lpstr>CHIUSURA</vt:lpstr>
      <vt:lpstr>Ten tips to write an appealing (successful?) research proposal</vt:lpstr>
      <vt:lpstr>My career in few bullet points</vt:lpstr>
      <vt:lpstr>Tip 1: get aware of funding opportunities</vt:lpstr>
      <vt:lpstr>Tip 2: study the call</vt:lpstr>
      <vt:lpstr>Tip 3: shape your idea</vt:lpstr>
      <vt:lpstr>Tip 4: Get the information you need to shape the proposal</vt:lpstr>
      <vt:lpstr>Tip 5: Pay attention to the structure of the proposal</vt:lpstr>
      <vt:lpstr>Tip 6: Use efficient word processor and prepare nice figures</vt:lpstr>
      <vt:lpstr>Tip 7: Networking!! And get your proposal reviewed by the right person(s)</vt:lpstr>
      <vt:lpstr>Tip 8: Prepare an excellent CV and let the proposal sleep at least one week</vt:lpstr>
      <vt:lpstr>Tip 9: If you are interviewed.....</vt:lpstr>
      <vt:lpstr>Tip 10: Don’t submit the last day (not to mention the last hour)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sturno</cp:lastModifiedBy>
  <cp:revision>259</cp:revision>
  <dcterms:created xsi:type="dcterms:W3CDTF">2017-11-13T10:11:35Z</dcterms:created>
  <dcterms:modified xsi:type="dcterms:W3CDTF">2026-05-07T06:42:59Z</dcterms:modified>
</cp:coreProperties>
</file>