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sldIdLst>
    <p:sldId id="263" r:id="rId4"/>
    <p:sldId id="268" r:id="rId5"/>
    <p:sldId id="297" r:id="rId6"/>
    <p:sldId id="298" r:id="rId7"/>
    <p:sldId id="299" r:id="rId8"/>
    <p:sldId id="300" r:id="rId9"/>
    <p:sldId id="294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  <a:srgbClr val="BD2B0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04" autoAdjust="0"/>
  </p:normalViewPr>
  <p:slideViewPr>
    <p:cSldViewPr showGuides="1">
      <p:cViewPr varScale="1">
        <p:scale>
          <a:sx n="111" d="100"/>
          <a:sy n="111" d="100"/>
        </p:scale>
        <p:origin x="-756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51851" y="548680"/>
            <a:ext cx="6913364" cy="453650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inserire </a:t>
            </a:r>
          </a:p>
          <a:p>
            <a:pPr lvl="0"/>
            <a:r>
              <a:rPr lang="it-IT" dirty="0" smtClean="0"/>
              <a:t>il titolo della presentazione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 Cognome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Dipartimento/Struttura </a:t>
            </a:r>
            <a:r>
              <a:rPr lang="it-IT" dirty="0" err="1" smtClean="0"/>
              <a:t>xxxxxx</a:t>
            </a:r>
            <a:r>
              <a:rPr lang="it-IT" dirty="0" smtClean="0"/>
              <a:t> </a:t>
            </a:r>
            <a:r>
              <a:rPr lang="it-IT" dirty="0" err="1" smtClean="0"/>
              <a:t>xxxxxxxxxxxx</a:t>
            </a:r>
            <a:r>
              <a:rPr lang="it-IT" dirty="0" smtClean="0"/>
              <a:t> </a:t>
            </a:r>
            <a:r>
              <a:rPr lang="it-IT" dirty="0" err="1" smtClean="0"/>
              <a:t>xxxxxxxx</a:t>
            </a:r>
            <a:r>
              <a:rPr lang="it-IT" dirty="0" smtClean="0"/>
              <a:t> </a:t>
            </a:r>
            <a:r>
              <a:rPr lang="it-IT" dirty="0" err="1" smtClean="0"/>
              <a:t>xxxxx</a:t>
            </a:r>
            <a:r>
              <a:rPr lang="it-IT" dirty="0" smtClean="0"/>
              <a:t> </a:t>
            </a:r>
            <a:r>
              <a:rPr lang="it-IT" dirty="0" err="1" smtClean="0"/>
              <a:t>xxxxxxxxxxxxxxxxxxx</a:t>
            </a:r>
            <a:r>
              <a:rPr lang="it-IT" dirty="0" smtClean="0"/>
              <a:t> </a:t>
            </a:r>
            <a:r>
              <a:rPr lang="it-IT" dirty="0" err="1" smtClean="0"/>
              <a:t>xxxxx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566725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816126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Century Gothic" panose="020B0502020202020204" pitchFamily="34" charset="0"/>
              </a:defRPr>
            </a:lvl2pPr>
          </a:lstStyle>
          <a:p>
            <a:pPr lvl="1"/>
            <a:r>
              <a:rPr lang="it-IT" dirty="0" smtClean="0"/>
              <a:t>Fare clic per modificare il punto elenco uno</a:t>
            </a:r>
          </a:p>
          <a:p>
            <a:pPr lvl="1"/>
            <a:r>
              <a:rPr lang="it-IT" dirty="0" smtClean="0"/>
              <a:t>Fare clic per modificare il punto elenco due</a:t>
            </a:r>
          </a:p>
          <a:p>
            <a:pPr lvl="1"/>
            <a:r>
              <a:rPr lang="it-IT" dirty="0" smtClean="0"/>
              <a:t>Fare clic per modificare il punto elenco tre</a:t>
            </a:r>
          </a:p>
          <a:p>
            <a:pPr lvl="1"/>
            <a:r>
              <a:rPr lang="it-IT" dirty="0" smtClean="0"/>
              <a:t>Fare clic per modificare il punto elenco quattro</a:t>
            </a:r>
            <a:endParaRPr lang="it-IT" dirty="0"/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="" xmlns:p14="http://schemas.microsoft.com/office/powerpoint/2010/main" val="3043853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46439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</p:spTree>
    <p:extLst>
      <p:ext uri="{BB962C8B-B14F-4D97-AF65-F5344CB8AC3E}">
        <p14:creationId xmlns="" xmlns:p14="http://schemas.microsoft.com/office/powerpoint/2010/main" val="3418157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3024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r>
              <a:rPr lang="it-IT" dirty="0" smtClean="0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="" xmlns:p14="http://schemas.microsoft.com/office/powerpoint/2010/main" val="55583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Century Gothic" panose="020B0502020202020204" pitchFamily="34" charset="0"/>
              </a:defRPr>
            </a:lvl1pPr>
          </a:lstStyle>
          <a:p>
            <a:r>
              <a:rPr lang="it-IT" dirty="0" smtClean="0"/>
              <a:t>Fare clic sull’icona per inserire un’immagine</a:t>
            </a:r>
            <a:endParaRPr lang="it-IT" dirty="0"/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="" xmlns:p14="http://schemas.microsoft.com/office/powerpoint/2010/main" val="3970258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 Cognome</a:t>
            </a:r>
            <a:endParaRPr lang="it-IT" dirty="0"/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Struttura</a:t>
            </a:r>
            <a:endParaRPr lang="it-IT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nome.cognome@unibo.it</a:t>
            </a:r>
          </a:p>
          <a:p>
            <a:pPr lvl="0"/>
            <a:r>
              <a:rPr lang="it-IT" dirty="0" smtClean="0"/>
              <a:t>051 20 99982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424945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cxnSp>
        <p:nvCxnSpPr>
          <p:cNvPr id="12" name="Connettore 1 11"/>
          <p:cNvCxnSpPr/>
          <p:nvPr userDrawn="1"/>
        </p:nvCxnSpPr>
        <p:spPr>
          <a:xfrm>
            <a:off x="4367808" y="188640"/>
            <a:ext cx="0" cy="6408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50" y="4714884"/>
            <a:ext cx="2653582" cy="1876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910"/>
          <a:stretch/>
        </p:blipFill>
        <p:spPr>
          <a:xfrm>
            <a:off x="10680747" y="5877273"/>
            <a:ext cx="1391917" cy="9361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7" r:id="rId3"/>
    <p:sldLayoutId id="2147483669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D2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/>
                </a:solidFill>
              </a:rPr>
              <a:t>www.unibo.it</a:t>
            </a:r>
            <a:endParaRPr lang="it-IT" sz="1600" dirty="0">
              <a:solidFill>
                <a:schemeClr val="bg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431" y="404663"/>
            <a:ext cx="2648455" cy="18731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4751850" y="460511"/>
            <a:ext cx="7202065" cy="1409617"/>
          </a:xfrm>
        </p:spPr>
        <p:txBody>
          <a:bodyPr wrap="square">
            <a:spAutoFit/>
          </a:bodyPr>
          <a:lstStyle/>
          <a:p>
            <a:r>
              <a:rPr lang="en-GB" sz="3200" dirty="0" smtClean="0"/>
              <a:t>What's next for EDI in these turbulent times?</a:t>
            </a:r>
            <a:endParaRPr lang="en-US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EGU2026 – GDB1</a:t>
            </a:r>
            <a:endParaRPr lang="it-IT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4751917" y="4357694"/>
            <a:ext cx="7008283" cy="425450"/>
          </a:xfrm>
        </p:spPr>
        <p:txBody>
          <a:bodyPr/>
          <a:lstStyle/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Alberto Montanari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4751918" y="4857760"/>
            <a:ext cx="7105649" cy="791418"/>
          </a:xfrm>
        </p:spPr>
        <p:txBody>
          <a:bodyPr/>
          <a:lstStyle/>
          <a:p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Department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Civil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Chemical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Environmental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Material </a:t>
            </a:r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Engineering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Alma Mater Studiorum, </a:t>
            </a:r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University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it-IT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Bologna</a:t>
            </a:r>
          </a:p>
          <a:p>
            <a:r>
              <a:rPr lang="en-GB" sz="1200" dirty="0" smtClean="0"/>
              <a:t>“</a:t>
            </a:r>
            <a:r>
              <a:rPr lang="en-GB" sz="1200" i="1" dirty="0" smtClean="0"/>
              <a:t>The success of STEMM is measured not only by publications and head counts of underrepresented groups in STEMM fields but also by creating a culture of inclusion and respect.</a:t>
            </a:r>
            <a:r>
              <a:rPr lang="en-GB" sz="1200" dirty="0" smtClean="0"/>
              <a:t>” (</a:t>
            </a:r>
            <a:r>
              <a:rPr lang="en-GB" sz="1200" dirty="0" err="1" smtClean="0"/>
              <a:t>Malcom</a:t>
            </a:r>
            <a:r>
              <a:rPr lang="en-GB" sz="1200" dirty="0" smtClean="0"/>
              <a:t>, 2024)</a:t>
            </a:r>
            <a:r>
              <a:rPr lang="en-GB" sz="1400" dirty="0" smtClean="0"/>
              <a:t> </a:t>
            </a:r>
            <a:endParaRPr lang="it-IT" sz="1400" dirty="0" smtClean="0"/>
          </a:p>
          <a:p>
            <a:endParaRPr lang="it-IT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Presentation</a:t>
            </a:r>
            <a:r>
              <a:rPr lang="it-IT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available</a:t>
            </a:r>
            <a:r>
              <a:rPr lang="it-IT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 at https://www.albertomontanari.it</a:t>
            </a:r>
            <a:endParaRPr lang="it-IT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Z:\home\sturno\Scaricati\512px-Racially_diverse_unity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71779" y="2132856"/>
            <a:ext cx="3120221" cy="257174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7341" y="2132856"/>
            <a:ext cx="364616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2332" y="3924538"/>
            <a:ext cx="3646800" cy="22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52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92139" y="352037"/>
            <a:ext cx="11233149" cy="648071"/>
          </a:xfrm>
        </p:spPr>
        <p:txBody>
          <a:bodyPr/>
          <a:lstStyle/>
          <a:p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Equality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Diversity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Inclusivity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(EDI, or DEI)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1">
            <a:extLst>
              <a:ext uri="{FF2B5EF4-FFF2-40B4-BE49-F238E27FC236}">
                <a16:creationId xmlns:a16="http://schemas.microsoft.com/office/drawing/2014/main" xmlns="" id="{C9CC73AD-0EFD-455A-92F6-8EE800FED7AD}"/>
              </a:ext>
            </a:extLst>
          </p:cNvPr>
          <p:cNvSpPr txBox="1">
            <a:spLocks/>
          </p:cNvSpPr>
          <p:nvPr/>
        </p:nvSpPr>
        <p:spPr>
          <a:xfrm>
            <a:off x="11196708" y="92060"/>
            <a:ext cx="834437" cy="422306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7855F-4699-4BED-9ABA-37114EF368F9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27994" y="927529"/>
            <a:ext cx="8429684" cy="2357455"/>
          </a:xfrm>
        </p:spPr>
        <p:txBody>
          <a:bodyPr/>
          <a:lstStyle/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GB" dirty="0" smtClean="0"/>
              <a:t>EDI is widely recognised as a catalyst for scientific development. See, for instance, Yang et al. (2022):</a:t>
            </a:r>
            <a:br>
              <a:rPr lang="en-GB" dirty="0" smtClean="0"/>
            </a:br>
            <a:r>
              <a:rPr lang="en-GB" i="1" dirty="0" smtClean="0">
                <a:solidFill>
                  <a:srgbClr val="0000FF"/>
                </a:solidFill>
              </a:rPr>
              <a:t>“…</a:t>
            </a:r>
            <a:r>
              <a:rPr lang="en-US" i="1" dirty="0" smtClean="0">
                <a:solidFill>
                  <a:srgbClr val="0000FF"/>
                </a:solidFill>
              </a:rPr>
              <a:t> a team’s gender balance is an </a:t>
            </a:r>
            <a:r>
              <a:rPr lang="en-US" i="1" dirty="0" err="1" smtClean="0">
                <a:solidFill>
                  <a:srgbClr val="0000FF"/>
                </a:solidFill>
              </a:rPr>
              <a:t>underrecognized</a:t>
            </a:r>
            <a:r>
              <a:rPr lang="en-US" i="1" dirty="0" smtClean="0">
                <a:solidFill>
                  <a:srgbClr val="0000FF"/>
                </a:solidFill>
              </a:rPr>
              <a:t> yet powerful correlate of novel and impactful scientific discoveries”</a:t>
            </a:r>
            <a:r>
              <a:rPr lang="en-US" i="1" dirty="0" smtClean="0">
                <a:solidFill>
                  <a:srgbClr val="002060"/>
                </a:solidFill>
              </a:rPr>
              <a:t>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GB" dirty="0" smtClean="0"/>
              <a:t>The reasons for promoting EDI/DEI:</a:t>
            </a:r>
          </a:p>
          <a:p>
            <a:pPr marL="720725" indent="-277813">
              <a:spcAft>
                <a:spcPts val="1200"/>
              </a:spcAft>
              <a:buFont typeface="Wingdings" pitchFamily="2" charset="2"/>
              <a:buChar char="Ø"/>
            </a:pPr>
            <a:r>
              <a:rPr lang="en-GB" dirty="0" smtClean="0"/>
              <a:t>it is widely recognised that networking is beneficial to science, for the opportunity of confronting a diversity of opinions, interpretations, strategies to scientific research and communication;</a:t>
            </a:r>
          </a:p>
          <a:p>
            <a:pPr marL="720725" indent="-277813">
              <a:spcAft>
                <a:spcPts val="1200"/>
              </a:spcAft>
              <a:buFont typeface="Wingdings" pitchFamily="2" charset="2"/>
              <a:buChar char="Ø"/>
            </a:pPr>
            <a:r>
              <a:rPr lang="en-GB" dirty="0" smtClean="0"/>
              <a:t>For the global dimension of the most challenging research questions in geosciences, awareness of how problems are considered and dealt with in a diversity of local contexts and cultural background is essential;</a:t>
            </a:r>
          </a:p>
          <a:p>
            <a:pPr marL="720725" indent="-277813">
              <a:spcAft>
                <a:spcPts val="1200"/>
              </a:spcAft>
              <a:buFont typeface="Wingdings" pitchFamily="2" charset="2"/>
              <a:buChar char="Ø"/>
            </a:pPr>
            <a:r>
              <a:rPr lang="en-GB" dirty="0" smtClean="0"/>
              <a:t>Efficient communication, compromise seeking and global synthesis can potentially gain a lot from multiple ideas and forums.</a:t>
            </a:r>
          </a:p>
          <a:p>
            <a:pPr marL="180975" indent="-180975">
              <a:spcAft>
                <a:spcPts val="1200"/>
              </a:spcAft>
            </a:pPr>
            <a:endParaRPr lang="en-GB" dirty="0" smtClean="0"/>
          </a:p>
        </p:txBody>
      </p:sp>
      <p:pic>
        <p:nvPicPr>
          <p:cNvPr id="2050" name="Picture 2" descr="Z:\home\sturno\Scaricati\1024px-United_with_different_styles_of_Mehnd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9206" y="714355"/>
            <a:ext cx="2792744" cy="2972745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 rot="16200000">
            <a:off x="10594252" y="1971804"/>
            <a:ext cx="2405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Kaif7ali, CC BY-SA 4.0, via Wikimedia Commons</a:t>
            </a:r>
            <a:endParaRPr lang="it-IT" sz="1200" dirty="0"/>
          </a:p>
        </p:txBody>
      </p:sp>
      <p:pic>
        <p:nvPicPr>
          <p:cNvPr id="2051" name="Picture 3" descr="Z:\home\sturno\Scaricati\1024px-Playing_with_hand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9206" y="3929065"/>
            <a:ext cx="2777909" cy="1928802"/>
          </a:xfrm>
          <a:prstGeom prst="rect">
            <a:avLst/>
          </a:prstGeom>
          <a:noFill/>
        </p:spPr>
      </p:pic>
      <p:sp>
        <p:nvSpPr>
          <p:cNvPr id="10" name="Rettangolo 9"/>
          <p:cNvSpPr/>
          <p:nvPr/>
        </p:nvSpPr>
        <p:spPr>
          <a:xfrm rot="16200000">
            <a:off x="10791709" y="4662646"/>
            <a:ext cx="2071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Ibex73, CC BY-SA 4.0, via Wikimedia Commons</a:t>
            </a:r>
            <a:endParaRPr lang="it-IT" sz="1200" dirty="0"/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92139" y="352037"/>
            <a:ext cx="11233149" cy="648071"/>
          </a:xfrm>
        </p:spPr>
        <p:txBody>
          <a:bodyPr/>
          <a:lstStyle/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EDI in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geosciences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Achievements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mtClean="0">
                <a:latin typeface="Calibri" panose="020F0502020204030204" pitchFamily="34" charset="0"/>
                <a:cs typeface="Calibri" panose="020F0502020204030204" pitchFamily="34" charset="0"/>
              </a:rPr>
              <a:t>in the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recent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past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1">
            <a:extLst>
              <a:ext uri="{FF2B5EF4-FFF2-40B4-BE49-F238E27FC236}">
                <a16:creationId xmlns:a16="http://schemas.microsoft.com/office/drawing/2014/main" xmlns="" id="{C9CC73AD-0EFD-455A-92F6-8EE800FED7AD}"/>
              </a:ext>
            </a:extLst>
          </p:cNvPr>
          <p:cNvSpPr txBox="1">
            <a:spLocks/>
          </p:cNvSpPr>
          <p:nvPr/>
        </p:nvSpPr>
        <p:spPr>
          <a:xfrm>
            <a:off x="11196708" y="92060"/>
            <a:ext cx="834437" cy="422306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7855F-4699-4BED-9ABA-37114EF368F9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27994" y="783513"/>
            <a:ext cx="11483046" cy="2357455"/>
          </a:xfrm>
        </p:spPr>
        <p:txBody>
          <a:bodyPr/>
          <a:lstStyle/>
          <a:p>
            <a:pPr marL="176213" indent="-176213">
              <a:buFont typeface="Arial" pitchFamily="34" charset="0"/>
              <a:buChar char="•"/>
            </a:pPr>
            <a:r>
              <a:rPr lang="en-GB" b="1" dirty="0" smtClean="0"/>
              <a:t>Gender balance 20 years ago was still a dream</a:t>
            </a:r>
            <a:r>
              <a:rPr lang="en-GB" dirty="0" smtClean="0"/>
              <a:t>: the progress in the composition of editorial boards, attendance to meetings, previous recipients of scientific recognitions clearly show an impressive progress.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dirty="0" smtClean="0"/>
              <a:t>Although not measurable in quantitative terms, </a:t>
            </a:r>
            <a:r>
              <a:rPr lang="en-GB" b="1" dirty="0" smtClean="0"/>
              <a:t>the benefit provided by EDI initiatives for networking, creativity and inception of ideas is substantial</a:t>
            </a:r>
            <a:r>
              <a:rPr lang="en-GB" dirty="0" smtClean="0"/>
              <a:t>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dirty="0" smtClean="0"/>
              <a:t>A broad vision was adopted to promote EDI, thus addressing several forms of diversity beyond gender: </a:t>
            </a:r>
            <a:r>
              <a:rPr lang="en-GB" b="1" dirty="0" smtClean="0"/>
              <a:t>geographical, ethnic, career stage, and many others</a:t>
            </a:r>
            <a:r>
              <a:rPr lang="en-GB" dirty="0" smtClean="0"/>
              <a:t>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b="1" dirty="0" smtClean="0"/>
              <a:t>A rigorous quantitative analysis</a:t>
            </a:r>
            <a:r>
              <a:rPr lang="en-GB" dirty="0" smtClean="0"/>
              <a:t> of the benefit provided by EDI in science is presented by </a:t>
            </a:r>
            <a:r>
              <a:rPr lang="en-GB" dirty="0" err="1" smtClean="0"/>
              <a:t>Koning</a:t>
            </a:r>
            <a:r>
              <a:rPr lang="en-GB" dirty="0" smtClean="0"/>
              <a:t> et al. (2021), who found that “</a:t>
            </a:r>
            <a:r>
              <a:rPr lang="en-GB" b="1" dirty="0" smtClean="0"/>
              <a:t>Reducing the barriers that disadvantaged groups face when working and inventing has accounted for a nontrivial share of economic growth over the past century</a:t>
            </a:r>
            <a:r>
              <a:rPr lang="en-GB" dirty="0" smtClean="0"/>
              <a:t>”.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dirty="0" smtClean="0"/>
              <a:t>They refer to </a:t>
            </a:r>
            <a:r>
              <a:rPr lang="en-GB" dirty="0" err="1" smtClean="0"/>
              <a:t>Hsie</a:t>
            </a:r>
            <a:r>
              <a:rPr lang="en-GB" dirty="0" smtClean="0"/>
              <a:t> et al. (2021) who studied the effect on aggregate productivity – in terms</a:t>
            </a:r>
            <a:br>
              <a:rPr lang="en-GB" dirty="0" smtClean="0"/>
            </a:br>
            <a:r>
              <a:rPr lang="en-GB" dirty="0" smtClean="0"/>
              <a:t>of gross domestic product – of the evolution in the occupational </a:t>
            </a:r>
            <a:br>
              <a:rPr lang="en-GB" dirty="0" smtClean="0"/>
            </a:br>
            <a:r>
              <a:rPr lang="en-GB" dirty="0" smtClean="0"/>
              <a:t>distribution in the United States between 1960 and 2010, and conclude: </a:t>
            </a:r>
          </a:p>
          <a:p>
            <a:pPr marL="176213" indent="-176213">
              <a:spcBef>
                <a:spcPts val="600"/>
              </a:spcBef>
            </a:pPr>
            <a:r>
              <a:rPr lang="en-GB" dirty="0" smtClean="0"/>
              <a:t>	“</a:t>
            </a:r>
            <a:r>
              <a:rPr lang="en-GB" b="1" dirty="0" smtClean="0"/>
              <a:t>Our baseline calculations suggest that falling barriers explain </a:t>
            </a:r>
            <a:br>
              <a:rPr lang="en-GB" b="1" dirty="0" smtClean="0"/>
            </a:br>
            <a:r>
              <a:rPr lang="en-GB" b="1" dirty="0" smtClean="0"/>
              <a:t>roughly 40% of aggregate growth in market GDP per person</a:t>
            </a:r>
            <a:r>
              <a:rPr lang="en-GB" dirty="0" smtClean="0"/>
              <a:t>”. </a:t>
            </a:r>
          </a:p>
          <a:p>
            <a:pPr marL="176213" indent="-176213">
              <a:spcBef>
                <a:spcPts val="600"/>
              </a:spcBef>
            </a:pPr>
            <a:r>
              <a:rPr lang="en-GB" dirty="0" smtClean="0"/>
              <a:t>	This is not surprising, according to </a:t>
            </a:r>
            <a:r>
              <a:rPr lang="en-GB" dirty="0" err="1" smtClean="0"/>
              <a:t>Koning</a:t>
            </a:r>
            <a:r>
              <a:rPr lang="en-GB" dirty="0" smtClean="0"/>
              <a:t> et al. (2021) who note that:</a:t>
            </a:r>
          </a:p>
          <a:p>
            <a:pPr marL="176213" indent="-176213">
              <a:spcBef>
                <a:spcPts val="600"/>
              </a:spcBef>
            </a:pPr>
            <a:r>
              <a:rPr lang="en-GB" dirty="0" smtClean="0"/>
              <a:t>	“</a:t>
            </a:r>
            <a:r>
              <a:rPr lang="en-GB" b="1" dirty="0" smtClean="0"/>
              <a:t>…a lack of representation among inventors translates into a lack </a:t>
            </a:r>
            <a:br>
              <a:rPr lang="en-GB" b="1" dirty="0" smtClean="0"/>
            </a:br>
            <a:r>
              <a:rPr lang="en-GB" b="1" dirty="0" smtClean="0"/>
              <a:t>of breadth in inventions</a:t>
            </a:r>
            <a:r>
              <a:rPr lang="en-GB" dirty="0" smtClean="0"/>
              <a:t>”.</a:t>
            </a:r>
            <a:endParaRPr lang="it-IT" dirty="0" smtClean="0"/>
          </a:p>
          <a:p>
            <a:pPr marL="176213" indent="-176213">
              <a:buFont typeface="Arial" pitchFamily="34" charset="0"/>
              <a:buChar char="•"/>
            </a:pPr>
            <a:endParaRPr lang="en-GB" dirty="0" smtClean="0"/>
          </a:p>
        </p:txBody>
      </p:sp>
      <p:pic>
        <p:nvPicPr>
          <p:cNvPr id="11" name="Immagine 10" descr="512px-thumbnai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206" y="4275149"/>
            <a:ext cx="3452794" cy="2582851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2666976" y="658102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it-IT" sz="1200" dirty="0" err="1" smtClean="0"/>
              <a:t>Ngozi</a:t>
            </a:r>
            <a:r>
              <a:rPr lang="it-IT" sz="1200" dirty="0" smtClean="0"/>
              <a:t> </a:t>
            </a:r>
            <a:r>
              <a:rPr lang="it-IT" sz="1200" dirty="0" err="1" smtClean="0"/>
              <a:t>osadebe</a:t>
            </a:r>
            <a:r>
              <a:rPr lang="it-IT" sz="1200" dirty="0" smtClean="0"/>
              <a:t>, CC BY-SA 4.0, via </a:t>
            </a:r>
            <a:r>
              <a:rPr lang="it-IT" sz="1200" dirty="0" err="1" smtClean="0"/>
              <a:t>Wikimedia</a:t>
            </a:r>
            <a:r>
              <a:rPr lang="it-IT" sz="1200" dirty="0" smtClean="0"/>
              <a:t> </a:t>
            </a:r>
            <a:r>
              <a:rPr lang="it-IT" sz="1200" dirty="0" err="1" smtClean="0"/>
              <a:t>Commons</a:t>
            </a:r>
            <a:endParaRPr lang="it-IT" sz="1200" dirty="0"/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92139" y="352037"/>
            <a:ext cx="11233149" cy="648071"/>
          </a:xfrm>
        </p:spPr>
        <p:txBody>
          <a:bodyPr/>
          <a:lstStyle/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EDI in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geosciences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Challenges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1">
            <a:extLst>
              <a:ext uri="{FF2B5EF4-FFF2-40B4-BE49-F238E27FC236}">
                <a16:creationId xmlns:a16="http://schemas.microsoft.com/office/drawing/2014/main" xmlns="" id="{C9CC73AD-0EFD-455A-92F6-8EE800FED7AD}"/>
              </a:ext>
            </a:extLst>
          </p:cNvPr>
          <p:cNvSpPr txBox="1">
            <a:spLocks/>
          </p:cNvSpPr>
          <p:nvPr/>
        </p:nvSpPr>
        <p:spPr>
          <a:xfrm>
            <a:off x="11196708" y="92060"/>
            <a:ext cx="834437" cy="422306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7855F-4699-4BED-9ABA-37114EF368F9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27994" y="785794"/>
            <a:ext cx="11483046" cy="2357455"/>
          </a:xfrm>
        </p:spPr>
        <p:txBody>
          <a:bodyPr/>
          <a:lstStyle/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However, alongside with the positive and impressive results achieved, </a:t>
            </a:r>
            <a:r>
              <a:rPr lang="en-GB" sz="1400" b="1" dirty="0" smtClean="0"/>
              <a:t>EDI was subjected to challenging questions</a:t>
            </a:r>
            <a:r>
              <a:rPr lang="en-GB" sz="1400" dirty="0" smtClean="0"/>
              <a:t>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In </a:t>
            </a:r>
            <a:r>
              <a:rPr lang="en-GB" sz="1400" dirty="0" smtClean="0"/>
              <a:t>the context of science, </a:t>
            </a:r>
            <a:r>
              <a:rPr lang="en-GB" sz="1400" dirty="0" smtClean="0"/>
              <a:t>EDI </a:t>
            </a:r>
            <a:r>
              <a:rPr lang="en-GB" sz="1400" dirty="0" smtClean="0"/>
              <a:t>advocates for </a:t>
            </a:r>
            <a:r>
              <a:rPr lang="en-GB" sz="1400" b="1" dirty="0" smtClean="0"/>
              <a:t>rethinking</a:t>
            </a:r>
            <a:r>
              <a:rPr lang="en-GB" sz="1400" dirty="0" smtClean="0"/>
              <a:t> the structure of scientific associations, the organization of meetings, and the concepts and methods used to assess scientific merit and recruit researchers and academics.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As with any initiative that </a:t>
            </a:r>
            <a:r>
              <a:rPr lang="en-GB" sz="1400" b="1" dirty="0" smtClean="0"/>
              <a:t>challenges conventional attitudes</a:t>
            </a:r>
            <a:r>
              <a:rPr lang="en-GB" sz="1400" dirty="0" smtClean="0"/>
              <a:t>, the push for EDI has raised concerns among some members of the public and the scientific community.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This reaction reflects a well-documented psychological phenomenon known as "</a:t>
            </a:r>
            <a:r>
              <a:rPr lang="en-GB" sz="1400" b="1" dirty="0" smtClean="0"/>
              <a:t>resistance to change</a:t>
            </a:r>
            <a:r>
              <a:rPr lang="en-GB" sz="1400" dirty="0" smtClean="0"/>
              <a:t>" (see, for example, </a:t>
            </a:r>
            <a:r>
              <a:rPr lang="en-GB" sz="1400" dirty="0" err="1" smtClean="0"/>
              <a:t>Warrick</a:t>
            </a:r>
            <a:r>
              <a:rPr lang="en-GB" sz="1400" dirty="0" smtClean="0"/>
              <a:t>, 2023). </a:t>
            </a:r>
          </a:p>
          <a:p>
            <a:pPr marL="176213" indent="-176213">
              <a:buFont typeface="Arial" pitchFamily="34" charset="0"/>
              <a:buChar char="•"/>
            </a:pPr>
            <a:endParaRPr lang="en-GB" sz="1400" b="1" dirty="0" smtClean="0"/>
          </a:p>
          <a:p>
            <a:pPr marL="176213" indent="-176213"/>
            <a:r>
              <a:rPr lang="en-GB" sz="1400" b="1" dirty="0" smtClean="0"/>
              <a:t>	</a:t>
            </a:r>
            <a:r>
              <a:rPr lang="en-GB" sz="1400" b="1" dirty="0" smtClean="0"/>
              <a:t>Those </a:t>
            </a:r>
            <a:r>
              <a:rPr lang="en-GB" sz="1400" b="1" dirty="0" smtClean="0"/>
              <a:t>who resist change are often less involved in decision-making and perceive themselves as having less power. Indeed, In some cases, the EDI movement has even faced a lack of support from the very groups it aims to benefit.</a:t>
            </a:r>
          </a:p>
          <a:p>
            <a:pPr marL="176213" indent="-176213">
              <a:buFont typeface="Arial" pitchFamily="34" charset="0"/>
              <a:buChar char="•"/>
            </a:pPr>
            <a:endParaRPr lang="en-GB" sz="1400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Challenges are essentially related to reconciling </a:t>
            </a:r>
            <a:r>
              <a:rPr lang="en-GB" sz="1400" b="1" dirty="0" smtClean="0"/>
              <a:t>equality with diversity</a:t>
            </a:r>
            <a:r>
              <a:rPr lang="en-GB" sz="1400" dirty="0" smtClean="0"/>
              <a:t>: how to ensure equality of opportunities (or equity) while still preserving </a:t>
            </a:r>
            <a:r>
              <a:rPr lang="en-GB" sz="1400" b="1" dirty="0" smtClean="0"/>
              <a:t>global diversity</a:t>
            </a:r>
            <a:r>
              <a:rPr lang="en-GB" sz="1400" dirty="0" smtClean="0"/>
              <a:t>, and in particular </a:t>
            </a:r>
            <a:r>
              <a:rPr lang="en-GB" sz="1400" b="1" dirty="0" smtClean="0"/>
              <a:t>cultural diversity</a:t>
            </a:r>
            <a:r>
              <a:rPr lang="en-GB" sz="1400" dirty="0" smtClean="0"/>
              <a:t>?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Of course, seeking equality should not imply imposing a unified global culture.</a:t>
            </a:r>
          </a:p>
          <a:p>
            <a:pPr marL="176213" indent="-176213">
              <a:buFont typeface="Arial" pitchFamily="34" charset="0"/>
              <a:buChar char="•"/>
            </a:pPr>
            <a:endParaRPr lang="it-IT" sz="1400" dirty="0"/>
          </a:p>
        </p:txBody>
      </p:sp>
      <p:pic>
        <p:nvPicPr>
          <p:cNvPr id="1027" name="Picture 3" descr="Z:\home\sturno\Scaricati\512px-Who-Wants-Change-Crowd-Change-Management-Yell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4424667"/>
            <a:ext cx="4071966" cy="2290481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4524364" y="6366711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Alan O'Rourke, CC BY 2.0, via Wikimedia Commons</a:t>
            </a:r>
            <a:endParaRPr lang="it-IT" sz="1200" dirty="0"/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home\sturno\Scaricati\racial-7822176_128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BD7BC"/>
              </a:clrFrom>
              <a:clrTo>
                <a:srgbClr val="EBD7BC">
                  <a:alpha val="0"/>
                </a:srgbClr>
              </a:clrTo>
            </a:clrChange>
            <a:lum bright="40000"/>
          </a:blip>
          <a:srcRect/>
          <a:stretch>
            <a:fillRect/>
          </a:stretch>
        </p:blipFill>
        <p:spPr bwMode="auto">
          <a:xfrm>
            <a:off x="7381884" y="0"/>
            <a:ext cx="4810116" cy="6858000"/>
          </a:xfrm>
          <a:prstGeom prst="rect">
            <a:avLst/>
          </a:prstGeom>
          <a:noFill/>
        </p:spPr>
      </p:pic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92139" y="352037"/>
            <a:ext cx="11233149" cy="648071"/>
          </a:xfrm>
        </p:spPr>
        <p:txBody>
          <a:bodyPr/>
          <a:lstStyle/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EDI in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geosciences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Criticism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1">
            <a:extLst>
              <a:ext uri="{FF2B5EF4-FFF2-40B4-BE49-F238E27FC236}">
                <a16:creationId xmlns:a16="http://schemas.microsoft.com/office/drawing/2014/main" xmlns="" id="{C9CC73AD-0EFD-455A-92F6-8EE800FED7AD}"/>
              </a:ext>
            </a:extLst>
          </p:cNvPr>
          <p:cNvSpPr txBox="1">
            <a:spLocks/>
          </p:cNvSpPr>
          <p:nvPr/>
        </p:nvSpPr>
        <p:spPr>
          <a:xfrm>
            <a:off x="11196708" y="92060"/>
            <a:ext cx="834437" cy="422306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7855F-4699-4BED-9ABA-37114EF368F9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27994" y="785794"/>
            <a:ext cx="9268468" cy="2357455"/>
          </a:xfrm>
        </p:spPr>
        <p:txBody>
          <a:bodyPr/>
          <a:lstStyle/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One of the arguments that was raised is that diversity, equality and inclusivity </a:t>
            </a:r>
            <a:r>
              <a:rPr lang="en-GB" sz="1400" b="1" dirty="0" smtClean="0"/>
              <a:t>has </a:t>
            </a:r>
            <a:br>
              <a:rPr lang="en-GB" sz="1400" b="1" dirty="0" smtClean="0"/>
            </a:br>
            <a:r>
              <a:rPr lang="en-GB" sz="1400" b="1" dirty="0" smtClean="0"/>
              <a:t>become ideological</a:t>
            </a:r>
            <a:r>
              <a:rPr lang="en-GB" sz="1400" dirty="0" smtClean="0"/>
              <a:t>, namely, </a:t>
            </a:r>
            <a:r>
              <a:rPr lang="en-US" sz="1400" dirty="0" smtClean="0"/>
              <a:t>rigid in its adherence to a doctrine and </a:t>
            </a:r>
            <a:r>
              <a:rPr lang="en-US" sz="1400" dirty="0" err="1" smtClean="0"/>
              <a:t>resistent</a:t>
            </a:r>
            <a:r>
              <a:rPr lang="en-US" sz="1400" dirty="0" smtClean="0"/>
              <a:t> </a:t>
            </a:r>
            <a:br>
              <a:rPr lang="en-US" sz="1400" dirty="0" smtClean="0"/>
            </a:br>
            <a:r>
              <a:rPr lang="en-US" sz="1400" dirty="0" smtClean="0"/>
              <a:t>to evidence-based belief-updating </a:t>
            </a:r>
            <a:r>
              <a:rPr lang="en-GB" sz="1400" dirty="0" smtClean="0"/>
              <a:t>.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EDI is sometimes considered responsible for the introduction of the so-called </a:t>
            </a:r>
            <a:br>
              <a:rPr lang="en-GB" sz="1400" dirty="0" smtClean="0"/>
            </a:br>
            <a:r>
              <a:rPr lang="en-GB" sz="1400" b="1" dirty="0" smtClean="0"/>
              <a:t>positive bias</a:t>
            </a:r>
            <a:r>
              <a:rPr lang="en-GB" sz="1400" dirty="0" smtClean="0"/>
              <a:t>, namely, a bias against categories that have been previously favoured.</a:t>
            </a:r>
            <a:endParaRPr lang="it-IT" sz="1400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Other concerns have evolved around the meaning of </a:t>
            </a:r>
            <a:r>
              <a:rPr lang="en-GB" sz="1400" b="1" dirty="0" smtClean="0"/>
              <a:t>gender difference</a:t>
            </a:r>
            <a:r>
              <a:rPr lang="en-GB" sz="1400" dirty="0" smtClean="0"/>
              <a:t>.</a:t>
            </a:r>
            <a:br>
              <a:rPr lang="en-GB" sz="1400" dirty="0" smtClean="0"/>
            </a:br>
            <a:r>
              <a:rPr lang="en-GB" sz="1400" dirty="0" smtClean="0"/>
              <a:t>For example, quoting from Dietz (2003): “…of all the concerns that have </a:t>
            </a:r>
            <a:br>
              <a:rPr lang="en-GB" sz="1400" dirty="0" smtClean="0"/>
            </a:br>
            <a:r>
              <a:rPr lang="en-GB" sz="1400" dirty="0" smtClean="0"/>
              <a:t>accompanied the conceptualization of gender over the past two decades, </a:t>
            </a:r>
            <a:br>
              <a:rPr lang="en-GB" sz="1400" dirty="0" smtClean="0"/>
            </a:br>
            <a:r>
              <a:rPr lang="en-GB" sz="1400" dirty="0" smtClean="0"/>
              <a:t>none have produced more theoretical divisiveness than the effort to rethink </a:t>
            </a:r>
            <a:br>
              <a:rPr lang="en-GB" sz="1400" dirty="0" smtClean="0"/>
            </a:br>
            <a:r>
              <a:rPr lang="en-GB" sz="1400" dirty="0" smtClean="0"/>
              <a:t>the meaning of gender difference, or the idea of the feminine within sexual </a:t>
            </a:r>
            <a:br>
              <a:rPr lang="en-GB" sz="1400" dirty="0" smtClean="0"/>
            </a:br>
            <a:r>
              <a:rPr lang="en-GB" sz="1400" dirty="0" smtClean="0"/>
              <a:t>difference..”.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Indeed, the effort to recognise any individual gender identity has expanded </a:t>
            </a:r>
            <a:br>
              <a:rPr lang="en-GB" sz="1400" dirty="0" smtClean="0"/>
            </a:br>
            <a:r>
              <a:rPr lang="en-GB" sz="1400" dirty="0" smtClean="0"/>
              <a:t>the number of recognised genders, therefore </a:t>
            </a:r>
            <a:r>
              <a:rPr lang="en-GB" sz="1400" b="1" dirty="0" smtClean="0"/>
              <a:t>introducing ambiguity in the </a:t>
            </a:r>
            <a:br>
              <a:rPr lang="en-GB" sz="1400" b="1" dirty="0" smtClean="0"/>
            </a:br>
            <a:r>
              <a:rPr lang="en-GB" sz="1400" b="1" dirty="0" smtClean="0"/>
              <a:t>concepts of equality and diversity</a:t>
            </a:r>
            <a:r>
              <a:rPr lang="en-GB" sz="1400" dirty="0" smtClean="0"/>
              <a:t>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Gender expansiveness has been subjected to criticism inside and outside the</a:t>
            </a:r>
            <a:br>
              <a:rPr lang="en-GB" sz="1400" dirty="0" smtClean="0"/>
            </a:br>
            <a:r>
              <a:rPr lang="en-GB" sz="1400" dirty="0" smtClean="0"/>
              <a:t>EDI community, in particular in its reference to </a:t>
            </a:r>
            <a:r>
              <a:rPr lang="en-GB" sz="1400" b="1" dirty="0" smtClean="0"/>
              <a:t>childhood education</a:t>
            </a:r>
            <a:r>
              <a:rPr lang="en-GB" sz="1400" dirty="0" smtClean="0"/>
              <a:t> </a:t>
            </a:r>
            <a:br>
              <a:rPr lang="en-GB" sz="1400" dirty="0" smtClean="0"/>
            </a:br>
            <a:r>
              <a:rPr lang="en-GB" sz="1400" dirty="0" smtClean="0"/>
              <a:t>(Chapman,2023).</a:t>
            </a:r>
            <a:endParaRPr lang="it-IT" sz="1400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Another reason of concerns is given by actions that – in turn – were considered</a:t>
            </a:r>
            <a:br>
              <a:rPr lang="en-GB" sz="1400" dirty="0" smtClean="0"/>
            </a:br>
            <a:r>
              <a:rPr lang="en-GB" sz="1400" dirty="0" smtClean="0"/>
              <a:t>limiting the human rights. Examples are the cases </a:t>
            </a:r>
            <a:r>
              <a:rPr lang="en-GB" sz="1400" b="1" dirty="0" smtClean="0"/>
              <a:t>engaging issues of free</a:t>
            </a:r>
            <a:br>
              <a:rPr lang="en-GB" sz="1400" b="1" dirty="0" smtClean="0"/>
            </a:br>
            <a:r>
              <a:rPr lang="en-GB" sz="1400" b="1" dirty="0" smtClean="0"/>
              <a:t>speech</a:t>
            </a:r>
            <a:r>
              <a:rPr lang="en-GB" sz="1400" dirty="0" smtClean="0"/>
              <a:t>, where speakers were uninvited or impeded to talk.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More generally, concerns have been raised regarding purported indoctrination</a:t>
            </a:r>
            <a:br>
              <a:rPr lang="en-GB" sz="1400" dirty="0" smtClean="0"/>
            </a:br>
            <a:r>
              <a:rPr lang="en-GB" sz="1400" dirty="0" smtClean="0"/>
              <a:t>or expectations in relation to definitions of equality initiatives, which allegedly </a:t>
            </a:r>
            <a:br>
              <a:rPr lang="en-GB" sz="1400" dirty="0" smtClean="0"/>
            </a:br>
            <a:r>
              <a:rPr lang="en-GB" sz="1400" dirty="0" smtClean="0"/>
              <a:t>restrict free speech.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In particular in science, it has been a reason of concern the attitude of</a:t>
            </a:r>
            <a:br>
              <a:rPr lang="en-GB" sz="1400" dirty="0" smtClean="0"/>
            </a:br>
            <a:r>
              <a:rPr lang="en-GB" sz="1400" dirty="0" smtClean="0"/>
              <a:t>resisting to </a:t>
            </a:r>
            <a:r>
              <a:rPr lang="en-GB" sz="1400" b="1" dirty="0" smtClean="0"/>
              <a:t>diversity of opinions</a:t>
            </a:r>
            <a:r>
              <a:rPr lang="en-GB" sz="1400" dirty="0" smtClean="0"/>
              <a:t>, a focal issue for the evolution of EDI.</a:t>
            </a:r>
            <a:endParaRPr lang="it-IT" sz="1400" dirty="0"/>
          </a:p>
        </p:txBody>
      </p:sp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292139" y="352037"/>
            <a:ext cx="11233149" cy="648071"/>
          </a:xfrm>
        </p:spPr>
        <p:txBody>
          <a:bodyPr/>
          <a:lstStyle/>
          <a:p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EDI in science – A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strategy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overcome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criticism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move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forward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egnaposto numero diapositiva 1">
            <a:extLst>
              <a:ext uri="{FF2B5EF4-FFF2-40B4-BE49-F238E27FC236}">
                <a16:creationId xmlns:a16="http://schemas.microsoft.com/office/drawing/2014/main" xmlns="" id="{C9CC73AD-0EFD-455A-92F6-8EE800FED7AD}"/>
              </a:ext>
            </a:extLst>
          </p:cNvPr>
          <p:cNvSpPr txBox="1">
            <a:spLocks/>
          </p:cNvSpPr>
          <p:nvPr/>
        </p:nvSpPr>
        <p:spPr>
          <a:xfrm>
            <a:off x="11196708" y="92060"/>
            <a:ext cx="834437" cy="422306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27855F-4699-4BED-9ABA-37114EF368F9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27994" y="785794"/>
            <a:ext cx="10911542" cy="2357455"/>
          </a:xfrm>
        </p:spPr>
        <p:txBody>
          <a:bodyPr/>
          <a:lstStyle/>
          <a:p>
            <a:pPr marL="176213" indent="-176213">
              <a:buFont typeface="Arial" pitchFamily="34" charset="0"/>
              <a:buChar char="•"/>
            </a:pPr>
            <a:r>
              <a:rPr lang="en-GB" sz="1400" b="1" dirty="0" smtClean="0"/>
              <a:t>Moving forward with EDI is essential to science</a:t>
            </a:r>
            <a:r>
              <a:rPr lang="en-GB" sz="1400" dirty="0" smtClean="0"/>
              <a:t>. Therefore, a strategy is needed to overcome  criticism.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The strategy should set the basis for discussing equity versus equality in science, </a:t>
            </a:r>
            <a:r>
              <a:rPr lang="en-GB" sz="1400" b="1" dirty="0" smtClean="0"/>
              <a:t>thus clarifying how minorities can be effectively included</a:t>
            </a:r>
            <a:r>
              <a:rPr lang="en-GB" sz="1400" dirty="0" smtClean="0"/>
              <a:t>. It is still an open question how scientific contributions from minorities should be stimulated and assessed.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b="1" dirty="0" smtClean="0"/>
              <a:t>It is necessary that current privileged categories are willing and ready to revisit their consolidated targets in terms of career opportunity and social dimension at large</a:t>
            </a:r>
            <a:r>
              <a:rPr lang="en-GB" sz="1400" dirty="0" smtClean="0"/>
              <a:t>. If there is no redistribution of resources, the effort towards EDI will never get to the target of a real inclusion of different perspectives.</a:t>
            </a:r>
            <a:endParaRPr lang="it-IT" sz="1400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A major obstacle is the </a:t>
            </a:r>
            <a:r>
              <a:rPr lang="en-GB" sz="1400" b="1" dirty="0" smtClean="0"/>
              <a:t>reluctance of individuals and communities to embrace</a:t>
            </a:r>
            <a:br>
              <a:rPr lang="en-GB" sz="1400" b="1" dirty="0" smtClean="0"/>
            </a:br>
            <a:r>
              <a:rPr lang="en-GB" sz="1400" b="1" dirty="0" smtClean="0"/>
              <a:t>cultural diversity</a:t>
            </a:r>
            <a:r>
              <a:rPr lang="en-GB" sz="1400" dirty="0" smtClean="0"/>
              <a:t>. A relevant example is the general opposition of high income </a:t>
            </a:r>
            <a:br>
              <a:rPr lang="en-GB" sz="1400" dirty="0" smtClean="0"/>
            </a:br>
            <a:r>
              <a:rPr lang="en-GB" sz="1400" dirty="0" smtClean="0"/>
              <a:t>countries to migration.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In the scientific arena, a similar behaviour is </a:t>
            </a:r>
            <a:r>
              <a:rPr lang="en-GB" sz="1400" b="1" dirty="0" smtClean="0"/>
              <a:t>the opposition to interpretations that</a:t>
            </a:r>
            <a:br>
              <a:rPr lang="en-GB" sz="1400" b="1" dirty="0" smtClean="0"/>
            </a:br>
            <a:r>
              <a:rPr lang="en-GB" sz="1400" b="1" dirty="0" smtClean="0"/>
              <a:t>are not considered valid by the mainstream</a:t>
            </a:r>
            <a:r>
              <a:rPr lang="en-GB" sz="1400" dirty="0" smtClean="0"/>
              <a:t>. Lack of consensus over a scientific</a:t>
            </a:r>
            <a:br>
              <a:rPr lang="en-GB" sz="1400" dirty="0" smtClean="0"/>
            </a:br>
            <a:r>
              <a:rPr lang="en-GB" sz="1400" dirty="0" smtClean="0"/>
              <a:t>assumption or interpretation cannot be a valid reason for exclusion from a debate.</a:t>
            </a:r>
            <a:endParaRPr lang="it-IT" sz="1400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Quoting from </a:t>
            </a:r>
            <a:r>
              <a:rPr lang="en-GB" sz="1400" dirty="0" err="1" smtClean="0"/>
              <a:t>Diez</a:t>
            </a:r>
            <a:r>
              <a:rPr lang="en-GB" sz="1400" dirty="0" smtClean="0"/>
              <a:t> (2003):” </a:t>
            </a:r>
            <a:r>
              <a:rPr lang="en-GB" sz="1400" b="1" dirty="0" smtClean="0"/>
              <a:t>how to theorize a conception of justice (or equality </a:t>
            </a:r>
            <a:br>
              <a:rPr lang="en-GB" sz="1400" b="1" dirty="0" smtClean="0"/>
            </a:br>
            <a:r>
              <a:rPr lang="en-GB" sz="1400" b="1" dirty="0" smtClean="0"/>
              <a:t>of rights) that applies to all persons while still maintaining the integrity of and </a:t>
            </a:r>
            <a:br>
              <a:rPr lang="en-GB" sz="1400" b="1" dirty="0" smtClean="0"/>
            </a:br>
            <a:r>
              <a:rPr lang="en-GB" sz="1400" b="1" dirty="0" smtClean="0"/>
              <a:t>respect for particular, diverse groups and cultural collectives? The problem, </a:t>
            </a:r>
            <a:br>
              <a:rPr lang="en-GB" sz="1400" b="1" dirty="0" smtClean="0"/>
            </a:br>
            <a:r>
              <a:rPr lang="en-GB" sz="1400" b="1" dirty="0" smtClean="0"/>
              <a:t>in other words, is how to acknowledge pluralism as group rights or cultural </a:t>
            </a:r>
            <a:br>
              <a:rPr lang="en-GB" sz="1400" b="1" dirty="0" smtClean="0"/>
            </a:br>
            <a:r>
              <a:rPr lang="en-GB" sz="1400" b="1" dirty="0" smtClean="0"/>
              <a:t>identities without allowing the well-being or interests of any one group or </a:t>
            </a:r>
            <a:br>
              <a:rPr lang="en-GB" sz="1400" b="1" dirty="0" smtClean="0"/>
            </a:br>
            <a:r>
              <a:rPr lang="en-GB" sz="1400" b="1" dirty="0" smtClean="0"/>
              <a:t>subgroup to be secured unjustly at the expense of another’s. Can universality </a:t>
            </a:r>
            <a:br>
              <a:rPr lang="en-GB" sz="1400" b="1" dirty="0" smtClean="0"/>
            </a:br>
            <a:r>
              <a:rPr lang="en-GB" sz="1400" b="1" dirty="0" smtClean="0"/>
              <a:t>be reconciled with differences?</a:t>
            </a:r>
            <a:r>
              <a:rPr lang="en-GB" sz="1400" dirty="0" smtClean="0"/>
              <a:t>”</a:t>
            </a:r>
            <a:endParaRPr lang="it-IT" sz="1400" dirty="0" smtClean="0"/>
          </a:p>
          <a:p>
            <a:pPr marL="176213" indent="-176213">
              <a:buFont typeface="Arial" pitchFamily="34" charset="0"/>
              <a:buChar char="•"/>
            </a:pPr>
            <a:r>
              <a:rPr lang="en-GB" sz="1400" dirty="0" smtClean="0"/>
              <a:t>This quote serves as a reminder of the importance of </a:t>
            </a:r>
            <a:r>
              <a:rPr lang="en-GB" sz="1400" b="1" dirty="0" smtClean="0"/>
              <a:t>fostering environments </a:t>
            </a:r>
            <a:br>
              <a:rPr lang="en-GB" sz="1400" b="1" dirty="0" smtClean="0"/>
            </a:br>
            <a:r>
              <a:rPr lang="en-GB" sz="1400" b="1" dirty="0" smtClean="0"/>
              <a:t>where respect is earned through fairness, trust, and mutual understanding</a:t>
            </a:r>
            <a:r>
              <a:rPr lang="en-GB" sz="1400" dirty="0" smtClean="0"/>
              <a:t> rather </a:t>
            </a:r>
            <a:br>
              <a:rPr lang="en-GB" sz="1400" dirty="0" smtClean="0"/>
            </a:br>
            <a:r>
              <a:rPr lang="en-GB" sz="1400" dirty="0" smtClean="0"/>
              <a:t>than imposed through intimidation or fear. It underscores the value of promoting</a:t>
            </a:r>
            <a:br>
              <a:rPr lang="en-GB" sz="1400" dirty="0" smtClean="0"/>
            </a:br>
            <a:r>
              <a:rPr lang="en-GB" sz="1400" dirty="0" smtClean="0"/>
              <a:t>respect that is rooted in genuine appreciation for the qualities and virtues of </a:t>
            </a:r>
            <a:br>
              <a:rPr lang="en-GB" sz="1400" dirty="0" smtClean="0"/>
            </a:br>
            <a:r>
              <a:rPr lang="en-GB" sz="1400" dirty="0" smtClean="0"/>
              <a:t>individuals or institutions, rather than compliance borne out of fear. </a:t>
            </a:r>
            <a:endParaRPr lang="it-IT" sz="1400" dirty="0"/>
          </a:p>
        </p:txBody>
      </p:sp>
      <p:pic>
        <p:nvPicPr>
          <p:cNvPr id="1027" name="Picture 3" descr="Z:\home\sturno\Scaricati\people-7805580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9074" y="2386684"/>
            <a:ext cx="4452926" cy="44529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09522" y="928669"/>
            <a:ext cx="6143668" cy="2357455"/>
          </a:xfrm>
        </p:spPr>
        <p:txBody>
          <a:bodyPr/>
          <a:lstStyle/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it-IT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Diversity</a:t>
            </a:r>
            <a:r>
              <a:rPr lang="it-IT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inclusivity can only be promoted through an open and inclusive approach.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Debate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freedom of speech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respect of other opinions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positivity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mentoring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are essential ingredients to promote diversity and inclusivity.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Accepting diversity is the key to inclusivity.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EDI means reaching the target of others rather than our own target. EDI means to share opportunities with others, at the expense of our own benefit.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EDI means a continuous revision of targets and initiatives, EDI means adaptation to a diverse set of cultures.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benefit from EDI is not individual benefit in itself. It is a benefit for the community, which in turn automatically implies that we all live in a better world.</a:t>
            </a:r>
          </a:p>
          <a:p>
            <a:pPr marL="180975" indent="-180975">
              <a:spcAft>
                <a:spcPts val="1200"/>
              </a:spcAft>
              <a:buFont typeface="Arial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Enjoying people, rather than fighting against the diverse ones, is </a:t>
            </a:r>
            <a:r>
              <a:rPr lang="en-US" b="1" smtClean="0">
                <a:latin typeface="Calibri" panose="020F0502020204030204" pitchFamily="34" charset="0"/>
                <a:cs typeface="Calibri" panose="020F0502020204030204" pitchFamily="34" charset="0"/>
              </a:rPr>
              <a:t>the key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to a bright future.</a:t>
            </a:r>
          </a:p>
        </p:txBody>
      </p:sp>
      <p:sp>
        <p:nvSpPr>
          <p:cNvPr id="8" name="Segnaposto testo 1"/>
          <p:cNvSpPr txBox="1">
            <a:spLocks/>
          </p:cNvSpPr>
          <p:nvPr/>
        </p:nvSpPr>
        <p:spPr>
          <a:xfrm>
            <a:off x="292139" y="352037"/>
            <a:ext cx="11233149" cy="64807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smtClean="0">
                <a:ln>
                  <a:noFill/>
                </a:ln>
                <a:solidFill>
                  <a:srgbClr val="BD2B0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Towards a bright future  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BD2B0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074" name="Picture 2" descr="Z:\home\sturno\Scaricati\ai-generated-7951399_128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0314" y="1000108"/>
            <a:ext cx="5857892" cy="5857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1273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EEEC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3531</TotalTime>
  <Words>735</Words>
  <Application>Microsoft Office PowerPoint</Application>
  <PresentationFormat>Personalizzato</PresentationFormat>
  <Paragraphs>66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7</vt:i4>
      </vt:variant>
    </vt:vector>
  </HeadingPairs>
  <TitlesOfParts>
    <vt:vector size="10" baseType="lpstr">
      <vt:lpstr>COPERTINA</vt:lpstr>
      <vt:lpstr>DIAPOSITIVE</vt:lpstr>
      <vt:lpstr>CHIUSURA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Alberto</cp:lastModifiedBy>
  <cp:revision>253</cp:revision>
  <dcterms:created xsi:type="dcterms:W3CDTF">2017-11-13T10:11:35Z</dcterms:created>
  <dcterms:modified xsi:type="dcterms:W3CDTF">2026-04-12T09:48:50Z</dcterms:modified>
</cp:coreProperties>
</file>