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1" r:id="rId1"/>
    <p:sldMasterId id="2147483661" r:id="rId2"/>
    <p:sldMasterId id="2147483677" r:id="rId3"/>
    <p:sldMasterId id="2147483689" r:id="rId4"/>
  </p:sldMasterIdLst>
  <p:notesMasterIdLst>
    <p:notesMasterId r:id="rId23"/>
  </p:notesMasterIdLst>
  <p:sldIdLst>
    <p:sldId id="256" r:id="rId5"/>
    <p:sldId id="257" r:id="rId6"/>
    <p:sldId id="276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74" r:id="rId22"/>
  </p:sldIdLst>
  <p:sldSz cx="12192000" cy="6858000"/>
  <p:notesSz cx="7559675" cy="106918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8" roundtripDataSignature="AMtx7mghkIi509NnivDI5g1xAVKnSJFg0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8A"/>
    <a:srgbClr val="72ABE2"/>
    <a:srgbClr val="00B0F0"/>
    <a:srgbClr val="4EB8F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77"/>
    <p:restoredTop sz="86411"/>
  </p:normalViewPr>
  <p:slideViewPr>
    <p:cSldViewPr snapToGrid="0">
      <p:cViewPr varScale="1">
        <p:scale>
          <a:sx n="92" d="100"/>
          <a:sy n="92" d="100"/>
        </p:scale>
        <p:origin x="-1092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240" y="17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customschemas.google.com/relationships/presentationmetadata" Target="meta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-863469" y="429953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28" name="Google Shape;12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01688"/>
            <a:ext cx="7126287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2d2ecb69a3_1_12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2" name="Google Shape;132;g22d2ecb69a3_1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01688"/>
            <a:ext cx="7126287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7875" cy="40100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4432732" y="11366607"/>
            <a:ext cx="3391121" cy="598352"/>
          </a:xfrm>
          <a:prstGeom prst="rect">
            <a:avLst/>
          </a:prstGeom>
        </p:spPr>
        <p:txBody>
          <a:bodyPr lIns="104287" tIns="52144" rIns="104287" bIns="52144"/>
          <a:lstStyle/>
          <a:p>
            <a:fld id="{FA482128-0414-449A-BA51-541025CDE05E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6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4214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7875" cy="40100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4432732" y="11366607"/>
            <a:ext cx="3391121" cy="598352"/>
          </a:xfrm>
          <a:prstGeom prst="rect">
            <a:avLst/>
          </a:prstGeom>
        </p:spPr>
        <p:txBody>
          <a:bodyPr lIns="104287" tIns="52144" rIns="104287" bIns="52144"/>
          <a:lstStyle/>
          <a:p>
            <a:fld id="{FA482128-0414-449A-BA51-541025CDE05E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7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5711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7875" cy="40100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4432732" y="11366607"/>
            <a:ext cx="3391121" cy="598352"/>
          </a:xfrm>
          <a:prstGeom prst="rect">
            <a:avLst/>
          </a:prstGeom>
        </p:spPr>
        <p:txBody>
          <a:bodyPr lIns="104287" tIns="52144" rIns="104287" bIns="52144"/>
          <a:lstStyle/>
          <a:p>
            <a:fld id="{FA482128-0414-449A-BA51-541025CDE05E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8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3583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2d2ecb69a3_1_12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2" name="Google Shape;132;g22d2ecb69a3_1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01688"/>
            <a:ext cx="7126287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3713281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91834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 preserve="1">
  <p:cSld name="Title, 4 Conte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8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28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8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3914708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 preserve="1">
  <p:cSld name="Title, 6 Conte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9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29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29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29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29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3246236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and Object">
  <p:cSld name="Content and Objec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2d3c89036f_0_530"/>
          <p:cNvSpPr txBox="1">
            <a:spLocks noGrp="1"/>
          </p:cNvSpPr>
          <p:nvPr>
            <p:ph type="body" idx="1"/>
          </p:nvPr>
        </p:nvSpPr>
        <p:spPr>
          <a:xfrm>
            <a:off x="6232527" y="1825628"/>
            <a:ext cx="5002200" cy="417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76" name="Google Shape;76;g22d3c89036f_0_530"/>
          <p:cNvCxnSpPr/>
          <p:nvPr/>
        </p:nvCxnSpPr>
        <p:spPr>
          <a:xfrm>
            <a:off x="838206" y="1"/>
            <a:ext cx="0" cy="13653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7" name="Google Shape;77;g22d3c89036f_0_530"/>
          <p:cNvSpPr txBox="1">
            <a:spLocks noGrp="1"/>
          </p:cNvSpPr>
          <p:nvPr>
            <p:ph type="title"/>
          </p:nvPr>
        </p:nvSpPr>
        <p:spPr>
          <a:xfrm>
            <a:off x="970723" y="575223"/>
            <a:ext cx="10263900" cy="7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8"/>
              <a:buFont typeface="Calibri"/>
              <a:buNone/>
              <a:defRPr sz="285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g22d3c89036f_0_530"/>
          <p:cNvSpPr txBox="1">
            <a:spLocks noGrp="1"/>
          </p:cNvSpPr>
          <p:nvPr>
            <p:ph type="body" idx="2"/>
          </p:nvPr>
        </p:nvSpPr>
        <p:spPr>
          <a:xfrm>
            <a:off x="967155" y="1825627"/>
            <a:ext cx="5004000" cy="417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1351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351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1351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1351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13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1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3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15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 preserve="1">
  <p:cSld name="Title, Conten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41765875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17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1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18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18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19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19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19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19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19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6000750" y="6540500"/>
            <a:ext cx="184252" cy="187300"/>
          </a:xfrm>
          <a:prstGeom prst="rect">
            <a:avLst/>
          </a:prstGeom>
        </p:spPr>
        <p:txBody>
          <a:bodyPr lIns="45720" tIns="22860" rIns="45720" bIns="22860"/>
          <a:lstStyle/>
          <a:p>
            <a:fld id="{86CB4B4D-7CA3-9044-876B-883B54F8677D}" type="slidenum">
              <a:rPr/>
              <a:pPr/>
              <a:t>‹N›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5"/>
            <a:ext cx="11233149" cy="648071"/>
          </a:xfrm>
          <a:prstGeom prst="rect">
            <a:avLst/>
          </a:prstGeom>
        </p:spPr>
        <p:txBody>
          <a:bodyPr lIns="45720" tIns="22860" rIns="45720" bIns="22860"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+mj-lt"/>
              </a:defRPr>
            </a:lvl1pPr>
          </a:lstStyle>
          <a:p>
            <a:pPr lvl="0"/>
            <a:r>
              <a:rPr lang="it-IT" dirty="0"/>
              <a:t>Fare clic per modificare il titolo della diapositiva</a:t>
            </a:r>
          </a:p>
        </p:txBody>
      </p:sp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6"/>
            <a:ext cx="11233149" cy="4320381"/>
          </a:xfrm>
          <a:prstGeom prst="rect">
            <a:avLst/>
          </a:prstGeom>
        </p:spPr>
        <p:txBody>
          <a:bodyPr lIns="45720" tIns="22860" rIns="45720" bIns="22860"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</p:spTree>
    <p:extLst>
      <p:ext uri="{BB962C8B-B14F-4D97-AF65-F5344CB8AC3E}">
        <p14:creationId xmlns="" xmlns:p14="http://schemas.microsoft.com/office/powerpoint/2010/main" val="22419365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895B7D8B-24E3-C247-B391-9AE890AE79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6E24CE1C-4D19-304D-8725-BCE26A4081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39EBFE26-F6BE-E042-962D-D0488AEF83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2C7D50-2744-AC4E-8176-63C13826F8E1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E835EB52-ACC8-9349-BF7C-B19D1376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9EDE9647-BAE7-0945-8941-324705C20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CC9C4C-8FA6-1740-BC21-3550E8E140C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6846139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C664840-755F-B54D-9A89-6E92076F3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1994EC25-FFFC-C94F-9251-E2AF3AA201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7B2DA1E0-D42A-A147-8C03-868DACCB5C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2C7D50-2744-AC4E-8176-63C13826F8E1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0158CE8E-7BD4-B346-9D82-27FE4F100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C170ABFD-A653-874A-8C7A-AE29AF7B8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CC9C4C-8FA6-1740-BC21-3550E8E140C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79035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5993172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2FA837DB-5FD7-C249-909F-404762B3D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1AB3881A-7830-0D4A-A8CA-D878046C9A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44C330AD-66E5-5144-97DC-3F9BF20CE4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65AF64C4-4315-5641-AB69-5C24952546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2C7D50-2744-AC4E-8176-63C13826F8E1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616C0981-621D-E94F-BC0C-6C6ED0BFC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143B03FF-9DDC-9843-8E31-DBACACFEC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CC9C4C-8FA6-1740-BC21-3550E8E140C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983718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 preserve="1">
  <p:cSld name="Title, 2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21"/>
          <p:cNvSpPr txBox="1">
            <a:spLocks noGrp="1"/>
          </p:cNvSpPr>
          <p:nvPr>
            <p:ph type="body" idx="1"/>
          </p:nvPr>
        </p:nvSpPr>
        <p:spPr>
          <a:xfrm>
            <a:off x="609480" y="1759503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19" name="Google Shape;19;p21"/>
          <p:cNvSpPr txBox="1">
            <a:spLocks noGrp="1"/>
          </p:cNvSpPr>
          <p:nvPr>
            <p:ph type="body" idx="2"/>
          </p:nvPr>
        </p:nvSpPr>
        <p:spPr>
          <a:xfrm>
            <a:off x="6231960" y="1759503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="" xmlns:p14="http://schemas.microsoft.com/office/powerpoint/2010/main" val="578237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82207DE-0EED-2147-B496-D9842C3EC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A094BCE9-202A-2A4D-A6B4-6BEE27E4E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931638"/>
            <a:ext cx="5157787" cy="3684588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Modifica gli stili del testo dello schema
Secondo livello
Terzo livello
Quarto livello
Quinto livello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="" xmlns:a16="http://schemas.microsoft.com/office/drawing/2014/main" id="{1CEAD101-3A01-104B-842C-50F5D2EBF1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931638"/>
            <a:ext cx="5183188" cy="3684588"/>
          </a:xfrm>
          <a:prstGeom prst="rect">
            <a:avLst/>
          </a:prstGeo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="" xmlns:a16="http://schemas.microsoft.com/office/drawing/2014/main" id="{D069F879-AF52-2D47-BE86-7D3C3F4DB2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45976" y="5857176"/>
            <a:ext cx="1189495" cy="367170"/>
          </a:xfrm>
          <a:prstGeom prst="rect">
            <a:avLst/>
          </a:prstGeom>
        </p:spPr>
        <p:txBody>
          <a:bodyPr/>
          <a:lstStyle/>
          <a:p>
            <a:fld id="{502C7D50-2744-AC4E-8176-63C13826F8E1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="" xmlns:a16="http://schemas.microsoft.com/office/drawing/2014/main" id="{E75B9945-3FFD-4140-9F6F-D8FDD7E22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552" y="5857176"/>
            <a:ext cx="1724187" cy="367170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="" xmlns:a16="http://schemas.microsoft.com/office/drawing/2014/main" id="{D6A41EFE-1DF0-684D-88EA-CC4689E25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7820" y="5855131"/>
            <a:ext cx="2743200" cy="367170"/>
          </a:xfrm>
          <a:prstGeom prst="rect">
            <a:avLst/>
          </a:prstGeom>
        </p:spPr>
        <p:txBody>
          <a:bodyPr/>
          <a:lstStyle/>
          <a:p>
            <a:fld id="{A8CC9C4C-8FA6-1740-BC21-3550E8E140C2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7238312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BF96B9C-7F1B-8249-A66D-E483F083A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6" name="Segnaposto data 6">
            <a:extLst>
              <a:ext uri="{FF2B5EF4-FFF2-40B4-BE49-F238E27FC236}">
                <a16:creationId xmlns="" xmlns:a16="http://schemas.microsoft.com/office/drawing/2014/main" id="{BAAE7B23-D950-92B7-5497-2F22834FBE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45976" y="5857176"/>
            <a:ext cx="1189495" cy="367170"/>
          </a:xfrm>
          <a:prstGeom prst="rect">
            <a:avLst/>
          </a:prstGeom>
        </p:spPr>
        <p:txBody>
          <a:bodyPr/>
          <a:lstStyle/>
          <a:p>
            <a:fld id="{502C7D50-2744-AC4E-8176-63C13826F8E1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7" name="Segnaposto piè di pagina 7">
            <a:extLst>
              <a:ext uri="{FF2B5EF4-FFF2-40B4-BE49-F238E27FC236}">
                <a16:creationId xmlns="" xmlns:a16="http://schemas.microsoft.com/office/drawing/2014/main" id="{F88CB21A-9BA0-3FAE-C02E-6F71D379C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552" y="5857176"/>
            <a:ext cx="1724187" cy="367170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8" name="Segnaposto numero diapositiva 8">
            <a:extLst>
              <a:ext uri="{FF2B5EF4-FFF2-40B4-BE49-F238E27FC236}">
                <a16:creationId xmlns="" xmlns:a16="http://schemas.microsoft.com/office/drawing/2014/main" id="{D53115DA-EDA9-D0EF-56A8-1D93B9669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7820" y="5855131"/>
            <a:ext cx="2743200" cy="367170"/>
          </a:xfrm>
          <a:prstGeom prst="rect">
            <a:avLst/>
          </a:prstGeom>
        </p:spPr>
        <p:txBody>
          <a:bodyPr/>
          <a:lstStyle/>
          <a:p>
            <a:fld id="{A8CC9C4C-8FA6-1740-BC21-3550E8E140C2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6670189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data 6">
            <a:extLst>
              <a:ext uri="{FF2B5EF4-FFF2-40B4-BE49-F238E27FC236}">
                <a16:creationId xmlns="" xmlns:a16="http://schemas.microsoft.com/office/drawing/2014/main" id="{440E8C3C-AABC-B36E-8710-D894C04659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45976" y="5857176"/>
            <a:ext cx="1189495" cy="367170"/>
          </a:xfrm>
          <a:prstGeom prst="rect">
            <a:avLst/>
          </a:prstGeom>
        </p:spPr>
        <p:txBody>
          <a:bodyPr/>
          <a:lstStyle/>
          <a:p>
            <a:fld id="{502C7D50-2744-AC4E-8176-63C13826F8E1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6" name="Segnaposto piè di pagina 7">
            <a:extLst>
              <a:ext uri="{FF2B5EF4-FFF2-40B4-BE49-F238E27FC236}">
                <a16:creationId xmlns="" xmlns:a16="http://schemas.microsoft.com/office/drawing/2014/main" id="{EED87048-37D9-671D-1D6A-9E3868C13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552" y="5857176"/>
            <a:ext cx="1724187" cy="367170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7" name="Segnaposto numero diapositiva 8">
            <a:extLst>
              <a:ext uri="{FF2B5EF4-FFF2-40B4-BE49-F238E27FC236}">
                <a16:creationId xmlns="" xmlns:a16="http://schemas.microsoft.com/office/drawing/2014/main" id="{B607703B-57D5-46E0-F227-5C92D364A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7820" y="5855131"/>
            <a:ext cx="2743200" cy="367170"/>
          </a:xfrm>
          <a:prstGeom prst="rect">
            <a:avLst/>
          </a:prstGeom>
        </p:spPr>
        <p:txBody>
          <a:bodyPr/>
          <a:lstStyle/>
          <a:p>
            <a:fld id="{A8CC9C4C-8FA6-1740-BC21-3550E8E140C2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32641115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97BA1E38-2D24-DB45-8C26-F182BDB85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F186FEAC-88F4-284F-B739-CFF082B6FD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0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9EFCF09B-2E42-104D-BE40-1895B2D45F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8" name="Segnaposto data 6">
            <a:extLst>
              <a:ext uri="{FF2B5EF4-FFF2-40B4-BE49-F238E27FC236}">
                <a16:creationId xmlns="" xmlns:a16="http://schemas.microsoft.com/office/drawing/2014/main" id="{259DF56C-DB67-042B-EFE0-7A301B2CAC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45976" y="5857176"/>
            <a:ext cx="1189495" cy="367170"/>
          </a:xfrm>
          <a:prstGeom prst="rect">
            <a:avLst/>
          </a:prstGeom>
        </p:spPr>
        <p:txBody>
          <a:bodyPr/>
          <a:lstStyle/>
          <a:p>
            <a:fld id="{502C7D50-2744-AC4E-8176-63C13826F8E1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9" name="Segnaposto piè di pagina 7">
            <a:extLst>
              <a:ext uri="{FF2B5EF4-FFF2-40B4-BE49-F238E27FC236}">
                <a16:creationId xmlns="" xmlns:a16="http://schemas.microsoft.com/office/drawing/2014/main" id="{D8519910-37B7-DFD9-EE93-570464F14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552" y="5857176"/>
            <a:ext cx="1724187" cy="367170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10" name="Segnaposto numero diapositiva 8">
            <a:extLst>
              <a:ext uri="{FF2B5EF4-FFF2-40B4-BE49-F238E27FC236}">
                <a16:creationId xmlns="" xmlns:a16="http://schemas.microsoft.com/office/drawing/2014/main" id="{5DF72EA4-2846-8B8F-FCB8-55057A624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7820" y="5855131"/>
            <a:ext cx="2743200" cy="367170"/>
          </a:xfrm>
          <a:prstGeom prst="rect">
            <a:avLst/>
          </a:prstGeom>
        </p:spPr>
        <p:txBody>
          <a:bodyPr/>
          <a:lstStyle/>
          <a:p>
            <a:fld id="{A8CC9C4C-8FA6-1740-BC21-3550E8E140C2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10669638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E1E1D40-0D8B-7D40-8296-80DB01A91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="" xmlns:a16="http://schemas.microsoft.com/office/drawing/2014/main" id="{4BA896D0-7853-C144-89E7-158C628707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46203D91-74EA-6D4B-9FF0-60483886CB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8" name="Segnaposto data 6">
            <a:extLst>
              <a:ext uri="{FF2B5EF4-FFF2-40B4-BE49-F238E27FC236}">
                <a16:creationId xmlns="" xmlns:a16="http://schemas.microsoft.com/office/drawing/2014/main" id="{A514609B-64FE-CB28-4615-03300F8EE5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45976" y="5857176"/>
            <a:ext cx="1189495" cy="367170"/>
          </a:xfrm>
          <a:prstGeom prst="rect">
            <a:avLst/>
          </a:prstGeom>
        </p:spPr>
        <p:txBody>
          <a:bodyPr/>
          <a:lstStyle/>
          <a:p>
            <a:fld id="{502C7D50-2744-AC4E-8176-63C13826F8E1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9" name="Segnaposto piè di pagina 7">
            <a:extLst>
              <a:ext uri="{FF2B5EF4-FFF2-40B4-BE49-F238E27FC236}">
                <a16:creationId xmlns="" xmlns:a16="http://schemas.microsoft.com/office/drawing/2014/main" id="{98BC538B-0904-54E6-B629-AC85C30EA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552" y="5857176"/>
            <a:ext cx="1724187" cy="367170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10" name="Segnaposto numero diapositiva 8">
            <a:extLst>
              <a:ext uri="{FF2B5EF4-FFF2-40B4-BE49-F238E27FC236}">
                <a16:creationId xmlns="" xmlns:a16="http://schemas.microsoft.com/office/drawing/2014/main" id="{EA939597-3BD0-4CBF-F773-F036A884D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7820" y="5855131"/>
            <a:ext cx="2743200" cy="367170"/>
          </a:xfrm>
          <a:prstGeom prst="rect">
            <a:avLst/>
          </a:prstGeom>
        </p:spPr>
        <p:txBody>
          <a:bodyPr/>
          <a:lstStyle/>
          <a:p>
            <a:fld id="{A8CC9C4C-8FA6-1740-BC21-3550E8E140C2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16308494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A738EF9-4B1E-9C2A-595B-50773A87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="" xmlns:p14="http://schemas.microsoft.com/office/powerpoint/2010/main" val="22094878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21B742EF-57B9-D348-8159-91B58EDB15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9E870C4F-A34F-5243-8A18-AE9EAE3318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AB6176EB-E3EA-E743-BB04-222A00CA91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77BA37-56B1-EB45-B8EB-1F2BB434455F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144D00EF-BC46-0C41-94D6-530C15CB6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A15D4D5B-EB74-F541-85B8-4C31E0EB6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B77474-0C06-E746-9124-49708FB7AD8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1482868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7C3A227F-BE77-5E40-A79D-8C8B6BAC6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B12619B6-A7AB-B440-BC03-C8D6A82D3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E17A2D29-013C-A046-BFBB-B75E2FB33C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77BA37-56B1-EB45-B8EB-1F2BB434455F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F73A6D7E-E430-6548-92F0-9DE9DAC99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640F5D46-84B0-A84C-970E-0B30081C1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B77474-0C06-E746-9124-49708FB7AD8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3112909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AFD82C6-3DBD-1F42-8138-A3EB8525E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AC5371A2-B565-2C4E-B5EC-B7492939D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A201F88B-0F15-B143-BFCB-F427BEADE5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77BA37-56B1-EB45-B8EB-1F2BB434455F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079B9BEE-AC56-454D-808C-9D16B32D7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3E049E1E-1F4A-074E-A098-B2A1D247A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B77474-0C06-E746-9124-49708FB7AD8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6261266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0A36C74-B5A7-CA4B-A0B0-18F597D04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FF7D93E9-A12E-BF48-9060-6BE9F3E75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E32C4E49-8ADD-344B-8813-90CB31767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37CCCD04-D488-EC4D-ABC7-313D11E9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77BA37-56B1-EB45-B8EB-1F2BB434455F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D71A10C1-E1F4-9449-95C9-CDF6A8358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D66B4028-7A5A-ED4B-8182-E0A567738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B77474-0C06-E746-9124-49708FB7AD8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371288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3289543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76C2A48-BDF7-1D45-B3FC-0F9B4D3CB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AD802160-A3A2-8F4B-AEDB-02C6D8B390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CF1A615D-E45B-BA4E-B784-2D70FC3004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893E787E-E691-6640-97A8-5AD9C46818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="" xmlns:a16="http://schemas.microsoft.com/office/drawing/2014/main" id="{8CC78803-50B9-2F44-A872-64C3EFC647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="" xmlns:a16="http://schemas.microsoft.com/office/drawing/2014/main" id="{362BBA0F-1A1F-EF45-AA6E-7D5F942952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77BA37-56B1-EB45-B8EB-1F2BB434455F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="" xmlns:a16="http://schemas.microsoft.com/office/drawing/2014/main" id="{E8F830E5-7B7B-CC4A-ADD9-118D80E6D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="" xmlns:a16="http://schemas.microsoft.com/office/drawing/2014/main" id="{B4E35A60-9860-624D-931F-19E6F4A79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B77474-0C06-E746-9124-49708FB7AD8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9240662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AD1A859-5DDA-B74A-8261-02374C8E6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="" xmlns:a16="http://schemas.microsoft.com/office/drawing/2014/main" id="{0816E8F6-409E-D249-9450-52AEE4A6EA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77BA37-56B1-EB45-B8EB-1F2BB434455F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="" xmlns:a16="http://schemas.microsoft.com/office/drawing/2014/main" id="{CE6BD86F-149C-2643-9E1F-A147EEF75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="" xmlns:a16="http://schemas.microsoft.com/office/drawing/2014/main" id="{62203191-BA6D-3A4F-B195-06DB92C2D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B77474-0C06-E746-9124-49708FB7AD8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7382476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="" xmlns:a16="http://schemas.microsoft.com/office/drawing/2014/main" id="{76AD1882-B768-224B-9BFA-A248CBA3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77BA37-56B1-EB45-B8EB-1F2BB434455F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="" xmlns:a16="http://schemas.microsoft.com/office/drawing/2014/main" id="{A8D89F44-0E12-FE4D-A7D7-E9DA219BF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="" xmlns:a16="http://schemas.microsoft.com/office/drawing/2014/main" id="{6166A603-B8FD-4442-A919-36255756D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B77474-0C06-E746-9124-49708FB7AD8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5294781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E26DEC6-EF13-7E40-BD0D-C5413A60D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4AFD0D60-B28D-EA4B-A134-DDC29D657C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C896E392-0924-F447-86F2-847C78BEA8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63566ECC-5344-494F-B4E6-D5D5AFE539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77BA37-56B1-EB45-B8EB-1F2BB434455F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1B34659A-DB89-194B-A049-15970F7C4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4A1CDEBD-56F6-0B44-98EB-2CF9EBE86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B77474-0C06-E746-9124-49708FB7AD8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7369900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60B982F-1136-054E-8824-CD6DC190F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="" xmlns:a16="http://schemas.microsoft.com/office/drawing/2014/main" id="{75490229-4D85-F944-AF65-2874457FE8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C953EABF-B6DC-364A-94BE-E975F35280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737E6D69-FE22-D54D-A284-1B0DCF91A2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77BA37-56B1-EB45-B8EB-1F2BB434455F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64F56AA3-B912-CB48-9771-196740501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C417D48C-7868-5A45-8E00-181572CAA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B77474-0C06-E746-9124-49708FB7AD8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558991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7997FDA5-A693-E343-8419-D1D82B66F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5335E775-54EB-7F48-835B-AA5726C137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F4E2439D-2BFB-8442-BEBD-1804B91A39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77BA37-56B1-EB45-B8EB-1F2BB434455F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86DFECF0-CB8C-3A4C-835A-F4D65C10C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23218039-C2D0-7F47-96FA-839C4C87B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B77474-0C06-E746-9124-49708FB7AD8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9711202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="" xmlns:a16="http://schemas.microsoft.com/office/drawing/2014/main" id="{F6E57B2D-D97D-6847-8C6A-4129DC23BF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2979DB3D-22ED-4441-89B1-64AD9DD9E2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DC6911C2-8C7A-984C-9152-4BF3A0622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77BA37-56B1-EB45-B8EB-1F2BB434455F}" type="datetimeFigureOut">
              <a:rPr lang="it-IT" smtClean="0"/>
              <a:pPr/>
              <a:t>14/04/2026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B876960F-771A-4F49-BC31-A0560F830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8D9F28F0-8290-7A45-8D48-9EB2CE948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B77474-0C06-E746-9124-49708FB7AD8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754011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 preserve="1">
  <p:cSld name="Centered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3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165552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 preserve="1">
  <p:cSld name="Title, 2 Content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5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7" name="Google Shape;27;p24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4"/>
          <p:cNvSpPr txBox="1">
            <a:spLocks noGrp="1"/>
          </p:cNvSpPr>
          <p:nvPr>
            <p:ph type="body" idx="3"/>
          </p:nvPr>
        </p:nvSpPr>
        <p:spPr>
          <a:xfrm>
            <a:off x="609480" y="3429000"/>
            <a:ext cx="5354280" cy="21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1711721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 preserve="1">
  <p:cSld name="Title Content and 2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5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5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2700180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 preserve="1">
  <p:cSld name="Title, 2 Content over Conte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6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6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4075472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 preserve="1">
  <p:cSld name="Title, Content over Conte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5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42" name="Google Shape;42;p27"/>
          <p:cNvSpPr txBox="1">
            <a:spLocks noGrp="1"/>
          </p:cNvSpPr>
          <p:nvPr>
            <p:ph type="body" idx="2"/>
          </p:nvPr>
        </p:nvSpPr>
        <p:spPr>
          <a:xfrm>
            <a:off x="609480" y="3367008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="" xmlns:p14="http://schemas.microsoft.com/office/powerpoint/2010/main" val="4221703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61552B34-F93D-EB38-88EE-E10D39985C0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 t="55714"/>
          <a:stretch>
            <a:fillRect/>
          </a:stretch>
        </p:blipFill>
        <p:spPr>
          <a:xfrm>
            <a:off x="0" y="3820885"/>
            <a:ext cx="12192000" cy="303711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="" xmlns:a16="http://schemas.microsoft.com/office/drawing/2014/main" id="{D31FD6F4-1443-5FE2-1928-A45D74454609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3978729" y="838202"/>
            <a:ext cx="4234542" cy="42345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6971197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="" xmlns:a16="http://schemas.microsoft.com/office/drawing/2014/main" id="{6107DB7A-D75E-30A6-048E-E1374F51EAF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671958" y="-141512"/>
            <a:ext cx="2438398" cy="243839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B0AC3207-C02E-9298-C1E5-DBEAAD73EED6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0" y="4071232"/>
            <a:ext cx="10722634" cy="278676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713" r:id="rId13"/>
    <p:sldLayoutId id="2147483715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50800" marR="0" lvl="0" indent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72ABE2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="" xmlns:a16="http://schemas.microsoft.com/office/drawing/2014/main" id="{BE34E740-D028-9D41-B371-AA0FB12DB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="" xmlns:a16="http://schemas.microsoft.com/office/drawing/2014/main" id="{91534BFA-E7CA-2142-8AE0-0BCD4230DB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2ABE2">
              <a:alpha val="1877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="" xmlns:a16="http://schemas.microsoft.com/office/drawing/2014/main" id="{B0E2F711-607A-2EF2-5764-A1B5EB0BB65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784598" y="4784727"/>
            <a:ext cx="2438398" cy="243839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022DC726-2EFE-2B04-4842-5ACDC686B34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4071232"/>
            <a:ext cx="10722634" cy="27867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4754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="" xmlns:a16="http://schemas.microsoft.com/office/drawing/2014/main" id="{81E049AC-994B-5948-B422-3E5D6F94F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D51495C6-1721-3F4E-8BD6-56AB3A9B807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152504" y="5539284"/>
            <a:ext cx="1886989" cy="95359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="" xmlns:a16="http://schemas.microsoft.com/office/drawing/2014/main" id="{FBF34E2A-B77C-FBE9-12E0-F46458F2265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3907767" y="1352881"/>
            <a:ext cx="4152238" cy="41522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01670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ertomontanari.it/ebookdroughts" TargetMode="External"/><Relationship Id="rId2" Type="http://schemas.openxmlformats.org/officeDocument/2006/relationships/hyperlink" Target="http://www.albertomontanari.it/" TargetMode="Externa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9.png"/><Relationship Id="rId4" Type="http://schemas.openxmlformats.org/officeDocument/2006/relationships/hyperlink" Target="http://www.albertomontanari.it/climatechange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alberto.montanari@unibo.it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20.png"/><Relationship Id="rId4" Type="http://schemas.openxmlformats.org/officeDocument/2006/relationships/hyperlink" Target="http://www.albertomontanari.i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alberto.montanari@unibo.i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Dust_Bowl" TargetMode="External"/><Relationship Id="rId7" Type="http://schemas.openxmlformats.org/officeDocument/2006/relationships/hyperlink" Target="https://www.youtube.com/watch?v=YQXhtjB5M2E&amp;t=8s%20cause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s://www.youtube.com/watch?v=n-rBhbkvtm0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Dust_Bow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="" xmlns:a16="http://schemas.microsoft.com/office/drawing/2014/main" id="{68DB9363-5BFF-1EEA-9021-50DD2FFD700B}"/>
              </a:ext>
            </a:extLst>
          </p:cNvPr>
          <p:cNvSpPr txBox="1"/>
          <p:nvPr/>
        </p:nvSpPr>
        <p:spPr>
          <a:xfrm>
            <a:off x="2627453" y="2071868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15" y="131055"/>
            <a:ext cx="11515062" cy="10669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Ricostruzione di magre di lunga durata per il </a:t>
            </a:r>
            <a:b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</a:b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bacino del Fiume Po dall'anno 1100 (1)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33210" y="5866709"/>
            <a:ext cx="6014887" cy="8977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marL="265907">
              <a:spcBef>
                <a:spcPts val="900"/>
              </a:spcBef>
            </a:pP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Allo stesso modo, la simulazione non attendibile dei modelli del clima storico non implica simile inattendibilità per la proiezione del clima futuro.</a:t>
            </a:r>
            <a:endParaRPr lang="it-IT" sz="1800" kern="1200" dirty="0">
              <a:solidFill>
                <a:srgbClr val="5E5E5E"/>
              </a:solidFill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15" y="1654770"/>
            <a:ext cx="11493560" cy="43262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205984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15" y="131055"/>
            <a:ext cx="11515062" cy="10669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Ricostruzione di magre di lunga durata per il </a:t>
            </a:r>
            <a:b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</a:b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bacino del Fiume Po dall'anno 1100 (2)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6957" y="1518312"/>
            <a:ext cx="5114263" cy="15972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algn="l"/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"In </a:t>
            </a:r>
            <a:r>
              <a:rPr lang="it-IT" sz="1800" kern="12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particolare, rileviamo il verificarsi di periodi eccezionalmente severi di siccità durante il Periodo Caldo Medievale (MCA), il Rinascimento e la tarda Piccola Era Glaciale (LIA), </a:t>
            </a:r>
            <a:r>
              <a:rPr lang="it-IT" sz="1800" kern="1200" dirty="0">
                <a:solidFill>
                  <a:srgbClr val="0070C0"/>
                </a:solidFill>
                <a:sym typeface="Helvetica Neue"/>
              </a:rPr>
              <a:t>con una durata di almeno 40 anni</a:t>
            </a:r>
            <a:r>
              <a:rPr lang="it-IT" sz="1800" kern="12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. Queste siccità sembrano essere più estreme rispetto ai periodi secchi osservati durante il periodo strumentale (1807–2023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)."</a:t>
            </a:r>
            <a:endParaRPr lang="it-IT" sz="1800" kern="1200" dirty="0">
              <a:solidFill>
                <a:srgbClr val="5E5E5E"/>
              </a:solidFill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71590" y="3906761"/>
            <a:ext cx="4164092" cy="1985159"/>
          </a:xfrm>
          <a:prstGeom prst="rect">
            <a:avLst/>
          </a:prstGeom>
        </p:spPr>
        <p:txBody>
          <a:bodyPr wrap="square" lIns="45720" tIns="22860" rIns="45720" bIns="22860">
            <a:spAutoFit/>
          </a:bodyPr>
          <a:lstStyle/>
          <a:p>
            <a:pPr algn="l"/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“</a:t>
            </a:r>
            <a:r>
              <a:rPr lang="it-IT" sz="1800" kern="1200" dirty="0" smtClean="0">
                <a:solidFill>
                  <a:srgbClr val="0070C0"/>
                </a:solidFill>
                <a:ea typeface="+mj-ea"/>
                <a:sym typeface="Helvetica Neue"/>
              </a:rPr>
              <a:t>I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 </a:t>
            </a:r>
            <a:r>
              <a:rPr lang="it-IT" sz="1800" kern="1200" dirty="0">
                <a:solidFill>
                  <a:srgbClr val="0070C0"/>
                </a:solidFill>
                <a:sym typeface="Helvetica Neue"/>
              </a:rPr>
              <a:t>modelli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climatici proiettano </a:t>
            </a:r>
            <a:r>
              <a:rPr lang="it-IT" sz="1800" kern="1200" dirty="0">
                <a:solidFill>
                  <a:srgbClr val="0070C0"/>
                </a:solidFill>
                <a:sym typeface="Helvetica Neue"/>
              </a:rPr>
              <a:t>in modo coerente una tendenza alla diminuzione della portata media fluviale nel futuro</a:t>
            </a:r>
            <a:r>
              <a:rPr lang="it-IT" sz="1800" kern="12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, il cui valore medio potrebbe risultare inferiore alla condizione più secca rappresentata dalle ricostruzioni e dalle simulazioni </a:t>
            </a:r>
            <a:r>
              <a:rPr lang="it-IT" sz="1800" kern="1200" dirty="0" err="1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paleoclimatiche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.” </a:t>
            </a:r>
            <a:endParaRPr lang="it-IT" sz="1800" kern="1200" dirty="0">
              <a:solidFill>
                <a:srgbClr val="5E5E5E"/>
              </a:solidFill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051" y="1669391"/>
            <a:ext cx="6526458" cy="3594458"/>
          </a:xfrm>
          <a:prstGeom prst="rect">
            <a:avLst/>
          </a:prstGeom>
        </p:spPr>
      </p:pic>
      <p:sp>
        <p:nvSpPr>
          <p:cNvPr id="7" name="Rectangle 9"/>
          <p:cNvSpPr/>
          <p:nvPr/>
        </p:nvSpPr>
        <p:spPr>
          <a:xfrm>
            <a:off x="5828492" y="5347637"/>
            <a:ext cx="6100271" cy="877163"/>
          </a:xfrm>
          <a:prstGeom prst="rect">
            <a:avLst/>
          </a:prstGeom>
        </p:spPr>
        <p:txBody>
          <a:bodyPr wrap="square" lIns="45720" tIns="22860" rIns="45720" bIns="22860">
            <a:spAutoFit/>
          </a:bodyPr>
          <a:lstStyle/>
          <a:p>
            <a:pPr algn="l"/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“Inoltre</a:t>
            </a:r>
            <a:r>
              <a:rPr lang="it-IT" sz="1800" kern="12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, le condizioni di siccità annuali e multidecadali future probabilmente somiglieranno, o addirittura supereranno, l’evento più grave registrato durante il MCA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."</a:t>
            </a:r>
            <a:endParaRPr lang="it-IT" sz="1800" kern="1200" dirty="0">
              <a:solidFill>
                <a:srgbClr val="5E5E5E"/>
              </a:solidFill>
              <a:latin typeface="+mj-lt"/>
              <a:ea typeface="+mj-ea"/>
              <a:cs typeface="+mj-cs"/>
              <a:sym typeface="Helvetica Neue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82919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3915" y="269277"/>
            <a:ext cx="11515062" cy="10669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Quali soluzioni per stimare il rischio di </a:t>
            </a:r>
            <a:b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</a:b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magra di lunga durata?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15" y="1445857"/>
            <a:ext cx="6315742" cy="13420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marL="285750" indent="-285750" defTabSz="1219169" hangingPunct="0"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Non è chiaro se il cambiamento climatico abbia accentuato il rischio di magra di lunga durata</a:t>
            </a:r>
            <a:r>
              <a:rPr lang="it-IT" sz="1800" b="1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;</a:t>
            </a:r>
          </a:p>
          <a:p>
            <a:pPr marL="285750" indent="-285750" defTabSz="1219169" hangingPunct="0"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Il cambiamento climatico non è uguale dappertutto 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e non implica necessariamente un peggioramento diffuso della resilienza delle infrastrutture e politiche di gestione;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983" y="1677121"/>
            <a:ext cx="5029200" cy="26282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2742" y="3051633"/>
            <a:ext cx="6301967" cy="13420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Sicuramente</a:t>
            </a:r>
            <a:r>
              <a:rPr lang="it-IT" sz="1800" dirty="0"/>
              <a:t> </a:t>
            </a:r>
            <a:r>
              <a:rPr lang="it-IT" sz="1800" kern="1200" dirty="0">
                <a:solidFill>
                  <a:srgbClr val="0070C0"/>
                </a:solidFill>
                <a:sym typeface="Helvetica Neue"/>
              </a:rPr>
              <a:t>con clima caldo l’impatto di magre è accentuato</a:t>
            </a:r>
            <a:r>
              <a:rPr lang="it-IT" sz="1800" kern="12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, ma rimane da chiarire se e come il riscaldamento globale abbia intensificato frequenza e severità delle magre;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rgbClr val="0070C0"/>
                </a:solidFill>
                <a:sym typeface="Helvetica Neue"/>
              </a:rPr>
              <a:t>I modelli climatici non consentono di ottenere stime attendibili per le magre di lunga durata future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;</a:t>
            </a:r>
            <a:endParaRPr lang="it-IT" sz="1800" dirty="0">
              <a:solidFill>
                <a:srgbClr val="5E5E5E"/>
              </a:solidFill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2140526" y="5032832"/>
            <a:ext cx="9885218" cy="13420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marL="285750" indent="-285750" defTabSz="1219169" hangingPunct="0"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kern="1200" dirty="0" err="1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Guo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 e Montanari (2023):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la stima della frequenza delle magre in ipotesi di stazionarietà è più cautelativa rispetto alla previsione climatica, anche a valle di tecniche di "bias correction".</a:t>
            </a:r>
          </a:p>
          <a:p>
            <a:pPr defTabSz="1219169" hangingPunct="0">
              <a:spcBef>
                <a:spcPts val="600"/>
              </a:spcBef>
              <a:buClrTx/>
            </a:pPr>
            <a:endParaRPr lang="it-IT" sz="1800" dirty="0">
              <a:solidFill>
                <a:srgbClr val="5E5E5E"/>
              </a:solidFill>
              <a:latin typeface="+mj-lt"/>
              <a:ea typeface="+mj-ea"/>
              <a:cs typeface="+mj-cs"/>
              <a:sym typeface="Helvetica Neue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23821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3915" y="523194"/>
            <a:ext cx="11515062" cy="5591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Quali soluzioni: premessa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1344" y="1622524"/>
            <a:ext cx="10946703" cy="13420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Non c’è alcun dubbio che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la resilienza delle infrastrutture 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nei confronti di estremi climatici e cambiamento climatico</a:t>
            </a:r>
            <a:r>
              <a:rPr lang="it-IT" sz="1800" dirty="0" smtClean="0"/>
              <a:t>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sia una priorità massima</a:t>
            </a:r>
            <a:r>
              <a:rPr lang="it-IT" sz="1800" dirty="0" smtClean="0"/>
              <a:t>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La stima degli eventi estremi, in condizioni di stazionarietà e cambiamento climatico, è uno dei temi chiave delle scienze idrologiche da decenni,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sul quale la comunità scientifica italiana ha espresso contributi di massima importanza.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La soluzione al 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problema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 non può che derivare dalla fusione delle competenze 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delle scienze climatiche con quelle idrologiche, giuridiche, economiche e sociali. Ignorare una delle componenti significa perdere pezzi essenziali. Ad esempio, come è possibile pianificare resilienza senza considerare il valore economico degli investimenti e senza considerare le competenze e responsabilità dei diversi attori?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I servizi climatici giocano un ruolo chiave 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ma devono essere predisposti con il coinvolgimento delle competenze di cui sopra.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La stima del clima futuro, con relative incertezze stimate con approccio ingegneristico</a:t>
            </a:r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, è la base di partenza.</a:t>
            </a:r>
            <a:endParaRPr lang="it-IT" sz="1800" dirty="0">
              <a:solidFill>
                <a:srgbClr val="5E5E5E"/>
              </a:solidFill>
              <a:latin typeface="+mj-lt"/>
              <a:ea typeface="+mj-ea"/>
              <a:cs typeface="+mj-cs"/>
              <a:sym typeface="Helvetica Neue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40870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Annual rainfall series in Bologna with droughts highlighted in g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3643" y="2668174"/>
            <a:ext cx="5536018" cy="390777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3915" y="269277"/>
            <a:ext cx="11515062" cy="10669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Quali soluzioni: simulazione stocastica </a:t>
            </a:r>
            <a:b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</a:b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(progetto RETURN)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14" y="1653677"/>
            <a:ext cx="11632021" cy="13420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marL="285750" indent="-285750" defTabSz="1219169" hangingPunct="0"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La simulazione stocastica è un approccio tradizionale ma solo di recente sono stati proposti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modelli in grado di simulare variabili su diverse scale spaziali e temporali</a:t>
            </a: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.</a:t>
            </a:r>
          </a:p>
          <a:p>
            <a:pPr marL="285750" indent="-285750" defTabSz="1219169" hangingPunct="0"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La simulazione stocastica permette di simulare situazioni ed eventi che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non si sono verificati ma che avrebbero potuto verificarsi</a:t>
            </a:r>
            <a:r>
              <a:rPr lang="it-IT" sz="1800" dirty="0" smtClean="0"/>
              <a:t> </a:t>
            </a: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con la stessa probabilità con la quale si sono materializzati gli eventi osservati.</a:t>
            </a:r>
          </a:p>
        </p:txBody>
      </p:sp>
      <p:sp>
        <p:nvSpPr>
          <p:cNvPr id="3" name="Rectangle 2"/>
          <p:cNvSpPr/>
          <p:nvPr/>
        </p:nvSpPr>
        <p:spPr>
          <a:xfrm>
            <a:off x="233914" y="3142103"/>
            <a:ext cx="5782422" cy="1985159"/>
          </a:xfrm>
          <a:prstGeom prst="rect">
            <a:avLst/>
          </a:prstGeom>
        </p:spPr>
        <p:txBody>
          <a:bodyPr wrap="square" lIns="45720" tIns="22860" rIns="45720" bIns="2286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rgbClr val="0070C0"/>
                </a:solidFill>
                <a:sym typeface="Helvetica Neue"/>
              </a:rPr>
              <a:t>Esempio</a:t>
            </a:r>
            <a:r>
              <a:rPr lang="it-IT" sz="1800" dirty="0"/>
              <a:t>: </a:t>
            </a:r>
            <a:r>
              <a:rPr lang="it-IT" sz="1800" dirty="0">
                <a:solidFill>
                  <a:srgbClr val="5E5E5E"/>
                </a:solidFill>
                <a:sym typeface="Helvetica Neue"/>
              </a:rPr>
              <a:t>serie delle precipitazioni giornaliere di Bologna (1813 – oggi): messa a punto di modello CoSMoS (Papalexiou, 2022) integrato con modello FARIMA (0,d,0) di altezza di precipitazione annuale, integrato con assegnate variazioni di statistiche di clima futuro (derivate da modelli climatici o pratica ingegneristica</a:t>
            </a: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).</a:t>
            </a:r>
            <a:endParaRPr lang="it-IT" sz="1800" dirty="0">
              <a:solidFill>
                <a:srgbClr val="5E5E5E"/>
              </a:solidFill>
              <a:sym typeface="Helvetica Neue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96805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3915" y="236116"/>
            <a:ext cx="11515062" cy="5591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Considerazioni conclusive (1)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179" y="870252"/>
            <a:ext cx="9481104" cy="13420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marL="285750" indent="-285750" defTabSz="1219169" hangingPunct="0">
              <a:spcBef>
                <a:spcPts val="12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Il cambiamento climatico non è ovunque lo stesso. In dipendenza dalla situazione locale occorre studiare come incrociare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tutta l’informazione disponibile</a:t>
            </a: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, includendo informazione da modelli climatici, simulazione stocastica, valutazione ingegneristica delle specificità locali.</a:t>
            </a:r>
          </a:p>
          <a:p>
            <a:pPr marL="285750" indent="-285750" defTabSz="1219169" hangingPunct="0">
              <a:spcBef>
                <a:spcPts val="12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La valutazione della soluzione più opportuna è compito dei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servizi climatici</a:t>
            </a: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, necessariamente ottimizzati sfruttando la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completezza dell’informazione disponibile in ottica transdisciplinare</a:t>
            </a:r>
            <a:r>
              <a:rPr lang="it-IT" sz="1800" dirty="0" smtClean="0"/>
              <a:t>.</a:t>
            </a:r>
          </a:p>
          <a:p>
            <a:pPr marL="285750" indent="-285750" defTabSz="1219169" hangingPunct="0">
              <a:spcBef>
                <a:spcPts val="12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Prestare particolare attenzione alle situazioni che originano "amplificazione dell’impatto", ovvero situazioni "sorpresa", non previste anche se plausibili, che possono originare impatto improvvisamente amplificato (ad esempio, cascata di carenze infrastrutturali).</a:t>
            </a:r>
          </a:p>
          <a:p>
            <a:pPr marL="285750" indent="-285750" defTabSz="1219169" hangingPunct="0">
              <a:spcBef>
                <a:spcPts val="12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Sistemi di gestione del servizio idrico integrato</a:t>
            </a: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: un punto chiave, che costituisce un indicatore di resilienza da utilizzare nell’ambito dei servizi climatici, è la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diversificazione delle fonti</a:t>
            </a: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. Sistemi che contano su una fonte per più del 60% dell’approvvigionamento idrico devono essere oggetto di attenta valutazione.</a:t>
            </a:r>
          </a:p>
          <a:p>
            <a:pPr marL="285750" indent="-285750" defTabSz="1219169" hangingPunct="0">
              <a:spcBef>
                <a:spcPts val="1200"/>
              </a:spcBef>
              <a:buClrTx/>
              <a:buFont typeface="Arial" panose="020B0604020202020204" pitchFamily="34" charset="0"/>
              <a:buChar char="•"/>
            </a:pPr>
            <a:endParaRPr lang="it-IT" sz="1800" dirty="0" smtClean="0">
              <a:solidFill>
                <a:srgbClr val="5E5E5E"/>
              </a:solidFill>
              <a:sym typeface="Helvetica Neue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108" y="4963127"/>
            <a:ext cx="1828134" cy="175334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19012" y="5801858"/>
            <a:ext cx="3666141" cy="4046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indent="-285750" defTabSz="1219169" hangingPunct="0">
              <a:buClrTx/>
            </a:pP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Fondo italiano per la scienza</a:t>
            </a:r>
          </a:p>
          <a:p>
            <a:pPr indent="-285750" defTabSz="1219169" hangingPunct="0">
              <a:buClrTx/>
            </a:pP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Advanced Grant CO22Water</a:t>
            </a:r>
          </a:p>
        </p:txBody>
      </p:sp>
    </p:spTree>
    <p:extLst>
      <p:ext uri="{BB962C8B-B14F-4D97-AF65-F5344CB8AC3E}">
        <p14:creationId xmlns="" xmlns:p14="http://schemas.microsoft.com/office/powerpoint/2010/main" val="36811734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3915" y="214849"/>
            <a:ext cx="11515062" cy="5591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Considerazioni conclusive (2)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179" y="1413723"/>
            <a:ext cx="10073385" cy="13420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marL="285750" indent="-285750" defTabSz="1219169" hangingPunct="0">
              <a:spcBef>
                <a:spcPts val="12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La resilienza </a:t>
            </a: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nei confronti delle magre di lunga durata non può essere assicurata dalla sola risorsa idrica superficiale.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I serbatoi artificiali difficilmente possono assicurare un compenso di lunga durata</a:t>
            </a:r>
            <a:r>
              <a:rPr lang="it-IT" sz="1800" dirty="0" smtClean="0"/>
              <a:t>. E’ essenziale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il contributo delle acque sotterranee</a:t>
            </a: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, che reagiscono più lentamente alla magra, che devono essere protette durante l’utilizzo ordinario.</a:t>
            </a:r>
          </a:p>
          <a:p>
            <a:pPr marL="285750" indent="-285750" defTabSz="1219169" hangingPunct="0">
              <a:spcBef>
                <a:spcPts val="12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Lo studio della resilienza delle acque sotterranee è dunque elemento chiave</a:t>
            </a: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. Nota bene: la letteratura sta mettendo in evidenza l’utilità a questo fine di metodi "machine learning« (Delfini et al., 2025; 2026).</a:t>
            </a:r>
          </a:p>
          <a:p>
            <a:pPr marL="285750" indent="-285750" defTabSz="1219169" hangingPunct="0">
              <a:spcBef>
                <a:spcPts val="12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La chiave di volta è il risparmio idrico, comprensivo di riuso e riduzione delle perdite</a:t>
            </a:r>
            <a:r>
              <a:rPr lang="it-IT" sz="1800" b="1" dirty="0" smtClean="0"/>
              <a:t>.</a:t>
            </a:r>
          </a:p>
          <a:p>
            <a:pPr marL="285750" indent="-285750" defTabSz="1219169" hangingPunct="0">
              <a:spcBef>
                <a:spcPts val="12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Ulteriore elemento essenziale è la gestione</a:t>
            </a: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: la soluzione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pubblico-privato</a:t>
            </a:r>
            <a:r>
              <a:rPr lang="it-IT" sz="1800" dirty="0" smtClean="0"/>
              <a:t> </a:t>
            </a: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con maggioranza a partecipazione pubblica è un’opzione interessante.</a:t>
            </a:r>
          </a:p>
        </p:txBody>
      </p:sp>
    </p:spTree>
    <p:extLst>
      <p:ext uri="{BB962C8B-B14F-4D97-AF65-F5344CB8AC3E}">
        <p14:creationId xmlns="" xmlns:p14="http://schemas.microsoft.com/office/powerpoint/2010/main" val="7364426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3915" y="453842"/>
            <a:ext cx="11515062" cy="5591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Referenze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179" y="1642325"/>
            <a:ext cx="11227984" cy="13420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5E5E5E"/>
                </a:solidFill>
                <a:sym typeface="Helvetica Neue"/>
              </a:rPr>
              <a:t>Guo, R., &amp; Montanari, A. (2023). Historical rainfall data in northern Italy predict larger meteorological drought hazard than climate projections. Hydrology and Earth System Sciences, 27(15), 2847-2863</a:t>
            </a:r>
            <a:r>
              <a:rPr lang="en-US" sz="1600" dirty="0" smtClean="0">
                <a:solidFill>
                  <a:srgbClr val="5E5E5E"/>
                </a:solidFill>
                <a:sym typeface="Helvetica Neue"/>
              </a:rPr>
              <a:t>.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5E5E5E"/>
                </a:solidFill>
                <a:sym typeface="Helvetica Neue"/>
              </a:rPr>
              <a:t>Guo, R., Nguyen, H. T., Galelli, S., Ceola, S., &amp; Montanari, A. (2025). Bridging information from paleo‐hydrological and climate model ensembles to assess long term hydrological drought hazard. AGU Advances, 6(2), e2024AV001393</a:t>
            </a:r>
            <a:r>
              <a:rPr lang="it-IT" sz="1600" dirty="0" smtClean="0">
                <a:solidFill>
                  <a:srgbClr val="5E5E5E"/>
                </a:solidFill>
                <a:sym typeface="Helvetica Neue"/>
              </a:rPr>
              <a:t>.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5E5E5E"/>
                </a:solidFill>
                <a:sym typeface="Helvetica Neue"/>
              </a:rPr>
              <a:t>Delfini, I., Chahoud, A., Zamrsky, D., &amp; Montanari, A. (2025). Assessment of climate change impacts on groundwater exploitation sustainability in the Emilia-Romagna region (Italy). Hydrological Sciences Journal, (just-accepted).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5E5E5E"/>
                </a:solidFill>
                <a:sym typeface="Helvetica Neue"/>
              </a:rPr>
              <a:t>Delfini, I., Zamrsky, D., &amp; Montanari, A. (2026). A comparative analysis of physics-based and machine learning methods for sustainable aquifer management in the Emilia-Romagna region (Italy), manuscript to be submitted.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5E5E5E"/>
                </a:solidFill>
                <a:sym typeface="Helvetica Neue"/>
              </a:rPr>
              <a:t>Montanari</a:t>
            </a:r>
            <a:r>
              <a:rPr lang="en-US" sz="1600" dirty="0">
                <a:solidFill>
                  <a:srgbClr val="5E5E5E"/>
                </a:solidFill>
                <a:sym typeface="Helvetica Neue"/>
              </a:rPr>
              <a:t>, A. (2012). Hydrology of the Po River: looking for changing patterns in river discharge. Hydrology and Earth System Sciences, 16(10), 3739-3747</a:t>
            </a:r>
            <a:r>
              <a:rPr lang="en-US" sz="1600" dirty="0" smtClean="0">
                <a:solidFill>
                  <a:srgbClr val="5E5E5E"/>
                </a:solidFill>
                <a:sym typeface="Helvetica Neue"/>
              </a:rPr>
              <a:t>.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 smtClean="0">
                <a:hlinkClick r:id="rId2"/>
              </a:rPr>
              <a:t>www.albertomontanari.it</a:t>
            </a:r>
            <a:endParaRPr lang="en-US" sz="1600" dirty="0" smtClean="0"/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 smtClean="0">
                <a:hlinkClick r:id="rId3"/>
              </a:rPr>
              <a:t>www.albertomontanari.it/ebookdroughts</a:t>
            </a:r>
            <a:endParaRPr lang="en-US" sz="1600" dirty="0" smtClean="0"/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 smtClean="0">
                <a:hlinkClick r:id="rId4"/>
              </a:rPr>
              <a:t>www.albertomontanari.it/climatechange</a:t>
            </a:r>
            <a:endParaRPr lang="en-US" sz="16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15" y="5329286"/>
            <a:ext cx="11691314" cy="9864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1439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2d2ecb69a3_1_123"/>
          <p:cNvSpPr txBox="1"/>
          <p:nvPr/>
        </p:nvSpPr>
        <p:spPr>
          <a:xfrm>
            <a:off x="1751401" y="1058645"/>
            <a:ext cx="8568000" cy="542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Calibri"/>
                <a:hlinkClick r:id="rId3"/>
              </a:rPr>
              <a:t>alberto.montanari@unibo.it</a:t>
            </a:r>
            <a:endParaRPr lang="it-IT" sz="3300" b="1" dirty="0" smtClean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Calibri"/>
                <a:hlinkClick r:id="rId4"/>
              </a:rPr>
              <a:t>www.albertomontanari.it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98240" y="1971028"/>
            <a:ext cx="7877030" cy="408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36441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2d2ecb69a3_1_123"/>
          <p:cNvSpPr txBox="1"/>
          <p:nvPr/>
        </p:nvSpPr>
        <p:spPr>
          <a:xfrm>
            <a:off x="874175" y="2324075"/>
            <a:ext cx="10443650" cy="13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/>
            <a:r>
              <a:rPr lang="it-IT" sz="3800" b="1" dirty="0" smtClean="0">
                <a:solidFill>
                  <a:srgbClr val="00208A"/>
                </a:solidFill>
                <a:latin typeface="Century Gothic" panose="020B0502020202020204" pitchFamily="34" charset="0"/>
                <a:cs typeface="Calibri"/>
              </a:rPr>
              <a:t>Magre di lunga durata e “</a:t>
            </a:r>
            <a:r>
              <a:rPr lang="it-IT" sz="3800" b="1" dirty="0" err="1" smtClean="0">
                <a:solidFill>
                  <a:srgbClr val="00208A"/>
                </a:solidFill>
                <a:latin typeface="Century Gothic" panose="020B0502020202020204" pitchFamily="34" charset="0"/>
                <a:cs typeface="Calibri"/>
              </a:rPr>
              <a:t>Day</a:t>
            </a:r>
            <a:r>
              <a:rPr lang="it-IT" sz="3800" b="1" dirty="0" smtClean="0">
                <a:solidFill>
                  <a:srgbClr val="00208A"/>
                </a:solidFill>
                <a:latin typeface="Century Gothic" panose="020B0502020202020204" pitchFamily="34" charset="0"/>
                <a:cs typeface="Calibri"/>
              </a:rPr>
              <a:t> Zero”</a:t>
            </a:r>
          </a:p>
          <a:p>
            <a:pPr algn="ctr"/>
            <a:r>
              <a:rPr lang="it-IT" sz="3800" b="1" dirty="0" smtClean="0">
                <a:solidFill>
                  <a:srgbClr val="00208A"/>
                </a:solidFill>
                <a:latin typeface="Century Gothic" panose="020B0502020202020204" pitchFamily="34" charset="0"/>
                <a:cs typeface="Calibri"/>
              </a:rPr>
              <a:t>La Spada di Damocle dei grandi sistemi di approvvigionamento idrico</a:t>
            </a:r>
            <a:endParaRPr lang="it-IT" sz="3800" b="1" dirty="0">
              <a:solidFill>
                <a:srgbClr val="00208A"/>
              </a:solidFill>
              <a:latin typeface="Century Gothic" panose="020B0502020202020204" pitchFamily="34" charset="0"/>
              <a:cs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8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g22d2ecb69a3_1_123"/>
          <p:cNvSpPr txBox="1"/>
          <p:nvPr/>
        </p:nvSpPr>
        <p:spPr>
          <a:xfrm>
            <a:off x="1358750" y="3338571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 dirty="0">
                <a:solidFill>
                  <a:srgbClr val="00208A"/>
                </a:solidFill>
                <a:latin typeface="Calibri"/>
                <a:ea typeface="Calibri"/>
                <a:cs typeface="Calibri"/>
                <a:sym typeface="Calibri"/>
              </a:rPr>
              <a:t>Bergamo, 15 aprile 2026</a:t>
            </a:r>
            <a:endParaRPr sz="2400" dirty="0">
              <a:solidFill>
                <a:srgbClr val="00208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>
              <a:solidFill>
                <a:srgbClr val="00208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400" dirty="0" smtClean="0">
                <a:solidFill>
                  <a:srgbClr val="00208A"/>
                </a:solidFill>
                <a:latin typeface="Calibri"/>
                <a:ea typeface="Calibri"/>
                <a:cs typeface="Calibri"/>
                <a:sym typeface="Calibri"/>
              </a:rPr>
              <a:t>Alberto Montanari</a:t>
            </a:r>
            <a:endParaRPr sz="2400" dirty="0">
              <a:solidFill>
                <a:srgbClr val="00208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400" u="sng" dirty="0" smtClean="0">
                <a:solidFill>
                  <a:srgbClr val="00208A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alberto.montanari@unibo.it</a:t>
            </a:r>
            <a:endParaRPr lang="it-IT" sz="2400" u="sng" dirty="0" smtClean="0">
              <a:solidFill>
                <a:srgbClr val="00208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>
              <a:solidFill>
                <a:srgbClr val="00208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35;g22d2ecb69a3_1_123"/>
          <p:cNvSpPr txBox="1"/>
          <p:nvPr/>
        </p:nvSpPr>
        <p:spPr>
          <a:xfrm>
            <a:off x="1365676" y="5964021"/>
            <a:ext cx="9144000" cy="343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 dirty="0" smtClean="0">
                <a:solidFill>
                  <a:srgbClr val="00208A"/>
                </a:solidFill>
                <a:latin typeface="Calibri"/>
                <a:ea typeface="Calibri"/>
                <a:cs typeface="Calibri"/>
                <a:sym typeface="Calibri"/>
              </a:rPr>
              <a:t>Presentazione disponibile su: www.albertomontanari.it</a:t>
            </a:r>
            <a:endParaRPr sz="1600" dirty="0">
              <a:solidFill>
                <a:srgbClr val="00208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6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15" y="226748"/>
            <a:ext cx="10005238" cy="10669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Premessa: gestione delle infrastrutture, un aspetto chiave per la sicurezza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15" y="1514003"/>
            <a:ext cx="11759611" cy="13420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marL="285750" indent="-285750" defTabSz="1219169" hangingPunct="0"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La gestione delle infrastrutture è strettamente legata ai relativi piani per gli investimenti, monitoraggio, controllo e manutenzione.</a:t>
            </a:r>
          </a:p>
          <a:p>
            <a:pPr marL="285750" indent="-285750" defTabSz="1219169" hangingPunct="0"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Il nodo della gestione pubblica/privata.</a:t>
            </a:r>
          </a:p>
          <a:p>
            <a:pPr marL="285750" indent="-285750" defTabSz="1219169" hangingPunct="0"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Il nodo della comunicazione con l’utenza e con il pubblico.</a:t>
            </a:r>
          </a:p>
          <a:p>
            <a:pPr marL="285750" indent="-285750" defTabSz="1219169" hangingPunct="0"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5E5E5E"/>
                </a:solidFill>
                <a:sym typeface="Helvetica Neue"/>
              </a:rPr>
              <a:t>L’esempio di ARCA Srl per la gestione del servizio idrico integrato (SII) in Provincia di Reggio Emilia</a:t>
            </a:r>
            <a:r>
              <a:rPr lang="it-IT" sz="1800" dirty="0" smtClean="0"/>
              <a:t>.</a:t>
            </a:r>
          </a:p>
          <a:p>
            <a:pPr marL="285750" indent="-285750" defTabSz="1219169" hangingPunct="0"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it-IT" sz="1800" b="1" dirty="0" smtClean="0">
                <a:solidFill>
                  <a:srgbClr val="0070C0"/>
                </a:solidFill>
                <a:sym typeface="Helvetica Neue"/>
              </a:rPr>
              <a:t>Alcuni numeri di SII Reggio Emilia</a:t>
            </a:r>
            <a:r>
              <a:rPr lang="it-IT" sz="1800" dirty="0" smtClean="0">
                <a:solidFill>
                  <a:srgbClr val="0070C0"/>
                </a:solidFill>
                <a:sym typeface="Helvetica Neue"/>
              </a:rPr>
              <a:t>:</a:t>
            </a:r>
          </a:p>
          <a:p>
            <a:pPr marL="44450" lvl="1">
              <a:spcBef>
                <a:spcPts val="600"/>
              </a:spcBef>
              <a:buClr>
                <a:srgbClr val="0055A5"/>
              </a:buClr>
            </a:pPr>
            <a:r>
              <a:rPr lang="it-IT" sz="1800" dirty="0" smtClean="0">
                <a:solidFill>
                  <a:srgbClr val="0070C0"/>
                </a:solidFill>
              </a:rPr>
              <a:t>	- Rete </a:t>
            </a:r>
            <a:r>
              <a:rPr lang="it-IT" sz="1800" dirty="0">
                <a:solidFill>
                  <a:srgbClr val="0070C0"/>
                </a:solidFill>
              </a:rPr>
              <a:t>acquedotto – 2023: 4.987 km</a:t>
            </a:r>
          </a:p>
          <a:p>
            <a:pPr marL="44450">
              <a:spcBef>
                <a:spcPts val="600"/>
              </a:spcBef>
              <a:buClr>
                <a:srgbClr val="0055A5"/>
              </a:buClr>
            </a:pPr>
            <a:r>
              <a:rPr lang="it-IT" sz="1800" dirty="0" smtClean="0">
                <a:solidFill>
                  <a:srgbClr val="0070C0"/>
                </a:solidFill>
              </a:rPr>
              <a:t>	- Rete </a:t>
            </a:r>
            <a:r>
              <a:rPr lang="it-IT" sz="1800" dirty="0">
                <a:solidFill>
                  <a:srgbClr val="0070C0"/>
                </a:solidFill>
              </a:rPr>
              <a:t>fognatura (esclusi allacci) – 2023: 3.494 km</a:t>
            </a:r>
          </a:p>
          <a:p>
            <a:pPr marL="44450">
              <a:spcBef>
                <a:spcPts val="600"/>
              </a:spcBef>
              <a:buClr>
                <a:srgbClr val="0055A5"/>
              </a:buClr>
            </a:pPr>
            <a:r>
              <a:rPr lang="it-IT" sz="1800" dirty="0" smtClean="0">
                <a:solidFill>
                  <a:srgbClr val="0070C0"/>
                </a:solidFill>
              </a:rPr>
              <a:t>	  </a:t>
            </a:r>
            <a:r>
              <a:rPr lang="it-IT" sz="1800" dirty="0">
                <a:solidFill>
                  <a:srgbClr val="0070C0"/>
                </a:solidFill>
              </a:rPr>
              <a:t>(di cui mista 2.141 km; di cui bianca 784 km, di cui nera 569 km) </a:t>
            </a:r>
          </a:p>
          <a:p>
            <a:pPr marL="44450">
              <a:spcBef>
                <a:spcPts val="600"/>
              </a:spcBef>
              <a:buClr>
                <a:srgbClr val="0055A5"/>
              </a:buClr>
            </a:pPr>
            <a:r>
              <a:rPr lang="it-IT" sz="1800" dirty="0" smtClean="0">
                <a:solidFill>
                  <a:srgbClr val="0070C0"/>
                </a:solidFill>
              </a:rPr>
              <a:t>	- Abitanti </a:t>
            </a:r>
            <a:r>
              <a:rPr lang="it-IT" sz="1800" dirty="0">
                <a:solidFill>
                  <a:srgbClr val="0070C0"/>
                </a:solidFill>
              </a:rPr>
              <a:t>serviti acquedotto (2023): 489.027</a:t>
            </a:r>
          </a:p>
          <a:p>
            <a:pPr marL="44450" lvl="1">
              <a:spcBef>
                <a:spcPts val="600"/>
              </a:spcBef>
              <a:buClr>
                <a:srgbClr val="0055A5"/>
              </a:buClr>
            </a:pPr>
            <a:r>
              <a:rPr lang="it-IT" sz="1800" dirty="0" smtClean="0">
                <a:solidFill>
                  <a:srgbClr val="0070C0"/>
                </a:solidFill>
              </a:rPr>
              <a:t>	- Volume </a:t>
            </a:r>
            <a:r>
              <a:rPr lang="it-IT" sz="1800" dirty="0">
                <a:solidFill>
                  <a:srgbClr val="0070C0"/>
                </a:solidFill>
              </a:rPr>
              <a:t>prelevato (2023)~ 44,4 mln mc </a:t>
            </a:r>
            <a:r>
              <a:rPr lang="it-IT" sz="1800" dirty="0" smtClean="0">
                <a:solidFill>
                  <a:srgbClr val="0070C0"/>
                </a:solidFill>
              </a:rPr>
              <a:t>(</a:t>
            </a:r>
            <a:r>
              <a:rPr lang="it-IT" sz="1800" dirty="0">
                <a:solidFill>
                  <a:srgbClr val="0070C0"/>
                </a:solidFill>
              </a:rPr>
              <a:t>82% da falda, 7,5% da sorgente, 10,5% da acque superficiali)</a:t>
            </a:r>
          </a:p>
          <a:p>
            <a:pPr marL="44450">
              <a:spcBef>
                <a:spcPts val="600"/>
              </a:spcBef>
              <a:buClr>
                <a:srgbClr val="0055A5"/>
              </a:buClr>
            </a:pPr>
            <a:r>
              <a:rPr lang="it-IT" sz="1800" dirty="0" smtClean="0">
                <a:solidFill>
                  <a:srgbClr val="0070C0"/>
                </a:solidFill>
              </a:rPr>
              <a:t>	- Volumi </a:t>
            </a:r>
            <a:r>
              <a:rPr lang="it-IT" sz="1800" dirty="0">
                <a:solidFill>
                  <a:srgbClr val="0070C0"/>
                </a:solidFill>
              </a:rPr>
              <a:t>distribuiti (2023) ~ 31,7 mln mc</a:t>
            </a:r>
          </a:p>
          <a:p>
            <a:pPr marL="44450">
              <a:spcBef>
                <a:spcPts val="600"/>
              </a:spcBef>
              <a:buClr>
                <a:srgbClr val="0055A5"/>
              </a:buClr>
            </a:pPr>
            <a:r>
              <a:rPr lang="it-IT" sz="1800" dirty="0" smtClean="0">
                <a:solidFill>
                  <a:srgbClr val="0070C0"/>
                </a:solidFill>
              </a:rPr>
              <a:t>	- Investimenti</a:t>
            </a:r>
            <a:r>
              <a:rPr lang="it-IT" sz="1800" dirty="0">
                <a:solidFill>
                  <a:srgbClr val="0070C0"/>
                </a:solidFill>
              </a:rPr>
              <a:t>: ~ 26 mln € / anno (2024-2029)</a:t>
            </a:r>
          </a:p>
          <a:p>
            <a:pPr marL="285750" indent="-285750" defTabSz="1219169" hangingPunct="0"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endParaRPr lang="it-IT" sz="1800" dirty="0" smtClean="0">
              <a:solidFill>
                <a:srgbClr val="5E5E5E"/>
              </a:solidFill>
              <a:sym typeface="Helvetica Neue"/>
            </a:endParaRPr>
          </a:p>
          <a:p>
            <a:pPr marL="285750" indent="-285750" defTabSz="1219169" hangingPunct="0"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endParaRPr lang="it-IT" sz="1800" dirty="0">
              <a:solidFill>
                <a:srgbClr val="5E5E5E"/>
              </a:solidFill>
              <a:sym typeface="Helvetica Neue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15" y="185481"/>
            <a:ext cx="11515062" cy="15747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Premessa: "day zero"</a:t>
            </a:r>
          </a:p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La Spada di Damocle dei sistemi di </a:t>
            </a:r>
            <a:b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</a:b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gestione idrica moderni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15" y="1710460"/>
            <a:ext cx="11759611" cy="13420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algn="l">
              <a:spcBef>
                <a:spcPts val="1200"/>
              </a:spcBef>
            </a:pPr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"Giorno zero" (o "Day Zero") riferito agli acquedotti indica il punto critico in cui le riserve idriche di una città </a:t>
            </a:r>
            <a:r>
              <a:rPr lang="it-IT" sz="1800" dirty="0" smtClean="0">
                <a:solidFill>
                  <a:srgbClr val="0070C0"/>
                </a:solidFill>
              </a:rPr>
              <a:t>scendono a livelli pericolosamente bassi</a:t>
            </a:r>
            <a:r>
              <a:rPr lang="it-IT" sz="1800" dirty="0" smtClean="0"/>
              <a:t>, </a:t>
            </a:r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portando al razionamento o all'interruzione totale dell'approvvigionamento. Il rischio di "giorno zero" si è recentemente presentato a Città del Capo (2018</a:t>
            </a:r>
            <a:r>
              <a:rPr lang="it-IT" sz="18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, https://</a:t>
            </a:r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en.wikipedia.org/wiki/Cape_Town_water_crisis) ed a Barcellona (2023-2024).</a:t>
            </a:r>
          </a:p>
          <a:p>
            <a:pPr algn="l">
              <a:spcBef>
                <a:spcPts val="1200"/>
              </a:spcBef>
            </a:pPr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Per un sistema di distribuzione idrica moderno, si tratta di un evento che originerebbe una serie di </a:t>
            </a:r>
            <a:r>
              <a:rPr lang="it-IT" sz="1800" dirty="0" smtClean="0">
                <a:solidFill>
                  <a:srgbClr val="0070C0"/>
                </a:solidFill>
              </a:rPr>
              <a:t>collassi infrastrutturali a cascata</a:t>
            </a:r>
            <a:r>
              <a:rPr lang="it-IT" sz="1800" dirty="0" smtClean="0"/>
              <a:t>, </a:t>
            </a:r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generando un’emergenza di altissimo livello.</a:t>
            </a:r>
          </a:p>
          <a:p>
            <a:pPr algn="l">
              <a:spcBef>
                <a:spcPts val="1200"/>
              </a:spcBef>
            </a:pPr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Gli eventi critici sono quelli di "</a:t>
            </a:r>
            <a:r>
              <a:rPr lang="it-IT" sz="1800" dirty="0" smtClean="0">
                <a:solidFill>
                  <a:srgbClr val="0070C0"/>
                </a:solidFill>
                <a:sym typeface="Helvetica Neue"/>
              </a:rPr>
              <a:t>magra pluriennale</a:t>
            </a:r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", ovvero periodi di scarsità di precipitazione che possono durare per molti anni. Si tratta di eventi che, storicamente, si sono verificati in tutti i continenti. Nessuna parte del mondo ne è immune.</a:t>
            </a:r>
          </a:p>
          <a:p>
            <a:pPr algn="l">
              <a:spcBef>
                <a:spcPts val="1200"/>
              </a:spcBef>
            </a:pPr>
            <a:r>
              <a:rPr lang="it-IT" sz="1800" dirty="0" smtClean="0">
                <a:solidFill>
                  <a:srgbClr val="0070C0"/>
                </a:solidFill>
                <a:sym typeface="Helvetica Neue"/>
              </a:rPr>
              <a:t>L’ultima magra di lungo periodo in Italia risale al secondo dopoguerra</a:t>
            </a:r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. A Bologna, l’altezza di precipitazione cumulata annuale è risultata inferiore del 22% in media dal 1945 al 1952, rispetto alla media di lungo periodo.</a:t>
            </a:r>
            <a:endParaRPr lang="it-IT" sz="1800" dirty="0">
              <a:solidFill>
                <a:srgbClr val="5E5E5E"/>
              </a:solidFill>
              <a:latin typeface="+mj-lt"/>
              <a:ea typeface="+mj-ea"/>
              <a:cs typeface="+mj-cs"/>
              <a:sym typeface="Helvetica Neue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81558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15" y="278646"/>
            <a:ext cx="11515062" cy="5591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Magre pluriennali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409" y="224785"/>
            <a:ext cx="7358443" cy="47329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915" y="1082172"/>
            <a:ext cx="4263657" cy="15972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algn="l"/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Sul mio sito ho predisposto un ebook (che include alcune pagine interattive facoltative) che presenta la ricostruzione storica di alcune magre di lunga durata rilevanti.</a:t>
            </a:r>
          </a:p>
          <a:p>
            <a:pPr algn="l"/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(www.albertomontanari.it/ebookdroughts)</a:t>
            </a:r>
          </a:p>
          <a:p>
            <a:pPr algn="l"/>
            <a:endParaRPr lang="it-IT" sz="1800" dirty="0">
              <a:solidFill>
                <a:srgbClr val="5E5E5E"/>
              </a:solidFill>
              <a:latin typeface="+mj-lt"/>
              <a:ea typeface="+mj-ea"/>
              <a:cs typeface="+mj-cs"/>
              <a:sym typeface="Helvetica Neue"/>
            </a:endParaRPr>
          </a:p>
          <a:p>
            <a:pPr defTabSz="457200"/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Esempi notevoli: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0070C0"/>
                </a:solidFill>
                <a:sym typeface="Helvetica Neue"/>
              </a:rPr>
              <a:t>La Dust Bowl negli Stati Uniti (anni 30 del novecento);</a:t>
            </a:r>
          </a:p>
          <a:p>
            <a:pPr marL="285750" indent="-285750" defTabSz="457200">
              <a:buFont typeface="Arial"/>
              <a:buChar char="•"/>
            </a:pPr>
            <a:r>
              <a:rPr lang="it-IT" sz="18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La Millenium Drought in Australia;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0070C0"/>
                </a:solidFill>
                <a:sym typeface="Helvetica Neue"/>
              </a:rPr>
              <a:t>Le magre recenti nel bacino </a:t>
            </a:r>
            <a:br>
              <a:rPr lang="it-IT" sz="1800" dirty="0" smtClean="0">
                <a:solidFill>
                  <a:srgbClr val="0070C0"/>
                </a:solidFill>
                <a:sym typeface="Helvetica Neue"/>
              </a:rPr>
            </a:br>
            <a:r>
              <a:rPr lang="it-IT" sz="1800" dirty="0" smtClean="0">
                <a:solidFill>
                  <a:srgbClr val="0070C0"/>
                </a:solidFill>
                <a:sym typeface="Helvetica Neue"/>
              </a:rPr>
              <a:t>del Fiume Po;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dirty="0" smtClean="0">
                <a:solidFill>
                  <a:srgbClr val="0070C0"/>
                </a:solidFill>
                <a:sym typeface="Helvetica Neue"/>
              </a:rPr>
              <a:t>La megamagra sul bacino </a:t>
            </a:r>
            <a:br>
              <a:rPr lang="it-IT" sz="1800" dirty="0" smtClean="0">
                <a:solidFill>
                  <a:srgbClr val="0070C0"/>
                </a:solidFill>
                <a:sym typeface="Helvetica Neue"/>
              </a:rPr>
            </a:br>
            <a:r>
              <a:rPr lang="it-IT" sz="1800" dirty="0" smtClean="0">
                <a:solidFill>
                  <a:srgbClr val="0070C0"/>
                </a:solidFill>
                <a:sym typeface="Helvetica Neue"/>
              </a:rPr>
              <a:t>del Po nel 12esimo secolo.</a:t>
            </a:r>
            <a:endParaRPr lang="it-IT" sz="1800" dirty="0">
              <a:solidFill>
                <a:srgbClr val="0070C0"/>
              </a:solidFill>
              <a:sym typeface="Helvetica Neue"/>
            </a:endParaRPr>
          </a:p>
        </p:txBody>
      </p:sp>
      <p:pic>
        <p:nvPicPr>
          <p:cNvPr id="6" name="Picture 5" descr="A map of the world with red circles and black text&#10;&#10;Description automatically generated">
            <a:extLst>
              <a:ext uri="{FF2B5EF4-FFF2-40B4-BE49-F238E27FC236}">
                <a16:creationId xmlns:a16="http://schemas.microsoft.com/office/drawing/2014/main" xmlns="" xmlns:lc="http://schemas.openxmlformats.org/drawingml/2006/lockedCanvas" id="{7BDFC64D-4207-8C91-B1A7-4BBD8D90E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4862" y="3884262"/>
            <a:ext cx="4035901" cy="1871331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xmlns="" xmlns:lc="http://schemas.openxmlformats.org/drawingml/2006/lockedCanvas" id="{0E76438B-E3C9-347F-92C6-4C9AE4B1ADFD}"/>
              </a:ext>
            </a:extLst>
          </p:cNvPr>
          <p:cNvSpPr txBox="1"/>
          <p:nvPr/>
        </p:nvSpPr>
        <p:spPr>
          <a:xfrm>
            <a:off x="4269488" y="5795713"/>
            <a:ext cx="3367827" cy="538609"/>
          </a:xfrm>
          <a:prstGeom prst="rect">
            <a:avLst/>
          </a:prstGeom>
          <a:noFill/>
        </p:spPr>
        <p:txBody>
          <a:bodyPr rot="0" spcFirstLastPara="0" vert="horz" wrap="square" lIns="45720" tIns="22860" rIns="45720" bIns="2286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Redrawn after Cook, B. I., Smerdon, J. E., Cook, E. R., Williams, A. P., Anchukaitis, K. J., Mankin, J. S., ... &amp; Wise, E. K. (2022). Megadroughts in the Common Era and the Anthropocene. Nature Reviews Earth &amp; Environment, 3(11), 741-757.</a:t>
            </a:r>
          </a:p>
        </p:txBody>
      </p:sp>
      <p:sp>
        <p:nvSpPr>
          <p:cNvPr id="11" name="Rettangolo 8"/>
          <p:cNvSpPr/>
          <p:nvPr/>
        </p:nvSpPr>
        <p:spPr>
          <a:xfrm>
            <a:off x="7877191" y="6257836"/>
            <a:ext cx="4314809" cy="538609"/>
          </a:xfrm>
          <a:prstGeom prst="rect">
            <a:avLst/>
          </a:prstGeom>
        </p:spPr>
        <p:txBody>
          <a:bodyPr wrap="square" lIns="45720" tIns="22860" rIns="45720" bIns="22860">
            <a:spAutoFit/>
          </a:bodyPr>
          <a:lstStyle/>
          <a:p>
            <a:pPr defTabSz="457200"/>
            <a:r>
              <a:rPr lang="en-GB" sz="16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Si veda, per maggiori dettagli:</a:t>
            </a:r>
          </a:p>
          <a:p>
            <a:pPr defTabSz="457200"/>
            <a:r>
              <a:rPr lang="en-GB" sz="16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www.albertomontanari.it/climatechange</a:t>
            </a:r>
          </a:p>
        </p:txBody>
      </p:sp>
    </p:spTree>
    <p:extLst>
      <p:ext uri="{BB962C8B-B14F-4D97-AF65-F5344CB8AC3E}">
        <p14:creationId xmlns="" xmlns:p14="http://schemas.microsoft.com/office/powerpoint/2010/main" val="35366848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04513" y="5723165"/>
            <a:ext cx="1484767" cy="323166"/>
          </a:xfrm>
          <a:prstGeom prst="rect">
            <a:avLst/>
          </a:prstGeom>
          <a:solidFill>
            <a:schemeClr val="bg1"/>
          </a:solidFill>
        </p:spPr>
        <p:txBody>
          <a:bodyPr wrap="square" lIns="45720" tIns="22860" rIns="45720" bIns="22860" rtlCol="0">
            <a:spAutoFit/>
          </a:bodyPr>
          <a:lstStyle/>
          <a:p>
            <a:endParaRPr lang="it-IT" sz="1800" kern="1200" dirty="0">
              <a:solidFill>
                <a:prstClr val="black"/>
              </a:solidFill>
            </a:endParaRPr>
          </a:p>
        </p:txBody>
      </p:sp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187083" y="157699"/>
            <a:ext cx="11233149" cy="648071"/>
          </a:xfrm>
        </p:spPr>
        <p:txBody>
          <a:bodyPr lIns="91440" tIns="45720" rIns="91440" bIns="45720" anchor="t"/>
          <a:lstStyle/>
          <a:p>
            <a:pPr defTabSz="1219169" hangingPunct="0">
              <a:lnSpc>
                <a:spcPct val="100000"/>
              </a:lnSpc>
              <a:buClrTx/>
            </a:pPr>
            <a:r>
              <a:rPr lang="en-US" sz="3300" dirty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80 </a:t>
            </a:r>
            <a:r>
              <a:rPr lang="en-US" sz="3300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anni fa: la</a:t>
            </a:r>
            <a:r>
              <a:rPr lang="en-US" sz="3300" dirty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 Dust </a:t>
            </a:r>
            <a:r>
              <a:rPr lang="en-US" sz="3300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Bowl </a:t>
            </a:r>
            <a:r>
              <a:rPr lang="en-US" sz="3300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/>
            </a:r>
            <a:br>
              <a:rPr lang="en-US" sz="3300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</a:br>
            <a:r>
              <a:rPr lang="en-US" sz="1400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(</a:t>
            </a:r>
            <a:r>
              <a:rPr lang="en-US" sz="1400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fonte: www.albertomontanari.it/ebookdroughts)</a:t>
            </a:r>
            <a:endParaRPr lang="en-US" sz="1400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186067" y="1261944"/>
            <a:ext cx="8836586" cy="1811814"/>
          </a:xfrm>
        </p:spPr>
        <p:txBody>
          <a:bodyPr lIns="91440" tIns="45720" rIns="91440" bIns="45720" anchor="t"/>
          <a:lstStyle/>
          <a:p>
            <a:pPr>
              <a:spcBef>
                <a:spcPts val="800"/>
              </a:spcBef>
            </a:pPr>
            <a:r>
              <a:rPr lang="en-US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La</a:t>
            </a:r>
            <a:r>
              <a:rPr lang="en-US" dirty="0" smtClean="0">
                <a:ea typeface="+mn-lt"/>
                <a:cs typeface="+mn-lt"/>
              </a:rPr>
              <a:t> </a:t>
            </a:r>
            <a:r>
              <a:rPr lang="en-US" dirty="0">
                <a:solidFill>
                  <a:srgbClr val="0070C0"/>
                </a:solidFill>
                <a:latin typeface="Arial"/>
                <a:sym typeface="Helvetica Neue"/>
                <a:hlinkClick r:id="rId3"/>
              </a:rPr>
              <a:t>Dust Bowl</a:t>
            </a:r>
            <a:r>
              <a:rPr lang="en-US" dirty="0">
                <a:solidFill>
                  <a:srgbClr val="0070C0"/>
                </a:solidFill>
                <a:latin typeface="Arial"/>
                <a:sym typeface="Helvetica Neue"/>
              </a:rPr>
              <a:t> </a:t>
            </a:r>
            <a:r>
              <a:rPr lang="it-IT" dirty="0"/>
              <a:t>fu una </a:t>
            </a:r>
            <a:r>
              <a:rPr lang="it-IT" dirty="0">
                <a:solidFill>
                  <a:srgbClr val="0070C0"/>
                </a:solidFill>
                <a:latin typeface="Arial"/>
                <a:sym typeface="Helvetica Neue"/>
              </a:rPr>
              <a:t>siccità prolungata </a:t>
            </a:r>
            <a:r>
              <a:rPr lang="it-IT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che colpì le </a:t>
            </a:r>
            <a:r>
              <a:rPr lang="it-IT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praterie centrali degli </a:t>
            </a:r>
            <a:r>
              <a:rPr lang="it-IT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Stati Uniti durante gli anni Trenta del Novecento. </a:t>
            </a:r>
            <a:r>
              <a:rPr lang="it-IT" dirty="0">
                <a:solidFill>
                  <a:srgbClr val="0070C0"/>
                </a:solidFill>
                <a:latin typeface="Arial"/>
                <a:sym typeface="Helvetica Neue"/>
              </a:rPr>
              <a:t>È uno dei più rilevanti disastri ecologici che abbiano mai colpito gli </a:t>
            </a:r>
            <a:r>
              <a:rPr lang="it-IT" dirty="0" smtClean="0">
                <a:solidFill>
                  <a:srgbClr val="0070C0"/>
                </a:solidFill>
                <a:latin typeface="Arial"/>
                <a:sym typeface="Helvetica Neue"/>
              </a:rPr>
              <a:t>USA.</a:t>
            </a:r>
            <a:r>
              <a:rPr lang="it-IT" b="1" dirty="0" smtClean="0"/>
              <a:t> </a:t>
            </a:r>
            <a:r>
              <a:rPr lang="it-IT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Costrinse </a:t>
            </a:r>
            <a:r>
              <a:rPr lang="it-IT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circa 500.000 persone ad abbandonare le proprie case e a migrare</a:t>
            </a:r>
            <a:r>
              <a:rPr lang="it-IT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.</a:t>
            </a:r>
            <a:endParaRPr lang="it-IT" dirty="0">
              <a:solidFill>
                <a:srgbClr val="5E5E5E"/>
              </a:solidFill>
              <a:latin typeface="+mj-lt"/>
              <a:ea typeface="+mj-ea"/>
              <a:cs typeface="+mj-cs"/>
              <a:sym typeface="Helvetica Neue"/>
            </a:endParaRPr>
          </a:p>
          <a:p>
            <a:pPr>
              <a:spcBef>
                <a:spcPts val="800"/>
              </a:spcBef>
            </a:pPr>
            <a:r>
              <a:rPr lang="it-IT" dirty="0" smtClean="0">
                <a:solidFill>
                  <a:srgbClr val="0070C0"/>
                </a:solidFill>
                <a:latin typeface="Arial"/>
                <a:sym typeface="Helvetica Neue"/>
              </a:rPr>
              <a:t>Le </a:t>
            </a:r>
            <a:r>
              <a:rPr lang="it-IT" dirty="0">
                <a:solidFill>
                  <a:srgbClr val="0070C0"/>
                </a:solidFill>
                <a:latin typeface="Arial"/>
                <a:sym typeface="Helvetica Neue"/>
              </a:rPr>
              <a:t>cause del Dust Bowl possono essere riassunte nei seguenti punti:</a:t>
            </a:r>
          </a:p>
          <a:p>
            <a:pPr marL="228600" indent="-22860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La </a:t>
            </a:r>
            <a:r>
              <a:rPr lang="it-IT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geografia della </a:t>
            </a:r>
            <a:r>
              <a:rPr lang="it-IT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regione priva </a:t>
            </a:r>
            <a:r>
              <a:rPr lang="it-IT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di protezione contro i venti.</a:t>
            </a:r>
          </a:p>
          <a:p>
            <a:pPr marL="228600" indent="-22860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70C0"/>
                </a:solidFill>
                <a:latin typeface="Arial"/>
                <a:sym typeface="Helvetica Neue"/>
              </a:rPr>
              <a:t>L’Homestead Act </a:t>
            </a:r>
            <a:r>
              <a:rPr lang="it-IT" dirty="0">
                <a:solidFill>
                  <a:srgbClr val="0070C0"/>
                </a:solidFill>
                <a:latin typeface="Arial"/>
                <a:sym typeface="Helvetica Neue"/>
              </a:rPr>
              <a:t>del </a:t>
            </a:r>
            <a:r>
              <a:rPr lang="it-IT" dirty="0" smtClean="0">
                <a:solidFill>
                  <a:srgbClr val="0070C0"/>
                </a:solidFill>
                <a:latin typeface="Arial"/>
                <a:sym typeface="Helvetica Neue"/>
              </a:rPr>
              <a:t>1862 </a:t>
            </a:r>
            <a:r>
              <a:rPr lang="it-IT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che </a:t>
            </a:r>
            <a:r>
              <a:rPr lang="it-IT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consentiva a un richiedente di acquisire la proprietà di terreni governativi o del demanio </a:t>
            </a:r>
            <a:r>
              <a:rPr lang="it-IT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pubblico, che furono concessi </a:t>
            </a:r>
            <a:r>
              <a:rPr lang="it-IT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gratuitamente a </a:t>
            </a:r>
            <a:r>
              <a:rPr lang="it-IT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circa 1,6 </a:t>
            </a:r>
            <a:r>
              <a:rPr lang="it-IT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milioni di </a:t>
            </a:r>
            <a:r>
              <a:rPr lang="it-IT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coloni.</a:t>
            </a:r>
            <a:endParaRPr lang="it-IT" dirty="0">
              <a:solidFill>
                <a:srgbClr val="5E5E5E"/>
              </a:solidFill>
              <a:latin typeface="+mj-lt"/>
              <a:ea typeface="+mj-ea"/>
              <a:cs typeface="+mj-cs"/>
              <a:sym typeface="Helvetica Neue"/>
            </a:endParaRPr>
          </a:p>
          <a:p>
            <a:pPr marL="228600" indent="-22860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70C0"/>
                </a:solidFill>
                <a:latin typeface="Arial"/>
                <a:sym typeface="Helvetica Neue"/>
              </a:rPr>
              <a:t>Un </a:t>
            </a:r>
            <a:r>
              <a:rPr lang="it-IT" dirty="0">
                <a:solidFill>
                  <a:srgbClr val="0070C0"/>
                </a:solidFill>
                <a:latin typeface="Arial"/>
                <a:sym typeface="Helvetica Neue"/>
              </a:rPr>
              <a:t>periodo insolitamente lungo e piovoso </a:t>
            </a:r>
            <a:r>
              <a:rPr lang="it-IT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durante </a:t>
            </a:r>
            <a:r>
              <a:rPr lang="it-IT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i decenni 1860 </a:t>
            </a:r>
            <a:r>
              <a:rPr lang="it-IT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e 1870. L’aumento delle precipitazioni incoraggiò le persone a trasferirsi nella regione, con l’illusione che il clima</a:t>
            </a:r>
            <a:r>
              <a:rPr lang="it-IT" dirty="0"/>
              <a:t> </a:t>
            </a:r>
            <a:r>
              <a:rPr lang="it-IT" dirty="0">
                <a:solidFill>
                  <a:srgbClr val="0070C0"/>
                </a:solidFill>
                <a:latin typeface="Arial"/>
                <a:sym typeface="Helvetica Neue"/>
              </a:rPr>
              <a:t>fosse cambiato in modo permanente.</a:t>
            </a:r>
          </a:p>
          <a:p>
            <a:pPr marL="228600" indent="-22860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70C0"/>
                </a:solidFill>
                <a:latin typeface="Arial"/>
                <a:sym typeface="Helvetica Neue"/>
              </a:rPr>
              <a:t>Il </a:t>
            </a:r>
            <a:r>
              <a:rPr lang="it-IT" dirty="0">
                <a:solidFill>
                  <a:srgbClr val="0070C0"/>
                </a:solidFill>
                <a:latin typeface="Arial"/>
                <a:sym typeface="Helvetica Neue"/>
              </a:rPr>
              <a:t>verificarsi di una lunga siccità dopo un periodo di abbondanti piogge</a:t>
            </a:r>
            <a:r>
              <a:rPr lang="it-IT" dirty="0" smtClean="0">
                <a:solidFill>
                  <a:srgbClr val="0070C0"/>
                </a:solidFill>
                <a:latin typeface="Arial"/>
                <a:sym typeface="Helvetica Neue"/>
              </a:rPr>
              <a:t>.</a:t>
            </a:r>
            <a:endParaRPr lang="it-IT" dirty="0">
              <a:solidFill>
                <a:srgbClr val="0070C0"/>
              </a:solidFill>
              <a:latin typeface="Arial"/>
              <a:sym typeface="Helvetica Neue"/>
            </a:endParaRPr>
          </a:p>
          <a:p>
            <a:pPr>
              <a:spcBef>
                <a:spcPts val="800"/>
              </a:spcBef>
            </a:pPr>
            <a:r>
              <a:rPr lang="it-IT" dirty="0"/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BD6A93A-4C85-A2E7-97C8-F26E05886A78}"/>
              </a:ext>
            </a:extLst>
          </p:cNvPr>
          <p:cNvSpPr txBox="1"/>
          <p:nvPr/>
        </p:nvSpPr>
        <p:spPr>
          <a:xfrm>
            <a:off x="9259979" y="3140969"/>
            <a:ext cx="2495599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kern="1200" dirty="0">
                <a:solidFill>
                  <a:prstClr val="black"/>
                </a:solidFill>
                <a:ea typeface="+mn-lt"/>
                <a:cs typeface="Calibri"/>
              </a:rPr>
              <a:t>The migrant mother</a:t>
            </a:r>
            <a:endParaRPr lang="en-US" sz="1800" kern="1200" dirty="0">
              <a:solidFill>
                <a:prstClr val="black"/>
              </a:solidFill>
            </a:endParaRPr>
          </a:p>
        </p:txBody>
      </p:sp>
      <p:pic>
        <p:nvPicPr>
          <p:cNvPr id="6" name="Picture 5" descr="A person holding a child&#10;&#10;Description automatically generated">
            <a:extLst>
              <a:ext uri="{FF2B5EF4-FFF2-40B4-BE49-F238E27FC236}">
                <a16:creationId xmlns:a16="http://schemas.microsoft.com/office/drawing/2014/main" xmlns="" id="{5A45CA20-3182-D044-809B-137E483A29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360" y="162607"/>
            <a:ext cx="2397578" cy="3027589"/>
          </a:xfrm>
          <a:prstGeom prst="rect">
            <a:avLst/>
          </a:prstGeom>
        </p:spPr>
      </p:pic>
      <p:pic>
        <p:nvPicPr>
          <p:cNvPr id="9" name="Picture 8" descr="A car driving on a road&#10;&#10;Description automatically generated">
            <a:extLst>
              <a:ext uri="{FF2B5EF4-FFF2-40B4-BE49-F238E27FC236}">
                <a16:creationId xmlns:a16="http://schemas.microsoft.com/office/drawing/2014/main" xmlns="" id="{78BED6B1-E617-CC45-7DCF-30BB2B82A5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0893" y="3584122"/>
            <a:ext cx="2868386" cy="21390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0A1BF43-30A8-0948-691F-48F4B315A1F8}"/>
              </a:ext>
            </a:extLst>
          </p:cNvPr>
          <p:cNvSpPr txBox="1"/>
          <p:nvPr/>
        </p:nvSpPr>
        <p:spPr>
          <a:xfrm>
            <a:off x="5174673" y="5732633"/>
            <a:ext cx="4050084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kern="1200" dirty="0">
                <a:solidFill>
                  <a:srgbClr val="0070C0"/>
                </a:solidFill>
                <a:ea typeface="+mn-lt"/>
                <a:cs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A documentary on the Dust </a:t>
            </a:r>
            <a:r>
              <a:rPr lang="en-US" kern="1200" dirty="0" smtClean="0">
                <a:solidFill>
                  <a:srgbClr val="0070C0"/>
                </a:solidFill>
                <a:ea typeface="+mn-lt"/>
                <a:cs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Bowl (from </a:t>
            </a:r>
            <a:r>
              <a:rPr lang="en-US" kern="1200" dirty="0">
                <a:solidFill>
                  <a:srgbClr val="0070C0"/>
                </a:solidFill>
                <a:ea typeface="+mn-lt"/>
                <a:cs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YouTube)</a:t>
            </a:r>
            <a:endParaRPr lang="en-US" sz="1800" kern="1200" dirty="0">
              <a:solidFill>
                <a:prstClr val="black"/>
              </a:solidFill>
            </a:endParaRPr>
          </a:p>
          <a:p>
            <a:r>
              <a:rPr lang="en-US" kern="1200" dirty="0">
                <a:solidFill>
                  <a:srgbClr val="0070C0"/>
                </a:solidFill>
                <a:ea typeface="+mn-lt"/>
                <a:cs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Causes of the Dust </a:t>
            </a:r>
            <a:r>
              <a:rPr lang="en-US" kern="1200" dirty="0" smtClean="0">
                <a:solidFill>
                  <a:srgbClr val="0070C0"/>
                </a:solidFill>
                <a:ea typeface="+mn-lt"/>
                <a:cs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Bowl (from </a:t>
            </a:r>
            <a:r>
              <a:rPr lang="en-US" kern="1200" dirty="0">
                <a:solidFill>
                  <a:srgbClr val="0070C0"/>
                </a:solidFill>
                <a:ea typeface="+mn-lt"/>
                <a:cs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YouTube)</a:t>
            </a:r>
          </a:p>
        </p:txBody>
      </p:sp>
      <p:sp>
        <p:nvSpPr>
          <p:cNvPr id="4" name="Rectangle 3"/>
          <p:cNvSpPr/>
          <p:nvPr/>
        </p:nvSpPr>
        <p:spPr>
          <a:xfrm>
            <a:off x="9264352" y="5733256"/>
            <a:ext cx="2592288" cy="1123384"/>
          </a:xfrm>
          <a:prstGeom prst="rect">
            <a:avLst/>
          </a:prstGeom>
        </p:spPr>
        <p:txBody>
          <a:bodyPr wrap="square" lIns="45720" tIns="22860" rIns="45720" bIns="22860">
            <a:spAutoFit/>
          </a:bodyPr>
          <a:lstStyle/>
          <a:p>
            <a:r>
              <a:rPr lang="en-US" kern="1200" dirty="0" smtClean="0">
                <a:solidFill>
                  <a:prstClr val="black"/>
                </a:solidFill>
              </a:rPr>
              <a:t>Nuvole di polvere in Texas durante la </a:t>
            </a:r>
            <a:r>
              <a:rPr lang="en-US" kern="1200" dirty="0" smtClean="0">
                <a:solidFill>
                  <a:prstClr val="black"/>
                </a:solidFill>
                <a:hlinkClick r:id="rId3" tooltip="en:Dust Bowl"/>
              </a:rPr>
              <a:t>Dust </a:t>
            </a:r>
            <a:r>
              <a:rPr lang="en-US" kern="1200" dirty="0">
                <a:solidFill>
                  <a:prstClr val="black"/>
                </a:solidFill>
                <a:hlinkClick r:id="rId3" tooltip="en:Dust Bowl"/>
              </a:rPr>
              <a:t>Bowl</a:t>
            </a:r>
            <a:r>
              <a:rPr lang="en-US" kern="1200" dirty="0">
                <a:solidFill>
                  <a:prstClr val="black"/>
                </a:solidFill>
              </a:rPr>
              <a:t>.</a:t>
            </a:r>
          </a:p>
          <a:p>
            <a:r>
              <a:rPr lang="it-IT" kern="1200" dirty="0">
                <a:solidFill>
                  <a:prstClr val="black"/>
                </a:solidFill>
              </a:rPr>
              <a:t>Arthur Rothstein, </a:t>
            </a:r>
            <a:r>
              <a:rPr lang="it-IT" kern="1200" dirty="0" smtClean="0">
                <a:solidFill>
                  <a:prstClr val="black"/>
                </a:solidFill>
              </a:rPr>
              <a:t>dominio pubblico, </a:t>
            </a:r>
            <a:r>
              <a:rPr lang="it-IT" kern="1200" dirty="0">
                <a:solidFill>
                  <a:prstClr val="black"/>
                </a:solidFill>
              </a:rPr>
              <a:t>via Wikimedia Commons</a:t>
            </a:r>
          </a:p>
        </p:txBody>
      </p:sp>
    </p:spTree>
    <p:extLst>
      <p:ext uri="{BB962C8B-B14F-4D97-AF65-F5344CB8AC3E}">
        <p14:creationId xmlns="" xmlns:p14="http://schemas.microsoft.com/office/powerpoint/2010/main" val="40584516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4294967295"/>
          </p:nvPr>
        </p:nvSpPr>
        <p:spPr>
          <a:xfrm>
            <a:off x="958850" y="125413"/>
            <a:ext cx="11233150" cy="647700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 marL="0" indent="0" defTabSz="1219169" hangingPunct="0">
              <a:lnSpc>
                <a:spcPct val="100000"/>
              </a:lnSpc>
              <a:buClrTx/>
              <a:buNone/>
            </a:pPr>
            <a:r>
              <a:rPr lang="en-US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La magra del Fiume Po del 2022 </a:t>
            </a:r>
            <a:r>
              <a:rPr lang="en-US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/>
            </a:r>
            <a:br>
              <a:rPr lang="en-US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</a:br>
            <a:r>
              <a:rPr lang="en-US" sz="14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(</a:t>
            </a:r>
            <a:r>
              <a:rPr lang="en-US" sz="14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fonte: www.albertomontanari.it/ebookdroughts)</a:t>
            </a:r>
            <a:endParaRPr lang="en-US" sz="14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4294967295"/>
          </p:nvPr>
        </p:nvSpPr>
        <p:spPr>
          <a:xfrm>
            <a:off x="8084127" y="1214731"/>
            <a:ext cx="4107873" cy="3313112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  <a:buNone/>
            </a:pPr>
            <a:r>
              <a:rPr lang="it-IT" sz="1800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Helvetica Neue"/>
                <a:hlinkClick r:id="rId3"/>
              </a:rPr>
              <a:t>(A)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16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Le 10 magre più rilevanti nel bacino del Fiume Po a Pontelagoscuro in termini di deflussi medi in ogni anno e per diversi periodi di aggregazione temporale.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16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Il colore delle caselle che indicano gli anni di accadimento corrispondono al tempo di ritorno del deflusso. </a:t>
            </a:r>
          </a:p>
          <a:p>
            <a:pPr>
              <a:spcBef>
                <a:spcPts val="600"/>
              </a:spcBef>
              <a:buNone/>
            </a:pPr>
            <a:r>
              <a:rPr lang="it-IT" sz="1800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Helvetica Neue"/>
                <a:hlinkClick r:id="rId3"/>
              </a:rPr>
              <a:t>(Da B a E)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16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Deflussi medi del Fiume Po a Pontelagoscuso in ogni finestra di aggregazione temporale nel periodo 1807-2022 (linea blu) e media mobile centrata su finestra di 10 anni (linea blu spessa).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16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Il deflusso medio dell’estate 2022 è riportato nel colore corrispondente al tempo di ritorno (anche indicato numericamente). </a:t>
            </a:r>
          </a:p>
        </p:txBody>
      </p:sp>
      <p:sp>
        <p:nvSpPr>
          <p:cNvPr id="4098" name="AutoShape 2" descr="https://www.science.org/cms/10.1126/sciadv.adg8304/asset/6e4fa857-ddaa-40ce-bc40-b947b1947dfa/assets/images/large/sciadv.adg8304-f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sz="1800" kern="1200" dirty="0">
              <a:solidFill>
                <a:prstClr val="black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362" y="1228654"/>
            <a:ext cx="7613684" cy="4881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9856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527051" y="125801"/>
            <a:ext cx="11233149" cy="648071"/>
          </a:xfrm>
        </p:spPr>
        <p:txBody>
          <a:bodyPr lIns="91440" tIns="45720" rIns="91440" bIns="45720" anchor="t"/>
          <a:lstStyle/>
          <a:p>
            <a:pPr defTabSz="1219169" hangingPunct="0">
              <a:lnSpc>
                <a:spcPct val="100000"/>
              </a:lnSpc>
              <a:buClrTx/>
            </a:pPr>
            <a:r>
              <a:rPr lang="en-US" sz="3300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La magra del Fiume Po del 2022 </a:t>
            </a:r>
            <a:r>
              <a:rPr lang="en-US" sz="3300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/>
            </a:r>
            <a:br>
              <a:rPr lang="en-US" sz="3300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</a:br>
            <a:r>
              <a:rPr lang="en-US" sz="1400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(</a:t>
            </a:r>
            <a:r>
              <a:rPr lang="en-US" sz="1400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fonte: www.albertomontanari.it/ebookdroughts)</a:t>
            </a:r>
            <a:endParaRPr lang="en-US" sz="1400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4098" name="AutoShape 2" descr="https://www.science.org/cms/10.1126/sciadv.adg8304/asset/6e4fa857-ddaa-40ce-bc40-b947b1947dfa/assets/images/large/sciadv.adg8304-f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sz="1800" kern="1200" dirty="0">
              <a:solidFill>
                <a:prstClr val="black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7823318" y="6028620"/>
            <a:ext cx="4070972" cy="538609"/>
          </a:xfrm>
          <a:prstGeom prst="rect">
            <a:avLst/>
          </a:prstGeom>
        </p:spPr>
        <p:txBody>
          <a:bodyPr wrap="square" lIns="45720" tIns="22860" rIns="45720" bIns="22860">
            <a:spAutoFit/>
          </a:bodyPr>
          <a:lstStyle/>
          <a:p>
            <a:pPr defTabSz="457200"/>
            <a:r>
              <a:rPr lang="en-GB" sz="1600" kern="12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Si veda, per maggiori dettagli:</a:t>
            </a:r>
          </a:p>
          <a:p>
            <a:pPr defTabSz="457200"/>
            <a:r>
              <a:rPr lang="en-GB" sz="1600" kern="12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www.albertomontanari.it/climatechange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/>
          <a:srcRect t="52319"/>
          <a:stretch>
            <a:fillRect/>
          </a:stretch>
        </p:blipFill>
        <p:spPr bwMode="auto">
          <a:xfrm>
            <a:off x="1039876" y="2411413"/>
            <a:ext cx="8298416" cy="365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ttangolo 11"/>
          <p:cNvSpPr/>
          <p:nvPr/>
        </p:nvSpPr>
        <p:spPr>
          <a:xfrm rot="16200000">
            <a:off x="-837673" y="3775924"/>
            <a:ext cx="3609722" cy="538609"/>
          </a:xfrm>
          <a:prstGeom prst="rect">
            <a:avLst/>
          </a:prstGeom>
          <a:solidFill>
            <a:schemeClr val="bg1"/>
          </a:solidFill>
        </p:spPr>
        <p:txBody>
          <a:bodyPr wrap="square" lIns="45720" tIns="22860" rIns="45720" bIns="22860">
            <a:spAutoFit/>
          </a:bodyPr>
          <a:lstStyle/>
          <a:p>
            <a:pPr algn="ctr"/>
            <a:r>
              <a:rPr lang="en-GB" sz="1600" dirty="0" err="1" smtClean="0"/>
              <a:t>Deflusso</a:t>
            </a:r>
            <a:r>
              <a:rPr lang="en-GB" sz="1600" dirty="0" smtClean="0"/>
              <a:t> </a:t>
            </a:r>
            <a:r>
              <a:rPr lang="en-GB" sz="1600" dirty="0" err="1" smtClean="0"/>
              <a:t>fluviale</a:t>
            </a:r>
            <a:r>
              <a:rPr lang="en-GB" sz="1600" dirty="0" smtClean="0"/>
              <a:t> </a:t>
            </a:r>
            <a:r>
              <a:rPr lang="en-GB" sz="1600" dirty="0" err="1" smtClean="0"/>
              <a:t>medio</a:t>
            </a:r>
            <a:r>
              <a:rPr lang="en-GB" sz="1600" dirty="0" smtClean="0"/>
              <a:t> </a:t>
            </a:r>
            <a:r>
              <a:rPr lang="en-GB" sz="1600" dirty="0" err="1" smtClean="0"/>
              <a:t>febbraio-marzo</a:t>
            </a:r>
            <a:r>
              <a:rPr lang="en-GB" sz="1600" dirty="0" smtClean="0"/>
              <a:t> (m</a:t>
            </a:r>
            <a:r>
              <a:rPr lang="en-GB" sz="1600" baseline="30000" dirty="0" smtClean="0"/>
              <a:t>3</a:t>
            </a:r>
            <a:r>
              <a:rPr lang="en-GB" sz="1600" dirty="0" smtClean="0"/>
              <a:t>/s)</a:t>
            </a:r>
            <a:endParaRPr lang="en-GB" sz="1600" dirty="0"/>
          </a:p>
        </p:txBody>
      </p:sp>
      <p:sp>
        <p:nvSpPr>
          <p:cNvPr id="15" name="Rettangolo 11"/>
          <p:cNvSpPr/>
          <p:nvPr/>
        </p:nvSpPr>
        <p:spPr>
          <a:xfrm>
            <a:off x="4427832" y="5917491"/>
            <a:ext cx="3070594" cy="292388"/>
          </a:xfrm>
          <a:prstGeom prst="rect">
            <a:avLst/>
          </a:prstGeom>
          <a:solidFill>
            <a:schemeClr val="bg1"/>
          </a:solidFill>
        </p:spPr>
        <p:txBody>
          <a:bodyPr wrap="square" lIns="45720" tIns="22860" rIns="45720" bIns="22860">
            <a:spAutoFit/>
          </a:bodyPr>
          <a:lstStyle/>
          <a:p>
            <a:r>
              <a:rPr lang="en-GB" sz="1600" dirty="0" smtClean="0"/>
              <a:t>Anno</a:t>
            </a:r>
            <a:endParaRPr lang="en-GB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233916" y="1158575"/>
            <a:ext cx="10536866" cy="15972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>
              <a:spcBef>
                <a:spcPts val="900"/>
              </a:spcBef>
            </a:pPr>
            <a:r>
              <a:rPr lang="it-IT" sz="16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I deflussi fluviali medi del Fiume Po a Pontelagoscuro nei mesi di febbraio e marzo sono in crescita per il </a:t>
            </a:r>
            <a:br>
              <a:rPr lang="it-IT" sz="16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</a:br>
            <a:r>
              <a:rPr lang="it-IT" sz="16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calo delle precipitazioni nevose e lo scioglimento fluviale anticipato. Si veda anche Montanari (2012).</a:t>
            </a:r>
          </a:p>
          <a:p>
            <a:pPr>
              <a:spcBef>
                <a:spcPts val="900"/>
              </a:spcBef>
            </a:pPr>
            <a:r>
              <a:rPr lang="it-IT" sz="16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Importante la considerazione del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cambiamento della stagionalità dovuto al cambiamento climatico</a:t>
            </a:r>
            <a:r>
              <a:rPr lang="it-IT" sz="1800" dirty="0" smtClean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8683712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15" y="131055"/>
            <a:ext cx="11515062" cy="10669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defTabSz="1219169" hangingPunct="0">
              <a:buClrTx/>
            </a:pPr>
            <a:r>
              <a:rPr lang="it-IT" sz="3300" b="1" dirty="0" smtClean="0">
                <a:solidFill>
                  <a:srgbClr val="00208A"/>
                </a:solidFill>
                <a:latin typeface="Century Gothic" panose="020B0502020202020204" pitchFamily="34" charset="0"/>
                <a:ea typeface="Calibri"/>
                <a:cs typeface="Calibri"/>
                <a:sym typeface="Helvetica Neue"/>
              </a:rPr>
              <a:t>Ricostruzione di magre di lunga durata per il bacino del Fiume Po dall'anno 1100 (1)</a:t>
            </a:r>
            <a:endParaRPr lang="it-IT" sz="3300" b="1" dirty="0">
              <a:solidFill>
                <a:srgbClr val="00208A"/>
              </a:solidFill>
              <a:latin typeface="Century Gothic" panose="020B0502020202020204" pitchFamily="34" charset="0"/>
              <a:ea typeface="Calibri"/>
              <a:cs typeface="Calibri"/>
              <a:sym typeface="Helvetica Neu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16" y="1304529"/>
            <a:ext cx="6411434" cy="15972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Deflussi annuali del Fiume Po a Pontelagoscuro 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ricostruiti</a:t>
            </a:r>
            <a:r>
              <a:rPr lang="it-IT" sz="1800" dirty="0" smtClean="0"/>
              <a:t> 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mediante una tecnica innovativa di analisi degli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anelli di crescita di alberi;</a:t>
            </a:r>
          </a:p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Deflussi annuali del Fiume Po ricostruiti mediante </a:t>
            </a:r>
            <a:r>
              <a:rPr lang="it-IT" sz="1800" kern="1200" dirty="0">
                <a:solidFill>
                  <a:srgbClr val="0070C0"/>
                </a:solidFill>
                <a:sym typeface="Helvetica Neue"/>
              </a:rPr>
              <a:t>modelli paleoclimatici globali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;</a:t>
            </a:r>
          </a:p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Validazione incrociata 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delle due ricostruzioni e validazione </a:t>
            </a: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con osservazioni storiche 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del periodo 1920 – 2022;</a:t>
            </a:r>
          </a:p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Verifica della bontà delle due ricostruzioni 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nell’identificazione delle magre di lunga durata;</a:t>
            </a:r>
          </a:p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Proiezione fino al 2100 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di deflussi medi annuali;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240" y="1086318"/>
            <a:ext cx="4601737" cy="175453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33916" y="4723698"/>
            <a:ext cx="11589489" cy="15972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t" anchorCtr="0">
            <a:noAutofit/>
          </a:bodyPr>
          <a:lstStyle/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1800" kern="1200" dirty="0" smtClean="0">
                <a:solidFill>
                  <a:srgbClr val="0070C0"/>
                </a:solidFill>
                <a:sym typeface="Helvetica Neue"/>
              </a:rPr>
              <a:t>La bontà della ricostruzione del clima storico non implica altrettanta attendibilità nella simulazione del clima futuro </a:t>
            </a:r>
            <a:r>
              <a:rPr lang="it-IT" sz="1800" kern="1200" dirty="0" smtClean="0">
                <a:solidFill>
                  <a:srgbClr val="5E5E5E"/>
                </a:solidFill>
                <a:latin typeface="+mj-lt"/>
                <a:ea typeface="+mj-ea"/>
                <a:cs typeface="+mj-cs"/>
                <a:sym typeface="Helvetica Neue"/>
              </a:rPr>
              <a:t>poichè i modelli lavorano nel futuro in estrapolazione rispetto alle concentrazioni di CO2 nell’atmosfera. </a:t>
            </a:r>
          </a:p>
          <a:p>
            <a:pPr marL="265907">
              <a:spcBef>
                <a:spcPts val="900"/>
              </a:spcBef>
            </a:pPr>
            <a:endParaRPr lang="it-IT" sz="1800" kern="1200" dirty="0">
              <a:solidFill>
                <a:srgbClr val="5E5E5E"/>
              </a:solidFill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240" y="2991157"/>
            <a:ext cx="4601737" cy="17459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65957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1749</Words>
  <Application>Microsoft Office PowerPoint</Application>
  <PresentationFormat>Personalizzato</PresentationFormat>
  <Paragraphs>120</Paragraphs>
  <Slides>18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Titoli diapositive</vt:lpstr>
      </vt:variant>
      <vt:variant>
        <vt:i4>18</vt:i4>
      </vt:variant>
    </vt:vector>
  </HeadingPairs>
  <TitlesOfParts>
    <vt:vector size="22" baseType="lpstr">
      <vt:lpstr>1_Office Theme</vt:lpstr>
      <vt:lpstr>Office Theme</vt:lpstr>
      <vt:lpstr>Personalizza struttura</vt:lpstr>
      <vt:lpstr>1_Personalizza struttura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Alberto</cp:lastModifiedBy>
  <cp:revision>66</cp:revision>
  <dcterms:created xsi:type="dcterms:W3CDTF">2021-11-12T10:24:11Z</dcterms:created>
  <dcterms:modified xsi:type="dcterms:W3CDTF">2026-04-14T22:31:02Z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16.0016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3</vt:i4>
  </property>
</Properties>
</file>