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9"/>
  </p:notesMasterIdLst>
  <p:sldIdLst>
    <p:sldId id="263" r:id="rId4"/>
    <p:sldId id="268" r:id="rId5"/>
    <p:sldId id="270" r:id="rId6"/>
    <p:sldId id="269" r:id="rId7"/>
    <p:sldId id="271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B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604" autoAdjust="0"/>
  </p:normalViewPr>
  <p:slideViewPr>
    <p:cSldViewPr showGuides="1">
      <p:cViewPr varScale="1">
        <p:scale>
          <a:sx n="102" d="100"/>
          <a:sy n="102" d="100"/>
        </p:scale>
        <p:origin x="-111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BC308-9ACD-4E62-9E2C-F1DEBA3A8604}" type="datetimeFigureOut">
              <a:rPr lang="it-IT" smtClean="0"/>
              <a:pPr/>
              <a:t>09/09/2025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05804-8700-4CAB-91EA-AD700E571E5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</a:t>
            </a:r>
            <a:r>
              <a:rPr lang="it-IT" dirty="0" smtClean="0"/>
              <a:t>inserire il </a:t>
            </a:r>
            <a:r>
              <a:rPr lang="it-IT" dirty="0"/>
              <a:t>titolo della presentazione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744118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0438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3203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xmlns="" val="34181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2879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+mn-lt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5558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9702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:p14="http://schemas.microsoft.com/office/powerpoint/2010/main" xmlns="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1 11"/>
          <p:cNvCxnSpPr/>
          <p:nvPr userDrawn="1"/>
        </p:nvCxnSpPr>
        <p:spPr>
          <a:xfrm>
            <a:off x="3809984" y="214290"/>
            <a:ext cx="0" cy="640871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08" y="1643050"/>
            <a:ext cx="3526945" cy="249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88812" y="5693184"/>
            <a:ext cx="1583526" cy="111996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5B4AE421-09DA-412D-AAD7-5E65002B1FDA}"/>
              </a:ext>
            </a:extLst>
          </p:cNvPr>
          <p:cNvSpPr txBox="1"/>
          <p:nvPr userDrawn="1"/>
        </p:nvSpPr>
        <p:spPr>
          <a:xfrm>
            <a:off x="179512" y="652501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23C9881-DC19-44C1-8307-96C20AE8129F}" type="slidenum">
              <a:rPr lang="it-IT" sz="1200" smtClean="0"/>
              <a:pPr/>
              <a:t>‹N›</a:t>
            </a:fld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xmlns="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www.unibo.it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6657" y="405065"/>
            <a:ext cx="2778684" cy="196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mailto:alberto.montanari@unibo.i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167174" y="1428736"/>
            <a:ext cx="7715304" cy="2738014"/>
          </a:xfrm>
        </p:spPr>
        <p:txBody>
          <a:bodyPr/>
          <a:lstStyle/>
          <a:p>
            <a:r>
              <a:rPr lang="it-IT" dirty="0" smtClean="0"/>
              <a:t>Sfide climatiche e territoriali</a:t>
            </a:r>
          </a:p>
          <a:p>
            <a:r>
              <a:rPr lang="it-IT" sz="2800" dirty="0" smtClean="0"/>
              <a:t>Scenari, Rischi e Strategie di Adattamento</a:t>
            </a:r>
          </a:p>
          <a:p>
            <a:r>
              <a:rPr lang="it-IT" dirty="0" smtClean="0">
                <a:solidFill>
                  <a:srgbClr val="0070C0"/>
                </a:solidFill>
              </a:rPr>
              <a:t>Clima futuro e rischi ambientali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205324" y="4214818"/>
            <a:ext cx="7008283" cy="425450"/>
          </a:xfrm>
        </p:spPr>
        <p:txBody>
          <a:bodyPr/>
          <a:lstStyle/>
          <a:p>
            <a:r>
              <a:rPr lang="en-US" dirty="0" smtClean="0"/>
              <a:t>Alberto Montanari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>
          <a:xfrm>
            <a:off x="4205325" y="4551588"/>
            <a:ext cx="7105649" cy="791418"/>
          </a:xfrm>
        </p:spPr>
        <p:txBody>
          <a:bodyPr/>
          <a:lstStyle/>
          <a:p>
            <a:r>
              <a:rPr lang="en-US" dirty="0" err="1" smtClean="0"/>
              <a:t>Dipartimento</a:t>
            </a:r>
            <a:r>
              <a:rPr lang="en-US" dirty="0" smtClean="0"/>
              <a:t> DICAM – </a:t>
            </a:r>
            <a:r>
              <a:rPr lang="en-US" dirty="0" err="1" smtClean="0"/>
              <a:t>Università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Bologna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alberto.montanari@unibo.it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600" b="1" dirty="0" err="1" smtClean="0"/>
              <a:t>Presentazione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disponibile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</a:t>
            </a:r>
            <a:r>
              <a:rPr lang="en-US" sz="1600" b="1" dirty="0" smtClean="0"/>
              <a:t> www.albertomontanari.it</a:t>
            </a:r>
            <a:r>
              <a:rPr lang="en-US" dirty="0" smtClean="0"/>
              <a:t> </a:t>
            </a:r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8DA290F7-F665-406B-B669-10D85AA1D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36" y="4054280"/>
            <a:ext cx="2571768" cy="1017794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-119106" y="507207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Partenariato</a:t>
            </a:r>
            <a:r>
              <a:rPr lang="en-US" dirty="0" smtClean="0"/>
              <a:t> </a:t>
            </a:r>
            <a:r>
              <a:rPr lang="en-US" dirty="0" err="1" smtClean="0"/>
              <a:t>esteso</a:t>
            </a:r>
            <a:r>
              <a:rPr lang="en-US" dirty="0" smtClean="0"/>
              <a:t> PNRR</a:t>
            </a:r>
            <a:br>
              <a:rPr lang="en-US" dirty="0" smtClean="0"/>
            </a:br>
            <a:r>
              <a:rPr lang="en-US" dirty="0" smtClean="0"/>
              <a:t> “</a:t>
            </a:r>
            <a:r>
              <a:rPr lang="en-US" dirty="0" err="1" smtClean="0"/>
              <a:t>Rischi</a:t>
            </a:r>
            <a:r>
              <a:rPr lang="en-US" dirty="0" smtClean="0"/>
              <a:t> </a:t>
            </a:r>
            <a:r>
              <a:rPr lang="en-US" dirty="0" err="1" smtClean="0"/>
              <a:t>ambientali</a:t>
            </a:r>
            <a:r>
              <a:rPr lang="en-US" dirty="0" smtClean="0"/>
              <a:t>, </a:t>
            </a:r>
            <a:r>
              <a:rPr lang="en-US" dirty="0" err="1" smtClean="0"/>
              <a:t>naturali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err="1" smtClean="0"/>
              <a:t>antropici</a:t>
            </a:r>
            <a:r>
              <a:rPr lang="en-US" dirty="0" smtClean="0"/>
              <a:t>”</a:t>
            </a:r>
            <a:endParaRPr lang="it-I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0076" y="0"/>
            <a:ext cx="4929196" cy="131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85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648071"/>
          </a:xfrm>
        </p:spPr>
        <p:txBody>
          <a:bodyPr/>
          <a:lstStyle/>
          <a:p>
            <a:r>
              <a:rPr lang="en-US" dirty="0" smtClean="0"/>
              <a:t>Climate services e </a:t>
            </a:r>
            <a:r>
              <a:rPr lang="en-US" dirty="0" err="1" smtClean="0"/>
              <a:t>resilienza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infrastrutture</a:t>
            </a:r>
            <a:r>
              <a:rPr lang="en-US" dirty="0" smtClean="0"/>
              <a:t> – </a:t>
            </a:r>
            <a:r>
              <a:rPr lang="en-US" dirty="0" err="1" smtClean="0"/>
              <a:t>Sintesi</a:t>
            </a:r>
            <a:r>
              <a:rPr lang="en-US" dirty="0" smtClean="0"/>
              <a:t> del </a:t>
            </a:r>
            <a:r>
              <a:rPr lang="en-US" dirty="0" err="1" smtClean="0"/>
              <a:t>progetto</a:t>
            </a:r>
            <a:r>
              <a:rPr lang="en-US" dirty="0" smtClean="0"/>
              <a:t> RETURN</a:t>
            </a:r>
          </a:p>
          <a:p>
            <a:r>
              <a:rPr lang="en-US" dirty="0" smtClean="0"/>
              <a:t>Spoke DS8</a:t>
            </a:r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539791" y="1196752"/>
            <a:ext cx="10308737" cy="1728192"/>
          </a:xfrm>
        </p:spPr>
        <p:txBody>
          <a:bodyPr/>
          <a:lstStyle/>
          <a:p>
            <a:pPr marL="180975" indent="-180975">
              <a:buFont typeface="Arial" pitchFamily="34" charset="0"/>
              <a:buChar char="•"/>
            </a:pPr>
            <a:r>
              <a:rPr lang="it-IT" dirty="0" smtClean="0"/>
              <a:t>Quale clima futuro?</a:t>
            </a:r>
          </a:p>
          <a:p>
            <a:pPr marL="180975" indent="-180975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 “servizi climatici” (</a:t>
            </a:r>
            <a:r>
              <a:rPr lang="it-IT" dirty="0" err="1" smtClean="0"/>
              <a:t>climate</a:t>
            </a:r>
            <a:r>
              <a:rPr lang="it-IT" dirty="0" smtClean="0"/>
              <a:t> </a:t>
            </a:r>
            <a:r>
              <a:rPr lang="it-IT" dirty="0" err="1" smtClean="0"/>
              <a:t>services</a:t>
            </a:r>
            <a:r>
              <a:rPr lang="it-IT" dirty="0" smtClean="0"/>
              <a:t>) sono chiamati a fornire indicazioni per migliorare la resilienza delle comunità e quindi delle infrastrutture. </a:t>
            </a:r>
            <a:r>
              <a:rPr lang="it-IT" b="1" dirty="0" smtClean="0">
                <a:solidFill>
                  <a:srgbClr val="0070C0"/>
                </a:solidFill>
              </a:rPr>
              <a:t>Devono fornire indicazioni per la progettazione</a:t>
            </a:r>
            <a:r>
              <a:rPr lang="it-IT" dirty="0" smtClean="0"/>
              <a:t>.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I </a:t>
            </a:r>
            <a:r>
              <a:rPr lang="en-GB" dirty="0" err="1" smtClean="0"/>
              <a:t>modelli</a:t>
            </a:r>
            <a:r>
              <a:rPr lang="en-GB" dirty="0" smtClean="0"/>
              <a:t> </a:t>
            </a:r>
            <a:r>
              <a:rPr lang="en-GB" dirty="0" err="1" smtClean="0"/>
              <a:t>climatici</a:t>
            </a:r>
            <a:r>
              <a:rPr lang="en-GB" dirty="0" smtClean="0"/>
              <a:t> </a:t>
            </a:r>
            <a:r>
              <a:rPr lang="en-GB" dirty="0" err="1" smtClean="0"/>
              <a:t>sono</a:t>
            </a:r>
            <a:r>
              <a:rPr lang="en-GB" dirty="0" smtClean="0"/>
              <a:t> </a:t>
            </a:r>
            <a:r>
              <a:rPr lang="en-GB" dirty="0" err="1" smtClean="0"/>
              <a:t>concepiti</a:t>
            </a:r>
            <a:r>
              <a:rPr lang="en-GB" dirty="0" smtClean="0"/>
              <a:t> per </a:t>
            </a:r>
            <a:r>
              <a:rPr lang="en-GB" dirty="0" err="1" smtClean="0"/>
              <a:t>simulare</a:t>
            </a:r>
            <a:r>
              <a:rPr lang="en-GB" dirty="0" smtClean="0"/>
              <a:t> </a:t>
            </a:r>
            <a:r>
              <a:rPr lang="en-GB" dirty="0" err="1" smtClean="0"/>
              <a:t>scenari</a:t>
            </a:r>
            <a:r>
              <a:rPr lang="en-GB" dirty="0" smtClean="0"/>
              <a:t> in </a:t>
            </a:r>
            <a:r>
              <a:rPr lang="en-GB" dirty="0" err="1" smtClean="0"/>
              <a:t>accordo</a:t>
            </a:r>
            <a:r>
              <a:rPr lang="en-GB" dirty="0" smtClean="0"/>
              <a:t> ad </a:t>
            </a:r>
            <a:r>
              <a:rPr lang="en-GB" dirty="0" err="1" smtClean="0"/>
              <a:t>assegnate</a:t>
            </a:r>
            <a:r>
              <a:rPr lang="en-GB" dirty="0" smtClean="0"/>
              <a:t> </a:t>
            </a:r>
            <a:r>
              <a:rPr lang="en-GB" dirty="0" err="1" smtClean="0"/>
              <a:t>ipotesi</a:t>
            </a:r>
            <a:r>
              <a:rPr lang="en-GB" dirty="0" smtClean="0"/>
              <a:t> </a:t>
            </a:r>
            <a:r>
              <a:rPr lang="en-GB" dirty="0" err="1" smtClean="0"/>
              <a:t>scientifiche</a:t>
            </a:r>
            <a:r>
              <a:rPr lang="en-GB" dirty="0" smtClean="0"/>
              <a:t>. </a:t>
            </a:r>
            <a:r>
              <a:rPr lang="en-GB" dirty="0" err="1" smtClean="0"/>
              <a:t>Presi</a:t>
            </a:r>
            <a:r>
              <a:rPr lang="en-GB" dirty="0" smtClean="0"/>
              <a:t> </a:t>
            </a:r>
            <a:r>
              <a:rPr lang="en-GB" dirty="0" err="1" smtClean="0"/>
              <a:t>singolarmente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70C0"/>
                </a:solidFill>
              </a:rPr>
              <a:t>non </a:t>
            </a:r>
            <a:r>
              <a:rPr lang="en-GB" b="1" dirty="0" err="1" smtClean="0">
                <a:solidFill>
                  <a:srgbClr val="0070C0"/>
                </a:solidFill>
              </a:rPr>
              <a:t>possono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fornire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indicazioni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tecniche</a:t>
            </a:r>
            <a:r>
              <a:rPr lang="en-GB" b="1" dirty="0" smtClean="0">
                <a:solidFill>
                  <a:srgbClr val="0070C0"/>
                </a:solidFill>
              </a:rPr>
              <a:t> per la </a:t>
            </a:r>
            <a:r>
              <a:rPr lang="en-GB" b="1" dirty="0" err="1" smtClean="0">
                <a:solidFill>
                  <a:srgbClr val="0070C0"/>
                </a:solidFill>
              </a:rPr>
              <a:t>progettazione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esecutiva</a:t>
            </a:r>
            <a:r>
              <a:rPr lang="en-GB" b="1" dirty="0" smtClean="0">
                <a:solidFill>
                  <a:srgbClr val="0070C0"/>
                </a:solidFill>
              </a:rPr>
              <a:t>.</a:t>
            </a:r>
            <a:endParaRPr lang="en-GB" b="1" dirty="0" smtClean="0">
              <a:solidFill>
                <a:srgbClr val="0070C0"/>
              </a:solidFill>
            </a:endParaRP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Per </a:t>
            </a:r>
            <a:r>
              <a:rPr lang="en-GB" dirty="0" err="1" smtClean="0"/>
              <a:t>ottenere</a:t>
            </a:r>
            <a:r>
              <a:rPr lang="en-GB" dirty="0" smtClean="0"/>
              <a:t> </a:t>
            </a:r>
            <a:r>
              <a:rPr lang="en-GB" dirty="0" err="1" smtClean="0"/>
              <a:t>indicazioni</a:t>
            </a:r>
            <a:r>
              <a:rPr lang="en-GB" dirty="0" smtClean="0"/>
              <a:t> </a:t>
            </a:r>
            <a:r>
              <a:rPr lang="en-GB" dirty="0" err="1" smtClean="0"/>
              <a:t>tecniche</a:t>
            </a:r>
            <a:r>
              <a:rPr lang="en-GB" dirty="0" smtClean="0"/>
              <a:t> è </a:t>
            </a:r>
            <a:r>
              <a:rPr lang="en-GB" dirty="0" err="1" smtClean="0"/>
              <a:t>necessario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accoppiare</a:t>
            </a:r>
            <a:r>
              <a:rPr lang="en-GB" b="1" dirty="0" smtClean="0">
                <a:solidFill>
                  <a:srgbClr val="0070C0"/>
                </a:solidFill>
              </a:rPr>
              <a:t> al </a:t>
            </a:r>
            <a:r>
              <a:rPr lang="en-GB" b="1" dirty="0" err="1" smtClean="0">
                <a:solidFill>
                  <a:srgbClr val="0070C0"/>
                </a:solidFill>
              </a:rPr>
              <a:t>modello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climatico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l’informazione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storica</a:t>
            </a:r>
            <a:r>
              <a:rPr lang="en-GB" dirty="0" smtClean="0"/>
              <a:t>, </a:t>
            </a:r>
            <a:r>
              <a:rPr lang="en-GB" dirty="0" err="1" smtClean="0"/>
              <a:t>ai</a:t>
            </a:r>
            <a:r>
              <a:rPr lang="en-GB" dirty="0" smtClean="0"/>
              <a:t> </a:t>
            </a:r>
            <a:r>
              <a:rPr lang="en-GB" dirty="0" err="1" smtClean="0"/>
              <a:t>fini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validazione</a:t>
            </a:r>
            <a:r>
              <a:rPr lang="en-GB" dirty="0" smtClean="0"/>
              <a:t> e </a:t>
            </a:r>
            <a:r>
              <a:rPr lang="en-GB" dirty="0" err="1" smtClean="0"/>
              <a:t>adattamento</a:t>
            </a:r>
            <a:r>
              <a:rPr lang="en-GB" dirty="0" smtClean="0"/>
              <a:t> </a:t>
            </a:r>
            <a:r>
              <a:rPr lang="en-GB" dirty="0" err="1" smtClean="0"/>
              <a:t>alle</a:t>
            </a:r>
            <a:r>
              <a:rPr lang="en-GB" dirty="0" smtClean="0"/>
              <a:t> </a:t>
            </a:r>
            <a:r>
              <a:rPr lang="en-GB" dirty="0" err="1" smtClean="0"/>
              <a:t>dinamiche</a:t>
            </a:r>
            <a:r>
              <a:rPr lang="en-GB" dirty="0" smtClean="0"/>
              <a:t> </a:t>
            </a:r>
            <a:r>
              <a:rPr lang="en-GB" dirty="0" err="1" smtClean="0"/>
              <a:t>locali</a:t>
            </a:r>
            <a:r>
              <a:rPr lang="en-GB" dirty="0" smtClean="0"/>
              <a:t>.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err="1" smtClean="0"/>
              <a:t>L’accoppiamento</a:t>
            </a:r>
            <a:r>
              <a:rPr lang="en-GB" dirty="0" smtClean="0"/>
              <a:t> con </a:t>
            </a:r>
            <a:r>
              <a:rPr lang="en-GB" dirty="0" err="1" smtClean="0"/>
              <a:t>analisi</a:t>
            </a:r>
            <a:r>
              <a:rPr lang="en-GB" dirty="0" smtClean="0"/>
              <a:t> </a:t>
            </a:r>
            <a:r>
              <a:rPr lang="en-GB" dirty="0" err="1" smtClean="0"/>
              <a:t>dei</a:t>
            </a:r>
            <a:r>
              <a:rPr lang="en-GB" dirty="0" smtClean="0"/>
              <a:t> </a:t>
            </a:r>
            <a:r>
              <a:rPr lang="en-GB" dirty="0" err="1" smtClean="0"/>
              <a:t>dati</a:t>
            </a:r>
            <a:r>
              <a:rPr lang="en-GB" dirty="0" smtClean="0"/>
              <a:t> </a:t>
            </a:r>
            <a:r>
              <a:rPr lang="en-GB" dirty="0" err="1" smtClean="0"/>
              <a:t>permette</a:t>
            </a:r>
            <a:r>
              <a:rPr lang="en-GB" dirty="0" smtClean="0"/>
              <a:t> </a:t>
            </a:r>
            <a:r>
              <a:rPr lang="en-GB" dirty="0" err="1" smtClean="0"/>
              <a:t>anche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ottenere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fasce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di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confidenza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della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previsione</a:t>
            </a:r>
            <a:r>
              <a:rPr lang="en-GB" dirty="0" smtClean="0"/>
              <a:t>, </a:t>
            </a:r>
            <a:r>
              <a:rPr lang="en-GB" dirty="0" err="1" smtClean="0"/>
              <a:t>basate</a:t>
            </a:r>
            <a:r>
              <a:rPr lang="en-GB" dirty="0" smtClean="0"/>
              <a:t> </a:t>
            </a:r>
            <a:r>
              <a:rPr lang="en-GB" dirty="0" err="1" smtClean="0"/>
              <a:t>sulla</a:t>
            </a:r>
            <a:r>
              <a:rPr lang="en-GB" dirty="0" smtClean="0"/>
              <a:t> </a:t>
            </a:r>
            <a:r>
              <a:rPr lang="en-GB" dirty="0" err="1" smtClean="0"/>
              <a:t>effettiva</a:t>
            </a:r>
            <a:r>
              <a:rPr lang="en-GB" dirty="0" smtClean="0"/>
              <a:t> </a:t>
            </a:r>
            <a:r>
              <a:rPr lang="en-GB" dirty="0" err="1" smtClean="0"/>
              <a:t>precisione</a:t>
            </a:r>
            <a:r>
              <a:rPr lang="en-GB" dirty="0" smtClean="0"/>
              <a:t> del </a:t>
            </a:r>
            <a:r>
              <a:rPr lang="en-GB" dirty="0" err="1" smtClean="0"/>
              <a:t>modello</a:t>
            </a:r>
            <a:r>
              <a:rPr lang="en-GB" dirty="0" smtClean="0"/>
              <a:t>.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Le </a:t>
            </a:r>
            <a:r>
              <a:rPr lang="en-GB" b="1" dirty="0" err="1" smtClean="0">
                <a:solidFill>
                  <a:srgbClr val="0070C0"/>
                </a:solidFill>
              </a:rPr>
              <a:t>fasce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di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confidenza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sono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informazioni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essenziali</a:t>
            </a:r>
            <a:r>
              <a:rPr lang="en-GB" b="1" dirty="0" smtClean="0">
                <a:solidFill>
                  <a:srgbClr val="0070C0"/>
                </a:solidFill>
              </a:rPr>
              <a:t> per la </a:t>
            </a:r>
            <a:r>
              <a:rPr lang="en-GB" b="1" dirty="0" err="1" smtClean="0">
                <a:solidFill>
                  <a:srgbClr val="0070C0"/>
                </a:solidFill>
              </a:rPr>
              <a:t>progettazione</a:t>
            </a:r>
            <a:r>
              <a:rPr lang="en-GB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648071"/>
          </a:xfrm>
        </p:spPr>
        <p:txBody>
          <a:bodyPr/>
          <a:lstStyle/>
          <a:p>
            <a:r>
              <a:rPr lang="en-US" dirty="0" smtClean="0"/>
              <a:t>Uno </a:t>
            </a:r>
            <a:r>
              <a:rPr lang="en-US" dirty="0" err="1" smtClean="0"/>
              <a:t>sguardo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piogge</a:t>
            </a:r>
            <a:r>
              <a:rPr lang="en-US" dirty="0" smtClean="0"/>
              <a:t> </a:t>
            </a:r>
            <a:r>
              <a:rPr lang="en-US" dirty="0" err="1" smtClean="0"/>
              <a:t>estreme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Un </a:t>
            </a:r>
            <a:r>
              <a:rPr lang="en-US" dirty="0" err="1" smtClean="0"/>
              <a:t>segnale</a:t>
            </a:r>
            <a:r>
              <a:rPr lang="en-US" dirty="0" smtClean="0"/>
              <a:t> </a:t>
            </a:r>
            <a:r>
              <a:rPr lang="en-US" dirty="0" err="1" smtClean="0"/>
              <a:t>chiaro</a:t>
            </a:r>
            <a:endParaRPr lang="it-IT" dirty="0"/>
          </a:p>
        </p:txBody>
      </p:sp>
      <p:pic>
        <p:nvPicPr>
          <p:cNvPr id="5" name="Picture 2" descr="Fig. 8"/>
          <p:cNvPicPr>
            <a:picLocks noChangeAspect="1" noChangeArrowheads="1"/>
          </p:cNvPicPr>
          <p:nvPr/>
        </p:nvPicPr>
        <p:blipFill>
          <a:blip r:embed="rId2"/>
          <a:srcRect r="6844"/>
          <a:stretch>
            <a:fillRect/>
          </a:stretch>
        </p:blipFill>
        <p:spPr bwMode="auto">
          <a:xfrm>
            <a:off x="4871864" y="1239241"/>
            <a:ext cx="7087847" cy="5618759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623392" y="692696"/>
            <a:ext cx="7584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 smtClean="0"/>
              <a:t>Mazzoglio</a:t>
            </a:r>
            <a:r>
              <a:rPr lang="en-GB" sz="1200" dirty="0" smtClean="0"/>
              <a:t>, P., Viglione, A., </a:t>
            </a:r>
            <a:r>
              <a:rPr lang="en-GB" sz="1200" dirty="0" err="1" smtClean="0"/>
              <a:t>Ganora</a:t>
            </a:r>
            <a:r>
              <a:rPr lang="en-GB" sz="1200" dirty="0" smtClean="0"/>
              <a:t>, D., &amp; Claps, P. (2025). Mapping the uneven temporal changes in ordinary and extraordinary rainfall extremes in Italy. </a:t>
            </a:r>
            <a:r>
              <a:rPr lang="en-GB" sz="1200" i="1" dirty="0" smtClean="0"/>
              <a:t>Journal of Hydrology: Regional Studies</a:t>
            </a:r>
            <a:r>
              <a:rPr lang="en-GB" sz="1200" dirty="0" smtClean="0"/>
              <a:t>, </a:t>
            </a:r>
            <a:r>
              <a:rPr lang="en-GB" sz="1200" i="1" dirty="0" smtClean="0"/>
              <a:t>58</a:t>
            </a:r>
            <a:r>
              <a:rPr lang="en-GB" sz="1200" dirty="0" smtClean="0"/>
              <a:t>, 102287.</a:t>
            </a:r>
            <a:endParaRPr lang="en-GB" sz="1200" dirty="0"/>
          </a:p>
        </p:txBody>
      </p:sp>
      <p:sp>
        <p:nvSpPr>
          <p:cNvPr id="10" name="Rettangolo 9"/>
          <p:cNvSpPr/>
          <p:nvPr/>
        </p:nvSpPr>
        <p:spPr>
          <a:xfrm>
            <a:off x="695400" y="2488828"/>
            <a:ext cx="24482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Fig. 8. Percentage variation obtained for: </a:t>
            </a:r>
            <a:endParaRPr lang="en-GB" dirty="0" smtClean="0"/>
          </a:p>
          <a:p>
            <a:r>
              <a:rPr lang="en-GB" i="1" dirty="0" smtClean="0"/>
              <a:t>d</a:t>
            </a:r>
            <a:r>
              <a:rPr lang="en-GB" dirty="0" smtClean="0"/>
              <a:t> </a:t>
            </a:r>
            <a:r>
              <a:rPr lang="en-GB" dirty="0" smtClean="0"/>
              <a:t>= 1 h and </a:t>
            </a:r>
            <a:r>
              <a:rPr lang="en-GB" i="1" dirty="0" smtClean="0"/>
              <a:t>q</a:t>
            </a:r>
            <a:r>
              <a:rPr lang="en-GB" dirty="0" smtClean="0"/>
              <a:t> = 0.5 (a), </a:t>
            </a:r>
            <a:endParaRPr lang="en-GB" dirty="0" smtClean="0"/>
          </a:p>
          <a:p>
            <a:r>
              <a:rPr lang="en-GB" i="1" dirty="0" smtClean="0"/>
              <a:t>d</a:t>
            </a:r>
            <a:r>
              <a:rPr lang="en-GB" dirty="0" smtClean="0"/>
              <a:t> </a:t>
            </a:r>
            <a:r>
              <a:rPr lang="en-GB" dirty="0" smtClean="0"/>
              <a:t>= 1 h and </a:t>
            </a:r>
            <a:r>
              <a:rPr lang="en-GB" i="1" dirty="0" smtClean="0"/>
              <a:t>q</a:t>
            </a:r>
            <a:r>
              <a:rPr lang="en-GB" dirty="0" smtClean="0"/>
              <a:t> = 0.95 (b), </a:t>
            </a:r>
            <a:r>
              <a:rPr lang="en-GB" i="1" dirty="0" smtClean="0"/>
              <a:t>d</a:t>
            </a:r>
            <a:r>
              <a:rPr lang="en-GB" dirty="0" smtClean="0"/>
              <a:t> = 1 h and </a:t>
            </a:r>
            <a:r>
              <a:rPr lang="en-GB" i="1" dirty="0" smtClean="0"/>
              <a:t>q</a:t>
            </a:r>
            <a:r>
              <a:rPr lang="en-GB" dirty="0" smtClean="0"/>
              <a:t> = 0.99 (c), </a:t>
            </a:r>
            <a:r>
              <a:rPr lang="en-GB" i="1" dirty="0" smtClean="0"/>
              <a:t>d</a:t>
            </a:r>
            <a:r>
              <a:rPr lang="en-GB" dirty="0" smtClean="0"/>
              <a:t> = 24 h and </a:t>
            </a:r>
            <a:r>
              <a:rPr lang="en-GB" i="1" dirty="0" smtClean="0"/>
              <a:t>q</a:t>
            </a:r>
            <a:r>
              <a:rPr lang="en-GB" dirty="0" smtClean="0"/>
              <a:t> = 0.5 (d), </a:t>
            </a:r>
            <a:r>
              <a:rPr lang="en-GB" i="1" dirty="0" smtClean="0"/>
              <a:t>d</a:t>
            </a:r>
            <a:r>
              <a:rPr lang="en-GB" dirty="0" smtClean="0"/>
              <a:t> = 24 h and </a:t>
            </a:r>
            <a:r>
              <a:rPr lang="en-GB" i="1" dirty="0" smtClean="0"/>
              <a:t>q</a:t>
            </a:r>
            <a:r>
              <a:rPr lang="en-GB" dirty="0" smtClean="0"/>
              <a:t> = 0.95 (e), </a:t>
            </a:r>
            <a:r>
              <a:rPr lang="en-GB" i="1" dirty="0" smtClean="0"/>
              <a:t>d</a:t>
            </a:r>
            <a:r>
              <a:rPr lang="en-GB" dirty="0" smtClean="0"/>
              <a:t> = 24 h and </a:t>
            </a:r>
            <a:r>
              <a:rPr lang="en-GB" i="1" dirty="0" smtClean="0"/>
              <a:t>q</a:t>
            </a:r>
            <a:r>
              <a:rPr lang="en-GB" dirty="0" smtClean="0"/>
              <a:t> = 0.99 (f</a:t>
            </a:r>
            <a:r>
              <a:rPr lang="en-GB" dirty="0" smtClean="0"/>
              <a:t>).</a:t>
            </a:r>
          </a:p>
          <a:p>
            <a:endParaRPr lang="en-GB" dirty="0" smtClean="0"/>
          </a:p>
          <a:p>
            <a:r>
              <a:rPr lang="en-GB" dirty="0" smtClean="0"/>
              <a:t>d è </a:t>
            </a:r>
            <a:r>
              <a:rPr lang="en-GB" dirty="0" err="1" smtClean="0"/>
              <a:t>durata</a:t>
            </a:r>
            <a:r>
              <a:rPr lang="en-GB" dirty="0" smtClean="0"/>
              <a:t>;</a:t>
            </a:r>
          </a:p>
          <a:p>
            <a:r>
              <a:rPr lang="en-GB" dirty="0" smtClean="0"/>
              <a:t>q è </a:t>
            </a:r>
            <a:r>
              <a:rPr lang="en-GB" dirty="0" err="1" smtClean="0"/>
              <a:t>quantile</a:t>
            </a:r>
            <a:r>
              <a:rPr lang="en-GB" dirty="0" smtClean="0"/>
              <a:t>. </a:t>
            </a:r>
            <a:endParaRPr lang="it-IT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5680" y="1105694"/>
            <a:ext cx="1485748" cy="575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648071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serie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piogge</a:t>
            </a:r>
            <a:r>
              <a:rPr lang="en-US" dirty="0" smtClean="0"/>
              <a:t> </a:t>
            </a:r>
            <a:r>
              <a:rPr lang="en-US" dirty="0" err="1" smtClean="0"/>
              <a:t>giornaliere</a:t>
            </a:r>
            <a:r>
              <a:rPr lang="en-US" dirty="0" smtClean="0"/>
              <a:t> a Bologna – Il </a:t>
            </a:r>
            <a:r>
              <a:rPr lang="en-US" dirty="0" err="1" smtClean="0"/>
              <a:t>segnale</a:t>
            </a:r>
            <a:r>
              <a:rPr lang="en-US" dirty="0" smtClean="0"/>
              <a:t> </a:t>
            </a:r>
            <a:r>
              <a:rPr lang="en-US" dirty="0" smtClean="0"/>
              <a:t>è </a:t>
            </a:r>
            <a:r>
              <a:rPr lang="en-US" dirty="0" err="1" smtClean="0"/>
              <a:t>meno</a:t>
            </a:r>
            <a:r>
              <a:rPr lang="en-US" dirty="0" smtClean="0"/>
              <a:t> </a:t>
            </a:r>
            <a:r>
              <a:rPr lang="en-US" dirty="0" err="1" smtClean="0"/>
              <a:t>chiaro</a:t>
            </a:r>
            <a:endParaRPr lang="it-IT" dirty="0"/>
          </a:p>
        </p:txBody>
      </p:sp>
      <p:pic>
        <p:nvPicPr>
          <p:cNvPr id="3" name="Picture 2" descr="Annual rainfall series in Bologna with droughts highlighted in gr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392" y="980728"/>
            <a:ext cx="7650850" cy="5400600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8040216" y="2060848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Guo</a:t>
            </a:r>
            <a:r>
              <a:rPr lang="en-GB" dirty="0" smtClean="0"/>
              <a:t>, R., &amp; Montanari, A. (2023). Historical rainfall data in northern Italy predict larger meteorological drought hazard than climate projections. </a:t>
            </a:r>
            <a:r>
              <a:rPr lang="en-GB" i="1" dirty="0" smtClean="0"/>
              <a:t>Hydrology and Earth System Sciences</a:t>
            </a:r>
            <a:r>
              <a:rPr lang="en-GB" dirty="0" smtClean="0"/>
              <a:t>, </a:t>
            </a:r>
            <a:r>
              <a:rPr lang="en-GB" i="1" dirty="0" smtClean="0"/>
              <a:t>27</a:t>
            </a:r>
            <a:r>
              <a:rPr lang="en-GB" dirty="0" smtClean="0"/>
              <a:t>(15), 2847-2863.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648071"/>
          </a:xfrm>
        </p:spPr>
        <p:txBody>
          <a:bodyPr/>
          <a:lstStyle/>
          <a:p>
            <a:r>
              <a:rPr lang="en-US" dirty="0" smtClean="0"/>
              <a:t>Climate services e </a:t>
            </a:r>
            <a:r>
              <a:rPr lang="en-US" dirty="0" err="1" smtClean="0"/>
              <a:t>resilienza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infrastrutture</a:t>
            </a:r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539791" y="764704"/>
            <a:ext cx="10308737" cy="1728192"/>
          </a:xfrm>
        </p:spPr>
        <p:txBody>
          <a:bodyPr/>
          <a:lstStyle/>
          <a:p>
            <a:pPr marL="180975" indent="-180975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Le </a:t>
            </a:r>
            <a:r>
              <a:rPr lang="en-GB" b="1" dirty="0" err="1" smtClean="0">
                <a:solidFill>
                  <a:srgbClr val="0070C0"/>
                </a:solidFill>
              </a:rPr>
              <a:t>previsioni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da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modelli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climatici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devono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essere</a:t>
            </a:r>
            <a:r>
              <a:rPr lang="en-GB" b="1" dirty="0" smtClean="0">
                <a:solidFill>
                  <a:srgbClr val="0070C0"/>
                </a:solidFill>
              </a:rPr>
              <a:t> validate con </a:t>
            </a:r>
            <a:r>
              <a:rPr lang="en-GB" b="1" dirty="0" err="1" smtClean="0">
                <a:solidFill>
                  <a:srgbClr val="0070C0"/>
                </a:solidFill>
              </a:rPr>
              <a:t>dati</a:t>
            </a:r>
            <a:r>
              <a:rPr lang="en-GB" b="1" dirty="0" smtClean="0">
                <a:solidFill>
                  <a:srgbClr val="0070C0"/>
                </a:solidFill>
              </a:rPr>
              <a:t>;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La </a:t>
            </a:r>
            <a:r>
              <a:rPr lang="en-GB" dirty="0" err="1" smtClean="0"/>
              <a:t>validazione</a:t>
            </a:r>
            <a:r>
              <a:rPr lang="en-GB" dirty="0" smtClean="0"/>
              <a:t> </a:t>
            </a:r>
            <a:r>
              <a:rPr lang="en-GB" dirty="0" err="1" smtClean="0"/>
              <a:t>consente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porre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0070C0"/>
                </a:solidFill>
              </a:rPr>
              <a:t>vincoli</a:t>
            </a:r>
            <a:r>
              <a:rPr lang="en-GB" dirty="0" smtClean="0">
                <a:solidFill>
                  <a:srgbClr val="0070C0"/>
                </a:solidFill>
              </a:rPr>
              <a:t> per la </a:t>
            </a:r>
            <a:r>
              <a:rPr lang="en-GB" dirty="0" err="1" smtClean="0">
                <a:solidFill>
                  <a:srgbClr val="0070C0"/>
                </a:solidFill>
              </a:rPr>
              <a:t>conservazione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delle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caratteristiche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locali</a:t>
            </a:r>
            <a:r>
              <a:rPr lang="en-GB" dirty="0" smtClean="0">
                <a:solidFill>
                  <a:srgbClr val="0070C0"/>
                </a:solidFill>
              </a:rPr>
              <a:t> del </a:t>
            </a:r>
            <a:r>
              <a:rPr lang="en-GB" dirty="0" err="1" smtClean="0">
                <a:solidFill>
                  <a:srgbClr val="0070C0"/>
                </a:solidFill>
              </a:rPr>
              <a:t>clima</a:t>
            </a:r>
            <a:r>
              <a:rPr lang="en-GB" dirty="0" smtClean="0"/>
              <a:t>;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In </a:t>
            </a:r>
            <a:r>
              <a:rPr lang="en-GB" dirty="0" err="1" smtClean="0"/>
              <a:t>nessun</a:t>
            </a:r>
            <a:r>
              <a:rPr lang="en-GB" dirty="0" smtClean="0"/>
              <a:t> </a:t>
            </a:r>
            <a:r>
              <a:rPr lang="en-GB" dirty="0" err="1" smtClean="0"/>
              <a:t>caso</a:t>
            </a:r>
            <a:r>
              <a:rPr lang="en-GB" dirty="0" smtClean="0"/>
              <a:t> la </a:t>
            </a:r>
            <a:r>
              <a:rPr lang="en-GB" dirty="0" err="1" smtClean="0"/>
              <a:t>proiezione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clima</a:t>
            </a:r>
            <a:r>
              <a:rPr lang="en-GB" dirty="0" smtClean="0"/>
              <a:t> </a:t>
            </a:r>
            <a:r>
              <a:rPr lang="en-GB" dirty="0" err="1" smtClean="0"/>
              <a:t>futuro</a:t>
            </a:r>
            <a:r>
              <a:rPr lang="en-GB" dirty="0" smtClean="0"/>
              <a:t> </a:t>
            </a:r>
            <a:r>
              <a:rPr lang="en-GB" dirty="0" err="1" smtClean="0"/>
              <a:t>deve</a:t>
            </a:r>
            <a:r>
              <a:rPr lang="en-GB" dirty="0" smtClean="0"/>
              <a:t> dare </a:t>
            </a:r>
            <a:r>
              <a:rPr lang="en-GB" dirty="0" err="1" smtClean="0">
                <a:solidFill>
                  <a:srgbClr val="0070C0"/>
                </a:solidFill>
              </a:rPr>
              <a:t>variabili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progetto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meno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cautelative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rispetto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alla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anali</a:t>
            </a:r>
            <a:r>
              <a:rPr lang="en-GB" dirty="0" err="1" smtClean="0">
                <a:solidFill>
                  <a:srgbClr val="0070C0"/>
                </a:solidFill>
              </a:rPr>
              <a:t>si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dei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dati</a:t>
            </a:r>
            <a:r>
              <a:rPr lang="en-GB" dirty="0" smtClean="0"/>
              <a:t>;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I “climate services” del </a:t>
            </a:r>
            <a:r>
              <a:rPr lang="en-GB" dirty="0" err="1" smtClean="0">
                <a:solidFill>
                  <a:srgbClr val="0070C0"/>
                </a:solidFill>
              </a:rPr>
              <a:t>progetto</a:t>
            </a:r>
            <a:r>
              <a:rPr lang="en-GB" dirty="0" smtClean="0">
                <a:solidFill>
                  <a:srgbClr val="0070C0"/>
                </a:solidFill>
              </a:rPr>
              <a:t> RETURN </a:t>
            </a:r>
            <a:r>
              <a:rPr lang="en-GB" dirty="0" err="1" smtClean="0">
                <a:solidFill>
                  <a:srgbClr val="0070C0"/>
                </a:solidFill>
              </a:rPr>
              <a:t>suggeriscono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l’integrazione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modelli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climatici</a:t>
            </a:r>
            <a:r>
              <a:rPr lang="en-GB" dirty="0" smtClean="0">
                <a:solidFill>
                  <a:srgbClr val="0070C0"/>
                </a:solidFill>
              </a:rPr>
              <a:t> (o ensemble </a:t>
            </a:r>
            <a:r>
              <a:rPr lang="en-GB" dirty="0" err="1" smtClean="0">
                <a:solidFill>
                  <a:srgbClr val="0070C0"/>
                </a:solidFill>
              </a:rPr>
              <a:t>di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modelli</a:t>
            </a:r>
            <a:r>
              <a:rPr lang="en-GB" dirty="0" smtClean="0">
                <a:solidFill>
                  <a:srgbClr val="0070C0"/>
                </a:solidFill>
              </a:rPr>
              <a:t>) con </a:t>
            </a:r>
            <a:r>
              <a:rPr lang="en-GB" dirty="0" err="1" smtClean="0">
                <a:solidFill>
                  <a:srgbClr val="0070C0"/>
                </a:solidFill>
              </a:rPr>
              <a:t>analisi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dati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storici</a:t>
            </a:r>
            <a:r>
              <a:rPr lang="en-GB" dirty="0" smtClean="0"/>
              <a:t>, con </a:t>
            </a:r>
            <a:r>
              <a:rPr lang="en-GB" dirty="0" err="1" smtClean="0"/>
              <a:t>tecniche</a:t>
            </a:r>
            <a:r>
              <a:rPr lang="en-GB" dirty="0" smtClean="0"/>
              <a:t> </a:t>
            </a:r>
            <a:r>
              <a:rPr lang="en-GB" dirty="0" err="1" smtClean="0"/>
              <a:t>stocastiche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consentano</a:t>
            </a:r>
            <a:r>
              <a:rPr lang="en-GB" dirty="0" smtClean="0"/>
              <a:t> la </a:t>
            </a:r>
            <a:r>
              <a:rPr lang="en-GB" dirty="0" err="1" smtClean="0"/>
              <a:t>stima</a:t>
            </a:r>
            <a:r>
              <a:rPr lang="en-GB" dirty="0" smtClean="0"/>
              <a:t> </a:t>
            </a:r>
            <a:r>
              <a:rPr lang="en-GB" dirty="0" err="1" smtClean="0"/>
              <a:t>attendibile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fasce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confidenza</a:t>
            </a:r>
            <a:r>
              <a:rPr lang="en-GB" dirty="0" smtClean="0"/>
              <a:t>;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I tempi </a:t>
            </a:r>
            <a:r>
              <a:rPr lang="en-GB" dirty="0" err="1" smtClean="0">
                <a:solidFill>
                  <a:srgbClr val="0070C0"/>
                </a:solidFill>
              </a:rPr>
              <a:t>ristretti</a:t>
            </a:r>
            <a:r>
              <a:rPr lang="en-GB" dirty="0" smtClean="0">
                <a:solidFill>
                  <a:srgbClr val="0070C0"/>
                </a:solidFill>
              </a:rPr>
              <a:t> del PNRR </a:t>
            </a:r>
            <a:r>
              <a:rPr lang="en-GB" dirty="0" err="1" smtClean="0">
                <a:solidFill>
                  <a:srgbClr val="0070C0"/>
                </a:solidFill>
              </a:rPr>
              <a:t>sono</a:t>
            </a:r>
            <a:r>
              <a:rPr lang="en-GB" dirty="0" smtClean="0">
                <a:solidFill>
                  <a:srgbClr val="0070C0"/>
                </a:solidFill>
              </a:rPr>
              <a:t> un </a:t>
            </a:r>
            <a:r>
              <a:rPr lang="en-GB" dirty="0" err="1" smtClean="0">
                <a:solidFill>
                  <a:srgbClr val="0070C0"/>
                </a:solidFill>
              </a:rPr>
              <a:t>ostacolo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alla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condivisione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dei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dati</a:t>
            </a:r>
            <a:r>
              <a:rPr lang="en-GB" dirty="0" smtClean="0">
                <a:solidFill>
                  <a:srgbClr val="0070C0"/>
                </a:solidFill>
              </a:rPr>
              <a:t> e </a:t>
            </a:r>
            <a:r>
              <a:rPr lang="en-GB" dirty="0" err="1" smtClean="0">
                <a:solidFill>
                  <a:srgbClr val="0070C0"/>
                </a:solidFill>
              </a:rPr>
              <a:t>dei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risultati</a:t>
            </a:r>
            <a:r>
              <a:rPr lang="en-GB" dirty="0" smtClean="0"/>
              <a:t>; </a:t>
            </a:r>
            <a:r>
              <a:rPr lang="en-GB" dirty="0" err="1" smtClean="0"/>
              <a:t>tuttavia</a:t>
            </a:r>
            <a:r>
              <a:rPr lang="en-GB" dirty="0" smtClean="0"/>
              <a:t> le </a:t>
            </a:r>
            <a:r>
              <a:rPr lang="en-GB" dirty="0" err="1" smtClean="0"/>
              <a:t>attività</a:t>
            </a:r>
            <a:r>
              <a:rPr lang="en-GB" dirty="0" smtClean="0"/>
              <a:t> </a:t>
            </a:r>
            <a:r>
              <a:rPr lang="en-GB" dirty="0" err="1" smtClean="0"/>
              <a:t>potranno</a:t>
            </a:r>
            <a:r>
              <a:rPr lang="en-GB" dirty="0" smtClean="0"/>
              <a:t> </a:t>
            </a:r>
            <a:r>
              <a:rPr lang="en-GB" dirty="0" err="1" smtClean="0"/>
              <a:t>proseguire</a:t>
            </a:r>
            <a:r>
              <a:rPr lang="en-GB" dirty="0" smtClean="0"/>
              <a:t>  con </a:t>
            </a:r>
            <a:r>
              <a:rPr lang="en-GB" dirty="0" err="1" smtClean="0"/>
              <a:t>progetti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follow-up;</a:t>
            </a:r>
          </a:p>
          <a:p>
            <a:pPr marL="180975" indent="-180975">
              <a:buFont typeface="Arial" pitchFamily="34" charset="0"/>
              <a:buChar char="•"/>
            </a:pPr>
            <a:endParaRPr lang="en-GB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E’ </a:t>
            </a:r>
            <a:r>
              <a:rPr lang="en-GB" dirty="0" err="1" smtClean="0"/>
              <a:t>necessario</a:t>
            </a:r>
            <a:r>
              <a:rPr lang="en-GB" dirty="0" smtClean="0"/>
              <a:t> </a:t>
            </a:r>
            <a:r>
              <a:rPr lang="en-GB" dirty="0" err="1" smtClean="0"/>
              <a:t>porre</a:t>
            </a:r>
            <a:r>
              <a:rPr lang="en-GB" dirty="0" smtClean="0"/>
              <a:t> </a:t>
            </a:r>
            <a:r>
              <a:rPr lang="en-GB" dirty="0" err="1" smtClean="0"/>
              <a:t>particolare</a:t>
            </a:r>
            <a:r>
              <a:rPr lang="en-GB" dirty="0" smtClean="0"/>
              <a:t> </a:t>
            </a:r>
            <a:r>
              <a:rPr lang="en-GB" dirty="0" err="1" smtClean="0"/>
              <a:t>attenzione</a:t>
            </a:r>
            <a:r>
              <a:rPr lang="en-GB" dirty="0" smtClean="0"/>
              <a:t> </a:t>
            </a:r>
            <a:r>
              <a:rPr lang="en-GB" dirty="0" err="1" smtClean="0"/>
              <a:t>alle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combinazioni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fattori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climatici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idrologici</a:t>
            </a:r>
            <a:r>
              <a:rPr lang="en-GB" dirty="0" smtClean="0">
                <a:solidFill>
                  <a:srgbClr val="0070C0"/>
                </a:solidFill>
              </a:rPr>
              <a:t> e </a:t>
            </a:r>
            <a:r>
              <a:rPr lang="en-GB" dirty="0" err="1" smtClean="0">
                <a:solidFill>
                  <a:srgbClr val="0070C0"/>
                </a:solidFill>
              </a:rPr>
              <a:t>sociali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che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possono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originare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dei</a:t>
            </a:r>
            <a:r>
              <a:rPr lang="en-GB" dirty="0" smtClean="0">
                <a:solidFill>
                  <a:srgbClr val="0070C0"/>
                </a:solidFill>
              </a:rPr>
              <a:t> “leverage points”</a:t>
            </a:r>
            <a:r>
              <a:rPr lang="en-GB" dirty="0" smtClean="0"/>
              <a:t>, </a:t>
            </a:r>
            <a:r>
              <a:rPr lang="en-GB" dirty="0" err="1" smtClean="0"/>
              <a:t>ovvero</a:t>
            </a:r>
            <a:r>
              <a:rPr lang="en-GB" dirty="0" smtClean="0"/>
              <a:t> </a:t>
            </a:r>
            <a:r>
              <a:rPr lang="en-GB" dirty="0" err="1" smtClean="0"/>
              <a:t>degli</a:t>
            </a:r>
            <a:r>
              <a:rPr lang="en-GB" dirty="0" smtClean="0"/>
              <a:t> </a:t>
            </a:r>
            <a:r>
              <a:rPr lang="en-GB" dirty="0" err="1" smtClean="0"/>
              <a:t>amplificatori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impatto</a:t>
            </a:r>
            <a:r>
              <a:rPr lang="en-GB" dirty="0" smtClean="0"/>
              <a:t> </a:t>
            </a:r>
            <a:r>
              <a:rPr lang="en-GB" dirty="0" err="1" smtClean="0"/>
              <a:t>nei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 </a:t>
            </a:r>
            <a:r>
              <a:rPr lang="en-GB" dirty="0" err="1" smtClean="0"/>
              <a:t>dinamici</a:t>
            </a:r>
            <a:r>
              <a:rPr lang="en-GB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3652</TotalTime>
  <Words>308</Words>
  <Application>Microsoft Office PowerPoint</Application>
  <PresentationFormat>Personalizzato</PresentationFormat>
  <Paragraphs>44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sturno</cp:lastModifiedBy>
  <cp:revision>204</cp:revision>
  <dcterms:created xsi:type="dcterms:W3CDTF">2017-11-13T10:11:35Z</dcterms:created>
  <dcterms:modified xsi:type="dcterms:W3CDTF">2025-09-09T07:40:13Z</dcterms:modified>
</cp:coreProperties>
</file>