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sldIdLst>
    <p:sldId id="263" r:id="rId4"/>
    <p:sldId id="288" r:id="rId5"/>
    <p:sldId id="271" r:id="rId6"/>
    <p:sldId id="289" r:id="rId7"/>
    <p:sldId id="290" r:id="rId8"/>
    <p:sldId id="291" r:id="rId9"/>
    <p:sldId id="292" r:id="rId10"/>
    <p:sldId id="293" r:id="rId11"/>
    <p:sldId id="294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B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3CD6A8-870B-69FD-12CE-B75B5AB6E6A3}" v="410" dt="2025-07-03T08:44:46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604" autoAdjust="0"/>
  </p:normalViewPr>
  <p:slideViewPr>
    <p:cSldViewPr showGuides="1">
      <p:cViewPr varScale="1">
        <p:scale>
          <a:sx n="102" d="100"/>
          <a:sy n="102" d="100"/>
        </p:scale>
        <p:origin x="-111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inserire il titolo della presentazione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744118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0438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3203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xmlns="" val="34181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2879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+mn-lt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5558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9702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:p14="http://schemas.microsoft.com/office/powerpoint/2010/main" xmlns="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5EE00A97-2907-46F9-965F-86535E724F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1424" y="692696"/>
            <a:ext cx="2436900" cy="180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5B4AE421-09DA-412D-AAD7-5E65002B1FDA}"/>
              </a:ext>
            </a:extLst>
          </p:cNvPr>
          <p:cNvSpPr txBox="1"/>
          <p:nvPr userDrawn="1"/>
        </p:nvSpPr>
        <p:spPr>
          <a:xfrm>
            <a:off x="179512" y="652501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23C9881-DC19-44C1-8307-96C20AE8129F}" type="slidenum">
              <a:rPr lang="it-IT" sz="1200" smtClean="0"/>
              <a:pPr/>
              <a:t>‹N›</a:t>
            </a:fld>
            <a:endParaRPr lang="it-IT" sz="12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6726EE36-C2C5-4224-B32D-093745F9F2B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878304" y="5826343"/>
            <a:ext cx="1131773" cy="83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www.unibo.it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DD0FC319-6CD8-4E12-A1D2-69D93160BF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05889" y="596073"/>
            <a:ext cx="1980221" cy="146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762532" y="23883"/>
            <a:ext cx="7056784" cy="4536504"/>
          </a:xfrm>
        </p:spPr>
        <p:txBody>
          <a:bodyPr lIns="91440" tIns="45720" rIns="91440" bIns="45720" anchor="ctr" anchorCtr="0"/>
          <a:lstStyle/>
          <a:p>
            <a:r>
              <a:rPr lang="it-IT" sz="3200" dirty="0">
                <a:ea typeface="Calibri"/>
                <a:cs typeface="Calibri"/>
              </a:rPr>
              <a:t>“L’idrologia e la protezione civile in Italia viste con gli occhi di Lino Versace”</a:t>
            </a:r>
            <a:endParaRPr lang="it-IT" sz="3200" dirty="0"/>
          </a:p>
          <a:p>
            <a:r>
              <a:rPr lang="it-IT" sz="2800" i="1" dirty="0"/>
              <a:t>Raccontare Lino</a:t>
            </a:r>
            <a:endParaRPr lang="it-IT" sz="2800" i="1" dirty="0">
              <a:ea typeface="Calibri"/>
              <a:cs typeface="Calibri"/>
            </a:endParaRPr>
          </a:p>
          <a:p>
            <a:r>
              <a:rPr lang="it-IT" sz="2000" b="0" i="1" dirty="0"/>
              <a:t>L’eredità di Pasquale Versace nella Difesa del Suolo e nella Mitigazione dei Rischi Naturali</a:t>
            </a:r>
            <a:endParaRPr lang="it-IT" sz="2000" b="0" i="1" dirty="0">
              <a:ea typeface="Calibri"/>
              <a:cs typeface="Calibri"/>
            </a:endParaRPr>
          </a:p>
          <a:p>
            <a:r>
              <a:rPr lang="it-IT" sz="2000" b="0" i="1" dirty="0"/>
              <a:t>Università della Calabria, 3 luglio 2025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751917" y="4560387"/>
            <a:ext cx="7008283" cy="425450"/>
          </a:xfrm>
        </p:spPr>
        <p:txBody>
          <a:bodyPr/>
          <a:lstStyle/>
          <a:p>
            <a:r>
              <a:rPr lang="en-GB" dirty="0"/>
              <a:t>Alberto Montanari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>
          <a:xfrm>
            <a:off x="4751918" y="5060453"/>
            <a:ext cx="7105649" cy="791418"/>
          </a:xfrm>
        </p:spPr>
        <p:txBody>
          <a:bodyPr lIns="91440" tIns="45720" rIns="91440" bIns="45720" anchor="t"/>
          <a:lstStyle/>
          <a:p>
            <a:r>
              <a:rPr lang="it-IT" dirty="0"/>
              <a:t>Dipartimento di Ingegneria Civile, Chimica, Ambientale e dei Materiali, Università di Bologna</a:t>
            </a:r>
          </a:p>
        </p:txBody>
      </p:sp>
      <p:pic>
        <p:nvPicPr>
          <p:cNvPr id="18434" name="Picture 2" descr="https://www.cae.it/upload/media/seminariocalabria/17_versa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322" y="3715047"/>
            <a:ext cx="4002271" cy="2522265"/>
          </a:xfrm>
          <a:prstGeom prst="rect">
            <a:avLst/>
          </a:prstGeom>
          <a:noFill/>
        </p:spPr>
      </p:pic>
      <p:pic>
        <p:nvPicPr>
          <p:cNvPr id="5" name="Picture 4" descr="A green logo with a leaf&#10;&#10;AI-generated content may be incorrect.">
            <a:extLst>
              <a:ext uri="{FF2B5EF4-FFF2-40B4-BE49-F238E27FC236}">
                <a16:creationId xmlns:a16="http://schemas.microsoft.com/office/drawing/2014/main" xmlns="" id="{3745D355-C55F-CD50-9A18-FB625DB9C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838" y="5922877"/>
            <a:ext cx="2310457" cy="91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523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it-IT" dirty="0"/>
              <a:t>Una visione internazionale e un'interpretazione ingegneristica delle scienze idrologiche 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551384" y="1177800"/>
            <a:ext cx="11305256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5895" indent="-175895">
              <a:buFont typeface="Arial" pitchFamily="34" charset="0"/>
              <a:buChar char="•"/>
            </a:pPr>
            <a:r>
              <a:rPr lang="it-IT" dirty="0"/>
              <a:t>Non è facile per me tracciare un profilo di Lino Versace, una persona che a me è </a:t>
            </a:r>
            <a:br>
              <a:rPr lang="it-IT" dirty="0"/>
            </a:br>
            <a:r>
              <a:rPr lang="it-IT" dirty="0"/>
              <a:t>apparsa estremamente riservata, pur nella sua apertura alle giovani generazioni.</a:t>
            </a:r>
            <a:endParaRPr lang="it-IT" dirty="0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r>
              <a:rPr lang="it-IT" dirty="0"/>
              <a:t>L’idrologia in Italia è nata dall’ingegneria, nel tentativo di dare supporto alla </a:t>
            </a:r>
            <a:br>
              <a:rPr lang="it-IT" dirty="0"/>
            </a:br>
            <a:r>
              <a:rPr lang="it-IT" dirty="0"/>
              <a:t>mitigazione dei rischi naturali ed alla gestione delle acque. Un approccio unico per</a:t>
            </a:r>
            <a:r>
              <a:rPr lang="it-IT" dirty="0">
                <a:ea typeface="Calibri"/>
                <a:cs typeface="Calibri"/>
              </a:rPr>
              <a:t/>
            </a:r>
            <a:br>
              <a:rPr lang="it-IT" dirty="0">
                <a:ea typeface="Calibri"/>
                <a:cs typeface="Calibri"/>
              </a:rPr>
            </a:br>
            <a:r>
              <a:rPr lang="it-IT" dirty="0">
                <a:ea typeface="Calibri"/>
                <a:cs typeface="Calibri"/>
              </a:rPr>
              <a:t>abilità di sintesi fra scienza e soluzione ingegneristica.</a:t>
            </a:r>
          </a:p>
          <a:p>
            <a:pPr marL="175895" indent="-175895"/>
            <a:endParaRPr lang="it-IT" dirty="0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r>
              <a:rPr lang="it-IT" dirty="0"/>
              <a:t>L’interpretazione di Lino Versace, e del suo gruppo di ricerca in generale, mi è </a:t>
            </a:r>
            <a:br>
              <a:rPr lang="it-IT" dirty="0"/>
            </a:br>
            <a:r>
              <a:rPr lang="it-IT" dirty="0"/>
              <a:t>apparsa unica nella capacità di tradurre la visione e preparazione internazionale</a:t>
            </a:r>
            <a:br>
              <a:rPr lang="it-IT" dirty="0"/>
            </a:br>
            <a:r>
              <a:rPr lang="it-IT" dirty="0"/>
              <a:t>nella soluzione di problemi emergenti per il paese.</a:t>
            </a:r>
            <a:endParaRPr lang="it-IT" dirty="0">
              <a:ea typeface="Calibri"/>
              <a:cs typeface="Calibri"/>
            </a:endParaRPr>
          </a:p>
          <a:p>
            <a:pPr marL="175895" indent="-175895"/>
            <a:endParaRPr lang="it-IT" dirty="0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r>
              <a:rPr lang="it-IT" dirty="0"/>
              <a:t>In Lino Versace non è possibile distinguere il profilo scientifico da quello tecnico: </a:t>
            </a:r>
            <a:br>
              <a:rPr lang="it-IT" dirty="0"/>
            </a:br>
            <a:r>
              <a:rPr lang="it-IT" dirty="0"/>
              <a:t>si sono costantemente fusi in un impegno che non ha avuto soste e si  prolungato </a:t>
            </a:r>
            <a:br>
              <a:rPr lang="it-IT" dirty="0"/>
            </a:br>
            <a:r>
              <a:rPr lang="it-IT" dirty="0"/>
              <a:t>ben oltre la quiescenza, nell’Accademia come nella Protezione Civile come </a:t>
            </a:r>
            <a:br>
              <a:rPr lang="it-IT" dirty="0"/>
            </a:br>
            <a:r>
              <a:rPr lang="it-IT" dirty="0"/>
              <a:t>nell’ispirazione e guida </a:t>
            </a:r>
            <a:r>
              <a:rPr lang="it-IT" dirty="0">
                <a:ea typeface="+mn-lt"/>
                <a:cs typeface="+mn-lt"/>
              </a:rPr>
              <a:t>della</a:t>
            </a:r>
            <a:r>
              <a:rPr lang="it-IT" dirty="0"/>
              <a:t> comunità.</a:t>
            </a:r>
            <a:endParaRPr lang="it-IT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5895" indent="-175895">
              <a:buFont typeface="Arial" pitchFamily="34" charset="0"/>
              <a:buChar char="•"/>
            </a:pPr>
            <a:r>
              <a:rPr lang="it-IT" dirty="0"/>
              <a:t>Sicuramente l’approccio di Lino è stato unico ed originale, per l’informalità del suo</a:t>
            </a:r>
            <a:br>
              <a:rPr lang="it-IT" dirty="0"/>
            </a:br>
            <a:r>
              <a:rPr lang="it-IT" dirty="0"/>
              <a:t>apparire, la riservatezza – che a volte lo faceva sembrare difficilmente avvicinabile – e la sua ironia.</a:t>
            </a:r>
            <a:endParaRPr lang="it-IT" dirty="0">
              <a:ea typeface="Calibri"/>
              <a:cs typeface="Calibri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15325" y="764704"/>
            <a:ext cx="2901355" cy="489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Gli ambiti scientifici di Lino Versace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1071546"/>
            <a:ext cx="11329589" cy="4320381"/>
          </a:xfrm>
        </p:spPr>
        <p:txBody>
          <a:bodyPr lIns="91440" tIns="45720" rIns="91440" bIns="45720" anchor="t"/>
          <a:lstStyle/>
          <a:p>
            <a:pPr marL="177800" indent="-177800"/>
            <a:r>
              <a:rPr lang="it-IT" dirty="0"/>
              <a:t>Tre ambiti scientifici principali:</a:t>
            </a:r>
            <a:endParaRPr lang="it-IT" dirty="0">
              <a:ea typeface="Calibri"/>
              <a:cs typeface="Calibri"/>
            </a:endParaRPr>
          </a:p>
          <a:p>
            <a:pPr marL="177800" indent="-177800"/>
            <a:endParaRPr lang="it-IT" b="1" dirty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Stima di frequenza delle piene e portata di massima piena (progetto VAPI, modelli idrologici, modello NASP </a:t>
            </a:r>
            <a:r>
              <a:rPr lang="it-IT" dirty="0" err="1"/>
              <a:t>etc</a:t>
            </a:r>
            <a:r>
              <a:rPr lang="it-IT" dirty="0"/>
              <a:t>).</a:t>
            </a:r>
          </a:p>
          <a:p>
            <a:pPr marL="177800" indent="-177800"/>
            <a:endParaRPr lang="it-IT" dirty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Stima di frequenza, durata, intensità delle magre (indici di stato delle acque sotterranee </a:t>
            </a:r>
            <a:r>
              <a:rPr lang="it-IT" dirty="0" err="1"/>
              <a:t>etc</a:t>
            </a:r>
            <a:r>
              <a:rPr lang="it-IT" dirty="0"/>
              <a:t>).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Modellazione dei movimenti franosi, stima del rischio, misure di prevenzione (modelli </a:t>
            </a:r>
            <a:r>
              <a:rPr lang="it-IT" dirty="0" err="1"/>
              <a:t>FlaIR</a:t>
            </a:r>
            <a:r>
              <a:rPr lang="it-IT" dirty="0"/>
              <a:t>, SUSHI, ricostruzioni storiche </a:t>
            </a:r>
            <a:r>
              <a:rPr lang="it-IT" dirty="0" err="1"/>
              <a:t>etc</a:t>
            </a:r>
            <a:r>
              <a:rPr lang="it-IT" dirty="0"/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36" y="3861048"/>
            <a:ext cx="5760640" cy="25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6384032" y="4509120"/>
            <a:ext cx="403244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/>
              <a:t>610 citazioni in Google </a:t>
            </a:r>
            <a:r>
              <a:rPr lang="it-IT" dirty="0" err="1"/>
              <a:t>Scholar</a:t>
            </a:r>
            <a:r>
              <a:rPr lang="it-IT" dirty="0"/>
              <a:t>, per un lavoro interamente di scuola italiana, nel 1984!!</a:t>
            </a:r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Gli ambiti scientifici di Lino Versace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880" y="1052736"/>
            <a:ext cx="45720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3952" y="1080729"/>
            <a:ext cx="613151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llaDiTesto 8"/>
          <p:cNvSpPr txBox="1"/>
          <p:nvPr/>
        </p:nvSpPr>
        <p:spPr>
          <a:xfrm>
            <a:off x="5735960" y="2852936"/>
            <a:ext cx="4896544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/>
              <a:t>Un minuzioso lavoro di recupero dell’informazione storica, nella convinzione del valore ingegneristico del dato osservato.</a:t>
            </a:r>
            <a:endParaRPr lang="it-IT" dirty="0">
              <a:ea typeface="Calibri"/>
              <a:cs typeface="Calibri"/>
            </a:endParaRPr>
          </a:p>
          <a:p>
            <a:endParaRPr lang="it-IT" dirty="0">
              <a:ea typeface="Calibri"/>
              <a:cs typeface="Calibri"/>
            </a:endParaRPr>
          </a:p>
          <a:p>
            <a:r>
              <a:rPr lang="it-IT" dirty="0"/>
              <a:t>Una chiara visione della separazione fra l’ambito scientifico-speculativo e l’ambito ingegneristico, associato alla comprensione del valore aggiunto della sintesi.</a:t>
            </a:r>
            <a:endParaRPr lang="it-IT" dirty="0">
              <a:ea typeface="Calibri"/>
              <a:cs typeface="Calibri"/>
            </a:endParaRPr>
          </a:p>
          <a:p>
            <a:endParaRPr lang="it-IT" dirty="0">
              <a:ea typeface="Calibri"/>
              <a:cs typeface="Calibri"/>
            </a:endParaRPr>
          </a:p>
          <a:p>
            <a:r>
              <a:rPr lang="it-IT" dirty="0"/>
              <a:t>Aspetti quanto mai attuali!!</a:t>
            </a:r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Gli ambiti tecnici di Lino Versace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864717"/>
            <a:ext cx="11329589" cy="4320381"/>
          </a:xfrm>
        </p:spPr>
        <p:txBody>
          <a:bodyPr lIns="91440" tIns="45720" rIns="91440" bIns="45720" anchor="t"/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Dipartimento Nazionale della Protezione Civile (membro della Commissione Grandi Rischi dal 1984).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Membro del Consiglio Scientifico del Gruppo Nazionale per la Difesa dalle Catastrofi Idrogeologiche, CNR-GNDCI, dal 1985 al 1993.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Consulente del Senato della Repubblica per l’indagine conoscitiva sulla difesa del suolo (1998).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Vice commissario per le attività di sistemazione idrogeologica e di ricostruzione di Sarno e degli altri Comuni della Campania colpiti dall’alluvione del 5-6 maggio 1998.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Membro della Segreteria Tecnica per la Difesa del Suolo, </a:t>
            </a:r>
            <a:br>
              <a:rPr lang="it-IT" dirty="0"/>
            </a:br>
            <a:r>
              <a:rPr lang="it-IT" dirty="0"/>
              <a:t>Ministero dell’Ambiente.</a:t>
            </a:r>
            <a:endParaRPr lang="en-GB" dirty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Direttore dell’Istituto di Ricerca per la Protezione Idrogeologica </a:t>
            </a:r>
            <a:br>
              <a:rPr lang="it-IT" dirty="0"/>
            </a:br>
            <a:r>
              <a:rPr lang="it-IT" dirty="0"/>
              <a:t>dell’Italia Meridionale ed</a:t>
            </a:r>
            <a:r>
              <a:rPr lang="it-IT"/>
              <a:t> Insulare del CNR, Cosenza.</a:t>
            </a:r>
            <a:endParaRPr lang="it-IT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Coordinatore del Gruppo di lavoro per la predisposizione </a:t>
            </a:r>
            <a:br>
              <a:rPr lang="it-IT" dirty="0"/>
            </a:br>
            <a:r>
              <a:rPr lang="it-IT" dirty="0"/>
              <a:t>del Piano generale di sistemazione idrogeologica in </a:t>
            </a:r>
            <a:br>
              <a:rPr lang="it-IT" dirty="0"/>
            </a:br>
            <a:r>
              <a:rPr lang="it-IT" dirty="0"/>
              <a:t>Calabria 2009-2010.</a:t>
            </a:r>
          </a:p>
          <a:p>
            <a:pPr marL="177800" indent="-177800"/>
            <a:endParaRPr lang="en-GB" dirty="0"/>
          </a:p>
          <a:p>
            <a:pPr marL="177800" indent="-177800"/>
            <a:r>
              <a:rPr lang="it-IT" b="1" dirty="0">
                <a:solidFill>
                  <a:srgbClr val="0070C0"/>
                </a:solidFill>
              </a:rPr>
              <a:t>In sintesi: dissesto, difesa del suolo, formazione, prevenzione.</a:t>
            </a:r>
          </a:p>
          <a:p>
            <a:pPr>
              <a:spcBef>
                <a:spcPts val="1400"/>
              </a:spcBef>
            </a:pPr>
            <a:r>
              <a:rPr lang="it-IT" b="1" dirty="0">
                <a:solidFill>
                  <a:srgbClr val="0070C0"/>
                </a:solidFill>
                <a:ea typeface="Calibri"/>
                <a:cs typeface="Calibri"/>
              </a:rPr>
              <a:t>L'impegno in ambito tecnico è stato vissuto come una missione, </a:t>
            </a:r>
            <a:br>
              <a:rPr lang="it-IT" b="1" dirty="0">
                <a:solidFill>
                  <a:srgbClr val="0070C0"/>
                </a:solidFill>
                <a:ea typeface="Calibri"/>
                <a:cs typeface="Calibri"/>
              </a:rPr>
            </a:br>
            <a:r>
              <a:rPr lang="it-IT" b="1" dirty="0">
                <a:solidFill>
                  <a:srgbClr val="0070C0"/>
                </a:solidFill>
                <a:ea typeface="Calibri"/>
                <a:cs typeface="Calibri"/>
              </a:rPr>
              <a:t>fino all'impegno nella struttura commissariale dell'emergenza </a:t>
            </a:r>
            <a:br>
              <a:rPr lang="it-IT" b="1" dirty="0">
                <a:solidFill>
                  <a:srgbClr val="0070C0"/>
                </a:solidFill>
                <a:ea typeface="Calibri"/>
                <a:cs typeface="Calibri"/>
              </a:rPr>
            </a:br>
            <a:r>
              <a:rPr lang="it-IT" b="1" dirty="0">
                <a:solidFill>
                  <a:srgbClr val="0070C0"/>
                </a:solidFill>
                <a:ea typeface="Calibri"/>
                <a:cs typeface="Calibri"/>
              </a:rPr>
              <a:t>di Ischia (novembre 2022) </a:t>
            </a:r>
          </a:p>
        </p:txBody>
      </p:sp>
      <p:pic>
        <p:nvPicPr>
          <p:cNvPr id="4098" name="Picture 2" descr="Il Commissario Legnini: addolorati per la scomparsa del professore Pasquale  Versace – Sisma ed Emergenza Isch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4495" y="3087562"/>
            <a:ext cx="5147505" cy="3770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L’impegno per la comunità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1071546"/>
            <a:ext cx="11329589" cy="4320381"/>
          </a:xfrm>
        </p:spPr>
        <p:txBody>
          <a:bodyPr lIns="91440" tIns="45720" rIns="91440" bIns="45720" anchor="t"/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Presidente Gruppo Italiano di Idraulica.</a:t>
            </a:r>
            <a:endParaRPr lang="it-IT" dirty="0">
              <a:ea typeface="Calibri"/>
              <a:cs typeface="Calibri"/>
            </a:endParaRPr>
          </a:p>
          <a:p>
            <a:pPr marL="177800" indent="-177800"/>
            <a:endParaRPr lang="it-IT" dirty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Presidente del Consorzio Interuniversitario per l’Idrologia (CINID) dal febbraio 2014.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Socio Fondatore della Società Idrologica Italiana.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>
                <a:ea typeface="Calibri"/>
                <a:cs typeface="Calibri"/>
              </a:rPr>
              <a:t>E tanti altri impegni.</a:t>
            </a:r>
          </a:p>
        </p:txBody>
      </p:sp>
      <p:pic>
        <p:nvPicPr>
          <p:cNvPr id="3073" name="Picture 1" descr="Z:\home\sturno\sturno\fofo2013\varie\giunta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392" y="3435299"/>
            <a:ext cx="8996741" cy="34283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Un sogno di comunità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1071546"/>
            <a:ext cx="11329589" cy="4320381"/>
          </a:xfrm>
        </p:spPr>
        <p:txBody>
          <a:bodyPr lIns="91440" tIns="45720" rIns="91440" bIns="45720" anchor="t"/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Lino aveva un obiettivo: </a:t>
            </a:r>
            <a:r>
              <a:rPr lang="it-IT" dirty="0">
                <a:solidFill>
                  <a:srgbClr val="0070C0"/>
                </a:solidFill>
              </a:rPr>
              <a:t>una comunità idrologica italiana coesa e di altissima qualificazione e reputazione per una risposta efficace ai problemi del paese.</a:t>
            </a:r>
            <a:endParaRPr lang="it-IT" dirty="0">
              <a:solidFill>
                <a:srgbClr val="0070C0"/>
              </a:solidFill>
              <a:ea typeface="Calibri"/>
              <a:cs typeface="Calibri"/>
            </a:endParaRPr>
          </a:p>
          <a:p>
            <a:pPr marL="177800" indent="-177800"/>
            <a:endParaRPr lang="it-IT" dirty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Ogni iniziativa di comunità lo vedeva presente: Gruppo Italiano di Idraulica, Società Idrologica Italiana, CINID. Tante altre iniziative hanno visto la luce senza poi concretizzarsi in punti di riferimento duraturi.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L’attenzione ai giovani: si attivava per coinvolgere le forze emergenti e dare motivi di appartenenza. Esempio: il gruppo validazione.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L’impegno per la comunità si  </a:t>
            </a:r>
            <a:br>
              <a:rPr lang="it-IT" dirty="0"/>
            </a:br>
            <a:r>
              <a:rPr lang="it-IT" dirty="0"/>
              <a:t>è prolungato sino agli ultimi giorni.</a:t>
            </a:r>
            <a:endParaRPr lang="it-IT" dirty="0">
              <a:ea typeface="Calibri"/>
              <a:cs typeface="Calibri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9816" y="3675857"/>
            <a:ext cx="7642126" cy="317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1271464" y="5445224"/>
            <a:ext cx="31683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197 </a:t>
            </a:r>
            <a:r>
              <a:rPr lang="en-GB" dirty="0" err="1"/>
              <a:t>citazioni</a:t>
            </a:r>
            <a:r>
              <a:rPr lang="en-GB" dirty="0"/>
              <a:t> in Google Scholar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406336"/>
            <a:ext cx="11233149" cy="648071"/>
          </a:xfrm>
        </p:spPr>
        <p:txBody>
          <a:bodyPr/>
          <a:lstStyle/>
          <a:p>
            <a:r>
              <a:rPr lang="it-IT" dirty="0"/>
              <a:t>Un sogno realizzato?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895700"/>
            <a:ext cx="11329589" cy="4332104"/>
          </a:xfrm>
        </p:spPr>
        <p:txBody>
          <a:bodyPr lIns="91440" tIns="45720" rIns="91440" bIns="45720" anchor="t"/>
          <a:lstStyle/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/>
              <a:t>Mi sento di poter concludere che Lino non giudichi realizzato il suo sogno. La comunità che lui fortemente voleva, si è sicuramente materializzata ma forse – ai suoi occhi – non compiutamente.</a:t>
            </a:r>
            <a:endParaRPr lang="it-IT" dirty="0">
              <a:solidFill>
                <a:srgbClr val="0070C0"/>
              </a:solidFill>
              <a:ea typeface="Calibri"/>
              <a:cs typeface="Calibri"/>
            </a:endParaRPr>
          </a:p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/>
              <a:t>Credo che parte del suo inestimabile lascito sia costituito da spunti di riflessione, fra i quali – io credo – proprio l’interrogativo circa la realizzabilità del suo sogno.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/>
              <a:t>Non sono la persona giusta per dare risposte; tuttavia la mia sensazione è che Lino, che era ben consapevole della difficoltà del suo progetto, abbia compreso solo in parte </a:t>
            </a:r>
            <a:r>
              <a:rPr lang="it-IT" dirty="0">
                <a:ea typeface="+mn-lt"/>
                <a:cs typeface="+mn-lt"/>
              </a:rPr>
              <a:t>la</a:t>
            </a:r>
            <a:r>
              <a:rPr lang="it-IT" dirty="0"/>
              <a:t> complessità di una comunità estremamente diversificata per formazione, obiettivi, metodi e modalità operative. 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/>
              <a:t>Riunire un gruppo, la cui diversità è alta quanto il livello di qualificazione, nel nome di un obiettivo comune e una leadership comune era forse un traguardo irraggiungibile con approccio tradizionale.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>
                <a:ea typeface="Calibri"/>
                <a:cs typeface="Calibri"/>
              </a:rPr>
              <a:t>Una frase di Lino che mi è rimasta impressa (circa 2010-2015): </a:t>
            </a:r>
            <a:br>
              <a:rPr lang="it-IT" dirty="0">
                <a:ea typeface="Calibri"/>
                <a:cs typeface="Calibri"/>
              </a:rPr>
            </a:br>
            <a:r>
              <a:rPr lang="it-IT" dirty="0">
                <a:ea typeface="Calibri"/>
                <a:cs typeface="Calibri"/>
              </a:rPr>
              <a:t>"</a:t>
            </a:r>
            <a:r>
              <a:rPr lang="it-IT" b="1" i="1" dirty="0">
                <a:ea typeface="Calibri"/>
                <a:cs typeface="Calibri"/>
              </a:rPr>
              <a:t>non fatemi lavorare, io vorrei diventare il vecchio saggio che non lavora ma al quale ci si rivolge per avere idee ed ispirazione"</a:t>
            </a:r>
          </a:p>
          <a:p>
            <a:pPr marL="177800" indent="-177800">
              <a:spcBef>
                <a:spcPts val="2000"/>
              </a:spcBef>
              <a:buFont typeface="Arial" pitchFamily="34" charset="0"/>
              <a:buChar char="•"/>
            </a:pPr>
            <a:r>
              <a:rPr lang="it-IT" dirty="0">
                <a:ea typeface="Calibri"/>
                <a:cs typeface="Calibri"/>
              </a:rPr>
              <a:t>Questa funzione di "vecchio saggio" è forse la parte del suo sogno che non è riuscito a materializzare, proprio</a:t>
            </a:r>
            <a:br>
              <a:rPr lang="it-IT" dirty="0">
                <a:ea typeface="Calibri"/>
                <a:cs typeface="Calibri"/>
              </a:rPr>
            </a:br>
            <a:r>
              <a:rPr lang="it-IT" dirty="0">
                <a:ea typeface="Calibri"/>
                <a:cs typeface="Calibri"/>
              </a:rPr>
              <a:t>per il persistere di un attivismo con pochi eguali, un decisionismo spiccato e la "volontà di vincere sempre" (Fiorentino, 2025       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B61ED62-A2B1-84EF-3F81-FEE5FAC15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676" y="600807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186864"/>
            <a:ext cx="11233149" cy="648071"/>
          </a:xfrm>
        </p:spPr>
        <p:txBody>
          <a:bodyPr/>
          <a:lstStyle/>
          <a:p>
            <a:r>
              <a:rPr lang="it-IT" dirty="0"/>
              <a:t>Una storia personale di successo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1141884"/>
            <a:ext cx="3840757" cy="4320381"/>
          </a:xfrm>
        </p:spPr>
        <p:txBody>
          <a:bodyPr lIns="91440" tIns="45720" rIns="91440" bIns="45720" anchor="t"/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Il lascito di Lino, le sue esperienze, la sua scuola hanno un valore che va ben al di là dei suoi successi e degli inevitabili insuccessi.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dirty="0"/>
              <a:t>E’ un lascito che ci obbliga ad interrogarci sulle soluzioni pi appropriate per mettere le competenze della nostra comunità al servizio del Paese.</a:t>
            </a:r>
            <a:endParaRPr lang="it-IT" dirty="0">
              <a:ea typeface="Calibri"/>
              <a:cs typeface="Calibri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it-IT" b="1" dirty="0"/>
              <a:t>Quale cambio di passo possiamo stimolare per cogliere al meglio il lascito di Lino Versace?</a:t>
            </a:r>
            <a:endParaRPr lang="it-IT" b="1" dirty="0">
              <a:ea typeface="Calibri"/>
              <a:cs typeface="Calibri"/>
            </a:endParaRPr>
          </a:p>
        </p:txBody>
      </p:sp>
      <p:pic>
        <p:nvPicPr>
          <p:cNvPr id="18434" name="Picture 2" descr="Positano Notizie - Addio al professore Pasquale Versace, contribuì alla  messa in sicurezza di Sarno dopo l'alluvione del 1998"/>
          <p:cNvPicPr>
            <a:picLocks noChangeAspect="1" noChangeArrowheads="1"/>
          </p:cNvPicPr>
          <p:nvPr/>
        </p:nvPicPr>
        <p:blipFill>
          <a:blip r:embed="rId2"/>
          <a:srcRect r="19654"/>
          <a:stretch>
            <a:fillRect/>
          </a:stretch>
        </p:blipFill>
        <p:spPr bwMode="auto">
          <a:xfrm>
            <a:off x="10128448" y="0"/>
            <a:ext cx="1657988" cy="2063552"/>
          </a:xfrm>
          <a:prstGeom prst="rect">
            <a:avLst/>
          </a:prstGeom>
          <a:noFill/>
        </p:spPr>
      </p:pic>
      <p:pic>
        <p:nvPicPr>
          <p:cNvPr id="18436" name="Picture 4" descr="IL COMMISSARIO LEGNINI: ADDOLORATI PER LA SCOMPARSA DEL PROFESSORE PASQUALE  VERSACE - Ischia Press"/>
          <p:cNvPicPr>
            <a:picLocks noChangeAspect="1" noChangeArrowheads="1"/>
          </p:cNvPicPr>
          <p:nvPr/>
        </p:nvPicPr>
        <p:blipFill>
          <a:blip r:embed="rId3"/>
          <a:srcRect r="59330"/>
          <a:stretch>
            <a:fillRect/>
          </a:stretch>
        </p:blipFill>
        <p:spPr bwMode="auto">
          <a:xfrm>
            <a:off x="8184232" y="0"/>
            <a:ext cx="1982256" cy="2636912"/>
          </a:xfrm>
          <a:prstGeom prst="rect">
            <a:avLst/>
          </a:prstGeom>
          <a:noFill/>
        </p:spPr>
      </p:pic>
      <p:pic>
        <p:nvPicPr>
          <p:cNvPr id="18438" name="Picture 6" descr="Sarno: &quot;La lezione del 5 maggio 1998&quot;. Intervista al Professore Pasquale  Versace - Sarno Notiz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31129" y="2636912"/>
            <a:ext cx="3760871" cy="2736304"/>
          </a:xfrm>
          <a:prstGeom prst="rect">
            <a:avLst/>
          </a:prstGeom>
          <a:noFill/>
        </p:spPr>
      </p:pic>
      <p:pic>
        <p:nvPicPr>
          <p:cNvPr id="18440" name="Picture 8" descr="Addio al prof. Pasquale Versace, ordinario a Ingegneria dell'Unical -  Calabria.Liv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56040" y="0"/>
            <a:ext cx="1721768" cy="1622767"/>
          </a:xfrm>
          <a:prstGeom prst="rect">
            <a:avLst/>
          </a:prstGeom>
          <a:noFill/>
        </p:spPr>
      </p:pic>
      <p:pic>
        <p:nvPicPr>
          <p:cNvPr id="18442" name="Picture 10" descr="Versace incontra il personale -"/>
          <p:cNvPicPr>
            <a:picLocks noChangeAspect="1" noChangeArrowheads="1"/>
          </p:cNvPicPr>
          <p:nvPr/>
        </p:nvPicPr>
        <p:blipFill>
          <a:blip r:embed="rId6"/>
          <a:srcRect l="43465" r="31181" b="20175"/>
          <a:stretch>
            <a:fillRect/>
          </a:stretch>
        </p:blipFill>
        <p:spPr bwMode="auto">
          <a:xfrm>
            <a:off x="6744072" y="1628800"/>
            <a:ext cx="1685829" cy="3728705"/>
          </a:xfrm>
          <a:prstGeom prst="rect">
            <a:avLst/>
          </a:prstGeom>
          <a:noFill/>
        </p:spPr>
      </p:pic>
      <p:sp>
        <p:nvSpPr>
          <p:cNvPr id="18444" name="AutoShape 12" descr="Addio al Professor Pasquale Versace. Il Commissario Legnini: addolorati per  la scomparsa del professore - Positanonews"/>
          <p:cNvSpPr>
            <a:spLocks noChangeAspect="1" noChangeArrowheads="1"/>
          </p:cNvSpPr>
          <p:nvPr/>
        </p:nvSpPr>
        <p:spPr bwMode="auto">
          <a:xfrm>
            <a:off x="155575" y="-762000"/>
            <a:ext cx="2857500" cy="1600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446" name="AutoShape 14" descr="Addio al Professor Pasquale Versace. Il Commissario Legnini: addolorati per  la scomparsa del professore - Positanonews"/>
          <p:cNvSpPr>
            <a:spLocks noChangeAspect="1" noChangeArrowheads="1"/>
          </p:cNvSpPr>
          <p:nvPr/>
        </p:nvSpPr>
        <p:spPr bwMode="auto">
          <a:xfrm>
            <a:off x="155575" y="-762000"/>
            <a:ext cx="2857500" cy="1600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8449" name="Picture 17" descr="L'Unical omaggia Pasquale Versace con un convegno sul futuro della difesa  del suol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11824" y="764704"/>
            <a:ext cx="2268252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98333111"/>
      </p:ext>
    </p:extLst>
  </p:cSld>
  <p:clrMapOvr>
    <a:masterClrMapping/>
  </p:clrMapOvr>
</p:sld>
</file>

<file path=ppt/theme/theme1.xml><?xml version="1.0" encoding="utf-8"?>
<a:theme xmlns:a="http://schemas.openxmlformats.org/drawingml/2006/main" name="COPERTIN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543</Words>
  <Application>Microsoft Office PowerPoint</Application>
  <PresentationFormat>Personalizzato</PresentationFormat>
  <Paragraphs>70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sturno</cp:lastModifiedBy>
  <cp:revision>422</cp:revision>
  <dcterms:created xsi:type="dcterms:W3CDTF">2017-11-13T10:11:35Z</dcterms:created>
  <dcterms:modified xsi:type="dcterms:W3CDTF">2025-07-03T11:43:02Z</dcterms:modified>
</cp:coreProperties>
</file>