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notesMasterIdLst>
    <p:notesMasterId r:id="rId35"/>
  </p:notesMasterIdLst>
  <p:sldIdLst>
    <p:sldId id="263" r:id="rId4"/>
    <p:sldId id="268" r:id="rId5"/>
    <p:sldId id="322" r:id="rId6"/>
    <p:sldId id="324" r:id="rId7"/>
    <p:sldId id="292" r:id="rId8"/>
    <p:sldId id="296" r:id="rId9"/>
    <p:sldId id="293" r:id="rId10"/>
    <p:sldId id="298" r:id="rId11"/>
    <p:sldId id="299" r:id="rId12"/>
    <p:sldId id="300" r:id="rId13"/>
    <p:sldId id="301" r:id="rId14"/>
    <p:sldId id="302" r:id="rId15"/>
    <p:sldId id="303" r:id="rId16"/>
    <p:sldId id="305" r:id="rId17"/>
    <p:sldId id="306" r:id="rId18"/>
    <p:sldId id="311" r:id="rId19"/>
    <p:sldId id="307" r:id="rId20"/>
    <p:sldId id="308" r:id="rId21"/>
    <p:sldId id="309" r:id="rId22"/>
    <p:sldId id="310" r:id="rId23"/>
    <p:sldId id="312" r:id="rId24"/>
    <p:sldId id="313" r:id="rId25"/>
    <p:sldId id="314" r:id="rId26"/>
    <p:sldId id="315" r:id="rId27"/>
    <p:sldId id="316" r:id="rId28"/>
    <p:sldId id="317" r:id="rId29"/>
    <p:sldId id="318" r:id="rId30"/>
    <p:sldId id="319" r:id="rId31"/>
    <p:sldId id="320" r:id="rId32"/>
    <p:sldId id="321" r:id="rId33"/>
    <p:sldId id="323" r:id="rId3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0" d="100"/>
          <a:sy n="100" d="100"/>
        </p:scale>
        <p:origin x="-1170"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CFBC308-9ACD-4E62-9E2C-F1DEBA3A8604}" type="datetimeFigureOut">
              <a:rPr lang="it-IT" smtClean="0"/>
              <a:pPr/>
              <a:t>23/1/2024</a:t>
            </a:fld>
            <a:endParaRPr lang="it-IT"/>
          </a:p>
        </p:txBody>
      </p:sp>
      <p:sp>
        <p:nvSpPr>
          <p:cNvPr id="4" name="Segnaposto immagine diapositiva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905804-8700-4CAB-91EA-AD700E571E5F}"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xfrm>
            <a:off x="3850295" y="9429306"/>
            <a:ext cx="2945862" cy="495793"/>
          </a:xfrm>
          <a:prstGeom prst="rect">
            <a:avLst/>
          </a:prstGeom>
          <a:noFill/>
        </p:spPr>
        <p:txBody>
          <a:bodyPr lIns="91423" tIns="45711" rIns="91423" bIns="45711"/>
          <a:lstStyle/>
          <a:p>
            <a:pPr marL="0" marR="0" lvl="0" indent="0" algn="r" defTabSz="457200" rtl="0" eaLnBrk="1" fontAlgn="auto" latinLnBrk="0" hangingPunct="1">
              <a:lnSpc>
                <a:spcPct val="100000"/>
              </a:lnSpc>
              <a:spcBef>
                <a:spcPts val="0"/>
              </a:spcBef>
              <a:spcAft>
                <a:spcPts val="0"/>
              </a:spcAft>
              <a:buClr>
                <a:srgbClr val="000000"/>
              </a:buClr>
              <a:buSzPct val="100000"/>
              <a:buFont typeface="Times New Roman" pitchFamily="18" charset="0"/>
              <a:buNone/>
              <a:tabLst/>
              <a:defRPr/>
            </a:pPr>
            <a:fld id="{73C7597A-5754-4B71-A636-F76C71699723}" type="slidenum">
              <a:rPr kumimoji="0" lang="it-IT" altLang="it-IT" sz="1200" b="0" i="0" u="none" strike="noStrike" kern="1200" cap="none" spc="0" normalizeH="0" baseline="0" noProof="0" smtClean="0">
                <a:ln>
                  <a:noFill/>
                </a:ln>
                <a:solidFill>
                  <a:srgbClr val="FFFFFF"/>
                </a:solidFill>
                <a:effectLst/>
                <a:uLnTx/>
                <a:uFillTx/>
                <a:latin typeface="Calibri" pitchFamily="34" charset="0"/>
                <a:ea typeface="ＭＳ Ｐゴシック" pitchFamily="34" charset="-128"/>
                <a:cs typeface="+mn-cs"/>
              </a:rPr>
              <a:pPr marL="0" marR="0" lvl="0" indent="0" algn="r" defTabSz="457200" rtl="0" eaLnBrk="1" fontAlgn="auto" latinLnBrk="0" hangingPunct="1">
                <a:lnSpc>
                  <a:spcPct val="100000"/>
                </a:lnSpc>
                <a:spcBef>
                  <a:spcPts val="0"/>
                </a:spcBef>
                <a:spcAft>
                  <a:spcPts val="0"/>
                </a:spcAft>
                <a:buClr>
                  <a:srgbClr val="000000"/>
                </a:buClr>
                <a:buSzPct val="100000"/>
                <a:buFont typeface="Times New Roman" pitchFamily="18" charset="0"/>
                <a:buNone/>
                <a:tabLst/>
                <a:defRPr/>
              </a:pPr>
              <a:t>16</a:t>
            </a:fld>
            <a:endParaRPr kumimoji="0" lang="it-IT" altLang="it-IT" sz="1200" b="0" i="0" u="none" strike="noStrike" kern="1200" cap="none" spc="0" normalizeH="0" baseline="0" noProof="0">
              <a:ln>
                <a:noFill/>
              </a:ln>
              <a:solidFill>
                <a:srgbClr val="FFFFFF"/>
              </a:solidFill>
              <a:effectLst/>
              <a:uLnTx/>
              <a:uFillTx/>
              <a:latin typeface="Calibri" pitchFamily="34" charset="0"/>
              <a:ea typeface="ＭＳ Ｐゴシック" pitchFamily="34" charset="-128"/>
              <a:cs typeface="+mn-cs"/>
            </a:endParaRPr>
          </a:p>
        </p:txBody>
      </p:sp>
      <p:sp>
        <p:nvSpPr>
          <p:cNvPr id="56323" name="Segnaposto immagine diapositiva 1"/>
          <p:cNvSpPr>
            <a:spLocks noGrp="1" noRot="1" noChangeAspect="1" noTextEdit="1"/>
          </p:cNvSpPr>
          <p:nvPr>
            <p:ph type="sldImg"/>
          </p:nvPr>
        </p:nvSpPr>
        <p:spPr>
          <a:ln/>
        </p:spPr>
      </p:sp>
      <p:sp>
        <p:nvSpPr>
          <p:cNvPr id="56324" name="Segnaposto note 2"/>
          <p:cNvSpPr>
            <a:spLocks noGrp="1"/>
          </p:cNvSpPr>
          <p:nvPr>
            <p:ph type="body" idx="1"/>
          </p:nvPr>
        </p:nvSpPr>
        <p:spPr>
          <a:noFill/>
          <a:ln/>
        </p:spPr>
        <p:txBody>
          <a:bodyPr/>
          <a:lstStyle/>
          <a:p>
            <a:pPr eaLnBrk="1" hangingPunct="1"/>
            <a:endParaRPr lang="it-IT" altLang="it-IT"/>
          </a:p>
        </p:txBody>
      </p:sp>
      <p:sp>
        <p:nvSpPr>
          <p:cNvPr id="56325" name="Segnaposto numero diapositiva 3"/>
          <p:cNvSpPr txBox="1">
            <a:spLocks noGrp="1"/>
          </p:cNvSpPr>
          <p:nvPr/>
        </p:nvSpPr>
        <p:spPr bwMode="auto">
          <a:xfrm>
            <a:off x="3850295" y="9429306"/>
            <a:ext cx="2945862" cy="495793"/>
          </a:xfrm>
          <a:prstGeom prst="rect">
            <a:avLst/>
          </a:prstGeom>
          <a:noFill/>
          <a:ln w="9525">
            <a:noFill/>
            <a:miter lim="800000"/>
            <a:headEnd/>
            <a:tailEnd/>
          </a:ln>
        </p:spPr>
        <p:txBody>
          <a:bodyPr lIns="91423" tIns="45711" rIns="91423" bIns="45711" anchor="b"/>
          <a:lstStyle/>
          <a:p>
            <a:pPr marL="0" marR="0" lvl="0" indent="0" algn="r" defTabSz="387500" rtl="0" eaLnBrk="1" fontAlgn="auto" latinLnBrk="0" hangingPunct="1">
              <a:lnSpc>
                <a:spcPct val="100000"/>
              </a:lnSpc>
              <a:spcBef>
                <a:spcPct val="0"/>
              </a:spcBef>
              <a:spcAft>
                <a:spcPts val="0"/>
              </a:spcAft>
              <a:buClr>
                <a:srgbClr val="000000"/>
              </a:buClr>
              <a:buSzPct val="100000"/>
              <a:buFontTx/>
              <a:buNone/>
              <a:tabLst/>
              <a:defRPr/>
            </a:pPr>
            <a:fld id="{48CB5E81-CFA1-4E08-88E4-0F490B8F1D7A}" type="slidenum">
              <a:rPr kumimoji="0" lang="it-IT" altLang="it-IT" sz="1200" b="0" i="0" u="none" strike="noStrike" kern="1200" cap="none" spc="0" normalizeH="0" baseline="0" noProof="0">
                <a:ln>
                  <a:noFill/>
                </a:ln>
                <a:solidFill>
                  <a:srgbClr val="FFFFFF"/>
                </a:solidFill>
                <a:effectLst/>
                <a:uLnTx/>
                <a:uFillTx/>
                <a:latin typeface="Calibri" pitchFamily="34" charset="0"/>
                <a:ea typeface="+mn-ea"/>
                <a:cs typeface="Arial" charset="0"/>
              </a:rPr>
              <a:pPr marL="0" marR="0" lvl="0" indent="0" algn="r" defTabSz="387500" rtl="0" eaLnBrk="1" fontAlgn="auto" latinLnBrk="0" hangingPunct="1">
                <a:lnSpc>
                  <a:spcPct val="100000"/>
                </a:lnSpc>
                <a:spcBef>
                  <a:spcPct val="0"/>
                </a:spcBef>
                <a:spcAft>
                  <a:spcPts val="0"/>
                </a:spcAft>
                <a:buClr>
                  <a:srgbClr val="000000"/>
                </a:buClr>
                <a:buSzPct val="100000"/>
                <a:buFontTx/>
                <a:buNone/>
                <a:tabLst/>
                <a:defRPr/>
              </a:pPr>
              <a:t>16</a:t>
            </a:fld>
            <a:endParaRPr kumimoji="0" lang="it-IT" altLang="it-IT" sz="1200" b="0" i="0" u="none" strike="noStrike" kern="1200" cap="none" spc="0" normalizeH="0" baseline="0" noProof="0">
              <a:ln>
                <a:noFill/>
              </a:ln>
              <a:solidFill>
                <a:srgbClr val="FFFFFF"/>
              </a:solidFill>
              <a:effectLst/>
              <a:uLnTx/>
              <a:uFillTx/>
              <a:latin typeface="Calibri" pitchFamily="34" charset="0"/>
              <a:ea typeface="+mn-ea"/>
              <a:cs typeface="Arial" charset="0"/>
            </a:endParaRPr>
          </a:p>
        </p:txBody>
      </p:sp>
    </p:spTree>
    <p:extLst>
      <p:ext uri="{BB962C8B-B14F-4D97-AF65-F5344CB8AC3E}">
        <p14:creationId xmlns="" xmlns:p14="http://schemas.microsoft.com/office/powerpoint/2010/main" val="1036143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tx1">
                    <a:lumMod val="65000"/>
                    <a:lumOff val="35000"/>
                  </a:schemeClr>
                </a:solidFill>
                <a:latin typeface="+mj-lt"/>
              </a:defRPr>
            </a:lvl1pPr>
          </a:lstStyle>
          <a:p>
            <a:pPr lvl="0"/>
            <a:r>
              <a:rPr lang="it-IT" dirty="0"/>
              <a:t>Fare clic per </a:t>
            </a:r>
            <a:r>
              <a:rPr lang="it-IT" dirty="0" smtClean="0"/>
              <a:t>inserire il </a:t>
            </a:r>
            <a:r>
              <a:rPr lang="it-IT" dirty="0"/>
              <a:t>titolo della presentazione</a:t>
            </a:r>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tx1">
                    <a:lumMod val="65000"/>
                    <a:lumOff val="35000"/>
                  </a:schemeClr>
                </a:solidFill>
                <a:latin typeface="+mj-lt"/>
              </a:defRPr>
            </a:lvl1pPr>
          </a:lstStyle>
          <a:p>
            <a:pPr lvl="0"/>
            <a:r>
              <a:rPr lang="it-IT" dirty="0"/>
              <a:t>Nome Cognome</a:t>
            </a:r>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tx1">
                    <a:lumMod val="65000"/>
                    <a:lumOff val="35000"/>
                  </a:schemeClr>
                </a:solidFill>
                <a:latin typeface="+mj-lt"/>
              </a:defRPr>
            </a:lvl1pPr>
          </a:lstStyle>
          <a:p>
            <a:pPr lvl="0"/>
            <a:r>
              <a:rPr lang="it-IT" dirty="0"/>
              <a:t>Dipartimento/Struttura </a:t>
            </a:r>
            <a:r>
              <a:rPr lang="it-IT" dirty="0" err="1"/>
              <a:t>xxxxxx</a:t>
            </a:r>
            <a:r>
              <a:rPr lang="it-IT" dirty="0"/>
              <a:t> </a:t>
            </a:r>
            <a:r>
              <a:rPr lang="it-IT" dirty="0" err="1"/>
              <a:t>xxxxxxxxxxxx</a:t>
            </a:r>
            <a:r>
              <a:rPr lang="it-IT" dirty="0"/>
              <a:t> </a:t>
            </a:r>
            <a:r>
              <a:rPr lang="it-IT" dirty="0" err="1"/>
              <a:t>xxxxxxxx</a:t>
            </a:r>
            <a:r>
              <a:rPr lang="it-IT" dirty="0"/>
              <a:t> </a:t>
            </a:r>
            <a:r>
              <a:rPr lang="it-IT" dirty="0" err="1"/>
              <a:t>xxxxx</a:t>
            </a:r>
            <a:r>
              <a:rPr lang="it-IT" dirty="0"/>
              <a:t> </a:t>
            </a:r>
            <a:r>
              <a:rPr lang="it-IT" dirty="0" err="1"/>
              <a:t>xxxxxxxxxxxxxxxxxxx</a:t>
            </a:r>
            <a:r>
              <a:rPr lang="it-IT" dirty="0"/>
              <a:t> </a:t>
            </a:r>
            <a:r>
              <a:rPr lang="it-IT" dirty="0" err="1"/>
              <a:t>xxxxx</a:t>
            </a:r>
            <a:endParaRPr lang="it-IT" dirty="0"/>
          </a:p>
        </p:txBody>
      </p:sp>
    </p:spTree>
    <p:extLst>
      <p:ext uri="{BB962C8B-B14F-4D97-AF65-F5344CB8AC3E}">
        <p14:creationId xmlns:p14="http://schemas.microsoft.com/office/powerpoint/2010/main" xmlns="" val="2566725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
        <p:nvSpPr>
          <p:cNvPr id="10" name="Segnaposto testo 9"/>
          <p:cNvSpPr>
            <a:spLocks noGrp="1"/>
          </p:cNvSpPr>
          <p:nvPr>
            <p:ph type="body" sz="quarter" idx="12" hasCustomPrompt="1"/>
          </p:nvPr>
        </p:nvSpPr>
        <p:spPr>
          <a:xfrm>
            <a:off x="527051" y="1989138"/>
            <a:ext cx="11233149" cy="3744118"/>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mn-lt"/>
              </a:defRPr>
            </a:lvl2pPr>
          </a:lstStyle>
          <a:p>
            <a:pPr lvl="1"/>
            <a:r>
              <a:rPr lang="it-IT" dirty="0"/>
              <a:t>Fare clic per modificare il punto elenco uno</a:t>
            </a:r>
          </a:p>
          <a:p>
            <a:pPr lvl="1"/>
            <a:r>
              <a:rPr lang="it-IT" dirty="0"/>
              <a:t>Fare clic per modificare il punto elenco due</a:t>
            </a:r>
          </a:p>
          <a:p>
            <a:pPr lvl="1"/>
            <a:r>
              <a:rPr lang="it-IT" dirty="0"/>
              <a:t>Fare clic per modificare il punto elenco tre</a:t>
            </a:r>
          </a:p>
          <a:p>
            <a:pPr lvl="1"/>
            <a:r>
              <a:rPr lang="it-IT" dirty="0"/>
              <a:t>Fare clic per modificare il punto elenco quattro</a:t>
            </a:r>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
        <p:nvSpPr>
          <p:cNvPr id="9" name="Segnaposto testo 7"/>
          <p:cNvSpPr>
            <a:spLocks noGrp="1"/>
          </p:cNvSpPr>
          <p:nvPr>
            <p:ph type="body" sz="quarter" idx="11" hasCustomPrompt="1"/>
          </p:nvPr>
        </p:nvSpPr>
        <p:spPr>
          <a:xfrm>
            <a:off x="527051" y="1412875"/>
            <a:ext cx="11233149" cy="4320381"/>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Tree>
    <p:extLst>
      <p:ext uri="{BB962C8B-B14F-4D97-AF65-F5344CB8AC3E}">
        <p14:creationId xmlns:p14="http://schemas.microsoft.com/office/powerpoint/2010/main" xmlns="" val="3418157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2879948"/>
          </a:xfrm>
          <a:prstGeom prst="rect">
            <a:avLst/>
          </a:prstGeom>
        </p:spPr>
        <p:txBody>
          <a:bodyPr/>
          <a:lstStyle>
            <a:lvl1pPr marL="0" indent="0">
              <a:buNone/>
              <a:defRPr sz="1800" baseline="0">
                <a:latin typeface="+mn-lt"/>
              </a:defRPr>
            </a:lvl1pPr>
          </a:lstStyle>
          <a:p>
            <a:r>
              <a:rPr lang="it-IT" dirty="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mn-lt"/>
              </a:defRPr>
            </a:lvl1pPr>
          </a:lstStyle>
          <a:p>
            <a:pPr lvl="0"/>
            <a:r>
              <a:rPr lang="it-IT" dirty="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mn-lt"/>
              </a:defRPr>
            </a:lvl1pPr>
          </a:lstStyle>
          <a:p>
            <a:r>
              <a:rPr lang="it-IT" dirty="0"/>
              <a:t>Fare clic sull’icona per inserire un’immagine</a:t>
            </a:r>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mj-lt"/>
              </a:defRPr>
            </a:lvl1pPr>
          </a:lstStyle>
          <a:p>
            <a:pPr lvl="0"/>
            <a:r>
              <a:rPr lang="it-IT" dirty="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9394967" y="6356352"/>
            <a:ext cx="1100528" cy="365125"/>
          </a:xfrm>
          <a:prstGeom prst="rect">
            <a:avLst/>
          </a:prstGeom>
        </p:spPr>
        <p:txBody>
          <a:bodyPr/>
          <a:lstStyle/>
          <a:p>
            <a:fld id="{C11628F0-9DDC-D548-92DF-D8332AD44E41}" type="datetimeFigureOut">
              <a:rPr lang="it-IT" smtClean="0"/>
              <a:pPr/>
              <a:t>23/1/2024</a:t>
            </a:fld>
            <a:endParaRPr lang="it-IT"/>
          </a:p>
        </p:txBody>
      </p:sp>
      <p:sp>
        <p:nvSpPr>
          <p:cNvPr id="3" name="Segnaposto piè di pagina 2"/>
          <p:cNvSpPr>
            <a:spLocks noGrp="1"/>
          </p:cNvSpPr>
          <p:nvPr>
            <p:ph type="ftr" sz="quarter" idx="11"/>
          </p:nvPr>
        </p:nvSpPr>
        <p:spPr>
          <a:xfrm>
            <a:off x="4165600" y="6356352"/>
            <a:ext cx="3860800" cy="365125"/>
          </a:xfrm>
          <a:prstGeom prst="rect">
            <a:avLst/>
          </a:prstGeom>
        </p:spPr>
        <p:txBody>
          <a:bodyPr/>
          <a:lstStyle/>
          <a:p>
            <a:endParaRPr lang="it-IT"/>
          </a:p>
        </p:txBody>
      </p:sp>
      <p:sp>
        <p:nvSpPr>
          <p:cNvPr id="4" name="Segnaposto numero diapositiva 3"/>
          <p:cNvSpPr>
            <a:spLocks noGrp="1"/>
          </p:cNvSpPr>
          <p:nvPr>
            <p:ph type="sldNum" sz="quarter" idx="12"/>
          </p:nvPr>
        </p:nvSpPr>
        <p:spPr>
          <a:xfrm>
            <a:off x="10604474" y="6356352"/>
            <a:ext cx="977927" cy="365125"/>
          </a:xfrm>
          <a:prstGeom prst="rect">
            <a:avLst/>
          </a:prstGeom>
        </p:spPr>
        <p:txBody>
          <a:bodyPr/>
          <a:lstStyle/>
          <a:p>
            <a:fld id="{326363F4-709E-A849-8C46-844DFFFB42C1}" type="slidenum">
              <a:rPr lang="it-IT" smtClean="0"/>
              <a:pPr/>
              <a:t>‹N›</a:t>
            </a:fld>
            <a:endParaRPr lang="it-IT"/>
          </a:p>
        </p:txBody>
      </p:sp>
    </p:spTree>
    <p:extLst>
      <p:ext uri="{BB962C8B-B14F-4D97-AF65-F5344CB8AC3E}">
        <p14:creationId xmlns="" xmlns:p14="http://schemas.microsoft.com/office/powerpoint/2010/main" val="1239179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tx1">
                    <a:lumMod val="65000"/>
                    <a:lumOff val="35000"/>
                  </a:schemeClr>
                </a:solidFill>
                <a:latin typeface="+mj-lt"/>
              </a:defRPr>
            </a:lvl1pPr>
          </a:lstStyle>
          <a:p>
            <a:pPr lvl="0"/>
            <a:r>
              <a:rPr lang="it-IT" dirty="0"/>
              <a:t>Nome Cognome</a:t>
            </a:r>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tx1">
                    <a:lumMod val="65000"/>
                    <a:lumOff val="35000"/>
                  </a:schemeClr>
                </a:solidFill>
                <a:latin typeface="+mn-lt"/>
              </a:defRPr>
            </a:lvl1pPr>
          </a:lstStyle>
          <a:p>
            <a:pPr lvl="0"/>
            <a:r>
              <a:rPr lang="it-IT" dirty="0"/>
              <a:t>Struttura</a:t>
            </a:r>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tx1">
                    <a:lumMod val="65000"/>
                    <a:lumOff val="35000"/>
                  </a:schemeClr>
                </a:solidFill>
                <a:latin typeface="+mn-lt"/>
              </a:defRPr>
            </a:lvl1pPr>
          </a:lstStyle>
          <a:p>
            <a:pPr lvl="0"/>
            <a:r>
              <a:rPr lang="it-IT" dirty="0"/>
              <a:t>nome.cognome@unibo.it</a:t>
            </a:r>
          </a:p>
          <a:p>
            <a:pPr lvl="0"/>
            <a:r>
              <a:rPr lang="it-IT" dirty="0"/>
              <a:t>051 20 99982</a:t>
            </a:r>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theme" Target="../theme/theme2.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12" name="Connettore 1 11"/>
          <p:cNvCxnSpPr/>
          <p:nvPr userDrawn="1"/>
        </p:nvCxnSpPr>
        <p:spPr>
          <a:xfrm>
            <a:off x="3809984" y="214290"/>
            <a:ext cx="0" cy="640871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9" name="Immagine 8"/>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9376" y="44624"/>
            <a:ext cx="2732590" cy="1932647"/>
          </a:xfrm>
          <a:prstGeom prst="rect">
            <a:avLst/>
          </a:prstGeom>
        </p:spPr>
      </p:pic>
      <p:pic>
        <p:nvPicPr>
          <p:cNvPr id="40963" name="Picture 3"/>
          <p:cNvPicPr>
            <a:picLocks noChangeAspect="1" noChangeArrowheads="1"/>
          </p:cNvPicPr>
          <p:nvPr userDrawn="1"/>
        </p:nvPicPr>
        <p:blipFill>
          <a:blip r:embed="rId4"/>
          <a:srcRect/>
          <a:stretch>
            <a:fillRect/>
          </a:stretch>
        </p:blipFill>
        <p:spPr bwMode="auto">
          <a:xfrm>
            <a:off x="574204" y="2132856"/>
            <a:ext cx="2497460" cy="1098882"/>
          </a:xfrm>
          <a:prstGeom prst="rect">
            <a:avLst/>
          </a:prstGeom>
          <a:noFill/>
          <a:ln w="9525">
            <a:noFill/>
            <a:miter lim="800000"/>
            <a:headEnd/>
            <a:tailEnd/>
          </a:ln>
          <a:effectLst/>
        </p:spPr>
      </p:pic>
      <p:pic>
        <p:nvPicPr>
          <p:cNvPr id="40964" name="Picture 4"/>
          <p:cNvPicPr>
            <a:picLocks noChangeAspect="1" noChangeArrowheads="1"/>
          </p:cNvPicPr>
          <p:nvPr userDrawn="1"/>
        </p:nvPicPr>
        <p:blipFill>
          <a:blip r:embed="rId5"/>
          <a:srcRect/>
          <a:stretch>
            <a:fillRect/>
          </a:stretch>
        </p:blipFill>
        <p:spPr bwMode="auto">
          <a:xfrm>
            <a:off x="983432" y="3573016"/>
            <a:ext cx="1618556" cy="1618556"/>
          </a:xfrm>
          <a:prstGeom prst="rect">
            <a:avLst/>
          </a:prstGeom>
          <a:noFill/>
          <a:ln w="9525">
            <a:noFill/>
            <a:miter lim="800000"/>
            <a:headEnd/>
            <a:tailEnd/>
          </a:ln>
          <a:effectLst/>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xmlns="" id="{5B4AE421-09DA-412D-AAD7-5E65002B1FDA}"/>
              </a:ext>
            </a:extLst>
          </p:cNvPr>
          <p:cNvSpPr txBox="1"/>
          <p:nvPr userDrawn="1"/>
        </p:nvSpPr>
        <p:spPr>
          <a:xfrm>
            <a:off x="179512" y="6525019"/>
            <a:ext cx="792088" cy="276999"/>
          </a:xfrm>
          <a:prstGeom prst="rect">
            <a:avLst/>
          </a:prstGeom>
          <a:noFill/>
        </p:spPr>
        <p:txBody>
          <a:bodyPr wrap="square" rtlCol="0">
            <a:spAutoFit/>
          </a:bodyPr>
          <a:lstStyle/>
          <a:p>
            <a:fld id="{723C9881-DC19-44C1-8307-96C20AE8129F}" type="slidenum">
              <a:rPr lang="it-IT" sz="1200" smtClean="0"/>
              <a:pPr/>
              <a:t>‹N›</a:t>
            </a:fld>
            <a:endParaRPr lang="it-IT" sz="1200" dirty="0"/>
          </a:p>
        </p:txBody>
      </p:sp>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 id="214748367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a:solidFill>
                  <a:schemeClr val="tx1">
                    <a:lumMod val="65000"/>
                    <a:lumOff val="35000"/>
                  </a:schemeClr>
                </a:solidFill>
              </a:rPr>
              <a:t>www.unibo.it</a:t>
            </a:r>
          </a:p>
        </p:txBody>
      </p: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06657" y="405065"/>
            <a:ext cx="2778684" cy="1965247"/>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hyperlink" Target="mailto:paola.pagliara@protezionecivile.it" TargetMode="External"/><Relationship Id="rId2" Type="http://schemas.openxmlformats.org/officeDocument/2006/relationships/hyperlink" Target="mailto:alberto.montanari@unibo.it" TargetMode="External"/><Relationship Id="rId1" Type="http://schemas.openxmlformats.org/officeDocument/2006/relationships/slideLayout" Target="../slideLayouts/slideLayout1.xml"/><Relationship Id="rId6" Type="http://schemas.openxmlformats.org/officeDocument/2006/relationships/hyperlink" Target="mailto:pierluigi.claps@polito.it" TargetMode="Externa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albertomontanari.it/"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www.albertomontanari.it/" TargetMode="External"/><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hyperlink" Target="http://www.albertomontanari.it/" TargetMode="Externa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8" Type="http://schemas.openxmlformats.org/officeDocument/2006/relationships/hyperlink" Target="https://www.critn.it/allerta-maltempo-come-comportarsi/alluvione_come_comportarsi/" TargetMode="External"/><Relationship Id="rId13" Type="http://schemas.openxmlformats.org/officeDocument/2006/relationships/hyperlink" Target="https://www.susquehannafloodforecasting.org/before-during-after.html" TargetMode="External"/><Relationship Id="rId3" Type="http://schemas.openxmlformats.org/officeDocument/2006/relationships/hyperlink" Target="https://www.protezionecivile.gov.it/it/pubblicazione/protezione-civile-famiglia/" TargetMode="External"/><Relationship Id="rId7" Type="http://schemas.openxmlformats.org/officeDocument/2006/relationships/hyperlink" Target="https://www.regione.sicilia.it/la-regione-informa/alluvioni-vademecum-protezione-civile-comportarsi-caso-allarme" TargetMode="External"/><Relationship Id="rId12" Type="http://schemas.openxmlformats.org/officeDocument/2006/relationships/hyperlink" Target="https://www.mass.gov/info-details/flood-safety-tips" TargetMode="External"/><Relationship Id="rId2" Type="http://schemas.openxmlformats.org/officeDocument/2006/relationships/hyperlink" Target="https://www.protezionecivile.gov.it/it/approfondimento/in-caso-di-alluvione/" TargetMode="External"/><Relationship Id="rId1" Type="http://schemas.openxmlformats.org/officeDocument/2006/relationships/slideLayout" Target="../slideLayouts/slideLayout3.xml"/><Relationship Id="rId6" Type="http://schemas.openxmlformats.org/officeDocument/2006/relationships/hyperlink" Target="https://www.youtube.com/watch?v=pRNdk6d1tWg" TargetMode="External"/><Relationship Id="rId11" Type="http://schemas.openxmlformats.org/officeDocument/2006/relationships/hyperlink" Target="https://www.ready.gov/floods" TargetMode="External"/><Relationship Id="rId5" Type="http://schemas.openxmlformats.org/officeDocument/2006/relationships/hyperlink" Target="https://protezionecivile.comunecervia.it/rischi/idraulico.html" TargetMode="External"/><Relationship Id="rId15" Type="http://schemas.openxmlformats.org/officeDocument/2006/relationships/image" Target="../media/image44.png"/><Relationship Id="rId10" Type="http://schemas.openxmlformats.org/officeDocument/2006/relationships/hyperlink" Target="https://check-for-flooding.service.gov.uk/what-to-do-in-a-flood" TargetMode="External"/><Relationship Id="rId4" Type="http://schemas.openxmlformats.org/officeDocument/2006/relationships/hyperlink" Target="https://rischi.protezionecivile.gov.it/it/meteo-idro/sei-preparato/" TargetMode="External"/><Relationship Id="rId9" Type="http://schemas.openxmlformats.org/officeDocument/2006/relationships/hyperlink" Target="https://www.weather.gov/safety/flood-during" TargetMode="External"/><Relationship Id="rId14" Type="http://schemas.openxmlformats.org/officeDocument/2006/relationships/hyperlink" Target="https://www.civildefence.govt.nz/resources/what-to-do-during-a-flood-or-if-a-flood-is-imminen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 Id="rId5" Type="http://schemas.openxmlformats.org/officeDocument/2006/relationships/hyperlink" Target="http://www.albertomontanari.it/" TargetMode="External"/><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6.png"/><Relationship Id="rId1" Type="http://schemas.openxmlformats.org/officeDocument/2006/relationships/slideLayout" Target="../slideLayouts/slideLayout3.xml"/><Relationship Id="rId6" Type="http://schemas.openxmlformats.org/officeDocument/2006/relationships/hyperlink" Target="http://www.albertomontanari.it/"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167174" y="692696"/>
            <a:ext cx="7715304" cy="1571636"/>
          </a:xfrm>
        </p:spPr>
        <p:txBody>
          <a:bodyPr/>
          <a:lstStyle/>
          <a:p>
            <a:pPr algn="ctr"/>
            <a:r>
              <a:rPr lang="it-IT" dirty="0" smtClean="0"/>
              <a:t>La protezione civile nell'ambito </a:t>
            </a:r>
            <a:br>
              <a:rPr lang="it-IT" dirty="0" smtClean="0"/>
            </a:br>
            <a:r>
              <a:rPr lang="it-IT" dirty="0" smtClean="0"/>
              <a:t>idro-geologico in Italia: origini, </a:t>
            </a:r>
            <a:br>
              <a:rPr lang="it-IT" dirty="0" smtClean="0"/>
            </a:br>
            <a:r>
              <a:rPr lang="it-IT" dirty="0" smtClean="0"/>
              <a:t>    evoluzione e prospettive </a:t>
            </a:r>
          </a:p>
        </p:txBody>
      </p:sp>
      <p:sp>
        <p:nvSpPr>
          <p:cNvPr id="3" name="Segnaposto testo 2"/>
          <p:cNvSpPr>
            <a:spLocks noGrp="1"/>
          </p:cNvSpPr>
          <p:nvPr>
            <p:ph type="body" sz="quarter" idx="11"/>
          </p:nvPr>
        </p:nvSpPr>
        <p:spPr>
          <a:xfrm>
            <a:off x="4205325" y="5229200"/>
            <a:ext cx="2178708" cy="425450"/>
          </a:xfrm>
        </p:spPr>
        <p:txBody>
          <a:bodyPr/>
          <a:lstStyle/>
          <a:p>
            <a:r>
              <a:rPr lang="en-US" sz="1400" dirty="0" smtClean="0"/>
              <a:t>Alberto Montanari</a:t>
            </a:r>
            <a:endParaRPr lang="it-IT" sz="1400" dirty="0"/>
          </a:p>
        </p:txBody>
      </p:sp>
      <p:sp>
        <p:nvSpPr>
          <p:cNvPr id="4" name="Segnaposto testo 3"/>
          <p:cNvSpPr>
            <a:spLocks noGrp="1"/>
          </p:cNvSpPr>
          <p:nvPr>
            <p:ph type="body" sz="quarter" idx="12"/>
          </p:nvPr>
        </p:nvSpPr>
        <p:spPr>
          <a:xfrm>
            <a:off x="4205325" y="5517232"/>
            <a:ext cx="2394731" cy="791418"/>
          </a:xfrm>
        </p:spPr>
        <p:txBody>
          <a:bodyPr/>
          <a:lstStyle/>
          <a:p>
            <a:r>
              <a:rPr lang="en-US" sz="1400" dirty="0" err="1" smtClean="0"/>
              <a:t>Università</a:t>
            </a:r>
            <a:r>
              <a:rPr lang="en-US" sz="1400" dirty="0" smtClean="0"/>
              <a:t> </a:t>
            </a:r>
            <a:r>
              <a:rPr lang="en-US" sz="1400" dirty="0" err="1" smtClean="0"/>
              <a:t>di</a:t>
            </a:r>
            <a:r>
              <a:rPr lang="en-US" sz="1400" dirty="0" smtClean="0"/>
              <a:t> Bologna</a:t>
            </a:r>
            <a:br>
              <a:rPr lang="en-US" sz="1400" dirty="0" smtClean="0"/>
            </a:br>
            <a:r>
              <a:rPr lang="en-US" sz="1400" dirty="0" smtClean="0">
                <a:hlinkClick r:id="rId2"/>
              </a:rPr>
              <a:t>alberto.montanari@unibo.it</a:t>
            </a:r>
            <a:endParaRPr lang="en-US" sz="1400" dirty="0" smtClean="0"/>
          </a:p>
          <a:p>
            <a:r>
              <a:rPr lang="en-US" sz="1400" dirty="0" smtClean="0">
                <a:hlinkClick r:id="rId2"/>
              </a:rPr>
              <a:t>www.albertomontanari.it </a:t>
            </a:r>
            <a:endParaRPr lang="it-IT" sz="1400" dirty="0">
              <a:hlinkClick r:id="rId2"/>
            </a:endParaRPr>
          </a:p>
        </p:txBody>
      </p:sp>
      <p:sp>
        <p:nvSpPr>
          <p:cNvPr id="7" name="CasellaDiTesto 6">
            <a:extLst>
              <a:ext uri="{FF2B5EF4-FFF2-40B4-BE49-F238E27FC236}">
                <a16:creationId xmlns:a16="http://schemas.microsoft.com/office/drawing/2014/main" xmlns="" id="{90A15EDB-A86E-4F77-9564-AFBDAB9764B0}"/>
              </a:ext>
            </a:extLst>
          </p:cNvPr>
          <p:cNvSpPr txBox="1"/>
          <p:nvPr/>
        </p:nvSpPr>
        <p:spPr>
          <a:xfrm>
            <a:off x="5453058" y="44624"/>
            <a:ext cx="4786346" cy="584775"/>
          </a:xfrm>
          <a:prstGeom prst="rect">
            <a:avLst/>
          </a:prstGeom>
          <a:noFill/>
        </p:spPr>
        <p:txBody>
          <a:bodyPr wrap="square">
            <a:spAutoFit/>
          </a:bodyPr>
          <a:lstStyle/>
          <a:p>
            <a:pPr algn="ctr"/>
            <a:r>
              <a:rPr lang="it-IT" sz="1600" b="1" dirty="0" smtClean="0">
                <a:solidFill>
                  <a:srgbClr val="0070C0"/>
                </a:solidFill>
                <a:latin typeface="Arial" pitchFamily="34"/>
                <a:cs typeface="Arial" pitchFamily="34"/>
              </a:rPr>
              <a:t>80 </a:t>
            </a:r>
            <a:r>
              <a:rPr lang="it-IT" sz="1600" b="1" dirty="0" err="1" smtClean="0">
                <a:solidFill>
                  <a:srgbClr val="0070C0"/>
                </a:solidFill>
                <a:latin typeface="Arial" pitchFamily="34"/>
                <a:cs typeface="Arial" pitchFamily="34"/>
              </a:rPr>
              <a:t>Years</a:t>
            </a:r>
            <a:r>
              <a:rPr lang="it-IT" sz="1600" b="1" dirty="0" smtClean="0">
                <a:solidFill>
                  <a:srgbClr val="0070C0"/>
                </a:solidFill>
                <a:latin typeface="Arial" pitchFamily="34"/>
                <a:cs typeface="Arial" pitchFamily="34"/>
              </a:rPr>
              <a:t> </a:t>
            </a:r>
            <a:r>
              <a:rPr lang="it-IT" sz="1600" b="1" dirty="0" err="1" smtClean="0">
                <a:solidFill>
                  <a:srgbClr val="0070C0"/>
                </a:solidFill>
                <a:latin typeface="Arial" pitchFamily="34"/>
                <a:cs typeface="Arial" pitchFamily="34"/>
              </a:rPr>
              <a:t>of</a:t>
            </a:r>
            <a:r>
              <a:rPr lang="it-IT" sz="1600" b="1" dirty="0" smtClean="0">
                <a:solidFill>
                  <a:srgbClr val="0070C0"/>
                </a:solidFill>
                <a:latin typeface="Arial" pitchFamily="34"/>
                <a:cs typeface="Arial" pitchFamily="34"/>
              </a:rPr>
              <a:t> </a:t>
            </a:r>
            <a:r>
              <a:rPr lang="it-IT" sz="1600" b="1" dirty="0" err="1" smtClean="0">
                <a:solidFill>
                  <a:srgbClr val="0070C0"/>
                </a:solidFill>
                <a:latin typeface="Arial" pitchFamily="34"/>
                <a:cs typeface="Arial" pitchFamily="34"/>
              </a:rPr>
              <a:t>Hydrology</a:t>
            </a:r>
            <a:endParaRPr lang="it-IT" sz="1600" b="1" dirty="0" smtClean="0">
              <a:solidFill>
                <a:srgbClr val="0070C0"/>
              </a:solidFill>
              <a:latin typeface="Arial" pitchFamily="34"/>
              <a:cs typeface="Arial" pitchFamily="34"/>
            </a:endParaRPr>
          </a:p>
          <a:p>
            <a:pPr algn="ctr"/>
            <a:r>
              <a:rPr lang="it-IT" sz="1600" b="1" dirty="0" smtClean="0">
                <a:solidFill>
                  <a:srgbClr val="0070C0"/>
                </a:solidFill>
                <a:latin typeface="Arial" pitchFamily="34"/>
                <a:cs typeface="Arial" pitchFamily="34"/>
              </a:rPr>
              <a:t>Università di Salerno, 24 gennaio 2024</a:t>
            </a:r>
          </a:p>
        </p:txBody>
      </p:sp>
      <p:pic>
        <p:nvPicPr>
          <p:cNvPr id="10" name="Immagine 9">
            <a:extLst>
              <a:ext uri="{FF2B5EF4-FFF2-40B4-BE49-F238E27FC236}">
                <a16:creationId xmlns:a16="http://schemas.microsoft.com/office/drawing/2014/main" xmlns="" id="{8DA290F7-F665-406B-B669-10D85AA1DB48}"/>
              </a:ext>
            </a:extLst>
          </p:cNvPr>
          <p:cNvPicPr>
            <a:picLocks noChangeAspect="1"/>
          </p:cNvPicPr>
          <p:nvPr/>
        </p:nvPicPr>
        <p:blipFill>
          <a:blip r:embed="rId3"/>
          <a:stretch>
            <a:fillRect/>
          </a:stretch>
        </p:blipFill>
        <p:spPr>
          <a:xfrm>
            <a:off x="1099900" y="5445224"/>
            <a:ext cx="1467708" cy="580855"/>
          </a:xfrm>
          <a:prstGeom prst="rect">
            <a:avLst/>
          </a:prstGeom>
        </p:spPr>
      </p:pic>
      <p:sp>
        <p:nvSpPr>
          <p:cNvPr id="11" name="CasellaDiTesto 10"/>
          <p:cNvSpPr txBox="1"/>
          <p:nvPr/>
        </p:nvSpPr>
        <p:spPr>
          <a:xfrm>
            <a:off x="-119106" y="5877272"/>
            <a:ext cx="4000528" cy="523220"/>
          </a:xfrm>
          <a:prstGeom prst="rect">
            <a:avLst/>
          </a:prstGeom>
          <a:noFill/>
        </p:spPr>
        <p:txBody>
          <a:bodyPr wrap="square" rtlCol="0">
            <a:spAutoFit/>
          </a:bodyPr>
          <a:lstStyle/>
          <a:p>
            <a:pPr algn="ctr"/>
            <a:r>
              <a:rPr lang="en-US" sz="1400" dirty="0" err="1" smtClean="0"/>
              <a:t>Partenariato</a:t>
            </a:r>
            <a:r>
              <a:rPr lang="en-US" sz="1400" dirty="0" smtClean="0"/>
              <a:t> </a:t>
            </a:r>
            <a:r>
              <a:rPr lang="en-US" sz="1400" dirty="0" err="1" smtClean="0"/>
              <a:t>esteso</a:t>
            </a:r>
            <a:r>
              <a:rPr lang="en-US" sz="1400" dirty="0" smtClean="0"/>
              <a:t> PNRR</a:t>
            </a:r>
            <a:br>
              <a:rPr lang="en-US" sz="1400" dirty="0" smtClean="0"/>
            </a:br>
            <a:r>
              <a:rPr lang="en-US" sz="1400" dirty="0" smtClean="0"/>
              <a:t> “</a:t>
            </a:r>
            <a:r>
              <a:rPr lang="en-US" sz="1400" dirty="0" err="1" smtClean="0"/>
              <a:t>Rischi</a:t>
            </a:r>
            <a:r>
              <a:rPr lang="en-US" sz="1400" dirty="0" smtClean="0"/>
              <a:t> </a:t>
            </a:r>
            <a:r>
              <a:rPr lang="en-US" sz="1400" dirty="0" err="1" smtClean="0"/>
              <a:t>ambientali</a:t>
            </a:r>
            <a:r>
              <a:rPr lang="en-US" sz="1400" dirty="0" smtClean="0"/>
              <a:t>, </a:t>
            </a:r>
            <a:r>
              <a:rPr lang="en-US" sz="1400" dirty="0" err="1" smtClean="0"/>
              <a:t>naturali</a:t>
            </a:r>
            <a:r>
              <a:rPr lang="en-US" sz="1400" dirty="0" smtClean="0"/>
              <a:t> </a:t>
            </a:r>
            <a:r>
              <a:rPr lang="en-US" sz="1400" dirty="0" err="1" smtClean="0"/>
              <a:t>ed</a:t>
            </a:r>
            <a:r>
              <a:rPr lang="en-US" sz="1400" dirty="0" smtClean="0"/>
              <a:t> </a:t>
            </a:r>
            <a:r>
              <a:rPr lang="en-US" sz="1400" dirty="0" err="1" smtClean="0"/>
              <a:t>antropici</a:t>
            </a:r>
            <a:r>
              <a:rPr lang="en-US" sz="1400" dirty="0" smtClean="0"/>
              <a:t>”</a:t>
            </a:r>
            <a:endParaRPr lang="it-IT" sz="1400" dirty="0"/>
          </a:p>
        </p:txBody>
      </p:sp>
      <p:pic>
        <p:nvPicPr>
          <p:cNvPr id="12290" name="Picture 2" descr="https://upload.wikimedia.org/wikipedia/commons/thumb/c/c9/Alluvione_Emilia_Romagna.jpg/512px-Alluvione_Emilia_Romagna.jpg"/>
          <p:cNvPicPr>
            <a:picLocks noChangeAspect="1" noChangeArrowheads="1"/>
          </p:cNvPicPr>
          <p:nvPr/>
        </p:nvPicPr>
        <p:blipFill>
          <a:blip r:embed="rId4"/>
          <a:srcRect/>
          <a:stretch>
            <a:fillRect/>
          </a:stretch>
        </p:blipFill>
        <p:spPr bwMode="auto">
          <a:xfrm>
            <a:off x="4095736" y="2428868"/>
            <a:ext cx="3714776" cy="2474100"/>
          </a:xfrm>
          <a:prstGeom prst="rect">
            <a:avLst/>
          </a:prstGeom>
          <a:noFill/>
        </p:spPr>
      </p:pic>
      <p:sp>
        <p:nvSpPr>
          <p:cNvPr id="14" name="Rettangolo 13"/>
          <p:cNvSpPr/>
          <p:nvPr/>
        </p:nvSpPr>
        <p:spPr>
          <a:xfrm>
            <a:off x="4109416" y="4866513"/>
            <a:ext cx="3714776" cy="215444"/>
          </a:xfrm>
          <a:prstGeom prst="rect">
            <a:avLst/>
          </a:prstGeom>
        </p:spPr>
        <p:txBody>
          <a:bodyPr wrap="square">
            <a:spAutoFit/>
          </a:bodyPr>
          <a:lstStyle/>
          <a:p>
            <a:pPr algn="ctr"/>
            <a:r>
              <a:rPr lang="it-IT" sz="800" dirty="0" smtClean="0"/>
              <a:t>Cesare </a:t>
            </a:r>
            <a:r>
              <a:rPr lang="it-IT" sz="800" dirty="0" err="1" smtClean="0"/>
              <a:t>Barillà</a:t>
            </a:r>
            <a:r>
              <a:rPr lang="it-IT" sz="800" dirty="0" smtClean="0"/>
              <a:t>, CC BY-SA 4.0, via </a:t>
            </a:r>
            <a:r>
              <a:rPr lang="it-IT" sz="800" dirty="0" err="1" smtClean="0"/>
              <a:t>Wikimedia</a:t>
            </a:r>
            <a:r>
              <a:rPr lang="it-IT" sz="800" dirty="0" smtClean="0"/>
              <a:t> </a:t>
            </a:r>
            <a:r>
              <a:rPr lang="it-IT" sz="800" dirty="0" err="1" smtClean="0"/>
              <a:t>Commons</a:t>
            </a:r>
            <a:endParaRPr lang="it-IT" sz="800" dirty="0"/>
          </a:p>
        </p:txBody>
      </p:sp>
      <p:pic>
        <p:nvPicPr>
          <p:cNvPr id="12292" name="Picture 4" descr="https://upload.wikimedia.org/wikipedia/commons/thumb/3/3f/Case_isolate.jpg/512px-Case_isolate.jpg"/>
          <p:cNvPicPr>
            <a:picLocks noChangeAspect="1" noChangeArrowheads="1"/>
          </p:cNvPicPr>
          <p:nvPr/>
        </p:nvPicPr>
        <p:blipFill>
          <a:blip r:embed="rId5"/>
          <a:srcRect/>
          <a:stretch>
            <a:fillRect/>
          </a:stretch>
        </p:blipFill>
        <p:spPr bwMode="auto">
          <a:xfrm>
            <a:off x="8239140" y="2416976"/>
            <a:ext cx="3729641" cy="2484000"/>
          </a:xfrm>
          <a:prstGeom prst="rect">
            <a:avLst/>
          </a:prstGeom>
          <a:noFill/>
        </p:spPr>
      </p:pic>
      <p:sp>
        <p:nvSpPr>
          <p:cNvPr id="15" name="Rettangolo 14"/>
          <p:cNvSpPr/>
          <p:nvPr/>
        </p:nvSpPr>
        <p:spPr>
          <a:xfrm>
            <a:off x="8239140" y="4866904"/>
            <a:ext cx="3738546" cy="215444"/>
          </a:xfrm>
          <a:prstGeom prst="rect">
            <a:avLst/>
          </a:prstGeom>
        </p:spPr>
        <p:txBody>
          <a:bodyPr wrap="square">
            <a:spAutoFit/>
          </a:bodyPr>
          <a:lstStyle/>
          <a:p>
            <a:pPr algn="ctr"/>
            <a:r>
              <a:rPr lang="it-IT" sz="800" dirty="0" smtClean="0"/>
              <a:t>Cesare </a:t>
            </a:r>
            <a:r>
              <a:rPr lang="it-IT" sz="800" dirty="0" err="1" smtClean="0"/>
              <a:t>Barillà</a:t>
            </a:r>
            <a:r>
              <a:rPr lang="it-IT" sz="800" dirty="0" smtClean="0"/>
              <a:t>, CC BY-SA 4.0, via </a:t>
            </a:r>
            <a:r>
              <a:rPr lang="it-IT" sz="800" dirty="0" err="1" smtClean="0"/>
              <a:t>Wikimedia</a:t>
            </a:r>
            <a:r>
              <a:rPr lang="it-IT" sz="800" dirty="0" smtClean="0"/>
              <a:t> </a:t>
            </a:r>
            <a:r>
              <a:rPr lang="it-IT" sz="800" dirty="0" err="1" smtClean="0"/>
              <a:t>Commons</a:t>
            </a:r>
            <a:endParaRPr lang="it-IT" sz="800" dirty="0"/>
          </a:p>
        </p:txBody>
      </p:sp>
      <p:sp>
        <p:nvSpPr>
          <p:cNvPr id="13" name="Segnaposto testo 2"/>
          <p:cNvSpPr txBox="1">
            <a:spLocks/>
          </p:cNvSpPr>
          <p:nvPr/>
        </p:nvSpPr>
        <p:spPr>
          <a:xfrm>
            <a:off x="7013637" y="5229200"/>
            <a:ext cx="2178708" cy="42545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Pierluigi</a:t>
            </a:r>
            <a:r>
              <a:rPr kumimoji="0" lang="en-US" sz="14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Claps</a:t>
            </a:r>
            <a:endParaRPr kumimoji="0" lang="it-IT" sz="1400" b="1"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
        <p:nvSpPr>
          <p:cNvPr id="16" name="Segnaposto testo 3"/>
          <p:cNvSpPr txBox="1">
            <a:spLocks/>
          </p:cNvSpPr>
          <p:nvPr/>
        </p:nvSpPr>
        <p:spPr>
          <a:xfrm>
            <a:off x="7013637" y="5517232"/>
            <a:ext cx="2394731" cy="791418"/>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Politecnico</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400" b="0"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Torino</a:t>
            </a:r>
            <a:b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b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6"/>
              </a:rPr>
              <a:t>pierluigi.claps@polito.it</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400" b="0" i="0" u="none" strike="noStrike" kern="1200" cap="none" spc="0" normalizeH="0" baseline="0" noProof="0" dirty="0">
              <a:ln>
                <a:noFill/>
              </a:ln>
              <a:solidFill>
                <a:schemeClr val="tx1">
                  <a:lumMod val="65000"/>
                  <a:lumOff val="35000"/>
                </a:schemeClr>
              </a:solidFill>
              <a:effectLst/>
              <a:uLnTx/>
              <a:uFillTx/>
              <a:latin typeface="+mj-lt"/>
              <a:ea typeface="+mn-ea"/>
              <a:cs typeface="+mn-cs"/>
              <a:hlinkClick r:id="rId2"/>
            </a:endParaRPr>
          </a:p>
        </p:txBody>
      </p:sp>
      <p:sp>
        <p:nvSpPr>
          <p:cNvPr id="17" name="Segnaposto testo 2"/>
          <p:cNvSpPr txBox="1">
            <a:spLocks/>
          </p:cNvSpPr>
          <p:nvPr/>
        </p:nvSpPr>
        <p:spPr>
          <a:xfrm>
            <a:off x="9408368" y="5229200"/>
            <a:ext cx="2178708" cy="42545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Paola </a:t>
            </a:r>
            <a:r>
              <a:rPr kumimoji="0" lang="en-US" sz="14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Pagliara</a:t>
            </a:r>
            <a:endParaRPr kumimoji="0" lang="it-IT" sz="1400" b="1"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
        <p:nvSpPr>
          <p:cNvPr id="18" name="Segnaposto testo 3"/>
          <p:cNvSpPr txBox="1">
            <a:spLocks/>
          </p:cNvSpPr>
          <p:nvPr/>
        </p:nvSpPr>
        <p:spPr>
          <a:xfrm>
            <a:off x="9408368" y="5517232"/>
            <a:ext cx="2783632" cy="791418"/>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0"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Dipartimento</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400" b="0"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Protezione</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400" b="0"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Civile</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r>
            <a:b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b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7"/>
              </a:rPr>
              <a:t>paola.pagliara@protezionecivile.it</a:t>
            </a:r>
            <a:r>
              <a:rPr kumimoji="0" lang="en-US" sz="14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400" b="0" i="0" u="none" strike="noStrike" kern="1200" cap="none" spc="0" normalizeH="0" baseline="0" noProof="0" dirty="0">
              <a:ln>
                <a:noFill/>
              </a:ln>
              <a:solidFill>
                <a:schemeClr val="tx1">
                  <a:lumMod val="65000"/>
                  <a:lumOff val="35000"/>
                </a:schemeClr>
              </a:solidFill>
              <a:effectLst/>
              <a:uLnTx/>
              <a:uFillTx/>
              <a:latin typeface="+mj-lt"/>
              <a:ea typeface="+mn-ea"/>
              <a:cs typeface="+mn-cs"/>
              <a:hlinkClick r:id="rId2"/>
            </a:endParaRPr>
          </a:p>
        </p:txBody>
      </p:sp>
      <p:sp>
        <p:nvSpPr>
          <p:cNvPr id="19" name="CasellaDiTesto 18"/>
          <p:cNvSpPr txBox="1"/>
          <p:nvPr/>
        </p:nvSpPr>
        <p:spPr>
          <a:xfrm>
            <a:off x="4151784" y="6381328"/>
            <a:ext cx="7896200" cy="461665"/>
          </a:xfrm>
          <a:prstGeom prst="rect">
            <a:avLst/>
          </a:prstGeom>
          <a:noFill/>
        </p:spPr>
        <p:txBody>
          <a:bodyPr wrap="square" rtlCol="0">
            <a:spAutoFit/>
          </a:bodyPr>
          <a:lstStyle/>
          <a:p>
            <a:pPr algn="ctr"/>
            <a:r>
              <a:rPr lang="en-US" sz="1200" dirty="0" smtClean="0">
                <a:latin typeface="Century Gothic" panose="020B0502020202020204" pitchFamily="34" charset="0"/>
              </a:rPr>
              <a:t>Un  </a:t>
            </a:r>
            <a:r>
              <a:rPr lang="en-US" sz="1200" dirty="0" err="1" smtClean="0">
                <a:latin typeface="Century Gothic" panose="020B0502020202020204" pitchFamily="34" charset="0"/>
              </a:rPr>
              <a:t>ringraziamento</a:t>
            </a:r>
            <a:r>
              <a:rPr lang="en-US" sz="1200" dirty="0" smtClean="0">
                <a:latin typeface="Century Gothic" panose="020B0502020202020204" pitchFamily="34" charset="0"/>
              </a:rPr>
              <a:t> </a:t>
            </a:r>
            <a:r>
              <a:rPr lang="en-US" sz="1200" dirty="0" err="1" smtClean="0">
                <a:latin typeface="Century Gothic" panose="020B0502020202020204" pitchFamily="34" charset="0"/>
              </a:rPr>
              <a:t>particolare</a:t>
            </a:r>
            <a:r>
              <a:rPr lang="en-US" sz="1200" dirty="0" smtClean="0">
                <a:latin typeface="Century Gothic" panose="020B0502020202020204" pitchFamily="34" charset="0"/>
              </a:rPr>
              <a:t> a </a:t>
            </a:r>
            <a:r>
              <a:rPr lang="en-US" sz="1200" b="1" dirty="0" err="1" smtClean="0">
                <a:latin typeface="Century Gothic" panose="020B0502020202020204" pitchFamily="34" charset="0"/>
              </a:rPr>
              <a:t>Lino</a:t>
            </a:r>
            <a:r>
              <a:rPr lang="en-US" sz="1200" b="1" dirty="0" smtClean="0">
                <a:latin typeface="Century Gothic" panose="020B0502020202020204" pitchFamily="34" charset="0"/>
              </a:rPr>
              <a:t> Versace</a:t>
            </a:r>
            <a:r>
              <a:rPr lang="en-US" sz="1200" dirty="0" smtClean="0">
                <a:latin typeface="Century Gothic" panose="020B0502020202020204" pitchFamily="34" charset="0"/>
              </a:rPr>
              <a:t> e </a:t>
            </a:r>
            <a:r>
              <a:rPr lang="en-US" sz="1200" b="1" dirty="0" smtClean="0">
                <a:latin typeface="Century Gothic" panose="020B0502020202020204" pitchFamily="34" charset="0"/>
              </a:rPr>
              <a:t>Giovanna </a:t>
            </a:r>
            <a:r>
              <a:rPr lang="en-US" sz="1200" b="1" dirty="0" err="1" smtClean="0">
                <a:latin typeface="Century Gothic" panose="020B0502020202020204" pitchFamily="34" charset="0"/>
              </a:rPr>
              <a:t>Capparelli</a:t>
            </a:r>
            <a:r>
              <a:rPr lang="en-US" sz="1200" dirty="0" smtClean="0">
                <a:latin typeface="Century Gothic" panose="020B0502020202020204" pitchFamily="34" charset="0"/>
              </a:rPr>
              <a:t> (</a:t>
            </a:r>
            <a:r>
              <a:rPr lang="en-US" sz="1200" dirty="0" err="1" smtClean="0">
                <a:latin typeface="Century Gothic" panose="020B0502020202020204" pitchFamily="34" charset="0"/>
              </a:rPr>
              <a:t>Università</a:t>
            </a:r>
            <a:r>
              <a:rPr lang="en-US" sz="1200" dirty="0" smtClean="0">
                <a:latin typeface="Century Gothic" panose="020B0502020202020204" pitchFamily="34" charset="0"/>
              </a:rPr>
              <a:t> </a:t>
            </a:r>
            <a:r>
              <a:rPr lang="en-US" sz="1200" dirty="0" err="1" smtClean="0">
                <a:latin typeface="Century Gothic" panose="020B0502020202020204" pitchFamily="34" charset="0"/>
              </a:rPr>
              <a:t>della</a:t>
            </a:r>
            <a:r>
              <a:rPr lang="en-US" sz="1200" dirty="0" smtClean="0">
                <a:latin typeface="Century Gothic" panose="020B0502020202020204" pitchFamily="34" charset="0"/>
              </a:rPr>
              <a:t> Calabria), </a:t>
            </a:r>
            <a:br>
              <a:rPr lang="en-US" sz="1200" dirty="0" smtClean="0">
                <a:latin typeface="Century Gothic" panose="020B0502020202020204" pitchFamily="34" charset="0"/>
              </a:rPr>
            </a:br>
            <a:r>
              <a:rPr lang="en-US" sz="1200" b="1" dirty="0" smtClean="0">
                <a:latin typeface="Century Gothic" panose="020B0502020202020204" pitchFamily="34" charset="0"/>
              </a:rPr>
              <a:t>Angela </a:t>
            </a:r>
            <a:r>
              <a:rPr lang="en-US" sz="1200" b="1" dirty="0" err="1" smtClean="0">
                <a:latin typeface="Century Gothic" panose="020B0502020202020204" pitchFamily="34" charset="0"/>
              </a:rPr>
              <a:t>Corina</a:t>
            </a:r>
            <a:r>
              <a:rPr lang="en-US" sz="1200" dirty="0" smtClean="0">
                <a:latin typeface="Century Gothic" panose="020B0502020202020204" pitchFamily="34" charset="0"/>
              </a:rPr>
              <a:t>,</a:t>
            </a:r>
            <a:r>
              <a:rPr lang="en-US" sz="1200" b="1" dirty="0" smtClean="0">
                <a:latin typeface="Century Gothic" panose="020B0502020202020204" pitchFamily="34" charset="0"/>
              </a:rPr>
              <a:t> Paola </a:t>
            </a:r>
            <a:r>
              <a:rPr lang="en-US" sz="1200" b="1" dirty="0" err="1" smtClean="0">
                <a:latin typeface="Century Gothic" panose="020B0502020202020204" pitchFamily="34" charset="0"/>
              </a:rPr>
              <a:t>Bertuccioli</a:t>
            </a:r>
            <a:r>
              <a:rPr lang="en-US" sz="1200" b="1" dirty="0" smtClean="0">
                <a:latin typeface="Century Gothic" panose="020B0502020202020204" pitchFamily="34" charset="0"/>
              </a:rPr>
              <a:t> </a:t>
            </a:r>
            <a:r>
              <a:rPr lang="en-US" sz="1200" dirty="0" smtClean="0">
                <a:latin typeface="Century Gothic" panose="020B0502020202020204" pitchFamily="34" charset="0"/>
              </a:rPr>
              <a:t>e </a:t>
            </a:r>
            <a:r>
              <a:rPr lang="en-US" sz="1200" b="1" dirty="0" smtClean="0">
                <a:latin typeface="Century Gothic" panose="020B0502020202020204" pitchFamily="34" charset="0"/>
              </a:rPr>
              <a:t>Angelo </a:t>
            </a:r>
            <a:r>
              <a:rPr lang="en-US" sz="1200" b="1" dirty="0" err="1" smtClean="0">
                <a:latin typeface="Century Gothic" panose="020B0502020202020204" pitchFamily="34" charset="0"/>
              </a:rPr>
              <a:t>Corazza</a:t>
            </a:r>
            <a:r>
              <a:rPr lang="en-US" sz="1200" dirty="0" smtClean="0">
                <a:latin typeface="Century Gothic" panose="020B0502020202020204" pitchFamily="34" charset="0"/>
              </a:rPr>
              <a:t> (</a:t>
            </a:r>
            <a:r>
              <a:rPr lang="en-US" sz="1200" dirty="0" err="1" smtClean="0">
                <a:latin typeface="Century Gothic" panose="020B0502020202020204" pitchFamily="34" charset="0"/>
              </a:rPr>
              <a:t>Dipartimento</a:t>
            </a:r>
            <a:r>
              <a:rPr lang="en-US" sz="1200" dirty="0" smtClean="0">
                <a:latin typeface="Century Gothic" panose="020B0502020202020204" pitchFamily="34" charset="0"/>
              </a:rPr>
              <a:t> </a:t>
            </a:r>
            <a:r>
              <a:rPr lang="en-US" sz="1200" dirty="0" err="1" smtClean="0">
                <a:latin typeface="Century Gothic" panose="020B0502020202020204" pitchFamily="34" charset="0"/>
              </a:rPr>
              <a:t>della</a:t>
            </a:r>
            <a:r>
              <a:rPr lang="en-US" sz="1200" dirty="0" smtClean="0">
                <a:latin typeface="Century Gothic" panose="020B0502020202020204" pitchFamily="34" charset="0"/>
              </a:rPr>
              <a:t> </a:t>
            </a:r>
            <a:r>
              <a:rPr lang="en-US" sz="1200" dirty="0" err="1" smtClean="0">
                <a:latin typeface="Century Gothic" panose="020B0502020202020204" pitchFamily="34" charset="0"/>
              </a:rPr>
              <a:t>Protezione</a:t>
            </a:r>
            <a:r>
              <a:rPr lang="en-US" sz="1200" dirty="0" smtClean="0">
                <a:latin typeface="Century Gothic" panose="020B0502020202020204" pitchFamily="34" charset="0"/>
              </a:rPr>
              <a:t> </a:t>
            </a:r>
            <a:r>
              <a:rPr lang="en-US" sz="1200" dirty="0" err="1" smtClean="0">
                <a:latin typeface="Century Gothic" panose="020B0502020202020204" pitchFamily="34" charset="0"/>
              </a:rPr>
              <a:t>Civile</a:t>
            </a:r>
            <a:r>
              <a:rPr lang="en-US" sz="1200" dirty="0" smtClean="0">
                <a:latin typeface="Century Gothic" panose="020B0502020202020204" pitchFamily="34" charset="0"/>
              </a:rPr>
              <a:t>)</a:t>
            </a:r>
            <a:endParaRPr lang="it-IT" sz="1200" dirty="0" smtClean="0">
              <a:latin typeface="Century Gothic" panose="020B0502020202020204" pitchFamily="34" charset="0"/>
            </a:endParaRPr>
          </a:p>
        </p:txBody>
      </p:sp>
      <p:sp>
        <p:nvSpPr>
          <p:cNvPr id="20" name="Segnaposto testo 3"/>
          <p:cNvSpPr txBox="1">
            <a:spLocks/>
          </p:cNvSpPr>
          <p:nvPr/>
        </p:nvSpPr>
        <p:spPr>
          <a:xfrm>
            <a:off x="138071" y="6500810"/>
            <a:ext cx="3714776" cy="357214"/>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Presentazione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disponibile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su</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www.albertomontanari.it</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200" b="0"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Intuizioni</a:t>
            </a:r>
            <a:r>
              <a:rPr lang="en-US" dirty="0" smtClean="0"/>
              <a:t> </a:t>
            </a:r>
            <a:r>
              <a:rPr lang="en-US" dirty="0" err="1" smtClean="0"/>
              <a:t>della</a:t>
            </a:r>
            <a:r>
              <a:rPr lang="en-US" dirty="0" smtClean="0"/>
              <a:t> </a:t>
            </a:r>
            <a:r>
              <a:rPr lang="en-US" dirty="0" err="1" smtClean="0"/>
              <a:t>Legge</a:t>
            </a:r>
            <a:r>
              <a:rPr lang="en-US" dirty="0" smtClean="0"/>
              <a:t> 225/1992</a:t>
            </a:r>
            <a:endParaRPr lang="it-IT" dirty="0"/>
          </a:p>
        </p:txBody>
      </p:sp>
      <p:sp>
        <p:nvSpPr>
          <p:cNvPr id="15" name="Rettangolo 14"/>
          <p:cNvSpPr/>
          <p:nvPr/>
        </p:nvSpPr>
        <p:spPr>
          <a:xfrm>
            <a:off x="384508" y="735813"/>
            <a:ext cx="11305256" cy="3693319"/>
          </a:xfrm>
          <a:prstGeom prst="rect">
            <a:avLst/>
          </a:prstGeom>
        </p:spPr>
        <p:txBody>
          <a:bodyPr wrap="square">
            <a:spAutoFit/>
          </a:bodyPr>
          <a:lstStyle/>
          <a:p>
            <a:r>
              <a:rPr lang="it-IT" dirty="0" smtClean="0"/>
              <a:t>La Legge n. 225/1992 portò sullo scenario culturale del settore tre intuizioni fondamentali, che ancora oggi sono alla base del sistema di protezione civile:</a:t>
            </a:r>
          </a:p>
          <a:p>
            <a:endParaRPr lang="en-US" dirty="0" smtClean="0"/>
          </a:p>
          <a:p>
            <a:pPr marL="342900" indent="-342900">
              <a:buFont typeface="+mj-lt"/>
              <a:buAutoNum type="arabicPeriod"/>
            </a:pPr>
            <a:r>
              <a:rPr lang="it-IT" dirty="0" smtClean="0"/>
              <a:t>La consapevolezza che un sistema efficace di protezione civile – che la legge definisce come "Servizio Nazionale della Protezione Civile" – deve preesistere all’evento e non può essere improvvisato in un contesto di emergenza, sulla scorta delle notizie che arrivano da una zona colpita;</a:t>
            </a:r>
          </a:p>
          <a:p>
            <a:pPr marL="342900" indent="-342900">
              <a:buFont typeface="+mj-lt"/>
              <a:buAutoNum type="arabicPeriod"/>
            </a:pPr>
            <a:r>
              <a:rPr lang="it-IT" dirty="0" smtClean="0"/>
              <a:t>L’esigenza di un presidio di protezione civile preventivamente individuato e localizzato in tutti i Comuni italiani, i quali, secondo il principio di sussidiarietà, sono chiamati responsabilmente a operare ogni giorno per la sicurezza dei propri cittadini;</a:t>
            </a:r>
          </a:p>
          <a:p>
            <a:pPr marL="342900" indent="-342900">
              <a:buFont typeface="+mj-lt"/>
              <a:buAutoNum type="arabicPeriod"/>
            </a:pPr>
            <a:r>
              <a:rPr lang="it-IT" dirty="0" smtClean="0"/>
              <a:t>La cognizione che, per garantire la capacità di intervento necessaria in occasione degli eventi, soprattutto quelli più gravi, occorre coinvolgere il volontariato organizzato. Quest’ultima intuizione si rivelò particolarmente vincente anche a seguito della cancellazione del servizio militare obbligatorio di leva.</a:t>
            </a:r>
          </a:p>
          <a:p>
            <a:endParaRPr lang="it-IT" dirty="0" smtClean="0"/>
          </a:p>
        </p:txBody>
      </p:sp>
      <p:pic>
        <p:nvPicPr>
          <p:cNvPr id="1026" name="Picture 2"/>
          <p:cNvPicPr>
            <a:picLocks noChangeAspect="1" noChangeArrowheads="1"/>
          </p:cNvPicPr>
          <p:nvPr/>
        </p:nvPicPr>
        <p:blipFill>
          <a:blip r:embed="rId2"/>
          <a:srcRect/>
          <a:stretch>
            <a:fillRect/>
          </a:stretch>
        </p:blipFill>
        <p:spPr bwMode="auto">
          <a:xfrm>
            <a:off x="3791744" y="4293096"/>
            <a:ext cx="4238625" cy="2371725"/>
          </a:xfrm>
          <a:prstGeom prst="rect">
            <a:avLst/>
          </a:prstGeom>
          <a:noFill/>
          <a:ln w="9525">
            <a:noFill/>
            <a:miter lim="800000"/>
            <a:headEnd/>
            <a:tailEnd/>
          </a:ln>
          <a:effectLst/>
        </p:spPr>
      </p:pic>
      <p:sp>
        <p:nvSpPr>
          <p:cNvPr id="5" name="Rettangolo 4"/>
          <p:cNvSpPr/>
          <p:nvPr/>
        </p:nvSpPr>
        <p:spPr>
          <a:xfrm>
            <a:off x="7957465" y="6427793"/>
            <a:ext cx="1738935" cy="276999"/>
          </a:xfrm>
          <a:prstGeom prst="rect">
            <a:avLst/>
          </a:prstGeom>
        </p:spPr>
        <p:txBody>
          <a:bodyPr wrap="square">
            <a:spAutoFit/>
          </a:bodyPr>
          <a:lstStyle/>
          <a:p>
            <a:pPr algn="r"/>
            <a:r>
              <a:rPr lang="en-US" sz="1200" dirty="0" err="1" smtClean="0"/>
              <a:t>Fonte</a:t>
            </a:r>
            <a:r>
              <a:rPr lang="en-US" sz="1200" dirty="0" smtClean="0"/>
              <a:t>: Dolce et al., 2020</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Legge</a:t>
            </a:r>
            <a:r>
              <a:rPr lang="en-US" dirty="0" smtClean="0"/>
              <a:t> 225/1992: Prime </a:t>
            </a:r>
            <a:r>
              <a:rPr lang="en-US" dirty="0" err="1" smtClean="0"/>
              <a:t>Applicazioni</a:t>
            </a:r>
            <a:r>
              <a:rPr lang="en-US" dirty="0" smtClean="0"/>
              <a:t> e </a:t>
            </a:r>
            <a:r>
              <a:rPr lang="en-US" dirty="0" err="1" smtClean="0"/>
              <a:t>Introduzione</a:t>
            </a:r>
            <a:r>
              <a:rPr lang="en-US" dirty="0" smtClean="0"/>
              <a:t> del </a:t>
            </a:r>
            <a:r>
              <a:rPr lang="en-US" dirty="0" err="1" smtClean="0"/>
              <a:t>Federalismo</a:t>
            </a:r>
            <a:r>
              <a:rPr lang="en-US" dirty="0" smtClean="0"/>
              <a:t> </a:t>
            </a:r>
            <a:r>
              <a:rPr lang="en-US" dirty="0" err="1" smtClean="0"/>
              <a:t>Amministrativo</a:t>
            </a:r>
            <a:r>
              <a:rPr lang="en-US" dirty="0" smtClean="0"/>
              <a:t> (</a:t>
            </a:r>
            <a:r>
              <a:rPr lang="en-US" dirty="0" err="1" smtClean="0"/>
              <a:t>Legge</a:t>
            </a:r>
            <a:r>
              <a:rPr lang="en-US" dirty="0" smtClean="0"/>
              <a:t> </a:t>
            </a:r>
            <a:r>
              <a:rPr lang="en-US" dirty="0" err="1" smtClean="0"/>
              <a:t>Bassanini</a:t>
            </a:r>
            <a:r>
              <a:rPr lang="en-US" dirty="0" smtClean="0"/>
              <a:t>)</a:t>
            </a:r>
            <a:endParaRPr lang="it-IT" dirty="0"/>
          </a:p>
        </p:txBody>
      </p:sp>
      <p:sp>
        <p:nvSpPr>
          <p:cNvPr id="15" name="Rettangolo 14"/>
          <p:cNvSpPr/>
          <p:nvPr/>
        </p:nvSpPr>
        <p:spPr>
          <a:xfrm>
            <a:off x="384508" y="942975"/>
            <a:ext cx="11305256" cy="5632311"/>
          </a:xfrm>
          <a:prstGeom prst="rect">
            <a:avLst/>
          </a:prstGeom>
        </p:spPr>
        <p:txBody>
          <a:bodyPr wrap="square">
            <a:spAutoFit/>
          </a:bodyPr>
          <a:lstStyle/>
          <a:p>
            <a:r>
              <a:rPr lang="it-IT" dirty="0" smtClean="0"/>
              <a:t>Il nuovo sistema disegnato dalla Legge n. 225/1992 trovò una prima concreta </a:t>
            </a:r>
            <a:br>
              <a:rPr lang="it-IT" dirty="0" smtClean="0"/>
            </a:br>
            <a:r>
              <a:rPr lang="it-IT" dirty="0" smtClean="0"/>
              <a:t>applicazione in occasione dei disastri idrogeologici più importanti degli anni Novanta: </a:t>
            </a:r>
          </a:p>
          <a:p>
            <a:pPr marL="179388" indent="-179388">
              <a:buFont typeface="Arial" pitchFamily="34" charset="0"/>
              <a:buChar char="•"/>
            </a:pPr>
            <a:r>
              <a:rPr lang="it-IT" dirty="0" smtClean="0"/>
              <a:t>L’alluvione della Versilia del 1996</a:t>
            </a:r>
          </a:p>
          <a:p>
            <a:pPr marL="179388" indent="-179388">
              <a:buFont typeface="Arial" pitchFamily="34" charset="0"/>
              <a:buChar char="•"/>
            </a:pPr>
            <a:r>
              <a:rPr lang="it-IT" dirty="0" smtClean="0"/>
              <a:t>le colate di fango di Sarno e Quindici del 1998</a:t>
            </a:r>
          </a:p>
          <a:p>
            <a:endParaRPr lang="it-IT" dirty="0" smtClean="0"/>
          </a:p>
          <a:p>
            <a:r>
              <a:rPr lang="it-IT" b="1" dirty="0" smtClean="0"/>
              <a:t>Quelle esperienze di coordinamento emergenziale caratterizzarono un periodo di grande </a:t>
            </a:r>
            <a:br>
              <a:rPr lang="it-IT" b="1" dirty="0" smtClean="0"/>
            </a:br>
            <a:r>
              <a:rPr lang="it-IT" b="1" dirty="0" smtClean="0"/>
              <a:t>travaglio e riflessione normativa, in cui il Parlamento decise di far fare allo Stato centralista </a:t>
            </a:r>
            <a:br>
              <a:rPr lang="it-IT" b="1" dirty="0" smtClean="0"/>
            </a:br>
            <a:r>
              <a:rPr lang="it-IT" b="1" dirty="0" smtClean="0"/>
              <a:t>un significativo passo indietro per cedere sovranità ai poteri regionali e locali</a:t>
            </a:r>
            <a:r>
              <a:rPr lang="it-IT" dirty="0" smtClean="0"/>
              <a:t>. </a:t>
            </a:r>
            <a:r>
              <a:rPr lang="it-IT" dirty="0" smtClean="0">
                <a:solidFill>
                  <a:srgbClr val="0070C0"/>
                </a:solidFill>
              </a:rPr>
              <a:t>Tutto il sistema </a:t>
            </a:r>
            <a:br>
              <a:rPr lang="it-IT" dirty="0" smtClean="0">
                <a:solidFill>
                  <a:srgbClr val="0070C0"/>
                </a:solidFill>
              </a:rPr>
            </a:br>
            <a:r>
              <a:rPr lang="it-IT" dirty="0" smtClean="0">
                <a:solidFill>
                  <a:srgbClr val="0070C0"/>
                </a:solidFill>
              </a:rPr>
              <a:t>delle competenze fu così rivisto nell’ottica del "federalismo amministrativo", sulla base dei </a:t>
            </a:r>
            <a:br>
              <a:rPr lang="it-IT" dirty="0" smtClean="0">
                <a:solidFill>
                  <a:srgbClr val="0070C0"/>
                </a:solidFill>
              </a:rPr>
            </a:br>
            <a:r>
              <a:rPr lang="it-IT" dirty="0" smtClean="0">
                <a:solidFill>
                  <a:srgbClr val="0070C0"/>
                </a:solidFill>
              </a:rPr>
              <a:t>principi di sussidiarietà e integrazione, in modo da avvicinare la soluzione dei problemi ai</a:t>
            </a:r>
            <a:br>
              <a:rPr lang="it-IT" dirty="0" smtClean="0">
                <a:solidFill>
                  <a:srgbClr val="0070C0"/>
                </a:solidFill>
              </a:rPr>
            </a:br>
            <a:r>
              <a:rPr lang="it-IT" dirty="0" smtClean="0">
                <a:solidFill>
                  <a:srgbClr val="0070C0"/>
                </a:solidFill>
              </a:rPr>
              <a:t>cittadini e ai rappresentanti dei cittadini. </a:t>
            </a:r>
          </a:p>
          <a:p>
            <a:endParaRPr lang="it-IT" dirty="0" smtClean="0"/>
          </a:p>
          <a:p>
            <a:r>
              <a:rPr lang="it-IT" dirty="0" smtClean="0"/>
              <a:t>Ciò avvenne attraverso la cosiddetta Legge </a:t>
            </a:r>
            <a:r>
              <a:rPr lang="it-IT" dirty="0" err="1" smtClean="0"/>
              <a:t>Bassanini</a:t>
            </a:r>
            <a:r>
              <a:rPr lang="it-IT" dirty="0" smtClean="0"/>
              <a:t> (1997) per il conferimento di funzioni e compiti alle regioni ed enti locali e i suoi decreti legislativi di attuazione, che riempirono di nuovi obiettivi, ma anche di responsabilità stringenti, i moderni Enti territoriali. </a:t>
            </a:r>
          </a:p>
          <a:p>
            <a:endParaRPr lang="it-IT" dirty="0" smtClean="0"/>
          </a:p>
          <a:p>
            <a:r>
              <a:rPr lang="it-IT" dirty="0" smtClean="0"/>
              <a:t>In materia di protezione civile, con uno di questi decreti, il Decreto Legislativo n. 112/1998, una gran parte delle funzioni venne decentrata e ripartita fra gli Enti locali, mentre si mantennero in capo allo Stato le principali funzioni di</a:t>
            </a:r>
          </a:p>
          <a:p>
            <a:r>
              <a:rPr lang="it-IT" dirty="0" smtClean="0"/>
              <a:t>indirizzo, promozione e coordinamento già attribuite dalla Legge n. 225/1992, così come il soccorso tecnico urgente e l’uso dei mezzi aerei nello spegnimento degli incendi boschivi.</a:t>
            </a:r>
          </a:p>
        </p:txBody>
      </p:sp>
      <p:sp>
        <p:nvSpPr>
          <p:cNvPr id="4" name="Rettangolo 3"/>
          <p:cNvSpPr/>
          <p:nvPr/>
        </p:nvSpPr>
        <p:spPr>
          <a:xfrm>
            <a:off x="9435263" y="2564904"/>
            <a:ext cx="2711624" cy="1200329"/>
          </a:xfrm>
          <a:prstGeom prst="rect">
            <a:avLst/>
          </a:prstGeom>
          <a:solidFill>
            <a:schemeClr val="bg1">
              <a:lumMod val="95000"/>
            </a:schemeClr>
          </a:solidFill>
          <a:ln w="3175">
            <a:solidFill>
              <a:schemeClr val="tx1"/>
            </a:solidFill>
          </a:ln>
        </p:spPr>
        <p:txBody>
          <a:bodyPr wrap="square">
            <a:spAutoFit/>
          </a:bodyPr>
          <a:lstStyle/>
          <a:p>
            <a:pPr algn="ctr"/>
            <a:r>
              <a:rPr lang="it-IT" sz="1200" dirty="0" smtClean="0"/>
              <a:t>Alluvione in Versilia del 1996</a:t>
            </a:r>
            <a:br>
              <a:rPr lang="it-IT" sz="1200" dirty="0" smtClean="0"/>
            </a:br>
            <a:r>
              <a:rPr lang="it-IT" sz="1200" dirty="0" smtClean="0"/>
              <a:t>Autore sconosciuto - Lorenzo </a:t>
            </a:r>
            <a:r>
              <a:rPr lang="it-IT" sz="1200" dirty="0" err="1" smtClean="0"/>
              <a:t>Pasqualini</a:t>
            </a:r>
            <a:r>
              <a:rPr lang="it-IT" sz="1200" dirty="0" smtClean="0"/>
              <a:t>, Accadde oggi, il 19 giugno del 1996 l’alluvione in Versilia: 14 morti, su </a:t>
            </a:r>
            <a:r>
              <a:rPr lang="it-IT" sz="1200" dirty="0" err="1" smtClean="0"/>
              <a:t>meteoweb.eu</a:t>
            </a:r>
            <a:r>
              <a:rPr lang="it-IT" sz="1200" dirty="0" smtClean="0"/>
              <a:t>, 19 giugno 2016., Pubblico dominio.</a:t>
            </a:r>
            <a:endParaRPr lang="it-IT" sz="1200" dirty="0"/>
          </a:p>
        </p:txBody>
      </p:sp>
      <p:pic>
        <p:nvPicPr>
          <p:cNvPr id="24578" name="Picture 2" descr="undefined"/>
          <p:cNvPicPr>
            <a:picLocks noChangeAspect="1" noChangeArrowheads="1"/>
          </p:cNvPicPr>
          <p:nvPr/>
        </p:nvPicPr>
        <p:blipFill>
          <a:blip r:embed="rId2"/>
          <a:srcRect/>
          <a:stretch>
            <a:fillRect/>
          </a:stretch>
        </p:blipFill>
        <p:spPr bwMode="auto">
          <a:xfrm>
            <a:off x="9428942" y="980728"/>
            <a:ext cx="2715730" cy="1584176"/>
          </a:xfrm>
          <a:prstGeom prst="rect">
            <a:avLst/>
          </a:prstGeom>
          <a:noFill/>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smtClean="0"/>
              <a:t>Il </a:t>
            </a:r>
            <a:r>
              <a:rPr lang="en-US" dirty="0" err="1" smtClean="0"/>
              <a:t>Percorso</a:t>
            </a:r>
            <a:r>
              <a:rPr lang="en-US" dirty="0" smtClean="0"/>
              <a:t> verso </a:t>
            </a:r>
            <a:r>
              <a:rPr lang="en-US" dirty="0" err="1" smtClean="0"/>
              <a:t>il</a:t>
            </a:r>
            <a:r>
              <a:rPr lang="en-US" dirty="0" smtClean="0"/>
              <a:t> </a:t>
            </a:r>
            <a:r>
              <a:rPr lang="en-US" dirty="0" err="1" smtClean="0"/>
              <a:t>Decentramento</a:t>
            </a:r>
            <a:r>
              <a:rPr lang="en-US" dirty="0" smtClean="0"/>
              <a:t>. </a:t>
            </a:r>
            <a:r>
              <a:rPr lang="en-US" dirty="0" err="1" smtClean="0"/>
              <a:t>Riforma</a:t>
            </a:r>
            <a:r>
              <a:rPr lang="en-US" dirty="0" smtClean="0"/>
              <a:t> </a:t>
            </a:r>
            <a:r>
              <a:rPr lang="en-US" dirty="0" err="1" smtClean="0"/>
              <a:t>costituzionale</a:t>
            </a:r>
            <a:r>
              <a:rPr lang="en-US" dirty="0" smtClean="0"/>
              <a:t> e </a:t>
            </a:r>
            <a:r>
              <a:rPr lang="en-US" dirty="0" err="1" smtClean="0"/>
              <a:t>Decreto</a:t>
            </a:r>
            <a:r>
              <a:rPr lang="en-US" dirty="0" smtClean="0"/>
              <a:t> 300/1999</a:t>
            </a:r>
            <a:endParaRPr lang="it-IT" dirty="0"/>
          </a:p>
        </p:txBody>
      </p:sp>
      <p:sp>
        <p:nvSpPr>
          <p:cNvPr id="15" name="Rettangolo 14"/>
          <p:cNvSpPr/>
          <p:nvPr/>
        </p:nvSpPr>
        <p:spPr>
          <a:xfrm>
            <a:off x="384508" y="544026"/>
            <a:ext cx="11305256" cy="5909310"/>
          </a:xfrm>
          <a:prstGeom prst="rect">
            <a:avLst/>
          </a:prstGeom>
        </p:spPr>
        <p:txBody>
          <a:bodyPr wrap="square">
            <a:spAutoFit/>
          </a:bodyPr>
          <a:lstStyle/>
          <a:p>
            <a:r>
              <a:rPr lang="it-IT" dirty="0" smtClean="0"/>
              <a:t>In sintesi, la Protezione Civile venne rivista quale materia a competenza mista: </a:t>
            </a:r>
            <a:r>
              <a:rPr lang="it-IT" dirty="0" smtClean="0">
                <a:solidFill>
                  <a:srgbClr val="0070C0"/>
                </a:solidFill>
              </a:rPr>
              <a:t>alle Regioni e agli Enti locali vennero affidate tutte le funzioni a esclusione dei compiti di "rilievo nazionale del sistema di protezione civile.</a:t>
            </a:r>
          </a:p>
          <a:p>
            <a:endParaRPr lang="it-IT" dirty="0" smtClean="0"/>
          </a:p>
          <a:p>
            <a:r>
              <a:rPr lang="it-IT" dirty="0" smtClean="0"/>
              <a:t>Il percorso verso il decentramento si chiuse con la riforma del Titolo V della Costituzione (Legge Costituzionale n. 3/2001), in cui per la prima volta la Carta costituzionale si occupa espressamente della materia di protezione civile, inserendola tra le materie a legislazione concorrente, e quindi anche di competenza regionale. </a:t>
            </a:r>
          </a:p>
          <a:p>
            <a:endParaRPr lang="it-IT" dirty="0" smtClean="0"/>
          </a:p>
          <a:p>
            <a:r>
              <a:rPr lang="it-IT" dirty="0" smtClean="0">
                <a:solidFill>
                  <a:srgbClr val="0070C0"/>
                </a:solidFill>
              </a:rPr>
              <a:t>Questo significa che le Regioni hanno facoltà di costruire e </a:t>
            </a:r>
            <a:r>
              <a:rPr lang="it-IT" dirty="0" err="1" smtClean="0">
                <a:solidFill>
                  <a:srgbClr val="0070C0"/>
                </a:solidFill>
              </a:rPr>
              <a:t>normare</a:t>
            </a:r>
            <a:r>
              <a:rPr lang="it-IT" dirty="0" smtClean="0">
                <a:solidFill>
                  <a:srgbClr val="0070C0"/>
                </a:solidFill>
              </a:rPr>
              <a:t> propri sistemi regionali di protezione civile, pur all’interno di un quadro generale di indirizzi stabilito dallo Stato.</a:t>
            </a:r>
          </a:p>
          <a:p>
            <a:endParaRPr lang="it-IT" dirty="0" smtClean="0"/>
          </a:p>
          <a:p>
            <a:r>
              <a:rPr lang="it-IT" b="1" dirty="0" smtClean="0"/>
              <a:t>Nel sistema di protezione civile, il decentramento ha rappresentato una svolta epocale, che ha sin da subito evidenziato la necessità di una riorganizzazione che lo rendesse più efficace ed efficiente in queste mutate condizioni.</a:t>
            </a:r>
          </a:p>
          <a:p>
            <a:endParaRPr lang="it-IT" dirty="0" smtClean="0"/>
          </a:p>
          <a:p>
            <a:r>
              <a:rPr lang="it-IT" dirty="0" smtClean="0"/>
              <a:t>Un primo tentativo di riorganizzazione si ebbe con il Decreto Legislativo n. 300/1999, che istituì un'Agenzia di Protezione Civile, nell’intento di ricondurre l’attività della Presidenza del Consiglio dei Ministri alle tradizionali funzioni di impulso, indirizzo e coordinamento.</a:t>
            </a:r>
          </a:p>
          <a:p>
            <a:endParaRPr lang="it-IT" dirty="0" smtClean="0"/>
          </a:p>
          <a:p>
            <a:r>
              <a:rPr lang="it-IT" b="1" dirty="0" smtClean="0"/>
              <a:t>L'intero assetto del sistema di protezione civile venne rivoluzionato: anziché il Presidente del Consiglio e il Dipartimento della Protezione Civile, al vertice del sistema furono collocati il Ministro dell'Interno – con funzioni di indirizzo politico-amministrativo e di controllo – e l'Agenzia di Protezione Civile, con compiti tecnico-operativi e scientifici. All’Agenzia vennero trasferite le funzioni del Dipartimento della Protezione Civile.</a:t>
            </a:r>
          </a:p>
        </p:txBody>
      </p:sp>
      <p:sp>
        <p:nvSpPr>
          <p:cNvPr id="4" name="Segnaposto testo 3"/>
          <p:cNvSpPr txBox="1">
            <a:spLocks/>
          </p:cNvSpPr>
          <p:nvPr/>
        </p:nvSpPr>
        <p:spPr>
          <a:xfrm>
            <a:off x="4238612" y="6500810"/>
            <a:ext cx="3714776" cy="35719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Presentazione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disponibile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su</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2"/>
              </a:rPr>
              <a:t>www.albertomontanari.it</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200" b="0"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smtClean="0"/>
              <a:t>La </a:t>
            </a:r>
            <a:r>
              <a:rPr lang="en-US" dirty="0" err="1" smtClean="0"/>
              <a:t>Storia</a:t>
            </a:r>
            <a:r>
              <a:rPr lang="en-US" dirty="0" smtClean="0"/>
              <a:t> </a:t>
            </a:r>
            <a:r>
              <a:rPr lang="en-US" dirty="0" err="1" smtClean="0"/>
              <a:t>Recente</a:t>
            </a:r>
            <a:r>
              <a:rPr lang="en-US" dirty="0" smtClean="0"/>
              <a:t>: </a:t>
            </a:r>
            <a:r>
              <a:rPr lang="en-US" dirty="0" err="1" smtClean="0"/>
              <a:t>Riforma</a:t>
            </a:r>
            <a:r>
              <a:rPr lang="en-US" dirty="0" smtClean="0"/>
              <a:t> del 2012 del </a:t>
            </a:r>
            <a:r>
              <a:rPr lang="en-US" dirty="0" err="1" smtClean="0"/>
              <a:t>Servizio</a:t>
            </a:r>
            <a:r>
              <a:rPr lang="en-US" dirty="0" smtClean="0"/>
              <a:t> </a:t>
            </a:r>
            <a:r>
              <a:rPr lang="en-US" dirty="0" err="1" smtClean="0"/>
              <a:t>Nazionale</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endParaRPr lang="it-IT" dirty="0"/>
          </a:p>
        </p:txBody>
      </p:sp>
      <p:sp>
        <p:nvSpPr>
          <p:cNvPr id="15" name="Rettangolo 14"/>
          <p:cNvSpPr/>
          <p:nvPr/>
        </p:nvSpPr>
        <p:spPr>
          <a:xfrm>
            <a:off x="384508" y="513829"/>
            <a:ext cx="9455908" cy="6155531"/>
          </a:xfrm>
          <a:prstGeom prst="rect">
            <a:avLst/>
          </a:prstGeom>
        </p:spPr>
        <p:txBody>
          <a:bodyPr wrap="square">
            <a:spAutoFit/>
          </a:bodyPr>
          <a:lstStyle/>
          <a:p>
            <a:r>
              <a:rPr lang="it-IT" dirty="0" smtClean="0"/>
              <a:t>Questa visione, tuttavia, fu presto abbandonata. Con la Legge n. 401/2001 le competenze dello Stato in materia di protezione civile vennero ricondotte in capo al Presidente del Consiglio dei Ministri, la neonata Agenzia di Protezione Civile fu abolita e il Dipartimento della Protezione Civile venne ripristinato nell’ambito della Presidenza del Consiglio. Fu inoltre istituito presso la Presidenza del Consiglio un Comitato paritetico </a:t>
            </a:r>
            <a:r>
              <a:rPr lang="it-IT" dirty="0" err="1" smtClean="0"/>
              <a:t>Stato-Regioni-Enti</a:t>
            </a:r>
            <a:r>
              <a:rPr lang="it-IT" dirty="0" smtClean="0"/>
              <a:t> locali.</a:t>
            </a:r>
          </a:p>
          <a:p>
            <a:endParaRPr lang="it-IT" sz="800" dirty="0" smtClean="0"/>
          </a:p>
          <a:p>
            <a:r>
              <a:rPr lang="it-IT" b="1" dirty="0" smtClean="0"/>
              <a:t>Una delle novità della Legge n. 401/2001 era l’introduzione, nell’ambito della protezione civile, dei cosiddetti "grandi eventi“. La dichiarazione di grande evento, così come quella di stato di emergenza, comportava l’utilizzo del potere di ordinanza.</a:t>
            </a:r>
          </a:p>
          <a:p>
            <a:endParaRPr lang="it-IT" sz="800" dirty="0" smtClean="0"/>
          </a:p>
          <a:p>
            <a:r>
              <a:rPr lang="it-IT" dirty="0" smtClean="0"/>
              <a:t>Nel 2012, a vent’anni dalla sua nascita, venne avviata una nuova riforma del Servizio Nazionale della Protezione Civile. Con il Decreto-Legge n. 59/2012, convertito nella Legge n. 100/2012, </a:t>
            </a:r>
            <a:r>
              <a:rPr lang="it-IT" b="1" dirty="0" smtClean="0">
                <a:solidFill>
                  <a:srgbClr val="0070C0"/>
                </a:solidFill>
              </a:rPr>
              <a:t>le attività della protezione civile furono ricondotte al nucleo originario di competenze definito dalla Legge n. 225/1992, dirette principalmente a fronteggiare le calamità e a rendere più incisivi gli interventi nella gestione delle emergenze.</a:t>
            </a:r>
            <a:r>
              <a:rPr lang="it-IT" dirty="0" smtClean="0"/>
              <a:t> Venne ribadito il ruolo di indirizzo e coordinamento del Dipartimento della Protezione Civile delle attività delle diverse Componenti e Strutture operative del Servizio Nazionale.</a:t>
            </a:r>
          </a:p>
          <a:p>
            <a:endParaRPr lang="it-IT" sz="800" dirty="0" smtClean="0"/>
          </a:p>
          <a:p>
            <a:r>
              <a:rPr lang="it-IT" dirty="0" smtClean="0">
                <a:solidFill>
                  <a:srgbClr val="0070C0"/>
                </a:solidFill>
              </a:rPr>
              <a:t>I mezzi e i poteri straordinari per fronteggiare le calamità dovevano essere utilizzati per interventi temporali limitati e predefiniti, lo stato di emergenza poteva essere dichiarato anche "nell’imminenza" e non solo "al verificarsi" dell’evento calamitoso, e si prevedeva, da subito l’individuazione dell’amministrazione competente in via ordinaria che avrebbe proseguito le attività una volta scaduto lo stato di emergenza. </a:t>
            </a:r>
            <a:endParaRPr lang="it-IT" dirty="0" smtClean="0"/>
          </a:p>
        </p:txBody>
      </p:sp>
      <p:pic>
        <p:nvPicPr>
          <p:cNvPr id="22529" name="Picture 1"/>
          <p:cNvPicPr>
            <a:picLocks noChangeAspect="1" noChangeArrowheads="1"/>
          </p:cNvPicPr>
          <p:nvPr/>
        </p:nvPicPr>
        <p:blipFill>
          <a:blip r:embed="rId2"/>
          <a:srcRect/>
          <a:stretch>
            <a:fillRect/>
          </a:stretch>
        </p:blipFill>
        <p:spPr bwMode="auto">
          <a:xfrm>
            <a:off x="9912424" y="1702549"/>
            <a:ext cx="1990725" cy="2133600"/>
          </a:xfrm>
          <a:prstGeom prst="rect">
            <a:avLst/>
          </a:prstGeom>
          <a:noFill/>
          <a:ln w="9525">
            <a:noFill/>
            <a:miter lim="800000"/>
            <a:headEnd/>
            <a:tailEnd/>
          </a:ln>
          <a:effectLst/>
        </p:spPr>
      </p:pic>
      <p:sp>
        <p:nvSpPr>
          <p:cNvPr id="5" name="Rettangolo 4"/>
          <p:cNvSpPr/>
          <p:nvPr/>
        </p:nvSpPr>
        <p:spPr>
          <a:xfrm>
            <a:off x="9912422" y="3718773"/>
            <a:ext cx="1980000" cy="646331"/>
          </a:xfrm>
          <a:prstGeom prst="rect">
            <a:avLst/>
          </a:prstGeom>
          <a:solidFill>
            <a:schemeClr val="bg1">
              <a:lumMod val="95000"/>
            </a:schemeClr>
          </a:solidFill>
          <a:ln w="3175">
            <a:solidFill>
              <a:schemeClr val="tx1"/>
            </a:solidFill>
          </a:ln>
        </p:spPr>
        <p:txBody>
          <a:bodyPr wrap="square">
            <a:spAutoFit/>
          </a:bodyPr>
          <a:lstStyle/>
          <a:p>
            <a:pPr algn="ctr"/>
            <a:r>
              <a:rPr lang="it-IT" sz="1200" dirty="0" smtClean="0"/>
              <a:t>Alluvione in Versilia del 1996.</a:t>
            </a:r>
          </a:p>
          <a:p>
            <a:pPr algn="ctr"/>
            <a:r>
              <a:rPr lang="it-IT" sz="1200" dirty="0" smtClean="0"/>
              <a:t>Fonte: Dolce </a:t>
            </a:r>
            <a:r>
              <a:rPr lang="it-IT" sz="1200" dirty="0" err="1" smtClean="0"/>
              <a:t>et</a:t>
            </a:r>
            <a:r>
              <a:rPr lang="it-IT" sz="1200" dirty="0" smtClean="0"/>
              <a:t> al. (2020)</a:t>
            </a: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arrotondato 5"/>
          <p:cNvSpPr/>
          <p:nvPr/>
        </p:nvSpPr>
        <p:spPr>
          <a:xfrm>
            <a:off x="253827" y="2310780"/>
            <a:ext cx="11449272" cy="108012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Segnaposto testo 1"/>
          <p:cNvSpPr>
            <a:spLocks noGrp="1"/>
          </p:cNvSpPr>
          <p:nvPr>
            <p:ph type="body" sz="quarter" idx="10"/>
          </p:nvPr>
        </p:nvSpPr>
        <p:spPr>
          <a:xfrm>
            <a:off x="380960" y="142852"/>
            <a:ext cx="11233149" cy="648071"/>
          </a:xfrm>
        </p:spPr>
        <p:txBody>
          <a:bodyPr/>
          <a:lstStyle/>
          <a:p>
            <a:r>
              <a:rPr lang="en-US" dirty="0" err="1" smtClean="0"/>
              <a:t>Normazione</a:t>
            </a:r>
            <a:r>
              <a:rPr lang="en-US" dirty="0" smtClean="0"/>
              <a:t> </a:t>
            </a:r>
            <a:r>
              <a:rPr lang="en-US" dirty="0" err="1" smtClean="0"/>
              <a:t>dei</a:t>
            </a:r>
            <a:r>
              <a:rPr lang="en-US" dirty="0" smtClean="0"/>
              <a:t> </a:t>
            </a:r>
            <a:r>
              <a:rPr lang="en-US" dirty="0" err="1" smtClean="0"/>
              <a:t>Segmenti</a:t>
            </a:r>
            <a:r>
              <a:rPr lang="en-US" dirty="0" smtClean="0"/>
              <a:t> del </a:t>
            </a:r>
            <a:r>
              <a:rPr lang="en-US" dirty="0" err="1" smtClean="0"/>
              <a:t>Servizio</a:t>
            </a:r>
            <a:r>
              <a:rPr lang="en-US" dirty="0" smtClean="0"/>
              <a:t> </a:t>
            </a:r>
            <a:r>
              <a:rPr lang="en-US" dirty="0" err="1" smtClean="0"/>
              <a:t>Nazionale</a:t>
            </a:r>
            <a:endParaRPr lang="it-IT" dirty="0"/>
          </a:p>
        </p:txBody>
      </p:sp>
      <p:sp>
        <p:nvSpPr>
          <p:cNvPr id="15" name="Rettangolo 14"/>
          <p:cNvSpPr/>
          <p:nvPr/>
        </p:nvSpPr>
        <p:spPr>
          <a:xfrm>
            <a:off x="384508" y="735813"/>
            <a:ext cx="11305256" cy="4801314"/>
          </a:xfrm>
          <a:prstGeom prst="rect">
            <a:avLst/>
          </a:prstGeom>
        </p:spPr>
        <p:txBody>
          <a:bodyPr wrap="square">
            <a:spAutoFit/>
          </a:bodyPr>
          <a:lstStyle/>
          <a:p>
            <a:r>
              <a:rPr lang="it-IT" dirty="0" smtClean="0">
                <a:solidFill>
                  <a:srgbClr val="0070C0"/>
                </a:solidFill>
              </a:rPr>
              <a:t>Nel frattempo, stavano crescendo e sviluppandosi segmenti del Servizio Nazionale che giorno dopo giorno avvertivano il bisogno di essere </a:t>
            </a:r>
            <a:r>
              <a:rPr lang="it-IT" dirty="0" err="1" smtClean="0">
                <a:solidFill>
                  <a:srgbClr val="0070C0"/>
                </a:solidFill>
              </a:rPr>
              <a:t>normati</a:t>
            </a:r>
            <a:r>
              <a:rPr lang="it-IT" dirty="0" smtClean="0">
                <a:solidFill>
                  <a:srgbClr val="0070C0"/>
                </a:solidFill>
              </a:rPr>
              <a:t> in modo sempre più stringente: dal sistema di allertamento dei Centri Funzionali, al variegato mondo del volontariato di protezione civile, alla normativa tecnica in materia di edilizia antisismica, alle nuove funzioni fondamentali – prescrittive per i Comuni – legate alla pianificazione, per arrivare ai problemi dell’informazione pubblica in materia di calamità e di prevenzione dei rischi.</a:t>
            </a:r>
          </a:p>
          <a:p>
            <a:endParaRPr lang="it-IT" dirty="0" smtClean="0"/>
          </a:p>
          <a:p>
            <a:r>
              <a:rPr lang="it-IT" dirty="0" smtClean="0"/>
              <a:t>È sulla scorta di tali esigenze che la Legge n. 225/1992 ha trovato un adeguamento e un ampliamento di orizzonti con il </a:t>
            </a:r>
            <a:r>
              <a:rPr lang="it-IT" b="1" dirty="0" smtClean="0"/>
              <a:t>Decreto Legislativo n. 1/2018</a:t>
            </a:r>
            <a:r>
              <a:rPr lang="it-IT" dirty="0" smtClean="0"/>
              <a:t>, che il Consiglio di Stato ha voluto definire </a:t>
            </a:r>
            <a:r>
              <a:rPr lang="it-IT" b="1" dirty="0" smtClean="0"/>
              <a:t>"Codice della Protezione Civile"</a:t>
            </a:r>
            <a:r>
              <a:rPr lang="it-IT" dirty="0" smtClean="0"/>
              <a:t> in ragione</a:t>
            </a:r>
          </a:p>
          <a:p>
            <a:r>
              <a:rPr lang="it-IT" dirty="0" smtClean="0"/>
              <a:t>dell’organicità e della completezza della materia trattata. </a:t>
            </a:r>
          </a:p>
          <a:p>
            <a:endParaRPr lang="it-IT" dirty="0" smtClean="0"/>
          </a:p>
          <a:p>
            <a:r>
              <a:rPr lang="it-IT" dirty="0" smtClean="0">
                <a:solidFill>
                  <a:srgbClr val="0070C0"/>
                </a:solidFill>
              </a:rPr>
              <a:t>Nell’attuale testo legislativo si ritrovano le maggiori conquiste tecnico-scientifiche, organizzative e operative degli ultimi decenni, facendo tesoro dell’avanzamento degli studi e delle ricerche, non solo nel campo tecnologico e della comunicazione, ma anche di quelle derivanti dall’approfondimento culturale e giuridico sui temi della sicurezza. </a:t>
            </a:r>
          </a:p>
          <a:p>
            <a:endParaRPr lang="it-IT" dirty="0" smtClean="0"/>
          </a:p>
          <a:p>
            <a:r>
              <a:rPr lang="it-IT" b="1" dirty="0" smtClean="0"/>
              <a:t>L’impianto concettuale fondamentale, che mostra ancora oggi tutta la sua modernità, resta quello legato al ciclo delle quattro fasi che caratterizzava la visione della Legge n. 225/1992.</a:t>
            </a:r>
          </a:p>
          <a:p>
            <a:endParaRPr lang="it-IT" dirty="0" smtClean="0"/>
          </a:p>
        </p:txBody>
      </p:sp>
      <p:pic>
        <p:nvPicPr>
          <p:cNvPr id="2050" name="Picture 2"/>
          <p:cNvPicPr>
            <a:picLocks noChangeAspect="1" noChangeArrowheads="1"/>
          </p:cNvPicPr>
          <p:nvPr/>
        </p:nvPicPr>
        <p:blipFill>
          <a:blip r:embed="rId2"/>
          <a:srcRect/>
          <a:stretch>
            <a:fillRect/>
          </a:stretch>
        </p:blipFill>
        <p:spPr bwMode="auto">
          <a:xfrm>
            <a:off x="8032899" y="4982724"/>
            <a:ext cx="4111773" cy="1866800"/>
          </a:xfrm>
          <a:prstGeom prst="rect">
            <a:avLst/>
          </a:prstGeom>
          <a:noFill/>
          <a:ln w="9525">
            <a:noFill/>
            <a:miter lim="800000"/>
            <a:headEnd/>
            <a:tailEnd/>
          </a:ln>
          <a:effectLst/>
        </p:spPr>
      </p:pic>
      <p:sp>
        <p:nvSpPr>
          <p:cNvPr id="5" name="Segnaposto testo 3"/>
          <p:cNvSpPr txBox="1">
            <a:spLocks/>
          </p:cNvSpPr>
          <p:nvPr/>
        </p:nvSpPr>
        <p:spPr>
          <a:xfrm>
            <a:off x="4095736" y="6500810"/>
            <a:ext cx="3714776" cy="35719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Presentazione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disponibile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su</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3"/>
              </a:rPr>
              <a:t>www.albertomontanari.it</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200" b="0"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Organizzazione</a:t>
            </a:r>
            <a:r>
              <a:rPr lang="en-US" dirty="0" smtClean="0"/>
              <a:t> del </a:t>
            </a:r>
            <a:r>
              <a:rPr lang="en-US" dirty="0" err="1" smtClean="0"/>
              <a:t>Servizio</a:t>
            </a:r>
            <a:r>
              <a:rPr lang="en-US" dirty="0" smtClean="0"/>
              <a:t> </a:t>
            </a:r>
            <a:r>
              <a:rPr lang="en-US" dirty="0" err="1" smtClean="0"/>
              <a:t>Nazionale</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r>
              <a:rPr lang="en-US" dirty="0" smtClean="0"/>
              <a:t> (1/3)</a:t>
            </a:r>
            <a:endParaRPr lang="it-IT" dirty="0"/>
          </a:p>
        </p:txBody>
      </p:sp>
      <p:sp>
        <p:nvSpPr>
          <p:cNvPr id="15" name="Rettangolo 14"/>
          <p:cNvSpPr/>
          <p:nvPr/>
        </p:nvSpPr>
        <p:spPr>
          <a:xfrm>
            <a:off x="384508" y="692696"/>
            <a:ext cx="11305256" cy="3693319"/>
          </a:xfrm>
          <a:prstGeom prst="rect">
            <a:avLst/>
          </a:prstGeom>
        </p:spPr>
        <p:txBody>
          <a:bodyPr wrap="square">
            <a:spAutoFit/>
          </a:bodyPr>
          <a:lstStyle/>
          <a:p>
            <a:r>
              <a:rPr lang="it-IT" dirty="0" smtClean="0"/>
              <a:t>Il </a:t>
            </a:r>
            <a:r>
              <a:rPr lang="it-IT" b="1" dirty="0" smtClean="0"/>
              <a:t>Servizio Nazionale della Protezione Civile</a:t>
            </a:r>
            <a:r>
              <a:rPr lang="it-IT" dirty="0" smtClean="0"/>
              <a:t>, che ai sensi del Decreto Legislativo n. 1/2018 – Codice della Protezione Civile è un servizio di pubblica utilità, è il </a:t>
            </a:r>
            <a:r>
              <a:rPr lang="it-IT" b="1" dirty="0" smtClean="0"/>
              <a:t>sistema che esercita la funzione di protezione civile</a:t>
            </a:r>
            <a:r>
              <a:rPr lang="it-IT" dirty="0" smtClean="0"/>
              <a:t>, il cui scopo è tutelare la vita, l’integrità fisica, i beni, gli insediamenti, gli animali e l’ambiente nei confronti di eventi calamitosi.</a:t>
            </a:r>
          </a:p>
          <a:p>
            <a:endParaRPr lang="it-IT" dirty="0" smtClean="0"/>
          </a:p>
          <a:p>
            <a:r>
              <a:rPr lang="it-IT" dirty="0" smtClean="0"/>
              <a:t>Oltre alle Autorità nazionali e territoriali di protezione civile, ne fanno parte le Componenti (art. 4 del Codice), le Strutture operative, nazionali e regionali (art. 13, comma 1), e i soggetti concorrenti individuati nel Codice della Protezione Civile (art. 13, comma 2). Questa pluralità di attori, istituzionali e non, costituisce un sistema che opera sotto il coordinamento nazionale del Dipartimento della Protezione Civile della Presidenza del Consiglio dei Ministri.</a:t>
            </a:r>
          </a:p>
          <a:p>
            <a:endParaRPr lang="it-IT" dirty="0" smtClean="0"/>
          </a:p>
          <a:p>
            <a:r>
              <a:rPr lang="it-IT" b="1" dirty="0" smtClean="0"/>
              <a:t>La protezione civile non è infatti un compito assegnato a una singola amministrazione, ma è una funzione attribuita all’intero sistema</a:t>
            </a:r>
            <a:r>
              <a:rPr lang="it-IT" dirty="0" smtClean="0"/>
              <a:t>. Tutti partecipano, ciascuno secondo ben delineate competenze, alle varie attività del ciclo di</a:t>
            </a:r>
          </a:p>
          <a:p>
            <a:r>
              <a:rPr lang="it-IT" dirty="0" smtClean="0"/>
              <a:t>gestione del rischio.</a:t>
            </a:r>
          </a:p>
          <a:p>
            <a:endParaRPr lang="it-IT" dirty="0" smtClean="0"/>
          </a:p>
        </p:txBody>
      </p:sp>
      <p:pic>
        <p:nvPicPr>
          <p:cNvPr id="3075" name="Picture 3"/>
          <p:cNvPicPr>
            <a:picLocks noChangeAspect="1" noChangeArrowheads="1"/>
          </p:cNvPicPr>
          <p:nvPr/>
        </p:nvPicPr>
        <p:blipFill>
          <a:blip r:embed="rId2"/>
          <a:srcRect/>
          <a:stretch>
            <a:fillRect/>
          </a:stretch>
        </p:blipFill>
        <p:spPr bwMode="auto">
          <a:xfrm>
            <a:off x="4079776" y="4221088"/>
            <a:ext cx="3381375" cy="2476500"/>
          </a:xfrm>
          <a:prstGeom prst="rect">
            <a:avLst/>
          </a:prstGeom>
          <a:noFill/>
          <a:ln w="9525">
            <a:noFill/>
            <a:miter lim="800000"/>
            <a:headEnd/>
            <a:tailEnd/>
          </a:ln>
          <a:effectLst/>
        </p:spPr>
      </p:pic>
      <p:sp>
        <p:nvSpPr>
          <p:cNvPr id="5" name="Rettangolo 4"/>
          <p:cNvSpPr/>
          <p:nvPr/>
        </p:nvSpPr>
        <p:spPr>
          <a:xfrm>
            <a:off x="7464152" y="6381328"/>
            <a:ext cx="1738935" cy="276999"/>
          </a:xfrm>
          <a:prstGeom prst="rect">
            <a:avLst/>
          </a:prstGeom>
        </p:spPr>
        <p:txBody>
          <a:bodyPr wrap="square">
            <a:spAutoFit/>
          </a:bodyPr>
          <a:lstStyle/>
          <a:p>
            <a:pPr algn="r"/>
            <a:r>
              <a:rPr lang="en-US" sz="1200" dirty="0" err="1" smtClean="0"/>
              <a:t>Fonte</a:t>
            </a:r>
            <a:r>
              <a:rPr lang="en-US" sz="1200" dirty="0" smtClean="0"/>
              <a:t>: Dolce et al., 2020</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1"/>
          <p:cNvSpPr txBox="1">
            <a:spLocks noChangeArrowheads="1"/>
          </p:cNvSpPr>
          <p:nvPr/>
        </p:nvSpPr>
        <p:spPr bwMode="auto">
          <a:xfrm>
            <a:off x="1482725" y="5350172"/>
            <a:ext cx="1600200" cy="253916"/>
          </a:xfrm>
          <a:prstGeom prst="rect">
            <a:avLst/>
          </a:prstGeom>
          <a:noFill/>
          <a:ln w="9525">
            <a:noFill/>
            <a:miter lim="800000"/>
            <a:headEnd/>
            <a:tailEnd/>
          </a:ln>
        </p:spPr>
        <p:txBody>
          <a:bodyPr>
            <a:spAutoFit/>
          </a:bodyPr>
          <a:lstStyle/>
          <a:p>
            <a:pPr defTabSz="302419">
              <a:buClr>
                <a:srgbClr val="000000"/>
              </a:buClr>
              <a:buSzPct val="100000"/>
            </a:pPr>
            <a:endParaRPr lang="it-IT" altLang="it-IT" sz="525">
              <a:solidFill>
                <a:srgbClr val="FFFFFF"/>
              </a:solidFill>
              <a:latin typeface="Calibri" pitchFamily="34" charset="0"/>
              <a:cs typeface="Arial" charset="0"/>
            </a:endParaRPr>
          </a:p>
          <a:p>
            <a:pPr defTabSz="302419">
              <a:buClr>
                <a:srgbClr val="000000"/>
              </a:buClr>
              <a:buSzPct val="100000"/>
            </a:pPr>
            <a:endParaRPr lang="it-IT" altLang="it-IT" sz="525">
              <a:solidFill>
                <a:srgbClr val="FFFFFF"/>
              </a:solidFill>
              <a:latin typeface="Calibri" pitchFamily="34" charset="0"/>
              <a:cs typeface="Arial" charset="0"/>
            </a:endParaRPr>
          </a:p>
        </p:txBody>
      </p:sp>
      <p:sp>
        <p:nvSpPr>
          <p:cNvPr id="3" name="CasellaDiTesto 2"/>
          <p:cNvSpPr txBox="1">
            <a:spLocks noChangeArrowheads="1"/>
          </p:cNvSpPr>
          <p:nvPr/>
        </p:nvSpPr>
        <p:spPr bwMode="auto">
          <a:xfrm>
            <a:off x="1624013" y="4502449"/>
            <a:ext cx="1016000" cy="484677"/>
          </a:xfrm>
          <a:prstGeom prst="rect">
            <a:avLst/>
          </a:prstGeom>
          <a:ln/>
        </p:spPr>
        <p:style>
          <a:lnRef idx="2">
            <a:schemeClr val="accent1"/>
          </a:lnRef>
          <a:fillRef idx="1">
            <a:schemeClr val="lt1"/>
          </a:fillRef>
          <a:effectRef idx="0">
            <a:schemeClr val="accent1"/>
          </a:effectRef>
          <a:fontRef idx="minor">
            <a:schemeClr val="dk1"/>
          </a:fontRef>
        </p:style>
        <p:txBody>
          <a:bodyPr lIns="68510" tIns="34255" rIns="68510" bIns="34255">
            <a:spAutoFit/>
          </a:bodyPr>
          <a:lstStyle>
            <a:lvl1pPr defTabSz="91122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91122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91122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r>
              <a:rPr lang="it-IT" altLang="it-IT" sz="1350" i="1">
                <a:solidFill>
                  <a:prstClr val="black"/>
                </a:solidFill>
                <a:latin typeface="Arial"/>
                <a:cs typeface="Arial" pitchFamily="34" charset="0"/>
              </a:rPr>
              <a:t>Tempo Reale</a:t>
            </a:r>
            <a:endParaRPr lang="it-IT" altLang="it-IT" sz="1350">
              <a:solidFill>
                <a:prstClr val="black"/>
              </a:solidFill>
              <a:latin typeface="Arial"/>
              <a:cs typeface="Arial" pitchFamily="34" charset="0"/>
            </a:endParaRPr>
          </a:p>
        </p:txBody>
      </p:sp>
      <p:sp>
        <p:nvSpPr>
          <p:cNvPr id="4" name="CasellaDiTesto 3"/>
          <p:cNvSpPr txBox="1">
            <a:spLocks noChangeArrowheads="1"/>
          </p:cNvSpPr>
          <p:nvPr/>
        </p:nvSpPr>
        <p:spPr bwMode="auto">
          <a:xfrm>
            <a:off x="1558927" y="2330749"/>
            <a:ext cx="1087439" cy="484677"/>
          </a:xfrm>
          <a:prstGeom prst="rect">
            <a:avLst/>
          </a:prstGeom>
          <a:ln/>
        </p:spPr>
        <p:style>
          <a:lnRef idx="2">
            <a:schemeClr val="accent2"/>
          </a:lnRef>
          <a:fillRef idx="1">
            <a:schemeClr val="lt1"/>
          </a:fillRef>
          <a:effectRef idx="0">
            <a:schemeClr val="accent2"/>
          </a:effectRef>
          <a:fontRef idx="minor">
            <a:schemeClr val="dk1"/>
          </a:fontRef>
        </p:style>
        <p:txBody>
          <a:bodyPr lIns="68510" tIns="34255" rIns="68510" bIns="34255">
            <a:spAutoFit/>
          </a:bodyPr>
          <a:lstStyle>
            <a:lvl1pPr defTabSz="91122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91122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91122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r>
              <a:rPr lang="it-IT" altLang="it-IT" sz="1350" i="1">
                <a:solidFill>
                  <a:prstClr val="black"/>
                </a:solidFill>
                <a:latin typeface="Arial"/>
                <a:cs typeface="Arial" pitchFamily="34" charset="0"/>
              </a:rPr>
              <a:t>Tempo</a:t>
            </a:r>
          </a:p>
          <a:p>
            <a:pPr eaLnBrk="1" hangingPunct="1">
              <a:spcBef>
                <a:spcPct val="0"/>
              </a:spcBef>
              <a:buClr>
                <a:srgbClr val="000000"/>
              </a:buClr>
              <a:buNone/>
              <a:defRPr/>
            </a:pPr>
            <a:r>
              <a:rPr lang="it-IT" altLang="it-IT" sz="1350" i="1">
                <a:solidFill>
                  <a:prstClr val="black"/>
                </a:solidFill>
                <a:latin typeface="Arial"/>
                <a:cs typeface="Arial" pitchFamily="34" charset="0"/>
              </a:rPr>
              <a:t>Differito</a:t>
            </a:r>
            <a:endParaRPr lang="it-IT" altLang="it-IT" sz="1350">
              <a:solidFill>
                <a:prstClr val="black"/>
              </a:solidFill>
              <a:latin typeface="Arial"/>
              <a:cs typeface="Arial" pitchFamily="34" charset="0"/>
            </a:endParaRPr>
          </a:p>
        </p:txBody>
      </p:sp>
      <p:sp>
        <p:nvSpPr>
          <p:cNvPr id="5" name="Rettangolo arrotondato 23"/>
          <p:cNvSpPr>
            <a:spLocks noChangeArrowheads="1"/>
          </p:cNvSpPr>
          <p:nvPr/>
        </p:nvSpPr>
        <p:spPr bwMode="auto">
          <a:xfrm>
            <a:off x="2646364" y="3357066"/>
            <a:ext cx="7559675" cy="2159794"/>
          </a:xfrm>
          <a:prstGeom prst="roundRect">
            <a:avLst>
              <a:gd name="adj" fmla="val 16667"/>
            </a:avLst>
          </a:prstGeom>
          <a:solidFill>
            <a:schemeClr val="bg1"/>
          </a:solidFill>
          <a:ln>
            <a:headEnd/>
            <a:tailEnd/>
          </a:ln>
        </p:spPr>
        <p:style>
          <a:lnRef idx="2">
            <a:schemeClr val="accent1"/>
          </a:lnRef>
          <a:fillRef idx="1">
            <a:schemeClr val="lt1"/>
          </a:fillRef>
          <a:effectRef idx="0">
            <a:schemeClr val="accent1"/>
          </a:effectRef>
          <a:fontRef idx="minor">
            <a:schemeClr val="dk1"/>
          </a:fontRef>
        </p:style>
        <p:txBody>
          <a:bodyPr lIns="76226" tIns="38112" rIns="76226" bIns="38112"/>
          <a:lstStyle>
            <a:lvl1pPr defTabSz="44767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44767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44767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44767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44767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endParaRPr lang="it-IT" altLang="it-IT" sz="1500">
              <a:solidFill>
                <a:prstClr val="white"/>
              </a:solidFill>
              <a:latin typeface="Arial"/>
              <a:cs typeface="Arial" pitchFamily="34" charset="0"/>
            </a:endParaRPr>
          </a:p>
        </p:txBody>
      </p:sp>
      <p:sp>
        <p:nvSpPr>
          <p:cNvPr id="6" name="CasellaDiTesto 5"/>
          <p:cNvSpPr txBox="1">
            <a:spLocks noChangeArrowheads="1"/>
          </p:cNvSpPr>
          <p:nvPr/>
        </p:nvSpPr>
        <p:spPr bwMode="auto">
          <a:xfrm>
            <a:off x="3078164" y="3410644"/>
            <a:ext cx="6696075" cy="284718"/>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76226" tIns="38112" rIns="76226" bIns="38112">
            <a:spAutoFit/>
          </a:bodyPr>
          <a:lstStyle>
            <a:lvl1pPr defTabSz="91122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91122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91122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r>
              <a:rPr lang="en-US" altLang="it-IT" sz="1350" b="1">
                <a:solidFill>
                  <a:prstClr val="black"/>
                </a:solidFill>
                <a:latin typeface="Tahoma" panose="020B0604030504040204" pitchFamily="34" charset="0"/>
                <a:ea typeface="Tahoma" panose="020B0604030504040204" pitchFamily="34" charset="0"/>
                <a:cs typeface="Tahoma" panose="020B0604030504040204" pitchFamily="34" charset="0"/>
              </a:rPr>
              <a:t>DIPARTIMENTO DELLA PROTEZIONE CIVILE</a:t>
            </a:r>
            <a:r>
              <a:rPr lang="en-US" altLang="it-IT" sz="1350">
                <a:solidFill>
                  <a:prstClr val="black"/>
                </a:solidFill>
                <a:latin typeface="Tahoma" panose="020B0604030504040204" pitchFamily="34" charset="0"/>
                <a:ea typeface="Tahoma" panose="020B0604030504040204" pitchFamily="34" charset="0"/>
                <a:cs typeface="Tahoma" panose="020B0604030504040204" pitchFamily="34" charset="0"/>
              </a:rPr>
              <a:t> / REGIONI</a:t>
            </a:r>
          </a:p>
        </p:txBody>
      </p:sp>
      <p:sp>
        <p:nvSpPr>
          <p:cNvPr id="7" name="CasellaDiTesto 7"/>
          <p:cNvSpPr txBox="1">
            <a:spLocks noChangeArrowheads="1"/>
          </p:cNvSpPr>
          <p:nvPr/>
        </p:nvSpPr>
        <p:spPr bwMode="auto">
          <a:xfrm>
            <a:off x="3117853" y="3642816"/>
            <a:ext cx="6656388" cy="284718"/>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76226" tIns="38112" rIns="76226" bIns="38112">
            <a:spAutoFit/>
          </a:bodyPr>
          <a:lstStyle>
            <a:lvl1pPr defTabSz="91122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91122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91122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r>
              <a:rPr lang="en-US" altLang="it-IT" sz="1350">
                <a:solidFill>
                  <a:prstClr val="black"/>
                </a:solidFill>
                <a:latin typeface="Tahoma" panose="020B0604030504040204" pitchFamily="34" charset="0"/>
                <a:ea typeface="Tahoma" panose="020B0604030504040204" pitchFamily="34" charset="0"/>
                <a:cs typeface="Tahoma" panose="020B0604030504040204" pitchFamily="34" charset="0"/>
              </a:rPr>
              <a:t>Dir. P.C.M. 27/02/2004: Sistema </a:t>
            </a:r>
            <a:r>
              <a:rPr lang="it-IT" altLang="it-IT" sz="1350">
                <a:solidFill>
                  <a:prstClr val="black"/>
                </a:solidFill>
                <a:latin typeface="Tahoma" panose="020B0604030504040204" pitchFamily="34" charset="0"/>
                <a:ea typeface="Tahoma" panose="020B0604030504040204" pitchFamily="34" charset="0"/>
                <a:cs typeface="Tahoma" panose="020B0604030504040204" pitchFamily="34" charset="0"/>
              </a:rPr>
              <a:t>Allertamento Nazionale</a:t>
            </a:r>
          </a:p>
        </p:txBody>
      </p:sp>
      <p:pic>
        <p:nvPicPr>
          <p:cNvPr id="8" name="Immagine 15" descr="opera_mt_bernalda.JPG"/>
          <p:cNvPicPr>
            <a:picLocks noChangeAspect="1"/>
          </p:cNvPicPr>
          <p:nvPr/>
        </p:nvPicPr>
        <p:blipFill>
          <a:blip r:embed="rId3" cstate="print"/>
          <a:srcRect/>
          <a:stretch>
            <a:fillRect/>
          </a:stretch>
        </p:blipFill>
        <p:spPr bwMode="auto">
          <a:xfrm>
            <a:off x="6211890" y="4378137"/>
            <a:ext cx="1597152" cy="1066800"/>
          </a:xfrm>
          <a:prstGeom prst="rect">
            <a:avLst/>
          </a:prstGeom>
          <a:ln>
            <a:headEnd/>
            <a:tailEnd/>
          </a:ln>
        </p:spPr>
        <p:style>
          <a:lnRef idx="2">
            <a:schemeClr val="accent1"/>
          </a:lnRef>
          <a:fillRef idx="1">
            <a:schemeClr val="lt1"/>
          </a:fillRef>
          <a:effectRef idx="0">
            <a:schemeClr val="accent1"/>
          </a:effectRef>
          <a:fontRef idx="minor">
            <a:schemeClr val="dk1"/>
          </a:fontRef>
        </p:style>
      </p:pic>
      <p:sp>
        <p:nvSpPr>
          <p:cNvPr id="9" name="Rettangolo arrotondato 37"/>
          <p:cNvSpPr>
            <a:spLocks noChangeArrowheads="1"/>
          </p:cNvSpPr>
          <p:nvPr/>
        </p:nvSpPr>
        <p:spPr bwMode="auto">
          <a:xfrm>
            <a:off x="2640013" y="1412776"/>
            <a:ext cx="7559675" cy="1837134"/>
          </a:xfrm>
          <a:prstGeom prst="roundRect">
            <a:avLst>
              <a:gd name="adj" fmla="val 16667"/>
            </a:avLst>
          </a:prstGeom>
          <a:ln>
            <a:headEnd/>
            <a:tailEnd/>
          </a:ln>
        </p:spPr>
        <p:style>
          <a:lnRef idx="2">
            <a:schemeClr val="accent2"/>
          </a:lnRef>
          <a:fillRef idx="1">
            <a:schemeClr val="lt1"/>
          </a:fillRef>
          <a:effectRef idx="0">
            <a:schemeClr val="accent2"/>
          </a:effectRef>
          <a:fontRef idx="minor">
            <a:schemeClr val="dk1"/>
          </a:fontRef>
        </p:style>
        <p:txBody>
          <a:bodyPr lIns="68510" tIns="34255" rIns="68510" bIns="34255"/>
          <a:lstStyle>
            <a:lvl1pPr defTabSz="44767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44767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44767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44767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44767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44767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endParaRPr lang="it-IT" altLang="it-IT" sz="1500">
              <a:solidFill>
                <a:prstClr val="white"/>
              </a:solidFill>
              <a:latin typeface="Arial"/>
              <a:cs typeface="Arial" pitchFamily="34" charset="0"/>
            </a:endParaRPr>
          </a:p>
        </p:txBody>
      </p:sp>
      <p:pic>
        <p:nvPicPr>
          <p:cNvPr id="29706" name="Picture 4"/>
          <p:cNvPicPr>
            <a:picLocks noChangeAspect="1" noChangeArrowheads="1"/>
          </p:cNvPicPr>
          <p:nvPr/>
        </p:nvPicPr>
        <p:blipFill>
          <a:blip r:embed="rId4" cstate="print"/>
          <a:srcRect/>
          <a:stretch>
            <a:fillRect/>
          </a:stretch>
        </p:blipFill>
        <p:spPr bwMode="auto">
          <a:xfrm>
            <a:off x="4081466" y="1725470"/>
            <a:ext cx="2097024" cy="1280160"/>
          </a:xfrm>
          <a:prstGeom prst="rect">
            <a:avLst/>
          </a:prstGeom>
          <a:noFill/>
          <a:ln w="9525">
            <a:noFill/>
            <a:miter lim="800000"/>
            <a:headEnd/>
            <a:tailEnd/>
          </a:ln>
        </p:spPr>
      </p:pic>
      <p:sp>
        <p:nvSpPr>
          <p:cNvPr id="29707" name="CasellaDiTesto 6"/>
          <p:cNvSpPr txBox="1">
            <a:spLocks noChangeArrowheads="1"/>
          </p:cNvSpPr>
          <p:nvPr/>
        </p:nvSpPr>
        <p:spPr bwMode="auto">
          <a:xfrm>
            <a:off x="2782889" y="1412776"/>
            <a:ext cx="5857875" cy="276928"/>
          </a:xfrm>
          <a:prstGeom prst="rect">
            <a:avLst/>
          </a:prstGeom>
          <a:noFill/>
          <a:ln w="9525">
            <a:noFill/>
            <a:miter lim="800000"/>
            <a:headEnd/>
            <a:tailEnd/>
          </a:ln>
        </p:spPr>
        <p:txBody>
          <a:bodyPr lIns="68510" tIns="34255" rIns="68510" bIns="34255">
            <a:spAutoFit/>
          </a:bodyPr>
          <a:lstStyle/>
          <a:p>
            <a:pPr defTabSz="683419">
              <a:spcBef>
                <a:spcPct val="0"/>
              </a:spcBef>
              <a:buClr>
                <a:srgbClr val="000000"/>
              </a:buClr>
            </a:pPr>
            <a:r>
              <a:rPr lang="en-US" altLang="it-IT" sz="1350">
                <a:solidFill>
                  <a:prstClr val="black"/>
                </a:solidFill>
                <a:latin typeface="Tahoma" pitchFamily="34" charset="0"/>
                <a:cs typeface="Tahoma" pitchFamily="34" charset="0"/>
              </a:rPr>
              <a:t>MINISTERO AMBIENTE/REGIONI/AUT. DI BACINO</a:t>
            </a:r>
          </a:p>
        </p:txBody>
      </p:sp>
      <p:sp>
        <p:nvSpPr>
          <p:cNvPr id="12" name="CasellaDiTesto 25"/>
          <p:cNvSpPr txBox="1">
            <a:spLocks noChangeArrowheads="1"/>
          </p:cNvSpPr>
          <p:nvPr/>
        </p:nvSpPr>
        <p:spPr bwMode="auto">
          <a:xfrm>
            <a:off x="2634773" y="1661482"/>
            <a:ext cx="1828289" cy="276928"/>
          </a:xfrm>
          <a:prstGeom prst="rect">
            <a:avLst/>
          </a:prstGeom>
          <a:noFill/>
          <a:ln>
            <a:noFill/>
          </a:ln>
        </p:spPr>
        <p:txBody>
          <a:bodyPr wrap="square" lIns="68510" tIns="34255" rIns="68510" bIns="34255" anchor="t">
            <a:spAutoFit/>
          </a:bodyPr>
          <a:lstStyle>
            <a:lvl1pPr defTabSz="91122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91122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91122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911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911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r>
              <a:rPr lang="en-US" altLang="it-IT" sz="1350">
                <a:solidFill>
                  <a:prstClr val="black"/>
                </a:solidFill>
                <a:latin typeface="Arial"/>
                <a:ea typeface="ＭＳ Ｐゴシック"/>
                <a:cs typeface="Arial"/>
              </a:rPr>
              <a:t>D.Lgs.152/2006</a:t>
            </a:r>
            <a:endParaRPr lang="en-US" altLang="it-IT" sz="1350">
              <a:solidFill>
                <a:prstClr val="black"/>
              </a:solidFill>
              <a:latin typeface="Arial"/>
              <a:cs typeface="Arial" pitchFamily="34" charset="0"/>
            </a:endParaRPr>
          </a:p>
        </p:txBody>
      </p:sp>
      <p:sp>
        <p:nvSpPr>
          <p:cNvPr id="13" name="CasellaDiTesto 12"/>
          <p:cNvSpPr txBox="1"/>
          <p:nvPr/>
        </p:nvSpPr>
        <p:spPr>
          <a:xfrm>
            <a:off x="4364037" y="1754486"/>
            <a:ext cx="1847851" cy="200743"/>
          </a:xfrm>
          <a:prstGeom prst="rect">
            <a:avLst/>
          </a:prstGeom>
          <a:ln>
            <a:solidFill>
              <a:schemeClr val="bg1"/>
            </a:solidFill>
          </a:ln>
        </p:spPr>
        <p:style>
          <a:lnRef idx="2">
            <a:schemeClr val="accent1"/>
          </a:lnRef>
          <a:fillRef idx="1">
            <a:schemeClr val="lt1"/>
          </a:fillRef>
          <a:effectRef idx="0">
            <a:schemeClr val="accent1"/>
          </a:effectRef>
          <a:fontRef idx="minor">
            <a:schemeClr val="dk1"/>
          </a:fontRef>
        </p:style>
        <p:txBody>
          <a:bodyPr lIns="61639" tIns="30821" rIns="61639" bIns="30821">
            <a:spAutoFit/>
          </a:bodyPr>
          <a:lstStyle>
            <a:lvl1pPr defTabSz="820738"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820738"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820738"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820738"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820738"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820738"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820738"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820738"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820738"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eaLnBrk="1" hangingPunct="1">
              <a:spcBef>
                <a:spcPct val="0"/>
              </a:spcBef>
              <a:buClr>
                <a:srgbClr val="000000"/>
              </a:buClr>
              <a:buNone/>
              <a:defRPr/>
            </a:pPr>
            <a:r>
              <a:rPr lang="it-IT" altLang="it-IT" sz="900">
                <a:solidFill>
                  <a:srgbClr val="000000"/>
                </a:solidFill>
              </a:rPr>
              <a:t>Testo unico sull’</a:t>
            </a:r>
            <a:r>
              <a:rPr lang="it-IT" altLang="ja-JP" sz="900">
                <a:solidFill>
                  <a:srgbClr val="000000"/>
                </a:solidFill>
              </a:rPr>
              <a:t>ambiente</a:t>
            </a:r>
            <a:endParaRPr lang="it-IT" altLang="it-IT" sz="900">
              <a:solidFill>
                <a:srgbClr val="000000"/>
              </a:solidFill>
            </a:endParaRPr>
          </a:p>
        </p:txBody>
      </p:sp>
      <p:pic>
        <p:nvPicPr>
          <p:cNvPr id="29710" name="Picture 2"/>
          <p:cNvPicPr>
            <a:picLocks noChangeAspect="1" noChangeArrowheads="1"/>
          </p:cNvPicPr>
          <p:nvPr/>
        </p:nvPicPr>
        <p:blipFill>
          <a:blip r:embed="rId5" cstate="print"/>
          <a:srcRect/>
          <a:stretch>
            <a:fillRect/>
          </a:stretch>
        </p:blipFill>
        <p:spPr bwMode="auto">
          <a:xfrm>
            <a:off x="2885259" y="1953321"/>
            <a:ext cx="978493" cy="1161389"/>
          </a:xfrm>
          <a:prstGeom prst="rect">
            <a:avLst/>
          </a:prstGeom>
          <a:noFill/>
          <a:ln w="9525">
            <a:noFill/>
            <a:miter lim="800000"/>
            <a:headEnd/>
            <a:tailEnd/>
          </a:ln>
        </p:spPr>
      </p:pic>
      <p:sp>
        <p:nvSpPr>
          <p:cNvPr id="15" name="Rectangle 3"/>
          <p:cNvSpPr>
            <a:spLocks noChangeArrowheads="1"/>
          </p:cNvSpPr>
          <p:nvPr/>
        </p:nvSpPr>
        <p:spPr bwMode="auto">
          <a:xfrm>
            <a:off x="6211888" y="1673522"/>
            <a:ext cx="3844925" cy="173054"/>
          </a:xfrm>
          <a:prstGeom prst="rect">
            <a:avLst/>
          </a:prstGeom>
          <a:solidFill>
            <a:srgbClr val="00FF00"/>
          </a:solidFill>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68510" tIns="34255" rIns="68510" bIns="34255">
            <a:spAutoFit/>
          </a:bodyPr>
          <a:lstStyle/>
          <a:p>
            <a:pPr defTabSz="302699">
              <a:buClr>
                <a:srgbClr val="000000"/>
              </a:buClr>
              <a:buSzPct val="100000"/>
              <a:defRPr/>
            </a:pPr>
            <a:r>
              <a:rPr lang="it-IT" sz="675">
                <a:solidFill>
                  <a:prstClr val="black"/>
                </a:solidFill>
                <a:latin typeface="Tahoma" panose="020B0604030504040204" pitchFamily="34" charset="0"/>
                <a:ea typeface="Tahoma" panose="020B0604030504040204" pitchFamily="34" charset="0"/>
                <a:cs typeface="Tahoma" panose="020B0604030504040204" pitchFamily="34" charset="0"/>
              </a:rPr>
              <a:t>R1: Rischio basso - Danni sociali, economici e al patrimonio ambientale sono marginali.</a:t>
            </a:r>
          </a:p>
        </p:txBody>
      </p:sp>
      <p:sp>
        <p:nvSpPr>
          <p:cNvPr id="16" name="Rectangle 6"/>
          <p:cNvSpPr>
            <a:spLocks noChangeArrowheads="1"/>
          </p:cNvSpPr>
          <p:nvPr/>
        </p:nvSpPr>
        <p:spPr bwMode="auto">
          <a:xfrm>
            <a:off x="6211888" y="2330750"/>
            <a:ext cx="3844925" cy="276928"/>
          </a:xfrm>
          <a:prstGeom prst="rect">
            <a:avLst/>
          </a:prstGeom>
          <a:solidFill>
            <a:srgbClr val="FFC000"/>
          </a:solidFill>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68510" tIns="34255" rIns="68510" bIns="34255">
            <a:spAutoFit/>
          </a:bodyPr>
          <a:lstStyle>
            <a:lvl1pPr defTabSz="169863"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169863"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169863"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169863"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169863"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a:spcBef>
                <a:spcPct val="0"/>
              </a:spcBef>
              <a:buClr>
                <a:srgbClr val="000000"/>
              </a:buClr>
              <a:buNone/>
              <a:defRPr/>
            </a:pPr>
            <a:r>
              <a:rPr lang="it-IT" altLang="it-IT" sz="675">
                <a:solidFill>
                  <a:srgbClr val="000000"/>
                </a:solidFill>
                <a:latin typeface="Tahoma" panose="020B0604030504040204" pitchFamily="34" charset="0"/>
                <a:ea typeface="Tahoma" panose="020B0604030504040204" pitchFamily="34" charset="0"/>
                <a:cs typeface="Tahoma" panose="020B0604030504040204" pitchFamily="34" charset="0"/>
              </a:rPr>
              <a:t>R3: Rischio elevato - Possibili problemi per l'incolumità delle persone, danni funzionali agli edifici e alle infrastrutture con conseguente inagibilità degli stessi, (…)</a:t>
            </a:r>
            <a:endParaRPr lang="en-US" altLang="it-IT" sz="675">
              <a:solidFill>
                <a:srgbClr val="000000"/>
              </a:solidFill>
              <a:latin typeface="Tahoma" panose="020B0604030504040204" pitchFamily="34" charset="0"/>
              <a:ea typeface="Tahoma" panose="020B0604030504040204" pitchFamily="34" charset="0"/>
              <a:cs typeface="Tahoma" panose="020B0604030504040204" pitchFamily="34" charset="0"/>
            </a:endParaRPr>
          </a:p>
        </p:txBody>
      </p:sp>
      <p:sp>
        <p:nvSpPr>
          <p:cNvPr id="17" name="Rectangle 7"/>
          <p:cNvSpPr>
            <a:spLocks noChangeArrowheads="1"/>
          </p:cNvSpPr>
          <p:nvPr/>
        </p:nvSpPr>
        <p:spPr bwMode="auto">
          <a:xfrm>
            <a:off x="6211888" y="2715321"/>
            <a:ext cx="3844925" cy="276928"/>
          </a:xfrm>
          <a:prstGeom prst="rect">
            <a:avLst/>
          </a:prstGeom>
          <a:solidFill>
            <a:srgbClr val="FF0000"/>
          </a:solidFill>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68510" tIns="34255" rIns="68510" bIns="34255">
            <a:spAutoFit/>
          </a:bodyPr>
          <a:lstStyle>
            <a:lvl1pPr defTabSz="169863"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169863"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169863"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169863"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169863"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169863"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a:spcBef>
                <a:spcPct val="0"/>
              </a:spcBef>
              <a:buClr>
                <a:srgbClr val="000000"/>
              </a:buClr>
              <a:buNone/>
              <a:defRPr/>
            </a:pPr>
            <a:r>
              <a:rPr lang="it-IT" altLang="it-IT" sz="675">
                <a:solidFill>
                  <a:srgbClr val="000000"/>
                </a:solidFill>
                <a:latin typeface="Tahoma" panose="020B0604030504040204" pitchFamily="34" charset="0"/>
                <a:ea typeface="Tahoma" panose="020B0604030504040204" pitchFamily="34" charset="0"/>
                <a:cs typeface="Tahoma" panose="020B0604030504040204" pitchFamily="34" charset="0"/>
              </a:rPr>
              <a:t>R4: Rischio molto elevato - Possibile perdita di vite umane e lesioni gravi alle persone, danni gravi agli edifici, alle infrastrutture e al patrimonio ambientale, distruzione di attività socio-economiche.</a:t>
            </a:r>
          </a:p>
        </p:txBody>
      </p:sp>
      <p:sp>
        <p:nvSpPr>
          <p:cNvPr id="18" name="Rectangle 4"/>
          <p:cNvSpPr>
            <a:spLocks noChangeArrowheads="1"/>
          </p:cNvSpPr>
          <p:nvPr/>
        </p:nvSpPr>
        <p:spPr bwMode="auto">
          <a:xfrm>
            <a:off x="6211888" y="1952131"/>
            <a:ext cx="3844925" cy="276928"/>
          </a:xfrm>
          <a:prstGeom prst="rect">
            <a:avLst/>
          </a:prstGeom>
          <a:solidFill>
            <a:srgbClr val="92D050"/>
          </a:solidFill>
          <a:ln>
            <a:solidFill>
              <a:schemeClr val="bg1"/>
            </a:solidFill>
            <a:headEnd/>
            <a:tailEnd/>
          </a:ln>
        </p:spPr>
        <p:style>
          <a:lnRef idx="2">
            <a:schemeClr val="accent1"/>
          </a:lnRef>
          <a:fillRef idx="1">
            <a:schemeClr val="lt1"/>
          </a:fillRef>
          <a:effectRef idx="0">
            <a:schemeClr val="accent1"/>
          </a:effectRef>
          <a:fontRef idx="minor">
            <a:schemeClr val="dk1"/>
          </a:fontRef>
        </p:style>
        <p:txBody>
          <a:bodyPr lIns="68510" tIns="34255" rIns="68510" bIns="34255">
            <a:spAutoFit/>
          </a:bodyPr>
          <a:lstStyle>
            <a:lvl1pPr defTabSz="403225" eaLnBrk="0" hangingPunct="0">
              <a:spcBef>
                <a:spcPct val="20000"/>
              </a:spcBef>
              <a:buFont typeface="Arial" pitchFamily="34" charset="0"/>
              <a:buChar char="•"/>
              <a:defRPr sz="3200">
                <a:solidFill>
                  <a:schemeClr val="tx1"/>
                </a:solidFill>
                <a:latin typeface="Calibri" pitchFamily="34" charset="0"/>
                <a:ea typeface="ＭＳ Ｐゴシック" pitchFamily="34" charset="-128"/>
              </a:defRPr>
            </a:lvl1pPr>
            <a:lvl2pPr marL="742950" indent="-285750" defTabSz="403225" eaLnBrk="0" hangingPunct="0">
              <a:spcBef>
                <a:spcPct val="20000"/>
              </a:spcBef>
              <a:buFont typeface="Arial" pitchFamily="34" charset="0"/>
              <a:buChar char="–"/>
              <a:defRPr sz="2800">
                <a:solidFill>
                  <a:schemeClr val="tx1"/>
                </a:solidFill>
                <a:latin typeface="Calibri" pitchFamily="34" charset="0"/>
                <a:ea typeface="ＭＳ Ｐゴシック" pitchFamily="34" charset="-128"/>
              </a:defRPr>
            </a:lvl2pPr>
            <a:lvl3pPr marL="1143000" indent="-228600" defTabSz="403225" eaLnBrk="0" hangingPunct="0">
              <a:spcBef>
                <a:spcPct val="20000"/>
              </a:spcBef>
              <a:buFont typeface="Arial" pitchFamily="34" charset="0"/>
              <a:buChar char="•"/>
              <a:defRPr sz="2400">
                <a:solidFill>
                  <a:schemeClr val="tx1"/>
                </a:solidFill>
                <a:latin typeface="Calibri" pitchFamily="34" charset="0"/>
                <a:ea typeface="ＭＳ Ｐゴシック" pitchFamily="34" charset="-128"/>
              </a:defRPr>
            </a:lvl3pPr>
            <a:lvl4pPr marL="1600200" indent="-228600" defTabSz="403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4pPr>
            <a:lvl5pPr marL="2057400" indent="-228600" defTabSz="403225" eaLnBrk="0" hangingPunct="0">
              <a:spcBef>
                <a:spcPct val="20000"/>
              </a:spcBef>
              <a:buFont typeface="Arial" pitchFamily="34" charset="0"/>
              <a:buChar char="»"/>
              <a:defRPr sz="2000">
                <a:solidFill>
                  <a:schemeClr val="tx1"/>
                </a:solidFill>
                <a:latin typeface="Calibri" pitchFamily="34" charset="0"/>
                <a:ea typeface="ＭＳ Ｐゴシック" pitchFamily="34" charset="-128"/>
              </a:defRPr>
            </a:lvl5pPr>
            <a:lvl6pPr marL="2514600" indent="-228600" defTabSz="403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6pPr>
            <a:lvl7pPr marL="2971800" indent="-228600" defTabSz="403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7pPr>
            <a:lvl8pPr marL="3429000" indent="-228600" defTabSz="403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8pPr>
            <a:lvl9pPr marL="3886200" indent="-228600" defTabSz="403225" eaLnBrk="0" fontAlgn="base" hangingPunct="0">
              <a:spcBef>
                <a:spcPct val="20000"/>
              </a:spcBef>
              <a:spcAft>
                <a:spcPct val="0"/>
              </a:spcAft>
              <a:buFont typeface="Arial" pitchFamily="34" charset="0"/>
              <a:buChar char="»"/>
              <a:defRPr sz="2000">
                <a:solidFill>
                  <a:schemeClr val="tx1"/>
                </a:solidFill>
                <a:latin typeface="Calibri" pitchFamily="34" charset="0"/>
                <a:ea typeface="ＭＳ Ｐゴシック" pitchFamily="34" charset="-128"/>
              </a:defRPr>
            </a:lvl9pPr>
          </a:lstStyle>
          <a:p>
            <a:pPr>
              <a:spcBef>
                <a:spcPct val="0"/>
              </a:spcBef>
              <a:buClr>
                <a:srgbClr val="000000"/>
              </a:buClr>
              <a:buNone/>
              <a:defRPr/>
            </a:pPr>
            <a:r>
              <a:rPr lang="it-IT" altLang="it-IT" sz="675">
                <a:solidFill>
                  <a:srgbClr val="000000"/>
                </a:solidFill>
                <a:latin typeface="Tahoma" panose="020B0604030504040204" pitchFamily="34" charset="0"/>
                <a:ea typeface="Tahoma" panose="020B0604030504040204" pitchFamily="34" charset="0"/>
                <a:cs typeface="Tahoma" panose="020B0604030504040204" pitchFamily="34" charset="0"/>
              </a:rPr>
              <a:t>R2: Rischio moderato - Danni minori agli edifici, alle infrastrutture e al patrimonio ambientale che non pregiudicano l'incolumità delle persone, (…)</a:t>
            </a:r>
          </a:p>
        </p:txBody>
      </p:sp>
      <p:sp>
        <p:nvSpPr>
          <p:cNvPr id="29715" name="CasellaDiTesto 40"/>
          <p:cNvSpPr txBox="1">
            <a:spLocks noChangeArrowheads="1"/>
          </p:cNvSpPr>
          <p:nvPr/>
        </p:nvSpPr>
        <p:spPr bwMode="auto">
          <a:xfrm rot="5400000">
            <a:off x="9053440" y="3662586"/>
            <a:ext cx="3597190" cy="276928"/>
          </a:xfrm>
          <a:prstGeom prst="rect">
            <a:avLst/>
          </a:prstGeom>
          <a:noFill/>
          <a:ln w="9525">
            <a:noFill/>
            <a:miter lim="800000"/>
            <a:headEnd/>
            <a:tailEnd/>
          </a:ln>
        </p:spPr>
        <p:txBody>
          <a:bodyPr wrap="square" lIns="68510" tIns="34255" rIns="68510" bIns="34255">
            <a:spAutoFit/>
          </a:bodyPr>
          <a:lstStyle/>
          <a:p>
            <a:pPr defTabSz="683419">
              <a:spcBef>
                <a:spcPct val="0"/>
              </a:spcBef>
              <a:buClr>
                <a:srgbClr val="000000"/>
              </a:buClr>
            </a:pPr>
            <a:r>
              <a:rPr lang="en-US" altLang="it-IT" sz="1350" b="1">
                <a:solidFill>
                  <a:prstClr val="black"/>
                </a:solidFill>
                <a:latin typeface="Tahoma" pitchFamily="34" charset="0"/>
                <a:cs typeface="Tahoma" pitchFamily="34" charset="0"/>
              </a:rPr>
              <a:t>Dir. 2007/60/CE </a:t>
            </a:r>
            <a:r>
              <a:rPr lang="en-US" altLang="it-IT" sz="1350" b="1">
                <a:solidFill>
                  <a:prstClr val="black"/>
                </a:solidFill>
                <a:latin typeface="Tahoma" pitchFamily="34" charset="0"/>
                <a:cs typeface="Tahoma" pitchFamily="34" charset="0"/>
                <a:sym typeface="Wingdings" pitchFamily="2" charset="2"/>
              </a:rPr>
              <a:t> D.Lgs.49/2010</a:t>
            </a:r>
            <a:endParaRPr lang="en-US" altLang="it-IT" sz="1350" b="1">
              <a:solidFill>
                <a:prstClr val="black"/>
              </a:solidFill>
              <a:latin typeface="Tahoma" pitchFamily="34" charset="0"/>
              <a:cs typeface="Tahoma" pitchFamily="34" charset="0"/>
            </a:endParaRPr>
          </a:p>
        </p:txBody>
      </p:sp>
      <p:sp>
        <p:nvSpPr>
          <p:cNvPr id="20" name="Rettangolo 19"/>
          <p:cNvSpPr/>
          <p:nvPr/>
        </p:nvSpPr>
        <p:spPr>
          <a:xfrm>
            <a:off x="6118225" y="3890087"/>
            <a:ext cx="1778000" cy="438582"/>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p>
            <a:pPr defTabSz="457200">
              <a:defRPr/>
            </a:pPr>
            <a:r>
              <a:rPr lang="it-IT" sz="750">
                <a:solidFill>
                  <a:prstClr val="black"/>
                </a:solidFill>
                <a:latin typeface="Tahoma" panose="020B0604030504040204" pitchFamily="34" charset="0"/>
                <a:ea typeface="Tahoma" panose="020B0604030504040204" pitchFamily="34" charset="0"/>
                <a:cs typeface="Tahoma" panose="020B0604030504040204" pitchFamily="34" charset="0"/>
              </a:rPr>
              <a:t>PREANNUNCIO, MONITORAGGIO E SORVEGLIANZA DEGLI SCENARI DI RISCHIO</a:t>
            </a:r>
          </a:p>
        </p:txBody>
      </p:sp>
      <p:sp>
        <p:nvSpPr>
          <p:cNvPr id="21" name="Rettangolo 20"/>
          <p:cNvSpPr/>
          <p:nvPr/>
        </p:nvSpPr>
        <p:spPr>
          <a:xfrm>
            <a:off x="7967664" y="4002384"/>
            <a:ext cx="2033587" cy="43858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defTabSz="457200">
              <a:defRPr/>
            </a:pPr>
            <a:r>
              <a:rPr lang="it-IT" sz="750">
                <a:solidFill>
                  <a:prstClr val="black"/>
                </a:solidFill>
                <a:latin typeface="Tahoma" panose="020B0604030504040204" pitchFamily="34" charset="0"/>
                <a:ea typeface="Tahoma" panose="020B0604030504040204" pitchFamily="34" charset="0"/>
                <a:cs typeface="Tahoma" panose="020B0604030504040204" pitchFamily="34" charset="0"/>
              </a:rPr>
              <a:t>ALLERTAMENTO ED ATTIVAZIONE DELLA RISPOSTA OPERATIVA IN TEMPO REALE AI DIVERSI LIVELLI TERRITORIALI</a:t>
            </a:r>
          </a:p>
        </p:txBody>
      </p:sp>
      <p:pic>
        <p:nvPicPr>
          <p:cNvPr id="29718" name="Picture 2"/>
          <p:cNvPicPr>
            <a:picLocks noChangeAspect="1" noChangeArrowheads="1"/>
          </p:cNvPicPr>
          <p:nvPr/>
        </p:nvPicPr>
        <p:blipFill>
          <a:blip r:embed="rId6" cstate="print"/>
          <a:srcRect/>
          <a:stretch>
            <a:fillRect/>
          </a:stretch>
        </p:blipFill>
        <p:spPr bwMode="auto">
          <a:xfrm>
            <a:off x="4293718" y="4274591"/>
            <a:ext cx="1798320" cy="1225296"/>
          </a:xfrm>
          <a:prstGeom prst="rect">
            <a:avLst/>
          </a:prstGeom>
          <a:noFill/>
          <a:ln w="9525">
            <a:noFill/>
            <a:miter lim="800000"/>
            <a:headEnd/>
            <a:tailEnd/>
          </a:ln>
        </p:spPr>
      </p:pic>
      <p:sp>
        <p:nvSpPr>
          <p:cNvPr id="23" name="Rettangolo 22"/>
          <p:cNvSpPr/>
          <p:nvPr/>
        </p:nvSpPr>
        <p:spPr>
          <a:xfrm>
            <a:off x="4295778" y="3914551"/>
            <a:ext cx="1770063" cy="323165"/>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defTabSz="455613"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defTabSz="455613"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defTabSz="455613"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defTabSz="455613"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defTabSz="457200" eaLnBrk="1" hangingPunct="1">
              <a:defRPr/>
            </a:pPr>
            <a:r>
              <a:rPr lang="it-IT" altLang="it-IT" sz="750" dirty="0">
                <a:solidFill>
                  <a:srgbClr val="000000"/>
                </a:solidFill>
                <a:latin typeface="Tahoma" panose="020B0604030504040204" pitchFamily="34" charset="0"/>
                <a:ea typeface="Tahoma" panose="020B0604030504040204" pitchFamily="34" charset="0"/>
                <a:cs typeface="Tahoma" panose="020B0604030504040204" pitchFamily="34" charset="0"/>
              </a:rPr>
              <a:t>DICHIARAZIONE DEI LIVELLI </a:t>
            </a:r>
            <a:r>
              <a:rPr lang="it-IT" altLang="it-IT" sz="750" dirty="0" err="1">
                <a:solidFill>
                  <a:srgbClr val="000000"/>
                </a:solidFill>
                <a:latin typeface="Tahoma" panose="020B0604030504040204" pitchFamily="34" charset="0"/>
                <a:ea typeface="Tahoma" panose="020B0604030504040204" pitchFamily="34" charset="0"/>
                <a:cs typeface="Tahoma" panose="020B0604030504040204" pitchFamily="34" charset="0"/>
              </a:rPr>
              <a:t>DI</a:t>
            </a:r>
            <a:r>
              <a:rPr lang="it-IT" altLang="it-IT" sz="750" dirty="0">
                <a:solidFill>
                  <a:srgbClr val="000000"/>
                </a:solidFill>
                <a:latin typeface="Tahoma" panose="020B0604030504040204" pitchFamily="34" charset="0"/>
                <a:ea typeface="Tahoma" panose="020B0604030504040204" pitchFamily="34" charset="0"/>
                <a:cs typeface="Tahoma" panose="020B0604030504040204" pitchFamily="34" charset="0"/>
              </a:rPr>
              <a:t> CRITICITÀ ATTESI</a:t>
            </a:r>
          </a:p>
        </p:txBody>
      </p:sp>
      <p:sp>
        <p:nvSpPr>
          <p:cNvPr id="24" name="Rettangolo 23"/>
          <p:cNvSpPr/>
          <p:nvPr/>
        </p:nvSpPr>
        <p:spPr>
          <a:xfrm>
            <a:off x="2709864" y="4045249"/>
            <a:ext cx="1514475" cy="346249"/>
          </a:xfrm>
          <a:prstGeom prst="rect">
            <a:avLst/>
          </a:prstGeom>
          <a:noFill/>
          <a:ln>
            <a:noFill/>
          </a:ln>
        </p:spPr>
        <p:style>
          <a:lnRef idx="2">
            <a:schemeClr val="accent1"/>
          </a:lnRef>
          <a:fillRef idx="1">
            <a:schemeClr val="lt1"/>
          </a:fillRef>
          <a:effectRef idx="0">
            <a:schemeClr val="accent1"/>
          </a:effectRef>
          <a:fontRef idx="minor">
            <a:schemeClr val="dk1"/>
          </a:fontRef>
        </p:style>
        <p:txBody>
          <a:bodyPr>
            <a:spAutoFit/>
          </a:bodyPr>
          <a:lstStyle/>
          <a:p>
            <a:pPr defTabSz="457200">
              <a:defRPr/>
            </a:pPr>
            <a:r>
              <a:rPr lang="it-IT" sz="825">
                <a:solidFill>
                  <a:prstClr val="black"/>
                </a:solidFill>
                <a:latin typeface="Arial"/>
              </a:rPr>
              <a:t>RETE DEI CENTRI FUNZIONALI</a:t>
            </a:r>
          </a:p>
        </p:txBody>
      </p:sp>
      <p:sp>
        <p:nvSpPr>
          <p:cNvPr id="25" name="Rettangolo arrotondato 24"/>
          <p:cNvSpPr>
            <a:spLocks noChangeArrowheads="1"/>
          </p:cNvSpPr>
          <p:nvPr/>
        </p:nvSpPr>
        <p:spPr bwMode="auto">
          <a:xfrm>
            <a:off x="2730502" y="4045247"/>
            <a:ext cx="1423988" cy="1381472"/>
          </a:xfrm>
          <a:prstGeom prst="roundRect">
            <a:avLst>
              <a:gd name="adj" fmla="val 16667"/>
            </a:avLst>
          </a:prstGeom>
          <a:noFill/>
          <a:ln w="9525">
            <a:solidFill>
              <a:srgbClr val="4A7EBB"/>
            </a:solidFill>
            <a:round/>
            <a:headEnd/>
            <a:tailEnd/>
          </a:ln>
          <a:effectLst>
            <a:outerShdw blurRad="40000" dist="23000" dir="5400000" rotWithShape="0">
              <a:srgbClr val="808080">
                <a:alpha val="34998"/>
              </a:srgbClr>
            </a:outerShdw>
          </a:effectLst>
        </p:spPr>
        <p:txBody>
          <a:bodyPr anchor="ctr"/>
          <a:lstStyle/>
          <a:p>
            <a:pPr defTabSz="457200">
              <a:defRPr/>
            </a:pPr>
            <a:endParaRPr lang="it-IT" sz="1350">
              <a:solidFill>
                <a:prstClr val="white"/>
              </a:solidFill>
              <a:latin typeface="Arial"/>
            </a:endParaRPr>
          </a:p>
        </p:txBody>
      </p:sp>
      <p:sp>
        <p:nvSpPr>
          <p:cNvPr id="26" name="CasellaDiTesto 25"/>
          <p:cNvSpPr txBox="1"/>
          <p:nvPr/>
        </p:nvSpPr>
        <p:spPr>
          <a:xfrm>
            <a:off x="8112224" y="4562623"/>
            <a:ext cx="1714500" cy="207733"/>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spAutoFit/>
          </a:bodyPr>
          <a:lstStyle/>
          <a:p>
            <a:pPr defTabSz="303049">
              <a:buClr>
                <a:srgbClr val="000000"/>
              </a:buClr>
              <a:buSzPct val="100000"/>
              <a:defRPr/>
            </a:pPr>
            <a:r>
              <a:rPr lang="it-IT" sz="900" dirty="0">
                <a:solidFill>
                  <a:prstClr val="white"/>
                </a:solidFill>
                <a:latin typeface="Arial"/>
              </a:rPr>
              <a:t>METEOROLOGICA</a:t>
            </a:r>
            <a:endParaRPr lang="it-IT" sz="900" cap="all" dirty="0">
              <a:solidFill>
                <a:prstClr val="white"/>
              </a:solidFill>
              <a:latin typeface="Arial"/>
            </a:endParaRPr>
          </a:p>
        </p:txBody>
      </p:sp>
      <p:sp>
        <p:nvSpPr>
          <p:cNvPr id="27" name="CasellaDiTesto 26"/>
          <p:cNvSpPr txBox="1"/>
          <p:nvPr/>
        </p:nvSpPr>
        <p:spPr>
          <a:xfrm>
            <a:off x="8112224" y="4830512"/>
            <a:ext cx="1714500" cy="346232"/>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lIns="68565" tIns="34282" rIns="68565" bIns="34282">
            <a:spAutoFit/>
          </a:bodyPr>
          <a:lstStyle/>
          <a:p>
            <a:pPr defTabSz="303049">
              <a:buClr>
                <a:srgbClr val="000000"/>
              </a:buClr>
              <a:buSzPct val="100000"/>
              <a:defRPr/>
            </a:pPr>
            <a:r>
              <a:rPr lang="it-IT" sz="900" cap="all" dirty="0">
                <a:solidFill>
                  <a:prstClr val="white"/>
                </a:solidFill>
                <a:latin typeface="Arial"/>
              </a:rPr>
              <a:t>IDROGEOLOGICA E IDRAULICA</a:t>
            </a:r>
          </a:p>
        </p:txBody>
      </p:sp>
      <p:sp>
        <p:nvSpPr>
          <p:cNvPr id="28" name="Titolo 1"/>
          <p:cNvSpPr txBox="1">
            <a:spLocks/>
          </p:cNvSpPr>
          <p:nvPr/>
        </p:nvSpPr>
        <p:spPr>
          <a:xfrm rot="16200000">
            <a:off x="-1550043" y="2938140"/>
            <a:ext cx="4706540" cy="647700"/>
          </a:xfrm>
          <a:prstGeom prst="rect">
            <a:avLst/>
          </a:prstGeom>
        </p:spPr>
        <p:txBody>
          <a:bodyPr/>
          <a:lstStyle>
            <a:lvl1pPr algn="ctr" defTabSz="403225"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03225"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charset="0"/>
                <a:ea typeface="ＭＳ Ｐゴシック" charset="-128"/>
              </a:defRPr>
            </a:lvl2pPr>
            <a:lvl3pPr algn="ctr" defTabSz="403225"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charset="0"/>
                <a:ea typeface="ＭＳ Ｐゴシック" charset="-128"/>
              </a:defRPr>
            </a:lvl3pPr>
            <a:lvl4pPr algn="ctr" defTabSz="403225"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charset="0"/>
                <a:ea typeface="ＭＳ Ｐゴシック" charset="-128"/>
              </a:defRPr>
            </a:lvl4pPr>
            <a:lvl5pPr algn="ctr" defTabSz="403225" rtl="0" eaLnBrk="0" fontAlgn="base" hangingPunct="0">
              <a:spcBef>
                <a:spcPct val="0"/>
              </a:spcBef>
              <a:spcAft>
                <a:spcPct val="0"/>
              </a:spcAft>
              <a:buClr>
                <a:srgbClr val="000000"/>
              </a:buClr>
              <a:buSzPct val="100000"/>
              <a:buFont typeface="Times New Roman" pitchFamily="18" charset="0"/>
              <a:defRPr sz="4400">
                <a:solidFill>
                  <a:srgbClr val="000000"/>
                </a:solidFill>
                <a:latin typeface="Calibri" charset="0"/>
                <a:ea typeface="ＭＳ Ｐゴシック" charset="-128"/>
              </a:defRPr>
            </a:lvl5pPr>
            <a:lvl6pPr marL="2259265" indent="-205389" algn="ctr" defTabSz="403646" rtl="0" fontAlgn="base">
              <a:spcBef>
                <a:spcPct val="0"/>
              </a:spcBef>
              <a:spcAft>
                <a:spcPct val="0"/>
              </a:spcAft>
              <a:buClr>
                <a:srgbClr val="000000"/>
              </a:buClr>
              <a:buSzPct val="100000"/>
              <a:buFont typeface="Times New Roman" pitchFamily="16" charset="0"/>
              <a:defRPr sz="4400">
                <a:solidFill>
                  <a:srgbClr val="000000"/>
                </a:solidFill>
                <a:latin typeface="Calibri" charset="0"/>
                <a:ea typeface="ＭＳ Ｐゴシック" charset="-128"/>
              </a:defRPr>
            </a:lvl6pPr>
            <a:lvl7pPr marL="2670042" indent="-205389" algn="ctr" defTabSz="403646" rtl="0" fontAlgn="base">
              <a:spcBef>
                <a:spcPct val="0"/>
              </a:spcBef>
              <a:spcAft>
                <a:spcPct val="0"/>
              </a:spcAft>
              <a:buClr>
                <a:srgbClr val="000000"/>
              </a:buClr>
              <a:buSzPct val="100000"/>
              <a:buFont typeface="Times New Roman" pitchFamily="16" charset="0"/>
              <a:defRPr sz="4400">
                <a:solidFill>
                  <a:srgbClr val="000000"/>
                </a:solidFill>
                <a:latin typeface="Calibri" charset="0"/>
                <a:ea typeface="ＭＳ Ｐゴシック" charset="-128"/>
              </a:defRPr>
            </a:lvl7pPr>
            <a:lvl8pPr marL="3080815" indent="-205389" algn="ctr" defTabSz="403646" rtl="0" fontAlgn="base">
              <a:spcBef>
                <a:spcPct val="0"/>
              </a:spcBef>
              <a:spcAft>
                <a:spcPct val="0"/>
              </a:spcAft>
              <a:buClr>
                <a:srgbClr val="000000"/>
              </a:buClr>
              <a:buSzPct val="100000"/>
              <a:buFont typeface="Times New Roman" pitchFamily="16" charset="0"/>
              <a:defRPr sz="4400">
                <a:solidFill>
                  <a:srgbClr val="000000"/>
                </a:solidFill>
                <a:latin typeface="Calibri" charset="0"/>
                <a:ea typeface="ＭＳ Ｐゴシック" charset="-128"/>
              </a:defRPr>
            </a:lvl8pPr>
            <a:lvl9pPr marL="3491592" indent="-205389" algn="ctr" defTabSz="403646" rtl="0" fontAlgn="base">
              <a:spcBef>
                <a:spcPct val="0"/>
              </a:spcBef>
              <a:spcAft>
                <a:spcPct val="0"/>
              </a:spcAft>
              <a:buClr>
                <a:srgbClr val="000000"/>
              </a:buClr>
              <a:buSzPct val="100000"/>
              <a:buFont typeface="Times New Roman" pitchFamily="16" charset="0"/>
              <a:defRPr sz="4400">
                <a:solidFill>
                  <a:srgbClr val="000000"/>
                </a:solidFill>
                <a:latin typeface="Calibri" charset="0"/>
                <a:ea typeface="ＭＳ Ｐゴシック" charset="-128"/>
              </a:defRPr>
            </a:lvl9pPr>
          </a:lstStyle>
          <a:p>
            <a:pPr>
              <a:defRPr/>
            </a:pPr>
            <a:r>
              <a:rPr lang="it-IT" altLang="it-IT" sz="2100" b="1" dirty="0">
                <a:solidFill>
                  <a:prstClr val="black"/>
                </a:solidFill>
                <a:latin typeface="Arial" charset="0"/>
              </a:rPr>
              <a:t>Chi fa cosa e quando in Italia?</a:t>
            </a:r>
          </a:p>
        </p:txBody>
      </p:sp>
      <p:pic>
        <p:nvPicPr>
          <p:cNvPr id="29725" name="Picture 27"/>
          <p:cNvPicPr>
            <a:picLocks noChangeAspect="1" noChangeArrowheads="1"/>
          </p:cNvPicPr>
          <p:nvPr/>
        </p:nvPicPr>
        <p:blipFill>
          <a:blip r:embed="rId7" cstate="print"/>
          <a:srcRect l="24744" t="2309" r="24669" b="6061"/>
          <a:stretch>
            <a:fillRect/>
          </a:stretch>
        </p:blipFill>
        <p:spPr bwMode="auto">
          <a:xfrm>
            <a:off x="3071813" y="4395291"/>
            <a:ext cx="695988" cy="978826"/>
          </a:xfrm>
          <a:prstGeom prst="rect">
            <a:avLst/>
          </a:prstGeom>
          <a:noFill/>
          <a:ln w="9525">
            <a:noFill/>
            <a:miter lim="800000"/>
            <a:headEnd/>
            <a:tailEnd/>
          </a:ln>
        </p:spPr>
      </p:pic>
      <p:sp>
        <p:nvSpPr>
          <p:cNvPr id="32" name="Segnaposto testo 1"/>
          <p:cNvSpPr txBox="1">
            <a:spLocks/>
          </p:cNvSpPr>
          <p:nvPr/>
        </p:nvSpPr>
        <p:spPr>
          <a:xfrm>
            <a:off x="380960" y="142852"/>
            <a:ext cx="11233149" cy="648071"/>
          </a:xfrm>
          <a:prstGeom prst="rect">
            <a:avLst/>
          </a:prstGeom>
        </p:spPr>
        <p:txBody>
          <a:bodyPr/>
          <a:lstStyle/>
          <a:p>
            <a:pPr lvl="0">
              <a:defRPr/>
            </a:pPr>
            <a:r>
              <a:rPr lang="en-US" sz="2400" b="1" dirty="0" err="1" smtClean="0">
                <a:solidFill>
                  <a:srgbClr val="BD2B0B"/>
                </a:solidFill>
                <a:latin typeface="+mj-lt"/>
              </a:rPr>
              <a:t>Organizzazione</a:t>
            </a:r>
            <a:r>
              <a:rPr lang="en-US" sz="2400" b="1" dirty="0" smtClean="0">
                <a:solidFill>
                  <a:srgbClr val="BD2B0B"/>
                </a:solidFill>
                <a:latin typeface="+mj-lt"/>
              </a:rPr>
              <a:t> del </a:t>
            </a:r>
            <a:r>
              <a:rPr lang="en-US" sz="2400" b="1" dirty="0" err="1" smtClean="0">
                <a:solidFill>
                  <a:srgbClr val="BD2B0B"/>
                </a:solidFill>
                <a:latin typeface="+mj-lt"/>
              </a:rPr>
              <a:t>Servizio</a:t>
            </a:r>
            <a:r>
              <a:rPr lang="en-US" sz="2400" b="1" dirty="0" smtClean="0">
                <a:solidFill>
                  <a:srgbClr val="BD2B0B"/>
                </a:solidFill>
                <a:latin typeface="+mj-lt"/>
              </a:rPr>
              <a:t> </a:t>
            </a:r>
            <a:r>
              <a:rPr lang="en-US" sz="2400" b="1" dirty="0" err="1" smtClean="0">
                <a:solidFill>
                  <a:srgbClr val="BD2B0B"/>
                </a:solidFill>
                <a:latin typeface="+mj-lt"/>
              </a:rPr>
              <a:t>Nazionale</a:t>
            </a:r>
            <a:r>
              <a:rPr lang="en-US" sz="2400" b="1" dirty="0" smtClean="0">
                <a:solidFill>
                  <a:srgbClr val="BD2B0B"/>
                </a:solidFill>
                <a:latin typeface="+mj-lt"/>
              </a:rPr>
              <a:t> </a:t>
            </a:r>
            <a:r>
              <a:rPr lang="en-US" sz="2400" b="1" dirty="0" err="1" smtClean="0">
                <a:solidFill>
                  <a:srgbClr val="BD2B0B"/>
                </a:solidFill>
                <a:latin typeface="+mj-lt"/>
              </a:rPr>
              <a:t>della</a:t>
            </a:r>
            <a:r>
              <a:rPr lang="en-US" sz="2400" b="1" dirty="0" smtClean="0">
                <a:solidFill>
                  <a:srgbClr val="BD2B0B"/>
                </a:solidFill>
                <a:latin typeface="+mj-lt"/>
              </a:rPr>
              <a:t> </a:t>
            </a:r>
            <a:r>
              <a:rPr lang="en-US" sz="2400" b="1" dirty="0" err="1" smtClean="0">
                <a:solidFill>
                  <a:srgbClr val="BD2B0B"/>
                </a:solidFill>
                <a:latin typeface="+mj-lt"/>
              </a:rPr>
              <a:t>Protezione</a:t>
            </a:r>
            <a:r>
              <a:rPr lang="en-US" sz="2400" b="1" dirty="0" smtClean="0">
                <a:solidFill>
                  <a:srgbClr val="BD2B0B"/>
                </a:solidFill>
                <a:latin typeface="+mj-lt"/>
              </a:rPr>
              <a:t> </a:t>
            </a:r>
            <a:r>
              <a:rPr lang="en-US" sz="2400" b="1" dirty="0" err="1" smtClean="0">
                <a:solidFill>
                  <a:srgbClr val="BD2B0B"/>
                </a:solidFill>
                <a:latin typeface="+mj-lt"/>
              </a:rPr>
              <a:t>Civile</a:t>
            </a:r>
            <a:r>
              <a:rPr lang="en-US" sz="2400" b="1" dirty="0" smtClean="0">
                <a:solidFill>
                  <a:srgbClr val="BD2B0B"/>
                </a:solidFill>
                <a:latin typeface="+mj-lt"/>
              </a:rPr>
              <a:t> (2/3)</a:t>
            </a:r>
            <a:endParaRPr lang="it-IT" sz="2400" b="1" dirty="0">
              <a:solidFill>
                <a:srgbClr val="BD2B0B"/>
              </a:solidFill>
              <a:latin typeface="+mj-lt"/>
            </a:endParaRPr>
          </a:p>
        </p:txBody>
      </p:sp>
      <p:sp>
        <p:nvSpPr>
          <p:cNvPr id="33" name="CasellaDiTesto 32"/>
          <p:cNvSpPr txBox="1"/>
          <p:nvPr/>
        </p:nvSpPr>
        <p:spPr>
          <a:xfrm>
            <a:off x="6744072" y="6433591"/>
            <a:ext cx="5256584" cy="307777"/>
          </a:xfrm>
          <a:prstGeom prst="rect">
            <a:avLst/>
          </a:prstGeom>
          <a:noFill/>
        </p:spPr>
        <p:txBody>
          <a:bodyPr wrap="square" rtlCol="0">
            <a:spAutoFit/>
          </a:bodyPr>
          <a:lstStyle/>
          <a:p>
            <a:pPr algn="r"/>
            <a:r>
              <a:rPr lang="it-IT" sz="1400" dirty="0" err="1" smtClean="0"/>
              <a:t>Courtesy</a:t>
            </a:r>
            <a:r>
              <a:rPr lang="it-IT" sz="1400" dirty="0" smtClean="0"/>
              <a:t> </a:t>
            </a:r>
            <a:r>
              <a:rPr lang="it-IT" sz="1400" dirty="0" err="1" smtClean="0"/>
              <a:t>by</a:t>
            </a:r>
            <a:r>
              <a:rPr lang="it-IT" sz="1400" dirty="0" smtClean="0"/>
              <a:t> Paola </a:t>
            </a:r>
            <a:r>
              <a:rPr lang="it-IT" sz="1400" dirty="0" err="1" smtClean="0"/>
              <a:t>Pagliara</a:t>
            </a:r>
            <a:r>
              <a:rPr lang="it-IT" sz="1400" dirty="0" smtClean="0"/>
              <a:t> – Dipartimento Protezione Civile</a:t>
            </a:r>
            <a:endParaRPr lang="it-IT" sz="1400" dirty="0"/>
          </a:p>
        </p:txBody>
      </p:sp>
    </p:spTree>
    <p:extLst>
      <p:ext uri="{BB962C8B-B14F-4D97-AF65-F5344CB8AC3E}">
        <p14:creationId xmlns="" xmlns:p14="http://schemas.microsoft.com/office/powerpoint/2010/main" val="152905217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Organizzazione</a:t>
            </a:r>
            <a:r>
              <a:rPr lang="en-US" dirty="0" smtClean="0"/>
              <a:t> del </a:t>
            </a:r>
            <a:r>
              <a:rPr lang="en-US" dirty="0" err="1" smtClean="0"/>
              <a:t>Servizio</a:t>
            </a:r>
            <a:r>
              <a:rPr lang="en-US" dirty="0" smtClean="0"/>
              <a:t> </a:t>
            </a:r>
            <a:r>
              <a:rPr lang="en-US" dirty="0" err="1" smtClean="0"/>
              <a:t>Nazionale</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r>
              <a:rPr lang="en-US" dirty="0" smtClean="0"/>
              <a:t> (3/3)</a:t>
            </a:r>
            <a:endParaRPr lang="it-IT" dirty="0"/>
          </a:p>
        </p:txBody>
      </p:sp>
      <p:sp>
        <p:nvSpPr>
          <p:cNvPr id="15" name="Rettangolo 14"/>
          <p:cNvSpPr/>
          <p:nvPr/>
        </p:nvSpPr>
        <p:spPr>
          <a:xfrm>
            <a:off x="384508" y="692696"/>
            <a:ext cx="11305256" cy="2862322"/>
          </a:xfrm>
          <a:prstGeom prst="rect">
            <a:avLst/>
          </a:prstGeom>
        </p:spPr>
        <p:txBody>
          <a:bodyPr wrap="square">
            <a:spAutoFit/>
          </a:bodyPr>
          <a:lstStyle/>
          <a:p>
            <a:r>
              <a:rPr lang="it-IT" b="1" dirty="0" smtClean="0"/>
              <a:t>Vengono definite 3 tipologie di eventi: A, B e C</a:t>
            </a:r>
            <a:r>
              <a:rPr lang="it-IT" dirty="0" smtClean="0"/>
              <a:t>.</a:t>
            </a:r>
          </a:p>
          <a:p>
            <a:endParaRPr lang="it-IT" dirty="0" smtClean="0"/>
          </a:p>
          <a:p>
            <a:pPr marL="358775" indent="-179388">
              <a:buFont typeface="Arial" pitchFamily="34" charset="0"/>
              <a:buChar char="•"/>
            </a:pPr>
            <a:r>
              <a:rPr lang="it-IT" dirty="0" smtClean="0"/>
              <a:t>Emergenze di tipo A: possono essere fronteggiate mediante gli interventi e le misure messe in campo a livello locale, quindi dai singoli Comuni.</a:t>
            </a:r>
          </a:p>
          <a:p>
            <a:pPr marL="358775" indent="-179388">
              <a:buFont typeface="Arial" pitchFamily="34" charset="0"/>
              <a:buChar char="•"/>
            </a:pPr>
            <a:r>
              <a:rPr lang="it-IT" dirty="0" smtClean="0"/>
              <a:t>Emergenze di tipo B: richiedono l’intervento coordinato di più Enti o Amministrazioni e vengono gestiti a livello territoriale dalle singole Regioni. Le Regioni posso dichiarare lo stato di emergenza.</a:t>
            </a:r>
          </a:p>
          <a:p>
            <a:pPr marL="358775" indent="-179388">
              <a:buFont typeface="Arial" pitchFamily="34" charset="0"/>
              <a:buChar char="•"/>
            </a:pPr>
            <a:r>
              <a:rPr lang="it-IT" dirty="0" smtClean="0"/>
              <a:t>Emergenze di tipo C: richiedono l’intervento immediato del livello nazionale del sistema di protezione civile. In quest’ultimo caso, viene deliberato dal </a:t>
            </a:r>
            <a:r>
              <a:rPr lang="it-IT" dirty="0" err="1" smtClean="0"/>
              <a:t>Consi</a:t>
            </a:r>
            <a:r>
              <a:rPr lang="it-IT" dirty="0" smtClean="0"/>
              <a:t> </a:t>
            </a:r>
            <a:r>
              <a:rPr lang="it-IT" dirty="0" err="1" smtClean="0"/>
              <a:t>glio</a:t>
            </a:r>
            <a:r>
              <a:rPr lang="it-IT" dirty="0" smtClean="0"/>
              <a:t> dei Ministri lo stato di emergenza nazionale, che consente il dispiegamento di mezzi, poteri e/o risorse umane o finanziarie straordinarie per un determinato periodo di tempo, per un determinato territorio e per una specifica calamità.</a:t>
            </a:r>
          </a:p>
        </p:txBody>
      </p:sp>
      <p:pic>
        <p:nvPicPr>
          <p:cNvPr id="3074" name="Picture 2"/>
          <p:cNvPicPr>
            <a:picLocks noChangeAspect="1" noChangeArrowheads="1"/>
          </p:cNvPicPr>
          <p:nvPr/>
        </p:nvPicPr>
        <p:blipFill>
          <a:blip r:embed="rId2"/>
          <a:srcRect/>
          <a:stretch>
            <a:fillRect/>
          </a:stretch>
        </p:blipFill>
        <p:spPr bwMode="auto">
          <a:xfrm>
            <a:off x="3495675" y="3789040"/>
            <a:ext cx="4184501" cy="2759012"/>
          </a:xfrm>
          <a:prstGeom prst="rect">
            <a:avLst/>
          </a:prstGeom>
          <a:noFill/>
          <a:ln w="9525">
            <a:noFill/>
            <a:miter lim="800000"/>
            <a:headEnd/>
            <a:tailEnd/>
          </a:ln>
          <a:effectLst/>
        </p:spPr>
      </p:pic>
      <p:sp>
        <p:nvSpPr>
          <p:cNvPr id="5" name="Rettangolo 4"/>
          <p:cNvSpPr/>
          <p:nvPr/>
        </p:nvSpPr>
        <p:spPr>
          <a:xfrm>
            <a:off x="7597425" y="6283777"/>
            <a:ext cx="1738935" cy="276999"/>
          </a:xfrm>
          <a:prstGeom prst="rect">
            <a:avLst/>
          </a:prstGeom>
        </p:spPr>
        <p:txBody>
          <a:bodyPr wrap="square">
            <a:spAutoFit/>
          </a:bodyPr>
          <a:lstStyle/>
          <a:p>
            <a:pPr algn="r"/>
            <a:r>
              <a:rPr lang="en-US" sz="1200" dirty="0" err="1" smtClean="0"/>
              <a:t>Fonte</a:t>
            </a:r>
            <a:r>
              <a:rPr lang="en-US" sz="1200" dirty="0" smtClean="0"/>
              <a:t>: Dolce et al., 2020</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Attività</a:t>
            </a:r>
            <a:r>
              <a:rPr lang="en-US" dirty="0" smtClean="0"/>
              <a:t> </a:t>
            </a:r>
            <a:r>
              <a:rPr lang="en-US" dirty="0" err="1" smtClean="0"/>
              <a:t>di</a:t>
            </a:r>
            <a:r>
              <a:rPr lang="en-US" dirty="0" smtClean="0"/>
              <a:t> </a:t>
            </a:r>
            <a:r>
              <a:rPr lang="en-US" dirty="0" err="1" smtClean="0"/>
              <a:t>Previsione</a:t>
            </a:r>
            <a:r>
              <a:rPr lang="en-US" dirty="0" smtClean="0"/>
              <a:t> e </a:t>
            </a:r>
            <a:r>
              <a:rPr lang="en-US" dirty="0" err="1" smtClean="0"/>
              <a:t>Prevenzione</a:t>
            </a:r>
            <a:r>
              <a:rPr lang="en-US" dirty="0" smtClean="0"/>
              <a:t> </a:t>
            </a:r>
            <a:r>
              <a:rPr lang="en-US" dirty="0" err="1" smtClean="0"/>
              <a:t>dei</a:t>
            </a:r>
            <a:r>
              <a:rPr lang="en-US" dirty="0" smtClean="0"/>
              <a:t> </a:t>
            </a:r>
            <a:r>
              <a:rPr lang="en-US" dirty="0" err="1" smtClean="0"/>
              <a:t>Rischi</a:t>
            </a:r>
            <a:endParaRPr lang="it-IT" dirty="0"/>
          </a:p>
        </p:txBody>
      </p:sp>
      <p:sp>
        <p:nvSpPr>
          <p:cNvPr id="15" name="Rettangolo 14"/>
          <p:cNvSpPr/>
          <p:nvPr/>
        </p:nvSpPr>
        <p:spPr>
          <a:xfrm>
            <a:off x="384508" y="735813"/>
            <a:ext cx="11305256" cy="4801314"/>
          </a:xfrm>
          <a:prstGeom prst="rect">
            <a:avLst/>
          </a:prstGeom>
        </p:spPr>
        <p:txBody>
          <a:bodyPr wrap="square">
            <a:spAutoFit/>
          </a:bodyPr>
          <a:lstStyle/>
          <a:p>
            <a:r>
              <a:rPr lang="it-IT" dirty="0" smtClean="0"/>
              <a:t>La funzione di protezione civile include anche le </a:t>
            </a:r>
            <a:r>
              <a:rPr lang="it-IT" b="1" dirty="0" smtClean="0"/>
              <a:t>attività di previsione e prevenzione dei rischi</a:t>
            </a:r>
            <a:r>
              <a:rPr lang="it-IT" dirty="0" smtClean="0"/>
              <a:t>, che necessitano</a:t>
            </a:r>
          </a:p>
          <a:p>
            <a:r>
              <a:rPr lang="it-IT" dirty="0" smtClean="0"/>
              <a:t>di essere sempre meglio sviluppate anche in ragione dell’evoluzione tecnologica e delle conoscenze scientifiche.</a:t>
            </a:r>
          </a:p>
          <a:p>
            <a:endParaRPr lang="it-IT" dirty="0" smtClean="0"/>
          </a:p>
          <a:p>
            <a:r>
              <a:rPr lang="it-IT" dirty="0" smtClean="0"/>
              <a:t>Nell’ambito delle Strutture operative di protezione civile è da sottolineare il ruolo della </a:t>
            </a:r>
            <a:r>
              <a:rPr lang="it-IT" b="1" dirty="0" smtClean="0"/>
              <a:t>Comunità scientifica</a:t>
            </a:r>
            <a:r>
              <a:rPr lang="it-IT" dirty="0" smtClean="0"/>
              <a:t> che, principalmente attraverso i Centri di Competenza, fornisce servizi di natura tecnico-scientifica per finalità di protezione civile sia in tempo ordinario, sia in emergenza.</a:t>
            </a:r>
          </a:p>
          <a:p>
            <a:endParaRPr lang="it-IT" dirty="0" smtClean="0"/>
          </a:p>
          <a:p>
            <a:r>
              <a:rPr lang="it-IT" dirty="0" smtClean="0"/>
              <a:t>Fondamentale è inoltre il contributo della </a:t>
            </a:r>
            <a:r>
              <a:rPr lang="it-IT" b="1" dirty="0" smtClean="0"/>
              <a:t>Commissione Nazionale per la</a:t>
            </a:r>
            <a:br>
              <a:rPr lang="it-IT" b="1" dirty="0" smtClean="0"/>
            </a:br>
            <a:r>
              <a:rPr lang="it-IT" b="1" dirty="0" smtClean="0"/>
              <a:t>Previsione e la Prevenzione dei Grandi Rischi</a:t>
            </a:r>
            <a:r>
              <a:rPr lang="it-IT" dirty="0" smtClean="0"/>
              <a:t>, che costituisce l’organo di </a:t>
            </a:r>
            <a:br>
              <a:rPr lang="it-IT" dirty="0" smtClean="0"/>
            </a:br>
            <a:r>
              <a:rPr lang="it-IT" dirty="0" smtClean="0"/>
              <a:t>consulenza tecnico-scientifica del Dipartimento della Protezione Civile </a:t>
            </a:r>
            <a:br>
              <a:rPr lang="it-IT" dirty="0" smtClean="0"/>
            </a:br>
            <a:r>
              <a:rPr lang="it-IT" dirty="0" smtClean="0"/>
              <a:t>(Decreto Legislativo n. 1/2018, art. 20).</a:t>
            </a:r>
          </a:p>
          <a:p>
            <a:endParaRPr lang="it-IT" dirty="0" smtClean="0"/>
          </a:p>
          <a:p>
            <a:r>
              <a:rPr lang="it-IT" dirty="0" smtClean="0"/>
              <a:t>Spesso indicata più semplicemente come Commissione Grandi Rischi, </a:t>
            </a:r>
            <a:br>
              <a:rPr lang="it-IT" dirty="0" smtClean="0"/>
            </a:br>
            <a:r>
              <a:rPr lang="it-IT" b="1" dirty="0" smtClean="0"/>
              <a:t>fornisce pareri tecnico-scientifici su quesiti e argomenti posti dal </a:t>
            </a:r>
            <a:br>
              <a:rPr lang="it-IT" b="1" dirty="0" smtClean="0"/>
            </a:br>
            <a:r>
              <a:rPr lang="it-IT" b="1" dirty="0" smtClean="0"/>
              <a:t>Capo del Dipartimento della Protezione Civile, o anche proposte per </a:t>
            </a:r>
            <a:br>
              <a:rPr lang="it-IT" b="1" dirty="0" smtClean="0"/>
            </a:br>
            <a:r>
              <a:rPr lang="it-IT" b="1" dirty="0" smtClean="0"/>
              <a:t>migliorare le capacità di valutazione, previsione e prevenzione rispetto </a:t>
            </a:r>
            <a:br>
              <a:rPr lang="it-IT" b="1" dirty="0" smtClean="0"/>
            </a:br>
            <a:r>
              <a:rPr lang="it-IT" b="1" dirty="0" smtClean="0"/>
              <a:t>ai rischi di protezione civile. </a:t>
            </a:r>
          </a:p>
        </p:txBody>
      </p:sp>
      <p:pic>
        <p:nvPicPr>
          <p:cNvPr id="4098" name="Picture 2"/>
          <p:cNvPicPr>
            <a:picLocks noChangeAspect="1" noChangeArrowheads="1"/>
          </p:cNvPicPr>
          <p:nvPr/>
        </p:nvPicPr>
        <p:blipFill>
          <a:blip r:embed="rId2"/>
          <a:srcRect/>
          <a:stretch>
            <a:fillRect/>
          </a:stretch>
        </p:blipFill>
        <p:spPr bwMode="auto">
          <a:xfrm>
            <a:off x="7639050" y="3457575"/>
            <a:ext cx="4552950" cy="3400425"/>
          </a:xfrm>
          <a:prstGeom prst="rect">
            <a:avLst/>
          </a:prstGeom>
          <a:noFill/>
          <a:ln w="9525">
            <a:noFill/>
            <a:miter lim="800000"/>
            <a:headEnd/>
            <a:tailEnd/>
          </a:ln>
          <a:effectLst/>
        </p:spPr>
      </p:pic>
      <p:sp>
        <p:nvSpPr>
          <p:cNvPr id="5" name="Rettangolo 4"/>
          <p:cNvSpPr/>
          <p:nvPr/>
        </p:nvSpPr>
        <p:spPr>
          <a:xfrm>
            <a:off x="5951984" y="6609529"/>
            <a:ext cx="1738935" cy="276999"/>
          </a:xfrm>
          <a:prstGeom prst="rect">
            <a:avLst/>
          </a:prstGeom>
        </p:spPr>
        <p:txBody>
          <a:bodyPr wrap="square">
            <a:spAutoFit/>
          </a:bodyPr>
          <a:lstStyle/>
          <a:p>
            <a:pPr algn="r"/>
            <a:r>
              <a:rPr lang="en-US" sz="1200" dirty="0" err="1" smtClean="0"/>
              <a:t>Fonte</a:t>
            </a:r>
            <a:r>
              <a:rPr lang="en-US" sz="1200" dirty="0" smtClean="0"/>
              <a:t>: Dolce et al., 2020</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smtClean="0"/>
              <a:t>I </a:t>
            </a:r>
            <a:r>
              <a:rPr lang="en-US" dirty="0" err="1" smtClean="0"/>
              <a:t>Centri</a:t>
            </a:r>
            <a:r>
              <a:rPr lang="en-US" dirty="0" smtClean="0"/>
              <a:t> </a:t>
            </a:r>
            <a:r>
              <a:rPr lang="en-US" dirty="0" err="1" smtClean="0"/>
              <a:t>di</a:t>
            </a:r>
            <a:r>
              <a:rPr lang="en-US" dirty="0" smtClean="0"/>
              <a:t> </a:t>
            </a:r>
            <a:r>
              <a:rPr lang="en-US" dirty="0" err="1" smtClean="0"/>
              <a:t>Competenza</a:t>
            </a:r>
            <a:endParaRPr lang="it-IT" dirty="0"/>
          </a:p>
        </p:txBody>
      </p:sp>
      <p:sp>
        <p:nvSpPr>
          <p:cNvPr id="15" name="Rettangolo 14"/>
          <p:cNvSpPr/>
          <p:nvPr/>
        </p:nvSpPr>
        <p:spPr>
          <a:xfrm>
            <a:off x="384508" y="735813"/>
            <a:ext cx="11305256" cy="2585323"/>
          </a:xfrm>
          <a:prstGeom prst="rect">
            <a:avLst/>
          </a:prstGeom>
        </p:spPr>
        <p:txBody>
          <a:bodyPr wrap="square">
            <a:spAutoFit/>
          </a:bodyPr>
          <a:lstStyle/>
          <a:p>
            <a:r>
              <a:rPr lang="it-IT" dirty="0" smtClean="0"/>
              <a:t>Il Decreto Legislativo n.1/2018 dedica ai Centri di Competenza del Dipartimento della Protezione Civile l’art. 21, in cui si stabilisce che, nell’ambito della Comunità scientifica e in coerenza con i rischi di protezione civile, </a:t>
            </a:r>
            <a:r>
              <a:rPr lang="it-IT" b="1" dirty="0" smtClean="0"/>
              <a:t>«gli Enti e Istituti di ricerca, consorzi e strutture universitarie che sono titolari e rendono disponibili conoscenze e forniscono prodotti derivanti da attività di ricerca e innovazione, che possono essere integrati nelle attività di protezione civile, possono  essere individuati quali Centri di Competenza». </a:t>
            </a:r>
          </a:p>
          <a:p>
            <a:r>
              <a:rPr lang="it-IT" dirty="0" smtClean="0"/>
              <a:t>Questi forniscono servizi, informazioni, dati, elaborazioni e contributi tecnico-scientifici in specifici ambiti. Si tratta di Enti di ricerca e università, ma anche di Amministrazioni statali, Agenzie e Autorità di bacino.</a:t>
            </a:r>
          </a:p>
          <a:p>
            <a:endParaRPr lang="it-IT" dirty="0" smtClean="0"/>
          </a:p>
          <a:p>
            <a:endParaRPr lang="it-IT" dirty="0" smtClean="0"/>
          </a:p>
        </p:txBody>
      </p:sp>
      <p:pic>
        <p:nvPicPr>
          <p:cNvPr id="5122" name="Picture 2"/>
          <p:cNvPicPr>
            <a:picLocks noChangeAspect="1" noChangeArrowheads="1"/>
          </p:cNvPicPr>
          <p:nvPr/>
        </p:nvPicPr>
        <p:blipFill>
          <a:blip r:embed="rId2"/>
          <a:srcRect/>
          <a:stretch>
            <a:fillRect/>
          </a:stretch>
        </p:blipFill>
        <p:spPr bwMode="auto">
          <a:xfrm>
            <a:off x="1667114" y="2852936"/>
            <a:ext cx="8533342" cy="3888432"/>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arrotondato 11"/>
          <p:cNvSpPr/>
          <p:nvPr/>
        </p:nvSpPr>
        <p:spPr>
          <a:xfrm>
            <a:off x="873706" y="4281666"/>
            <a:ext cx="1584176" cy="432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Segnaposto testo 1"/>
          <p:cNvSpPr>
            <a:spLocks noGrp="1"/>
          </p:cNvSpPr>
          <p:nvPr>
            <p:ph type="body" sz="quarter" idx="10"/>
          </p:nvPr>
        </p:nvSpPr>
        <p:spPr>
          <a:xfrm>
            <a:off x="380960" y="142852"/>
            <a:ext cx="11233149" cy="648071"/>
          </a:xfrm>
        </p:spPr>
        <p:txBody>
          <a:bodyPr/>
          <a:lstStyle/>
          <a:p>
            <a:r>
              <a:rPr lang="en-US" dirty="0" err="1" smtClean="0"/>
              <a:t>Protezione</a:t>
            </a:r>
            <a:r>
              <a:rPr lang="en-US" dirty="0" smtClean="0"/>
              <a:t> </a:t>
            </a:r>
            <a:r>
              <a:rPr lang="en-US" dirty="0" err="1" smtClean="0"/>
              <a:t>Civile</a:t>
            </a:r>
            <a:r>
              <a:rPr lang="en-US" dirty="0" smtClean="0"/>
              <a:t> in Italia: </a:t>
            </a:r>
            <a:r>
              <a:rPr lang="en-US" dirty="0" err="1" smtClean="0"/>
              <a:t>Scienza</a:t>
            </a:r>
            <a:r>
              <a:rPr lang="en-US" dirty="0" smtClean="0"/>
              <a:t>, </a:t>
            </a:r>
            <a:r>
              <a:rPr lang="en-US" dirty="0" err="1" smtClean="0"/>
              <a:t>Tecnica</a:t>
            </a:r>
            <a:r>
              <a:rPr lang="en-US" dirty="0" smtClean="0"/>
              <a:t>, </a:t>
            </a:r>
            <a:r>
              <a:rPr lang="en-US" dirty="0" err="1" smtClean="0"/>
              <a:t>Persone</a:t>
            </a:r>
            <a:r>
              <a:rPr lang="en-US" dirty="0" smtClean="0"/>
              <a:t>, </a:t>
            </a:r>
            <a:r>
              <a:rPr lang="en-US" dirty="0" err="1" smtClean="0"/>
              <a:t>Comunità</a:t>
            </a:r>
            <a:r>
              <a:rPr lang="en-US" dirty="0" smtClean="0"/>
              <a:t> </a:t>
            </a:r>
            <a:r>
              <a:rPr lang="en-US" dirty="0" err="1" smtClean="0"/>
              <a:t>Scientifica</a:t>
            </a:r>
            <a:endParaRPr lang="it-IT" dirty="0"/>
          </a:p>
        </p:txBody>
      </p:sp>
      <p:sp>
        <p:nvSpPr>
          <p:cNvPr id="11" name="Rettangolo 10"/>
          <p:cNvSpPr/>
          <p:nvPr/>
        </p:nvSpPr>
        <p:spPr>
          <a:xfrm>
            <a:off x="1055440" y="4293096"/>
            <a:ext cx="1368152" cy="369332"/>
          </a:xfrm>
          <a:prstGeom prst="rect">
            <a:avLst/>
          </a:prstGeom>
        </p:spPr>
        <p:txBody>
          <a:bodyPr wrap="square">
            <a:spAutoFit/>
          </a:bodyPr>
          <a:lstStyle/>
          <a:p>
            <a:r>
              <a:rPr lang="en-US" dirty="0" smtClean="0"/>
              <a:t>Fabio Rossi</a:t>
            </a:r>
            <a:endParaRPr lang="it-IT" dirty="0"/>
          </a:p>
        </p:txBody>
      </p:sp>
      <p:pic>
        <p:nvPicPr>
          <p:cNvPr id="3" name="Picture 2" descr="Pasquale Versace | CAMILab"/>
          <p:cNvPicPr>
            <a:picLocks noChangeAspect="1" noChangeArrowheads="1"/>
          </p:cNvPicPr>
          <p:nvPr/>
        </p:nvPicPr>
        <p:blipFill>
          <a:blip r:embed="rId2"/>
          <a:srcRect/>
          <a:stretch>
            <a:fillRect/>
          </a:stretch>
        </p:blipFill>
        <p:spPr bwMode="auto">
          <a:xfrm>
            <a:off x="9264352" y="548680"/>
            <a:ext cx="2409056" cy="2409056"/>
          </a:xfrm>
          <a:prstGeom prst="rect">
            <a:avLst/>
          </a:prstGeom>
          <a:noFill/>
        </p:spPr>
      </p:pic>
      <p:pic>
        <p:nvPicPr>
          <p:cNvPr id="9" name="Picture 6"/>
          <p:cNvPicPr>
            <a:picLocks noChangeAspect="1" noChangeArrowheads="1"/>
          </p:cNvPicPr>
          <p:nvPr/>
        </p:nvPicPr>
        <p:blipFill>
          <a:blip r:embed="rId3"/>
          <a:srcRect/>
          <a:stretch>
            <a:fillRect/>
          </a:stretch>
        </p:blipFill>
        <p:spPr bwMode="auto">
          <a:xfrm>
            <a:off x="471264" y="548680"/>
            <a:ext cx="2503148" cy="3655492"/>
          </a:xfrm>
          <a:prstGeom prst="rect">
            <a:avLst/>
          </a:prstGeom>
          <a:noFill/>
          <a:ln w="9525">
            <a:noFill/>
            <a:miter lim="800000"/>
            <a:headEnd/>
            <a:tailEnd/>
          </a:ln>
          <a:effectLst/>
        </p:spPr>
      </p:pic>
      <p:sp>
        <p:nvSpPr>
          <p:cNvPr id="10" name="Rettangolo arrotondato 9"/>
          <p:cNvSpPr/>
          <p:nvPr/>
        </p:nvSpPr>
        <p:spPr>
          <a:xfrm>
            <a:off x="9297144" y="3129538"/>
            <a:ext cx="2376264" cy="44347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9297144" y="3140968"/>
            <a:ext cx="2304256" cy="369332"/>
          </a:xfrm>
          <a:prstGeom prst="rect">
            <a:avLst/>
          </a:prstGeom>
        </p:spPr>
        <p:txBody>
          <a:bodyPr wrap="square">
            <a:spAutoFit/>
          </a:bodyPr>
          <a:lstStyle/>
          <a:p>
            <a:pPr algn="ctr"/>
            <a:r>
              <a:rPr lang="en-US" dirty="0" err="1" smtClean="0"/>
              <a:t>Lino</a:t>
            </a:r>
            <a:r>
              <a:rPr lang="en-US" dirty="0" smtClean="0"/>
              <a:t> Versace</a:t>
            </a:r>
            <a:endParaRPr lang="it-IT" sz="1600" dirty="0"/>
          </a:p>
        </p:txBody>
      </p:sp>
      <p:sp>
        <p:nvSpPr>
          <p:cNvPr id="14" name="Rettangolo 13"/>
          <p:cNvSpPr/>
          <p:nvPr/>
        </p:nvSpPr>
        <p:spPr>
          <a:xfrm>
            <a:off x="-24680" y="4826675"/>
            <a:ext cx="3672408" cy="1815882"/>
          </a:xfrm>
          <a:prstGeom prst="rect">
            <a:avLst/>
          </a:prstGeom>
        </p:spPr>
        <p:txBody>
          <a:bodyPr wrap="square">
            <a:spAutoFit/>
          </a:bodyPr>
          <a:lstStyle/>
          <a:p>
            <a:pPr algn="ctr"/>
            <a:r>
              <a:rPr lang="it-IT" sz="1600" dirty="0" smtClean="0"/>
              <a:t>Responsabile Nazionale (1986-2006) della Linea di Ricerca “Previsione e prevenzione di eventi idrologici estremi e loro controllo” del Gruppo Nazionale per la Difesa dalle Catastrofi Idrogeologiche (GNDCI). </a:t>
            </a:r>
            <a:r>
              <a:rPr lang="it-IT" sz="1600" dirty="0" smtClean="0"/>
              <a:t>Il </a:t>
            </a:r>
            <a:r>
              <a:rPr lang="it-IT" sz="1600" dirty="0" smtClean="0"/>
              <a:t>suo nome è indissolubilmente associato al progetto VAPI. </a:t>
            </a:r>
            <a:endParaRPr lang="it-IT" sz="1600" dirty="0"/>
          </a:p>
        </p:txBody>
      </p:sp>
      <p:pic>
        <p:nvPicPr>
          <p:cNvPr id="1026" name="Picture 2"/>
          <p:cNvPicPr>
            <a:picLocks noChangeAspect="1" noChangeArrowheads="1"/>
          </p:cNvPicPr>
          <p:nvPr/>
        </p:nvPicPr>
        <p:blipFill>
          <a:blip r:embed="rId4"/>
          <a:srcRect/>
          <a:stretch>
            <a:fillRect/>
          </a:stretch>
        </p:blipFill>
        <p:spPr bwMode="auto">
          <a:xfrm>
            <a:off x="3359696" y="2408892"/>
            <a:ext cx="5437733" cy="588059"/>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5335588" y="3388221"/>
            <a:ext cx="1524000" cy="9048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6"/>
          <a:srcRect/>
          <a:stretch>
            <a:fillRect/>
          </a:stretch>
        </p:blipFill>
        <p:spPr bwMode="auto">
          <a:xfrm>
            <a:off x="4295800" y="4557555"/>
            <a:ext cx="3672408" cy="815661"/>
          </a:xfrm>
          <a:prstGeom prst="rect">
            <a:avLst/>
          </a:prstGeom>
          <a:noFill/>
          <a:ln w="9525">
            <a:noFill/>
            <a:miter lim="800000"/>
            <a:headEnd/>
            <a:tailEnd/>
          </a:ln>
          <a:effectLst/>
        </p:spPr>
      </p:pic>
      <p:pic>
        <p:nvPicPr>
          <p:cNvPr id="1030" name="Picture 6" descr="Società Idrologica Italiana"/>
          <p:cNvPicPr>
            <a:picLocks noChangeAspect="1" noChangeArrowheads="1"/>
          </p:cNvPicPr>
          <p:nvPr/>
        </p:nvPicPr>
        <p:blipFill>
          <a:blip r:embed="rId7"/>
          <a:srcRect r="25615"/>
          <a:stretch>
            <a:fillRect/>
          </a:stretch>
        </p:blipFill>
        <p:spPr bwMode="auto">
          <a:xfrm>
            <a:off x="4223792" y="5688338"/>
            <a:ext cx="3802855" cy="692990"/>
          </a:xfrm>
          <a:prstGeom prst="rect">
            <a:avLst/>
          </a:prstGeom>
          <a:noFill/>
        </p:spPr>
      </p:pic>
      <p:pic>
        <p:nvPicPr>
          <p:cNvPr id="1032" name="Picture 8" descr="Dipartimento della protezione civile - Wikipedia"/>
          <p:cNvPicPr>
            <a:picLocks noChangeAspect="1" noChangeArrowheads="1"/>
          </p:cNvPicPr>
          <p:nvPr/>
        </p:nvPicPr>
        <p:blipFill>
          <a:blip r:embed="rId8"/>
          <a:srcRect/>
          <a:stretch>
            <a:fillRect/>
          </a:stretch>
        </p:blipFill>
        <p:spPr bwMode="auto">
          <a:xfrm>
            <a:off x="5375920" y="692696"/>
            <a:ext cx="1397496" cy="1397496"/>
          </a:xfrm>
          <a:prstGeom prst="rect">
            <a:avLst/>
          </a:prstGeom>
          <a:noFill/>
        </p:spPr>
      </p:pic>
      <p:sp>
        <p:nvSpPr>
          <p:cNvPr id="17" name="Rettangolo 16"/>
          <p:cNvSpPr/>
          <p:nvPr/>
        </p:nvSpPr>
        <p:spPr>
          <a:xfrm>
            <a:off x="8184232" y="3573016"/>
            <a:ext cx="4007768" cy="2800767"/>
          </a:xfrm>
          <a:prstGeom prst="rect">
            <a:avLst/>
          </a:prstGeom>
        </p:spPr>
        <p:txBody>
          <a:bodyPr wrap="square">
            <a:spAutoFit/>
          </a:bodyPr>
          <a:lstStyle/>
          <a:p>
            <a:pPr algn="ctr"/>
            <a:r>
              <a:rPr lang="it-IT" sz="1600" dirty="0" smtClean="0"/>
              <a:t>Membro della commissione Grandi Rischi del Dipartimento della Protezione Civile </a:t>
            </a:r>
            <a:br>
              <a:rPr lang="it-IT" sz="1600" dirty="0" smtClean="0"/>
            </a:br>
            <a:r>
              <a:rPr lang="it-IT" sz="1600" dirty="0" smtClean="0"/>
              <a:t>(</a:t>
            </a:r>
            <a:r>
              <a:rPr lang="it-IT" sz="1600" dirty="0" smtClean="0"/>
              <a:t>1984-2023</a:t>
            </a:r>
            <a:r>
              <a:rPr lang="it-IT" sz="1600" dirty="0" smtClean="0"/>
              <a:t>)</a:t>
            </a:r>
          </a:p>
          <a:p>
            <a:pPr algn="ctr"/>
            <a:r>
              <a:rPr lang="it-IT" sz="1600" dirty="0" smtClean="0"/>
              <a:t>Vice-commissario per le attività di sistemazione idrogeologica e di ricostruzione di Sarno e degli altri Comuni della Campania colpiti dall’alluvione del 5-6 maggio 1998.</a:t>
            </a:r>
          </a:p>
          <a:p>
            <a:pPr algn="ctr"/>
            <a:r>
              <a:rPr lang="it-IT" sz="1600" dirty="0" smtClean="0"/>
              <a:t>Presidente del Gruppo Italiano di Idraulica (GII) (2008-2012).</a:t>
            </a:r>
          </a:p>
          <a:p>
            <a:pPr algn="ctr"/>
            <a:r>
              <a:rPr lang="it-IT" sz="1600" dirty="0" smtClean="0"/>
              <a:t>Presidente del Consorzio Interuniversitario per l’Idrologia (CINID) dal (2014-2018).</a:t>
            </a:r>
            <a:endParaRPr lang="it-IT" sz="16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Attività</a:t>
            </a:r>
            <a:r>
              <a:rPr lang="en-US" dirty="0" smtClean="0"/>
              <a:t> </a:t>
            </a:r>
            <a:r>
              <a:rPr lang="en-US" dirty="0" err="1" smtClean="0"/>
              <a:t>svolte</a:t>
            </a:r>
            <a:r>
              <a:rPr lang="en-US" dirty="0" smtClean="0"/>
              <a:t> </a:t>
            </a:r>
            <a:r>
              <a:rPr lang="en-US" dirty="0" err="1" smtClean="0"/>
              <a:t>dalla</a:t>
            </a:r>
            <a:r>
              <a:rPr lang="en-US" dirty="0" smtClean="0"/>
              <a:t> </a:t>
            </a:r>
            <a:r>
              <a:rPr lang="en-US" dirty="0" err="1" smtClean="0"/>
              <a:t>Comunità</a:t>
            </a:r>
            <a:r>
              <a:rPr lang="en-US" dirty="0" smtClean="0"/>
              <a:t> </a:t>
            </a:r>
            <a:r>
              <a:rPr lang="en-US" dirty="0" err="1" smtClean="0"/>
              <a:t>Scientifica</a:t>
            </a:r>
            <a:endParaRPr lang="it-IT" dirty="0"/>
          </a:p>
        </p:txBody>
      </p:sp>
      <p:sp>
        <p:nvSpPr>
          <p:cNvPr id="15" name="Rettangolo 14"/>
          <p:cNvSpPr/>
          <p:nvPr/>
        </p:nvSpPr>
        <p:spPr>
          <a:xfrm>
            <a:off x="384508" y="620688"/>
            <a:ext cx="8519804" cy="4801314"/>
          </a:xfrm>
          <a:prstGeom prst="rect">
            <a:avLst/>
          </a:prstGeom>
        </p:spPr>
        <p:txBody>
          <a:bodyPr wrap="square">
            <a:spAutoFit/>
          </a:bodyPr>
          <a:lstStyle/>
          <a:p>
            <a:r>
              <a:rPr lang="it-IT" dirty="0" smtClean="0"/>
              <a:t>Possono ricondursi a 4 tipologie:</a:t>
            </a:r>
          </a:p>
          <a:p>
            <a:endParaRPr lang="it-IT" dirty="0" smtClean="0"/>
          </a:p>
          <a:p>
            <a:pPr marL="358775" indent="-179388">
              <a:buFont typeface="Arial" pitchFamily="34" charset="0"/>
              <a:buChar char="•"/>
            </a:pPr>
            <a:r>
              <a:rPr lang="it-IT" b="1" dirty="0" smtClean="0"/>
              <a:t>Monitoraggio e la sorveglianza degli eventi</a:t>
            </a:r>
            <a:r>
              <a:rPr lang="it-IT" dirty="0" smtClean="0"/>
              <a:t>, sviluppo di banche dati e ogni altra attività utile per la gestione delle emergenze e la previsione e prevenzione dei rischi che fornisca prodotti di immediato utilizzo. </a:t>
            </a:r>
          </a:p>
          <a:p>
            <a:pPr marL="358775" indent="-179388">
              <a:buFont typeface="Arial" pitchFamily="34" charset="0"/>
              <a:buChar char="•"/>
            </a:pPr>
            <a:endParaRPr lang="it-IT" dirty="0" smtClean="0"/>
          </a:p>
          <a:p>
            <a:pPr marL="358775" indent="-179388">
              <a:buFont typeface="Arial" pitchFamily="34" charset="0"/>
              <a:buChar char="•"/>
            </a:pPr>
            <a:r>
              <a:rPr lang="it-IT" b="1" dirty="0" smtClean="0"/>
              <a:t>Realizzazione di contributi scientifici</a:t>
            </a:r>
            <a:r>
              <a:rPr lang="it-IT" dirty="0" smtClean="0"/>
              <a:t> e di sintesi di ricerche già esistenti e utili. Un tipico campo di azione per questa tipologia è rappresentato dallo sviluppo di modelli e scenari di pericolosità o di rischio, per esempio sismici o da maremoto, oppure vulcanici o da alluvioni, ecc.</a:t>
            </a:r>
          </a:p>
          <a:p>
            <a:pPr marL="358775" indent="-179388">
              <a:buFont typeface="Arial" pitchFamily="34" charset="0"/>
              <a:buChar char="•"/>
            </a:pPr>
            <a:endParaRPr lang="it-IT" dirty="0" smtClean="0"/>
          </a:p>
          <a:p>
            <a:pPr marL="358775" indent="-179388">
              <a:buFont typeface="Arial" pitchFamily="34" charset="0"/>
              <a:buChar char="•"/>
            </a:pPr>
            <a:r>
              <a:rPr lang="it-IT" b="1" dirty="0" smtClean="0"/>
              <a:t>Ricerca finalizzata alla realizzazione di prodotti utili alla gestione dei rischi</a:t>
            </a:r>
            <a:r>
              <a:rPr lang="it-IT" dirty="0" smtClean="0"/>
              <a:t> e allo studio dei relativi scenari. In questo tipo di attività i Centri di Competenza hanno spesso svolto un ruolo di coordinamento.</a:t>
            </a:r>
          </a:p>
          <a:p>
            <a:pPr marL="358775" indent="-179388">
              <a:buFont typeface="Arial" pitchFamily="34" charset="0"/>
              <a:buChar char="•"/>
            </a:pPr>
            <a:endParaRPr lang="it-IT" dirty="0" smtClean="0"/>
          </a:p>
          <a:p>
            <a:pPr marL="358775" indent="-179388">
              <a:buFont typeface="Arial" pitchFamily="34" charset="0"/>
              <a:buChar char="•"/>
            </a:pPr>
            <a:r>
              <a:rPr lang="it-IT" dirty="0" smtClean="0"/>
              <a:t>Attività di </a:t>
            </a:r>
            <a:r>
              <a:rPr lang="it-IT" b="1" dirty="0" smtClean="0"/>
              <a:t>predisposizione della normativa tecnica</a:t>
            </a:r>
            <a:r>
              <a:rPr lang="it-IT" dirty="0" smtClean="0"/>
              <a:t> di interesse per i temi di protezione civile.</a:t>
            </a:r>
          </a:p>
        </p:txBody>
      </p:sp>
      <p:pic>
        <p:nvPicPr>
          <p:cNvPr id="13314" name="Picture 2" descr="https://upload.wikimedia.org/wikipedia/commons/thumb/4/47/GMP_environmental_monitoring_architecture.jpg/256px-GMP_environmental_monitoring_architecture.jpg"/>
          <p:cNvPicPr>
            <a:picLocks noChangeAspect="1" noChangeArrowheads="1"/>
          </p:cNvPicPr>
          <p:nvPr/>
        </p:nvPicPr>
        <p:blipFill>
          <a:blip r:embed="rId2"/>
          <a:srcRect/>
          <a:stretch>
            <a:fillRect/>
          </a:stretch>
        </p:blipFill>
        <p:spPr bwMode="auto">
          <a:xfrm>
            <a:off x="9192344" y="908720"/>
            <a:ext cx="2654424" cy="3877949"/>
          </a:xfrm>
          <a:prstGeom prst="rect">
            <a:avLst/>
          </a:prstGeom>
          <a:noFill/>
        </p:spPr>
      </p:pic>
      <p:sp>
        <p:nvSpPr>
          <p:cNvPr id="5" name="Rettangolo 4"/>
          <p:cNvSpPr/>
          <p:nvPr/>
        </p:nvSpPr>
        <p:spPr>
          <a:xfrm>
            <a:off x="9120336" y="4725144"/>
            <a:ext cx="3024336" cy="461665"/>
          </a:xfrm>
          <a:prstGeom prst="rect">
            <a:avLst/>
          </a:prstGeom>
        </p:spPr>
        <p:txBody>
          <a:bodyPr wrap="square">
            <a:spAutoFit/>
          </a:bodyPr>
          <a:lstStyle/>
          <a:p>
            <a:pPr algn="ctr"/>
            <a:r>
              <a:rPr lang="it-IT" sz="1200" dirty="0" err="1" smtClean="0"/>
              <a:t>By</a:t>
            </a:r>
            <a:r>
              <a:rPr lang="it-IT" sz="1200" dirty="0" smtClean="0"/>
              <a:t> Pierre75000, CC BY-SA 4.0, </a:t>
            </a:r>
            <a:br>
              <a:rPr lang="it-IT" sz="1200" dirty="0" smtClean="0"/>
            </a:br>
            <a:r>
              <a:rPr lang="it-IT" sz="1200" dirty="0" smtClean="0"/>
              <a:t>via </a:t>
            </a:r>
            <a:r>
              <a:rPr lang="it-IT" sz="1200" dirty="0" err="1" smtClean="0"/>
              <a:t>Wikimedia</a:t>
            </a:r>
            <a:r>
              <a:rPr lang="it-IT" sz="1200" dirty="0" smtClean="0"/>
              <a:t> </a:t>
            </a:r>
            <a:r>
              <a:rPr lang="it-IT" sz="1200" dirty="0" err="1" smtClean="0"/>
              <a:t>Commons</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ttore 1 3"/>
          <p:cNvCxnSpPr/>
          <p:nvPr/>
        </p:nvCxnSpPr>
        <p:spPr bwMode="auto">
          <a:xfrm>
            <a:off x="1487488" y="2842156"/>
            <a:ext cx="0" cy="916268"/>
          </a:xfrm>
          <a:prstGeom prst="line">
            <a:avLst/>
          </a:prstGeom>
          <a:ln>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7" name="Connettore 2 6"/>
          <p:cNvCxnSpPr/>
          <p:nvPr/>
        </p:nvCxnSpPr>
        <p:spPr bwMode="auto">
          <a:xfrm>
            <a:off x="1343472" y="3551516"/>
            <a:ext cx="9072000" cy="0"/>
          </a:xfrm>
          <a:prstGeom prst="straightConnector1">
            <a:avLst/>
          </a:prstGeom>
          <a:ln>
            <a:solidFill>
              <a:schemeClr val="bg1">
                <a:lumMod val="50000"/>
              </a:schemeClr>
            </a:solidFill>
            <a:headEnd type="none" w="med" len="med"/>
            <a:tailEnd type="arrow"/>
          </a:ln>
          <a:effectLst>
            <a:glow rad="63500">
              <a:schemeClr val="accent3">
                <a:satMod val="175000"/>
                <a:alpha val="40000"/>
              </a:schemeClr>
            </a:glow>
            <a:outerShdw blurRad="40000" dist="23000" dir="5400000" rotWithShape="0">
              <a:srgbClr val="000000">
                <a:alpha val="35000"/>
              </a:srgbClr>
            </a:outerShdw>
          </a:effectLst>
        </p:spPr>
        <p:style>
          <a:lnRef idx="3">
            <a:schemeClr val="accent2"/>
          </a:lnRef>
          <a:fillRef idx="0">
            <a:schemeClr val="accent2"/>
          </a:fillRef>
          <a:effectRef idx="2">
            <a:schemeClr val="accent2"/>
          </a:effectRef>
          <a:fontRef idx="minor">
            <a:schemeClr val="tx1"/>
          </a:fontRef>
        </p:style>
      </p:cxnSp>
      <p:sp>
        <p:nvSpPr>
          <p:cNvPr id="13" name="CasellaDiTesto 12"/>
          <p:cNvSpPr txBox="1"/>
          <p:nvPr/>
        </p:nvSpPr>
        <p:spPr>
          <a:xfrm>
            <a:off x="1350356" y="2072569"/>
            <a:ext cx="1584176" cy="738664"/>
          </a:xfrm>
          <a:prstGeom prst="rect">
            <a:avLst/>
          </a:prstGeom>
          <a:noFill/>
        </p:spPr>
        <p:txBody>
          <a:bodyPr wrap="square" rtlCol="0">
            <a:spAutoFit/>
          </a:bodyPr>
          <a:lstStyle/>
          <a:p>
            <a:pP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08.00</a:t>
            </a:r>
            <a:r>
              <a:rPr lang="it-IT" sz="1050" dirty="0">
                <a:solidFill>
                  <a:prstClr val="black"/>
                </a:solidFill>
                <a:latin typeface="Bookman Old Style" panose="02050604050505020204" pitchFamily="18" charset="0"/>
                <a:ea typeface="ＭＳ Ｐゴシック" panose="020B0600070205080204" pitchFamily="34" charset="-128"/>
              </a:rPr>
              <a:t> </a:t>
            </a:r>
          </a:p>
          <a:p>
            <a:pPr defTabSz="457200" eaLnBrk="0" fontAlgn="base" hangingPunct="0">
              <a:spcBef>
                <a:spcPct val="0"/>
              </a:spcBef>
              <a:spcAft>
                <a:spcPct val="0"/>
              </a:spcAft>
            </a:pPr>
            <a:r>
              <a:rPr lang="it-IT" sz="1050" dirty="0">
                <a:solidFill>
                  <a:prstClr val="black"/>
                </a:solidFill>
                <a:latin typeface="Bookman Old Style" panose="02050604050505020204" pitchFamily="18" charset="0"/>
                <a:ea typeface="ＭＳ Ｐゴシック" panose="020B0600070205080204" pitchFamily="34" charset="-128"/>
              </a:rPr>
              <a:t>Inizio turno e passaggio di consegne</a:t>
            </a:r>
          </a:p>
        </p:txBody>
      </p:sp>
      <p:cxnSp>
        <p:nvCxnSpPr>
          <p:cNvPr id="17" name="Connettore 1 16"/>
          <p:cNvCxnSpPr/>
          <p:nvPr/>
        </p:nvCxnSpPr>
        <p:spPr bwMode="auto">
          <a:xfrm>
            <a:off x="1847528" y="3355305"/>
            <a:ext cx="0" cy="675000"/>
          </a:xfrm>
          <a:prstGeom prst="line">
            <a:avLst/>
          </a:prstGeom>
          <a:ln>
            <a:solidFill>
              <a:srgbClr val="FF9900"/>
            </a:solidFill>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19" name="CasellaDiTesto 18"/>
          <p:cNvSpPr txBox="1"/>
          <p:nvPr/>
        </p:nvSpPr>
        <p:spPr>
          <a:xfrm>
            <a:off x="1387655" y="4030307"/>
            <a:ext cx="1512168" cy="577081"/>
          </a:xfrm>
          <a:prstGeom prst="rect">
            <a:avLst/>
          </a:prstGeom>
          <a:noFill/>
        </p:spPr>
        <p:txBody>
          <a:bodyPr wrap="square" rtlCol="0">
            <a:spAutoFit/>
          </a:bodyPr>
          <a:lstStyle/>
          <a:p>
            <a:pP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10.00</a:t>
            </a:r>
            <a:r>
              <a:rPr lang="it-IT" sz="1050" dirty="0">
                <a:solidFill>
                  <a:prstClr val="black"/>
                </a:solidFill>
                <a:latin typeface="Bookman Old Style" panose="02050604050505020204" pitchFamily="18" charset="0"/>
                <a:ea typeface="ＭＳ Ｐゴシック" panose="020B0600070205080204" pitchFamily="34" charset="-128"/>
              </a:rPr>
              <a:t> </a:t>
            </a:r>
          </a:p>
          <a:p>
            <a:pP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CONFERENZA SINOTTICA</a:t>
            </a:r>
          </a:p>
        </p:txBody>
      </p:sp>
      <p:sp>
        <p:nvSpPr>
          <p:cNvPr id="22" name="CasellaDiTesto 21"/>
          <p:cNvSpPr txBox="1"/>
          <p:nvPr/>
        </p:nvSpPr>
        <p:spPr>
          <a:xfrm>
            <a:off x="1739516" y="4782876"/>
            <a:ext cx="2808312" cy="415498"/>
          </a:xfrm>
          <a:prstGeom prst="rect">
            <a:avLst/>
          </a:prstGeom>
          <a:noFill/>
        </p:spPr>
        <p:txBody>
          <a:bodyPr wrap="square" rtlCol="0">
            <a:spAutoFit/>
          </a:bodyPr>
          <a:lstStyle/>
          <a:p>
            <a:pPr algn="ct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12.00 </a:t>
            </a:r>
          </a:p>
          <a:p>
            <a:pPr algn="ct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EMISSIONE PREVISIONE SINOTTICA</a:t>
            </a:r>
          </a:p>
        </p:txBody>
      </p:sp>
      <p:cxnSp>
        <p:nvCxnSpPr>
          <p:cNvPr id="23" name="Connettore 1 22"/>
          <p:cNvCxnSpPr/>
          <p:nvPr/>
        </p:nvCxnSpPr>
        <p:spPr bwMode="auto">
          <a:xfrm>
            <a:off x="3575720" y="2140077"/>
            <a:ext cx="288032" cy="1566000"/>
          </a:xfrm>
          <a:prstGeom prst="line">
            <a:avLst/>
          </a:prstGeom>
          <a:ln>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5" name="Connettore 1 24"/>
          <p:cNvCxnSpPr/>
          <p:nvPr/>
        </p:nvCxnSpPr>
        <p:spPr bwMode="auto">
          <a:xfrm flipH="1">
            <a:off x="5375920" y="3449757"/>
            <a:ext cx="576064" cy="688542"/>
          </a:xfrm>
          <a:prstGeom prst="line">
            <a:avLst/>
          </a:prstGeom>
          <a:ln>
            <a:solidFill>
              <a:srgbClr val="FF0000"/>
            </a:solidFill>
            <a:prstDash val="dash"/>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26" name="Connettore 1 25"/>
          <p:cNvCxnSpPr/>
          <p:nvPr/>
        </p:nvCxnSpPr>
        <p:spPr bwMode="auto">
          <a:xfrm flipH="1">
            <a:off x="3863752" y="3139257"/>
            <a:ext cx="576064" cy="553548"/>
          </a:xfrm>
          <a:prstGeom prst="line">
            <a:avLst/>
          </a:prstGeom>
          <a:ln>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27" name="CasellaDiTesto 26"/>
          <p:cNvSpPr txBox="1"/>
          <p:nvPr/>
        </p:nvSpPr>
        <p:spPr>
          <a:xfrm>
            <a:off x="2934534" y="1579548"/>
            <a:ext cx="2201455" cy="577081"/>
          </a:xfrm>
          <a:prstGeom prst="rect">
            <a:avLst/>
          </a:prstGeom>
          <a:noFill/>
        </p:spPr>
        <p:txBody>
          <a:bodyPr wrap="square" rtlCol="0">
            <a:spAutoFit/>
          </a:bodyPr>
          <a:lstStyle/>
          <a:p>
            <a:pP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14.00</a:t>
            </a:r>
            <a:r>
              <a:rPr lang="it-IT" sz="1050" dirty="0">
                <a:solidFill>
                  <a:prstClr val="black"/>
                </a:solidFill>
                <a:latin typeface="Bookman Old Style" panose="02050604050505020204" pitchFamily="18" charset="0"/>
                <a:ea typeface="ＭＳ Ｐゴシック" panose="020B0600070205080204" pitchFamily="34" charset="-128"/>
              </a:rPr>
              <a:t> </a:t>
            </a:r>
          </a:p>
          <a:p>
            <a:pPr defTabSz="457200" eaLnBrk="0" fontAlgn="base" hangingPunct="0">
              <a:spcBef>
                <a:spcPct val="0"/>
              </a:spcBef>
              <a:spcAft>
                <a:spcPct val="0"/>
              </a:spcAft>
            </a:pPr>
            <a:r>
              <a:rPr lang="it-IT" sz="1050" dirty="0">
                <a:solidFill>
                  <a:prstClr val="black"/>
                </a:solidFill>
                <a:latin typeface="Bookman Old Style" panose="02050604050505020204" pitchFamily="18" charset="0"/>
                <a:ea typeface="ＭＳ Ｐゴシック" panose="020B0600070205080204" pitchFamily="34" charset="-128"/>
              </a:rPr>
              <a:t>Raccolta Bollettini e/o Avvisi Regionali</a:t>
            </a:r>
          </a:p>
        </p:txBody>
      </p:sp>
      <p:sp>
        <p:nvSpPr>
          <p:cNvPr id="28" name="CasellaDiTesto 27"/>
          <p:cNvSpPr txBox="1"/>
          <p:nvPr/>
        </p:nvSpPr>
        <p:spPr>
          <a:xfrm>
            <a:off x="3627123" y="2572127"/>
            <a:ext cx="1820807" cy="577081"/>
          </a:xfrm>
          <a:prstGeom prst="rect">
            <a:avLst/>
          </a:prstGeom>
          <a:noFill/>
        </p:spPr>
        <p:txBody>
          <a:bodyPr wrap="square" rtlCol="0">
            <a:spAutoFit/>
          </a:bodyPr>
          <a:lstStyle/>
          <a:p>
            <a:pPr algn="ct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14.00</a:t>
            </a:r>
            <a:r>
              <a:rPr lang="it-IT" sz="1050" dirty="0">
                <a:solidFill>
                  <a:prstClr val="black"/>
                </a:solidFill>
                <a:latin typeface="Bookman Old Style" panose="02050604050505020204" pitchFamily="18" charset="0"/>
                <a:ea typeface="ＭＳ Ｐゴシック" panose="020B0600070205080204" pitchFamily="34" charset="-128"/>
              </a:rPr>
              <a:t> </a:t>
            </a:r>
          </a:p>
          <a:p>
            <a:pPr algn="ctr" defTabSz="457200" eaLnBrk="0" fontAlgn="base" hangingPunct="0">
              <a:spcBef>
                <a:spcPct val="0"/>
              </a:spcBef>
              <a:spcAft>
                <a:spcPct val="0"/>
              </a:spcAft>
            </a:pPr>
            <a:r>
              <a:rPr lang="it-IT" sz="1050" dirty="0">
                <a:solidFill>
                  <a:prstClr val="black"/>
                </a:solidFill>
                <a:latin typeface="Bookman Old Style" panose="02050604050505020204" pitchFamily="18" charset="0"/>
                <a:ea typeface="ＭＳ Ｐゴシック" panose="020B0600070205080204" pitchFamily="34" charset="-128"/>
              </a:rPr>
              <a:t>Briefing Settori Meteo e Idro</a:t>
            </a:r>
          </a:p>
        </p:txBody>
      </p:sp>
      <p:cxnSp>
        <p:nvCxnSpPr>
          <p:cNvPr id="29" name="Connettore 1 28"/>
          <p:cNvCxnSpPr/>
          <p:nvPr/>
        </p:nvCxnSpPr>
        <p:spPr bwMode="auto">
          <a:xfrm>
            <a:off x="5951984" y="3409302"/>
            <a:ext cx="720080" cy="1455029"/>
          </a:xfrm>
          <a:prstGeom prst="line">
            <a:avLst/>
          </a:prstGeom>
          <a:ln>
            <a:solidFill>
              <a:srgbClr val="FF9900"/>
            </a:solidFill>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30" name="CasellaDiTesto 29"/>
          <p:cNvSpPr txBox="1"/>
          <p:nvPr/>
        </p:nvSpPr>
        <p:spPr>
          <a:xfrm>
            <a:off x="4275195" y="4124796"/>
            <a:ext cx="2201455" cy="738664"/>
          </a:xfrm>
          <a:prstGeom prst="rect">
            <a:avLst/>
          </a:prstGeom>
          <a:noFill/>
        </p:spPr>
        <p:txBody>
          <a:bodyPr wrap="square" rtlCol="0">
            <a:spAutoFit/>
          </a:bodyPr>
          <a:lstStyle/>
          <a:p>
            <a:pPr algn="ct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15.00 </a:t>
            </a:r>
          </a:p>
          <a:p>
            <a:pPr algn="ctr" defTabSz="457200" eaLnBrk="0" fontAlgn="base" hangingPunct="0">
              <a:spcBef>
                <a:spcPct val="0"/>
              </a:spcBef>
              <a:spcAft>
                <a:spcPct val="0"/>
              </a:spcAft>
            </a:pPr>
            <a:r>
              <a:rPr lang="it-IT" sz="1050" dirty="0">
                <a:solidFill>
                  <a:prstClr val="black"/>
                </a:solidFill>
                <a:latin typeface="Bookman Old Style" panose="02050604050505020204" pitchFamily="18" charset="0"/>
                <a:ea typeface="ＭＳ Ｐゴシック" panose="020B0600070205080204" pitchFamily="34" charset="-128"/>
              </a:rPr>
              <a:t>Eventuale Emissione </a:t>
            </a:r>
            <a:r>
              <a:rPr lang="it-IT" sz="1050" b="1" cap="all" dirty="0">
                <a:solidFill>
                  <a:prstClr val="black"/>
                </a:solidFill>
                <a:latin typeface="Bookman Old Style" panose="02050604050505020204" pitchFamily="18" charset="0"/>
                <a:ea typeface="ＭＳ Ｐゴシック" panose="020B0600070205080204" pitchFamily="34" charset="-128"/>
              </a:rPr>
              <a:t>Avviso Avverse Condizioni Meteo</a:t>
            </a:r>
          </a:p>
        </p:txBody>
      </p:sp>
      <p:sp>
        <p:nvSpPr>
          <p:cNvPr id="31" name="CasellaDiTesto 30"/>
          <p:cNvSpPr txBox="1"/>
          <p:nvPr/>
        </p:nvSpPr>
        <p:spPr>
          <a:xfrm>
            <a:off x="5358022" y="4945122"/>
            <a:ext cx="2586001" cy="577081"/>
          </a:xfrm>
          <a:prstGeom prst="rect">
            <a:avLst/>
          </a:prstGeom>
          <a:noFill/>
        </p:spPr>
        <p:txBody>
          <a:bodyPr wrap="square" rtlCol="0">
            <a:spAutoFit/>
          </a:bodyPr>
          <a:lstStyle/>
          <a:p>
            <a:pPr algn="ct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15.00</a:t>
            </a:r>
            <a:r>
              <a:rPr lang="it-IT" sz="1050" dirty="0">
                <a:solidFill>
                  <a:prstClr val="black"/>
                </a:solidFill>
                <a:latin typeface="Bookman Old Style" panose="02050604050505020204" pitchFamily="18" charset="0"/>
                <a:ea typeface="ＭＳ Ｐゴシック" panose="020B0600070205080204" pitchFamily="34" charset="-128"/>
              </a:rPr>
              <a:t> </a:t>
            </a:r>
          </a:p>
          <a:p>
            <a:pPr algn="ctr" defTabSz="457200" eaLnBrk="0" fontAlgn="base" hangingPunct="0">
              <a:spcBef>
                <a:spcPct val="0"/>
              </a:spcBef>
              <a:spcAft>
                <a:spcPct val="0"/>
              </a:spcAft>
            </a:pPr>
            <a:r>
              <a:rPr lang="it-IT" sz="1050" dirty="0">
                <a:solidFill>
                  <a:prstClr val="black"/>
                </a:solidFill>
                <a:latin typeface="Bookman Old Style" panose="02050604050505020204" pitchFamily="18" charset="0"/>
                <a:ea typeface="ＭＳ Ｐゴシック" panose="020B0600070205080204" pitchFamily="34" charset="-128"/>
              </a:rPr>
              <a:t>Emissione </a:t>
            </a:r>
            <a:r>
              <a:rPr lang="it-IT" sz="1050" b="1" cap="all" dirty="0">
                <a:solidFill>
                  <a:prstClr val="black"/>
                </a:solidFill>
                <a:latin typeface="Bookman Old Style" panose="02050604050505020204" pitchFamily="18" charset="0"/>
                <a:ea typeface="ＭＳ Ｐゴシック" panose="020B0600070205080204" pitchFamily="34" charset="-128"/>
              </a:rPr>
              <a:t>Bollettino di Vigilanza Meteo</a:t>
            </a:r>
          </a:p>
        </p:txBody>
      </p:sp>
      <p:cxnSp>
        <p:nvCxnSpPr>
          <p:cNvPr id="32" name="Connettore 1 31"/>
          <p:cNvCxnSpPr/>
          <p:nvPr/>
        </p:nvCxnSpPr>
        <p:spPr bwMode="auto">
          <a:xfrm>
            <a:off x="9120336" y="2717971"/>
            <a:ext cx="0" cy="988107"/>
          </a:xfrm>
          <a:prstGeom prst="line">
            <a:avLst/>
          </a:prstGeom>
          <a:ln>
            <a:solidFill>
              <a:srgbClr val="FF0000"/>
            </a:solidFill>
            <a:prstDash val="dash"/>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33" name="CasellaDiTesto 32"/>
          <p:cNvSpPr txBox="1"/>
          <p:nvPr/>
        </p:nvSpPr>
        <p:spPr>
          <a:xfrm>
            <a:off x="8143003" y="1856545"/>
            <a:ext cx="2201455" cy="738664"/>
          </a:xfrm>
          <a:prstGeom prst="rect">
            <a:avLst/>
          </a:prstGeom>
          <a:noFill/>
        </p:spPr>
        <p:txBody>
          <a:bodyPr wrap="square" rtlCol="0">
            <a:spAutoFit/>
          </a:bodyPr>
          <a:lstStyle/>
          <a:p>
            <a:pP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17.00</a:t>
            </a:r>
            <a:r>
              <a:rPr lang="it-IT" sz="1050" dirty="0">
                <a:solidFill>
                  <a:prstClr val="black"/>
                </a:solidFill>
                <a:latin typeface="Bookman Old Style" panose="02050604050505020204" pitchFamily="18" charset="0"/>
                <a:ea typeface="ＭＳ Ｐゴシック" panose="020B0600070205080204" pitchFamily="34" charset="-128"/>
              </a:rPr>
              <a:t> - …</a:t>
            </a:r>
          </a:p>
          <a:p>
            <a:pPr defTabSz="457200" eaLnBrk="0" fontAlgn="base" hangingPunct="0">
              <a:spcBef>
                <a:spcPct val="0"/>
              </a:spcBef>
              <a:spcAft>
                <a:spcPct val="0"/>
              </a:spcAft>
            </a:pPr>
            <a:r>
              <a:rPr lang="it-IT" sz="1050" dirty="0">
                <a:solidFill>
                  <a:prstClr val="black"/>
                </a:solidFill>
                <a:latin typeface="Bookman Old Style" panose="02050604050505020204" pitchFamily="18" charset="0"/>
                <a:ea typeface="ＭＳ Ｐゴシック" panose="020B0600070205080204" pitchFamily="34" charset="-128"/>
              </a:rPr>
              <a:t>Eventuale briefing con altre Strutture/Uffici del Dipartimento</a:t>
            </a:r>
          </a:p>
        </p:txBody>
      </p:sp>
      <p:cxnSp>
        <p:nvCxnSpPr>
          <p:cNvPr id="24" name="Connettore 1 23"/>
          <p:cNvCxnSpPr/>
          <p:nvPr/>
        </p:nvCxnSpPr>
        <p:spPr bwMode="auto">
          <a:xfrm>
            <a:off x="3143672" y="3328209"/>
            <a:ext cx="0" cy="1377000"/>
          </a:xfrm>
          <a:prstGeom prst="line">
            <a:avLst/>
          </a:prstGeom>
          <a:ln>
            <a:solidFill>
              <a:srgbClr val="FF9900"/>
            </a:solidFill>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cxnSp>
        <p:nvCxnSpPr>
          <p:cNvPr id="34" name="Connettore 1 33"/>
          <p:cNvCxnSpPr/>
          <p:nvPr/>
        </p:nvCxnSpPr>
        <p:spPr bwMode="auto">
          <a:xfrm>
            <a:off x="8108740" y="3355305"/>
            <a:ext cx="0" cy="837000"/>
          </a:xfrm>
          <a:prstGeom prst="line">
            <a:avLst/>
          </a:prstGeom>
          <a:ln>
            <a:solidFill>
              <a:srgbClr val="FF9900"/>
            </a:solidFill>
            <a:headEnd type="none" w="med" len="med"/>
            <a:tailEnd type="none" w="med" len="med"/>
          </a:ln>
          <a:effectLst>
            <a:outerShdw blurRad="50800" dist="38100" dir="16200000" rotWithShape="0">
              <a:prstClr val="black">
                <a:alpha val="40000"/>
              </a:prstClr>
            </a:outerShdw>
          </a:effectLst>
        </p:spPr>
        <p:style>
          <a:lnRef idx="3">
            <a:schemeClr val="accent1"/>
          </a:lnRef>
          <a:fillRef idx="0">
            <a:schemeClr val="accent1"/>
          </a:fillRef>
          <a:effectRef idx="2">
            <a:schemeClr val="accent1"/>
          </a:effectRef>
          <a:fontRef idx="minor">
            <a:schemeClr val="tx1"/>
          </a:fontRef>
        </p:style>
      </p:cxnSp>
      <p:sp>
        <p:nvSpPr>
          <p:cNvPr id="35" name="CasellaDiTesto 34"/>
          <p:cNvSpPr txBox="1"/>
          <p:nvPr/>
        </p:nvSpPr>
        <p:spPr>
          <a:xfrm>
            <a:off x="6740590" y="4228876"/>
            <a:ext cx="2379748" cy="415498"/>
          </a:xfrm>
          <a:prstGeom prst="rect">
            <a:avLst/>
          </a:prstGeom>
          <a:noFill/>
        </p:spPr>
        <p:txBody>
          <a:bodyPr wrap="square" rtlCol="0">
            <a:spAutoFit/>
          </a:bodyPr>
          <a:lstStyle/>
          <a:p>
            <a:pPr algn="ctr" defTabSz="457200" eaLnBrk="0" fontAlgn="base" hangingPunct="0">
              <a:spcBef>
                <a:spcPct val="0"/>
              </a:spcBef>
              <a:spcAft>
                <a:spcPct val="0"/>
              </a:spcAft>
            </a:pPr>
            <a:r>
              <a:rPr lang="it-IT" sz="1050" b="1" dirty="0">
                <a:solidFill>
                  <a:prstClr val="black"/>
                </a:solidFill>
                <a:latin typeface="Bookman Old Style" panose="02050604050505020204" pitchFamily="18" charset="0"/>
                <a:ea typeface="ＭＳ Ｐゴシック" panose="020B0600070205080204" pitchFamily="34" charset="-128"/>
              </a:rPr>
              <a:t>16.00 </a:t>
            </a:r>
            <a:r>
              <a:rPr lang="it-IT" sz="1050" dirty="0">
                <a:solidFill>
                  <a:prstClr val="black"/>
                </a:solidFill>
                <a:latin typeface="Bookman Old Style" panose="02050604050505020204" pitchFamily="18" charset="0"/>
                <a:ea typeface="ＭＳ Ｐゴシック" panose="020B0600070205080204" pitchFamily="34" charset="-128"/>
              </a:rPr>
              <a:t>Emissione </a:t>
            </a:r>
            <a:r>
              <a:rPr lang="it-IT" sz="1050" b="1" cap="all" dirty="0" err="1">
                <a:solidFill>
                  <a:prstClr val="black"/>
                </a:solidFill>
                <a:latin typeface="Bookman Old Style" panose="02050604050505020204" pitchFamily="18" charset="0"/>
                <a:ea typeface="ＭＳ Ｐゴシック" panose="020B0600070205080204" pitchFamily="34" charset="-128"/>
              </a:rPr>
              <a:t>BollETTINO</a:t>
            </a:r>
            <a:r>
              <a:rPr lang="it-IT" sz="1050" b="1" cap="all" dirty="0">
                <a:solidFill>
                  <a:prstClr val="black"/>
                </a:solidFill>
                <a:latin typeface="Bookman Old Style" panose="02050604050505020204" pitchFamily="18" charset="0"/>
                <a:ea typeface="ＭＳ Ｐゴシック" panose="020B0600070205080204" pitchFamily="34" charset="-128"/>
              </a:rPr>
              <a:t> DI CRITICITÁ NAZIONALE</a:t>
            </a:r>
          </a:p>
        </p:txBody>
      </p:sp>
      <p:sp>
        <p:nvSpPr>
          <p:cNvPr id="10" name="CasellaDiTesto 9"/>
          <p:cNvSpPr txBox="1"/>
          <p:nvPr/>
        </p:nvSpPr>
        <p:spPr>
          <a:xfrm>
            <a:off x="3503712" y="908720"/>
            <a:ext cx="4814664" cy="523220"/>
          </a:xfrm>
          <a:prstGeom prst="rect">
            <a:avLst/>
          </a:prstGeom>
          <a:noFill/>
        </p:spPr>
        <p:txBody>
          <a:bodyPr wrap="square" rtlCol="0">
            <a:spAutoFit/>
          </a:bodyPr>
          <a:lstStyle/>
          <a:p>
            <a:pPr algn="r" defTabSz="457200" eaLnBrk="0" fontAlgn="base" hangingPunct="0">
              <a:spcBef>
                <a:spcPct val="0"/>
              </a:spcBef>
              <a:spcAft>
                <a:spcPct val="0"/>
              </a:spcAft>
            </a:pPr>
            <a:r>
              <a:rPr lang="it-IT" sz="2800" b="1" dirty="0">
                <a:solidFill>
                  <a:srgbClr val="002060"/>
                </a:solidFill>
                <a:latin typeface="Arial" panose="020B0604020202020204" pitchFamily="34" charset="0"/>
                <a:ea typeface="ＭＳ Ｐゴシック" panose="020B0600070205080204" pitchFamily="34" charset="-128"/>
              </a:rPr>
              <a:t>Fase previsionale</a:t>
            </a:r>
          </a:p>
        </p:txBody>
      </p:sp>
      <p:sp>
        <p:nvSpPr>
          <p:cNvPr id="36" name="Segnaposto testo 1"/>
          <p:cNvSpPr txBox="1">
            <a:spLocks/>
          </p:cNvSpPr>
          <p:nvPr/>
        </p:nvSpPr>
        <p:spPr>
          <a:xfrm>
            <a:off x="380960" y="142852"/>
            <a:ext cx="11233149" cy="64807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err="1" smtClean="0">
                <a:solidFill>
                  <a:srgbClr val="BD2B0B"/>
                </a:solidFill>
                <a:latin typeface="+mj-lt"/>
              </a:rPr>
              <a:t>Monitoraggio</a:t>
            </a:r>
            <a:r>
              <a:rPr lang="en-US" sz="2400" b="1" dirty="0" smtClean="0">
                <a:solidFill>
                  <a:srgbClr val="BD2B0B"/>
                </a:solidFill>
                <a:latin typeface="+mj-lt"/>
              </a:rPr>
              <a:t> e </a:t>
            </a:r>
            <a:r>
              <a:rPr lang="en-US" sz="2400" b="1" dirty="0" err="1" smtClean="0">
                <a:solidFill>
                  <a:srgbClr val="BD2B0B"/>
                </a:solidFill>
                <a:latin typeface="+mj-lt"/>
              </a:rPr>
              <a:t>Previsione</a:t>
            </a:r>
            <a:r>
              <a:rPr lang="en-US" sz="2400" b="1" dirty="0" smtClean="0">
                <a:solidFill>
                  <a:srgbClr val="BD2B0B"/>
                </a:solidFill>
                <a:latin typeface="+mj-lt"/>
              </a:rPr>
              <a:t> in Tempo </a:t>
            </a:r>
            <a:r>
              <a:rPr lang="en-US" sz="2400" b="1" dirty="0" err="1" smtClean="0">
                <a:solidFill>
                  <a:srgbClr val="BD2B0B"/>
                </a:solidFill>
                <a:latin typeface="+mj-lt"/>
              </a:rPr>
              <a:t>Reale</a:t>
            </a:r>
            <a:endParaRPr lang="it-IT" sz="2400" b="1" dirty="0">
              <a:solidFill>
                <a:srgbClr val="BD2B0B"/>
              </a:solidFill>
              <a:latin typeface="+mj-lt"/>
            </a:endParaRPr>
          </a:p>
        </p:txBody>
      </p:sp>
      <p:sp>
        <p:nvSpPr>
          <p:cNvPr id="37" name="CasellaDiTesto 36"/>
          <p:cNvSpPr txBox="1"/>
          <p:nvPr/>
        </p:nvSpPr>
        <p:spPr>
          <a:xfrm>
            <a:off x="6960096" y="6505599"/>
            <a:ext cx="5256584" cy="307777"/>
          </a:xfrm>
          <a:prstGeom prst="rect">
            <a:avLst/>
          </a:prstGeom>
          <a:noFill/>
        </p:spPr>
        <p:txBody>
          <a:bodyPr wrap="square" rtlCol="0">
            <a:spAutoFit/>
          </a:bodyPr>
          <a:lstStyle/>
          <a:p>
            <a:pPr algn="r"/>
            <a:r>
              <a:rPr lang="it-IT" sz="1400" dirty="0" err="1" smtClean="0"/>
              <a:t>Courtesy</a:t>
            </a:r>
            <a:r>
              <a:rPr lang="it-IT" sz="1400" dirty="0" smtClean="0"/>
              <a:t> </a:t>
            </a:r>
            <a:r>
              <a:rPr lang="it-IT" sz="1400" dirty="0" err="1" smtClean="0"/>
              <a:t>by</a:t>
            </a:r>
            <a:r>
              <a:rPr lang="it-IT" sz="1400" dirty="0" smtClean="0"/>
              <a:t> Paola </a:t>
            </a:r>
            <a:r>
              <a:rPr lang="it-IT" sz="1400" dirty="0" err="1" smtClean="0"/>
              <a:t>Pagliara</a:t>
            </a:r>
            <a:r>
              <a:rPr lang="it-IT" sz="1400" dirty="0" smtClean="0"/>
              <a:t> – Dipartimento Protezione Civile</a:t>
            </a:r>
            <a:endParaRPr lang="it-IT" sz="1400" dirty="0"/>
          </a:p>
        </p:txBody>
      </p:sp>
    </p:spTree>
    <p:extLst>
      <p:ext uri="{BB962C8B-B14F-4D97-AF65-F5344CB8AC3E}">
        <p14:creationId xmlns="" xmlns:p14="http://schemas.microsoft.com/office/powerpoint/2010/main" val="17469838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b="7601"/>
          <a:stretch>
            <a:fillRect/>
          </a:stretch>
        </p:blipFill>
        <p:spPr bwMode="auto">
          <a:xfrm>
            <a:off x="1991544" y="908720"/>
            <a:ext cx="7614083" cy="5269110"/>
          </a:xfrm>
          <a:prstGeom prst="rect">
            <a:avLst/>
          </a:prstGeom>
          <a:noFill/>
          <a:ln w="9525">
            <a:noFill/>
            <a:miter lim="800000"/>
            <a:headEnd/>
            <a:tailEnd/>
          </a:ln>
          <a:effectLst/>
        </p:spPr>
      </p:pic>
      <p:sp>
        <p:nvSpPr>
          <p:cNvPr id="3" name="Segnaposto testo 1"/>
          <p:cNvSpPr txBox="1">
            <a:spLocks/>
          </p:cNvSpPr>
          <p:nvPr/>
        </p:nvSpPr>
        <p:spPr>
          <a:xfrm>
            <a:off x="380960" y="142852"/>
            <a:ext cx="11233149" cy="64807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err="1" smtClean="0">
                <a:solidFill>
                  <a:srgbClr val="BD2B0B"/>
                </a:solidFill>
                <a:latin typeface="+mj-lt"/>
              </a:rPr>
              <a:t>Monitoraggio</a:t>
            </a:r>
            <a:r>
              <a:rPr lang="en-US" sz="2400" b="1" dirty="0" smtClean="0">
                <a:solidFill>
                  <a:srgbClr val="BD2B0B"/>
                </a:solidFill>
                <a:latin typeface="+mj-lt"/>
              </a:rPr>
              <a:t> e </a:t>
            </a:r>
            <a:r>
              <a:rPr lang="en-US" sz="2400" b="1" dirty="0" err="1" smtClean="0">
                <a:solidFill>
                  <a:srgbClr val="BD2B0B"/>
                </a:solidFill>
                <a:latin typeface="+mj-lt"/>
              </a:rPr>
              <a:t>Previsione</a:t>
            </a:r>
            <a:r>
              <a:rPr lang="en-US" sz="2400" b="1" dirty="0" smtClean="0">
                <a:solidFill>
                  <a:srgbClr val="BD2B0B"/>
                </a:solidFill>
                <a:latin typeface="+mj-lt"/>
              </a:rPr>
              <a:t> in Tempo </a:t>
            </a:r>
            <a:r>
              <a:rPr lang="en-US" sz="2400" b="1" dirty="0" err="1" smtClean="0">
                <a:solidFill>
                  <a:srgbClr val="BD2B0B"/>
                </a:solidFill>
                <a:latin typeface="+mj-lt"/>
              </a:rPr>
              <a:t>Reale</a:t>
            </a:r>
            <a:endParaRPr lang="it-IT" sz="2400" b="1" dirty="0">
              <a:solidFill>
                <a:srgbClr val="BD2B0B"/>
              </a:solidFill>
              <a:latin typeface="+mj-lt"/>
            </a:endParaRPr>
          </a:p>
        </p:txBody>
      </p:sp>
      <p:sp>
        <p:nvSpPr>
          <p:cNvPr id="4" name="CasellaDiTesto 3"/>
          <p:cNvSpPr txBox="1"/>
          <p:nvPr/>
        </p:nvSpPr>
        <p:spPr>
          <a:xfrm>
            <a:off x="6960096" y="6505599"/>
            <a:ext cx="5256584" cy="307777"/>
          </a:xfrm>
          <a:prstGeom prst="rect">
            <a:avLst/>
          </a:prstGeom>
          <a:noFill/>
        </p:spPr>
        <p:txBody>
          <a:bodyPr wrap="square" rtlCol="0">
            <a:spAutoFit/>
          </a:bodyPr>
          <a:lstStyle/>
          <a:p>
            <a:pPr algn="r"/>
            <a:r>
              <a:rPr lang="it-IT" sz="1400" dirty="0" err="1" smtClean="0"/>
              <a:t>Courtesy</a:t>
            </a:r>
            <a:r>
              <a:rPr lang="it-IT" sz="1400" dirty="0" smtClean="0"/>
              <a:t> </a:t>
            </a:r>
            <a:r>
              <a:rPr lang="it-IT" sz="1400" dirty="0" err="1" smtClean="0"/>
              <a:t>by</a:t>
            </a:r>
            <a:r>
              <a:rPr lang="it-IT" sz="1400" dirty="0" smtClean="0"/>
              <a:t> Paola </a:t>
            </a:r>
            <a:r>
              <a:rPr lang="it-IT" sz="1400" dirty="0" err="1" smtClean="0"/>
              <a:t>Pagliara</a:t>
            </a:r>
            <a:r>
              <a:rPr lang="it-IT" sz="1400" dirty="0" smtClean="0"/>
              <a:t> – Dipartimento Protezione Civile</a:t>
            </a:r>
            <a:endParaRPr lang="it-IT" sz="1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1"/>
          <p:cNvSpPr txBox="1">
            <a:spLocks/>
          </p:cNvSpPr>
          <p:nvPr/>
        </p:nvSpPr>
        <p:spPr>
          <a:xfrm>
            <a:off x="380960" y="142852"/>
            <a:ext cx="11233149" cy="64807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err="1" smtClean="0">
                <a:solidFill>
                  <a:srgbClr val="BD2B0B"/>
                </a:solidFill>
                <a:latin typeface="+mj-lt"/>
              </a:rPr>
              <a:t>Monitoraggio</a:t>
            </a:r>
            <a:r>
              <a:rPr lang="en-US" sz="2400" b="1" dirty="0" smtClean="0">
                <a:solidFill>
                  <a:srgbClr val="BD2B0B"/>
                </a:solidFill>
                <a:latin typeface="+mj-lt"/>
              </a:rPr>
              <a:t> e </a:t>
            </a:r>
            <a:r>
              <a:rPr lang="en-US" sz="2400" b="1" dirty="0" err="1" smtClean="0">
                <a:solidFill>
                  <a:srgbClr val="BD2B0B"/>
                </a:solidFill>
                <a:latin typeface="+mj-lt"/>
              </a:rPr>
              <a:t>Previsione</a:t>
            </a:r>
            <a:r>
              <a:rPr lang="en-US" sz="2400" b="1" dirty="0" smtClean="0">
                <a:solidFill>
                  <a:srgbClr val="BD2B0B"/>
                </a:solidFill>
                <a:latin typeface="+mj-lt"/>
              </a:rPr>
              <a:t> in Tempo </a:t>
            </a:r>
            <a:r>
              <a:rPr lang="en-US" sz="2400" b="1" dirty="0" err="1" smtClean="0">
                <a:solidFill>
                  <a:srgbClr val="BD2B0B"/>
                </a:solidFill>
                <a:latin typeface="+mj-lt"/>
              </a:rPr>
              <a:t>Reale</a:t>
            </a:r>
            <a:endParaRPr lang="it-IT" sz="2400" b="1" dirty="0">
              <a:solidFill>
                <a:srgbClr val="BD2B0B"/>
              </a:solidFill>
              <a:latin typeface="+mj-lt"/>
            </a:endParaRPr>
          </a:p>
        </p:txBody>
      </p:sp>
      <p:pic>
        <p:nvPicPr>
          <p:cNvPr id="7170" name="Picture 2"/>
          <p:cNvPicPr>
            <a:picLocks noChangeAspect="1" noChangeArrowheads="1"/>
          </p:cNvPicPr>
          <p:nvPr/>
        </p:nvPicPr>
        <p:blipFill>
          <a:blip r:embed="rId2"/>
          <a:srcRect/>
          <a:stretch>
            <a:fillRect/>
          </a:stretch>
        </p:blipFill>
        <p:spPr bwMode="auto">
          <a:xfrm>
            <a:off x="2124199" y="692696"/>
            <a:ext cx="8220273" cy="6006058"/>
          </a:xfrm>
          <a:prstGeom prst="rect">
            <a:avLst/>
          </a:prstGeom>
          <a:noFill/>
          <a:ln w="9525">
            <a:noFill/>
            <a:miter lim="800000"/>
            <a:headEnd/>
            <a:tailEnd/>
          </a:ln>
          <a:effectLst/>
        </p:spPr>
      </p:pic>
      <p:sp>
        <p:nvSpPr>
          <p:cNvPr id="4" name="CasellaDiTesto 3"/>
          <p:cNvSpPr txBox="1"/>
          <p:nvPr/>
        </p:nvSpPr>
        <p:spPr>
          <a:xfrm>
            <a:off x="6960096" y="6505599"/>
            <a:ext cx="5256584" cy="307777"/>
          </a:xfrm>
          <a:prstGeom prst="rect">
            <a:avLst/>
          </a:prstGeom>
          <a:noFill/>
        </p:spPr>
        <p:txBody>
          <a:bodyPr wrap="square" rtlCol="0">
            <a:spAutoFit/>
          </a:bodyPr>
          <a:lstStyle/>
          <a:p>
            <a:pPr algn="r"/>
            <a:r>
              <a:rPr lang="it-IT" sz="1400" dirty="0" err="1" smtClean="0"/>
              <a:t>Courtesy</a:t>
            </a:r>
            <a:r>
              <a:rPr lang="it-IT" sz="1400" dirty="0" smtClean="0"/>
              <a:t> </a:t>
            </a:r>
            <a:r>
              <a:rPr lang="it-IT" sz="1400" dirty="0" err="1" smtClean="0"/>
              <a:t>by</a:t>
            </a:r>
            <a:r>
              <a:rPr lang="it-IT" sz="1400" dirty="0" smtClean="0"/>
              <a:t> Paola </a:t>
            </a:r>
            <a:r>
              <a:rPr lang="it-IT" sz="1400" dirty="0" err="1" smtClean="0"/>
              <a:t>Pagliara</a:t>
            </a:r>
            <a:r>
              <a:rPr lang="it-IT" sz="1400" dirty="0" smtClean="0"/>
              <a:t> – Dipartimento Protezione Civile</a:t>
            </a:r>
            <a:endParaRPr lang="it-IT" sz="1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testo 1"/>
          <p:cNvSpPr txBox="1">
            <a:spLocks/>
          </p:cNvSpPr>
          <p:nvPr/>
        </p:nvSpPr>
        <p:spPr>
          <a:xfrm>
            <a:off x="380960" y="142852"/>
            <a:ext cx="11233149" cy="648071"/>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rgbClr val="BD2B0B"/>
                </a:solidFill>
                <a:latin typeface="+mj-lt"/>
              </a:rPr>
              <a:t>Il </a:t>
            </a:r>
            <a:r>
              <a:rPr lang="en-US" sz="2400" b="1" dirty="0" err="1" smtClean="0">
                <a:solidFill>
                  <a:srgbClr val="BD2B0B"/>
                </a:solidFill>
                <a:latin typeface="+mj-lt"/>
              </a:rPr>
              <a:t>Sistema</a:t>
            </a:r>
            <a:r>
              <a:rPr lang="en-US" sz="2400" b="1" dirty="0" smtClean="0">
                <a:solidFill>
                  <a:srgbClr val="BD2B0B"/>
                </a:solidFill>
                <a:latin typeface="+mj-lt"/>
              </a:rPr>
              <a:t> IT-Alert</a:t>
            </a:r>
            <a:endParaRPr lang="it-IT" sz="2400" b="1" dirty="0">
              <a:solidFill>
                <a:srgbClr val="BD2B0B"/>
              </a:solidFill>
              <a:latin typeface="+mj-lt"/>
            </a:endParaRPr>
          </a:p>
        </p:txBody>
      </p:sp>
      <p:pic>
        <p:nvPicPr>
          <p:cNvPr id="5" name="Picture 2"/>
          <p:cNvPicPr>
            <a:picLocks noChangeAspect="1" noChangeArrowheads="1"/>
          </p:cNvPicPr>
          <p:nvPr/>
        </p:nvPicPr>
        <p:blipFill>
          <a:blip r:embed="rId2"/>
          <a:srcRect/>
          <a:stretch>
            <a:fillRect/>
          </a:stretch>
        </p:blipFill>
        <p:spPr bwMode="auto">
          <a:xfrm>
            <a:off x="4165273" y="2564904"/>
            <a:ext cx="7835383" cy="4113679"/>
          </a:xfrm>
          <a:prstGeom prst="rect">
            <a:avLst/>
          </a:prstGeom>
          <a:noFill/>
          <a:ln w="9525">
            <a:noFill/>
            <a:miter lim="800000"/>
            <a:headEnd/>
            <a:tailEnd/>
          </a:ln>
          <a:effectLst/>
        </p:spPr>
      </p:pic>
      <p:sp>
        <p:nvSpPr>
          <p:cNvPr id="6" name="Rettangolo 5"/>
          <p:cNvSpPr/>
          <p:nvPr/>
        </p:nvSpPr>
        <p:spPr>
          <a:xfrm>
            <a:off x="407368" y="666562"/>
            <a:ext cx="11449272" cy="2031325"/>
          </a:xfrm>
          <a:prstGeom prst="rect">
            <a:avLst/>
          </a:prstGeom>
        </p:spPr>
        <p:txBody>
          <a:bodyPr wrap="square">
            <a:spAutoFit/>
          </a:bodyPr>
          <a:lstStyle/>
          <a:p>
            <a:r>
              <a:rPr lang="it-IT" b="1" dirty="0" err="1" smtClean="0"/>
              <a:t>IT-Alert</a:t>
            </a:r>
            <a:r>
              <a:rPr lang="it-IT" dirty="0" smtClean="0"/>
              <a:t> è un sistema di allarme pubblico per l'informazione diretta alla popolazione, che dirama ai </a:t>
            </a:r>
            <a:r>
              <a:rPr lang="it-IT" b="1" dirty="0" smtClean="0"/>
              <a:t>telefoni cellulari presenti in una determinata area geografica</a:t>
            </a:r>
            <a:r>
              <a:rPr lang="it-IT" dirty="0" smtClean="0"/>
              <a:t>, tramite tecnologia </a:t>
            </a:r>
            <a:r>
              <a:rPr lang="it-IT" dirty="0" err="1" smtClean="0"/>
              <a:t>Cell</a:t>
            </a:r>
            <a:r>
              <a:rPr lang="it-IT" dirty="0" smtClean="0"/>
              <a:t> Broadcast, messaggi utili in caso di </a:t>
            </a:r>
            <a:r>
              <a:rPr lang="it-IT" b="1" dirty="0" smtClean="0"/>
              <a:t>gravi emergenze o catastrofi imminenti</a:t>
            </a:r>
            <a:r>
              <a:rPr lang="it-IT" dirty="0" smtClean="0"/>
              <a:t>.</a:t>
            </a:r>
          </a:p>
          <a:p>
            <a:r>
              <a:rPr lang="it-IT" dirty="0" err="1" smtClean="0"/>
              <a:t>IT-Alert</a:t>
            </a:r>
            <a:r>
              <a:rPr lang="it-IT" dirty="0" smtClean="0"/>
              <a:t> è attualmente in fase di </a:t>
            </a:r>
            <a:r>
              <a:rPr lang="it-IT" b="1" dirty="0" smtClean="0"/>
              <a:t>sperimentazione </a:t>
            </a:r>
            <a:r>
              <a:rPr lang="it-IT" dirty="0" smtClean="0"/>
              <a:t>(fino al 12 febbraio, sperimentazione </a:t>
            </a:r>
            <a:r>
              <a:rPr lang="it-IT" dirty="0" err="1" smtClean="0"/>
              <a:t>prolngata</a:t>
            </a:r>
            <a:r>
              <a:rPr lang="it-IT" dirty="0" smtClean="0"/>
              <a:t> per piogge intense), </a:t>
            </a:r>
            <a:r>
              <a:rPr lang="it-IT" dirty="0" smtClean="0"/>
              <a:t>con la possibilità tutt’oggi d'essere usato attivamente "in alcuni casi specifici di gravi emergenze e catastrofi imminenti o in corso".</a:t>
            </a:r>
          </a:p>
          <a:p>
            <a:endParaRPr lang="it-IT" dirty="0"/>
          </a:p>
        </p:txBody>
      </p:sp>
      <p:sp>
        <p:nvSpPr>
          <p:cNvPr id="7" name="Rettangolo 6"/>
          <p:cNvSpPr/>
          <p:nvPr/>
        </p:nvSpPr>
        <p:spPr>
          <a:xfrm>
            <a:off x="407368" y="2510894"/>
            <a:ext cx="3672408" cy="2862322"/>
          </a:xfrm>
          <a:prstGeom prst="rect">
            <a:avLst/>
          </a:prstGeom>
        </p:spPr>
        <p:txBody>
          <a:bodyPr wrap="square">
            <a:spAutoFit/>
          </a:bodyPr>
          <a:lstStyle/>
          <a:p>
            <a:r>
              <a:rPr lang="it-IT" dirty="0" smtClean="0"/>
              <a:t>Quando sarà operativo, il Servizio Nazionale della protezione civile con </a:t>
            </a:r>
            <a:r>
              <a:rPr lang="it-IT" dirty="0" err="1" smtClean="0"/>
              <a:t>IT-Alert</a:t>
            </a:r>
            <a:r>
              <a:rPr lang="it-IT" dirty="0" smtClean="0"/>
              <a:t> </a:t>
            </a:r>
            <a:r>
              <a:rPr lang="it-IT" b="1" dirty="0" smtClean="0"/>
              <a:t>integrerà le modalità di informazione e comunicazione già previste per informare la popolazione</a:t>
            </a:r>
            <a:r>
              <a:rPr lang="it-IT" dirty="0" smtClean="0"/>
              <a:t>. Lo scopo è quello di favorire l’adozione delle misure di auto-protezione da parte del cittadino, in base al tipo di rischio e di contesto in cui egli si trova.</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Stato</a:t>
            </a:r>
            <a:r>
              <a:rPr lang="en-US" dirty="0" smtClean="0"/>
              <a:t> </a:t>
            </a:r>
            <a:r>
              <a:rPr lang="en-US" dirty="0" err="1" smtClean="0"/>
              <a:t>attuale</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r>
              <a:rPr lang="en-US" dirty="0" smtClean="0"/>
              <a:t> in Italia (1/3)</a:t>
            </a:r>
            <a:endParaRPr lang="it-IT" dirty="0"/>
          </a:p>
        </p:txBody>
      </p:sp>
      <p:sp>
        <p:nvSpPr>
          <p:cNvPr id="15" name="Rettangolo 14"/>
          <p:cNvSpPr/>
          <p:nvPr/>
        </p:nvSpPr>
        <p:spPr>
          <a:xfrm>
            <a:off x="384508" y="539005"/>
            <a:ext cx="11305256" cy="4247317"/>
          </a:xfrm>
          <a:prstGeom prst="rect">
            <a:avLst/>
          </a:prstGeom>
        </p:spPr>
        <p:txBody>
          <a:bodyPr wrap="square">
            <a:spAutoFit/>
          </a:bodyPr>
          <a:lstStyle/>
          <a:p>
            <a:r>
              <a:rPr lang="it-IT" dirty="0" smtClean="0"/>
              <a:t>Dalla Audizione del Presidente della Commissione Grandi Rischi, Prof. Gabriele </a:t>
            </a:r>
            <a:r>
              <a:rPr lang="it-IT" dirty="0" err="1" smtClean="0"/>
              <a:t>Scarascia</a:t>
            </a:r>
            <a:r>
              <a:rPr lang="it-IT" dirty="0" smtClean="0"/>
              <a:t> </a:t>
            </a:r>
            <a:r>
              <a:rPr lang="it-IT" dirty="0" err="1" smtClean="0"/>
              <a:t>Mugnozza</a:t>
            </a:r>
            <a:r>
              <a:rPr lang="it-IT" dirty="0" smtClean="0"/>
              <a:t>, del 5 novembre 2020 presso la Commissione VIII Ambiente, Territorio e Lavori Pubblici della Camera dei Deputati:</a:t>
            </a:r>
          </a:p>
          <a:p>
            <a:endParaRPr lang="it-IT" dirty="0" smtClean="0"/>
          </a:p>
          <a:p>
            <a:pPr marL="361950" indent="-180975">
              <a:buFont typeface="Arial" pitchFamily="34" charset="0"/>
              <a:buChar char="•"/>
            </a:pPr>
            <a:r>
              <a:rPr lang="it-IT" dirty="0" smtClean="0"/>
              <a:t>L’Italia è il paese europeo </a:t>
            </a:r>
            <a:r>
              <a:rPr lang="it-IT" b="1" dirty="0" smtClean="0"/>
              <a:t>maggiormente interessato da fenomeni franosi</a:t>
            </a:r>
            <a:r>
              <a:rPr lang="it-IT" dirty="0" smtClean="0"/>
              <a:t>, con 620.000 frane censite; secondo l’IFFI (Inventario Fenomeni Franosi in Italia a cura dell’ISPRA) le frane interessano un’area di 23.700 km 2, pari a circa l’8% del territorio nazionale;</a:t>
            </a:r>
          </a:p>
          <a:p>
            <a:pPr marL="361950" indent="-180975">
              <a:buFont typeface="Arial" pitchFamily="34" charset="0"/>
              <a:buChar char="•"/>
            </a:pPr>
            <a:r>
              <a:rPr lang="it-IT" dirty="0" smtClean="0"/>
              <a:t>L’Italia è molto esposta anche al </a:t>
            </a:r>
            <a:r>
              <a:rPr lang="it-IT" b="1" dirty="0" smtClean="0"/>
              <a:t>rischio di alluvioni</a:t>
            </a:r>
            <a:r>
              <a:rPr lang="it-IT" dirty="0" smtClean="0"/>
              <a:t>; infatti, secondo le mappature dei Piani di Gestione del Rischio di Alluvione (PGRA), quasi 2 milioni di abitanti risiedono in aree P3 (ovvero ad alta pericolosità di alluvione, con tempo di ricorrenza di inondazione stimato tra 20 e 50 anni); 5.9 milioni (10% della popolazione) risiedono in aree a media pericolosità P2 (</a:t>
            </a:r>
            <a:r>
              <a:rPr lang="it-IT" dirty="0" err="1" smtClean="0"/>
              <a:t>Tr</a:t>
            </a:r>
            <a:r>
              <a:rPr lang="it-IT" dirty="0" smtClean="0"/>
              <a:t> 100-200 anni), mentre 9.0 milioni (circa il 15%) vivono in aree inondabili come definite nello scenario P1 (relativo a scenari di eventi estremi);</a:t>
            </a:r>
          </a:p>
          <a:p>
            <a:pPr marL="361950" indent="-180975">
              <a:buFont typeface="Arial" pitchFamily="34" charset="0"/>
              <a:buChar char="•"/>
            </a:pPr>
            <a:r>
              <a:rPr lang="it-IT" b="1" dirty="0" smtClean="0"/>
              <a:t>Le conseguenze di frane ed esondazioni sono sempre più catastrofiche</a:t>
            </a:r>
            <a:r>
              <a:rPr lang="it-IT" dirty="0" smtClean="0"/>
              <a:t>, anche a causa della crescente urbanizzazione del territorio, dello sconsiderato aumento di consumo di suolo e di un incremento nella frequenza degli eventi meteorologici ad elevata intensità, spesso in aree</a:t>
            </a:r>
            <a:br>
              <a:rPr lang="it-IT" dirty="0" smtClean="0"/>
            </a:br>
            <a:r>
              <a:rPr lang="it-IT" dirty="0" smtClean="0"/>
              <a:t>limitate, anche in conseguenza dei </a:t>
            </a:r>
            <a:r>
              <a:rPr lang="it-IT" b="1" dirty="0" smtClean="0"/>
              <a:t>cambiamenti climatici</a:t>
            </a:r>
            <a:r>
              <a:rPr lang="it-IT" dirty="0" smtClean="0"/>
              <a:t>.</a:t>
            </a:r>
          </a:p>
        </p:txBody>
      </p:sp>
      <p:pic>
        <p:nvPicPr>
          <p:cNvPr id="1026" name="Picture 2"/>
          <p:cNvPicPr>
            <a:picLocks noChangeAspect="1" noChangeArrowheads="1"/>
          </p:cNvPicPr>
          <p:nvPr/>
        </p:nvPicPr>
        <p:blipFill>
          <a:blip r:embed="rId2"/>
          <a:srcRect/>
          <a:stretch>
            <a:fillRect/>
          </a:stretch>
        </p:blipFill>
        <p:spPr bwMode="auto">
          <a:xfrm>
            <a:off x="6778558" y="4214818"/>
            <a:ext cx="5413441" cy="2643182"/>
          </a:xfrm>
          <a:prstGeom prst="rect">
            <a:avLst/>
          </a:prstGeom>
          <a:noFill/>
          <a:ln w="9525">
            <a:noFill/>
            <a:miter lim="800000"/>
            <a:headEnd/>
            <a:tailEnd/>
          </a:ln>
          <a:effectLst/>
        </p:spPr>
      </p:pic>
      <p:sp>
        <p:nvSpPr>
          <p:cNvPr id="5" name="Rettangolo 4"/>
          <p:cNvSpPr/>
          <p:nvPr/>
        </p:nvSpPr>
        <p:spPr>
          <a:xfrm>
            <a:off x="648072" y="6464369"/>
            <a:ext cx="6096000" cy="276999"/>
          </a:xfrm>
          <a:prstGeom prst="rect">
            <a:avLst/>
          </a:prstGeom>
        </p:spPr>
        <p:txBody>
          <a:bodyPr>
            <a:spAutoFit/>
          </a:bodyPr>
          <a:lstStyle/>
          <a:p>
            <a:pPr algn="r"/>
            <a:r>
              <a:rPr lang="it-IT" sz="1200" dirty="0" smtClean="0"/>
              <a:t>https://servizimoka.regione.emilia-romagna.it/mokaApp/apps/DA/index.html</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220032" y="770826"/>
            <a:ext cx="11305256" cy="5109091"/>
          </a:xfrm>
          <a:prstGeom prst="rect">
            <a:avLst/>
          </a:prstGeom>
        </p:spPr>
        <p:txBody>
          <a:bodyPr wrap="square">
            <a:spAutoFit/>
          </a:bodyPr>
          <a:lstStyle/>
          <a:p>
            <a:pPr marL="361950" indent="-180975">
              <a:spcBef>
                <a:spcPts val="600"/>
              </a:spcBef>
              <a:buFont typeface="Arial" pitchFamily="34" charset="0"/>
              <a:buChar char="•"/>
            </a:pPr>
            <a:r>
              <a:rPr lang="it-IT" dirty="0" smtClean="0"/>
              <a:t>Riguardo allo stato di attuazione dell’Inventario IFFI, si deve sottolineare che esso ha beneficiato fino al 2007 di finanziamenti nazionali (ex Legge 183/’89 “Norme per il riassetto organizzativo e funzionale della Difesa del Suolo”). </a:t>
            </a:r>
            <a:r>
              <a:rPr lang="it-IT" b="1" dirty="0" smtClean="0"/>
              <a:t>Dopo il 2007, solo undici – tra Regioni e Province Autonome - hanno continuato ad aggiornare i dati con risorse proprie, mentre per le restanti dieci i dati sono rimasti fermi al 2007</a:t>
            </a:r>
            <a:r>
              <a:rPr lang="it-IT" dirty="0" smtClean="0"/>
              <a:t>;</a:t>
            </a:r>
          </a:p>
          <a:p>
            <a:pPr marL="361950" indent="-180975">
              <a:spcBef>
                <a:spcPts val="600"/>
              </a:spcBef>
              <a:buFont typeface="Arial" pitchFamily="34" charset="0"/>
              <a:buChar char="•"/>
            </a:pPr>
            <a:r>
              <a:rPr lang="it-IT" dirty="0" smtClean="0">
                <a:solidFill>
                  <a:srgbClr val="0070C0"/>
                </a:solidFill>
              </a:rPr>
              <a:t>La </a:t>
            </a:r>
            <a:r>
              <a:rPr lang="it-IT" dirty="0" err="1" smtClean="0">
                <a:solidFill>
                  <a:srgbClr val="0070C0"/>
                </a:solidFill>
              </a:rPr>
              <a:t>mosaicatura</a:t>
            </a:r>
            <a:r>
              <a:rPr lang="it-IT" dirty="0" smtClean="0">
                <a:solidFill>
                  <a:srgbClr val="0070C0"/>
                </a:solidFill>
              </a:rPr>
              <a:t> nazionale effettuata da ISPRA per la pericolosità e il rischio da alluvione mostra inequivocabilmente una </a:t>
            </a:r>
            <a:r>
              <a:rPr lang="it-IT" b="1" dirty="0" smtClean="0">
                <a:solidFill>
                  <a:srgbClr val="0070C0"/>
                </a:solidFill>
              </a:rPr>
              <a:t>forte eterogeneità dei risultati delle mappature effettuate dalle Autorità di Bacino Distrettuali</a:t>
            </a:r>
            <a:r>
              <a:rPr lang="it-IT" dirty="0" smtClean="0">
                <a:solidFill>
                  <a:srgbClr val="0070C0"/>
                </a:solidFill>
              </a:rPr>
              <a:t>; inoltre, per ampia parte del territorio nazionale, la mappatura riguarda solo i corsi d’acqua principali, mentre dovrebbe essere estesa ai corsi d’acqua minori (il cosiddetto reticolo secondario);</a:t>
            </a:r>
          </a:p>
          <a:p>
            <a:pPr marL="361950" indent="-180975">
              <a:spcBef>
                <a:spcPts val="600"/>
              </a:spcBef>
              <a:buFont typeface="Arial" pitchFamily="34" charset="0"/>
              <a:buChar char="•"/>
            </a:pPr>
            <a:r>
              <a:rPr lang="it-IT" dirty="0" smtClean="0"/>
              <a:t>L’analoga </a:t>
            </a:r>
            <a:r>
              <a:rPr lang="it-IT" dirty="0" err="1" smtClean="0"/>
              <a:t>mosaicatura</a:t>
            </a:r>
            <a:r>
              <a:rPr lang="it-IT" dirty="0" smtClean="0"/>
              <a:t> predisposta per la pericolosità da frana, sempre a cura di ISPRA e derivante dai Piani di Assetto Idrogeologico sulla base degli aggiornamenti forniti dalle Autorità di Bacino Distrettuali, mostra anch’essa una </a:t>
            </a:r>
            <a:r>
              <a:rPr lang="it-IT" b="1" dirty="0" smtClean="0"/>
              <a:t>significativa disomogeneità dovuta principalmente alle differenti metodologie utilizzate</a:t>
            </a:r>
            <a:r>
              <a:rPr lang="it-IT" dirty="0" smtClean="0"/>
              <a:t>;</a:t>
            </a:r>
          </a:p>
          <a:p>
            <a:pPr marL="361950" indent="-180975">
              <a:spcBef>
                <a:spcPts val="600"/>
              </a:spcBef>
              <a:buFont typeface="Arial" pitchFamily="34" charset="0"/>
              <a:buChar char="•"/>
            </a:pPr>
            <a:r>
              <a:rPr lang="it-IT" dirty="0" smtClean="0">
                <a:solidFill>
                  <a:srgbClr val="0070C0"/>
                </a:solidFill>
              </a:rPr>
              <a:t>Nel contrasto al rischio di alluvione e da frana permangono tuttora numerose criticità, dovute non solo all’</a:t>
            </a:r>
            <a:r>
              <a:rPr lang="it-IT" b="1" dirty="0" smtClean="0">
                <a:solidFill>
                  <a:srgbClr val="0070C0"/>
                </a:solidFill>
              </a:rPr>
              <a:t>insufficienza delle risorse economiche allocate per gli interventi di tipo strutturale e non strutturale, ma spesso anche all’inadeguatezza degli approcci metodologici utilizzati, non aggiornati allo stato dell’arte della ricerca</a:t>
            </a:r>
            <a:r>
              <a:rPr lang="it-IT" dirty="0" smtClean="0">
                <a:solidFill>
                  <a:srgbClr val="0070C0"/>
                </a:solidFill>
              </a:rPr>
              <a:t>;</a:t>
            </a:r>
          </a:p>
          <a:p>
            <a:pPr marL="361950" indent="-180975">
              <a:spcBef>
                <a:spcPts val="600"/>
              </a:spcBef>
              <a:buFont typeface="Arial" pitchFamily="34" charset="0"/>
              <a:buChar char="•"/>
            </a:pPr>
            <a:r>
              <a:rPr lang="it-IT" dirty="0" smtClean="0"/>
              <a:t>Quale ulteriore elemento di criticità, i recenti eventi sismici nell’Italia centrale hanno evidenziato la necessità di avere un </a:t>
            </a:r>
            <a:r>
              <a:rPr lang="it-IT" b="1" dirty="0" smtClean="0"/>
              <a:t>censimento aggiornato e realistico di frane ed aree inondabili</a:t>
            </a:r>
            <a:r>
              <a:rPr lang="it-IT" dirty="0" smtClean="0"/>
              <a:t>, ai fini di un’adeguata pianificazione </a:t>
            </a:r>
            <a:br>
              <a:rPr lang="it-IT" dirty="0" smtClean="0"/>
            </a:br>
            <a:r>
              <a:rPr lang="it-IT" dirty="0" smtClean="0"/>
              <a:t>delle attività in emergenza e in post-emergenza.</a:t>
            </a:r>
          </a:p>
        </p:txBody>
      </p:sp>
      <p:sp>
        <p:nvSpPr>
          <p:cNvPr id="7" name="Segnaposto testo 1"/>
          <p:cNvSpPr>
            <a:spLocks noGrp="1"/>
          </p:cNvSpPr>
          <p:nvPr>
            <p:ph type="body" sz="quarter" idx="10"/>
          </p:nvPr>
        </p:nvSpPr>
        <p:spPr>
          <a:xfrm>
            <a:off x="380960" y="142852"/>
            <a:ext cx="11233149" cy="648071"/>
          </a:xfrm>
        </p:spPr>
        <p:txBody>
          <a:bodyPr/>
          <a:lstStyle/>
          <a:p>
            <a:r>
              <a:rPr lang="en-US" dirty="0" err="1" smtClean="0"/>
              <a:t>Stato</a:t>
            </a:r>
            <a:r>
              <a:rPr lang="en-US" dirty="0" smtClean="0"/>
              <a:t> </a:t>
            </a:r>
            <a:r>
              <a:rPr lang="en-US" dirty="0" err="1" smtClean="0"/>
              <a:t>attuale</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r>
              <a:rPr lang="en-US" dirty="0" smtClean="0"/>
              <a:t> in Italia (2/3)</a:t>
            </a:r>
            <a:endParaRPr lang="it-IT" dirty="0"/>
          </a:p>
        </p:txBody>
      </p:sp>
      <p:sp>
        <p:nvSpPr>
          <p:cNvPr id="4" name="Segnaposto testo 3"/>
          <p:cNvSpPr txBox="1">
            <a:spLocks/>
          </p:cNvSpPr>
          <p:nvPr/>
        </p:nvSpPr>
        <p:spPr>
          <a:xfrm>
            <a:off x="4238612" y="6500810"/>
            <a:ext cx="3714776" cy="35719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Presentazione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disponibile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su</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2"/>
              </a:rPr>
              <a:t>www.albertomontanari.it</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200" b="0"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384508" y="620688"/>
            <a:ext cx="11305256" cy="4524315"/>
          </a:xfrm>
          <a:prstGeom prst="rect">
            <a:avLst/>
          </a:prstGeom>
        </p:spPr>
        <p:txBody>
          <a:bodyPr wrap="square">
            <a:spAutoFit/>
          </a:bodyPr>
          <a:lstStyle/>
          <a:p>
            <a:r>
              <a:rPr lang="it-IT" dirty="0" smtClean="0"/>
              <a:t>Decennali criticità nella gestione del rischio idrogeologico nel nostro Paese:</a:t>
            </a:r>
          </a:p>
          <a:p>
            <a:endParaRPr lang="it-IT" dirty="0" smtClean="0"/>
          </a:p>
          <a:p>
            <a:pPr marL="361950" indent="-180975">
              <a:buFont typeface="Arial" pitchFamily="34" charset="0"/>
              <a:buChar char="•"/>
            </a:pPr>
            <a:r>
              <a:rPr lang="it-IT" dirty="0" smtClean="0"/>
              <a:t>Il mancato accoglimento delle proposte programmatiche della “Commissione De Marchi” risalente agli anni ’70 (si prevedevano interventi di “difesa idraulica e del suolo” distribuiti in un arco di 30 anni);</a:t>
            </a:r>
          </a:p>
          <a:p>
            <a:pPr marL="361950" indent="-180975">
              <a:buFont typeface="Arial" pitchFamily="34" charset="0"/>
              <a:buChar char="•"/>
            </a:pPr>
            <a:r>
              <a:rPr lang="it-IT" dirty="0" smtClean="0"/>
              <a:t>La mancata o carente programmazione territoriale, con una gestione che ha consentito un uso a volte illegale del territorio, non di rado tollerato dalle autorità;</a:t>
            </a:r>
          </a:p>
          <a:p>
            <a:pPr marL="361950" indent="-180975">
              <a:buFont typeface="Arial" pitchFamily="34" charset="0"/>
              <a:buChar char="•"/>
            </a:pPr>
            <a:r>
              <a:rPr lang="it-IT" dirty="0" smtClean="0"/>
              <a:t>La più volte invocata, ma mai raggiunta, Cabina di regia unitaria (si ricordi la Struttura di Missione del 2014 presso la Presidenza del Consiglio dei Ministri denominata “Italia Sicura”);</a:t>
            </a:r>
          </a:p>
          <a:p>
            <a:pPr marL="361950" indent="-180975">
              <a:buFont typeface="Arial" pitchFamily="34" charset="0"/>
              <a:buChar char="•"/>
            </a:pPr>
            <a:r>
              <a:rPr lang="it-IT" dirty="0" smtClean="0"/>
              <a:t>La mancanza di un documento relativo al fabbricato che dia contezza delle condizioni di rischio geologico, in senso lato, a cui sono assoggettate le nostre abitazioni e gli impianti produttivi: oggi la normativa ci impone di sapere a che classe energetica appartiene la nostra abitazione, ma non sappiamo nulla dei rischi geologici che su essa incombono;</a:t>
            </a:r>
          </a:p>
          <a:p>
            <a:pPr marL="361950" indent="-180975">
              <a:buFont typeface="Arial" pitchFamily="34" charset="0"/>
              <a:buChar char="•"/>
            </a:pPr>
            <a:r>
              <a:rPr lang="it-IT" dirty="0" smtClean="0"/>
              <a:t>La questione delle coperture assicurative per le calamità naturali, da cui possano pervenire anche risorse finanziarie pubbliche per il ristoro dei danni (analogamente a quanto previsto per la RC auto, con un’aliquota destinata al finanziamento del SSN).</a:t>
            </a:r>
          </a:p>
          <a:p>
            <a:endParaRPr lang="it-IT" dirty="0" smtClean="0"/>
          </a:p>
        </p:txBody>
      </p:sp>
      <p:pic>
        <p:nvPicPr>
          <p:cNvPr id="2050" name="Picture 2"/>
          <p:cNvPicPr>
            <a:picLocks noChangeAspect="1" noChangeArrowheads="1"/>
          </p:cNvPicPr>
          <p:nvPr/>
        </p:nvPicPr>
        <p:blipFill>
          <a:blip r:embed="rId2"/>
          <a:srcRect l="36825"/>
          <a:stretch>
            <a:fillRect/>
          </a:stretch>
        </p:blipFill>
        <p:spPr bwMode="auto">
          <a:xfrm>
            <a:off x="7879859" y="4572008"/>
            <a:ext cx="1826118" cy="2285992"/>
          </a:xfrm>
          <a:prstGeom prst="rect">
            <a:avLst/>
          </a:prstGeom>
          <a:noFill/>
          <a:ln w="9525">
            <a:noFill/>
            <a:miter lim="800000"/>
            <a:headEnd/>
            <a:tailEnd/>
          </a:ln>
          <a:effectLst/>
        </p:spPr>
      </p:pic>
      <p:sp>
        <p:nvSpPr>
          <p:cNvPr id="5" name="Rettangolo 4"/>
          <p:cNvSpPr/>
          <p:nvPr/>
        </p:nvSpPr>
        <p:spPr>
          <a:xfrm>
            <a:off x="4119570" y="5863256"/>
            <a:ext cx="3833818" cy="461665"/>
          </a:xfrm>
          <a:prstGeom prst="rect">
            <a:avLst/>
          </a:prstGeom>
        </p:spPr>
        <p:txBody>
          <a:bodyPr wrap="square">
            <a:spAutoFit/>
          </a:bodyPr>
          <a:lstStyle/>
          <a:p>
            <a:r>
              <a:rPr lang="it-IT" sz="1200" dirty="0" smtClean="0">
                <a:solidFill>
                  <a:srgbClr val="0070C0"/>
                </a:solidFill>
              </a:rPr>
              <a:t>Il titolo del quotidiano "Il Mattino" del 26 novembre 1980, tre giorni dopo il tragico terremoto in Irpinia.</a:t>
            </a:r>
            <a:endParaRPr lang="it-IT" sz="1200" dirty="0">
              <a:solidFill>
                <a:srgbClr val="0070C0"/>
              </a:solidFill>
            </a:endParaRPr>
          </a:p>
        </p:txBody>
      </p:sp>
      <p:sp>
        <p:nvSpPr>
          <p:cNvPr id="7" name="Segnaposto testo 1"/>
          <p:cNvSpPr>
            <a:spLocks noGrp="1"/>
          </p:cNvSpPr>
          <p:nvPr>
            <p:ph type="body" sz="quarter" idx="10"/>
          </p:nvPr>
        </p:nvSpPr>
        <p:spPr>
          <a:xfrm>
            <a:off x="380960" y="142852"/>
            <a:ext cx="11233149" cy="648071"/>
          </a:xfrm>
        </p:spPr>
        <p:txBody>
          <a:bodyPr/>
          <a:lstStyle/>
          <a:p>
            <a:r>
              <a:rPr lang="en-US" dirty="0" err="1" smtClean="0"/>
              <a:t>Stato</a:t>
            </a:r>
            <a:r>
              <a:rPr lang="en-US" dirty="0" smtClean="0"/>
              <a:t> </a:t>
            </a:r>
            <a:r>
              <a:rPr lang="en-US" dirty="0" err="1" smtClean="0"/>
              <a:t>attuale</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r>
              <a:rPr lang="en-US" dirty="0" smtClean="0"/>
              <a:t> in Italia (3/3)</a:t>
            </a:r>
            <a:endParaRPr lang="it-IT"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407368" y="538802"/>
            <a:ext cx="11305256" cy="3970318"/>
          </a:xfrm>
          <a:prstGeom prst="rect">
            <a:avLst/>
          </a:prstGeom>
        </p:spPr>
        <p:txBody>
          <a:bodyPr wrap="square">
            <a:spAutoFit/>
          </a:bodyPr>
          <a:lstStyle/>
          <a:p>
            <a:r>
              <a:rPr lang="it-IT" dirty="0" smtClean="0"/>
              <a:t>Il Paese ha </a:t>
            </a:r>
            <a:r>
              <a:rPr lang="it-IT" b="1" dirty="0" smtClean="0"/>
              <a:t>impellente necessità di mitigare ulteriormente il rischio idrologico e geologico: numerosi eventi ci colgono ancora di sorpresa</a:t>
            </a:r>
            <a:r>
              <a:rPr lang="it-IT" dirty="0" smtClean="0"/>
              <a:t> (si veda: </a:t>
            </a:r>
            <a:r>
              <a:rPr lang="it-IT" i="1" dirty="0" smtClean="0"/>
              <a:t>La Spada di Damocle della Piena Impossibile</a:t>
            </a:r>
            <a:r>
              <a:rPr lang="it-IT" dirty="0" smtClean="0"/>
              <a:t>, </a:t>
            </a:r>
            <a:r>
              <a:rPr lang="it-IT" dirty="0" err="1" smtClean="0"/>
              <a:t>Bloeschl</a:t>
            </a:r>
            <a:r>
              <a:rPr lang="it-IT" dirty="0" smtClean="0"/>
              <a:t> e Montanari, L’Acqua 2023).</a:t>
            </a:r>
          </a:p>
          <a:p>
            <a:endParaRPr lang="it-IT" dirty="0" smtClean="0"/>
          </a:p>
          <a:p>
            <a:r>
              <a:rPr lang="it-IT" dirty="0" smtClean="0"/>
              <a:t>Il contributo della comunità scientifica sarà fondamentale per:</a:t>
            </a:r>
          </a:p>
          <a:p>
            <a:pPr marL="457200" indent="-228600">
              <a:buFont typeface="Arial" pitchFamily="34" charset="0"/>
              <a:buChar char="•"/>
            </a:pPr>
            <a:r>
              <a:rPr lang="it-IT" dirty="0" smtClean="0"/>
              <a:t>Omogeneizzare la mappatura del rischio;</a:t>
            </a:r>
          </a:p>
          <a:p>
            <a:pPr marL="457200" indent="-228600">
              <a:buFont typeface="Arial" pitchFamily="34" charset="0"/>
              <a:buChar char="•"/>
            </a:pPr>
            <a:r>
              <a:rPr lang="it-IT" dirty="0" smtClean="0"/>
              <a:t>Aggiornare gli approcci metodologici allo </a:t>
            </a:r>
            <a:r>
              <a:rPr lang="it-IT" b="1" dirty="0" smtClean="0"/>
              <a:t>stato dell’arte globale</a:t>
            </a:r>
            <a:r>
              <a:rPr lang="it-IT" dirty="0" smtClean="0"/>
              <a:t>;</a:t>
            </a:r>
          </a:p>
          <a:p>
            <a:pPr marL="457200" indent="-228600">
              <a:buFont typeface="Arial" pitchFamily="34" charset="0"/>
              <a:buChar char="•"/>
            </a:pPr>
            <a:r>
              <a:rPr lang="it-IT" dirty="0" smtClean="0"/>
              <a:t>Utilizzare in soluzione completa ed intelligente l’informazione disponibile, anche facendo ricorso a tecniche di tipo “</a:t>
            </a:r>
            <a:r>
              <a:rPr lang="it-IT" dirty="0" err="1" smtClean="0"/>
              <a:t>machine</a:t>
            </a:r>
            <a:r>
              <a:rPr lang="it-IT" dirty="0" smtClean="0"/>
              <a:t> </a:t>
            </a:r>
            <a:r>
              <a:rPr lang="it-IT" dirty="0" err="1" smtClean="0"/>
              <a:t>learning</a:t>
            </a:r>
            <a:r>
              <a:rPr lang="it-IT" dirty="0" smtClean="0"/>
              <a:t>” (o intelligenza artificiale);</a:t>
            </a:r>
          </a:p>
          <a:p>
            <a:pPr marL="457200" indent="-228600">
              <a:buFont typeface="Arial" pitchFamily="34" charset="0"/>
              <a:buChar char="•"/>
            </a:pPr>
            <a:r>
              <a:rPr lang="it-IT" dirty="0" smtClean="0"/>
              <a:t>Identificare la soluzioni prioritarie, facendo chiarezza sulle prerogative di soluzioni di diverso tipo, strutturali e non strutturali;</a:t>
            </a:r>
          </a:p>
          <a:p>
            <a:pPr marL="457200" indent="-228600">
              <a:buFont typeface="Arial" pitchFamily="34" charset="0"/>
              <a:buChar char="•"/>
            </a:pPr>
            <a:r>
              <a:rPr lang="en-US" dirty="0" err="1" smtClean="0"/>
              <a:t>Gestire</a:t>
            </a:r>
            <a:r>
              <a:rPr lang="en-US" dirty="0" smtClean="0"/>
              <a:t> le </a:t>
            </a:r>
            <a:r>
              <a:rPr lang="en-US" dirty="0" err="1" smtClean="0"/>
              <a:t>inevitabili</a:t>
            </a:r>
            <a:r>
              <a:rPr lang="en-US" dirty="0" smtClean="0"/>
              <a:t> </a:t>
            </a:r>
            <a:r>
              <a:rPr lang="en-US" dirty="0" err="1" smtClean="0"/>
              <a:t>incertezze</a:t>
            </a:r>
            <a:r>
              <a:rPr lang="en-US" dirty="0" smtClean="0"/>
              <a:t> in </a:t>
            </a:r>
            <a:r>
              <a:rPr lang="en-US" dirty="0" err="1" smtClean="0"/>
              <a:t>gioco</a:t>
            </a:r>
            <a:r>
              <a:rPr lang="en-US" dirty="0" smtClean="0"/>
              <a:t>, </a:t>
            </a:r>
            <a:r>
              <a:rPr lang="en-US" dirty="0" err="1" smtClean="0"/>
              <a:t>promuovendo</a:t>
            </a:r>
            <a:r>
              <a:rPr lang="en-US" dirty="0" smtClean="0"/>
              <a:t> </a:t>
            </a:r>
            <a:r>
              <a:rPr lang="en-US" dirty="0" err="1" smtClean="0"/>
              <a:t>l’educazione</a:t>
            </a:r>
            <a:r>
              <a:rPr lang="en-US" dirty="0" smtClean="0"/>
              <a:t> </a:t>
            </a:r>
            <a:r>
              <a:rPr lang="en-US" dirty="0" err="1" smtClean="0"/>
              <a:t>della</a:t>
            </a:r>
            <a:r>
              <a:rPr lang="en-US" dirty="0" smtClean="0"/>
              <a:t> </a:t>
            </a:r>
            <a:r>
              <a:rPr lang="en-US" dirty="0" err="1" smtClean="0"/>
              <a:t>popolazione</a:t>
            </a:r>
            <a:r>
              <a:rPr lang="en-US" dirty="0" smtClean="0"/>
              <a:t>.</a:t>
            </a:r>
            <a:endParaRPr lang="it-IT" dirty="0" smtClean="0"/>
          </a:p>
          <a:p>
            <a:pPr marL="457200" indent="-228600">
              <a:buFont typeface="Arial" pitchFamily="34" charset="0"/>
              <a:buChar char="•"/>
            </a:pPr>
            <a:endParaRPr lang="it-IT" dirty="0" smtClean="0"/>
          </a:p>
          <a:p>
            <a:pPr marL="457200" indent="-228600">
              <a:buFont typeface="Arial" pitchFamily="34" charset="0"/>
              <a:buChar char="•"/>
            </a:pPr>
            <a:endParaRPr lang="it-IT" dirty="0" smtClean="0"/>
          </a:p>
          <a:p>
            <a:pPr marL="457200" indent="-228600">
              <a:buFont typeface="Arial" pitchFamily="34" charset="0"/>
              <a:buChar char="•"/>
            </a:pPr>
            <a:endParaRPr lang="it-IT" dirty="0" smtClean="0"/>
          </a:p>
        </p:txBody>
      </p:sp>
      <p:sp>
        <p:nvSpPr>
          <p:cNvPr id="7" name="Segnaposto testo 1"/>
          <p:cNvSpPr>
            <a:spLocks noGrp="1"/>
          </p:cNvSpPr>
          <p:nvPr>
            <p:ph type="body" sz="quarter" idx="10"/>
          </p:nvPr>
        </p:nvSpPr>
        <p:spPr>
          <a:xfrm>
            <a:off x="380960" y="142852"/>
            <a:ext cx="11233149" cy="648071"/>
          </a:xfrm>
        </p:spPr>
        <p:txBody>
          <a:bodyPr/>
          <a:lstStyle/>
          <a:p>
            <a:r>
              <a:rPr lang="en-US" dirty="0" err="1" smtClean="0"/>
              <a:t>Prospettive</a:t>
            </a:r>
            <a:r>
              <a:rPr lang="en-US" dirty="0" smtClean="0"/>
              <a:t> (1/3)</a:t>
            </a:r>
            <a:endParaRPr lang="it-IT" dirty="0"/>
          </a:p>
        </p:txBody>
      </p:sp>
      <p:pic>
        <p:nvPicPr>
          <p:cNvPr id="2050" name="Picture 2" descr="https://upload.wikimedia.org/wikipedia/commons/thumb/e/eb/Unraveling_AI_Complexity_-_A_Comparative_View_of_AI%2C_Machine_Learning%2C_Deep_Learning%2C_and_Generative_AI.jpg/1024px-Unraveling_AI_Complexity_-_A_Comparative_View_of_AI%2C_Machine_Learning%2C_Deep_Learning%2C_and_Generative_AI.jpg"/>
          <p:cNvPicPr>
            <a:picLocks noChangeAspect="1" noChangeArrowheads="1"/>
          </p:cNvPicPr>
          <p:nvPr/>
        </p:nvPicPr>
        <p:blipFill>
          <a:blip r:embed="rId2"/>
          <a:srcRect/>
          <a:stretch>
            <a:fillRect/>
          </a:stretch>
        </p:blipFill>
        <p:spPr bwMode="auto">
          <a:xfrm>
            <a:off x="7392144" y="3789040"/>
            <a:ext cx="3972964" cy="3068960"/>
          </a:xfrm>
          <a:prstGeom prst="rect">
            <a:avLst/>
          </a:prstGeom>
          <a:noFill/>
        </p:spPr>
      </p:pic>
      <p:sp>
        <p:nvSpPr>
          <p:cNvPr id="5" name="Rettangolo 4"/>
          <p:cNvSpPr/>
          <p:nvPr/>
        </p:nvSpPr>
        <p:spPr>
          <a:xfrm>
            <a:off x="3719736" y="6453336"/>
            <a:ext cx="3888432" cy="276999"/>
          </a:xfrm>
          <a:prstGeom prst="rect">
            <a:avLst/>
          </a:prstGeom>
        </p:spPr>
        <p:txBody>
          <a:bodyPr wrap="square">
            <a:spAutoFit/>
          </a:bodyPr>
          <a:lstStyle/>
          <a:p>
            <a:r>
              <a:rPr lang="it-IT" sz="1200" dirty="0" err="1" smtClean="0"/>
              <a:t>PopovaZhuhadar</a:t>
            </a:r>
            <a:r>
              <a:rPr lang="it-IT" sz="1200" dirty="0" smtClean="0"/>
              <a:t>, CC BY-SA 4.0, via </a:t>
            </a:r>
            <a:r>
              <a:rPr lang="it-IT" sz="1200" dirty="0" err="1" smtClean="0"/>
              <a:t>Wikimedia</a:t>
            </a:r>
            <a:r>
              <a:rPr lang="it-IT" sz="1200" dirty="0" smtClean="0"/>
              <a:t> </a:t>
            </a:r>
            <a:r>
              <a:rPr lang="it-IT" sz="1200" dirty="0" err="1" smtClean="0"/>
              <a:t>Commons</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407368" y="538802"/>
            <a:ext cx="11305256" cy="6093976"/>
          </a:xfrm>
          <a:prstGeom prst="rect">
            <a:avLst/>
          </a:prstGeom>
        </p:spPr>
        <p:txBody>
          <a:bodyPr wrap="square">
            <a:spAutoFit/>
          </a:bodyPr>
          <a:lstStyle/>
          <a:p>
            <a:r>
              <a:rPr lang="it-IT" dirty="0" smtClean="0"/>
              <a:t>Alcuni esempi:</a:t>
            </a:r>
          </a:p>
          <a:p>
            <a:pPr marL="457200" indent="-228600">
              <a:buFont typeface="Arial" pitchFamily="34" charset="0"/>
              <a:buChar char="•"/>
            </a:pPr>
            <a:r>
              <a:rPr lang="it-IT" dirty="0" smtClean="0"/>
              <a:t>La </a:t>
            </a:r>
            <a:r>
              <a:rPr lang="it-IT" b="1" dirty="0" smtClean="0">
                <a:solidFill>
                  <a:srgbClr val="FF0000"/>
                </a:solidFill>
              </a:rPr>
              <a:t>cultura</a:t>
            </a:r>
            <a:r>
              <a:rPr lang="it-IT" dirty="0" smtClean="0"/>
              <a:t> dei disastri di tipo geologico ed idrologico nel nostro Paese è ancora scarsa. Questa è una delle ragioni per la quali i disastri ci colgono ancora di sorpresa. Alcuni esempi virtuosi di </a:t>
            </a:r>
            <a:r>
              <a:rPr lang="it-IT" b="1" dirty="0" smtClean="0">
                <a:solidFill>
                  <a:srgbClr val="FF0000"/>
                </a:solidFill>
              </a:rPr>
              <a:t>raccomandazioni</a:t>
            </a:r>
            <a:r>
              <a:rPr lang="it-IT" dirty="0" smtClean="0"/>
              <a:t> che occorre aggiornare e mettere a sistema (non sono sempre coerenti fra loro):</a:t>
            </a:r>
          </a:p>
          <a:p>
            <a:pPr marL="457200" indent="-228600"/>
            <a:r>
              <a:rPr lang="it-IT" dirty="0" smtClean="0"/>
              <a:t>	</a:t>
            </a:r>
            <a:r>
              <a:rPr lang="it-IT" sz="1400" dirty="0" smtClean="0"/>
              <a:t>- </a:t>
            </a:r>
            <a:r>
              <a:rPr lang="it-IT" sz="1400" dirty="0" smtClean="0">
                <a:hlinkClick r:id="rId2"/>
              </a:rPr>
              <a:t>https://www.protezionecivile.gov.it/it/approfondimento/in-caso-di-alluvione/</a:t>
            </a:r>
            <a:endParaRPr lang="it-IT" sz="1400" dirty="0" smtClean="0"/>
          </a:p>
          <a:p>
            <a:pPr marL="457200" indent="-228600"/>
            <a:r>
              <a:rPr lang="it-IT" sz="1400" dirty="0" smtClean="0"/>
              <a:t>	- </a:t>
            </a:r>
            <a:r>
              <a:rPr lang="it-IT" sz="1400" dirty="0" smtClean="0">
                <a:hlinkClick r:id="rId3"/>
              </a:rPr>
              <a:t>https://www.protezionecivile.gov.it/it/pubblicazione/protezione-civile-famiglia/</a:t>
            </a:r>
            <a:r>
              <a:rPr lang="it-IT" sz="1400" dirty="0" smtClean="0"/>
              <a:t> </a:t>
            </a:r>
          </a:p>
          <a:p>
            <a:pPr marL="457200" indent="-228600"/>
            <a:r>
              <a:rPr lang="it-IT" sz="1400" dirty="0" smtClean="0"/>
              <a:t>	- </a:t>
            </a:r>
            <a:r>
              <a:rPr lang="it-IT" sz="1400" dirty="0" smtClean="0">
                <a:hlinkClick r:id="rId4"/>
              </a:rPr>
              <a:t>https://rischi.protezionecivile.gov.it/it/meteo-idro/sei-preparato/</a:t>
            </a:r>
            <a:endParaRPr lang="it-IT" sz="1400" dirty="0" smtClean="0"/>
          </a:p>
          <a:p>
            <a:pPr marL="457200" indent="-228600"/>
            <a:r>
              <a:rPr lang="en-US" sz="1400" dirty="0" smtClean="0"/>
              <a:t>	- </a:t>
            </a:r>
            <a:r>
              <a:rPr lang="en-US" sz="1400" dirty="0" smtClean="0">
                <a:hlinkClick r:id="rId5"/>
              </a:rPr>
              <a:t>https://protezionecivile.comunecervia.it/rischi/idraulico.html</a:t>
            </a:r>
            <a:r>
              <a:rPr lang="en-US" sz="1400" dirty="0" smtClean="0"/>
              <a:t> </a:t>
            </a:r>
          </a:p>
          <a:p>
            <a:pPr marL="457200" indent="-228600"/>
            <a:r>
              <a:rPr lang="en-US" sz="1400" dirty="0" smtClean="0"/>
              <a:t>	- </a:t>
            </a:r>
            <a:r>
              <a:rPr lang="it-IT" sz="1400" dirty="0" smtClean="0">
                <a:hlinkClick r:id="rId6"/>
              </a:rPr>
              <a:t>Io non rischio Alluvione – Cosa sapere e cosa fare fin da subito</a:t>
            </a:r>
            <a:endParaRPr lang="it-IT" sz="1400" dirty="0" smtClean="0"/>
          </a:p>
          <a:p>
            <a:pPr marL="457200" indent="-228600"/>
            <a:r>
              <a:rPr lang="it-IT" sz="1400" dirty="0" smtClean="0"/>
              <a:t>	- </a:t>
            </a:r>
            <a:r>
              <a:rPr lang="it-IT" sz="1400" dirty="0" smtClean="0">
                <a:hlinkClick r:id="rId7"/>
              </a:rPr>
              <a:t>https://www.regione.sicilia.it/la-regione-informa/alluvioni-vademecum-protezione-civile-comportarsi-caso-allarme</a:t>
            </a:r>
            <a:r>
              <a:rPr lang="it-IT" sz="1400" dirty="0" smtClean="0"/>
              <a:t> </a:t>
            </a:r>
          </a:p>
          <a:p>
            <a:pPr marL="457200" indent="-228600"/>
            <a:r>
              <a:rPr lang="en-US" sz="1400" dirty="0" smtClean="0"/>
              <a:t>	- </a:t>
            </a:r>
            <a:r>
              <a:rPr lang="en-US" sz="1400" dirty="0" smtClean="0">
                <a:hlinkClick r:id="rId8"/>
              </a:rPr>
              <a:t>https://www.critn.it/allerta-maltempo-come-comportarsi/alluvione_come_comportarsi/</a:t>
            </a:r>
            <a:r>
              <a:rPr lang="en-US" sz="1400" dirty="0" smtClean="0"/>
              <a:t> </a:t>
            </a:r>
            <a:endParaRPr lang="it-IT" sz="1400" dirty="0" smtClean="0"/>
          </a:p>
          <a:p>
            <a:pPr marL="457200" indent="-228600"/>
            <a:r>
              <a:rPr lang="it-IT" sz="1400" dirty="0" smtClean="0"/>
              <a:t>	- </a:t>
            </a:r>
            <a:r>
              <a:rPr lang="it-IT" sz="1400" dirty="0" smtClean="0">
                <a:hlinkClick r:id="rId9"/>
              </a:rPr>
              <a:t>https://www.weather.gov/safety/flood-during</a:t>
            </a:r>
            <a:r>
              <a:rPr lang="it-IT" sz="1400" dirty="0" smtClean="0"/>
              <a:t> </a:t>
            </a:r>
          </a:p>
          <a:p>
            <a:pPr marL="457200" indent="-228600"/>
            <a:r>
              <a:rPr lang="it-IT" sz="1400" dirty="0" smtClean="0"/>
              <a:t>	- </a:t>
            </a:r>
            <a:r>
              <a:rPr lang="it-IT" sz="1400" dirty="0" smtClean="0">
                <a:hlinkClick r:id="rId10"/>
              </a:rPr>
              <a:t>https://check-for-flooding.service.gov.uk/what-to-do-in-a-flood</a:t>
            </a:r>
            <a:endParaRPr lang="it-IT" sz="1400" dirty="0" smtClean="0"/>
          </a:p>
          <a:p>
            <a:pPr marL="457200" indent="-228600"/>
            <a:r>
              <a:rPr lang="it-IT" sz="1400" dirty="0" smtClean="0"/>
              <a:t>	- </a:t>
            </a:r>
            <a:r>
              <a:rPr lang="it-IT" sz="1400" dirty="0" smtClean="0">
                <a:hlinkClick r:id="rId11"/>
              </a:rPr>
              <a:t>https://www.ready.gov/floods</a:t>
            </a:r>
            <a:endParaRPr lang="it-IT" sz="1400" dirty="0" smtClean="0"/>
          </a:p>
          <a:p>
            <a:pPr marL="457200" indent="-228600"/>
            <a:r>
              <a:rPr lang="it-IT" sz="1400" dirty="0" smtClean="0"/>
              <a:t>	- </a:t>
            </a:r>
            <a:r>
              <a:rPr lang="it-IT" sz="1400" dirty="0" smtClean="0">
                <a:hlinkClick r:id="rId12"/>
              </a:rPr>
              <a:t>https://www.mass.gov/info-details/flood-safety-tips</a:t>
            </a:r>
            <a:endParaRPr lang="it-IT" sz="1400" dirty="0" smtClean="0"/>
          </a:p>
          <a:p>
            <a:pPr marL="457200" indent="-228600"/>
            <a:r>
              <a:rPr lang="it-IT" sz="1400" dirty="0" smtClean="0"/>
              <a:t>	- </a:t>
            </a:r>
            <a:r>
              <a:rPr lang="it-IT" sz="1400" dirty="0" smtClean="0">
                <a:hlinkClick r:id="rId13"/>
              </a:rPr>
              <a:t>https://www.susquehannafloodforecasting.org/before-during-after.html</a:t>
            </a:r>
            <a:endParaRPr lang="it-IT" sz="1400" dirty="0" smtClean="0"/>
          </a:p>
          <a:p>
            <a:pPr marL="457200" indent="-228600"/>
            <a:r>
              <a:rPr lang="it-IT" sz="1400" dirty="0" smtClean="0"/>
              <a:t>	- </a:t>
            </a:r>
            <a:r>
              <a:rPr lang="it-IT" sz="1400" dirty="0" smtClean="0">
                <a:hlinkClick r:id="rId14"/>
              </a:rPr>
              <a:t>https://www.civildefence.govt.nz/resources/what-to-do-during-a-flood-or-if-a-flood-is-imminent</a:t>
            </a:r>
            <a:endParaRPr lang="it-IT" sz="1400" dirty="0" smtClean="0"/>
          </a:p>
          <a:p>
            <a:pPr marL="457200" indent="-228600"/>
            <a:endParaRPr lang="it-IT" sz="800" dirty="0" smtClean="0"/>
          </a:p>
          <a:p>
            <a:pPr marL="457200" indent="-228600"/>
            <a:r>
              <a:rPr lang="it-IT" dirty="0" smtClean="0"/>
              <a:t>	Spesso la </a:t>
            </a:r>
            <a:r>
              <a:rPr lang="it-IT" b="1" dirty="0" smtClean="0">
                <a:solidFill>
                  <a:srgbClr val="FF0000"/>
                </a:solidFill>
              </a:rPr>
              <a:t>componente culturale</a:t>
            </a:r>
            <a:r>
              <a:rPr lang="it-IT" dirty="0" smtClean="0"/>
              <a:t> è assente. Per proteggersi occorre conoscere come il disastro si forma ed evolve.</a:t>
            </a:r>
          </a:p>
          <a:p>
            <a:pPr marL="457200" indent="-228600"/>
            <a:endParaRPr lang="it-IT" sz="800" dirty="0" smtClean="0"/>
          </a:p>
          <a:p>
            <a:pPr marL="457200" indent="-228600">
              <a:buFont typeface="Arial" pitchFamily="34" charset="0"/>
              <a:buChar char="•"/>
            </a:pPr>
            <a:r>
              <a:rPr lang="it-IT" dirty="0" smtClean="0">
                <a:solidFill>
                  <a:srgbClr val="FF0000"/>
                </a:solidFill>
              </a:rPr>
              <a:t>L’attribuzione dei disastri</a:t>
            </a:r>
            <a:r>
              <a:rPr lang="it-IT" dirty="0" smtClean="0"/>
              <a:t> lascia ancora aperti interrogativi che occorre risolvere. Le soluzioni di mitigazione del rischio dipendono dal contesto e dalle forzanti che innescano il disastro, che spesso sono molteplici e di natura casuale.</a:t>
            </a:r>
          </a:p>
          <a:p>
            <a:pPr marL="457200" indent="-228600">
              <a:buFont typeface="Arial" pitchFamily="34" charset="0"/>
              <a:buChar char="•"/>
            </a:pPr>
            <a:endParaRPr lang="it-IT" sz="800" dirty="0" smtClean="0"/>
          </a:p>
          <a:p>
            <a:pPr marL="457200" indent="-228600">
              <a:buFont typeface="Arial" pitchFamily="34" charset="0"/>
              <a:buChar char="•"/>
            </a:pPr>
            <a:r>
              <a:rPr lang="it-IT" dirty="0" smtClean="0">
                <a:solidFill>
                  <a:srgbClr val="FF0000"/>
                </a:solidFill>
              </a:rPr>
              <a:t>Il trattamento dell’incertezza</a:t>
            </a:r>
            <a:r>
              <a:rPr lang="it-IT" dirty="0" smtClean="0"/>
              <a:t> delle previsioni non è ancora soddisfacente. Spesso si tende a negare la componente casuale nella dinamica dei processi, attribuendo l’incertezza a deficienze metodologiche e operative. 	</a:t>
            </a:r>
          </a:p>
        </p:txBody>
      </p:sp>
      <p:sp>
        <p:nvSpPr>
          <p:cNvPr id="7" name="Segnaposto testo 1"/>
          <p:cNvSpPr>
            <a:spLocks noGrp="1"/>
          </p:cNvSpPr>
          <p:nvPr>
            <p:ph type="body" sz="quarter" idx="10"/>
          </p:nvPr>
        </p:nvSpPr>
        <p:spPr>
          <a:xfrm>
            <a:off x="380960" y="142852"/>
            <a:ext cx="11233149" cy="648071"/>
          </a:xfrm>
        </p:spPr>
        <p:txBody>
          <a:bodyPr/>
          <a:lstStyle/>
          <a:p>
            <a:r>
              <a:rPr lang="en-US" dirty="0" err="1" smtClean="0"/>
              <a:t>Prospettive</a:t>
            </a:r>
            <a:r>
              <a:rPr lang="en-US" dirty="0" smtClean="0"/>
              <a:t> (2/3)</a:t>
            </a:r>
            <a:endParaRPr lang="it-IT" dirty="0"/>
          </a:p>
        </p:txBody>
      </p:sp>
      <p:pic>
        <p:nvPicPr>
          <p:cNvPr id="41986" name="Picture 2"/>
          <p:cNvPicPr>
            <a:picLocks noChangeAspect="1" noChangeArrowheads="1"/>
          </p:cNvPicPr>
          <p:nvPr/>
        </p:nvPicPr>
        <p:blipFill>
          <a:blip r:embed="rId15"/>
          <a:srcRect/>
          <a:stretch>
            <a:fillRect/>
          </a:stretch>
        </p:blipFill>
        <p:spPr bwMode="auto">
          <a:xfrm>
            <a:off x="9529148" y="1772816"/>
            <a:ext cx="2662851" cy="2506613"/>
          </a:xfrm>
          <a:prstGeom prst="rect">
            <a:avLst/>
          </a:prstGeom>
          <a:noFill/>
          <a:ln w="9525">
            <a:noFill/>
            <a:miter lim="800000"/>
            <a:headEnd/>
            <a:tailEnd/>
          </a:ln>
          <a:effectLst/>
        </p:spPr>
      </p:pic>
      <p:sp>
        <p:nvSpPr>
          <p:cNvPr id="6" name="Rettangolo 5"/>
          <p:cNvSpPr/>
          <p:nvPr/>
        </p:nvSpPr>
        <p:spPr>
          <a:xfrm>
            <a:off x="9480376" y="4293096"/>
            <a:ext cx="2711624" cy="276999"/>
          </a:xfrm>
          <a:prstGeom prst="rect">
            <a:avLst/>
          </a:prstGeom>
        </p:spPr>
        <p:txBody>
          <a:bodyPr wrap="square">
            <a:spAutoFit/>
          </a:bodyPr>
          <a:lstStyle/>
          <a:p>
            <a:r>
              <a:rPr lang="it-IT" sz="1200" dirty="0" smtClean="0"/>
              <a:t>Fonte: Dipartimento di Protezione Civile</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arrotondato 16"/>
          <p:cNvSpPr/>
          <p:nvPr/>
        </p:nvSpPr>
        <p:spPr>
          <a:xfrm>
            <a:off x="4151784" y="620688"/>
            <a:ext cx="3528392" cy="295232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arrotondato 11"/>
          <p:cNvSpPr/>
          <p:nvPr/>
        </p:nvSpPr>
        <p:spPr>
          <a:xfrm>
            <a:off x="516447" y="3116254"/>
            <a:ext cx="1584176" cy="432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Segnaposto testo 1"/>
          <p:cNvSpPr>
            <a:spLocks noGrp="1"/>
          </p:cNvSpPr>
          <p:nvPr>
            <p:ph type="body" sz="quarter" idx="10"/>
          </p:nvPr>
        </p:nvSpPr>
        <p:spPr>
          <a:xfrm>
            <a:off x="380960" y="142852"/>
            <a:ext cx="11233149" cy="648071"/>
          </a:xfrm>
        </p:spPr>
        <p:txBody>
          <a:bodyPr/>
          <a:lstStyle/>
          <a:p>
            <a:r>
              <a:rPr lang="en-US" dirty="0" err="1" smtClean="0"/>
              <a:t>Alluvione</a:t>
            </a:r>
            <a:r>
              <a:rPr lang="en-US" dirty="0" smtClean="0"/>
              <a:t> </a:t>
            </a:r>
            <a:r>
              <a:rPr lang="en-US" dirty="0" err="1" smtClean="0"/>
              <a:t>di</a:t>
            </a:r>
            <a:r>
              <a:rPr lang="en-US" dirty="0" smtClean="0"/>
              <a:t> </a:t>
            </a:r>
            <a:r>
              <a:rPr lang="en-US" dirty="0" err="1" smtClean="0"/>
              <a:t>Sarno</a:t>
            </a:r>
            <a:r>
              <a:rPr lang="en-US" dirty="0" smtClean="0"/>
              <a:t> – Il </a:t>
            </a:r>
            <a:r>
              <a:rPr lang="en-US" dirty="0" err="1" smtClean="0"/>
              <a:t>contributo</a:t>
            </a:r>
            <a:r>
              <a:rPr lang="en-US" dirty="0" smtClean="0"/>
              <a:t> </a:t>
            </a:r>
            <a:r>
              <a:rPr lang="en-US" dirty="0" err="1" smtClean="0"/>
              <a:t>di</a:t>
            </a:r>
            <a:r>
              <a:rPr lang="en-US" dirty="0" smtClean="0"/>
              <a:t> Fabio Rossi e </a:t>
            </a:r>
            <a:r>
              <a:rPr lang="en-US" dirty="0" err="1" smtClean="0"/>
              <a:t>Lino</a:t>
            </a:r>
            <a:r>
              <a:rPr lang="en-US" dirty="0" smtClean="0"/>
              <a:t> Versace</a:t>
            </a:r>
            <a:endParaRPr lang="it-IT" dirty="0"/>
          </a:p>
        </p:txBody>
      </p:sp>
      <p:sp>
        <p:nvSpPr>
          <p:cNvPr id="11" name="Rettangolo 10"/>
          <p:cNvSpPr/>
          <p:nvPr/>
        </p:nvSpPr>
        <p:spPr>
          <a:xfrm>
            <a:off x="698181" y="3127684"/>
            <a:ext cx="1368152" cy="369332"/>
          </a:xfrm>
          <a:prstGeom prst="rect">
            <a:avLst/>
          </a:prstGeom>
        </p:spPr>
        <p:txBody>
          <a:bodyPr wrap="square">
            <a:spAutoFit/>
          </a:bodyPr>
          <a:lstStyle/>
          <a:p>
            <a:r>
              <a:rPr lang="en-US" dirty="0" smtClean="0"/>
              <a:t>Fabio Rossi</a:t>
            </a:r>
            <a:endParaRPr lang="it-IT" dirty="0"/>
          </a:p>
        </p:txBody>
      </p:sp>
      <p:pic>
        <p:nvPicPr>
          <p:cNvPr id="3" name="Picture 2" descr="Pasquale Versace | CAMILab"/>
          <p:cNvPicPr>
            <a:picLocks noChangeAspect="1" noChangeArrowheads="1"/>
          </p:cNvPicPr>
          <p:nvPr/>
        </p:nvPicPr>
        <p:blipFill>
          <a:blip r:embed="rId2"/>
          <a:srcRect/>
          <a:stretch>
            <a:fillRect/>
          </a:stretch>
        </p:blipFill>
        <p:spPr bwMode="auto">
          <a:xfrm>
            <a:off x="2135560" y="620688"/>
            <a:ext cx="1728192" cy="1728192"/>
          </a:xfrm>
          <a:prstGeom prst="rect">
            <a:avLst/>
          </a:prstGeom>
          <a:noFill/>
        </p:spPr>
      </p:pic>
      <p:pic>
        <p:nvPicPr>
          <p:cNvPr id="9" name="Picture 6"/>
          <p:cNvPicPr>
            <a:picLocks noChangeAspect="1" noChangeArrowheads="1"/>
          </p:cNvPicPr>
          <p:nvPr/>
        </p:nvPicPr>
        <p:blipFill>
          <a:blip r:embed="rId3"/>
          <a:srcRect/>
          <a:stretch>
            <a:fillRect/>
          </a:stretch>
        </p:blipFill>
        <p:spPr bwMode="auto">
          <a:xfrm>
            <a:off x="471264" y="620688"/>
            <a:ext cx="1676488" cy="2448272"/>
          </a:xfrm>
          <a:prstGeom prst="rect">
            <a:avLst/>
          </a:prstGeom>
          <a:noFill/>
          <a:ln w="9525">
            <a:noFill/>
            <a:miter lim="800000"/>
            <a:headEnd/>
            <a:tailEnd/>
          </a:ln>
          <a:effectLst/>
        </p:spPr>
      </p:pic>
      <p:sp>
        <p:nvSpPr>
          <p:cNvPr id="10" name="Rettangolo arrotondato 9"/>
          <p:cNvSpPr/>
          <p:nvPr/>
        </p:nvSpPr>
        <p:spPr>
          <a:xfrm>
            <a:off x="2222059" y="2394040"/>
            <a:ext cx="1584176" cy="44347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2150051" y="2405470"/>
            <a:ext cx="1728192" cy="369332"/>
          </a:xfrm>
          <a:prstGeom prst="rect">
            <a:avLst/>
          </a:prstGeom>
        </p:spPr>
        <p:txBody>
          <a:bodyPr wrap="square">
            <a:spAutoFit/>
          </a:bodyPr>
          <a:lstStyle/>
          <a:p>
            <a:pPr algn="ctr"/>
            <a:r>
              <a:rPr lang="en-US" dirty="0" err="1" smtClean="0"/>
              <a:t>Lino</a:t>
            </a:r>
            <a:r>
              <a:rPr lang="en-US" dirty="0" smtClean="0"/>
              <a:t> Versace</a:t>
            </a:r>
            <a:endParaRPr lang="it-IT" sz="1600" dirty="0"/>
          </a:p>
        </p:txBody>
      </p:sp>
      <p:pic>
        <p:nvPicPr>
          <p:cNvPr id="21508" name="Picture 4" descr="File:Frana di Sarno 1998.jpg"/>
          <p:cNvPicPr>
            <a:picLocks noChangeAspect="1" noChangeArrowheads="1"/>
          </p:cNvPicPr>
          <p:nvPr/>
        </p:nvPicPr>
        <p:blipFill>
          <a:blip r:embed="rId4"/>
          <a:srcRect/>
          <a:stretch>
            <a:fillRect/>
          </a:stretch>
        </p:blipFill>
        <p:spPr bwMode="auto">
          <a:xfrm>
            <a:off x="7936532" y="570166"/>
            <a:ext cx="3848100" cy="5705476"/>
          </a:xfrm>
          <a:prstGeom prst="rect">
            <a:avLst/>
          </a:prstGeom>
          <a:noFill/>
        </p:spPr>
      </p:pic>
      <p:sp>
        <p:nvSpPr>
          <p:cNvPr id="15" name="Rettangolo 14"/>
          <p:cNvSpPr/>
          <p:nvPr/>
        </p:nvSpPr>
        <p:spPr>
          <a:xfrm>
            <a:off x="4151784" y="620688"/>
            <a:ext cx="3456384" cy="2862322"/>
          </a:xfrm>
          <a:prstGeom prst="rect">
            <a:avLst/>
          </a:prstGeom>
        </p:spPr>
        <p:txBody>
          <a:bodyPr wrap="square">
            <a:spAutoFit/>
          </a:bodyPr>
          <a:lstStyle/>
          <a:p>
            <a:pPr algn="ctr"/>
            <a:r>
              <a:rPr lang="it-IT" dirty="0" smtClean="0"/>
              <a:t>L'alluvione di Sarno e Quindici, o frana di Sarno, è stato un movimento franoso di vaste dimensioni che, tra il 5 e il 6 maggio 1998, colpì, in particolare, le aree urbane campane di Sarno (SA), Quindici (AV), Siano (SA), </a:t>
            </a:r>
            <a:r>
              <a:rPr lang="it-IT" dirty="0" err="1" smtClean="0"/>
              <a:t>Bracigliano</a:t>
            </a:r>
            <a:r>
              <a:rPr lang="it-IT" dirty="0" smtClean="0"/>
              <a:t> (SA) e San Felice a Cancello (CE), causando la morte di 161 persone.</a:t>
            </a:r>
            <a:endParaRPr lang="it-IT" dirty="0"/>
          </a:p>
        </p:txBody>
      </p:sp>
      <p:sp>
        <p:nvSpPr>
          <p:cNvPr id="14" name="Rettangolo 13"/>
          <p:cNvSpPr/>
          <p:nvPr/>
        </p:nvSpPr>
        <p:spPr>
          <a:xfrm>
            <a:off x="360074" y="3796005"/>
            <a:ext cx="7416824" cy="2585323"/>
          </a:xfrm>
          <a:prstGeom prst="rect">
            <a:avLst/>
          </a:prstGeom>
        </p:spPr>
        <p:txBody>
          <a:bodyPr wrap="square">
            <a:spAutoFit/>
          </a:bodyPr>
          <a:lstStyle/>
          <a:p>
            <a:r>
              <a:rPr lang="it-IT" b="1" dirty="0" smtClean="0"/>
              <a:t>Fabio Rossi</a:t>
            </a:r>
            <a:r>
              <a:rPr lang="it-IT" dirty="0" smtClean="0"/>
              <a:t> condusse ricerche pioneristiche sulle colate di fango, studiandone la dinamica, la reologia, i modelli e quindi le tecniche di previsione e sistemi di allertamento. Si è trattato di ricerche di impatto internazionale con applicazione in protezione civile.</a:t>
            </a:r>
          </a:p>
          <a:p>
            <a:r>
              <a:rPr lang="it-IT" b="1" dirty="0" smtClean="0"/>
              <a:t>Lino Versace</a:t>
            </a:r>
            <a:r>
              <a:rPr lang="it-IT" dirty="0" smtClean="0"/>
              <a:t>, durante la sua attività quale vice-commissario, promosse il concetto di </a:t>
            </a:r>
            <a:r>
              <a:rPr lang="it-IT" i="1" dirty="0" smtClean="0"/>
              <a:t>presidio territoriale</a:t>
            </a:r>
            <a:r>
              <a:rPr lang="it-IT" dirty="0" smtClean="0"/>
              <a:t>. “</a:t>
            </a:r>
            <a:r>
              <a:rPr lang="it-IT" dirty="0" err="1" smtClean="0"/>
              <a:t>…particolare</a:t>
            </a:r>
            <a:r>
              <a:rPr lang="it-IT" dirty="0" smtClean="0"/>
              <a:t> rilevanza assumono quelle attività di </a:t>
            </a:r>
            <a:r>
              <a:rPr lang="it-IT" dirty="0" err="1" smtClean="0"/>
              <a:t>ana</a:t>
            </a:r>
            <a:r>
              <a:rPr lang="it-IT" dirty="0" smtClean="0"/>
              <a:t> lisi e di monitoraggio che consentono di conoscere preventivamente quali sono gli Scenari di Rischio che possono riguardare il territorio di </a:t>
            </a:r>
            <a:r>
              <a:rPr lang="it-IT" dirty="0" err="1" smtClean="0"/>
              <a:t>interesse…</a:t>
            </a:r>
            <a:r>
              <a:rPr lang="it-IT" dirty="0" smtClean="0"/>
              <a:t>.”.</a:t>
            </a:r>
            <a:endParaRPr lang="it-IT" dirty="0"/>
          </a:p>
        </p:txBody>
      </p:sp>
      <p:sp>
        <p:nvSpPr>
          <p:cNvPr id="16" name="Rettangolo 15"/>
          <p:cNvSpPr/>
          <p:nvPr/>
        </p:nvSpPr>
        <p:spPr>
          <a:xfrm>
            <a:off x="8184232" y="6237312"/>
            <a:ext cx="3600400" cy="461665"/>
          </a:xfrm>
          <a:prstGeom prst="rect">
            <a:avLst/>
          </a:prstGeom>
        </p:spPr>
        <p:txBody>
          <a:bodyPr wrap="square">
            <a:spAutoFit/>
          </a:bodyPr>
          <a:lstStyle/>
          <a:p>
            <a:pPr algn="ctr"/>
            <a:r>
              <a:rPr lang="it-IT" sz="1200" dirty="0" smtClean="0"/>
              <a:t>La colata di Sarno</a:t>
            </a:r>
            <a:br>
              <a:rPr lang="it-IT" sz="1200" dirty="0" smtClean="0"/>
            </a:br>
            <a:r>
              <a:rPr lang="it-IT" sz="1200" dirty="0" smtClean="0"/>
              <a:t>Di Ciro </a:t>
            </a:r>
            <a:r>
              <a:rPr lang="it-IT" sz="1200" dirty="0" err="1" smtClean="0"/>
              <a:t>Fusco</a:t>
            </a:r>
            <a:r>
              <a:rPr lang="it-IT" sz="1200" dirty="0" smtClean="0"/>
              <a:t>, ANSA, Pubblico dominio</a:t>
            </a:r>
            <a:endParaRPr lang="it-IT" sz="1200" dirty="0"/>
          </a:p>
        </p:txBody>
      </p:sp>
      <p:sp>
        <p:nvSpPr>
          <p:cNvPr id="18" name="Segnaposto testo 3"/>
          <p:cNvSpPr txBox="1">
            <a:spLocks/>
          </p:cNvSpPr>
          <p:nvPr/>
        </p:nvSpPr>
        <p:spPr>
          <a:xfrm>
            <a:off x="3952860" y="6500810"/>
            <a:ext cx="3714776" cy="357190"/>
          </a:xfrm>
          <a:prstGeom prst="rect">
            <a:avLst/>
          </a:prstGeom>
        </p:spPr>
        <p:txBody>
          <a:body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Presentazione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disponibile</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su</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2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5"/>
              </a:rPr>
              <a:t>www.albertomontanari.it</a:t>
            </a:r>
            <a:r>
              <a:rPr kumimoji="0" lang="en-US" sz="12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200" b="0"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407368" y="548680"/>
            <a:ext cx="11305256" cy="6124754"/>
          </a:xfrm>
          <a:prstGeom prst="rect">
            <a:avLst/>
          </a:prstGeom>
        </p:spPr>
        <p:txBody>
          <a:bodyPr wrap="square">
            <a:spAutoFit/>
          </a:bodyPr>
          <a:lstStyle/>
          <a:p>
            <a:pPr marL="457200" indent="-228600">
              <a:spcBef>
                <a:spcPts val="1200"/>
              </a:spcBef>
              <a:buFont typeface="Arial" pitchFamily="34" charset="0"/>
              <a:buChar char="•"/>
            </a:pPr>
            <a:r>
              <a:rPr lang="it-IT" dirty="0" smtClean="0"/>
              <a:t>Il rischio indotto da alluvioni e frane richiede un approccio interdisciplinare (o meglio transdisciplinare). In realtà le interpretazioni della comunità scientifica sono </a:t>
            </a:r>
            <a:r>
              <a:rPr lang="it-IT" b="1" dirty="0" smtClean="0"/>
              <a:t>drammaticamente disciplinari</a:t>
            </a:r>
            <a:r>
              <a:rPr lang="it-IT" dirty="0" smtClean="0"/>
              <a:t>. E’ un problema noto, rispetto al quale non si intravede soluzione, che spesso origina il distacco fra scienza e tecnica. Ovvero, esiste una </a:t>
            </a:r>
            <a:r>
              <a:rPr lang="it-IT" b="1" dirty="0" smtClean="0"/>
              <a:t>frattura fra</a:t>
            </a:r>
            <a:r>
              <a:rPr lang="it-IT" dirty="0" smtClean="0"/>
              <a:t> </a:t>
            </a:r>
            <a:r>
              <a:rPr lang="it-IT" b="1" dirty="0" smtClean="0"/>
              <a:t>la ricerca del “perché” e la ricerca del “come</a:t>
            </a:r>
            <a:r>
              <a:rPr lang="it-IT" dirty="0" smtClean="0"/>
              <a:t>”. </a:t>
            </a:r>
          </a:p>
          <a:p>
            <a:pPr marL="457200" indent="-228600">
              <a:spcBef>
                <a:spcPts val="1200"/>
              </a:spcBef>
              <a:buFont typeface="Arial" pitchFamily="34" charset="0"/>
              <a:buChar char="•"/>
            </a:pPr>
            <a:r>
              <a:rPr lang="it-IT" dirty="0" smtClean="0"/>
              <a:t>La storia del progresso ci insegna che spesso queste fratture sono state superate con un forte senso di comunità stimolato da coordinatori di riconosciuto carisma (associato a oggettività di giudizio ed azione).</a:t>
            </a:r>
          </a:p>
          <a:p>
            <a:pPr marL="457200" indent="-228600">
              <a:spcBef>
                <a:spcPts val="1200"/>
              </a:spcBef>
              <a:buFont typeface="Arial" pitchFamily="34" charset="0"/>
              <a:buChar char="•"/>
            </a:pPr>
            <a:r>
              <a:rPr lang="it-IT" dirty="0" smtClean="0"/>
              <a:t>Il tempo attuale ci presenta un contesto sociale senza precedenti, che offre opportunità </a:t>
            </a:r>
            <a:r>
              <a:rPr lang="it-IT" dirty="0" err="1" smtClean="0"/>
              <a:t>pressochè</a:t>
            </a:r>
            <a:r>
              <a:rPr lang="it-IT" dirty="0" smtClean="0"/>
              <a:t> universali di  comunicazione e informazione. Da un lato ciò supporta un approccio decisionale trasparente e democratico, dall’altro supporta la maturazione di ideologia (anche costruttiva), in un contesto di opinione decisamente mutevole. </a:t>
            </a:r>
            <a:r>
              <a:rPr lang="it-IT" b="1" dirty="0" smtClean="0"/>
              <a:t>Difesa idraulica e geologica richiedono una separazione netta fra scienza e ideologia</a:t>
            </a:r>
            <a:r>
              <a:rPr lang="it-IT" dirty="0" smtClean="0"/>
              <a:t>.</a:t>
            </a:r>
          </a:p>
          <a:p>
            <a:pPr marL="457200" indent="-228600">
              <a:spcBef>
                <a:spcPts val="1200"/>
              </a:spcBef>
              <a:buFont typeface="Arial" pitchFamily="34" charset="0"/>
              <a:buChar char="•"/>
            </a:pPr>
            <a:r>
              <a:rPr lang="it-IT" dirty="0" smtClean="0"/>
              <a:t>La difesa idraulica richiede investimenti, che possono risultare difficili a</a:t>
            </a:r>
            <a:br>
              <a:rPr lang="it-IT" dirty="0" smtClean="0"/>
            </a:br>
            <a:r>
              <a:rPr lang="it-IT" dirty="0" smtClean="0"/>
              <a:t>causa del debito pubblico al quale è soggetto il Paese. E’ necessario un </a:t>
            </a:r>
            <a:br>
              <a:rPr lang="it-IT" dirty="0" smtClean="0"/>
            </a:br>
            <a:r>
              <a:rPr lang="it-IT" dirty="0" smtClean="0"/>
              <a:t>approccio lungimirante, che mantenga il dibattito politico separato </a:t>
            </a:r>
            <a:br>
              <a:rPr lang="it-IT" dirty="0" smtClean="0"/>
            </a:br>
            <a:r>
              <a:rPr lang="it-IT" dirty="0" smtClean="0"/>
              <a:t>dal dibattito scientifico e tecnico. </a:t>
            </a:r>
          </a:p>
          <a:p>
            <a:pPr marL="457200" indent="-228600">
              <a:spcBef>
                <a:spcPts val="1200"/>
              </a:spcBef>
              <a:buFont typeface="Arial" pitchFamily="34" charset="0"/>
              <a:buChar char="•"/>
            </a:pPr>
            <a:r>
              <a:rPr lang="it-IT" dirty="0" smtClean="0"/>
              <a:t>I rischi naturali e le soluzioni di mitigazione richiedono analisi a scala locale. </a:t>
            </a:r>
            <a:br>
              <a:rPr lang="it-IT" dirty="0" smtClean="0"/>
            </a:br>
            <a:r>
              <a:rPr lang="it-IT" dirty="0" smtClean="0"/>
              <a:t>Tuttavia, la </a:t>
            </a:r>
            <a:r>
              <a:rPr lang="it-IT" b="1" dirty="0" smtClean="0"/>
              <a:t>prospettiva di approfondimento, analisi ed azione deve essere </a:t>
            </a:r>
            <a:br>
              <a:rPr lang="it-IT" b="1" dirty="0" smtClean="0"/>
            </a:br>
            <a:r>
              <a:rPr lang="it-IT" b="1" dirty="0" smtClean="0"/>
              <a:t>condivisa a livello internazionale</a:t>
            </a:r>
            <a:r>
              <a:rPr lang="it-IT" dirty="0" smtClean="0"/>
              <a:t>.</a:t>
            </a:r>
          </a:p>
          <a:p>
            <a:pPr marL="457200" indent="-228600">
              <a:spcBef>
                <a:spcPts val="1200"/>
              </a:spcBef>
              <a:buFont typeface="Arial" pitchFamily="34" charset="0"/>
              <a:buChar char="•"/>
            </a:pPr>
            <a:r>
              <a:rPr lang="it-IT" dirty="0" smtClean="0"/>
              <a:t>Comunità scientifica: </a:t>
            </a:r>
            <a:r>
              <a:rPr lang="it-IT" b="1" dirty="0" smtClean="0"/>
              <a:t>occorre maggiore coesione</a:t>
            </a:r>
            <a:r>
              <a:rPr lang="it-IT" b="1" dirty="0" smtClean="0"/>
              <a:t>. Il successo della comunità</a:t>
            </a:r>
            <a:br>
              <a:rPr lang="it-IT" b="1" dirty="0" smtClean="0"/>
            </a:br>
            <a:r>
              <a:rPr lang="it-IT" b="1" dirty="0" smtClean="0"/>
              <a:t>è l’ingrediente essenziale per il successo individuale e collettivo.</a:t>
            </a:r>
            <a:endParaRPr lang="it-IT" b="1" dirty="0" smtClean="0"/>
          </a:p>
        </p:txBody>
      </p:sp>
      <p:sp>
        <p:nvSpPr>
          <p:cNvPr id="7" name="Segnaposto testo 1"/>
          <p:cNvSpPr>
            <a:spLocks noGrp="1"/>
          </p:cNvSpPr>
          <p:nvPr>
            <p:ph type="body" sz="quarter" idx="10"/>
          </p:nvPr>
        </p:nvSpPr>
        <p:spPr>
          <a:xfrm>
            <a:off x="380960" y="142853"/>
            <a:ext cx="11233149" cy="405828"/>
          </a:xfrm>
        </p:spPr>
        <p:txBody>
          <a:bodyPr/>
          <a:lstStyle/>
          <a:p>
            <a:r>
              <a:rPr lang="en-US" dirty="0" err="1" smtClean="0"/>
              <a:t>Prospettive</a:t>
            </a:r>
            <a:r>
              <a:rPr lang="en-US" dirty="0" smtClean="0"/>
              <a:t> (3/3)</a:t>
            </a:r>
            <a:endParaRPr lang="it-IT" dirty="0"/>
          </a:p>
        </p:txBody>
      </p:sp>
      <p:pic>
        <p:nvPicPr>
          <p:cNvPr id="43010" name="Picture 2" descr="Z:\home\sturno\sturno\didattica\fotoflood\po1.jpg"/>
          <p:cNvPicPr>
            <a:picLocks noChangeAspect="1" noChangeArrowheads="1"/>
          </p:cNvPicPr>
          <p:nvPr/>
        </p:nvPicPr>
        <p:blipFill>
          <a:blip r:embed="rId2"/>
          <a:srcRect/>
          <a:stretch>
            <a:fillRect/>
          </a:stretch>
        </p:blipFill>
        <p:spPr bwMode="auto">
          <a:xfrm>
            <a:off x="8292116" y="3855304"/>
            <a:ext cx="3899884" cy="2598032"/>
          </a:xfrm>
          <a:prstGeom prst="rect">
            <a:avLst/>
          </a:prstGeom>
          <a:noFill/>
        </p:spPr>
      </p:pic>
      <p:sp>
        <p:nvSpPr>
          <p:cNvPr id="5" name="CasellaDiTesto 4"/>
          <p:cNvSpPr txBox="1"/>
          <p:nvPr/>
        </p:nvSpPr>
        <p:spPr>
          <a:xfrm>
            <a:off x="7968208" y="6453336"/>
            <a:ext cx="4223792" cy="276999"/>
          </a:xfrm>
          <a:prstGeom prst="rect">
            <a:avLst/>
          </a:prstGeom>
          <a:noFill/>
        </p:spPr>
        <p:txBody>
          <a:bodyPr wrap="square" rtlCol="0">
            <a:spAutoFit/>
          </a:bodyPr>
          <a:lstStyle/>
          <a:p>
            <a:pPr algn="r"/>
            <a:r>
              <a:rPr lang="en-US" sz="1200" dirty="0" err="1" smtClean="0"/>
              <a:t>Alluvione</a:t>
            </a:r>
            <a:r>
              <a:rPr lang="en-US" sz="1200" dirty="0" smtClean="0"/>
              <a:t> Fiume Po </a:t>
            </a:r>
            <a:r>
              <a:rPr lang="en-US" sz="1200" dirty="0" err="1" smtClean="0"/>
              <a:t>Novembre</a:t>
            </a:r>
            <a:r>
              <a:rPr lang="en-US" sz="1200" dirty="0" smtClean="0"/>
              <a:t> 2000 – Ponte a San Daniele Po</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egnaposto testo 1"/>
          <p:cNvSpPr>
            <a:spLocks noGrp="1"/>
          </p:cNvSpPr>
          <p:nvPr>
            <p:ph type="body" sz="quarter" idx="10"/>
          </p:nvPr>
        </p:nvSpPr>
        <p:spPr>
          <a:xfrm>
            <a:off x="380960" y="142853"/>
            <a:ext cx="11233149" cy="405828"/>
          </a:xfrm>
        </p:spPr>
        <p:txBody>
          <a:bodyPr/>
          <a:lstStyle/>
          <a:p>
            <a:r>
              <a:rPr lang="en-US" dirty="0" err="1" smtClean="0"/>
              <a:t>Prospettive</a:t>
            </a:r>
            <a:r>
              <a:rPr lang="en-US" dirty="0" smtClean="0"/>
              <a:t> (3/3)</a:t>
            </a:r>
            <a:endParaRPr lang="it-IT" dirty="0"/>
          </a:p>
        </p:txBody>
      </p:sp>
      <p:pic>
        <p:nvPicPr>
          <p:cNvPr id="44034" name="Picture 2"/>
          <p:cNvPicPr>
            <a:picLocks noChangeAspect="1" noChangeArrowheads="1"/>
          </p:cNvPicPr>
          <p:nvPr/>
        </p:nvPicPr>
        <p:blipFill>
          <a:blip r:embed="rId2"/>
          <a:srcRect/>
          <a:stretch>
            <a:fillRect/>
          </a:stretch>
        </p:blipFill>
        <p:spPr bwMode="auto">
          <a:xfrm>
            <a:off x="0" y="0"/>
            <a:ext cx="12192000" cy="6857999"/>
          </a:xfrm>
          <a:prstGeom prst="rect">
            <a:avLst/>
          </a:prstGeom>
          <a:noFill/>
          <a:ln w="9525">
            <a:noFill/>
            <a:miter lim="800000"/>
            <a:headEnd/>
            <a:tailEnd/>
          </a:ln>
          <a:effectLst/>
        </p:spPr>
      </p:pic>
      <p:sp>
        <p:nvSpPr>
          <p:cNvPr id="8" name="CasellaDiTesto 7"/>
          <p:cNvSpPr txBox="1"/>
          <p:nvPr/>
        </p:nvSpPr>
        <p:spPr>
          <a:xfrm>
            <a:off x="4511824" y="2773377"/>
            <a:ext cx="3960440" cy="1015663"/>
          </a:xfrm>
          <a:prstGeom prst="rect">
            <a:avLst/>
          </a:prstGeom>
          <a:noFill/>
        </p:spPr>
        <p:txBody>
          <a:bodyPr wrap="square" rtlCol="0">
            <a:spAutoFit/>
          </a:bodyPr>
          <a:lstStyle/>
          <a:p>
            <a:pPr algn="ctr"/>
            <a:r>
              <a:rPr lang="it-IT" sz="6000" b="1" dirty="0" smtClean="0">
                <a:solidFill>
                  <a:schemeClr val="bg1"/>
                </a:solidFill>
              </a:rPr>
              <a:t>Grazie!!</a:t>
            </a:r>
            <a:endParaRPr lang="it-IT" sz="6000" b="1" dirty="0">
              <a:solidFill>
                <a:schemeClr val="bg1"/>
              </a:solidFill>
            </a:endParaRPr>
          </a:p>
        </p:txBody>
      </p:sp>
      <p:pic>
        <p:nvPicPr>
          <p:cNvPr id="9" name="Immagine 8"/>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9773078" y="946349"/>
            <a:ext cx="2367879" cy="1674702"/>
          </a:xfrm>
          <a:prstGeom prst="rect">
            <a:avLst/>
          </a:prstGeom>
          <a:solidFill>
            <a:schemeClr val="bg1">
              <a:lumMod val="95000"/>
            </a:schemeClr>
          </a:solidFill>
        </p:spPr>
      </p:pic>
      <p:pic>
        <p:nvPicPr>
          <p:cNvPr id="10" name="Picture 3"/>
          <p:cNvPicPr>
            <a:picLocks noChangeAspect="1" noChangeArrowheads="1"/>
          </p:cNvPicPr>
          <p:nvPr/>
        </p:nvPicPr>
        <p:blipFill>
          <a:blip r:embed="rId4"/>
          <a:srcRect/>
          <a:stretch>
            <a:fillRect/>
          </a:stretch>
        </p:blipFill>
        <p:spPr bwMode="auto">
          <a:xfrm>
            <a:off x="9836526" y="3034580"/>
            <a:ext cx="2164130" cy="952217"/>
          </a:xfrm>
          <a:prstGeom prst="rect">
            <a:avLst/>
          </a:prstGeom>
          <a:solidFill>
            <a:schemeClr val="bg1">
              <a:lumMod val="95000"/>
            </a:schemeClr>
          </a:solidFill>
          <a:ln w="9525">
            <a:noFill/>
            <a:miter lim="800000"/>
            <a:headEnd/>
            <a:tailEnd/>
          </a:ln>
          <a:effectLst/>
        </p:spPr>
      </p:pic>
      <p:pic>
        <p:nvPicPr>
          <p:cNvPr id="11" name="Picture 4"/>
          <p:cNvPicPr>
            <a:picLocks noChangeAspect="1" noChangeArrowheads="1"/>
          </p:cNvPicPr>
          <p:nvPr/>
        </p:nvPicPr>
        <p:blipFill>
          <a:blip r:embed="rId5"/>
          <a:srcRect/>
          <a:stretch>
            <a:fillRect/>
          </a:stretch>
        </p:blipFill>
        <p:spPr bwMode="auto">
          <a:xfrm>
            <a:off x="10128448" y="4474740"/>
            <a:ext cx="1402532" cy="1402532"/>
          </a:xfrm>
          <a:prstGeom prst="rect">
            <a:avLst/>
          </a:prstGeom>
          <a:solidFill>
            <a:schemeClr val="bg1">
              <a:lumMod val="95000"/>
            </a:schemeClr>
          </a:solidFill>
          <a:ln w="9525">
            <a:noFill/>
            <a:miter lim="800000"/>
            <a:headEnd/>
            <a:tailEnd/>
          </a:ln>
          <a:effectLst/>
        </p:spPr>
      </p:pic>
      <p:sp>
        <p:nvSpPr>
          <p:cNvPr id="12" name="CasellaDiTesto 11">
            <a:extLst>
              <a:ext uri="{FF2B5EF4-FFF2-40B4-BE49-F238E27FC236}">
                <a16:creationId xmlns:a16="http://schemas.microsoft.com/office/drawing/2014/main" xmlns="" id="{90A15EDB-A86E-4F77-9564-AFBDAB9764B0}"/>
              </a:ext>
            </a:extLst>
          </p:cNvPr>
          <p:cNvSpPr txBox="1"/>
          <p:nvPr/>
        </p:nvSpPr>
        <p:spPr>
          <a:xfrm>
            <a:off x="0" y="620688"/>
            <a:ext cx="4786346" cy="584775"/>
          </a:xfrm>
          <a:prstGeom prst="rect">
            <a:avLst/>
          </a:prstGeom>
          <a:noFill/>
        </p:spPr>
        <p:txBody>
          <a:bodyPr wrap="square">
            <a:spAutoFit/>
          </a:bodyPr>
          <a:lstStyle/>
          <a:p>
            <a:pPr algn="ctr"/>
            <a:r>
              <a:rPr lang="it-IT" sz="1600" b="1" dirty="0" smtClean="0">
                <a:solidFill>
                  <a:schemeClr val="bg1"/>
                </a:solidFill>
                <a:latin typeface="Arial" pitchFamily="34"/>
                <a:cs typeface="Arial" pitchFamily="34"/>
              </a:rPr>
              <a:t>80 </a:t>
            </a:r>
            <a:r>
              <a:rPr lang="it-IT" sz="1600" b="1" dirty="0" err="1" smtClean="0">
                <a:solidFill>
                  <a:schemeClr val="bg1"/>
                </a:solidFill>
                <a:latin typeface="Arial" pitchFamily="34"/>
                <a:cs typeface="Arial" pitchFamily="34"/>
              </a:rPr>
              <a:t>Years</a:t>
            </a:r>
            <a:r>
              <a:rPr lang="it-IT" sz="1600" b="1" dirty="0" smtClean="0">
                <a:solidFill>
                  <a:schemeClr val="bg1"/>
                </a:solidFill>
                <a:latin typeface="Arial" pitchFamily="34"/>
                <a:cs typeface="Arial" pitchFamily="34"/>
              </a:rPr>
              <a:t> </a:t>
            </a:r>
            <a:r>
              <a:rPr lang="it-IT" sz="1600" b="1" dirty="0" err="1" smtClean="0">
                <a:solidFill>
                  <a:schemeClr val="bg1"/>
                </a:solidFill>
                <a:latin typeface="Arial" pitchFamily="34"/>
                <a:cs typeface="Arial" pitchFamily="34"/>
              </a:rPr>
              <a:t>of</a:t>
            </a:r>
            <a:r>
              <a:rPr lang="it-IT" sz="1600" b="1" dirty="0" smtClean="0">
                <a:solidFill>
                  <a:schemeClr val="bg1"/>
                </a:solidFill>
                <a:latin typeface="Arial" pitchFamily="34"/>
                <a:cs typeface="Arial" pitchFamily="34"/>
              </a:rPr>
              <a:t> </a:t>
            </a:r>
            <a:r>
              <a:rPr lang="it-IT" sz="1600" b="1" dirty="0" err="1" smtClean="0">
                <a:solidFill>
                  <a:schemeClr val="bg1"/>
                </a:solidFill>
                <a:latin typeface="Arial" pitchFamily="34"/>
                <a:cs typeface="Arial" pitchFamily="34"/>
              </a:rPr>
              <a:t>Hydrology</a:t>
            </a:r>
            <a:endParaRPr lang="it-IT" sz="1600" b="1" dirty="0" smtClean="0">
              <a:solidFill>
                <a:schemeClr val="bg1"/>
              </a:solidFill>
              <a:latin typeface="Arial" pitchFamily="34"/>
              <a:cs typeface="Arial" pitchFamily="34"/>
            </a:endParaRPr>
          </a:p>
          <a:p>
            <a:pPr algn="ctr"/>
            <a:r>
              <a:rPr lang="it-IT" sz="1600" b="1" dirty="0" smtClean="0">
                <a:solidFill>
                  <a:schemeClr val="bg1"/>
                </a:solidFill>
                <a:latin typeface="Arial" pitchFamily="34"/>
                <a:cs typeface="Arial" pitchFamily="34"/>
              </a:rPr>
              <a:t>Università di Salerno, 24 gennaio 2024</a:t>
            </a:r>
          </a:p>
        </p:txBody>
      </p:sp>
      <p:sp>
        <p:nvSpPr>
          <p:cNvPr id="13" name="Segnaposto testo 3"/>
          <p:cNvSpPr txBox="1">
            <a:spLocks/>
          </p:cNvSpPr>
          <p:nvPr/>
        </p:nvSpPr>
        <p:spPr>
          <a:xfrm>
            <a:off x="3667108" y="6500810"/>
            <a:ext cx="5500726" cy="357190"/>
          </a:xfrm>
          <a:prstGeom prst="rect">
            <a:avLst/>
          </a:prstGeom>
          <a:solidFill>
            <a:schemeClr val="bg1"/>
          </a:solidFill>
        </p:spPr>
        <p:txBody>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Presentazione</a:t>
            </a:r>
            <a:r>
              <a:rPr kumimoji="0" lang="en-US" sz="16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6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disponibile</a:t>
            </a:r>
            <a:r>
              <a:rPr kumimoji="0" lang="en-US" sz="16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600" b="1" i="0" u="none" strike="noStrike" kern="1200" cap="none" spc="0" normalizeH="0" baseline="0" noProof="0" dirty="0" err="1" smtClean="0">
                <a:ln>
                  <a:noFill/>
                </a:ln>
                <a:solidFill>
                  <a:schemeClr val="tx1">
                    <a:lumMod val="65000"/>
                    <a:lumOff val="35000"/>
                  </a:schemeClr>
                </a:solidFill>
                <a:effectLst/>
                <a:uLnTx/>
                <a:uFillTx/>
                <a:latin typeface="+mj-lt"/>
                <a:ea typeface="+mn-ea"/>
                <a:cs typeface="+mn-cs"/>
              </a:rPr>
              <a:t>su</a:t>
            </a:r>
            <a:r>
              <a:rPr kumimoji="0" lang="en-US" sz="16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r>
              <a:rPr kumimoji="0" lang="en-US" sz="1600" b="1" i="0" u="none" strike="noStrike" kern="1200" cap="none" spc="0" normalizeH="0" baseline="0" noProof="0" dirty="0" smtClean="0">
                <a:ln>
                  <a:noFill/>
                </a:ln>
                <a:solidFill>
                  <a:schemeClr val="tx1">
                    <a:lumMod val="65000"/>
                    <a:lumOff val="35000"/>
                  </a:schemeClr>
                </a:solidFill>
                <a:effectLst/>
                <a:uLnTx/>
                <a:uFillTx/>
                <a:latin typeface="+mj-lt"/>
                <a:ea typeface="+mn-ea"/>
                <a:cs typeface="+mn-cs"/>
                <a:hlinkClick r:id="rId6"/>
              </a:rPr>
              <a:t>www.albertomontanari.it</a:t>
            </a:r>
            <a:r>
              <a:rPr kumimoji="0" lang="en-US" sz="1600" b="0" i="0" u="none" strike="noStrike" kern="1200" cap="none" spc="0" normalizeH="0" baseline="0" noProof="0" dirty="0" smtClean="0">
                <a:ln>
                  <a:noFill/>
                </a:ln>
                <a:solidFill>
                  <a:schemeClr val="tx1">
                    <a:lumMod val="65000"/>
                    <a:lumOff val="35000"/>
                  </a:schemeClr>
                </a:solidFill>
                <a:effectLst/>
                <a:uLnTx/>
                <a:uFillTx/>
                <a:latin typeface="+mj-lt"/>
                <a:ea typeface="+mn-ea"/>
                <a:cs typeface="+mn-cs"/>
              </a:rPr>
              <a:t> </a:t>
            </a:r>
            <a:endParaRPr kumimoji="0" lang="it-IT" sz="1600" b="0" i="0" u="none" strike="noStrike" kern="1200" cap="none" spc="0" normalizeH="0" baseline="0" noProof="0" dirty="0">
              <a:ln>
                <a:noFill/>
              </a:ln>
              <a:solidFill>
                <a:schemeClr val="tx1">
                  <a:lumMod val="65000"/>
                  <a:lumOff val="35000"/>
                </a:schemeClr>
              </a:solidFill>
              <a:effectLst/>
              <a:uLnTx/>
              <a:uFillTx/>
              <a:latin typeface="+mj-lt"/>
              <a:ea typeface="+mn-ea"/>
              <a:cs typeface="+mn-cs"/>
            </a:endParaRP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arrotondato 16"/>
          <p:cNvSpPr/>
          <p:nvPr/>
        </p:nvSpPr>
        <p:spPr>
          <a:xfrm>
            <a:off x="4151784" y="1185719"/>
            <a:ext cx="3528392" cy="180020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arrotondato 11"/>
          <p:cNvSpPr/>
          <p:nvPr/>
        </p:nvSpPr>
        <p:spPr>
          <a:xfrm>
            <a:off x="516447" y="3321245"/>
            <a:ext cx="1584176" cy="43204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698181" y="3332675"/>
            <a:ext cx="1368152" cy="369332"/>
          </a:xfrm>
          <a:prstGeom prst="rect">
            <a:avLst/>
          </a:prstGeom>
        </p:spPr>
        <p:txBody>
          <a:bodyPr wrap="square">
            <a:spAutoFit/>
          </a:bodyPr>
          <a:lstStyle/>
          <a:p>
            <a:r>
              <a:rPr lang="en-US" dirty="0" smtClean="0"/>
              <a:t>Fabio Rossi</a:t>
            </a:r>
            <a:endParaRPr lang="it-IT" dirty="0"/>
          </a:p>
        </p:txBody>
      </p:sp>
      <p:pic>
        <p:nvPicPr>
          <p:cNvPr id="3" name="Picture 2" descr="Pasquale Versace | CAMILab"/>
          <p:cNvPicPr>
            <a:picLocks noChangeAspect="1" noChangeArrowheads="1"/>
          </p:cNvPicPr>
          <p:nvPr/>
        </p:nvPicPr>
        <p:blipFill>
          <a:blip r:embed="rId2"/>
          <a:srcRect/>
          <a:stretch>
            <a:fillRect/>
          </a:stretch>
        </p:blipFill>
        <p:spPr bwMode="auto">
          <a:xfrm>
            <a:off x="2135560" y="825679"/>
            <a:ext cx="1728192" cy="1728192"/>
          </a:xfrm>
          <a:prstGeom prst="rect">
            <a:avLst/>
          </a:prstGeom>
          <a:noFill/>
        </p:spPr>
      </p:pic>
      <p:pic>
        <p:nvPicPr>
          <p:cNvPr id="9" name="Picture 6"/>
          <p:cNvPicPr>
            <a:picLocks noChangeAspect="1" noChangeArrowheads="1"/>
          </p:cNvPicPr>
          <p:nvPr/>
        </p:nvPicPr>
        <p:blipFill>
          <a:blip r:embed="rId3"/>
          <a:srcRect/>
          <a:stretch>
            <a:fillRect/>
          </a:stretch>
        </p:blipFill>
        <p:spPr bwMode="auto">
          <a:xfrm>
            <a:off x="471264" y="825679"/>
            <a:ext cx="1676488" cy="2448272"/>
          </a:xfrm>
          <a:prstGeom prst="rect">
            <a:avLst/>
          </a:prstGeom>
          <a:noFill/>
          <a:ln w="9525">
            <a:noFill/>
            <a:miter lim="800000"/>
            <a:headEnd/>
            <a:tailEnd/>
          </a:ln>
          <a:effectLst/>
        </p:spPr>
      </p:pic>
      <p:sp>
        <p:nvSpPr>
          <p:cNvPr id="10" name="Rettangolo arrotondato 9"/>
          <p:cNvSpPr/>
          <p:nvPr/>
        </p:nvSpPr>
        <p:spPr>
          <a:xfrm>
            <a:off x="2222059" y="2599031"/>
            <a:ext cx="1584176" cy="44347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2150051" y="2610461"/>
            <a:ext cx="1728192" cy="369332"/>
          </a:xfrm>
          <a:prstGeom prst="rect">
            <a:avLst/>
          </a:prstGeom>
        </p:spPr>
        <p:txBody>
          <a:bodyPr wrap="square">
            <a:spAutoFit/>
          </a:bodyPr>
          <a:lstStyle/>
          <a:p>
            <a:pPr algn="ctr"/>
            <a:r>
              <a:rPr lang="en-US" dirty="0" err="1" smtClean="0"/>
              <a:t>Lino</a:t>
            </a:r>
            <a:r>
              <a:rPr lang="en-US" dirty="0" smtClean="0"/>
              <a:t> Versace</a:t>
            </a:r>
            <a:endParaRPr lang="it-IT" sz="1600" dirty="0"/>
          </a:p>
        </p:txBody>
      </p:sp>
      <p:sp>
        <p:nvSpPr>
          <p:cNvPr id="15" name="Rettangolo 14"/>
          <p:cNvSpPr/>
          <p:nvPr/>
        </p:nvSpPr>
        <p:spPr>
          <a:xfrm>
            <a:off x="4151784" y="1185719"/>
            <a:ext cx="3456384" cy="1754326"/>
          </a:xfrm>
          <a:prstGeom prst="rect">
            <a:avLst/>
          </a:prstGeom>
        </p:spPr>
        <p:txBody>
          <a:bodyPr wrap="square">
            <a:spAutoFit/>
          </a:bodyPr>
          <a:lstStyle/>
          <a:p>
            <a:pPr algn="ctr"/>
            <a:r>
              <a:rPr lang="it-IT" dirty="0" smtClean="0"/>
              <a:t>Il Giorno 10 settembre del 2000 quando una violenta alluvione spazzò via il camping Le Giare a Soverato provocando la morte di 13 persone. Il corpo di una di queste non venne mai ritrovato. </a:t>
            </a:r>
            <a:endParaRPr lang="it-IT" dirty="0"/>
          </a:p>
        </p:txBody>
      </p:sp>
      <p:sp>
        <p:nvSpPr>
          <p:cNvPr id="14" name="Rettangolo 13"/>
          <p:cNvSpPr/>
          <p:nvPr/>
        </p:nvSpPr>
        <p:spPr>
          <a:xfrm>
            <a:off x="360074" y="4000996"/>
            <a:ext cx="11424558" cy="2308324"/>
          </a:xfrm>
          <a:prstGeom prst="rect">
            <a:avLst/>
          </a:prstGeom>
        </p:spPr>
        <p:txBody>
          <a:bodyPr wrap="square">
            <a:spAutoFit/>
          </a:bodyPr>
          <a:lstStyle/>
          <a:p>
            <a:r>
              <a:rPr lang="it-IT" dirty="0" smtClean="0"/>
              <a:t>L’alluvione di Sarno e il conseguente impegno della comunità scientifica ha stimolato  l’emanazione del Decreto-Legge n. 180 del 1998, più noto come “Decreto Sarno”, successivamente convertito nella Legge n. 267 del 3 agosto 1998. Il decreto ha determinato una decisiva accelerazione sia delle attività di </a:t>
            </a:r>
            <a:r>
              <a:rPr lang="it-IT" b="1" dirty="0" err="1" smtClean="0"/>
              <a:t>perimetrazione</a:t>
            </a:r>
            <a:r>
              <a:rPr lang="it-IT" b="1" dirty="0" smtClean="0"/>
              <a:t> delle aree a rischio</a:t>
            </a:r>
            <a:r>
              <a:rPr lang="it-IT" dirty="0" smtClean="0"/>
              <a:t> idrogeologico, sia del </a:t>
            </a:r>
            <a:r>
              <a:rPr lang="it-IT" b="1" dirty="0" smtClean="0"/>
              <a:t>potenziamento delle reti di monitoraggio e sorveglianza</a:t>
            </a:r>
            <a:r>
              <a:rPr lang="it-IT" dirty="0" smtClean="0"/>
              <a:t>.</a:t>
            </a:r>
          </a:p>
          <a:p>
            <a:r>
              <a:rPr lang="en-US" dirty="0" err="1" smtClean="0"/>
              <a:t>L’alluvione</a:t>
            </a:r>
            <a:r>
              <a:rPr lang="en-US" dirty="0" smtClean="0"/>
              <a:t> </a:t>
            </a:r>
            <a:r>
              <a:rPr lang="en-US" dirty="0" err="1" smtClean="0"/>
              <a:t>di</a:t>
            </a:r>
            <a:r>
              <a:rPr lang="en-US" dirty="0" smtClean="0"/>
              <a:t> </a:t>
            </a:r>
            <a:r>
              <a:rPr lang="en-US" dirty="0" err="1" smtClean="0"/>
              <a:t>Soverato</a:t>
            </a:r>
            <a:r>
              <a:rPr lang="en-US" dirty="0" smtClean="0"/>
              <a:t> ha </a:t>
            </a:r>
            <a:r>
              <a:rPr lang="en-US" dirty="0" err="1" smtClean="0"/>
              <a:t>stimolato</a:t>
            </a:r>
            <a:r>
              <a:rPr lang="en-US" dirty="0" smtClean="0"/>
              <a:t> </a:t>
            </a:r>
            <a:r>
              <a:rPr lang="en-US" dirty="0" err="1" smtClean="0"/>
              <a:t>l’emanazione</a:t>
            </a:r>
            <a:r>
              <a:rPr lang="en-US" dirty="0" smtClean="0"/>
              <a:t>  del </a:t>
            </a:r>
            <a:r>
              <a:rPr lang="en-US" dirty="0" err="1" smtClean="0"/>
              <a:t>Decreto</a:t>
            </a:r>
            <a:r>
              <a:rPr lang="en-US" dirty="0" smtClean="0"/>
              <a:t> </a:t>
            </a:r>
            <a:r>
              <a:rPr lang="en-US" dirty="0" err="1" smtClean="0"/>
              <a:t>Soverato</a:t>
            </a:r>
            <a:r>
              <a:rPr lang="en-US" dirty="0" smtClean="0"/>
              <a:t>,  e </a:t>
            </a:r>
            <a:r>
              <a:rPr lang="en-US" dirty="0" err="1" smtClean="0"/>
              <a:t>della</a:t>
            </a:r>
            <a:r>
              <a:rPr lang="en-US" dirty="0" smtClean="0"/>
              <a:t> </a:t>
            </a:r>
            <a:r>
              <a:rPr lang="en-US" dirty="0" err="1" smtClean="0"/>
              <a:t>conseguente</a:t>
            </a:r>
            <a:r>
              <a:rPr lang="en-US" dirty="0" smtClean="0"/>
              <a:t> </a:t>
            </a:r>
            <a:r>
              <a:rPr lang="en-US" dirty="0" err="1" smtClean="0"/>
              <a:t>Legge</a:t>
            </a:r>
            <a:r>
              <a:rPr lang="en-US" dirty="0" smtClean="0"/>
              <a:t> </a:t>
            </a:r>
            <a:r>
              <a:rPr lang="it-IT" dirty="0" smtClean="0"/>
              <a:t>n. 365 del 11 dicembre 2000, recante interventi urgenti per le aree a rischio idrogeologico molto elevato ed in materia di protezione civile. Dando particolare rilievo alla prevenzione e alle attività di controllo e manutenzione del territorio, la legge ha consentito l’avvio della rete radar nazionale.</a:t>
            </a:r>
            <a:endParaRPr lang="it-IT" dirty="0"/>
          </a:p>
        </p:txBody>
      </p:sp>
      <p:sp>
        <p:nvSpPr>
          <p:cNvPr id="16" name="Rettangolo 15"/>
          <p:cNvSpPr/>
          <p:nvPr/>
        </p:nvSpPr>
        <p:spPr>
          <a:xfrm>
            <a:off x="8472264" y="3417967"/>
            <a:ext cx="3600400" cy="461665"/>
          </a:xfrm>
          <a:prstGeom prst="rect">
            <a:avLst/>
          </a:prstGeom>
        </p:spPr>
        <p:txBody>
          <a:bodyPr wrap="square">
            <a:spAutoFit/>
          </a:bodyPr>
          <a:lstStyle/>
          <a:p>
            <a:pPr algn="ctr"/>
            <a:r>
              <a:rPr lang="it-IT" sz="1200" dirty="0" smtClean="0"/>
              <a:t>Alluvione di Soverato (2000)</a:t>
            </a:r>
            <a:br>
              <a:rPr lang="it-IT" sz="1200" dirty="0" smtClean="0"/>
            </a:br>
            <a:r>
              <a:rPr lang="it-IT" sz="1200" dirty="0" smtClean="0"/>
              <a:t>Fonte: Dipartimento protezione Civile</a:t>
            </a:r>
            <a:endParaRPr lang="it-IT" sz="1200" dirty="0"/>
          </a:p>
        </p:txBody>
      </p:sp>
      <p:pic>
        <p:nvPicPr>
          <p:cNvPr id="1027" name="Picture 3"/>
          <p:cNvPicPr>
            <a:picLocks noChangeAspect="1" noChangeArrowheads="1"/>
          </p:cNvPicPr>
          <p:nvPr/>
        </p:nvPicPr>
        <p:blipFill>
          <a:blip r:embed="rId4"/>
          <a:srcRect/>
          <a:stretch>
            <a:fillRect/>
          </a:stretch>
        </p:blipFill>
        <p:spPr bwMode="auto">
          <a:xfrm>
            <a:off x="8343187" y="825679"/>
            <a:ext cx="3848813" cy="2575744"/>
          </a:xfrm>
          <a:prstGeom prst="rect">
            <a:avLst/>
          </a:prstGeom>
          <a:noFill/>
          <a:ln w="9525">
            <a:noFill/>
            <a:miter lim="800000"/>
            <a:headEnd/>
            <a:tailEnd/>
          </a:ln>
          <a:effectLst/>
        </p:spPr>
      </p:pic>
      <p:sp>
        <p:nvSpPr>
          <p:cNvPr id="19" name="Segnaposto testo 1"/>
          <p:cNvSpPr>
            <a:spLocks noGrp="1"/>
          </p:cNvSpPr>
          <p:nvPr>
            <p:ph type="body" sz="quarter" idx="10"/>
          </p:nvPr>
        </p:nvSpPr>
        <p:spPr>
          <a:xfrm>
            <a:off x="380960" y="142852"/>
            <a:ext cx="11233149" cy="648071"/>
          </a:xfrm>
        </p:spPr>
        <p:txBody>
          <a:bodyPr/>
          <a:lstStyle/>
          <a:p>
            <a:r>
              <a:rPr lang="en-US" dirty="0" err="1" smtClean="0"/>
              <a:t>Alluvione</a:t>
            </a:r>
            <a:r>
              <a:rPr lang="en-US" dirty="0" smtClean="0"/>
              <a:t> </a:t>
            </a:r>
            <a:r>
              <a:rPr lang="en-US" dirty="0" err="1" smtClean="0"/>
              <a:t>di</a:t>
            </a:r>
            <a:r>
              <a:rPr lang="en-US" dirty="0" smtClean="0"/>
              <a:t> </a:t>
            </a:r>
            <a:r>
              <a:rPr lang="en-US" dirty="0" err="1" smtClean="0"/>
              <a:t>Sarno</a:t>
            </a:r>
            <a:r>
              <a:rPr lang="en-US" dirty="0" smtClean="0"/>
              <a:t> e </a:t>
            </a:r>
            <a:r>
              <a:rPr lang="en-US" dirty="0" err="1" smtClean="0"/>
              <a:t>Soverato</a:t>
            </a:r>
            <a:r>
              <a:rPr lang="en-US" dirty="0" smtClean="0"/>
              <a:t> – Il </a:t>
            </a:r>
            <a:r>
              <a:rPr lang="en-US" dirty="0" err="1" smtClean="0"/>
              <a:t>contributo</a:t>
            </a:r>
            <a:r>
              <a:rPr lang="en-US" dirty="0" smtClean="0"/>
              <a:t> </a:t>
            </a:r>
            <a:r>
              <a:rPr lang="en-US" dirty="0" err="1" smtClean="0"/>
              <a:t>di</a:t>
            </a:r>
            <a:r>
              <a:rPr lang="en-US" dirty="0" smtClean="0"/>
              <a:t> Fabio Rossi e </a:t>
            </a:r>
            <a:r>
              <a:rPr lang="en-US" dirty="0" err="1" smtClean="0"/>
              <a:t>Lino</a:t>
            </a:r>
            <a:r>
              <a:rPr lang="en-US" dirty="0" smtClean="0"/>
              <a:t> Versace</a:t>
            </a:r>
            <a:endParaRPr lang="it-IT"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Nascita</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r>
              <a:rPr lang="en-US" dirty="0" smtClean="0"/>
              <a:t> in Italia</a:t>
            </a:r>
            <a:endParaRPr lang="it-IT" dirty="0"/>
          </a:p>
        </p:txBody>
      </p:sp>
      <p:sp>
        <p:nvSpPr>
          <p:cNvPr id="15" name="Rettangolo 14"/>
          <p:cNvSpPr/>
          <p:nvPr/>
        </p:nvSpPr>
        <p:spPr>
          <a:xfrm>
            <a:off x="384508" y="620688"/>
            <a:ext cx="11305256" cy="6186309"/>
          </a:xfrm>
          <a:prstGeom prst="rect">
            <a:avLst/>
          </a:prstGeom>
        </p:spPr>
        <p:txBody>
          <a:bodyPr wrap="square">
            <a:spAutoFit/>
          </a:bodyPr>
          <a:lstStyle/>
          <a:p>
            <a:r>
              <a:rPr lang="it-IT" smtClean="0"/>
              <a:t>La storia della protezione civile italiana inizia con l’Unità d’Italia, un periodo caratterizzato da grande fervore culturale e volontà di crescita del Paese. Con l’Unità d’Italia si sono raggiunte due consapevolezze:</a:t>
            </a:r>
          </a:p>
          <a:p>
            <a:pPr marL="457200" indent="-228600">
              <a:buFont typeface="Arial" pitchFamily="34" charset="0"/>
              <a:buChar char="•"/>
            </a:pPr>
            <a:r>
              <a:rPr lang="it-IT" smtClean="0"/>
              <a:t>quella di essere diventati una nazione, dopo secoli di frammentazioni politico-economiche che impedivano di concepire un indirizzo di governo da assicurare in modo omogeneo a tutto il territorio nella sua varia complessità;</a:t>
            </a:r>
          </a:p>
          <a:p>
            <a:pPr marL="457200" indent="-228600">
              <a:buFont typeface="Arial" pitchFamily="34" charset="0"/>
              <a:buChar char="•"/>
            </a:pPr>
            <a:r>
              <a:rPr lang="it-IT" smtClean="0"/>
              <a:t>quella di essere un Paese esposto a molteplici rischi ambientali, naturali ed antropici.</a:t>
            </a:r>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pPr marL="457200" indent="-228600">
              <a:buFont typeface="Arial" pitchFamily="34" charset="0"/>
              <a:buChar char="•"/>
            </a:pPr>
            <a:endParaRPr lang="it-IT" smtClean="0"/>
          </a:p>
          <a:p>
            <a:endParaRPr lang="it-IT" smtClean="0"/>
          </a:p>
          <a:p>
            <a:endParaRPr lang="it-IT" smtClean="0"/>
          </a:p>
          <a:p>
            <a:r>
              <a:rPr lang="it-IT" smtClean="0"/>
              <a:t>La storia del nostro Paese è stata marcata da numerose catastrofi, che via via hanno stimolato l’evoluzione dell’organizzazione normativa ed operativa del servizio di Protezione Civile.</a:t>
            </a:r>
          </a:p>
          <a:p>
            <a:endParaRPr lang="it-IT"/>
          </a:p>
        </p:txBody>
      </p:sp>
      <p:pic>
        <p:nvPicPr>
          <p:cNvPr id="33794" name="Picture 2"/>
          <p:cNvPicPr>
            <a:picLocks noChangeAspect="1" noChangeArrowheads="1"/>
          </p:cNvPicPr>
          <p:nvPr/>
        </p:nvPicPr>
        <p:blipFill>
          <a:blip r:embed="rId2"/>
          <a:srcRect/>
          <a:stretch>
            <a:fillRect/>
          </a:stretch>
        </p:blipFill>
        <p:spPr bwMode="auto">
          <a:xfrm>
            <a:off x="407368" y="2202007"/>
            <a:ext cx="5007124" cy="3442398"/>
          </a:xfrm>
          <a:prstGeom prst="rect">
            <a:avLst/>
          </a:prstGeom>
          <a:noFill/>
          <a:ln w="9525">
            <a:noFill/>
            <a:miter lim="800000"/>
            <a:headEnd/>
            <a:tailEnd/>
          </a:ln>
          <a:effectLst/>
        </p:spPr>
      </p:pic>
      <p:sp>
        <p:nvSpPr>
          <p:cNvPr id="14" name="Rettangolo 13"/>
          <p:cNvSpPr/>
          <p:nvPr/>
        </p:nvSpPr>
        <p:spPr>
          <a:xfrm>
            <a:off x="5375920" y="2962686"/>
            <a:ext cx="2448272" cy="1015663"/>
          </a:xfrm>
          <a:prstGeom prst="rect">
            <a:avLst/>
          </a:prstGeom>
        </p:spPr>
        <p:txBody>
          <a:bodyPr wrap="square">
            <a:spAutoFit/>
          </a:bodyPr>
          <a:lstStyle/>
          <a:p>
            <a:r>
              <a:rPr lang="it-IT" sz="1200" dirty="0" smtClean="0"/>
              <a:t>Popolazione esposta al pericolo di frane e alluvioni.</a:t>
            </a:r>
          </a:p>
          <a:p>
            <a:r>
              <a:rPr lang="it-IT" sz="1200" dirty="0" smtClean="0"/>
              <a:t>Fonte: </a:t>
            </a:r>
            <a:r>
              <a:rPr lang="it-IT" sz="1200" dirty="0" err="1" smtClean="0"/>
              <a:t>ISPRA-Istituto</a:t>
            </a:r>
            <a:r>
              <a:rPr lang="it-IT" sz="1200" dirty="0" smtClean="0"/>
              <a:t> Superiore per la Protezione la Ricerca</a:t>
            </a:r>
          </a:p>
          <a:p>
            <a:r>
              <a:rPr lang="it-IT" sz="1200" dirty="0" smtClean="0"/>
              <a:t>Ambientale.</a:t>
            </a:r>
            <a:endParaRPr lang="it-IT" sz="1200" dirty="0"/>
          </a:p>
        </p:txBody>
      </p:sp>
      <p:sp>
        <p:nvSpPr>
          <p:cNvPr id="16" name="Rettangolo 15"/>
          <p:cNvSpPr/>
          <p:nvPr/>
        </p:nvSpPr>
        <p:spPr>
          <a:xfrm>
            <a:off x="7752184" y="4348261"/>
            <a:ext cx="4367808" cy="1384995"/>
          </a:xfrm>
          <a:prstGeom prst="rect">
            <a:avLst/>
          </a:prstGeom>
        </p:spPr>
        <p:txBody>
          <a:bodyPr wrap="square">
            <a:spAutoFit/>
          </a:bodyPr>
          <a:lstStyle/>
          <a:p>
            <a:r>
              <a:rPr lang="it-IT" sz="1200" dirty="0" smtClean="0">
                <a:solidFill>
                  <a:srgbClr val="0070C0"/>
                </a:solidFill>
              </a:rPr>
              <a:t>Fonte: Dolce M., </a:t>
            </a:r>
            <a:r>
              <a:rPr lang="it-IT" sz="1200" dirty="0" err="1" smtClean="0">
                <a:solidFill>
                  <a:srgbClr val="0070C0"/>
                </a:solidFill>
              </a:rPr>
              <a:t>Miozzo</a:t>
            </a:r>
            <a:r>
              <a:rPr lang="it-IT" sz="1200" dirty="0" smtClean="0">
                <a:solidFill>
                  <a:srgbClr val="0070C0"/>
                </a:solidFill>
              </a:rPr>
              <a:t> A., Di </a:t>
            </a:r>
            <a:r>
              <a:rPr lang="it-IT" sz="1200" dirty="0" err="1" smtClean="0">
                <a:solidFill>
                  <a:srgbClr val="0070C0"/>
                </a:solidFill>
              </a:rPr>
              <a:t>Bucci</a:t>
            </a:r>
            <a:r>
              <a:rPr lang="it-IT" sz="1200" dirty="0" smtClean="0">
                <a:solidFill>
                  <a:srgbClr val="0070C0"/>
                </a:solidFill>
              </a:rPr>
              <a:t> D., Alessandrini L., Bastia S., </a:t>
            </a:r>
            <a:r>
              <a:rPr lang="it-IT" sz="1200" dirty="0" err="1" smtClean="0">
                <a:solidFill>
                  <a:srgbClr val="0070C0"/>
                </a:solidFill>
              </a:rPr>
              <a:t>Bertuccioli</a:t>
            </a:r>
            <a:r>
              <a:rPr lang="it-IT" sz="1200" dirty="0" smtClean="0">
                <a:solidFill>
                  <a:srgbClr val="0070C0"/>
                </a:solidFill>
              </a:rPr>
              <a:t> P., </a:t>
            </a:r>
            <a:r>
              <a:rPr lang="it-IT" sz="1200" dirty="0" err="1" smtClean="0">
                <a:solidFill>
                  <a:srgbClr val="0070C0"/>
                </a:solidFill>
              </a:rPr>
              <a:t>Bilotta</a:t>
            </a:r>
            <a:r>
              <a:rPr lang="it-IT" sz="1200" dirty="0" smtClean="0">
                <a:solidFill>
                  <a:srgbClr val="0070C0"/>
                </a:solidFill>
              </a:rPr>
              <a:t> D., </a:t>
            </a:r>
            <a:r>
              <a:rPr lang="it-IT" sz="1200" dirty="0" err="1" smtClean="0">
                <a:solidFill>
                  <a:srgbClr val="0070C0"/>
                </a:solidFill>
              </a:rPr>
              <a:t>Ciolli</a:t>
            </a:r>
            <a:r>
              <a:rPr lang="it-IT" sz="1200" dirty="0" smtClean="0">
                <a:solidFill>
                  <a:srgbClr val="0070C0"/>
                </a:solidFill>
              </a:rPr>
              <a:t> S., De </a:t>
            </a:r>
            <a:r>
              <a:rPr lang="it-IT" sz="1200" dirty="0" err="1" smtClean="0">
                <a:solidFill>
                  <a:srgbClr val="0070C0"/>
                </a:solidFill>
              </a:rPr>
              <a:t>Siervo</a:t>
            </a:r>
            <a:r>
              <a:rPr lang="it-IT" sz="1200" dirty="0" smtClean="0">
                <a:solidFill>
                  <a:srgbClr val="0070C0"/>
                </a:solidFill>
              </a:rPr>
              <a:t> G., </a:t>
            </a:r>
            <a:r>
              <a:rPr lang="it-IT" sz="1200" dirty="0" err="1" smtClean="0">
                <a:solidFill>
                  <a:srgbClr val="0070C0"/>
                </a:solidFill>
              </a:rPr>
              <a:t>Fabi</a:t>
            </a:r>
            <a:r>
              <a:rPr lang="it-IT" sz="1200" dirty="0" smtClean="0">
                <a:solidFill>
                  <a:srgbClr val="0070C0"/>
                </a:solidFill>
              </a:rPr>
              <a:t> D., </a:t>
            </a:r>
            <a:r>
              <a:rPr lang="it-IT" sz="1200" dirty="0" err="1" smtClean="0">
                <a:solidFill>
                  <a:srgbClr val="0070C0"/>
                </a:solidFill>
              </a:rPr>
              <a:t>Madeo</a:t>
            </a:r>
            <a:r>
              <a:rPr lang="it-IT" sz="1200" dirty="0" smtClean="0">
                <a:solidFill>
                  <a:srgbClr val="0070C0"/>
                </a:solidFill>
              </a:rPr>
              <a:t> L., </a:t>
            </a:r>
            <a:r>
              <a:rPr lang="it-IT" sz="1200" dirty="0" err="1" smtClean="0">
                <a:solidFill>
                  <a:srgbClr val="0070C0"/>
                </a:solidFill>
              </a:rPr>
              <a:t>Panunzi</a:t>
            </a:r>
            <a:r>
              <a:rPr lang="it-IT" sz="1200" dirty="0" smtClean="0">
                <a:solidFill>
                  <a:srgbClr val="0070C0"/>
                </a:solidFill>
              </a:rPr>
              <a:t> E., Silvestri V. (2020).</a:t>
            </a:r>
          </a:p>
          <a:p>
            <a:r>
              <a:rPr lang="it-IT" sz="1200" dirty="0" smtClean="0">
                <a:solidFill>
                  <a:srgbClr val="0070C0"/>
                </a:solidFill>
              </a:rPr>
              <a:t>La protezione civile in Italia. Testo istituzionale di riferimento per i docenti scolastici. Dipartimento della Protezione Civile-Presidenza del Consiglio dei Ministri.</a:t>
            </a:r>
          </a:p>
          <a:p>
            <a:r>
              <a:rPr lang="it-IT" sz="1200" dirty="0" smtClean="0">
                <a:solidFill>
                  <a:srgbClr val="0070C0"/>
                </a:solidFill>
              </a:rPr>
              <a:t>Prima edizione luglio 2020, 236 pagine.</a:t>
            </a:r>
            <a:endParaRPr lang="it-IT" sz="1200" dirty="0">
              <a:solidFill>
                <a:srgbClr val="0070C0"/>
              </a:solidFill>
            </a:endParaRPr>
          </a:p>
        </p:txBody>
      </p:sp>
      <p:pic>
        <p:nvPicPr>
          <p:cNvPr id="1026" name="Picture 2"/>
          <p:cNvPicPr>
            <a:picLocks noChangeAspect="1" noChangeArrowheads="1"/>
          </p:cNvPicPr>
          <p:nvPr/>
        </p:nvPicPr>
        <p:blipFill>
          <a:blip r:embed="rId3"/>
          <a:srcRect/>
          <a:stretch>
            <a:fillRect/>
          </a:stretch>
        </p:blipFill>
        <p:spPr bwMode="auto">
          <a:xfrm>
            <a:off x="7739074" y="2360395"/>
            <a:ext cx="4156079" cy="1997299"/>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Vittime</a:t>
            </a:r>
            <a:r>
              <a:rPr lang="en-US" dirty="0" smtClean="0"/>
              <a:t> </a:t>
            </a:r>
            <a:r>
              <a:rPr lang="en-US" dirty="0" err="1" smtClean="0"/>
              <a:t>da</a:t>
            </a:r>
            <a:r>
              <a:rPr lang="en-US" dirty="0" smtClean="0"/>
              <a:t> </a:t>
            </a:r>
            <a:r>
              <a:rPr lang="en-US" dirty="0" err="1" smtClean="0"/>
              <a:t>disastri</a:t>
            </a:r>
            <a:r>
              <a:rPr lang="en-US" dirty="0" smtClean="0"/>
              <a:t> in Italia 1960-2020 </a:t>
            </a:r>
            <a:r>
              <a:rPr lang="en-US" dirty="0" err="1" smtClean="0"/>
              <a:t>rispetto</a:t>
            </a:r>
            <a:r>
              <a:rPr lang="en-US" dirty="0" smtClean="0"/>
              <a:t> a </a:t>
            </a:r>
            <a:r>
              <a:rPr lang="en-US" dirty="0" err="1" smtClean="0"/>
              <a:t>Francia</a:t>
            </a:r>
            <a:r>
              <a:rPr lang="en-US" dirty="0" smtClean="0"/>
              <a:t> e </a:t>
            </a:r>
            <a:r>
              <a:rPr lang="en-US" dirty="0" err="1" smtClean="0"/>
              <a:t>Svizzera</a:t>
            </a:r>
            <a:endParaRPr lang="it-IT" dirty="0"/>
          </a:p>
        </p:txBody>
      </p:sp>
      <p:pic>
        <p:nvPicPr>
          <p:cNvPr id="8" name="Immagine 7" descr="natural-disasters.png"/>
          <p:cNvPicPr>
            <a:picLocks noChangeAspect="1"/>
          </p:cNvPicPr>
          <p:nvPr/>
        </p:nvPicPr>
        <p:blipFill>
          <a:blip r:embed="rId2"/>
          <a:stretch>
            <a:fillRect/>
          </a:stretch>
        </p:blipFill>
        <p:spPr>
          <a:xfrm>
            <a:off x="1744143" y="642918"/>
            <a:ext cx="8096273" cy="5715016"/>
          </a:xfrm>
          <a:prstGeom prst="rect">
            <a:avLst/>
          </a:prstGeom>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smtClean="0"/>
              <a:t>La </a:t>
            </a:r>
            <a:r>
              <a:rPr lang="en-US" dirty="0" err="1" smtClean="0"/>
              <a:t>Storia</a:t>
            </a:r>
            <a:r>
              <a:rPr lang="en-US" dirty="0" smtClean="0"/>
              <a:t> </a:t>
            </a:r>
            <a:r>
              <a:rPr lang="en-US" dirty="0" err="1" smtClean="0"/>
              <a:t>Recente</a:t>
            </a:r>
            <a:r>
              <a:rPr lang="en-US" dirty="0" smtClean="0"/>
              <a:t>: Il </a:t>
            </a:r>
            <a:r>
              <a:rPr lang="en-US" dirty="0" err="1" smtClean="0"/>
              <a:t>Terremoto</a:t>
            </a:r>
            <a:r>
              <a:rPr lang="en-US" dirty="0" smtClean="0"/>
              <a:t> </a:t>
            </a:r>
            <a:r>
              <a:rPr lang="en-US" dirty="0" err="1" smtClean="0"/>
              <a:t>dell’Irpinia</a:t>
            </a:r>
            <a:r>
              <a:rPr lang="en-US" dirty="0" smtClean="0"/>
              <a:t> e la </a:t>
            </a:r>
            <a:r>
              <a:rPr lang="en-US" dirty="0" err="1" smtClean="0"/>
              <a:t>Legge</a:t>
            </a:r>
            <a:r>
              <a:rPr lang="en-US" dirty="0" smtClean="0"/>
              <a:t> 225/1992</a:t>
            </a:r>
            <a:endParaRPr lang="it-IT" dirty="0"/>
          </a:p>
        </p:txBody>
      </p:sp>
      <p:sp>
        <p:nvSpPr>
          <p:cNvPr id="15" name="Rettangolo 14"/>
          <p:cNvSpPr/>
          <p:nvPr/>
        </p:nvSpPr>
        <p:spPr>
          <a:xfrm>
            <a:off x="384508" y="652621"/>
            <a:ext cx="11305256" cy="4216539"/>
          </a:xfrm>
          <a:prstGeom prst="rect">
            <a:avLst/>
          </a:prstGeom>
        </p:spPr>
        <p:txBody>
          <a:bodyPr wrap="square">
            <a:spAutoFit/>
          </a:bodyPr>
          <a:lstStyle/>
          <a:p>
            <a:r>
              <a:rPr lang="it-IT" dirty="0" smtClean="0"/>
              <a:t>Verso le 19.35 della sera del 23 novembre 1980, una lunghissima scossa della durata di oltre un minuto, di magnitudo 6.8, rase al suolo 36 paesi situati al confine tra la Campania e la Basilicata. Si contarono 2.735 morti e 8.850 feriti.</a:t>
            </a:r>
          </a:p>
          <a:p>
            <a:endParaRPr lang="it-IT" sz="800" dirty="0" smtClean="0"/>
          </a:p>
          <a:p>
            <a:r>
              <a:rPr lang="it-IT" dirty="0" smtClean="0"/>
              <a:t>Purtroppo, una indimenticata caratteristica negativa della vicenda </a:t>
            </a:r>
            <a:r>
              <a:rPr lang="it-IT" dirty="0" err="1" smtClean="0"/>
              <a:t>irpina</a:t>
            </a:r>
            <a:r>
              <a:rPr lang="it-IT" dirty="0" smtClean="0"/>
              <a:t> furono i ritardi delle prime ore. </a:t>
            </a:r>
          </a:p>
          <a:p>
            <a:r>
              <a:rPr lang="it-IT" dirty="0" smtClean="0"/>
              <a:t>Molti morti rimasero sotto le macerie per giorni e giorni, in una confusione di ruoli e responsabilità che provocò la più dura delle denunce di un Presidente della Repubblica sulle inefficienze dello Stato.</a:t>
            </a:r>
          </a:p>
          <a:p>
            <a:endParaRPr lang="it-IT" sz="800" dirty="0" smtClean="0"/>
          </a:p>
          <a:p>
            <a:r>
              <a:rPr lang="it-IT" dirty="0" smtClean="0"/>
              <a:t>Dalle parole di Giuseppe </a:t>
            </a:r>
            <a:r>
              <a:rPr lang="it-IT" dirty="0" err="1" smtClean="0"/>
              <a:t>Zamberletti</a:t>
            </a:r>
            <a:r>
              <a:rPr lang="it-IT" dirty="0" smtClean="0"/>
              <a:t> (1933-2019), Commissario Straordinario del Terremoto, intervista del 5 novembre 2016 :</a:t>
            </a:r>
          </a:p>
          <a:p>
            <a:endParaRPr lang="it-IT" dirty="0" smtClean="0"/>
          </a:p>
          <a:p>
            <a:r>
              <a:rPr lang="it-IT" dirty="0" smtClean="0"/>
              <a:t>«Quando il Presidente della Repubblica arrivò in Irpinia, il Governo non si era </a:t>
            </a:r>
            <a:br>
              <a:rPr lang="it-IT" dirty="0" smtClean="0"/>
            </a:br>
            <a:r>
              <a:rPr lang="it-IT" dirty="0" smtClean="0"/>
              <a:t>ancora riunito per nominare il Commissario straordinario,  lo avrebbe fatto </a:t>
            </a:r>
            <a:br>
              <a:rPr lang="it-IT" dirty="0" smtClean="0"/>
            </a:br>
            <a:r>
              <a:rPr lang="it-IT" dirty="0" smtClean="0"/>
              <a:t>qualche ora dopo. I cittadini colpiti videro arrivare la colonna delle autorità al </a:t>
            </a:r>
            <a:br>
              <a:rPr lang="it-IT" dirty="0" smtClean="0"/>
            </a:br>
            <a:r>
              <a:rPr lang="it-IT" dirty="0" smtClean="0"/>
              <a:t>seguito del Presidente e pensavano che si trattasse della colonna d’emergenza </a:t>
            </a:r>
            <a:br>
              <a:rPr lang="it-IT" dirty="0" smtClean="0"/>
            </a:br>
            <a:r>
              <a:rPr lang="it-IT" dirty="0" smtClean="0"/>
              <a:t>per i soccorsi. Pertini fu quindi  accolto in un modo terribile. E lui non ci era </a:t>
            </a:r>
            <a:br>
              <a:rPr lang="it-IT" dirty="0" smtClean="0"/>
            </a:br>
            <a:r>
              <a:rPr lang="it-IT" dirty="0" smtClean="0"/>
              <a:t>abituato...»</a:t>
            </a:r>
          </a:p>
        </p:txBody>
      </p:sp>
      <p:pic>
        <p:nvPicPr>
          <p:cNvPr id="3074" name="Picture 2"/>
          <p:cNvPicPr>
            <a:picLocks noChangeAspect="1" noChangeArrowheads="1"/>
          </p:cNvPicPr>
          <p:nvPr/>
        </p:nvPicPr>
        <p:blipFill>
          <a:blip r:embed="rId2"/>
          <a:srcRect/>
          <a:stretch>
            <a:fillRect/>
          </a:stretch>
        </p:blipFill>
        <p:spPr bwMode="auto">
          <a:xfrm>
            <a:off x="8275442" y="3573016"/>
            <a:ext cx="3916558" cy="3071810"/>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1930279" y="5157192"/>
            <a:ext cx="1665391" cy="1500174"/>
          </a:xfrm>
          <a:prstGeom prst="rect">
            <a:avLst/>
          </a:prstGeom>
          <a:noFill/>
          <a:ln w="9525">
            <a:noFill/>
            <a:miter lim="800000"/>
            <a:headEnd/>
            <a:tailEnd/>
          </a:ln>
          <a:effectLst/>
        </p:spPr>
      </p:pic>
      <p:sp>
        <p:nvSpPr>
          <p:cNvPr id="12" name="Rettangolo 11"/>
          <p:cNvSpPr/>
          <p:nvPr/>
        </p:nvSpPr>
        <p:spPr>
          <a:xfrm>
            <a:off x="5524496" y="5742415"/>
            <a:ext cx="2714644" cy="830997"/>
          </a:xfrm>
          <a:prstGeom prst="rect">
            <a:avLst/>
          </a:prstGeom>
        </p:spPr>
        <p:txBody>
          <a:bodyPr wrap="square">
            <a:spAutoFit/>
          </a:bodyPr>
          <a:lstStyle/>
          <a:p>
            <a:pPr algn="r"/>
            <a:r>
              <a:rPr lang="it-IT" sz="1200" dirty="0" smtClean="0"/>
              <a:t>Terremoto dell'Irpinia 1980. Sandro Pertini sui luoghi della tragedia - Autore della foto: AGF - Agenzia giornalistica fotografica </a:t>
            </a:r>
            <a:endParaRPr lang="it-IT" sz="1200" dirty="0"/>
          </a:p>
        </p:txBody>
      </p:sp>
      <p:sp>
        <p:nvSpPr>
          <p:cNvPr id="13" name="Rettangolo 12"/>
          <p:cNvSpPr/>
          <p:nvPr/>
        </p:nvSpPr>
        <p:spPr>
          <a:xfrm>
            <a:off x="191344" y="5604630"/>
            <a:ext cx="1738935" cy="646331"/>
          </a:xfrm>
          <a:prstGeom prst="rect">
            <a:avLst/>
          </a:prstGeom>
        </p:spPr>
        <p:txBody>
          <a:bodyPr wrap="square">
            <a:spAutoFit/>
          </a:bodyPr>
          <a:lstStyle/>
          <a:p>
            <a:pPr algn="r"/>
            <a:r>
              <a:rPr lang="it-IT" sz="1200" dirty="0" smtClean="0"/>
              <a:t>Giuseppe </a:t>
            </a:r>
            <a:r>
              <a:rPr lang="it-IT" sz="1200" dirty="0" err="1" smtClean="0"/>
              <a:t>Zamberletti</a:t>
            </a:r>
            <a:endParaRPr lang="it-IT" sz="1200" dirty="0" smtClean="0"/>
          </a:p>
          <a:p>
            <a:pPr algn="r"/>
            <a:r>
              <a:rPr lang="it-IT" sz="1200" dirty="0" smtClean="0"/>
              <a:t>(1933-2019)</a:t>
            </a:r>
          </a:p>
          <a:p>
            <a:pPr algn="r"/>
            <a:r>
              <a:rPr lang="en-US" sz="1200" dirty="0" err="1" smtClean="0"/>
              <a:t>Fonte</a:t>
            </a:r>
            <a:r>
              <a:rPr lang="en-US" sz="1200" dirty="0" smtClean="0"/>
              <a:t>: Dolce et al., 2020</a:t>
            </a:r>
            <a:endParaRPr lang="it-IT" sz="1200" dirty="0"/>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smtClean="0"/>
              <a:t>Il </a:t>
            </a:r>
            <a:r>
              <a:rPr lang="en-US" dirty="0" err="1" smtClean="0"/>
              <a:t>Dipartimento</a:t>
            </a:r>
            <a:r>
              <a:rPr lang="en-US" dirty="0" smtClean="0"/>
              <a:t> </a:t>
            </a:r>
            <a:r>
              <a:rPr lang="en-US" dirty="0" err="1" smtClean="0"/>
              <a:t>della</a:t>
            </a:r>
            <a:r>
              <a:rPr lang="en-US" dirty="0" smtClean="0"/>
              <a:t> </a:t>
            </a:r>
            <a:r>
              <a:rPr lang="en-US" dirty="0" err="1" smtClean="0"/>
              <a:t>Protezione</a:t>
            </a:r>
            <a:r>
              <a:rPr lang="en-US" dirty="0" smtClean="0"/>
              <a:t> </a:t>
            </a:r>
            <a:r>
              <a:rPr lang="en-US" dirty="0" err="1" smtClean="0"/>
              <a:t>Civile</a:t>
            </a:r>
            <a:endParaRPr lang="it-IT" dirty="0"/>
          </a:p>
        </p:txBody>
      </p:sp>
      <p:sp>
        <p:nvSpPr>
          <p:cNvPr id="15" name="Rettangolo 14"/>
          <p:cNvSpPr/>
          <p:nvPr/>
        </p:nvSpPr>
        <p:spPr>
          <a:xfrm>
            <a:off x="384508" y="571480"/>
            <a:ext cx="11305256" cy="3416320"/>
          </a:xfrm>
          <a:prstGeom prst="rect">
            <a:avLst/>
          </a:prstGeom>
        </p:spPr>
        <p:txBody>
          <a:bodyPr wrap="square">
            <a:spAutoFit/>
          </a:bodyPr>
          <a:lstStyle/>
          <a:p>
            <a:r>
              <a:rPr lang="it-IT" dirty="0" smtClean="0"/>
              <a:t>Pochi giorni dopo il Terremoto fu individuata una figura innovativa, quella di "Alto Commissario, con il rango di Ministro, incaricato della predisposizione degli strumenti organizzativi della nuova protezione civile". </a:t>
            </a:r>
          </a:p>
          <a:p>
            <a:r>
              <a:rPr lang="it-IT" dirty="0" smtClean="0"/>
              <a:t>Per ricoprire quel ruolo delicato fu individuato Giuseppe </a:t>
            </a:r>
            <a:r>
              <a:rPr lang="it-IT" dirty="0" err="1" smtClean="0"/>
              <a:t>Zamberletti</a:t>
            </a:r>
            <a:r>
              <a:rPr lang="it-IT" dirty="0" smtClean="0"/>
              <a:t>, che si impegnò a trasformare in sistema definitivo quel che era stato realizzato sul campo, in occasione dei due grandi terremoti del Friuli (1976) ed Irpinia (1980). Nel 1982, l’Alto Commissario veniva elevato definitivamente al rango di Ministro.</a:t>
            </a:r>
          </a:p>
          <a:p>
            <a:endParaRPr lang="it-IT" dirty="0" smtClean="0"/>
          </a:p>
          <a:p>
            <a:r>
              <a:rPr lang="it-IT" dirty="0" smtClean="0"/>
              <a:t>Sotto la guida di </a:t>
            </a:r>
            <a:r>
              <a:rPr lang="it-IT" dirty="0" err="1" smtClean="0"/>
              <a:t>Zamberletti</a:t>
            </a:r>
            <a:r>
              <a:rPr lang="it-IT" dirty="0" smtClean="0"/>
              <a:t>, nel 1982 nasceva così il Dipartimento della Protezione Civile, con il quale il settore veniva affidato direttamente nelle mani istituzionali più importanti, quelle del Presidente del Consiglio dei Ministri. Nello stesso anno, il Governo presentava il disegno di legge di quella che sarà la prima legge organica della protezione civile vista secondo la nuova concezione, ossia quella di Servizio Nazionale della Protezione Civile. La legge ebbe una gestazione travagliata, durata addirittura dieci anni, e riuscì a vedere la luce grazie alla fiducia personale che </a:t>
            </a:r>
            <a:br>
              <a:rPr lang="it-IT" dirty="0" smtClean="0"/>
            </a:br>
            <a:r>
              <a:rPr lang="it-IT" dirty="0" err="1" smtClean="0"/>
              <a:t>Zamberletti</a:t>
            </a:r>
            <a:r>
              <a:rPr lang="it-IT" dirty="0" smtClean="0"/>
              <a:t> riscuoteva nel Paese e anche in Parlamento.</a:t>
            </a:r>
          </a:p>
        </p:txBody>
      </p:sp>
      <p:pic>
        <p:nvPicPr>
          <p:cNvPr id="4097" name="Picture 1"/>
          <p:cNvPicPr>
            <a:picLocks noChangeAspect="1" noChangeArrowheads="1"/>
          </p:cNvPicPr>
          <p:nvPr/>
        </p:nvPicPr>
        <p:blipFill>
          <a:blip r:embed="rId2"/>
          <a:srcRect/>
          <a:stretch>
            <a:fillRect/>
          </a:stretch>
        </p:blipFill>
        <p:spPr bwMode="auto">
          <a:xfrm>
            <a:off x="3024166" y="4172066"/>
            <a:ext cx="9167834" cy="2641310"/>
          </a:xfrm>
          <a:prstGeom prst="rect">
            <a:avLst/>
          </a:prstGeom>
          <a:noFill/>
          <a:ln w="9525">
            <a:noFill/>
            <a:miter lim="800000"/>
            <a:headEnd/>
            <a:tailEnd/>
          </a:ln>
          <a:effectLst/>
        </p:spPr>
      </p:pic>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80960" y="142852"/>
            <a:ext cx="11233149" cy="648071"/>
          </a:xfrm>
        </p:spPr>
        <p:txBody>
          <a:bodyPr/>
          <a:lstStyle/>
          <a:p>
            <a:r>
              <a:rPr lang="en-US" dirty="0" err="1" smtClean="0"/>
              <a:t>Principi</a:t>
            </a:r>
            <a:r>
              <a:rPr lang="en-US" dirty="0" smtClean="0"/>
              <a:t> </a:t>
            </a:r>
            <a:r>
              <a:rPr lang="en-US" dirty="0" err="1" smtClean="0"/>
              <a:t>Ispiratori</a:t>
            </a:r>
            <a:r>
              <a:rPr lang="en-US" dirty="0" smtClean="0"/>
              <a:t> </a:t>
            </a:r>
            <a:r>
              <a:rPr lang="en-US" dirty="0" err="1" smtClean="0"/>
              <a:t>della</a:t>
            </a:r>
            <a:r>
              <a:rPr lang="en-US" dirty="0" smtClean="0"/>
              <a:t> </a:t>
            </a:r>
            <a:r>
              <a:rPr lang="en-US" dirty="0" err="1" smtClean="0"/>
              <a:t>Legge</a:t>
            </a:r>
            <a:r>
              <a:rPr lang="en-US" dirty="0" smtClean="0"/>
              <a:t> 225/1992</a:t>
            </a:r>
            <a:endParaRPr lang="it-IT" dirty="0"/>
          </a:p>
        </p:txBody>
      </p:sp>
      <p:sp>
        <p:nvSpPr>
          <p:cNvPr id="15" name="Rettangolo 14"/>
          <p:cNvSpPr/>
          <p:nvPr/>
        </p:nvSpPr>
        <p:spPr>
          <a:xfrm>
            <a:off x="384508" y="571480"/>
            <a:ext cx="11305256" cy="3416320"/>
          </a:xfrm>
          <a:prstGeom prst="rect">
            <a:avLst/>
          </a:prstGeom>
        </p:spPr>
        <p:txBody>
          <a:bodyPr wrap="square">
            <a:spAutoFit/>
          </a:bodyPr>
          <a:lstStyle/>
          <a:p>
            <a:r>
              <a:rPr lang="it-IT" dirty="0" smtClean="0"/>
              <a:t>La Legge n. 225/1992 divenne la prima legge organica di protezione civile. </a:t>
            </a:r>
          </a:p>
          <a:p>
            <a:endParaRPr lang="it-IT" dirty="0" smtClean="0"/>
          </a:p>
          <a:p>
            <a:r>
              <a:rPr lang="it-IT" b="1" dirty="0" smtClean="0"/>
              <a:t>Con la nuova Legge si estendeva e si superava il concetto di protezione civile come mera iniziativa di efficace soccorso pubblico, in favore di quello più ampio e completo di "protezione dei cittadini" a tutto tondo.</a:t>
            </a:r>
          </a:p>
          <a:p>
            <a:endParaRPr lang="it-IT" dirty="0" smtClean="0"/>
          </a:p>
          <a:p>
            <a:r>
              <a:rPr lang="it-IT" dirty="0" smtClean="0"/>
              <a:t>La fase del soccorso era infatti inquadrata come la terza di un ciclo di quattro attività, che parte dalla previsione dei rischi del territorio e si sviluppa nelle attività quotidiane di prevenzione.</a:t>
            </a:r>
          </a:p>
          <a:p>
            <a:endParaRPr lang="it-IT" dirty="0" smtClean="0"/>
          </a:p>
          <a:p>
            <a:r>
              <a:rPr lang="it-IT" dirty="0" smtClean="0"/>
              <a:t>Il soccorso, da intendersi come momento di risposta alla fase critica delle emergenze, non è nemmeno conclusivo del ciclo di attività, poiché viene seguito da una quarta fase, quella del superamento dell’emergenza, che comprende una serie di attività di rientro alla normalità, con cui si cerca di ristabilire prontamente condizioni di vita accettabili dopo una catastrofe. </a:t>
            </a:r>
          </a:p>
        </p:txBody>
      </p:sp>
      <p:pic>
        <p:nvPicPr>
          <p:cNvPr id="29698" name="Picture 2" descr="La legge 225/92: nasce il Servizio Nazionale - Pagina 4"/>
          <p:cNvPicPr>
            <a:picLocks noChangeAspect="1" noChangeArrowheads="1"/>
          </p:cNvPicPr>
          <p:nvPr/>
        </p:nvPicPr>
        <p:blipFill>
          <a:blip r:embed="rId2"/>
          <a:srcRect/>
          <a:stretch>
            <a:fillRect/>
          </a:stretch>
        </p:blipFill>
        <p:spPr bwMode="auto">
          <a:xfrm>
            <a:off x="2207568" y="4214818"/>
            <a:ext cx="5143535" cy="2571768"/>
          </a:xfrm>
          <a:prstGeom prst="rect">
            <a:avLst/>
          </a:prstGeom>
          <a:noFill/>
        </p:spPr>
      </p:pic>
      <p:sp>
        <p:nvSpPr>
          <p:cNvPr id="5" name="CasellaDiTesto 4"/>
          <p:cNvSpPr txBox="1"/>
          <p:nvPr/>
        </p:nvSpPr>
        <p:spPr>
          <a:xfrm>
            <a:off x="191344" y="4797152"/>
            <a:ext cx="2592288" cy="646331"/>
          </a:xfrm>
          <a:prstGeom prst="rect">
            <a:avLst/>
          </a:prstGeom>
          <a:noFill/>
        </p:spPr>
        <p:txBody>
          <a:bodyPr wrap="square" rtlCol="0">
            <a:spAutoFit/>
          </a:bodyPr>
          <a:lstStyle/>
          <a:p>
            <a:r>
              <a:rPr lang="it-IT" sz="1200" dirty="0" smtClean="0"/>
              <a:t>Fonte: Associazione Volontari Protezione Civile </a:t>
            </a:r>
            <a:br>
              <a:rPr lang="it-IT" sz="1200" dirty="0" smtClean="0"/>
            </a:br>
            <a:r>
              <a:rPr lang="it-IT" sz="1200" dirty="0" smtClean="0"/>
              <a:t>RADIO CLUB MISTRAL </a:t>
            </a:r>
            <a:endParaRPr lang="it-IT" sz="1200" dirty="0"/>
          </a:p>
        </p:txBody>
      </p:sp>
      <p:pic>
        <p:nvPicPr>
          <p:cNvPr id="6" name="Picture 2"/>
          <p:cNvPicPr>
            <a:picLocks noChangeAspect="1" noChangeArrowheads="1"/>
          </p:cNvPicPr>
          <p:nvPr/>
        </p:nvPicPr>
        <p:blipFill>
          <a:blip r:embed="rId3"/>
          <a:srcRect/>
          <a:stretch>
            <a:fillRect/>
          </a:stretch>
        </p:blipFill>
        <p:spPr bwMode="auto">
          <a:xfrm>
            <a:off x="8049469" y="4437112"/>
            <a:ext cx="2943075" cy="1931393"/>
          </a:xfrm>
          <a:prstGeom prst="rect">
            <a:avLst/>
          </a:prstGeom>
          <a:noFill/>
          <a:ln w="9525">
            <a:noFill/>
            <a:miter lim="800000"/>
            <a:headEnd/>
            <a:tailEnd/>
          </a:ln>
          <a:effectLst/>
        </p:spPr>
      </p:pic>
      <p:sp>
        <p:nvSpPr>
          <p:cNvPr id="7" name="Rettangolo 6"/>
          <p:cNvSpPr/>
          <p:nvPr/>
        </p:nvSpPr>
        <p:spPr>
          <a:xfrm>
            <a:off x="8040216" y="6220477"/>
            <a:ext cx="2943075" cy="276999"/>
          </a:xfrm>
          <a:prstGeom prst="rect">
            <a:avLst/>
          </a:prstGeom>
          <a:solidFill>
            <a:schemeClr val="bg1">
              <a:lumMod val="95000"/>
            </a:schemeClr>
          </a:solidFill>
          <a:ln w="3175">
            <a:solidFill>
              <a:schemeClr val="tx1"/>
            </a:solidFill>
          </a:ln>
        </p:spPr>
        <p:txBody>
          <a:bodyPr wrap="square">
            <a:spAutoFit/>
          </a:bodyPr>
          <a:lstStyle/>
          <a:p>
            <a:pPr algn="ctr"/>
            <a:r>
              <a:rPr lang="it-IT" sz="1200" dirty="0" smtClean="0"/>
              <a:t>Fonte: Dolce </a:t>
            </a:r>
            <a:r>
              <a:rPr lang="it-IT" sz="1200" dirty="0" err="1" smtClean="0"/>
              <a:t>et</a:t>
            </a:r>
            <a:r>
              <a:rPr lang="it-IT" sz="1200" dirty="0" smtClean="0"/>
              <a:t> al. (2020)</a:t>
            </a:r>
          </a:p>
        </p:txBody>
      </p:sp>
    </p:spTree>
    <p:extLst>
      <p:ext uri="{BB962C8B-B14F-4D97-AF65-F5344CB8AC3E}">
        <p14:creationId xmlns:p14="http://schemas.microsoft.com/office/powerpoint/2010/main" xmlns="" val="3098333111"/>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59595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5905</TotalTime>
  <Words>4544</Words>
  <Application>Microsoft Office PowerPoint</Application>
  <PresentationFormat>Personalizzato</PresentationFormat>
  <Paragraphs>305</Paragraphs>
  <Slides>31</Slides>
  <Notes>1</Notes>
  <HiddenSlides>0</HiddenSlides>
  <MMClips>0</MMClips>
  <ScaleCrop>false</ScaleCrop>
  <HeadingPairs>
    <vt:vector size="4" baseType="variant">
      <vt:variant>
        <vt:lpstr>Tema</vt:lpstr>
      </vt:variant>
      <vt:variant>
        <vt:i4>3</vt:i4>
      </vt:variant>
      <vt:variant>
        <vt:lpstr>Titoli diapositive</vt:lpstr>
      </vt:variant>
      <vt:variant>
        <vt:i4>31</vt:i4>
      </vt:variant>
    </vt:vector>
  </HeadingPairs>
  <TitlesOfParts>
    <vt:vector size="34"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Alberto</cp:lastModifiedBy>
  <cp:revision>295</cp:revision>
  <dcterms:created xsi:type="dcterms:W3CDTF">2017-11-13T10:11:35Z</dcterms:created>
  <dcterms:modified xsi:type="dcterms:W3CDTF">2024-01-24T01:06:54Z</dcterms:modified>
</cp:coreProperties>
</file>