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
  </p:notesMasterIdLst>
  <p:sldIdLst>
    <p:sldId id="256" r:id="rId2"/>
  </p:sldIdLst>
  <p:sldSz cx="25199975" cy="35999738"/>
  <p:notesSz cx="7099300" cy="10234613"/>
  <p:defaultTextStyle>
    <a:defPPr>
      <a:defRPr lang="it-IT"/>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1748351"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3496701"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5245051"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6993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8741751" algn="l" defTabSz="3496701" rtl="0" eaLnBrk="1" latinLnBrk="0" hangingPunct="1">
      <a:defRPr kern="1200">
        <a:solidFill>
          <a:schemeClr val="tx1"/>
        </a:solidFill>
        <a:latin typeface="Calibri" panose="020F0502020204030204" pitchFamily="34" charset="0"/>
        <a:ea typeface="+mn-ea"/>
        <a:cs typeface="+mn-cs"/>
      </a:defRPr>
    </a:lvl6pPr>
    <a:lvl7pPr marL="10490101" algn="l" defTabSz="3496701" rtl="0" eaLnBrk="1" latinLnBrk="0" hangingPunct="1">
      <a:defRPr kern="1200">
        <a:solidFill>
          <a:schemeClr val="tx1"/>
        </a:solidFill>
        <a:latin typeface="Calibri" panose="020F0502020204030204" pitchFamily="34" charset="0"/>
        <a:ea typeface="+mn-ea"/>
        <a:cs typeface="+mn-cs"/>
      </a:defRPr>
    </a:lvl7pPr>
    <a:lvl8pPr marL="12238451" algn="l" defTabSz="3496701" rtl="0" eaLnBrk="1" latinLnBrk="0" hangingPunct="1">
      <a:defRPr kern="1200">
        <a:solidFill>
          <a:schemeClr val="tx1"/>
        </a:solidFill>
        <a:latin typeface="Calibri" panose="020F0502020204030204" pitchFamily="34" charset="0"/>
        <a:ea typeface="+mn-ea"/>
        <a:cs typeface="+mn-cs"/>
      </a:defRPr>
    </a:lvl8pPr>
    <a:lvl9pPr marL="13986800" algn="l" defTabSz="3496701"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xmlns="">
        <p15:guide id="1" orient="horz" pos="11340" userDrawn="1">
          <p15:clr>
            <a:srgbClr val="A4A3A4"/>
          </p15:clr>
        </p15:guide>
        <p15:guide id="2" pos="79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23E6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341" autoAdjust="0"/>
    <p:restoredTop sz="96076" autoAdjust="0"/>
  </p:normalViewPr>
  <p:slideViewPr>
    <p:cSldViewPr snapToGrid="0">
      <p:cViewPr>
        <p:scale>
          <a:sx n="66" d="100"/>
          <a:sy n="66" d="100"/>
        </p:scale>
        <p:origin x="-78" y="10248"/>
      </p:cViewPr>
      <p:guideLst>
        <p:guide orient="horz" pos="11340"/>
        <p:guide pos="7938"/>
      </p:guideLst>
    </p:cSldViewPr>
  </p:slideViewPr>
  <p:notesTextViewPr>
    <p:cViewPr>
      <p:scale>
        <a:sx n="3" d="2"/>
        <a:sy n="3" d="2"/>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eaLnBrk="1" fontAlgn="auto" hangingPunct="1">
              <a:spcBef>
                <a:spcPts val="0"/>
              </a:spcBef>
              <a:spcAft>
                <a:spcPts val="0"/>
              </a:spcAft>
              <a:defRPr sz="1300">
                <a:latin typeface="+mn-lt"/>
              </a:defRPr>
            </a:lvl1pPr>
          </a:lstStyle>
          <a:p>
            <a:pPr>
              <a:defRPr/>
            </a:pPr>
            <a:endParaRPr lang="en-US"/>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eaLnBrk="1" fontAlgn="auto" hangingPunct="1">
              <a:spcBef>
                <a:spcPts val="0"/>
              </a:spcBef>
              <a:spcAft>
                <a:spcPts val="0"/>
              </a:spcAft>
              <a:defRPr sz="1300">
                <a:latin typeface="+mn-lt"/>
              </a:defRPr>
            </a:lvl1pPr>
          </a:lstStyle>
          <a:p>
            <a:pPr>
              <a:defRPr/>
            </a:pPr>
            <a:fld id="{94FCC528-25B2-44C4-98A9-9AFEAEDB5C17}" type="datetimeFigureOut">
              <a:rPr lang="en-US"/>
              <a:pPr>
                <a:defRPr/>
              </a:pPr>
              <a:t>9/10/2023</a:t>
            </a:fld>
            <a:endParaRPr lang="en-US"/>
          </a:p>
        </p:txBody>
      </p:sp>
      <p:sp>
        <p:nvSpPr>
          <p:cNvPr id="4" name="Segnaposto immagine diapositiva 3"/>
          <p:cNvSpPr>
            <a:spLocks noGrp="1" noRot="1" noChangeAspect="1"/>
          </p:cNvSpPr>
          <p:nvPr>
            <p:ph type="sldImg" idx="2"/>
          </p:nvPr>
        </p:nvSpPr>
        <p:spPr>
          <a:xfrm>
            <a:off x="2208213" y="768350"/>
            <a:ext cx="2682875" cy="3836988"/>
          </a:xfrm>
          <a:prstGeom prst="rect">
            <a:avLst/>
          </a:prstGeom>
          <a:noFill/>
          <a:ln w="12700">
            <a:solidFill>
              <a:prstClr val="black"/>
            </a:solidFill>
          </a:ln>
        </p:spPr>
        <p:txBody>
          <a:bodyPr vert="horz" lIns="99048" tIns="49524" rIns="99048" bIns="49524" rtlCol="0" anchor="ctr"/>
          <a:lstStyle/>
          <a:p>
            <a:pPr lvl="0"/>
            <a:endParaRPr lang="en-US" noProof="0"/>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endParaRPr lang="en-US" noProof="0"/>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eaLnBrk="1" fontAlgn="auto" hangingPunct="1">
              <a:spcBef>
                <a:spcPts val="0"/>
              </a:spcBef>
              <a:spcAft>
                <a:spcPts val="0"/>
              </a:spcAft>
              <a:defRPr sz="1300">
                <a:latin typeface="+mn-lt"/>
              </a:defRPr>
            </a:lvl1pPr>
          </a:lstStyle>
          <a:p>
            <a:pPr>
              <a:defRPr/>
            </a:pPr>
            <a:endParaRPr lang="en-US"/>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eaLnBrk="1" fontAlgn="auto" hangingPunct="1">
              <a:spcBef>
                <a:spcPts val="0"/>
              </a:spcBef>
              <a:spcAft>
                <a:spcPts val="0"/>
              </a:spcAft>
              <a:defRPr sz="1300">
                <a:latin typeface="+mn-lt"/>
              </a:defRPr>
            </a:lvl1pPr>
          </a:lstStyle>
          <a:p>
            <a:pPr>
              <a:defRPr/>
            </a:pPr>
            <a:fld id="{13A3077F-2C3C-4D47-96F4-4C6C10D31DC2}" type="slidenum">
              <a:rPr lang="en-US"/>
              <a:pPr>
                <a:defRPr/>
              </a:pPr>
              <a:t>‹N›</a:t>
            </a:fld>
            <a:endParaRPr lang="en-US"/>
          </a:p>
        </p:txBody>
      </p:sp>
    </p:spTree>
    <p:extLst>
      <p:ext uri="{BB962C8B-B14F-4D97-AF65-F5344CB8AC3E}">
        <p14:creationId xmlns:p14="http://schemas.microsoft.com/office/powerpoint/2010/main" xmlns="" val="39247321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590" kern="1200">
        <a:solidFill>
          <a:schemeClr val="tx1"/>
        </a:solidFill>
        <a:latin typeface="+mn-lt"/>
        <a:ea typeface="+mn-ea"/>
        <a:cs typeface="+mn-cs"/>
      </a:defRPr>
    </a:lvl1pPr>
    <a:lvl2pPr marL="1748351" algn="l" rtl="0" eaLnBrk="0" fontAlgn="base" hangingPunct="0">
      <a:spcBef>
        <a:spcPct val="30000"/>
      </a:spcBef>
      <a:spcAft>
        <a:spcPct val="0"/>
      </a:spcAft>
      <a:defRPr sz="4590" kern="1200">
        <a:solidFill>
          <a:schemeClr val="tx1"/>
        </a:solidFill>
        <a:latin typeface="+mn-lt"/>
        <a:ea typeface="+mn-ea"/>
        <a:cs typeface="+mn-cs"/>
      </a:defRPr>
    </a:lvl2pPr>
    <a:lvl3pPr marL="3496701" algn="l" rtl="0" eaLnBrk="0" fontAlgn="base" hangingPunct="0">
      <a:spcBef>
        <a:spcPct val="30000"/>
      </a:spcBef>
      <a:spcAft>
        <a:spcPct val="0"/>
      </a:spcAft>
      <a:defRPr sz="4590" kern="1200">
        <a:solidFill>
          <a:schemeClr val="tx1"/>
        </a:solidFill>
        <a:latin typeface="+mn-lt"/>
        <a:ea typeface="+mn-ea"/>
        <a:cs typeface="+mn-cs"/>
      </a:defRPr>
    </a:lvl3pPr>
    <a:lvl4pPr marL="5245051" algn="l" rtl="0" eaLnBrk="0" fontAlgn="base" hangingPunct="0">
      <a:spcBef>
        <a:spcPct val="30000"/>
      </a:spcBef>
      <a:spcAft>
        <a:spcPct val="0"/>
      </a:spcAft>
      <a:defRPr sz="4590" kern="1200">
        <a:solidFill>
          <a:schemeClr val="tx1"/>
        </a:solidFill>
        <a:latin typeface="+mn-lt"/>
        <a:ea typeface="+mn-ea"/>
        <a:cs typeface="+mn-cs"/>
      </a:defRPr>
    </a:lvl4pPr>
    <a:lvl5pPr marL="6993400" algn="l" rtl="0" eaLnBrk="0" fontAlgn="base" hangingPunct="0">
      <a:spcBef>
        <a:spcPct val="30000"/>
      </a:spcBef>
      <a:spcAft>
        <a:spcPct val="0"/>
      </a:spcAft>
      <a:defRPr sz="4590" kern="1200">
        <a:solidFill>
          <a:schemeClr val="tx1"/>
        </a:solidFill>
        <a:latin typeface="+mn-lt"/>
        <a:ea typeface="+mn-ea"/>
        <a:cs typeface="+mn-cs"/>
      </a:defRPr>
    </a:lvl5pPr>
    <a:lvl6pPr marL="8741751" algn="l" defTabSz="3496701" rtl="0" eaLnBrk="1" latinLnBrk="0" hangingPunct="1">
      <a:defRPr sz="4590" kern="1200">
        <a:solidFill>
          <a:schemeClr val="tx1"/>
        </a:solidFill>
        <a:latin typeface="+mn-lt"/>
        <a:ea typeface="+mn-ea"/>
        <a:cs typeface="+mn-cs"/>
      </a:defRPr>
    </a:lvl6pPr>
    <a:lvl7pPr marL="10490101" algn="l" defTabSz="3496701" rtl="0" eaLnBrk="1" latinLnBrk="0" hangingPunct="1">
      <a:defRPr sz="4590" kern="1200">
        <a:solidFill>
          <a:schemeClr val="tx1"/>
        </a:solidFill>
        <a:latin typeface="+mn-lt"/>
        <a:ea typeface="+mn-ea"/>
        <a:cs typeface="+mn-cs"/>
      </a:defRPr>
    </a:lvl7pPr>
    <a:lvl8pPr marL="12238451" algn="l" defTabSz="3496701" rtl="0" eaLnBrk="1" latinLnBrk="0" hangingPunct="1">
      <a:defRPr sz="4590" kern="1200">
        <a:solidFill>
          <a:schemeClr val="tx1"/>
        </a:solidFill>
        <a:latin typeface="+mn-lt"/>
        <a:ea typeface="+mn-ea"/>
        <a:cs typeface="+mn-cs"/>
      </a:defRPr>
    </a:lvl8pPr>
    <a:lvl9pPr marL="13986800" algn="l" defTabSz="3496701" rtl="0" eaLnBrk="1" latinLnBrk="0" hangingPunct="1">
      <a:defRPr sz="459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xfrm>
            <a:off x="2208213" y="768350"/>
            <a:ext cx="2682875" cy="3836988"/>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en-US" dirty="0"/>
          </a:p>
        </p:txBody>
      </p:sp>
      <p:sp>
        <p:nvSpPr>
          <p:cNvPr id="4" name="Slide Number Placeholder 3"/>
          <p:cNvSpPr>
            <a:spLocks noGrp="1"/>
          </p:cNvSpPr>
          <p:nvPr>
            <p:ph type="sldNum" sz="quarter" idx="5"/>
          </p:nvPr>
        </p:nvSpPr>
        <p:spPr/>
        <p:txBody>
          <a:bodyPr/>
          <a:lstStyle/>
          <a:p>
            <a:pPr>
              <a:defRPr/>
            </a:pPr>
            <a:fld id="{26CCE9D8-F40B-4AE0-9628-78C7198D2391}" type="slidenum">
              <a:rPr lang="en-US" smtClean="0"/>
              <a:pPr>
                <a:defRPr/>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8" name="CasellaDiTesto 7">
            <a:extLst>
              <a:ext uri="{FF2B5EF4-FFF2-40B4-BE49-F238E27FC236}">
                <a16:creationId xmlns:a16="http://schemas.microsoft.com/office/drawing/2014/main" xmlns="" id="{90A15EDB-A86E-4F77-9564-AFBDAB9764B0}"/>
              </a:ext>
            </a:extLst>
          </p:cNvPr>
          <p:cNvSpPr txBox="1"/>
          <p:nvPr userDrawn="1"/>
        </p:nvSpPr>
        <p:spPr>
          <a:xfrm>
            <a:off x="1394077" y="2703859"/>
            <a:ext cx="22411805" cy="1569660"/>
          </a:xfrm>
          <a:prstGeom prst="rect">
            <a:avLst/>
          </a:prstGeom>
          <a:noFill/>
        </p:spPr>
        <p:txBody>
          <a:bodyPr wrap="square">
            <a:spAutoFit/>
          </a:bodyPr>
          <a:lstStyle/>
          <a:p>
            <a:pPr algn="ctr"/>
            <a:r>
              <a:rPr lang="it-IT" sz="4800" b="1" dirty="0" smtClean="0">
                <a:solidFill>
                  <a:srgbClr val="0070C0"/>
                </a:solidFill>
                <a:latin typeface="Arial" pitchFamily="34"/>
                <a:cs typeface="Arial" pitchFamily="34"/>
              </a:rPr>
              <a:t>GIORNATE</a:t>
            </a:r>
            <a:r>
              <a:rPr lang="it-IT" sz="4800" b="1" baseline="0" dirty="0" smtClean="0">
                <a:solidFill>
                  <a:srgbClr val="0070C0"/>
                </a:solidFill>
                <a:latin typeface="Arial" pitchFamily="34"/>
                <a:cs typeface="Arial" pitchFamily="34"/>
              </a:rPr>
              <a:t> DELL’IDROLOGIA DELLA SOCIETÀ IDROLOGICA ITALIANA 2023</a:t>
            </a:r>
            <a:endParaRPr lang="it-IT" sz="4800" b="1" dirty="0" smtClean="0">
              <a:solidFill>
                <a:srgbClr val="0070C0"/>
              </a:solidFill>
              <a:latin typeface="Arial" pitchFamily="34"/>
              <a:cs typeface="Arial" pitchFamily="34"/>
            </a:endParaRPr>
          </a:p>
          <a:p>
            <a:pPr algn="ctr"/>
            <a:r>
              <a:rPr lang="it-IT" sz="4800" b="1" dirty="0" smtClean="0">
                <a:solidFill>
                  <a:srgbClr val="0070C0"/>
                </a:solidFill>
                <a:latin typeface="Arial" pitchFamily="34"/>
                <a:cs typeface="Arial" pitchFamily="34"/>
              </a:rPr>
              <a:t>Matera,</a:t>
            </a:r>
            <a:r>
              <a:rPr lang="it-IT" sz="4800" b="1" baseline="0" dirty="0" smtClean="0">
                <a:solidFill>
                  <a:srgbClr val="0070C0"/>
                </a:solidFill>
                <a:latin typeface="Arial" pitchFamily="34"/>
                <a:cs typeface="Arial" pitchFamily="34"/>
              </a:rPr>
              <a:t> 13-15 settembre 2023</a:t>
            </a:r>
            <a:endParaRPr lang="it-IT" sz="4800" dirty="0">
              <a:solidFill>
                <a:srgbClr val="0070C0"/>
              </a:solidFill>
            </a:endParaRPr>
          </a:p>
        </p:txBody>
      </p:sp>
      <p:pic>
        <p:nvPicPr>
          <p:cNvPr id="11" name="Immagine 10" descr="Image result for logo società idrologica">
            <a:extLst>
              <a:ext uri="{FF2B5EF4-FFF2-40B4-BE49-F238E27FC236}">
                <a16:creationId xmlns:a16="http://schemas.microsoft.com/office/drawing/2014/main" xmlns="" id="{023298B2-7C82-A844-9254-81ECC8807781}"/>
              </a:ext>
            </a:extLst>
          </p:cNvPr>
          <p:cNvPicPr>
            <a:picLocks noChangeAspect="1"/>
          </p:cNvPicPr>
          <p:nvPr userDrawn="1"/>
        </p:nvPicPr>
        <p:blipFill>
          <a:blip r:embed="rId2" cstate="print"/>
          <a:srcRect/>
          <a:stretch>
            <a:fillRect/>
          </a:stretch>
        </p:blipFill>
        <p:spPr>
          <a:xfrm>
            <a:off x="16393528" y="530712"/>
            <a:ext cx="5749529" cy="1371600"/>
          </a:xfrm>
          <a:prstGeom prst="rect">
            <a:avLst/>
          </a:prstGeom>
          <a:noFill/>
          <a:ln>
            <a:noFill/>
          </a:ln>
        </p:spPr>
      </p:pic>
      <p:sp>
        <p:nvSpPr>
          <p:cNvPr id="13" name="Rettangolo 8">
            <a:extLst>
              <a:ext uri="{FF2B5EF4-FFF2-40B4-BE49-F238E27FC236}">
                <a16:creationId xmlns:a16="http://schemas.microsoft.com/office/drawing/2014/main" xmlns="" id="{07A985A4-8AC0-9B43-BFD0-FEA515FE5D7F}"/>
              </a:ext>
            </a:extLst>
          </p:cNvPr>
          <p:cNvSpPr/>
          <p:nvPr userDrawn="1"/>
        </p:nvSpPr>
        <p:spPr>
          <a:xfrm>
            <a:off x="-7" y="4477190"/>
            <a:ext cx="25199975" cy="134880"/>
          </a:xfrm>
          <a:prstGeom prst="rect">
            <a:avLst/>
          </a:prstGeom>
          <a:gradFill>
            <a:gsLst>
              <a:gs pos="20000">
                <a:srgbClr val="0070C0"/>
              </a:gs>
              <a:gs pos="49000">
                <a:srgbClr val="0070C0"/>
              </a:gs>
              <a:gs pos="80000">
                <a:srgbClr val="0070C0"/>
              </a:gs>
              <a:gs pos="0">
                <a:schemeClr val="accent1">
                  <a:tint val="44500"/>
                  <a:satMod val="160000"/>
                </a:schemeClr>
              </a:gs>
              <a:gs pos="100000">
                <a:schemeClr val="accent1">
                  <a:tint val="23500"/>
                  <a:satMod val="16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 name="Immagine 1"/>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3958858" y="530712"/>
            <a:ext cx="6136913" cy="1828800"/>
          </a:xfrm>
          <a:prstGeom prst="rect">
            <a:avLst/>
          </a:prstGeom>
        </p:spPr>
      </p:pic>
    </p:spTree>
    <p:extLst>
      <p:ext uri="{BB962C8B-B14F-4D97-AF65-F5344CB8AC3E}">
        <p14:creationId xmlns:p14="http://schemas.microsoft.com/office/powerpoint/2010/main" xmlns="" val="4284638556"/>
      </p:ext>
    </p:extLst>
  </p:cSld>
  <p:clrMapOvr>
    <a:masterClrMapping/>
  </p:clrMapOvr>
  <p:transition spd="slow" advTm="1000"/>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10" name="Rettangolo 8">
            <a:extLst>
              <a:ext uri="{FF2B5EF4-FFF2-40B4-BE49-F238E27FC236}">
                <a16:creationId xmlns:a16="http://schemas.microsoft.com/office/drawing/2014/main" xmlns="" id="{8F8AC242-8636-5D4E-971D-D3412F33A0CC}"/>
              </a:ext>
            </a:extLst>
          </p:cNvPr>
          <p:cNvSpPr/>
          <p:nvPr userDrawn="1"/>
        </p:nvSpPr>
        <p:spPr>
          <a:xfrm>
            <a:off x="1" y="32811744"/>
            <a:ext cx="25199975" cy="728190"/>
          </a:xfrm>
          <a:prstGeom prst="rect">
            <a:avLst/>
          </a:prstGeom>
          <a:gradFill>
            <a:gsLst>
              <a:gs pos="100000">
                <a:srgbClr val="123E69"/>
              </a:gs>
              <a:gs pos="49000">
                <a:srgbClr val="002060">
                  <a:alpha val="80000"/>
                </a:srgbClr>
              </a:gs>
              <a:gs pos="50000">
                <a:srgbClr val="002060">
                  <a:alpha val="80000"/>
                </a:srgbClr>
              </a:gs>
              <a:gs pos="0">
                <a:schemeClr val="accent1">
                  <a:tint val="44500"/>
                  <a:satMod val="160000"/>
                </a:schemeClr>
              </a:gs>
              <a:gs pos="100000">
                <a:schemeClr val="accent1">
                  <a:tint val="23500"/>
                  <a:satMod val="160000"/>
                </a:schemeClr>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2" name="Rectangle 6">
            <a:extLst>
              <a:ext uri="{FF2B5EF4-FFF2-40B4-BE49-F238E27FC236}">
                <a16:creationId xmlns:a16="http://schemas.microsoft.com/office/drawing/2014/main" xmlns="" id="{013D6976-977C-C74A-BA45-DD68B7E4D3E8}"/>
              </a:ext>
            </a:extLst>
          </p:cNvPr>
          <p:cNvSpPr/>
          <p:nvPr userDrawn="1"/>
        </p:nvSpPr>
        <p:spPr>
          <a:xfrm>
            <a:off x="1" y="1"/>
            <a:ext cx="377998" cy="35999738"/>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sp>
      <p:sp>
        <p:nvSpPr>
          <p:cNvPr id="2" name="Titolo 1"/>
          <p:cNvSpPr>
            <a:spLocks noGrp="1"/>
          </p:cNvSpPr>
          <p:nvPr>
            <p:ph type="title"/>
          </p:nvPr>
        </p:nvSpPr>
        <p:spPr>
          <a:xfrm>
            <a:off x="1163076" y="841669"/>
            <a:ext cx="22679978" cy="6317602"/>
          </a:xfrm>
        </p:spPr>
        <p:txBody>
          <a:bodyPr>
            <a:normAutofit/>
          </a:bodyPr>
          <a:lstStyle>
            <a:lvl1pPr>
              <a:defRPr sz="5670" b="1">
                <a:solidFill>
                  <a:schemeClr val="tx1"/>
                </a:solidFill>
              </a:defRPr>
            </a:lvl1pPr>
          </a:lstStyle>
          <a:p>
            <a:r>
              <a:rPr lang="it-IT" dirty="0"/>
              <a:t>Fare clic per modificare lo stile del titolo</a:t>
            </a:r>
            <a:endParaRPr lang="en-US" dirty="0"/>
          </a:p>
        </p:txBody>
      </p:sp>
      <p:sp>
        <p:nvSpPr>
          <p:cNvPr id="3" name="Segnaposto contenuto 2"/>
          <p:cNvSpPr>
            <a:spLocks noGrp="1"/>
          </p:cNvSpPr>
          <p:nvPr>
            <p:ph idx="1"/>
          </p:nvPr>
        </p:nvSpPr>
        <p:spPr/>
        <p:txBody>
          <a:bodyPr/>
          <a:lstStyle>
            <a:lvl1pPr>
              <a:defRPr sz="5670"/>
            </a:lvl1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5" name="Segnaposto piè di pagina 4"/>
          <p:cNvSpPr>
            <a:spLocks noGrp="1"/>
          </p:cNvSpPr>
          <p:nvPr>
            <p:ph type="ftr" sz="quarter" idx="10"/>
          </p:nvPr>
        </p:nvSpPr>
        <p:spPr>
          <a:xfrm>
            <a:off x="1539998" y="33599768"/>
            <a:ext cx="20019980" cy="2399978"/>
          </a:xfrm>
        </p:spPr>
        <p:txBody>
          <a:bodyPr/>
          <a:lstStyle>
            <a:lvl1pPr algn="l">
              <a:defRPr b="1">
                <a:solidFill>
                  <a:schemeClr val="tx1"/>
                </a:solidFill>
              </a:defRPr>
            </a:lvl1pPr>
          </a:lstStyle>
          <a:p>
            <a:pPr>
              <a:defRPr/>
            </a:pPr>
            <a:r>
              <a:rPr lang="it-IT" dirty="0" smtClean="0">
                <a:latin typeface="Arial" pitchFamily="34"/>
                <a:cs typeface="Arial" pitchFamily="34"/>
              </a:rPr>
              <a:t>Giornate dell’Idrologia della Società Idrologica Italiana 2023 - MATERA</a:t>
            </a:r>
            <a:endParaRPr lang="it-IT" dirty="0"/>
          </a:p>
        </p:txBody>
      </p:sp>
      <p:sp>
        <p:nvSpPr>
          <p:cNvPr id="9" name="Freeform 11">
            <a:extLst>
              <a:ext uri="{FF2B5EF4-FFF2-40B4-BE49-F238E27FC236}">
                <a16:creationId xmlns:a16="http://schemas.microsoft.com/office/drawing/2014/main" xmlns="" id="{1CC9FCCD-73E2-9C4A-8DC7-261E4A01FEBB}"/>
              </a:ext>
            </a:extLst>
          </p:cNvPr>
          <p:cNvSpPr/>
          <p:nvPr userDrawn="1"/>
        </p:nvSpPr>
        <p:spPr bwMode="auto">
          <a:xfrm flipV="1">
            <a:off x="-8657" y="3749973"/>
            <a:ext cx="1977593" cy="2662956"/>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a:extLst>
              <a:ext uri="{FF2B5EF4-FFF2-40B4-BE49-F238E27FC236}">
                <a16:creationId xmlns:a16="http://schemas.microsoft.com/office/drawing/2014/main" xmlns="" id="{EE1A2954-478F-1745-904B-CFB4FE483B64}"/>
              </a:ext>
            </a:extLst>
          </p:cNvPr>
          <p:cNvSpPr txBox="1">
            <a:spLocks/>
          </p:cNvSpPr>
          <p:nvPr userDrawn="1"/>
        </p:nvSpPr>
        <p:spPr>
          <a:xfrm>
            <a:off x="4" y="4158294"/>
            <a:ext cx="1163076" cy="1916654"/>
          </a:xfrm>
          <a:prstGeom prst="rect">
            <a:avLst/>
          </a:prstGeom>
        </p:spPr>
        <p:txBody>
          <a:bodyPr vert="horz" lIns="161989" tIns="80994" rIns="161989" bIns="80994" rtlCol="0" anchor="ctr"/>
          <a:lstStyle>
            <a:defPPr>
              <a:defRPr lang="it-IT"/>
            </a:defPPr>
            <a:lvl1pPr algn="r" rtl="0" eaLnBrk="1" fontAlgn="auto" hangingPunct="1">
              <a:spcBef>
                <a:spcPts val="0"/>
              </a:spcBef>
              <a:spcAft>
                <a:spcPts val="0"/>
              </a:spcAft>
              <a:defRPr sz="1200" kern="1200">
                <a:solidFill>
                  <a:schemeClr val="tx1">
                    <a:tint val="75000"/>
                  </a:schemeClr>
                </a:solidFill>
                <a:latin typeface="+mn-lt"/>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fld id="{23C7D69F-D390-164A-8DF6-FB975B26F79E}" type="slidenum">
              <a:rPr lang="it-IT" sz="2834" smtClean="0">
                <a:solidFill>
                  <a:schemeClr val="tx1"/>
                </a:solidFill>
              </a:rPr>
              <a:pPr/>
              <a:t>‹N›</a:t>
            </a:fld>
            <a:endParaRPr lang="it-IT" sz="2834" dirty="0">
              <a:solidFill>
                <a:schemeClr val="tx1"/>
              </a:solidFill>
            </a:endParaRPr>
          </a:p>
        </p:txBody>
      </p:sp>
      <p:pic>
        <p:nvPicPr>
          <p:cNvPr id="7" name="Picture 6" descr="Image result for logo società idrologica">
            <a:extLst>
              <a:ext uri="{FF2B5EF4-FFF2-40B4-BE49-F238E27FC236}">
                <a16:creationId xmlns:a16="http://schemas.microsoft.com/office/drawing/2014/main" xmlns="" id="{E1BEA3A3-F1D5-44D9-A446-F7EA8805C6D8}"/>
              </a:ext>
            </a:extLst>
          </p:cNvPr>
          <p:cNvPicPr>
            <a:picLocks noChangeAspect="1"/>
          </p:cNvPicPr>
          <p:nvPr userDrawn="1"/>
        </p:nvPicPr>
        <p:blipFill rotWithShape="1">
          <a:blip r:embed="rId2" cstate="print"/>
          <a:srcRect r="74451"/>
          <a:stretch/>
        </p:blipFill>
        <p:spPr>
          <a:xfrm>
            <a:off x="1" y="32829042"/>
            <a:ext cx="1539999" cy="3170696"/>
          </a:xfrm>
          <a:prstGeom prst="rect">
            <a:avLst/>
          </a:prstGeom>
          <a:noFill/>
          <a:ln>
            <a:noFill/>
          </a:ln>
        </p:spPr>
      </p:pic>
    </p:spTree>
    <p:extLst>
      <p:ext uri="{BB962C8B-B14F-4D97-AF65-F5344CB8AC3E}">
        <p14:creationId xmlns:p14="http://schemas.microsoft.com/office/powerpoint/2010/main" xmlns="" val="3000349322"/>
      </p:ext>
    </p:extLst>
  </p:cSld>
  <p:clrMapOvr>
    <a:masterClrMapping/>
  </p:clrMapOvr>
  <p:transition spd="slow" advTm="1000"/>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1260000" y="1441660"/>
            <a:ext cx="22679978" cy="59999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a:t>Fare clic per modificare lo stile del titolo</a:t>
            </a:r>
            <a:endParaRPr lang="en-US" altLang="en-US"/>
          </a:p>
        </p:txBody>
      </p:sp>
      <p:sp>
        <p:nvSpPr>
          <p:cNvPr id="1027" name="Segnaposto testo 2"/>
          <p:cNvSpPr>
            <a:spLocks noGrp="1"/>
          </p:cNvSpPr>
          <p:nvPr>
            <p:ph type="body" idx="1"/>
          </p:nvPr>
        </p:nvSpPr>
        <p:spPr bwMode="auto">
          <a:xfrm>
            <a:off x="1260000" y="8399952"/>
            <a:ext cx="22679978" cy="23758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a:t>Fare clic per modificare stili del testo dello schema</a:t>
            </a:r>
          </a:p>
          <a:p>
            <a:pPr lvl="1"/>
            <a:r>
              <a:rPr lang="it-IT" altLang="en-US"/>
              <a:t>Secondo livello</a:t>
            </a:r>
          </a:p>
          <a:p>
            <a:pPr lvl="2"/>
            <a:r>
              <a:rPr lang="it-IT" altLang="en-US"/>
              <a:t>Terzo livello</a:t>
            </a:r>
          </a:p>
          <a:p>
            <a:pPr lvl="3"/>
            <a:r>
              <a:rPr lang="it-IT" altLang="en-US"/>
              <a:t>Quarto livello</a:t>
            </a:r>
          </a:p>
          <a:p>
            <a:pPr lvl="4"/>
            <a:r>
              <a:rPr lang="it-IT" altLang="en-US"/>
              <a:t>Quinto livello</a:t>
            </a:r>
            <a:endParaRPr lang="en-US" altLang="en-US"/>
          </a:p>
        </p:txBody>
      </p:sp>
      <p:sp>
        <p:nvSpPr>
          <p:cNvPr id="4" name="Segnaposto data 3"/>
          <p:cNvSpPr>
            <a:spLocks noGrp="1"/>
          </p:cNvSpPr>
          <p:nvPr>
            <p:ph type="dt" sz="half" idx="2"/>
          </p:nvPr>
        </p:nvSpPr>
        <p:spPr>
          <a:xfrm>
            <a:off x="1535627" y="33366438"/>
            <a:ext cx="5604369" cy="1916654"/>
          </a:xfrm>
          <a:prstGeom prst="rect">
            <a:avLst/>
          </a:prstGeom>
        </p:spPr>
        <p:txBody>
          <a:bodyPr vert="horz" lIns="91440" tIns="45720" rIns="91440" bIns="45720" rtlCol="0" anchor="ctr"/>
          <a:lstStyle>
            <a:lvl1pPr algn="l" eaLnBrk="1" fontAlgn="auto" hangingPunct="1">
              <a:spcBef>
                <a:spcPts val="0"/>
              </a:spcBef>
              <a:spcAft>
                <a:spcPts val="0"/>
              </a:spcAft>
              <a:defRPr sz="2126">
                <a:solidFill>
                  <a:schemeClr val="tx1">
                    <a:tint val="75000"/>
                  </a:schemeClr>
                </a:solidFill>
                <a:latin typeface="+mn-lt"/>
              </a:defRPr>
            </a:lvl1pPr>
          </a:lstStyle>
          <a:p>
            <a:pPr>
              <a:defRPr/>
            </a:pPr>
            <a:endParaRPr lang="en-US" dirty="0"/>
          </a:p>
        </p:txBody>
      </p:sp>
      <p:sp>
        <p:nvSpPr>
          <p:cNvPr id="5" name="Segnaposto piè di pagina 4"/>
          <p:cNvSpPr>
            <a:spLocks noGrp="1"/>
          </p:cNvSpPr>
          <p:nvPr>
            <p:ph type="ftr" sz="quarter" idx="3"/>
          </p:nvPr>
        </p:nvSpPr>
        <p:spPr>
          <a:xfrm>
            <a:off x="8609993" y="33366438"/>
            <a:ext cx="7979992" cy="1916654"/>
          </a:xfrm>
          <a:prstGeom prst="rect">
            <a:avLst/>
          </a:prstGeom>
        </p:spPr>
        <p:txBody>
          <a:bodyPr vert="horz" lIns="91440" tIns="45720" rIns="91440" bIns="45720" rtlCol="0" anchor="ctr"/>
          <a:lstStyle>
            <a:lvl1pPr algn="ctr" eaLnBrk="1" fontAlgn="auto" hangingPunct="1">
              <a:spcBef>
                <a:spcPts val="0"/>
              </a:spcBef>
              <a:spcAft>
                <a:spcPts val="0"/>
              </a:spcAft>
              <a:defRPr sz="2126">
                <a:solidFill>
                  <a:schemeClr val="tx1">
                    <a:tint val="75000"/>
                  </a:schemeClr>
                </a:solidFill>
                <a:latin typeface="+mn-lt"/>
              </a:defRPr>
            </a:lvl1pPr>
          </a:lstStyle>
          <a:p>
            <a:pPr>
              <a:defRPr/>
            </a:pPr>
            <a:r>
              <a:rPr lang="it-IT"/>
              <a:t>Prof. Salvatore Manfreda – Università degli Studi di Napoli Federico II</a:t>
            </a:r>
            <a:endParaRPr lang="en-US" dirty="0"/>
          </a:p>
        </p:txBody>
      </p:sp>
      <p:sp>
        <p:nvSpPr>
          <p:cNvPr id="6" name="Segnaposto numero diapositiva 5"/>
          <p:cNvSpPr>
            <a:spLocks noGrp="1"/>
          </p:cNvSpPr>
          <p:nvPr>
            <p:ph type="sldNum" sz="quarter" idx="4"/>
          </p:nvPr>
        </p:nvSpPr>
        <p:spPr>
          <a:xfrm>
            <a:off x="18059983" y="33366438"/>
            <a:ext cx="5879995" cy="1916654"/>
          </a:xfrm>
          <a:prstGeom prst="rect">
            <a:avLst/>
          </a:prstGeom>
        </p:spPr>
        <p:txBody>
          <a:bodyPr vert="horz" lIns="91440" tIns="45720" rIns="91440" bIns="45720" rtlCol="0" anchor="ctr"/>
          <a:lstStyle>
            <a:lvl1pPr algn="r" eaLnBrk="1" fontAlgn="auto" hangingPunct="1">
              <a:spcBef>
                <a:spcPts val="0"/>
              </a:spcBef>
              <a:spcAft>
                <a:spcPts val="0"/>
              </a:spcAft>
              <a:defRPr sz="2126">
                <a:solidFill>
                  <a:schemeClr val="tx1">
                    <a:tint val="75000"/>
                  </a:schemeClr>
                </a:solidFill>
                <a:latin typeface="+mn-lt"/>
              </a:defRPr>
            </a:lvl1pPr>
          </a:lstStyle>
          <a:p>
            <a:pPr>
              <a:defRPr/>
            </a:pPr>
            <a:fld id="{615A7145-BAF1-4A5D-AD44-149A11398138}"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Lst>
  <p:transition spd="slow" advTm="1000"/>
  <p:timing>
    <p:tnLst>
      <p:par>
        <p:cTn id="1" dur="indefinite" restart="never" nodeType="tmRoot"/>
      </p:par>
    </p:tnLst>
  </p:timing>
  <p:hf sldNum="0" hdr="0" dt="0"/>
  <p:txStyles>
    <p:titleStyle>
      <a:lvl1pPr algn="ctr" rtl="0" eaLnBrk="0" fontAlgn="base" hangingPunct="0">
        <a:spcBef>
          <a:spcPct val="0"/>
        </a:spcBef>
        <a:spcAft>
          <a:spcPct val="0"/>
        </a:spcAft>
        <a:defRPr sz="7796" kern="1200">
          <a:solidFill>
            <a:schemeClr val="tx1"/>
          </a:solidFill>
          <a:latin typeface="+mj-lt"/>
          <a:ea typeface="+mj-ea"/>
          <a:cs typeface="+mj-cs"/>
        </a:defRPr>
      </a:lvl1pPr>
      <a:lvl2pPr algn="ctr" rtl="0" eaLnBrk="0" fontAlgn="base" hangingPunct="0">
        <a:spcBef>
          <a:spcPct val="0"/>
        </a:spcBef>
        <a:spcAft>
          <a:spcPct val="0"/>
        </a:spcAft>
        <a:defRPr sz="7796">
          <a:solidFill>
            <a:schemeClr val="tx1"/>
          </a:solidFill>
          <a:latin typeface="Calibri" panose="020F0502020204030204" pitchFamily="34" charset="0"/>
        </a:defRPr>
      </a:lvl2pPr>
      <a:lvl3pPr algn="ctr" rtl="0" eaLnBrk="0" fontAlgn="base" hangingPunct="0">
        <a:spcBef>
          <a:spcPct val="0"/>
        </a:spcBef>
        <a:spcAft>
          <a:spcPct val="0"/>
        </a:spcAft>
        <a:defRPr sz="7796">
          <a:solidFill>
            <a:schemeClr val="tx1"/>
          </a:solidFill>
          <a:latin typeface="Calibri" panose="020F0502020204030204" pitchFamily="34" charset="0"/>
        </a:defRPr>
      </a:lvl3pPr>
      <a:lvl4pPr algn="ctr" rtl="0" eaLnBrk="0" fontAlgn="base" hangingPunct="0">
        <a:spcBef>
          <a:spcPct val="0"/>
        </a:spcBef>
        <a:spcAft>
          <a:spcPct val="0"/>
        </a:spcAft>
        <a:defRPr sz="7796">
          <a:solidFill>
            <a:schemeClr val="tx1"/>
          </a:solidFill>
          <a:latin typeface="Calibri" panose="020F0502020204030204" pitchFamily="34" charset="0"/>
        </a:defRPr>
      </a:lvl4pPr>
      <a:lvl5pPr algn="ctr" rtl="0" eaLnBrk="0" fontAlgn="base" hangingPunct="0">
        <a:spcBef>
          <a:spcPct val="0"/>
        </a:spcBef>
        <a:spcAft>
          <a:spcPct val="0"/>
        </a:spcAft>
        <a:defRPr sz="7796">
          <a:solidFill>
            <a:schemeClr val="tx1"/>
          </a:solidFill>
          <a:latin typeface="Calibri" panose="020F0502020204030204" pitchFamily="34" charset="0"/>
        </a:defRPr>
      </a:lvl5pPr>
      <a:lvl6pPr marL="810004" algn="ctr" rtl="0" fontAlgn="base">
        <a:spcBef>
          <a:spcPct val="0"/>
        </a:spcBef>
        <a:spcAft>
          <a:spcPct val="0"/>
        </a:spcAft>
        <a:defRPr sz="7796">
          <a:solidFill>
            <a:schemeClr val="tx1"/>
          </a:solidFill>
          <a:latin typeface="Calibri" panose="020F0502020204030204" pitchFamily="34" charset="0"/>
        </a:defRPr>
      </a:lvl6pPr>
      <a:lvl7pPr marL="1620008" algn="ctr" rtl="0" fontAlgn="base">
        <a:spcBef>
          <a:spcPct val="0"/>
        </a:spcBef>
        <a:spcAft>
          <a:spcPct val="0"/>
        </a:spcAft>
        <a:defRPr sz="7796">
          <a:solidFill>
            <a:schemeClr val="tx1"/>
          </a:solidFill>
          <a:latin typeface="Calibri" panose="020F0502020204030204" pitchFamily="34" charset="0"/>
        </a:defRPr>
      </a:lvl7pPr>
      <a:lvl8pPr marL="2430015" algn="ctr" rtl="0" fontAlgn="base">
        <a:spcBef>
          <a:spcPct val="0"/>
        </a:spcBef>
        <a:spcAft>
          <a:spcPct val="0"/>
        </a:spcAft>
        <a:defRPr sz="7796">
          <a:solidFill>
            <a:schemeClr val="tx1"/>
          </a:solidFill>
          <a:latin typeface="Calibri" panose="020F0502020204030204" pitchFamily="34" charset="0"/>
        </a:defRPr>
      </a:lvl8pPr>
      <a:lvl9pPr marL="3240019" algn="ctr" rtl="0" fontAlgn="base">
        <a:spcBef>
          <a:spcPct val="0"/>
        </a:spcBef>
        <a:spcAft>
          <a:spcPct val="0"/>
        </a:spcAft>
        <a:defRPr sz="7796">
          <a:solidFill>
            <a:schemeClr val="tx1"/>
          </a:solidFill>
          <a:latin typeface="Calibri" panose="020F0502020204030204" pitchFamily="34" charset="0"/>
        </a:defRPr>
      </a:lvl9pPr>
    </p:titleStyle>
    <p:bodyStyle>
      <a:lvl1pPr marL="607502" indent="-607502" algn="l" rtl="0" eaLnBrk="0" fontAlgn="base" hangingPunct="0">
        <a:spcBef>
          <a:spcPct val="20000"/>
        </a:spcBef>
        <a:spcAft>
          <a:spcPct val="0"/>
        </a:spcAft>
        <a:buFont typeface="Arial" panose="020B0604020202020204" pitchFamily="34" charset="0"/>
        <a:buChar char="•"/>
        <a:defRPr sz="5670" kern="1200">
          <a:solidFill>
            <a:schemeClr val="tx1"/>
          </a:solidFill>
          <a:latin typeface="+mn-lt"/>
          <a:ea typeface="+mn-ea"/>
          <a:cs typeface="+mn-cs"/>
        </a:defRPr>
      </a:lvl1pPr>
      <a:lvl2pPr marL="1316258" indent="-506254" algn="l" rtl="0" eaLnBrk="0" fontAlgn="base" hangingPunct="0">
        <a:spcBef>
          <a:spcPct val="20000"/>
        </a:spcBef>
        <a:spcAft>
          <a:spcPct val="0"/>
        </a:spcAft>
        <a:buFont typeface="Arial" panose="020B0604020202020204" pitchFamily="34" charset="0"/>
        <a:buChar char="–"/>
        <a:defRPr sz="4960" kern="1200">
          <a:solidFill>
            <a:schemeClr val="tx1"/>
          </a:solidFill>
          <a:latin typeface="+mn-lt"/>
          <a:ea typeface="+mn-ea"/>
          <a:cs typeface="+mn-cs"/>
        </a:defRPr>
      </a:lvl2pPr>
      <a:lvl3pPr marL="2025011" indent="-405003" algn="l" rtl="0" eaLnBrk="0" fontAlgn="base" hangingPunct="0">
        <a:spcBef>
          <a:spcPct val="20000"/>
        </a:spcBef>
        <a:spcAft>
          <a:spcPct val="0"/>
        </a:spcAft>
        <a:buFont typeface="Arial" panose="020B0604020202020204" pitchFamily="34" charset="0"/>
        <a:buChar char="•"/>
        <a:defRPr sz="4252" kern="1200">
          <a:solidFill>
            <a:schemeClr val="tx1"/>
          </a:solidFill>
          <a:latin typeface="+mn-lt"/>
          <a:ea typeface="+mn-ea"/>
          <a:cs typeface="+mn-cs"/>
        </a:defRPr>
      </a:lvl3pPr>
      <a:lvl4pPr marL="2835015" indent="-405003" algn="l" rtl="0" eaLnBrk="0" fontAlgn="base" hangingPunct="0">
        <a:spcBef>
          <a:spcPct val="20000"/>
        </a:spcBef>
        <a:spcAft>
          <a:spcPct val="0"/>
        </a:spcAft>
        <a:buFont typeface="Arial" panose="020B0604020202020204" pitchFamily="34" charset="0"/>
        <a:buChar char="–"/>
        <a:defRPr sz="3544" kern="1200">
          <a:solidFill>
            <a:schemeClr val="tx1"/>
          </a:solidFill>
          <a:latin typeface="+mn-lt"/>
          <a:ea typeface="+mn-ea"/>
          <a:cs typeface="+mn-cs"/>
        </a:defRPr>
      </a:lvl4pPr>
      <a:lvl5pPr marL="3645020" indent="-405003" algn="l" rtl="0" eaLnBrk="0" fontAlgn="base" hangingPunct="0">
        <a:spcBef>
          <a:spcPct val="20000"/>
        </a:spcBef>
        <a:spcAft>
          <a:spcPct val="0"/>
        </a:spcAft>
        <a:buFont typeface="Arial" panose="020B0604020202020204" pitchFamily="34" charset="0"/>
        <a:buChar char="»"/>
        <a:defRPr sz="3544" kern="1200">
          <a:solidFill>
            <a:schemeClr val="tx1"/>
          </a:solidFill>
          <a:latin typeface="+mn-lt"/>
          <a:ea typeface="+mn-ea"/>
          <a:cs typeface="+mn-cs"/>
        </a:defRPr>
      </a:lvl5pPr>
      <a:lvl6pPr marL="4455026" indent="-405003" algn="l" defTabSz="1620008" rtl="0" eaLnBrk="1" latinLnBrk="0" hangingPunct="1">
        <a:spcBef>
          <a:spcPct val="20000"/>
        </a:spcBef>
        <a:buFont typeface="Arial" pitchFamily="34" charset="0"/>
        <a:buChar char="•"/>
        <a:defRPr sz="3544" kern="1200">
          <a:solidFill>
            <a:schemeClr val="tx1"/>
          </a:solidFill>
          <a:latin typeface="+mn-lt"/>
          <a:ea typeface="+mn-ea"/>
          <a:cs typeface="+mn-cs"/>
        </a:defRPr>
      </a:lvl6pPr>
      <a:lvl7pPr marL="5265030" indent="-405003" algn="l" defTabSz="1620008" rtl="0" eaLnBrk="1" latinLnBrk="0" hangingPunct="1">
        <a:spcBef>
          <a:spcPct val="20000"/>
        </a:spcBef>
        <a:buFont typeface="Arial" pitchFamily="34" charset="0"/>
        <a:buChar char="•"/>
        <a:defRPr sz="3544" kern="1200">
          <a:solidFill>
            <a:schemeClr val="tx1"/>
          </a:solidFill>
          <a:latin typeface="+mn-lt"/>
          <a:ea typeface="+mn-ea"/>
          <a:cs typeface="+mn-cs"/>
        </a:defRPr>
      </a:lvl7pPr>
      <a:lvl8pPr marL="6075034" indent="-405003" algn="l" defTabSz="1620008" rtl="0" eaLnBrk="1" latinLnBrk="0" hangingPunct="1">
        <a:spcBef>
          <a:spcPct val="20000"/>
        </a:spcBef>
        <a:buFont typeface="Arial" pitchFamily="34" charset="0"/>
        <a:buChar char="•"/>
        <a:defRPr sz="3544" kern="1200">
          <a:solidFill>
            <a:schemeClr val="tx1"/>
          </a:solidFill>
          <a:latin typeface="+mn-lt"/>
          <a:ea typeface="+mn-ea"/>
          <a:cs typeface="+mn-cs"/>
        </a:defRPr>
      </a:lvl8pPr>
      <a:lvl9pPr marL="6885038" indent="-405003" algn="l" defTabSz="1620008" rtl="0" eaLnBrk="1" latinLnBrk="0" hangingPunct="1">
        <a:spcBef>
          <a:spcPct val="20000"/>
        </a:spcBef>
        <a:buFont typeface="Arial" pitchFamily="34" charset="0"/>
        <a:buChar char="•"/>
        <a:defRPr sz="3544" kern="1200">
          <a:solidFill>
            <a:schemeClr val="tx1"/>
          </a:solidFill>
          <a:latin typeface="+mn-lt"/>
          <a:ea typeface="+mn-ea"/>
          <a:cs typeface="+mn-cs"/>
        </a:defRPr>
      </a:lvl9pPr>
    </p:bodyStyle>
    <p:otherStyle>
      <a:defPPr>
        <a:defRPr lang="it-IT"/>
      </a:defPPr>
      <a:lvl1pPr marL="0" algn="l" defTabSz="1620008" rtl="0" eaLnBrk="1" latinLnBrk="0" hangingPunct="1">
        <a:defRPr sz="3188" kern="1200">
          <a:solidFill>
            <a:schemeClr val="tx1"/>
          </a:solidFill>
          <a:latin typeface="+mn-lt"/>
          <a:ea typeface="+mn-ea"/>
          <a:cs typeface="+mn-cs"/>
        </a:defRPr>
      </a:lvl1pPr>
      <a:lvl2pPr marL="810004" algn="l" defTabSz="1620008" rtl="0" eaLnBrk="1" latinLnBrk="0" hangingPunct="1">
        <a:defRPr sz="3188" kern="1200">
          <a:solidFill>
            <a:schemeClr val="tx1"/>
          </a:solidFill>
          <a:latin typeface="+mn-lt"/>
          <a:ea typeface="+mn-ea"/>
          <a:cs typeface="+mn-cs"/>
        </a:defRPr>
      </a:lvl2pPr>
      <a:lvl3pPr marL="1620008" algn="l" defTabSz="1620008" rtl="0" eaLnBrk="1" latinLnBrk="0" hangingPunct="1">
        <a:defRPr sz="3188" kern="1200">
          <a:solidFill>
            <a:schemeClr val="tx1"/>
          </a:solidFill>
          <a:latin typeface="+mn-lt"/>
          <a:ea typeface="+mn-ea"/>
          <a:cs typeface="+mn-cs"/>
        </a:defRPr>
      </a:lvl3pPr>
      <a:lvl4pPr marL="2430015" algn="l" defTabSz="1620008" rtl="0" eaLnBrk="1" latinLnBrk="0" hangingPunct="1">
        <a:defRPr sz="3188" kern="1200">
          <a:solidFill>
            <a:schemeClr val="tx1"/>
          </a:solidFill>
          <a:latin typeface="+mn-lt"/>
          <a:ea typeface="+mn-ea"/>
          <a:cs typeface="+mn-cs"/>
        </a:defRPr>
      </a:lvl4pPr>
      <a:lvl5pPr marL="3240019" algn="l" defTabSz="1620008" rtl="0" eaLnBrk="1" latinLnBrk="0" hangingPunct="1">
        <a:defRPr sz="3188" kern="1200">
          <a:solidFill>
            <a:schemeClr val="tx1"/>
          </a:solidFill>
          <a:latin typeface="+mn-lt"/>
          <a:ea typeface="+mn-ea"/>
          <a:cs typeface="+mn-cs"/>
        </a:defRPr>
      </a:lvl5pPr>
      <a:lvl6pPr marL="4050023" algn="l" defTabSz="1620008" rtl="0" eaLnBrk="1" latinLnBrk="0" hangingPunct="1">
        <a:defRPr sz="3188" kern="1200">
          <a:solidFill>
            <a:schemeClr val="tx1"/>
          </a:solidFill>
          <a:latin typeface="+mn-lt"/>
          <a:ea typeface="+mn-ea"/>
          <a:cs typeface="+mn-cs"/>
        </a:defRPr>
      </a:lvl6pPr>
      <a:lvl7pPr marL="4860027" algn="l" defTabSz="1620008" rtl="0" eaLnBrk="1" latinLnBrk="0" hangingPunct="1">
        <a:defRPr sz="3188" kern="1200">
          <a:solidFill>
            <a:schemeClr val="tx1"/>
          </a:solidFill>
          <a:latin typeface="+mn-lt"/>
          <a:ea typeface="+mn-ea"/>
          <a:cs typeface="+mn-cs"/>
        </a:defRPr>
      </a:lvl7pPr>
      <a:lvl8pPr marL="5670031" algn="l" defTabSz="1620008" rtl="0" eaLnBrk="1" latinLnBrk="0" hangingPunct="1">
        <a:defRPr sz="3188" kern="1200">
          <a:solidFill>
            <a:schemeClr val="tx1"/>
          </a:solidFill>
          <a:latin typeface="+mn-lt"/>
          <a:ea typeface="+mn-ea"/>
          <a:cs typeface="+mn-cs"/>
        </a:defRPr>
      </a:lvl8pPr>
      <a:lvl9pPr marL="6480038" algn="l" defTabSz="1620008" rtl="0" eaLnBrk="1" latinLnBrk="0" hangingPunct="1">
        <a:defRPr sz="31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257300" y="7502947"/>
            <a:ext cx="22974300" cy="1154162"/>
          </a:xfrm>
          <a:prstGeom prst="rect">
            <a:avLst/>
          </a:prstGeom>
        </p:spPr>
        <p:txBody>
          <a:bodyPr wrap="square">
            <a:spAutoFit/>
          </a:bodyPr>
          <a:lstStyle/>
          <a:p>
            <a:pPr marL="0" indent="0" algn="ctr">
              <a:spcAft>
                <a:spcPts val="600"/>
              </a:spcAft>
              <a:buNone/>
            </a:pPr>
            <a:r>
              <a:rPr lang="it-IT" sz="3200" b="1" dirty="0" smtClean="0">
                <a:latin typeface="Arial" panose="020B0604020202020204" pitchFamily="34" charset="0"/>
                <a:cs typeface="Arial" panose="020B0604020202020204" pitchFamily="34" charset="0"/>
              </a:rPr>
              <a:t>Alberto Montanari, </a:t>
            </a:r>
            <a:r>
              <a:rPr lang="it-IT" sz="3200" dirty="0" err="1" smtClean="0">
                <a:latin typeface="Arial" panose="020B0604020202020204" pitchFamily="34" charset="0"/>
                <a:cs typeface="Arial" panose="020B0604020202020204" pitchFamily="34" charset="0"/>
              </a:rPr>
              <a:t>Hung</a:t>
            </a:r>
            <a:r>
              <a:rPr lang="it-IT" sz="3200" dirty="0" smtClean="0">
                <a:latin typeface="Arial" panose="020B0604020202020204" pitchFamily="34" charset="0"/>
                <a:cs typeface="Arial" panose="020B0604020202020204" pitchFamily="34" charset="0"/>
              </a:rPr>
              <a:t> </a:t>
            </a:r>
            <a:r>
              <a:rPr lang="it-IT" sz="3200" dirty="0" err="1" smtClean="0">
                <a:latin typeface="Arial" panose="020B0604020202020204" pitchFamily="34" charset="0"/>
                <a:cs typeface="Arial" panose="020B0604020202020204" pitchFamily="34" charset="0"/>
              </a:rPr>
              <a:t>Nguyen</a:t>
            </a:r>
            <a:r>
              <a:rPr lang="it-IT" sz="3200" dirty="0" smtClean="0">
                <a:latin typeface="Arial" panose="020B0604020202020204" pitchFamily="34" charset="0"/>
                <a:cs typeface="Arial" panose="020B0604020202020204" pitchFamily="34" charset="0"/>
              </a:rPr>
              <a:t>, Sara Rubinetti, Serena </a:t>
            </a:r>
            <a:r>
              <a:rPr lang="it-IT" sz="3200" dirty="0" err="1" smtClean="0">
                <a:latin typeface="Arial" panose="020B0604020202020204" pitchFamily="34" charset="0"/>
                <a:cs typeface="Arial" panose="020B0604020202020204" pitchFamily="34" charset="0"/>
              </a:rPr>
              <a:t>Ceola</a:t>
            </a:r>
            <a:r>
              <a:rPr lang="it-IT" sz="3200" dirty="0" smtClean="0">
                <a:latin typeface="Arial" panose="020B0604020202020204" pitchFamily="34" charset="0"/>
                <a:cs typeface="Arial" panose="020B0604020202020204" pitchFamily="34" charset="0"/>
              </a:rPr>
              <a:t>, Stefano </a:t>
            </a:r>
            <a:r>
              <a:rPr lang="it-IT" sz="3200" dirty="0" err="1" smtClean="0">
                <a:latin typeface="Arial" panose="020B0604020202020204" pitchFamily="34" charset="0"/>
                <a:cs typeface="Arial" panose="020B0604020202020204" pitchFamily="34" charset="0"/>
              </a:rPr>
              <a:t>Galelli</a:t>
            </a:r>
            <a:r>
              <a:rPr lang="it-IT" sz="3200" dirty="0" smtClean="0">
                <a:latin typeface="Arial" panose="020B0604020202020204" pitchFamily="34" charset="0"/>
                <a:cs typeface="Arial" panose="020B0604020202020204" pitchFamily="34" charset="0"/>
              </a:rPr>
              <a:t>, Angelo Rubino, Davide </a:t>
            </a:r>
            <a:r>
              <a:rPr lang="it-IT" sz="3200" dirty="0" err="1" smtClean="0">
                <a:latin typeface="Arial" panose="020B0604020202020204" pitchFamily="34" charset="0"/>
                <a:cs typeface="Arial" panose="020B0604020202020204" pitchFamily="34" charset="0"/>
              </a:rPr>
              <a:t>Zanchettin</a:t>
            </a:r>
            <a:endParaRPr lang="it-IT" sz="3200" dirty="0" smtClean="0">
              <a:latin typeface="Arial" panose="020B0604020202020204" pitchFamily="34" charset="0"/>
              <a:cs typeface="Arial" panose="020B0604020202020204" pitchFamily="34" charset="0"/>
            </a:endParaRPr>
          </a:p>
          <a:p>
            <a:pPr algn="ctr">
              <a:spcAft>
                <a:spcPts val="600"/>
              </a:spcAft>
            </a:pPr>
            <a:r>
              <a:rPr lang="it-IT" sz="3200" i="1" dirty="0" smtClean="0">
                <a:latin typeface="Arial" panose="020B0604020202020204" pitchFamily="34" charset="0"/>
                <a:cs typeface="Arial" panose="020B0604020202020204" pitchFamily="34" charset="0"/>
              </a:rPr>
              <a:t>Dipartimento DICAM, </a:t>
            </a:r>
            <a:r>
              <a:rPr lang="it-IT" sz="3200" i="1" dirty="0" smtClean="0">
                <a:latin typeface="Arial" panose="020B0604020202020204" pitchFamily="34" charset="0"/>
                <a:cs typeface="Arial" panose="020B0604020202020204" pitchFamily="34" charset="0"/>
              </a:rPr>
              <a:t>Università di </a:t>
            </a:r>
            <a:r>
              <a:rPr lang="it-IT" sz="3200" i="1" dirty="0" smtClean="0">
                <a:latin typeface="Arial" panose="020B0604020202020204" pitchFamily="34" charset="0"/>
                <a:cs typeface="Arial" panose="020B0604020202020204" pitchFamily="34" charset="0"/>
              </a:rPr>
              <a:t>Bologna, e-mail</a:t>
            </a:r>
            <a:r>
              <a:rPr lang="it-IT" sz="3200" i="1" dirty="0">
                <a:latin typeface="Arial" panose="020B0604020202020204" pitchFamily="34" charset="0"/>
                <a:cs typeface="Arial" panose="020B0604020202020204" pitchFamily="34" charset="0"/>
              </a:rPr>
              <a:t>: </a:t>
            </a:r>
            <a:r>
              <a:rPr lang="it-IT" sz="3200" i="1" dirty="0" smtClean="0">
                <a:latin typeface="Arial" panose="020B0604020202020204" pitchFamily="34" charset="0"/>
                <a:cs typeface="Arial" panose="020B0604020202020204" pitchFamily="34" charset="0"/>
              </a:rPr>
              <a:t>alberto.montanari@unibo.it </a:t>
            </a:r>
            <a:endParaRPr lang="x-none" sz="3200" dirty="0">
              <a:latin typeface="Arial" panose="020B0604020202020204" pitchFamily="34" charset="0"/>
              <a:cs typeface="Arial" panose="020B0604020202020204" pitchFamily="34" charset="0"/>
            </a:endParaRPr>
          </a:p>
        </p:txBody>
      </p:sp>
      <p:sp>
        <p:nvSpPr>
          <p:cNvPr id="3" name="Rettangolo 2"/>
          <p:cNvSpPr/>
          <p:nvPr/>
        </p:nvSpPr>
        <p:spPr>
          <a:xfrm>
            <a:off x="3625220" y="4943705"/>
            <a:ext cx="17471450" cy="2308324"/>
          </a:xfrm>
          <a:prstGeom prst="rect">
            <a:avLst/>
          </a:prstGeom>
        </p:spPr>
        <p:txBody>
          <a:bodyPr wrap="none">
            <a:spAutoFit/>
          </a:bodyPr>
          <a:lstStyle/>
          <a:p>
            <a:pPr algn="ctr"/>
            <a:r>
              <a:rPr lang="it-IT" sz="7200" b="1" dirty="0" smtClean="0">
                <a:solidFill>
                  <a:srgbClr val="0070C0"/>
                </a:solidFill>
                <a:latin typeface="Arial" panose="020B0604020202020204" pitchFamily="34" charset="0"/>
                <a:ea typeface="Roboto Slab" pitchFamily="2" charset="0"/>
                <a:cs typeface="Arial" panose="020B0604020202020204" pitchFamily="34" charset="0"/>
              </a:rPr>
              <a:t>Perché la magra del Fiume Po del 2022 </a:t>
            </a:r>
            <a:br>
              <a:rPr lang="it-IT" sz="7200" b="1" dirty="0" smtClean="0">
                <a:solidFill>
                  <a:srgbClr val="0070C0"/>
                </a:solidFill>
                <a:latin typeface="Arial" panose="020B0604020202020204" pitchFamily="34" charset="0"/>
                <a:ea typeface="Roboto Slab" pitchFamily="2" charset="0"/>
                <a:cs typeface="Arial" panose="020B0604020202020204" pitchFamily="34" charset="0"/>
              </a:rPr>
            </a:br>
            <a:r>
              <a:rPr lang="it-IT" sz="7200" b="1" dirty="0" smtClean="0">
                <a:solidFill>
                  <a:srgbClr val="0070C0"/>
                </a:solidFill>
                <a:latin typeface="Arial" panose="020B0604020202020204" pitchFamily="34" charset="0"/>
                <a:ea typeface="Roboto Slab" pitchFamily="2" charset="0"/>
                <a:cs typeface="Arial" panose="020B0604020202020204" pitchFamily="34" charset="0"/>
              </a:rPr>
              <a:t>è la peggiore di sempre</a:t>
            </a:r>
            <a:endParaRPr lang="en-GB" sz="7200" b="1" dirty="0">
              <a:solidFill>
                <a:srgbClr val="0070C0"/>
              </a:solidFill>
              <a:latin typeface="Arial" panose="020B0604020202020204" pitchFamily="34" charset="0"/>
              <a:ea typeface="Roboto Slab" pitchFamily="2" charset="0"/>
              <a:cs typeface="Arial" panose="020B0604020202020204" pitchFamily="34" charset="0"/>
            </a:endParaRPr>
          </a:p>
        </p:txBody>
      </p:sp>
      <p:sp>
        <p:nvSpPr>
          <p:cNvPr id="5" name="Rettangolo 4"/>
          <p:cNvSpPr/>
          <p:nvPr/>
        </p:nvSpPr>
        <p:spPr>
          <a:xfrm>
            <a:off x="495300" y="10020300"/>
            <a:ext cx="11353800" cy="3693319"/>
          </a:xfrm>
          <a:prstGeom prst="rect">
            <a:avLst/>
          </a:prstGeom>
        </p:spPr>
        <p:txBody>
          <a:bodyPr wrap="square">
            <a:spAutoFit/>
          </a:bodyPr>
          <a:lstStyle/>
          <a:p>
            <a:pPr algn="just"/>
            <a:r>
              <a:rPr lang="it-IT" b="1" dirty="0" smtClean="0">
                <a:solidFill>
                  <a:srgbClr val="0070C0"/>
                </a:solidFill>
              </a:rPr>
              <a:t>Sommario</a:t>
            </a:r>
          </a:p>
          <a:p>
            <a:pPr algn="just"/>
            <a:r>
              <a:rPr lang="it-IT" dirty="0" smtClean="0"/>
              <a:t>Le cause di recenti magre idrologiche e la loro futura evoluzione in un clima che cambia sono ancora poco conosciute. La memoria presenta l’analisi della serie temporale mensile di portata fluviale del Fiume Po a </a:t>
            </a:r>
            <a:r>
              <a:rPr lang="it-IT" dirty="0" err="1" smtClean="0"/>
              <a:t>Pontelagoscuro</a:t>
            </a:r>
            <a:r>
              <a:rPr lang="it-IT" dirty="0" smtClean="0"/>
              <a:t> osservata dal 1807 al 2022, che è stata ricostruita a partire da osservazioni di livello idrometrico. I dati permettono di concludere che la magra idrologica del 2022 è l'evento più gravoso di sempre, con un tempo di ritorno di circa sei secoli e con portata inferiore del 30% rispetto al secondo evento più gravoso. Nel dettaglio, la magra del 2022 appare in parte causata da un progressivo calo dei deflussi estivi (-4,14 m</a:t>
            </a:r>
            <a:r>
              <a:rPr lang="it-IT" baseline="30000" dirty="0" smtClean="0"/>
              <a:t>3</a:t>
            </a:r>
            <a:r>
              <a:rPr lang="it-IT" dirty="0" smtClean="0"/>
              <a:t> s</a:t>
            </a:r>
            <a:r>
              <a:rPr lang="it-IT" baseline="30000" dirty="0" smtClean="0"/>
              <a:t>-1</a:t>
            </a:r>
            <a:r>
              <a:rPr lang="it-IT" dirty="0" smtClean="0"/>
              <a:t> anno</a:t>
            </a:r>
            <a:r>
              <a:rPr lang="it-IT" baseline="30000" dirty="0" smtClean="0"/>
              <a:t>-1</a:t>
            </a:r>
            <a:r>
              <a:rPr lang="it-IT" dirty="0" smtClean="0"/>
              <a:t>), che è più rilevante rispetto al calo delle precipitazioni. La penuria di deflusso è attribuita a una combinazione di cambiamenti nel regime delle precipitazioni, con conseguente calo della frazione di neve (-0,6% anno</a:t>
            </a:r>
            <a:r>
              <a:rPr lang="it-IT" baseline="30000" dirty="0" smtClean="0"/>
              <a:t>-1</a:t>
            </a:r>
            <a:r>
              <a:rPr lang="it-IT" dirty="0" smtClean="0"/>
              <a:t>) e scioglimento nivale (-0,3 mm giorno</a:t>
            </a:r>
            <a:r>
              <a:rPr lang="it-IT" baseline="30000" dirty="0" smtClean="0"/>
              <a:t>-1</a:t>
            </a:r>
            <a:r>
              <a:rPr lang="it-IT" dirty="0" smtClean="0"/>
              <a:t> anno</a:t>
            </a:r>
            <a:r>
              <a:rPr lang="it-IT" baseline="30000" dirty="0" smtClean="0"/>
              <a:t>-1</a:t>
            </a:r>
            <a:r>
              <a:rPr lang="it-IT" dirty="0" smtClean="0"/>
              <a:t>), e all'aumento del tasso di evaporazione (+0,013 km</a:t>
            </a:r>
            <a:r>
              <a:rPr lang="it-IT" baseline="30000" dirty="0" smtClean="0"/>
              <a:t>3</a:t>
            </a:r>
            <a:r>
              <a:rPr lang="it-IT" dirty="0" smtClean="0"/>
              <a:t> anno</a:t>
            </a:r>
            <a:r>
              <a:rPr lang="it-IT" baseline="30000" dirty="0" smtClean="0"/>
              <a:t>-1</a:t>
            </a:r>
            <a:r>
              <a:rPr lang="it-IT" dirty="0" smtClean="0"/>
              <a:t>) e delle aree irrigate (incremento del 100% rispetto al 1900). I risultati permettono di concludere che il Fiume Po è un caso notevole di inasprimento dell'impatto idrologico del cambiamento climatico, indotto da interventi antropici, in particolare quelli legati all'irrigazione, e da variazioni stagionali.</a:t>
            </a:r>
            <a:endParaRPr lang="it-IT" dirty="0"/>
          </a:p>
        </p:txBody>
      </p:sp>
      <p:pic>
        <p:nvPicPr>
          <p:cNvPr id="2051" name="Picture 3"/>
          <p:cNvPicPr>
            <a:picLocks noChangeAspect="1" noChangeArrowheads="1"/>
          </p:cNvPicPr>
          <p:nvPr/>
        </p:nvPicPr>
        <p:blipFill>
          <a:blip r:embed="rId3" cstate="print"/>
          <a:srcRect/>
          <a:stretch>
            <a:fillRect/>
          </a:stretch>
        </p:blipFill>
        <p:spPr bwMode="auto">
          <a:xfrm>
            <a:off x="600075" y="13970327"/>
            <a:ext cx="11043207" cy="7079923"/>
          </a:xfrm>
          <a:prstGeom prst="rect">
            <a:avLst/>
          </a:prstGeom>
          <a:noFill/>
          <a:ln w="9525">
            <a:noFill/>
            <a:miter lim="800000"/>
            <a:headEnd/>
            <a:tailEnd/>
          </a:ln>
          <a:effectLst/>
        </p:spPr>
      </p:pic>
      <p:sp>
        <p:nvSpPr>
          <p:cNvPr id="7" name="Rettangolo 6"/>
          <p:cNvSpPr/>
          <p:nvPr/>
        </p:nvSpPr>
        <p:spPr>
          <a:xfrm>
            <a:off x="13125450" y="10020300"/>
            <a:ext cx="11277600" cy="3693319"/>
          </a:xfrm>
          <a:prstGeom prst="rect">
            <a:avLst/>
          </a:prstGeom>
        </p:spPr>
        <p:txBody>
          <a:bodyPr wrap="square">
            <a:spAutoFit/>
          </a:bodyPr>
          <a:lstStyle/>
          <a:p>
            <a:pPr algn="just"/>
            <a:r>
              <a:rPr lang="it-IT" b="1" dirty="0" smtClean="0">
                <a:solidFill>
                  <a:srgbClr val="0070C0"/>
                </a:solidFill>
              </a:rPr>
              <a:t>Una magra senza precedenti</a:t>
            </a:r>
          </a:p>
          <a:p>
            <a:pPr algn="just"/>
            <a:r>
              <a:rPr lang="it-IT" dirty="0" smtClean="0"/>
              <a:t>L’analisi mostra che la siccità del 2022 è un evento senza precedenti: Indipendentemente dalla finestra di aggregazione considerata, la portata media del fiume osservata nell'estate 2022 è di gran lunga la peggiore degli ultimi due secoli (Fig. 1). I secondi anni peggiori sono il 2006 per i periodi J e JJ e il 1945 e 1944 per i periodi MJJ e AMJJ, rispettivamente (Fig. 1A). </a:t>
            </a:r>
          </a:p>
          <a:p>
            <a:pPr algn="just"/>
            <a:r>
              <a:rPr lang="it-IT" dirty="0" smtClean="0"/>
              <a:t>I valori di portata del 2022 sono inferiori di circa il 30% rispetto ai rispettivi secondi peggiori, il che conferma l'eccezionalità dell'evento del 2022. Il tempo di ritorno dei deflussi fluviali stagionali (sotto l'ipotesi di stazionarietà) per il periodo JJ si avvicina a sei secoli. Al contrario, le precipitazioni cumulate nel bacino del Po dal novembre 2021 al luglio 2022 ammontano a 639 mm, corrispondenti a un tempo di ritorno inferiore a 50 anni. Pertanto, la gravità della siccità del 2022 è molto più pronunciata rispetto a quanto ci si aspetterebbe da un evento che si è verificato una volta in 216 anni, ed anche rispetto ai valori delle precipitazioni cumulate sul bacino durante la stagione precedente. La Figura 1 mostra anche che la frequenza delle siccità è aumentata notevolmente dopo il 2000: facendo riferimento alla portata fluviale media del mese di luglio, 6 delle 10 peggiori siccità dal 1807 si sono verificate dopo il 2000.</a:t>
            </a:r>
          </a:p>
        </p:txBody>
      </p:sp>
      <p:pic>
        <p:nvPicPr>
          <p:cNvPr id="2052" name="Picture 4"/>
          <p:cNvPicPr>
            <a:picLocks noChangeAspect="1" noChangeArrowheads="1"/>
          </p:cNvPicPr>
          <p:nvPr/>
        </p:nvPicPr>
        <p:blipFill>
          <a:blip r:embed="rId4" cstate="print"/>
          <a:srcRect/>
          <a:stretch>
            <a:fillRect/>
          </a:stretch>
        </p:blipFill>
        <p:spPr bwMode="auto">
          <a:xfrm>
            <a:off x="438150" y="23444512"/>
            <a:ext cx="11214028" cy="10369238"/>
          </a:xfrm>
          <a:prstGeom prst="rect">
            <a:avLst/>
          </a:prstGeom>
          <a:noFill/>
          <a:ln w="9525">
            <a:noFill/>
            <a:miter lim="800000"/>
            <a:headEnd/>
            <a:tailEnd/>
          </a:ln>
          <a:effectLst/>
        </p:spPr>
      </p:pic>
      <p:sp>
        <p:nvSpPr>
          <p:cNvPr id="9" name="Rettangolo 8"/>
          <p:cNvSpPr/>
          <p:nvPr/>
        </p:nvSpPr>
        <p:spPr>
          <a:xfrm>
            <a:off x="13068300" y="13906500"/>
            <a:ext cx="11277600" cy="2031325"/>
          </a:xfrm>
          <a:prstGeom prst="rect">
            <a:avLst/>
          </a:prstGeom>
        </p:spPr>
        <p:txBody>
          <a:bodyPr wrap="square">
            <a:spAutoFit/>
          </a:bodyPr>
          <a:lstStyle/>
          <a:p>
            <a:pPr algn="just"/>
            <a:r>
              <a:rPr lang="it-IT" b="1" dirty="0" smtClean="0">
                <a:solidFill>
                  <a:srgbClr val="0070C0"/>
                </a:solidFill>
              </a:rPr>
              <a:t>Variazioni di </a:t>
            </a:r>
            <a:r>
              <a:rPr lang="it-IT" b="1" dirty="0" err="1" smtClean="0">
                <a:solidFill>
                  <a:srgbClr val="0070C0"/>
                </a:solidFill>
              </a:rPr>
              <a:t>stagionalita</a:t>
            </a:r>
            <a:endParaRPr lang="it-IT" b="1" dirty="0" smtClean="0">
              <a:solidFill>
                <a:srgbClr val="0070C0"/>
              </a:solidFill>
            </a:endParaRPr>
          </a:p>
          <a:p>
            <a:pPr algn="just"/>
            <a:r>
              <a:rPr lang="it-IT" dirty="0" smtClean="0"/>
              <a:t>Avendo riscontrato un calo del deflusso fluviale estivo, è interessante stimare quanto si è verificato nelle altre stagioni. E’ stata stimata una regressione lineare dei quantili su tutte le finestre bimestrali (cioè dicembre-gennaio, febbraio-marzo, aprile-maggio, giugno-luglio, agosto-settembre e ottobre-novembre). </a:t>
            </a:r>
          </a:p>
          <a:p>
            <a:pPr algn="just"/>
            <a:r>
              <a:rPr lang="it-IT" dirty="0" smtClean="0"/>
              <a:t>E’ interessante sottolineare la tendenza crescente nel 5°-95° percentile del deflusso fluviale medio di febbraio-marzo (Fig. 2). Il costante declino della portata fluviale estiva, unito al consistente aumento della portata primaverile, suggerisce che negli ultimi due secoli si sia verificato un cambiamento nella stagionalità.</a:t>
            </a:r>
          </a:p>
        </p:txBody>
      </p:sp>
      <p:sp>
        <p:nvSpPr>
          <p:cNvPr id="11" name="Rettangolo 10"/>
          <p:cNvSpPr/>
          <p:nvPr/>
        </p:nvSpPr>
        <p:spPr>
          <a:xfrm>
            <a:off x="585788" y="21285111"/>
            <a:ext cx="11149012" cy="1754326"/>
          </a:xfrm>
          <a:prstGeom prst="rect">
            <a:avLst/>
          </a:prstGeom>
        </p:spPr>
        <p:txBody>
          <a:bodyPr wrap="square">
            <a:spAutoFit/>
          </a:bodyPr>
          <a:lstStyle/>
          <a:p>
            <a:r>
              <a:rPr lang="it-IT" b="1" dirty="0" smtClean="0"/>
              <a:t>Fig. 1. </a:t>
            </a:r>
            <a:r>
              <a:rPr lang="it-IT" dirty="0" smtClean="0"/>
              <a:t>(A) Dieci peggiori siccità in ciascuna finestra di aggregazione: </a:t>
            </a:r>
            <a:r>
              <a:rPr lang="it-IT" dirty="0" smtClean="0"/>
              <a:t>J (luglio), JJ (</a:t>
            </a:r>
            <a:r>
              <a:rPr lang="it-IT" dirty="0" err="1" smtClean="0"/>
              <a:t>giugo-luglio</a:t>
            </a:r>
            <a:r>
              <a:rPr lang="it-IT" dirty="0" smtClean="0"/>
              <a:t>), MJJ (</a:t>
            </a:r>
            <a:r>
              <a:rPr lang="it-IT" dirty="0" err="1" smtClean="0"/>
              <a:t>maggio-giugno-luglio</a:t>
            </a:r>
            <a:r>
              <a:rPr lang="it-IT" dirty="0" smtClean="0"/>
              <a:t>) </a:t>
            </a:r>
            <a:r>
              <a:rPr lang="it-IT" dirty="0" smtClean="0"/>
              <a:t>e </a:t>
            </a:r>
            <a:r>
              <a:rPr lang="it-IT" dirty="0" smtClean="0"/>
              <a:t>AMJJ (</a:t>
            </a:r>
            <a:r>
              <a:rPr lang="it-IT" dirty="0" err="1" smtClean="0"/>
              <a:t>aprile-maggio-giugmo-luglio</a:t>
            </a:r>
            <a:r>
              <a:rPr lang="it-IT" dirty="0" smtClean="0"/>
              <a:t>). </a:t>
            </a:r>
            <a:r>
              <a:rPr lang="it-IT" dirty="0" smtClean="0"/>
              <a:t>I numeri indicano gli anni nei quali le siccità si sono verificate mentre il colore indica il corrispondente periodo di ritorno. (B-E) Portata media del fiume durante il periodo di osservazione secondo ciascuna finestra di aggregazione. Le linee blu chiaro mostrano la portata media stagionale, mentre quelle blu scuro indicano la media mobile centrata su finestra di 10 anni. I deflussi fluviali registrati nell'estate 2022 sono riportati in tonalità di rosso in base ai rispettivi periodi di ritorno.</a:t>
            </a:r>
            <a:endParaRPr lang="it-IT" dirty="0"/>
          </a:p>
        </p:txBody>
      </p:sp>
      <p:sp>
        <p:nvSpPr>
          <p:cNvPr id="12" name="Rettangolo 11"/>
          <p:cNvSpPr/>
          <p:nvPr/>
        </p:nvSpPr>
        <p:spPr>
          <a:xfrm>
            <a:off x="13049250" y="31579314"/>
            <a:ext cx="11449050" cy="3693319"/>
          </a:xfrm>
          <a:prstGeom prst="rect">
            <a:avLst/>
          </a:prstGeom>
        </p:spPr>
        <p:txBody>
          <a:bodyPr wrap="square">
            <a:spAutoFit/>
          </a:bodyPr>
          <a:lstStyle/>
          <a:p>
            <a:r>
              <a:rPr lang="en-US" b="1" dirty="0" err="1" smtClean="0">
                <a:solidFill>
                  <a:srgbClr val="0070C0"/>
                </a:solidFill>
              </a:rPr>
              <a:t>Altre</a:t>
            </a:r>
            <a:r>
              <a:rPr lang="en-US" b="1" dirty="0" smtClean="0">
                <a:solidFill>
                  <a:srgbClr val="0070C0"/>
                </a:solidFill>
              </a:rPr>
              <a:t> </a:t>
            </a:r>
            <a:r>
              <a:rPr lang="en-US" b="1" dirty="0" err="1" smtClean="0">
                <a:solidFill>
                  <a:srgbClr val="0070C0"/>
                </a:solidFill>
              </a:rPr>
              <a:t>potenziali</a:t>
            </a:r>
            <a:r>
              <a:rPr lang="en-US" b="1" dirty="0" smtClean="0">
                <a:solidFill>
                  <a:srgbClr val="0070C0"/>
                </a:solidFill>
              </a:rPr>
              <a:t> cause </a:t>
            </a:r>
            <a:r>
              <a:rPr lang="en-US" b="1" dirty="0" err="1" smtClean="0">
                <a:solidFill>
                  <a:srgbClr val="0070C0"/>
                </a:solidFill>
              </a:rPr>
              <a:t>di</a:t>
            </a:r>
            <a:r>
              <a:rPr lang="en-US" b="1" dirty="0" smtClean="0">
                <a:solidFill>
                  <a:srgbClr val="0070C0"/>
                </a:solidFill>
              </a:rPr>
              <a:t> </a:t>
            </a:r>
            <a:r>
              <a:rPr lang="en-US" b="1" dirty="0" err="1" smtClean="0">
                <a:solidFill>
                  <a:srgbClr val="0070C0"/>
                </a:solidFill>
              </a:rPr>
              <a:t>magra</a:t>
            </a:r>
            <a:r>
              <a:rPr lang="en-US" b="1" dirty="0" smtClean="0">
                <a:solidFill>
                  <a:srgbClr val="0070C0"/>
                </a:solidFill>
              </a:rPr>
              <a:t> e </a:t>
            </a:r>
            <a:r>
              <a:rPr lang="en-US" b="1" dirty="0" err="1" smtClean="0">
                <a:solidFill>
                  <a:srgbClr val="0070C0"/>
                </a:solidFill>
              </a:rPr>
              <a:t>conclusioni</a:t>
            </a:r>
            <a:endParaRPr lang="en-US" b="1" dirty="0" smtClean="0">
              <a:solidFill>
                <a:srgbClr val="0070C0"/>
              </a:solidFill>
            </a:endParaRPr>
          </a:p>
          <a:p>
            <a:r>
              <a:rPr lang="it-IT" dirty="0" smtClean="0"/>
              <a:t>Per determinare se la tendenza alla diminuzione della portata fluviale sia causata da un corrispondente calo delle precipitazioni, abbiamo analizzato l'evoluzione delle precipitazioni cumulative bimestrali sul bacino del Po nel periodo 1940-2022 utilizzando il </a:t>
            </a:r>
            <a:r>
              <a:rPr lang="it-IT" dirty="0" err="1" smtClean="0"/>
              <a:t>dataset</a:t>
            </a:r>
            <a:r>
              <a:rPr lang="it-IT" dirty="0" smtClean="0"/>
              <a:t> ECMWF </a:t>
            </a:r>
            <a:r>
              <a:rPr lang="it-IT" dirty="0" err="1" smtClean="0"/>
              <a:t>Reanalysis</a:t>
            </a:r>
            <a:r>
              <a:rPr lang="it-IT" dirty="0" smtClean="0"/>
              <a:t> v5 (ERA5) (23).</a:t>
            </a:r>
          </a:p>
          <a:p>
            <a:r>
              <a:rPr lang="it-IT" dirty="0" smtClean="0"/>
              <a:t>I risultati non evidenziano trend negativo significativo (P &lt; 0,1) nelle precipitazioni sul bacino del Po in nessuna finestra bimestrale, confermando così precedenti analisi. Pertanto, le variazioni delle precipitazioni nei singoli mesi non emergono come uno dei fattori principali della tendenza alla diminuzione della portata del fiume.</a:t>
            </a:r>
          </a:p>
          <a:p>
            <a:r>
              <a:rPr lang="it-IT" dirty="0" smtClean="0"/>
              <a:t>Abbiamo inoltre analizzato il potenziale effetto dell’aumento di evaporazione e dell’espansione delle aree irrigate . Mentre l’evaporazione, in concomitanza con il global </a:t>
            </a:r>
            <a:r>
              <a:rPr lang="it-IT" dirty="0" err="1" smtClean="0"/>
              <a:t>warming</a:t>
            </a:r>
            <a:r>
              <a:rPr lang="it-IT" dirty="0" smtClean="0"/>
              <a:t>, mostra un trend significativo, l’espansione delle aree irrigate non sembra essere un trend significativo.</a:t>
            </a:r>
          </a:p>
          <a:p>
            <a:r>
              <a:rPr lang="it-IT" dirty="0" smtClean="0"/>
              <a:t>L’aumento della frequenza delle magre sembra quindi essere principalmente causato dal riscaldamento, che a cascata genera (a) mutazioni del regime nivale con conseguente anticipo dei deflussi nella stagione primaverile e (b) aumento di evaporazione.</a:t>
            </a:r>
          </a:p>
        </p:txBody>
      </p:sp>
      <p:sp>
        <p:nvSpPr>
          <p:cNvPr id="13" name="Rettangolo 12"/>
          <p:cNvSpPr/>
          <p:nvPr/>
        </p:nvSpPr>
        <p:spPr>
          <a:xfrm>
            <a:off x="13055601" y="16114316"/>
            <a:ext cx="11880850" cy="3139321"/>
          </a:xfrm>
          <a:prstGeom prst="rect">
            <a:avLst/>
          </a:prstGeom>
        </p:spPr>
        <p:txBody>
          <a:bodyPr wrap="square">
            <a:spAutoFit/>
          </a:bodyPr>
          <a:lstStyle/>
          <a:p>
            <a:r>
              <a:rPr lang="it-IT" b="1" dirty="0" smtClean="0">
                <a:solidFill>
                  <a:srgbClr val="0070C0"/>
                </a:solidFill>
              </a:rPr>
              <a:t>Cambiamento del regime delle precipitazioni nevose e scioglimento nivale</a:t>
            </a:r>
          </a:p>
          <a:p>
            <a:r>
              <a:rPr lang="it-IT" dirty="0" smtClean="0"/>
              <a:t>Il cambiamento nella stagionalità (Fig. 2) suggerisce che la forma delle precipitazioni (pioggia o neve), piuttosto che la loro quantità totale, possa spiegare il cambio di stagionalità. Il riscaldamento globale potrebbe aver causato cambiamenti nei regimi di innevamento che, a loro volta, hanno indotto cambiamenti nella distribuzione stagionale dei deflussi nei fiumi alpini </a:t>
            </a:r>
          </a:p>
          <a:p>
            <a:r>
              <a:rPr lang="it-IT" dirty="0" smtClean="0"/>
              <a:t>Sono stati  analizzati i dati ERA5 di scioglimento nevoso bimestrale e della frazione di neve (il rapporto tra le nevicate e le precipitazioni totali) nell'arco alpino che circonda il bacino del Po. </a:t>
            </a:r>
          </a:p>
          <a:p>
            <a:r>
              <a:rPr lang="it-IT" dirty="0" smtClean="0"/>
              <a:t>Ampie e significative diminuzioni dell'innevamento (da -0,1 a -0,2 mm giorno</a:t>
            </a:r>
            <a:r>
              <a:rPr lang="it-IT" baseline="30000" dirty="0" smtClean="0"/>
              <a:t>-1</a:t>
            </a:r>
            <a:r>
              <a:rPr lang="it-IT" dirty="0" smtClean="0"/>
              <a:t> anno</a:t>
            </a:r>
            <a:r>
              <a:rPr lang="it-IT" baseline="30000" dirty="0" smtClean="0"/>
              <a:t>-1</a:t>
            </a:r>
            <a:r>
              <a:rPr lang="it-IT" dirty="0" smtClean="0"/>
              <a:t>; P &lt;0,1) si riscontrano durante la primavera. Nei mesi più freddi (dicembre-marzo) si osserva anche un declino </a:t>
            </a:r>
            <a:r>
              <a:rPr lang="it-IT" dirty="0" err="1" smtClean="0"/>
              <a:t>dela</a:t>
            </a:r>
            <a:r>
              <a:rPr lang="it-IT" dirty="0" smtClean="0"/>
              <a:t> precipitazione nevosa a quote inferiori (Fig. 3). Sono anche presenti tendenze al ribasso ampie e statisticamente significative della frazione nevosa (da -0,3 a -0,6% anno-1; P &lt;0,1) da dicembre a maggio. Queste tendenze sono concomitanti con l'aumento delle temperature secondo l'ERA5 e i </a:t>
            </a:r>
            <a:r>
              <a:rPr lang="it-IT" dirty="0" err="1" smtClean="0"/>
              <a:t>dataset</a:t>
            </a:r>
            <a:r>
              <a:rPr lang="it-IT" dirty="0" smtClean="0"/>
              <a:t> </a:t>
            </a:r>
            <a:r>
              <a:rPr lang="it-IT" dirty="0" err="1" smtClean="0"/>
              <a:t>Historical</a:t>
            </a:r>
            <a:r>
              <a:rPr lang="it-IT" dirty="0" smtClean="0"/>
              <a:t> </a:t>
            </a:r>
            <a:r>
              <a:rPr lang="it-IT" dirty="0" err="1" smtClean="0"/>
              <a:t>Instrumental</a:t>
            </a:r>
            <a:r>
              <a:rPr lang="it-IT" dirty="0" smtClean="0"/>
              <a:t> </a:t>
            </a:r>
            <a:r>
              <a:rPr lang="it-IT" dirty="0" err="1" smtClean="0"/>
              <a:t>Climatological</a:t>
            </a:r>
            <a:r>
              <a:rPr lang="it-IT" dirty="0" smtClean="0"/>
              <a:t> </a:t>
            </a:r>
            <a:r>
              <a:rPr lang="it-IT" dirty="0" err="1" smtClean="0"/>
              <a:t>Surface</a:t>
            </a:r>
            <a:r>
              <a:rPr lang="it-IT" dirty="0" smtClean="0"/>
              <a:t> </a:t>
            </a:r>
            <a:r>
              <a:rPr lang="it-IT" dirty="0" err="1" smtClean="0"/>
              <a:t>Time</a:t>
            </a:r>
            <a:r>
              <a:rPr lang="it-IT" dirty="0" smtClean="0"/>
              <a:t> </a:t>
            </a:r>
            <a:r>
              <a:rPr lang="it-IT" dirty="0" err="1" smtClean="0"/>
              <a:t>Series</a:t>
            </a:r>
            <a:r>
              <a:rPr lang="it-IT" dirty="0" smtClean="0"/>
              <a:t> </a:t>
            </a:r>
            <a:r>
              <a:rPr lang="it-IT" dirty="0" err="1" smtClean="0"/>
              <a:t>Of</a:t>
            </a:r>
            <a:r>
              <a:rPr lang="it-IT" dirty="0" smtClean="0"/>
              <a:t> The Greater Alpine </a:t>
            </a:r>
            <a:r>
              <a:rPr lang="it-IT" dirty="0" err="1" smtClean="0"/>
              <a:t>Region</a:t>
            </a:r>
            <a:r>
              <a:rPr lang="it-IT" dirty="0" smtClean="0"/>
              <a:t> (HISTALP).</a:t>
            </a:r>
            <a:endParaRPr lang="it-IT" dirty="0"/>
          </a:p>
        </p:txBody>
      </p:sp>
      <p:sp>
        <p:nvSpPr>
          <p:cNvPr id="14" name="Rettangolo 13"/>
          <p:cNvSpPr/>
          <p:nvPr/>
        </p:nvSpPr>
        <p:spPr>
          <a:xfrm>
            <a:off x="457200" y="34001760"/>
            <a:ext cx="11315700" cy="923330"/>
          </a:xfrm>
          <a:prstGeom prst="rect">
            <a:avLst/>
          </a:prstGeom>
        </p:spPr>
        <p:txBody>
          <a:bodyPr wrap="square">
            <a:spAutoFit/>
          </a:bodyPr>
          <a:lstStyle/>
          <a:p>
            <a:r>
              <a:rPr lang="it-IT" b="1" dirty="0" smtClean="0"/>
              <a:t>Fig. 2. </a:t>
            </a:r>
            <a:r>
              <a:rPr lang="it-IT" dirty="0" smtClean="0"/>
              <a:t>Portata media del fiume in giugno-luglio (A) e febbraio-marzo (B). In entrambi i pannelli è mostrato anche l'andamento lineare del 1°, 5°, 50° (mediana), 95° e 99° percentile del deflusso fluviale. Le tendenze si basano su un livello di significatività del 10%.</a:t>
            </a:r>
            <a:endParaRPr lang="it-IT" dirty="0"/>
          </a:p>
        </p:txBody>
      </p:sp>
      <p:pic>
        <p:nvPicPr>
          <p:cNvPr id="2053" name="Picture 5"/>
          <p:cNvPicPr>
            <a:picLocks noChangeAspect="1" noChangeArrowheads="1"/>
          </p:cNvPicPr>
          <p:nvPr/>
        </p:nvPicPr>
        <p:blipFill>
          <a:blip r:embed="rId5" cstate="print"/>
          <a:srcRect/>
          <a:stretch>
            <a:fillRect/>
          </a:stretch>
        </p:blipFill>
        <p:spPr bwMode="auto">
          <a:xfrm>
            <a:off x="13115280" y="19507200"/>
            <a:ext cx="11529319" cy="10872788"/>
          </a:xfrm>
          <a:prstGeom prst="rect">
            <a:avLst/>
          </a:prstGeom>
          <a:noFill/>
          <a:ln w="9525">
            <a:noFill/>
            <a:miter lim="800000"/>
            <a:headEnd/>
            <a:tailEnd/>
          </a:ln>
          <a:effectLst/>
        </p:spPr>
      </p:pic>
      <p:sp>
        <p:nvSpPr>
          <p:cNvPr id="16" name="Rettangolo 15"/>
          <p:cNvSpPr/>
          <p:nvPr/>
        </p:nvSpPr>
        <p:spPr>
          <a:xfrm>
            <a:off x="13082588" y="30505311"/>
            <a:ext cx="11682412" cy="923330"/>
          </a:xfrm>
          <a:prstGeom prst="rect">
            <a:avLst/>
          </a:prstGeom>
        </p:spPr>
        <p:txBody>
          <a:bodyPr wrap="square">
            <a:spAutoFit/>
          </a:bodyPr>
          <a:lstStyle/>
          <a:p>
            <a:r>
              <a:rPr lang="it-IT" b="1" dirty="0" smtClean="0"/>
              <a:t>Fig. 3.</a:t>
            </a:r>
            <a:r>
              <a:rPr lang="it-IT" dirty="0" smtClean="0"/>
              <a:t> Trend di scioglimento nivale (A) e frazione di neve (B) per il periodo 1940-2022 dai dati bimestrali di ERA5 </a:t>
            </a:r>
            <a:r>
              <a:rPr lang="it-IT" dirty="0" err="1" smtClean="0"/>
              <a:t>Reanalysis</a:t>
            </a:r>
            <a:r>
              <a:rPr lang="it-IT" dirty="0" smtClean="0"/>
              <a:t>. Sono mostrati i periodi in cui le tendenze sono più pronunciate. Sono evidenziati solo i trend significativi (P &lt; 0,1). Il confine del bacino del Po è indicato in viola.</a:t>
            </a:r>
            <a:endParaRPr lang="it-IT" dirty="0"/>
          </a:p>
        </p:txBody>
      </p:sp>
      <p:sp>
        <p:nvSpPr>
          <p:cNvPr id="17" name="Rettangolo 16"/>
          <p:cNvSpPr/>
          <p:nvPr/>
        </p:nvSpPr>
        <p:spPr>
          <a:xfrm>
            <a:off x="3562350" y="8779560"/>
            <a:ext cx="17392650" cy="830997"/>
          </a:xfrm>
          <a:prstGeom prst="rect">
            <a:avLst/>
          </a:prstGeom>
        </p:spPr>
        <p:txBody>
          <a:bodyPr wrap="square">
            <a:spAutoFit/>
          </a:bodyPr>
          <a:lstStyle/>
          <a:p>
            <a:pPr algn="ctr"/>
            <a:r>
              <a:rPr lang="en-US" sz="2400" dirty="0" smtClean="0">
                <a:solidFill>
                  <a:srgbClr val="FF0000"/>
                </a:solidFill>
              </a:rPr>
              <a:t>Montanari, A., Nguyen, H., </a:t>
            </a:r>
            <a:r>
              <a:rPr lang="en-US" sz="2400" dirty="0" err="1" smtClean="0">
                <a:solidFill>
                  <a:srgbClr val="FF0000"/>
                </a:solidFill>
              </a:rPr>
              <a:t>Rubinetti</a:t>
            </a:r>
            <a:r>
              <a:rPr lang="en-US" sz="2400" dirty="0" smtClean="0">
                <a:solidFill>
                  <a:srgbClr val="FF0000"/>
                </a:solidFill>
              </a:rPr>
              <a:t>, S., </a:t>
            </a:r>
            <a:r>
              <a:rPr lang="en-US" sz="2400" dirty="0" err="1" smtClean="0">
                <a:solidFill>
                  <a:srgbClr val="FF0000"/>
                </a:solidFill>
              </a:rPr>
              <a:t>Ceola</a:t>
            </a:r>
            <a:r>
              <a:rPr lang="en-US" sz="2400" dirty="0" smtClean="0">
                <a:solidFill>
                  <a:srgbClr val="FF0000"/>
                </a:solidFill>
              </a:rPr>
              <a:t>, S., </a:t>
            </a:r>
            <a:r>
              <a:rPr lang="en-US" sz="2400" dirty="0" err="1" smtClean="0">
                <a:solidFill>
                  <a:srgbClr val="FF0000"/>
                </a:solidFill>
              </a:rPr>
              <a:t>Galelli</a:t>
            </a:r>
            <a:r>
              <a:rPr lang="en-US" sz="2400" dirty="0" smtClean="0">
                <a:solidFill>
                  <a:srgbClr val="FF0000"/>
                </a:solidFill>
              </a:rPr>
              <a:t>, S., </a:t>
            </a:r>
            <a:r>
              <a:rPr lang="en-US" sz="2400" dirty="0" err="1" smtClean="0">
                <a:solidFill>
                  <a:srgbClr val="FF0000"/>
                </a:solidFill>
              </a:rPr>
              <a:t>Rubino</a:t>
            </a:r>
            <a:r>
              <a:rPr lang="en-US" sz="2400" dirty="0" smtClean="0">
                <a:solidFill>
                  <a:srgbClr val="FF0000"/>
                </a:solidFill>
              </a:rPr>
              <a:t>, A., &amp; </a:t>
            </a:r>
            <a:r>
              <a:rPr lang="en-US" sz="2400" dirty="0" err="1" smtClean="0">
                <a:solidFill>
                  <a:srgbClr val="FF0000"/>
                </a:solidFill>
              </a:rPr>
              <a:t>Zanchettin</a:t>
            </a:r>
            <a:r>
              <a:rPr lang="en-US" sz="2400" dirty="0" smtClean="0">
                <a:solidFill>
                  <a:srgbClr val="FF0000"/>
                </a:solidFill>
              </a:rPr>
              <a:t>, D. (2023). </a:t>
            </a:r>
            <a:br>
              <a:rPr lang="en-US" sz="2400" dirty="0" smtClean="0">
                <a:solidFill>
                  <a:srgbClr val="FF0000"/>
                </a:solidFill>
              </a:rPr>
            </a:br>
            <a:r>
              <a:rPr lang="en-US" sz="2400" dirty="0" smtClean="0">
                <a:solidFill>
                  <a:srgbClr val="FF0000"/>
                </a:solidFill>
              </a:rPr>
              <a:t>Why the 2022 Po River drought is the worst in the past two centuries. </a:t>
            </a:r>
            <a:r>
              <a:rPr lang="en-US" sz="2400" i="1" dirty="0" smtClean="0">
                <a:solidFill>
                  <a:srgbClr val="FF0000"/>
                </a:solidFill>
              </a:rPr>
              <a:t>Science Advances</a:t>
            </a:r>
            <a:r>
              <a:rPr lang="en-US" sz="2400" dirty="0" smtClean="0">
                <a:solidFill>
                  <a:srgbClr val="FF0000"/>
                </a:solidFill>
              </a:rPr>
              <a:t>, </a:t>
            </a:r>
            <a:r>
              <a:rPr lang="en-US" sz="2400" i="1" dirty="0" smtClean="0">
                <a:solidFill>
                  <a:srgbClr val="FF0000"/>
                </a:solidFill>
              </a:rPr>
              <a:t>9</a:t>
            </a:r>
            <a:r>
              <a:rPr lang="en-US" sz="2400" dirty="0" smtClean="0">
                <a:solidFill>
                  <a:srgbClr val="FF0000"/>
                </a:solidFill>
              </a:rPr>
              <a:t>(32), eadg8304.</a:t>
            </a:r>
            <a:endParaRPr 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xmlns="" Requires="p14">
      <p:transition p14:dur="10" advTm="1000"/>
    </mc:Choice>
    <mc:Fallback>
      <p:transition advTm="1000"/>
    </mc:Fallback>
  </mc:AlternateContent>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567</TotalTime>
  <Words>1294</Words>
  <Application>Microsoft Office PowerPoint</Application>
  <PresentationFormat>Personalizzato</PresentationFormat>
  <Paragraphs>25</Paragraphs>
  <Slides>1</Slides>
  <Notes>1</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Tema di Office</vt:lpstr>
      <vt:lpstr>Diapositiva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Antonio Strollo</dc:creator>
  <cp:lastModifiedBy>Alberto</cp:lastModifiedBy>
  <cp:revision>223</cp:revision>
  <cp:lastPrinted>2020-05-02T12:07:03Z</cp:lastPrinted>
  <dcterms:created xsi:type="dcterms:W3CDTF">2014-02-04T16:52:23Z</dcterms:created>
  <dcterms:modified xsi:type="dcterms:W3CDTF">2023-09-10T07:46:49Z</dcterms:modified>
</cp:coreProperties>
</file>