
<file path=[Content_Types].xml><?xml version="1.0" encoding="utf-8"?>
<Types xmlns="http://schemas.openxmlformats.org/package/2006/content-types">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71" r:id="rId3"/>
  </p:sldMasterIdLst>
  <p:notesMasterIdLst>
    <p:notesMasterId r:id="rId15"/>
  </p:notesMasterIdLst>
  <p:sldIdLst>
    <p:sldId id="263" r:id="rId4"/>
    <p:sldId id="268" r:id="rId5"/>
    <p:sldId id="283" r:id="rId6"/>
    <p:sldId id="273" r:id="rId7"/>
    <p:sldId id="281" r:id="rId8"/>
    <p:sldId id="274" r:id="rId9"/>
    <p:sldId id="269" r:id="rId10"/>
    <p:sldId id="282" r:id="rId11"/>
    <p:sldId id="284" r:id="rId12"/>
    <p:sldId id="266" r:id="rId13"/>
    <p:sldId id="280" r:id="rId14"/>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D2B0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31" autoAdjust="0"/>
    <p:restoredTop sz="94604" autoAdjust="0"/>
  </p:normalViewPr>
  <p:slideViewPr>
    <p:cSldViewPr showGuides="1">
      <p:cViewPr varScale="1">
        <p:scale>
          <a:sx n="100" d="100"/>
          <a:sy n="100" d="100"/>
        </p:scale>
        <p:origin x="-1170" y="-10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FBC308-9ACD-4E62-9E2C-F1DEBA3A8604}" type="datetimeFigureOut">
              <a:rPr lang="it-IT" smtClean="0"/>
              <a:t>14/9/2023</a:t>
            </a:fld>
            <a:endParaRPr lang="it-IT"/>
          </a:p>
        </p:txBody>
      </p:sp>
      <p:sp>
        <p:nvSpPr>
          <p:cNvPr id="4" name="Segnaposto immagine diapositiva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905804-8700-4CAB-91EA-AD700E571E5F}" type="slidenum">
              <a:rPr lang="it-IT" smtClean="0"/>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BF905804-8700-4CAB-91EA-AD700E571E5F}" type="slidenum">
              <a:rPr lang="it-IT" smtClean="0"/>
              <a:t>6</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ayout COPERTINA">
    <p:spTree>
      <p:nvGrpSpPr>
        <p:cNvPr id="1" name=""/>
        <p:cNvGrpSpPr/>
        <p:nvPr/>
      </p:nvGrpSpPr>
      <p:grpSpPr>
        <a:xfrm>
          <a:off x="0" y="0"/>
          <a:ext cx="0" cy="0"/>
          <a:chOff x="0" y="0"/>
          <a:chExt cx="0" cy="0"/>
        </a:xfrm>
      </p:grpSpPr>
      <p:sp>
        <p:nvSpPr>
          <p:cNvPr id="3" name="Segnaposto testo 2"/>
          <p:cNvSpPr>
            <a:spLocks noGrp="1"/>
          </p:cNvSpPr>
          <p:nvPr>
            <p:ph type="body" sz="quarter" idx="10" hasCustomPrompt="1"/>
          </p:nvPr>
        </p:nvSpPr>
        <p:spPr>
          <a:xfrm>
            <a:off x="4751851" y="548680"/>
            <a:ext cx="6913364" cy="4536504"/>
          </a:xfrm>
          <a:prstGeom prst="rect">
            <a:avLst/>
          </a:prstGeom>
        </p:spPr>
        <p:txBody>
          <a:bodyPr anchor="ctr" anchorCtr="0"/>
          <a:lstStyle>
            <a:lvl1pPr marL="0" indent="0">
              <a:buNone/>
              <a:defRPr sz="3600" b="1">
                <a:solidFill>
                  <a:schemeClr val="tx1">
                    <a:lumMod val="65000"/>
                    <a:lumOff val="35000"/>
                  </a:schemeClr>
                </a:solidFill>
                <a:latin typeface="+mj-lt"/>
              </a:defRPr>
            </a:lvl1pPr>
          </a:lstStyle>
          <a:p>
            <a:pPr lvl="0"/>
            <a:r>
              <a:rPr lang="it-IT" dirty="0"/>
              <a:t>Fare clic per </a:t>
            </a:r>
            <a:r>
              <a:rPr lang="it-IT" dirty="0" smtClean="0"/>
              <a:t>inserire il </a:t>
            </a:r>
            <a:r>
              <a:rPr lang="it-IT" dirty="0"/>
              <a:t>titolo della presentazione</a:t>
            </a:r>
          </a:p>
        </p:txBody>
      </p:sp>
      <p:sp>
        <p:nvSpPr>
          <p:cNvPr id="6" name="Segnaposto testo 5"/>
          <p:cNvSpPr>
            <a:spLocks noGrp="1"/>
          </p:cNvSpPr>
          <p:nvPr>
            <p:ph type="body" sz="quarter" idx="11" hasCustomPrompt="1"/>
          </p:nvPr>
        </p:nvSpPr>
        <p:spPr>
          <a:xfrm>
            <a:off x="4751917" y="5379814"/>
            <a:ext cx="7008283" cy="425450"/>
          </a:xfrm>
          <a:prstGeom prst="rect">
            <a:avLst/>
          </a:prstGeom>
        </p:spPr>
        <p:txBody>
          <a:bodyPr/>
          <a:lstStyle>
            <a:lvl1pPr marL="0" indent="0">
              <a:buNone/>
              <a:defRPr sz="2400" b="1">
                <a:solidFill>
                  <a:schemeClr val="tx1">
                    <a:lumMod val="65000"/>
                    <a:lumOff val="35000"/>
                  </a:schemeClr>
                </a:solidFill>
                <a:latin typeface="+mj-lt"/>
              </a:defRPr>
            </a:lvl1pPr>
          </a:lstStyle>
          <a:p>
            <a:pPr lvl="0"/>
            <a:r>
              <a:rPr lang="it-IT" dirty="0"/>
              <a:t>Nome Cognome</a:t>
            </a:r>
          </a:p>
        </p:txBody>
      </p:sp>
      <p:sp>
        <p:nvSpPr>
          <p:cNvPr id="8" name="Segnaposto testo 7"/>
          <p:cNvSpPr>
            <a:spLocks noGrp="1"/>
          </p:cNvSpPr>
          <p:nvPr>
            <p:ph type="body" sz="quarter" idx="12" hasCustomPrompt="1"/>
          </p:nvPr>
        </p:nvSpPr>
        <p:spPr>
          <a:xfrm>
            <a:off x="4751918" y="5877942"/>
            <a:ext cx="7105649" cy="791418"/>
          </a:xfrm>
          <a:prstGeom prst="rect">
            <a:avLst/>
          </a:prstGeom>
        </p:spPr>
        <p:txBody>
          <a:bodyPr/>
          <a:lstStyle>
            <a:lvl1pPr marL="0" indent="0">
              <a:buNone/>
              <a:defRPr sz="2000" baseline="0">
                <a:solidFill>
                  <a:schemeClr val="tx1">
                    <a:lumMod val="65000"/>
                    <a:lumOff val="35000"/>
                  </a:schemeClr>
                </a:solidFill>
                <a:latin typeface="+mj-lt"/>
              </a:defRPr>
            </a:lvl1pPr>
          </a:lstStyle>
          <a:p>
            <a:pPr lvl="0"/>
            <a:r>
              <a:rPr lang="it-IT" dirty="0"/>
              <a:t>Dipartimento/Struttura </a:t>
            </a:r>
            <a:r>
              <a:rPr lang="it-IT" dirty="0" err="1"/>
              <a:t>xxxxxx</a:t>
            </a:r>
            <a:r>
              <a:rPr lang="it-IT" dirty="0"/>
              <a:t> </a:t>
            </a:r>
            <a:r>
              <a:rPr lang="it-IT" dirty="0" err="1"/>
              <a:t>xxxxxxxxxxxx</a:t>
            </a:r>
            <a:r>
              <a:rPr lang="it-IT" dirty="0"/>
              <a:t> </a:t>
            </a:r>
            <a:r>
              <a:rPr lang="it-IT" dirty="0" err="1"/>
              <a:t>xxxxxxxx</a:t>
            </a:r>
            <a:r>
              <a:rPr lang="it-IT" dirty="0"/>
              <a:t> </a:t>
            </a:r>
            <a:r>
              <a:rPr lang="it-IT" dirty="0" err="1"/>
              <a:t>xxxxx</a:t>
            </a:r>
            <a:r>
              <a:rPr lang="it-IT" dirty="0"/>
              <a:t> </a:t>
            </a:r>
            <a:r>
              <a:rPr lang="it-IT" dirty="0" err="1"/>
              <a:t>xxxxxxxxxxxxxxxxxxx</a:t>
            </a:r>
            <a:r>
              <a:rPr lang="it-IT" dirty="0"/>
              <a:t> </a:t>
            </a:r>
            <a:r>
              <a:rPr lang="it-IT" dirty="0" err="1"/>
              <a:t>xxxxx</a:t>
            </a:r>
            <a:endParaRPr lang="it-IT" dirty="0"/>
          </a:p>
        </p:txBody>
      </p:sp>
    </p:spTree>
    <p:extLst>
      <p:ext uri="{BB962C8B-B14F-4D97-AF65-F5344CB8AC3E}">
        <p14:creationId xmlns:p14="http://schemas.microsoft.com/office/powerpoint/2010/main" xmlns="" val="25667256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a con punto elenco">
    <p:spTree>
      <p:nvGrpSpPr>
        <p:cNvPr id="1" name=""/>
        <p:cNvGrpSpPr/>
        <p:nvPr/>
      </p:nvGrpSpPr>
      <p:grpSpPr>
        <a:xfrm>
          <a:off x="0" y="0"/>
          <a:ext cx="0" cy="0"/>
          <a:chOff x="0" y="0"/>
          <a:chExt cx="0" cy="0"/>
        </a:xfrm>
      </p:grpSpPr>
      <p:sp>
        <p:nvSpPr>
          <p:cNvPr id="8" name="Segnaposto testo 7"/>
          <p:cNvSpPr>
            <a:spLocks noGrp="1"/>
          </p:cNvSpPr>
          <p:nvPr>
            <p:ph type="body" sz="quarter" idx="11" hasCustomPrompt="1"/>
          </p:nvPr>
        </p:nvSpPr>
        <p:spPr>
          <a:xfrm>
            <a:off x="527051" y="1412876"/>
            <a:ext cx="11233149" cy="431949"/>
          </a:xfrm>
          <a:prstGeom prst="rect">
            <a:avLst/>
          </a:prstGeom>
        </p:spPr>
        <p:txBody>
          <a:bodyPr/>
          <a:lstStyle>
            <a:lvl1pPr marL="0" indent="0">
              <a:buFont typeface="Arial" panose="020B0604020202020204" pitchFamily="34" charset="0"/>
              <a:buNone/>
              <a:defRPr sz="1800" baseline="0">
                <a:latin typeface="+mn-lt"/>
              </a:defRPr>
            </a:lvl1pPr>
          </a:lstStyle>
          <a:p>
            <a:pPr lvl="0"/>
            <a:r>
              <a:rPr lang="it-IT" dirty="0"/>
              <a:t>Fare clic per modificare il testo</a:t>
            </a:r>
          </a:p>
        </p:txBody>
      </p:sp>
      <p:sp>
        <p:nvSpPr>
          <p:cNvPr id="10" name="Segnaposto testo 9"/>
          <p:cNvSpPr>
            <a:spLocks noGrp="1"/>
          </p:cNvSpPr>
          <p:nvPr>
            <p:ph type="body" sz="quarter" idx="12" hasCustomPrompt="1"/>
          </p:nvPr>
        </p:nvSpPr>
        <p:spPr>
          <a:xfrm>
            <a:off x="527051" y="1989138"/>
            <a:ext cx="11233149" cy="3744118"/>
          </a:xfrm>
          <a:prstGeom prst="rect">
            <a:avLst/>
          </a:prstGeom>
        </p:spPr>
        <p:txBody>
          <a:bodyPr/>
          <a:lstStyle>
            <a:lvl1pPr marL="285750" indent="-285750">
              <a:buFont typeface="Wingdings" panose="05000000000000000000" pitchFamily="2" charset="2"/>
              <a:buChar char="§"/>
              <a:defRPr sz="1800" baseline="0">
                <a:latin typeface="Century Gothic" panose="020B0502020202020204" pitchFamily="34" charset="0"/>
              </a:defRPr>
            </a:lvl1pPr>
            <a:lvl2pPr marL="742950" indent="-285750">
              <a:buFont typeface="Wingdings" panose="05000000000000000000" pitchFamily="2" charset="2"/>
              <a:buChar char="§"/>
              <a:defRPr sz="1800">
                <a:latin typeface="+mn-lt"/>
              </a:defRPr>
            </a:lvl2pPr>
          </a:lstStyle>
          <a:p>
            <a:pPr lvl="1"/>
            <a:r>
              <a:rPr lang="it-IT" dirty="0"/>
              <a:t>Fare clic per modificare il punto elenco uno</a:t>
            </a:r>
          </a:p>
          <a:p>
            <a:pPr lvl="1"/>
            <a:r>
              <a:rPr lang="it-IT" dirty="0"/>
              <a:t>Fare clic per modificare il punto elenco due</a:t>
            </a:r>
          </a:p>
          <a:p>
            <a:pPr lvl="1"/>
            <a:r>
              <a:rPr lang="it-IT" dirty="0"/>
              <a:t>Fare clic per modificare il punto elenco tre</a:t>
            </a:r>
          </a:p>
          <a:p>
            <a:pPr lvl="1"/>
            <a:r>
              <a:rPr lang="it-IT" dirty="0"/>
              <a:t>Fare clic per modificare il punto elenco quattro</a:t>
            </a:r>
          </a:p>
        </p:txBody>
      </p:sp>
      <p:sp>
        <p:nvSpPr>
          <p:cNvPr id="16" name="Segnaposto testo 7"/>
          <p:cNvSpPr>
            <a:spLocks noGrp="1"/>
          </p:cNvSpPr>
          <p:nvPr>
            <p:ph type="body" sz="quarter" idx="10" hasCustomPrompt="1"/>
          </p:nvPr>
        </p:nvSpPr>
        <p:spPr>
          <a:xfrm>
            <a:off x="527051" y="476674"/>
            <a:ext cx="11233149" cy="648071"/>
          </a:xfrm>
          <a:prstGeom prst="rect">
            <a:avLst/>
          </a:prstGeom>
        </p:spPr>
        <p:txBody>
          <a:bodyPr/>
          <a:lstStyle>
            <a:lvl1pPr marL="0" indent="0">
              <a:lnSpc>
                <a:spcPts val="2200"/>
              </a:lnSpc>
              <a:buNone/>
              <a:defRPr sz="2400" b="1">
                <a:solidFill>
                  <a:srgbClr val="BD2B0B"/>
                </a:solidFill>
                <a:latin typeface="+mj-lt"/>
              </a:defRPr>
            </a:lvl1pPr>
          </a:lstStyle>
          <a:p>
            <a:pPr lvl="0"/>
            <a:r>
              <a:rPr lang="it-IT" dirty="0"/>
              <a:t>Fare clic per modificare il titolo della diapositiva</a:t>
            </a:r>
          </a:p>
        </p:txBody>
      </p:sp>
    </p:spTree>
    <p:extLst>
      <p:ext uri="{BB962C8B-B14F-4D97-AF65-F5344CB8AC3E}">
        <p14:creationId xmlns:p14="http://schemas.microsoft.com/office/powerpoint/2010/main" xmlns="" val="3043853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apositiva semplice">
    <p:spTree>
      <p:nvGrpSpPr>
        <p:cNvPr id="1" name=""/>
        <p:cNvGrpSpPr/>
        <p:nvPr/>
      </p:nvGrpSpPr>
      <p:grpSpPr>
        <a:xfrm>
          <a:off x="0" y="0"/>
          <a:ext cx="0" cy="0"/>
          <a:chOff x="0" y="0"/>
          <a:chExt cx="0" cy="0"/>
        </a:xfrm>
      </p:grpSpPr>
      <p:sp>
        <p:nvSpPr>
          <p:cNvPr id="7" name="Segnaposto testo 7"/>
          <p:cNvSpPr>
            <a:spLocks noGrp="1"/>
          </p:cNvSpPr>
          <p:nvPr>
            <p:ph type="body" sz="quarter" idx="10" hasCustomPrompt="1"/>
          </p:nvPr>
        </p:nvSpPr>
        <p:spPr>
          <a:xfrm>
            <a:off x="527051" y="476674"/>
            <a:ext cx="11233149" cy="648071"/>
          </a:xfrm>
          <a:prstGeom prst="rect">
            <a:avLst/>
          </a:prstGeom>
        </p:spPr>
        <p:txBody>
          <a:bodyPr/>
          <a:lstStyle>
            <a:lvl1pPr marL="0" indent="0">
              <a:lnSpc>
                <a:spcPts val="2200"/>
              </a:lnSpc>
              <a:buNone/>
              <a:defRPr sz="2400" b="1">
                <a:solidFill>
                  <a:srgbClr val="BD2B0B"/>
                </a:solidFill>
                <a:latin typeface="+mj-lt"/>
              </a:defRPr>
            </a:lvl1pPr>
          </a:lstStyle>
          <a:p>
            <a:pPr lvl="0"/>
            <a:r>
              <a:rPr lang="it-IT" dirty="0"/>
              <a:t>Fare clic per modificare il titolo della diapositiva</a:t>
            </a:r>
          </a:p>
        </p:txBody>
      </p:sp>
      <p:sp>
        <p:nvSpPr>
          <p:cNvPr id="9" name="Segnaposto testo 7"/>
          <p:cNvSpPr>
            <a:spLocks noGrp="1"/>
          </p:cNvSpPr>
          <p:nvPr>
            <p:ph type="body" sz="quarter" idx="11" hasCustomPrompt="1"/>
          </p:nvPr>
        </p:nvSpPr>
        <p:spPr>
          <a:xfrm>
            <a:off x="527051" y="1412875"/>
            <a:ext cx="11233149" cy="4320381"/>
          </a:xfrm>
          <a:prstGeom prst="rect">
            <a:avLst/>
          </a:prstGeom>
        </p:spPr>
        <p:txBody>
          <a:bodyPr/>
          <a:lstStyle>
            <a:lvl1pPr marL="0" indent="0">
              <a:buFont typeface="Arial" panose="020B0604020202020204" pitchFamily="34" charset="0"/>
              <a:buNone/>
              <a:defRPr sz="1800" baseline="0">
                <a:latin typeface="+mn-lt"/>
              </a:defRPr>
            </a:lvl1pPr>
          </a:lstStyle>
          <a:p>
            <a:pPr lvl="0"/>
            <a:r>
              <a:rPr lang="it-IT" dirty="0"/>
              <a:t>Fare clic per modificare il testo</a:t>
            </a:r>
          </a:p>
        </p:txBody>
      </p:sp>
    </p:spTree>
    <p:extLst>
      <p:ext uri="{BB962C8B-B14F-4D97-AF65-F5344CB8AC3E}">
        <p14:creationId xmlns:p14="http://schemas.microsoft.com/office/powerpoint/2010/main" xmlns="" val="34181576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sitiva con grafico">
    <p:spTree>
      <p:nvGrpSpPr>
        <p:cNvPr id="1" name=""/>
        <p:cNvGrpSpPr/>
        <p:nvPr/>
      </p:nvGrpSpPr>
      <p:grpSpPr>
        <a:xfrm>
          <a:off x="0" y="0"/>
          <a:ext cx="0" cy="0"/>
          <a:chOff x="0" y="0"/>
          <a:chExt cx="0" cy="0"/>
        </a:xfrm>
      </p:grpSpPr>
      <p:sp>
        <p:nvSpPr>
          <p:cNvPr id="9" name="Segnaposto grafico 8"/>
          <p:cNvSpPr>
            <a:spLocks noGrp="1"/>
          </p:cNvSpPr>
          <p:nvPr>
            <p:ph type="chart" sz="quarter" idx="10" hasCustomPrompt="1"/>
          </p:nvPr>
        </p:nvSpPr>
        <p:spPr>
          <a:xfrm>
            <a:off x="911026" y="2781300"/>
            <a:ext cx="10369551" cy="2879948"/>
          </a:xfrm>
          <a:prstGeom prst="rect">
            <a:avLst/>
          </a:prstGeom>
        </p:spPr>
        <p:txBody>
          <a:bodyPr/>
          <a:lstStyle>
            <a:lvl1pPr marL="0" indent="0">
              <a:buNone/>
              <a:defRPr sz="1800" baseline="0">
                <a:latin typeface="+mn-lt"/>
              </a:defRPr>
            </a:lvl1pPr>
          </a:lstStyle>
          <a:p>
            <a:r>
              <a:rPr lang="it-IT" dirty="0"/>
              <a:t>Fare clic sull’icona per inserire un grafico</a:t>
            </a:r>
          </a:p>
        </p:txBody>
      </p:sp>
      <p:sp>
        <p:nvSpPr>
          <p:cNvPr id="11" name="Segnaposto testo 7"/>
          <p:cNvSpPr>
            <a:spLocks noGrp="1"/>
          </p:cNvSpPr>
          <p:nvPr>
            <p:ph type="body" sz="quarter" idx="12" hasCustomPrompt="1"/>
          </p:nvPr>
        </p:nvSpPr>
        <p:spPr>
          <a:xfrm>
            <a:off x="527051" y="1412876"/>
            <a:ext cx="11233149" cy="431949"/>
          </a:xfrm>
          <a:prstGeom prst="rect">
            <a:avLst/>
          </a:prstGeom>
        </p:spPr>
        <p:txBody>
          <a:bodyPr/>
          <a:lstStyle>
            <a:lvl1pPr marL="0" indent="0">
              <a:buFont typeface="Arial" panose="020B0604020202020204" pitchFamily="34" charset="0"/>
              <a:buNone/>
              <a:defRPr sz="1800" baseline="0">
                <a:latin typeface="+mn-lt"/>
              </a:defRPr>
            </a:lvl1pPr>
          </a:lstStyle>
          <a:p>
            <a:pPr lvl="0"/>
            <a:r>
              <a:rPr lang="it-IT" dirty="0"/>
              <a:t>Fare clic per modificare il testo</a:t>
            </a:r>
          </a:p>
        </p:txBody>
      </p:sp>
      <p:sp>
        <p:nvSpPr>
          <p:cNvPr id="6" name="Segnaposto testo 7"/>
          <p:cNvSpPr>
            <a:spLocks noGrp="1"/>
          </p:cNvSpPr>
          <p:nvPr>
            <p:ph type="body" sz="quarter" idx="13" hasCustomPrompt="1"/>
          </p:nvPr>
        </p:nvSpPr>
        <p:spPr>
          <a:xfrm>
            <a:off x="527051" y="476674"/>
            <a:ext cx="11233149" cy="648071"/>
          </a:xfrm>
          <a:prstGeom prst="rect">
            <a:avLst/>
          </a:prstGeom>
        </p:spPr>
        <p:txBody>
          <a:bodyPr/>
          <a:lstStyle>
            <a:lvl1pPr marL="0" indent="0">
              <a:lnSpc>
                <a:spcPts val="2200"/>
              </a:lnSpc>
              <a:buNone/>
              <a:defRPr sz="2400" b="1">
                <a:solidFill>
                  <a:srgbClr val="BD2B0B"/>
                </a:solidFill>
                <a:latin typeface="+mj-lt"/>
              </a:defRPr>
            </a:lvl1pPr>
          </a:lstStyle>
          <a:p>
            <a:pPr lvl="0"/>
            <a:r>
              <a:rPr lang="it-IT" dirty="0"/>
              <a:t>Fare clic per modificare il titolo della diapositiva</a:t>
            </a:r>
          </a:p>
        </p:txBody>
      </p:sp>
    </p:spTree>
    <p:extLst>
      <p:ext uri="{BB962C8B-B14F-4D97-AF65-F5344CB8AC3E}">
        <p14:creationId xmlns:p14="http://schemas.microsoft.com/office/powerpoint/2010/main" xmlns="" val="5558334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a con immagine">
    <p:spTree>
      <p:nvGrpSpPr>
        <p:cNvPr id="1" name=""/>
        <p:cNvGrpSpPr/>
        <p:nvPr/>
      </p:nvGrpSpPr>
      <p:grpSpPr>
        <a:xfrm>
          <a:off x="0" y="0"/>
          <a:ext cx="0" cy="0"/>
          <a:chOff x="0" y="0"/>
          <a:chExt cx="0" cy="0"/>
        </a:xfrm>
      </p:grpSpPr>
      <p:sp>
        <p:nvSpPr>
          <p:cNvPr id="11" name="Segnaposto immagine 10"/>
          <p:cNvSpPr>
            <a:spLocks noGrp="1"/>
          </p:cNvSpPr>
          <p:nvPr>
            <p:ph type="pic" sz="quarter" idx="10" hasCustomPrompt="1"/>
          </p:nvPr>
        </p:nvSpPr>
        <p:spPr>
          <a:xfrm>
            <a:off x="1534584" y="1700809"/>
            <a:ext cx="9122833" cy="4105275"/>
          </a:xfrm>
          <a:prstGeom prst="rect">
            <a:avLst/>
          </a:prstGeom>
        </p:spPr>
        <p:txBody>
          <a:bodyPr/>
          <a:lstStyle>
            <a:lvl1pPr marL="0" indent="0">
              <a:buNone/>
              <a:defRPr sz="1800">
                <a:latin typeface="+mn-lt"/>
              </a:defRPr>
            </a:lvl1pPr>
          </a:lstStyle>
          <a:p>
            <a:r>
              <a:rPr lang="it-IT" dirty="0"/>
              <a:t>Fare clic sull’icona per inserire un’immagine</a:t>
            </a:r>
          </a:p>
        </p:txBody>
      </p:sp>
      <p:sp>
        <p:nvSpPr>
          <p:cNvPr id="5" name="Segnaposto testo 7"/>
          <p:cNvSpPr>
            <a:spLocks noGrp="1"/>
          </p:cNvSpPr>
          <p:nvPr>
            <p:ph type="body" sz="quarter" idx="11" hasCustomPrompt="1"/>
          </p:nvPr>
        </p:nvSpPr>
        <p:spPr>
          <a:xfrm>
            <a:off x="527051" y="476674"/>
            <a:ext cx="11233149" cy="648071"/>
          </a:xfrm>
          <a:prstGeom prst="rect">
            <a:avLst/>
          </a:prstGeom>
        </p:spPr>
        <p:txBody>
          <a:bodyPr/>
          <a:lstStyle>
            <a:lvl1pPr marL="0" indent="0">
              <a:lnSpc>
                <a:spcPts val="2200"/>
              </a:lnSpc>
              <a:buNone/>
              <a:defRPr sz="2400" b="1">
                <a:solidFill>
                  <a:srgbClr val="BD2B0B"/>
                </a:solidFill>
                <a:latin typeface="+mj-lt"/>
              </a:defRPr>
            </a:lvl1pPr>
          </a:lstStyle>
          <a:p>
            <a:pPr lvl="0"/>
            <a:r>
              <a:rPr lang="it-IT" dirty="0"/>
              <a:t>Fare clic per modificare il titolo della diapositiva</a:t>
            </a:r>
          </a:p>
        </p:txBody>
      </p:sp>
    </p:spTree>
    <p:extLst>
      <p:ext uri="{BB962C8B-B14F-4D97-AF65-F5344CB8AC3E}">
        <p14:creationId xmlns:p14="http://schemas.microsoft.com/office/powerpoint/2010/main" xmlns="" val="3970258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yout CHIUSURA">
    <p:spTree>
      <p:nvGrpSpPr>
        <p:cNvPr id="1" name=""/>
        <p:cNvGrpSpPr/>
        <p:nvPr/>
      </p:nvGrpSpPr>
      <p:grpSpPr>
        <a:xfrm>
          <a:off x="0" y="0"/>
          <a:ext cx="0" cy="0"/>
          <a:chOff x="0" y="0"/>
          <a:chExt cx="0" cy="0"/>
        </a:xfrm>
      </p:grpSpPr>
      <p:sp>
        <p:nvSpPr>
          <p:cNvPr id="8" name="Segnaposto testo 7"/>
          <p:cNvSpPr>
            <a:spLocks noGrp="1"/>
          </p:cNvSpPr>
          <p:nvPr>
            <p:ph type="body" sz="quarter" idx="10" hasCustomPrompt="1"/>
          </p:nvPr>
        </p:nvSpPr>
        <p:spPr>
          <a:xfrm>
            <a:off x="1487488" y="2780928"/>
            <a:ext cx="9217024" cy="432370"/>
          </a:xfrm>
          <a:prstGeom prst="rect">
            <a:avLst/>
          </a:prstGeom>
        </p:spPr>
        <p:txBody>
          <a:bodyPr/>
          <a:lstStyle>
            <a:lvl1pPr marL="0" indent="0" algn="ctr">
              <a:buFontTx/>
              <a:buNone/>
              <a:defRPr sz="2000" b="1">
                <a:solidFill>
                  <a:schemeClr val="tx1">
                    <a:lumMod val="65000"/>
                    <a:lumOff val="35000"/>
                  </a:schemeClr>
                </a:solidFill>
                <a:latin typeface="+mj-lt"/>
              </a:defRPr>
            </a:lvl1pPr>
          </a:lstStyle>
          <a:p>
            <a:pPr lvl="0"/>
            <a:r>
              <a:rPr lang="it-IT" dirty="0"/>
              <a:t>Nome Cognome</a:t>
            </a:r>
          </a:p>
        </p:txBody>
      </p:sp>
      <p:sp>
        <p:nvSpPr>
          <p:cNvPr id="13" name="Segnaposto testo 12"/>
          <p:cNvSpPr>
            <a:spLocks noGrp="1"/>
          </p:cNvSpPr>
          <p:nvPr>
            <p:ph type="body" sz="quarter" idx="11" hasCustomPrompt="1"/>
          </p:nvPr>
        </p:nvSpPr>
        <p:spPr>
          <a:xfrm>
            <a:off x="1439483" y="3573017"/>
            <a:ext cx="9313035" cy="936103"/>
          </a:xfrm>
          <a:prstGeom prst="rect">
            <a:avLst/>
          </a:prstGeom>
        </p:spPr>
        <p:txBody>
          <a:bodyPr/>
          <a:lstStyle>
            <a:lvl1pPr marL="0" indent="0" algn="ctr">
              <a:buFontTx/>
              <a:buNone/>
              <a:defRPr sz="1600">
                <a:solidFill>
                  <a:schemeClr val="tx1">
                    <a:lumMod val="65000"/>
                    <a:lumOff val="35000"/>
                  </a:schemeClr>
                </a:solidFill>
                <a:latin typeface="+mn-lt"/>
              </a:defRPr>
            </a:lvl1pPr>
          </a:lstStyle>
          <a:p>
            <a:pPr lvl="0"/>
            <a:r>
              <a:rPr lang="it-IT" dirty="0"/>
              <a:t>Struttura</a:t>
            </a:r>
          </a:p>
        </p:txBody>
      </p:sp>
      <p:sp>
        <p:nvSpPr>
          <p:cNvPr id="16" name="Segnaposto testo 15"/>
          <p:cNvSpPr>
            <a:spLocks noGrp="1"/>
          </p:cNvSpPr>
          <p:nvPr>
            <p:ph type="body" sz="quarter" idx="12" hasCustomPrompt="1"/>
          </p:nvPr>
        </p:nvSpPr>
        <p:spPr>
          <a:xfrm>
            <a:off x="1390651" y="4725144"/>
            <a:ext cx="9410700" cy="1440160"/>
          </a:xfrm>
          <a:prstGeom prst="rect">
            <a:avLst/>
          </a:prstGeom>
        </p:spPr>
        <p:txBody>
          <a:bodyPr/>
          <a:lstStyle>
            <a:lvl1pPr marL="0" indent="0" algn="ctr">
              <a:buFontTx/>
              <a:buNone/>
              <a:defRPr sz="1300" b="0">
                <a:solidFill>
                  <a:schemeClr val="tx1">
                    <a:lumMod val="65000"/>
                    <a:lumOff val="35000"/>
                  </a:schemeClr>
                </a:solidFill>
                <a:latin typeface="+mn-lt"/>
              </a:defRPr>
            </a:lvl1pPr>
          </a:lstStyle>
          <a:p>
            <a:pPr lvl="0"/>
            <a:r>
              <a:rPr lang="it-IT" dirty="0"/>
              <a:t>nome.cognome@unibo.it</a:t>
            </a:r>
          </a:p>
          <a:p>
            <a:pPr lvl="0"/>
            <a:r>
              <a:rPr lang="it-IT" dirty="0"/>
              <a:t>051 20 99982</a:t>
            </a:r>
          </a:p>
        </p:txBody>
      </p:sp>
    </p:spTree>
    <p:extLst>
      <p:ext uri="{BB962C8B-B14F-4D97-AF65-F5344CB8AC3E}">
        <p14:creationId xmlns:p14="http://schemas.microsoft.com/office/powerpoint/2010/main" xmlns="" val="42494506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12" name="Connettore 1 11"/>
          <p:cNvCxnSpPr/>
          <p:nvPr userDrawn="1"/>
        </p:nvCxnSpPr>
        <p:spPr>
          <a:xfrm>
            <a:off x="3809984" y="214290"/>
            <a:ext cx="0" cy="6408712"/>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9" name="Immagine 8"/>
          <p:cNvPicPr>
            <a:picLocks noChangeAspect="1"/>
          </p:cNvPicPr>
          <p:nvPr userDrawn="1"/>
        </p:nvPicPr>
        <p:blipFill>
          <a:blip r:embed="rId3">
            <a:extLst>
              <a:ext uri="{28A0092B-C50C-407E-A947-70E740481C1C}">
                <a14:useLocalDpi xmlns:a14="http://schemas.microsoft.com/office/drawing/2010/main" xmlns="" val="0"/>
              </a:ext>
            </a:extLst>
          </a:blip>
          <a:stretch>
            <a:fillRect/>
          </a:stretch>
        </p:blipFill>
        <p:spPr>
          <a:xfrm>
            <a:off x="95208" y="1643050"/>
            <a:ext cx="3526945" cy="2494461"/>
          </a:xfrm>
          <a:prstGeom prst="rect">
            <a:avLst/>
          </a:prstGeom>
        </p:spPr>
      </p:pic>
    </p:spTree>
    <p:extLst>
      <p:ext uri="{BB962C8B-B14F-4D97-AF65-F5344CB8AC3E}">
        <p14:creationId xmlns:p14="http://schemas.microsoft.com/office/powerpoint/2010/main" xmlns="" val="613657427"/>
      </p:ext>
    </p:extLst>
  </p:cSld>
  <p:clrMap bg1="lt1" tx1="dk1" bg2="lt2" tx2="dk2" accent1="accent1" accent2="accent2" accent3="accent3" accent4="accent4" accent5="accent5" accent6="accent6" hlink="hlink" folHlink="folHlink"/>
  <p:sldLayoutIdLst>
    <p:sldLayoutId id="2147483649"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Immagine 5"/>
          <p:cNvPicPr>
            <a:picLocks noChangeAspect="1"/>
          </p:cNvPicPr>
          <p:nvPr userDrawn="1"/>
        </p:nvPicPr>
        <p:blipFill>
          <a:blip r:embed="rId6">
            <a:extLst>
              <a:ext uri="{28A0092B-C50C-407E-A947-70E740481C1C}">
                <a14:useLocalDpi xmlns:a14="http://schemas.microsoft.com/office/drawing/2010/main" xmlns="" val="0"/>
              </a:ext>
            </a:extLst>
          </a:blip>
          <a:stretch>
            <a:fillRect/>
          </a:stretch>
        </p:blipFill>
        <p:spPr>
          <a:xfrm>
            <a:off x="10488812" y="5693184"/>
            <a:ext cx="1583526" cy="1119962"/>
          </a:xfrm>
          <a:prstGeom prst="rect">
            <a:avLst/>
          </a:prstGeom>
        </p:spPr>
      </p:pic>
      <p:sp>
        <p:nvSpPr>
          <p:cNvPr id="3" name="CasellaDiTesto 2">
            <a:extLst>
              <a:ext uri="{FF2B5EF4-FFF2-40B4-BE49-F238E27FC236}">
                <a16:creationId xmlns:a16="http://schemas.microsoft.com/office/drawing/2014/main" xmlns="" id="{5B4AE421-09DA-412D-AAD7-5E65002B1FDA}"/>
              </a:ext>
            </a:extLst>
          </p:cNvPr>
          <p:cNvSpPr txBox="1"/>
          <p:nvPr userDrawn="1"/>
        </p:nvSpPr>
        <p:spPr>
          <a:xfrm>
            <a:off x="179512" y="6525019"/>
            <a:ext cx="792088" cy="276999"/>
          </a:xfrm>
          <a:prstGeom prst="rect">
            <a:avLst/>
          </a:prstGeom>
          <a:noFill/>
        </p:spPr>
        <p:txBody>
          <a:bodyPr wrap="square" rtlCol="0">
            <a:spAutoFit/>
          </a:bodyPr>
          <a:lstStyle/>
          <a:p>
            <a:fld id="{723C9881-DC19-44C1-8307-96C20AE8129F}" type="slidenum">
              <a:rPr lang="it-IT" sz="1200" smtClean="0"/>
              <a:pPr/>
              <a:t>‹N›</a:t>
            </a:fld>
            <a:endParaRPr lang="it-IT" sz="1200" dirty="0"/>
          </a:p>
        </p:txBody>
      </p:sp>
    </p:spTree>
    <p:extLst>
      <p:ext uri="{BB962C8B-B14F-4D97-AF65-F5344CB8AC3E}">
        <p14:creationId xmlns:p14="http://schemas.microsoft.com/office/powerpoint/2010/main" xmlns="" val="3570652833"/>
      </p:ext>
    </p:extLst>
  </p:cSld>
  <p:clrMap bg1="lt1" tx1="dk1" bg2="lt2" tx2="dk2" accent1="accent1" accent2="accent2" accent3="accent3" accent4="accent4" accent5="accent5" accent6="accent6" hlink="hlink" folHlink="folHlink"/>
  <p:sldLayoutIdLst>
    <p:sldLayoutId id="2147483670" r:id="rId1"/>
    <p:sldLayoutId id="2147483661" r:id="rId2"/>
    <p:sldLayoutId id="2147483667" r:id="rId3"/>
    <p:sldLayoutId id="2147483669" r:id="rId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CasellaDiTesto 8"/>
          <p:cNvSpPr txBox="1"/>
          <p:nvPr userDrawn="1"/>
        </p:nvSpPr>
        <p:spPr>
          <a:xfrm>
            <a:off x="4175787" y="6453336"/>
            <a:ext cx="3840427" cy="338554"/>
          </a:xfrm>
          <a:prstGeom prst="rect">
            <a:avLst/>
          </a:prstGeom>
          <a:noFill/>
        </p:spPr>
        <p:txBody>
          <a:bodyPr wrap="square" rtlCol="0">
            <a:spAutoFit/>
          </a:bodyPr>
          <a:lstStyle/>
          <a:p>
            <a:pPr algn="ctr"/>
            <a:r>
              <a:rPr lang="it-IT" sz="1600" dirty="0">
                <a:solidFill>
                  <a:schemeClr val="tx1">
                    <a:lumMod val="65000"/>
                    <a:lumOff val="35000"/>
                  </a:schemeClr>
                </a:solidFill>
              </a:rPr>
              <a:t>www.unibo.it</a:t>
            </a:r>
          </a:p>
        </p:txBody>
      </p:sp>
      <p:pic>
        <p:nvPicPr>
          <p:cNvPr id="6" name="Immagine 5"/>
          <p:cNvPicPr>
            <a:picLocks noChangeAspect="1"/>
          </p:cNvPicPr>
          <p:nvPr userDrawn="1"/>
        </p:nvPicPr>
        <p:blipFill>
          <a:blip r:embed="rId3">
            <a:extLst>
              <a:ext uri="{28A0092B-C50C-407E-A947-70E740481C1C}">
                <a14:useLocalDpi xmlns:a14="http://schemas.microsoft.com/office/drawing/2010/main" xmlns="" val="0"/>
              </a:ext>
            </a:extLst>
          </a:blip>
          <a:stretch>
            <a:fillRect/>
          </a:stretch>
        </p:blipFill>
        <p:spPr>
          <a:xfrm>
            <a:off x="4706657" y="405065"/>
            <a:ext cx="2778684" cy="1965247"/>
          </a:xfrm>
          <a:prstGeom prst="rect">
            <a:avLst/>
          </a:prstGeom>
        </p:spPr>
      </p:pic>
    </p:spTree>
    <p:extLst>
      <p:ext uri="{BB962C8B-B14F-4D97-AF65-F5344CB8AC3E}">
        <p14:creationId xmlns:p14="http://schemas.microsoft.com/office/powerpoint/2010/main" xmlns="" val="1868398845"/>
      </p:ext>
    </p:extLst>
  </p:cSld>
  <p:clrMap bg1="lt1" tx1="dk1" bg2="lt2" tx2="dk2" accent1="accent1" accent2="accent2" accent3="accent3" accent4="accent4" accent5="accent5" accent6="accent6" hlink="hlink" folHlink="folHlink"/>
  <p:sldLayoutIdLst>
    <p:sldLayoutId id="2147483672"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mailto:alberto.montanari@unibo.it" TargetMode="External"/><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www.bancaditalia.it/" TargetMode="External"/><Relationship Id="rId2" Type="http://schemas.openxmlformats.org/officeDocument/2006/relationships/image" Target="../media/image6.jpe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4167174" y="857232"/>
            <a:ext cx="7715304" cy="2738014"/>
          </a:xfrm>
        </p:spPr>
        <p:txBody>
          <a:bodyPr/>
          <a:lstStyle/>
          <a:p>
            <a:r>
              <a:rPr lang="it-IT" dirty="0" smtClean="0"/>
              <a:t>Pandemia, tensioni internazionali, inflazione economica e gestione delle risorse idriche</a:t>
            </a:r>
          </a:p>
          <a:p>
            <a:r>
              <a:rPr lang="it-IT" sz="2800" dirty="0" smtClean="0"/>
              <a:t>Il caso della regione Emilia-Romagna</a:t>
            </a:r>
            <a:endParaRPr lang="it-IT" dirty="0"/>
          </a:p>
        </p:txBody>
      </p:sp>
      <p:sp>
        <p:nvSpPr>
          <p:cNvPr id="3" name="Segnaposto testo 2"/>
          <p:cNvSpPr>
            <a:spLocks noGrp="1"/>
          </p:cNvSpPr>
          <p:nvPr>
            <p:ph type="body" sz="quarter" idx="11"/>
          </p:nvPr>
        </p:nvSpPr>
        <p:spPr>
          <a:xfrm>
            <a:off x="4205324" y="5301208"/>
            <a:ext cx="7008283" cy="425450"/>
          </a:xfrm>
        </p:spPr>
        <p:txBody>
          <a:bodyPr/>
          <a:lstStyle/>
          <a:p>
            <a:r>
              <a:rPr lang="en-US" dirty="0" smtClean="0"/>
              <a:t>Alberto Montanari</a:t>
            </a:r>
            <a:endParaRPr lang="it-IT" dirty="0"/>
          </a:p>
        </p:txBody>
      </p:sp>
      <p:sp>
        <p:nvSpPr>
          <p:cNvPr id="4" name="Segnaposto testo 3"/>
          <p:cNvSpPr>
            <a:spLocks noGrp="1"/>
          </p:cNvSpPr>
          <p:nvPr>
            <p:ph type="body" sz="quarter" idx="12"/>
          </p:nvPr>
        </p:nvSpPr>
        <p:spPr>
          <a:xfrm>
            <a:off x="4205325" y="5637978"/>
            <a:ext cx="7105649" cy="791418"/>
          </a:xfrm>
        </p:spPr>
        <p:txBody>
          <a:bodyPr/>
          <a:lstStyle/>
          <a:p>
            <a:r>
              <a:rPr lang="en-US" dirty="0" err="1" smtClean="0"/>
              <a:t>Dipartimento</a:t>
            </a:r>
            <a:r>
              <a:rPr lang="en-US" dirty="0" smtClean="0"/>
              <a:t> DICAM – </a:t>
            </a:r>
            <a:r>
              <a:rPr lang="en-US" dirty="0" err="1" smtClean="0"/>
              <a:t>Università</a:t>
            </a:r>
            <a:r>
              <a:rPr lang="en-US" dirty="0" smtClean="0"/>
              <a:t> </a:t>
            </a:r>
            <a:r>
              <a:rPr lang="en-US" dirty="0" err="1" smtClean="0"/>
              <a:t>di</a:t>
            </a:r>
            <a:r>
              <a:rPr lang="en-US" dirty="0" smtClean="0"/>
              <a:t> Bologna</a:t>
            </a:r>
            <a:br>
              <a:rPr lang="en-US" dirty="0" smtClean="0"/>
            </a:br>
            <a:r>
              <a:rPr lang="en-US" dirty="0" smtClean="0">
                <a:hlinkClick r:id="rId2"/>
              </a:rPr>
              <a:t>alberto.montanari@unibo.it</a:t>
            </a:r>
            <a:endParaRPr lang="en-US" dirty="0" smtClean="0"/>
          </a:p>
          <a:p>
            <a:r>
              <a:rPr lang="en-US" sz="1600" b="1" dirty="0" err="1" smtClean="0"/>
              <a:t>Presentazione</a:t>
            </a:r>
            <a:r>
              <a:rPr lang="en-US" sz="1600" b="1" dirty="0" smtClean="0"/>
              <a:t> </a:t>
            </a:r>
            <a:r>
              <a:rPr lang="en-US" sz="1600" b="1" dirty="0" err="1" smtClean="0"/>
              <a:t>disponibile</a:t>
            </a:r>
            <a:r>
              <a:rPr lang="en-US" sz="1600" b="1" dirty="0" smtClean="0"/>
              <a:t> </a:t>
            </a:r>
            <a:r>
              <a:rPr lang="en-US" sz="1600" b="1" dirty="0" err="1" smtClean="0"/>
              <a:t>su</a:t>
            </a:r>
            <a:r>
              <a:rPr lang="en-US" sz="1600" b="1" dirty="0" smtClean="0"/>
              <a:t> www.albertomontanari.it</a:t>
            </a:r>
            <a:r>
              <a:rPr lang="en-US" dirty="0" smtClean="0"/>
              <a:t> </a:t>
            </a:r>
            <a:endParaRPr lang="it-IT" dirty="0"/>
          </a:p>
        </p:txBody>
      </p:sp>
      <p:sp>
        <p:nvSpPr>
          <p:cNvPr id="7" name="CasellaDiTesto 6">
            <a:extLst>
              <a:ext uri="{FF2B5EF4-FFF2-40B4-BE49-F238E27FC236}">
                <a16:creationId xmlns:a16="http://schemas.microsoft.com/office/drawing/2014/main" xmlns="" id="{90A15EDB-A86E-4F77-9564-AFBDAB9764B0}"/>
              </a:ext>
            </a:extLst>
          </p:cNvPr>
          <p:cNvSpPr txBox="1"/>
          <p:nvPr/>
        </p:nvSpPr>
        <p:spPr>
          <a:xfrm>
            <a:off x="6381752" y="253764"/>
            <a:ext cx="3286148" cy="646331"/>
          </a:xfrm>
          <a:prstGeom prst="rect">
            <a:avLst/>
          </a:prstGeom>
          <a:noFill/>
        </p:spPr>
        <p:txBody>
          <a:bodyPr wrap="square">
            <a:spAutoFit/>
          </a:bodyPr>
          <a:lstStyle/>
          <a:p>
            <a:pPr algn="ctr"/>
            <a:r>
              <a:rPr lang="it-IT" sz="1200" b="1" dirty="0" smtClean="0">
                <a:solidFill>
                  <a:srgbClr val="0070C0"/>
                </a:solidFill>
                <a:latin typeface="Arial" pitchFamily="34"/>
                <a:cs typeface="Arial" pitchFamily="34"/>
              </a:rPr>
              <a:t>GIORNATE</a:t>
            </a:r>
            <a:r>
              <a:rPr lang="it-IT" sz="1200" b="1" baseline="0" dirty="0" smtClean="0">
                <a:solidFill>
                  <a:srgbClr val="0070C0"/>
                </a:solidFill>
                <a:latin typeface="Arial" pitchFamily="34"/>
                <a:cs typeface="Arial" pitchFamily="34"/>
              </a:rPr>
              <a:t> DELL’IDROLOGIA DELLA </a:t>
            </a:r>
            <a:br>
              <a:rPr lang="it-IT" sz="1200" b="1" baseline="0" dirty="0" smtClean="0">
                <a:solidFill>
                  <a:srgbClr val="0070C0"/>
                </a:solidFill>
                <a:latin typeface="Arial" pitchFamily="34"/>
                <a:cs typeface="Arial" pitchFamily="34"/>
              </a:rPr>
            </a:br>
            <a:r>
              <a:rPr lang="it-IT" sz="1200" b="1" baseline="0" dirty="0" smtClean="0">
                <a:solidFill>
                  <a:srgbClr val="0070C0"/>
                </a:solidFill>
                <a:latin typeface="Arial" pitchFamily="34"/>
                <a:cs typeface="Arial" pitchFamily="34"/>
              </a:rPr>
              <a:t>SOCIETÀ IDROLOGICA ITALIANA 2023</a:t>
            </a:r>
            <a:endParaRPr lang="it-IT" sz="1200" b="1" dirty="0" smtClean="0">
              <a:solidFill>
                <a:srgbClr val="0070C0"/>
              </a:solidFill>
              <a:latin typeface="Arial" pitchFamily="34"/>
              <a:cs typeface="Arial" pitchFamily="34"/>
            </a:endParaRPr>
          </a:p>
          <a:p>
            <a:pPr algn="ctr"/>
            <a:r>
              <a:rPr lang="it-IT" sz="1200" b="1" dirty="0" smtClean="0">
                <a:solidFill>
                  <a:srgbClr val="0070C0"/>
                </a:solidFill>
                <a:latin typeface="Arial" pitchFamily="34"/>
                <a:cs typeface="Arial" pitchFamily="34"/>
              </a:rPr>
              <a:t>Matera,</a:t>
            </a:r>
            <a:r>
              <a:rPr lang="it-IT" sz="1200" b="1" baseline="0" dirty="0" smtClean="0">
                <a:solidFill>
                  <a:srgbClr val="0070C0"/>
                </a:solidFill>
                <a:latin typeface="Arial" pitchFamily="34"/>
                <a:cs typeface="Arial" pitchFamily="34"/>
              </a:rPr>
              <a:t> 13-15 settembre 2023</a:t>
            </a:r>
            <a:endParaRPr lang="it-IT" sz="1200" dirty="0">
              <a:solidFill>
                <a:srgbClr val="0070C0"/>
              </a:solidFill>
            </a:endParaRPr>
          </a:p>
        </p:txBody>
      </p:sp>
      <p:pic>
        <p:nvPicPr>
          <p:cNvPr id="8" name="Immagine 7" descr="Image result for logo società idrologica">
            <a:extLst>
              <a:ext uri="{FF2B5EF4-FFF2-40B4-BE49-F238E27FC236}">
                <a16:creationId xmlns:a16="http://schemas.microsoft.com/office/drawing/2014/main" xmlns="" id="{023298B2-7C82-A844-9254-81ECC8807781}"/>
              </a:ext>
            </a:extLst>
          </p:cNvPr>
          <p:cNvPicPr>
            <a:picLocks noChangeAspect="1"/>
          </p:cNvPicPr>
          <p:nvPr/>
        </p:nvPicPr>
        <p:blipFill>
          <a:blip r:embed="rId3"/>
          <a:srcRect/>
          <a:stretch>
            <a:fillRect/>
          </a:stretch>
        </p:blipFill>
        <p:spPr>
          <a:xfrm>
            <a:off x="9739338" y="266678"/>
            <a:ext cx="2336881" cy="557483"/>
          </a:xfrm>
          <a:prstGeom prst="rect">
            <a:avLst/>
          </a:prstGeom>
          <a:noFill/>
          <a:ln>
            <a:noFill/>
          </a:ln>
        </p:spPr>
      </p:pic>
      <p:pic>
        <p:nvPicPr>
          <p:cNvPr id="9" name="Immagine 8"/>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4024298" y="161902"/>
            <a:ext cx="2494332" cy="743311"/>
          </a:xfrm>
          <a:prstGeom prst="rect">
            <a:avLst/>
          </a:prstGeom>
        </p:spPr>
      </p:pic>
      <p:pic>
        <p:nvPicPr>
          <p:cNvPr id="1026" name="Picture 2" descr="Z:\home\sturno\Scrivania\start.png"/>
          <p:cNvPicPr>
            <a:picLocks noChangeAspect="1" noChangeArrowheads="1"/>
          </p:cNvPicPr>
          <p:nvPr/>
        </p:nvPicPr>
        <p:blipFill>
          <a:blip r:embed="rId5"/>
          <a:srcRect/>
          <a:stretch>
            <a:fillRect/>
          </a:stretch>
        </p:blipFill>
        <p:spPr bwMode="auto">
          <a:xfrm>
            <a:off x="4281222" y="3429000"/>
            <a:ext cx="3314976" cy="1714512"/>
          </a:xfrm>
          <a:prstGeom prst="rect">
            <a:avLst/>
          </a:prstGeom>
          <a:noFill/>
        </p:spPr>
      </p:pic>
      <p:sp>
        <p:nvSpPr>
          <p:cNvPr id="13" name="CasellaDiTesto 12"/>
          <p:cNvSpPr txBox="1"/>
          <p:nvPr/>
        </p:nvSpPr>
        <p:spPr>
          <a:xfrm rot="16200000">
            <a:off x="7046154" y="4121920"/>
            <a:ext cx="1928826" cy="400110"/>
          </a:xfrm>
          <a:prstGeom prst="rect">
            <a:avLst/>
          </a:prstGeom>
          <a:noFill/>
        </p:spPr>
        <p:txBody>
          <a:bodyPr wrap="square" rtlCol="0">
            <a:spAutoFit/>
          </a:bodyPr>
          <a:lstStyle/>
          <a:p>
            <a:r>
              <a:rPr lang="it-IT" sz="1000" dirty="0" smtClean="0">
                <a:latin typeface="Century Gothic" panose="020B0502020202020204" pitchFamily="34" charset="0"/>
              </a:rPr>
              <a:t>Fonte: </a:t>
            </a:r>
            <a:r>
              <a:rPr lang="it-IT" sz="1000" dirty="0" err="1" smtClean="0">
                <a:latin typeface="Century Gothic" panose="020B0502020202020204" pitchFamily="34" charset="0"/>
              </a:rPr>
              <a:t>Movimprese</a:t>
            </a:r>
            <a:r>
              <a:rPr lang="it-IT" sz="1000" dirty="0" smtClean="0">
                <a:latin typeface="Century Gothic" panose="020B0502020202020204" pitchFamily="34" charset="0"/>
              </a:rPr>
              <a:t>, Istat, cortesia di Nomisma</a:t>
            </a:r>
          </a:p>
        </p:txBody>
      </p:sp>
      <p:pic>
        <p:nvPicPr>
          <p:cNvPr id="10" name="Immagine 9">
            <a:extLst>
              <a:ext uri="{FF2B5EF4-FFF2-40B4-BE49-F238E27FC236}">
                <a16:creationId xmlns:a16="http://schemas.microsoft.com/office/drawing/2014/main" xmlns="" id="{8DA290F7-F665-406B-B669-10D85AA1DB48}"/>
              </a:ext>
            </a:extLst>
          </p:cNvPr>
          <p:cNvPicPr>
            <a:picLocks noChangeAspect="1"/>
          </p:cNvPicPr>
          <p:nvPr/>
        </p:nvPicPr>
        <p:blipFill>
          <a:blip r:embed="rId6"/>
          <a:stretch>
            <a:fillRect/>
          </a:stretch>
        </p:blipFill>
        <p:spPr>
          <a:xfrm>
            <a:off x="523836" y="4054280"/>
            <a:ext cx="2571768" cy="1017794"/>
          </a:xfrm>
          <a:prstGeom prst="rect">
            <a:avLst/>
          </a:prstGeom>
        </p:spPr>
      </p:pic>
      <p:sp>
        <p:nvSpPr>
          <p:cNvPr id="11" name="CasellaDiTesto 10"/>
          <p:cNvSpPr txBox="1"/>
          <p:nvPr/>
        </p:nvSpPr>
        <p:spPr>
          <a:xfrm>
            <a:off x="-119106" y="5072074"/>
            <a:ext cx="4000528" cy="646331"/>
          </a:xfrm>
          <a:prstGeom prst="rect">
            <a:avLst/>
          </a:prstGeom>
          <a:noFill/>
        </p:spPr>
        <p:txBody>
          <a:bodyPr wrap="square" rtlCol="0">
            <a:spAutoFit/>
          </a:bodyPr>
          <a:lstStyle/>
          <a:p>
            <a:pPr algn="ctr"/>
            <a:r>
              <a:rPr lang="en-US" dirty="0" err="1" smtClean="0"/>
              <a:t>Partenariato</a:t>
            </a:r>
            <a:r>
              <a:rPr lang="en-US" dirty="0" smtClean="0"/>
              <a:t> </a:t>
            </a:r>
            <a:r>
              <a:rPr lang="en-US" dirty="0" err="1" smtClean="0"/>
              <a:t>esteso</a:t>
            </a:r>
            <a:r>
              <a:rPr lang="en-US" dirty="0" smtClean="0"/>
              <a:t> PNRR</a:t>
            </a:r>
            <a:br>
              <a:rPr lang="en-US" dirty="0" smtClean="0"/>
            </a:br>
            <a:r>
              <a:rPr lang="en-US" dirty="0" smtClean="0"/>
              <a:t> “</a:t>
            </a:r>
            <a:r>
              <a:rPr lang="en-US" dirty="0" err="1" smtClean="0"/>
              <a:t>Rischi</a:t>
            </a:r>
            <a:r>
              <a:rPr lang="en-US" dirty="0" smtClean="0"/>
              <a:t> </a:t>
            </a:r>
            <a:r>
              <a:rPr lang="en-US" dirty="0" err="1" smtClean="0"/>
              <a:t>ambientali</a:t>
            </a:r>
            <a:r>
              <a:rPr lang="en-US" dirty="0" smtClean="0"/>
              <a:t>, </a:t>
            </a:r>
            <a:r>
              <a:rPr lang="en-US" dirty="0" err="1" smtClean="0"/>
              <a:t>naturali</a:t>
            </a:r>
            <a:r>
              <a:rPr lang="en-US" dirty="0" smtClean="0"/>
              <a:t> </a:t>
            </a:r>
            <a:r>
              <a:rPr lang="en-US" dirty="0" err="1" smtClean="0"/>
              <a:t>ed</a:t>
            </a:r>
            <a:r>
              <a:rPr lang="en-US" dirty="0" smtClean="0"/>
              <a:t> </a:t>
            </a:r>
            <a:r>
              <a:rPr lang="en-US" dirty="0" err="1" smtClean="0"/>
              <a:t>antropici</a:t>
            </a:r>
            <a:r>
              <a:rPr lang="en-US" dirty="0" smtClean="0"/>
              <a:t>”</a:t>
            </a:r>
            <a:endParaRPr lang="it-IT" dirty="0"/>
          </a:p>
        </p:txBody>
      </p:sp>
    </p:spTree>
    <p:extLst>
      <p:ext uri="{BB962C8B-B14F-4D97-AF65-F5344CB8AC3E}">
        <p14:creationId xmlns:p14="http://schemas.microsoft.com/office/powerpoint/2010/main" xmlns="" val="30852304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p:txBody>
          <a:bodyPr/>
          <a:lstStyle/>
          <a:p>
            <a:r>
              <a:rPr lang="en-US" dirty="0" smtClean="0"/>
              <a:t>La </a:t>
            </a:r>
            <a:r>
              <a:rPr lang="en-US" dirty="0" err="1" smtClean="0"/>
              <a:t>siccità</a:t>
            </a:r>
            <a:r>
              <a:rPr lang="en-US" dirty="0" smtClean="0"/>
              <a:t> del 2022 e </a:t>
            </a:r>
            <a:r>
              <a:rPr lang="en-US" dirty="0" err="1" smtClean="0"/>
              <a:t>l’alluvione</a:t>
            </a:r>
            <a:r>
              <a:rPr lang="en-US" dirty="0" smtClean="0"/>
              <a:t> del 2023</a:t>
            </a:r>
            <a:endParaRPr lang="it-IT" dirty="0"/>
          </a:p>
        </p:txBody>
      </p:sp>
      <p:sp>
        <p:nvSpPr>
          <p:cNvPr id="3" name="Segnaposto testo 2"/>
          <p:cNvSpPr>
            <a:spLocks noGrp="1"/>
          </p:cNvSpPr>
          <p:nvPr>
            <p:ph type="body" sz="quarter" idx="11"/>
          </p:nvPr>
        </p:nvSpPr>
        <p:spPr>
          <a:xfrm>
            <a:off x="527051" y="1000108"/>
            <a:ext cx="7854965" cy="4320381"/>
          </a:xfrm>
        </p:spPr>
        <p:txBody>
          <a:bodyPr/>
          <a:lstStyle/>
          <a:p>
            <a:pPr marL="171450" indent="-171450">
              <a:buFont typeface="Arial" pitchFamily="34" charset="0"/>
              <a:buChar char="•"/>
            </a:pPr>
            <a:r>
              <a:rPr lang="en-US" dirty="0" err="1" smtClean="0"/>
              <a:t>Eventi</a:t>
            </a:r>
            <a:r>
              <a:rPr lang="en-US" dirty="0" smtClean="0"/>
              <a:t> </a:t>
            </a:r>
            <a:r>
              <a:rPr lang="en-US" dirty="0" err="1" smtClean="0"/>
              <a:t>che</a:t>
            </a:r>
            <a:r>
              <a:rPr lang="en-US" dirty="0" smtClean="0"/>
              <a:t> </a:t>
            </a:r>
            <a:r>
              <a:rPr lang="en-US" dirty="0" err="1" smtClean="0"/>
              <a:t>hanno</a:t>
            </a:r>
            <a:r>
              <a:rPr lang="en-US" dirty="0" smtClean="0"/>
              <a:t> </a:t>
            </a:r>
            <a:r>
              <a:rPr lang="en-US" dirty="0" err="1" smtClean="0"/>
              <a:t>generato</a:t>
            </a:r>
            <a:r>
              <a:rPr lang="en-US" dirty="0" smtClean="0"/>
              <a:t> la </a:t>
            </a:r>
            <a:r>
              <a:rPr lang="en-US" dirty="0" err="1" smtClean="0"/>
              <a:t>necessità</a:t>
            </a:r>
            <a:r>
              <a:rPr lang="en-US" dirty="0" smtClean="0"/>
              <a:t> </a:t>
            </a:r>
            <a:r>
              <a:rPr lang="en-US" dirty="0" err="1" smtClean="0"/>
              <a:t>di</a:t>
            </a:r>
            <a:r>
              <a:rPr lang="en-US" dirty="0" smtClean="0"/>
              <a:t> </a:t>
            </a:r>
            <a:r>
              <a:rPr lang="en-US" dirty="0" err="1" smtClean="0"/>
              <a:t>investimenti</a:t>
            </a:r>
            <a:r>
              <a:rPr lang="en-US" dirty="0" smtClean="0"/>
              <a:t> e </a:t>
            </a:r>
            <a:r>
              <a:rPr lang="en-US" dirty="0" err="1" smtClean="0"/>
              <a:t>aiuti</a:t>
            </a:r>
            <a:r>
              <a:rPr lang="en-US" dirty="0" smtClean="0"/>
              <a:t> </a:t>
            </a:r>
            <a:r>
              <a:rPr lang="en-US" dirty="0" err="1" smtClean="0"/>
              <a:t>di</a:t>
            </a:r>
            <a:r>
              <a:rPr lang="en-US" dirty="0" smtClean="0"/>
              <a:t> </a:t>
            </a:r>
            <a:r>
              <a:rPr lang="en-US" dirty="0" err="1" smtClean="0"/>
              <a:t>stato</a:t>
            </a:r>
            <a:r>
              <a:rPr lang="en-US" dirty="0" smtClean="0"/>
              <a:t> (</a:t>
            </a:r>
            <a:r>
              <a:rPr lang="en-US" dirty="0" err="1" smtClean="0"/>
              <a:t>nel</a:t>
            </a:r>
            <a:r>
              <a:rPr lang="en-US" dirty="0" smtClean="0"/>
              <a:t> </a:t>
            </a:r>
            <a:r>
              <a:rPr lang="en-US" dirty="0" err="1" smtClean="0"/>
              <a:t>rispetto</a:t>
            </a:r>
            <a:r>
              <a:rPr lang="en-US" dirty="0" smtClean="0"/>
              <a:t> </a:t>
            </a:r>
            <a:r>
              <a:rPr lang="en-US" dirty="0" err="1" smtClean="0"/>
              <a:t>della</a:t>
            </a:r>
            <a:r>
              <a:rPr lang="en-US" dirty="0" smtClean="0"/>
              <a:t> </a:t>
            </a:r>
            <a:r>
              <a:rPr lang="en-US" dirty="0" err="1" smtClean="0"/>
              <a:t>normativa</a:t>
            </a:r>
            <a:r>
              <a:rPr lang="en-US" dirty="0" smtClean="0"/>
              <a:t> UE);</a:t>
            </a:r>
          </a:p>
          <a:p>
            <a:pPr marL="171450" indent="-171450">
              <a:buFont typeface="Arial" pitchFamily="34" charset="0"/>
              <a:buChar char="•"/>
            </a:pPr>
            <a:endParaRPr lang="en-US" sz="800" dirty="0" smtClean="0"/>
          </a:p>
          <a:p>
            <a:pPr marL="171450" indent="-171450">
              <a:buFont typeface="Arial" pitchFamily="34" charset="0"/>
              <a:buChar char="•"/>
            </a:pPr>
            <a:r>
              <a:rPr lang="en-US" dirty="0" err="1" smtClean="0"/>
              <a:t>Eventi</a:t>
            </a:r>
            <a:r>
              <a:rPr lang="en-US" dirty="0" smtClean="0"/>
              <a:t> </a:t>
            </a:r>
            <a:r>
              <a:rPr lang="en-US" dirty="0" err="1" smtClean="0"/>
              <a:t>che</a:t>
            </a:r>
            <a:r>
              <a:rPr lang="en-US" dirty="0" smtClean="0"/>
              <a:t> </a:t>
            </a:r>
            <a:r>
              <a:rPr lang="en-US" dirty="0" err="1" smtClean="0"/>
              <a:t>hanno</a:t>
            </a:r>
            <a:r>
              <a:rPr lang="en-US" dirty="0" smtClean="0"/>
              <a:t> </a:t>
            </a:r>
            <a:r>
              <a:rPr lang="en-US" dirty="0" err="1" smtClean="0"/>
              <a:t>sollevato</a:t>
            </a:r>
            <a:r>
              <a:rPr lang="en-US" dirty="0" smtClean="0"/>
              <a:t> </a:t>
            </a:r>
            <a:r>
              <a:rPr lang="en-US" dirty="0" err="1" smtClean="0"/>
              <a:t>l’interrogativo</a:t>
            </a:r>
            <a:r>
              <a:rPr lang="en-US" dirty="0" smtClean="0"/>
              <a:t> </a:t>
            </a:r>
            <a:r>
              <a:rPr lang="en-US" dirty="0" err="1" smtClean="0"/>
              <a:t>della</a:t>
            </a:r>
            <a:r>
              <a:rPr lang="en-US" dirty="0" smtClean="0"/>
              <a:t> </a:t>
            </a:r>
            <a:r>
              <a:rPr lang="en-US" dirty="0" err="1" smtClean="0"/>
              <a:t>praticabilità</a:t>
            </a:r>
            <a:r>
              <a:rPr lang="en-US" dirty="0" smtClean="0"/>
              <a:t> </a:t>
            </a:r>
            <a:r>
              <a:rPr lang="en-US" dirty="0" err="1" smtClean="0"/>
              <a:t>di</a:t>
            </a:r>
            <a:r>
              <a:rPr lang="en-US" dirty="0" smtClean="0"/>
              <a:t> un </a:t>
            </a:r>
            <a:r>
              <a:rPr lang="en-US" dirty="0" err="1" smtClean="0"/>
              <a:t>modello</a:t>
            </a:r>
            <a:r>
              <a:rPr lang="en-US" dirty="0" smtClean="0"/>
              <a:t> </a:t>
            </a:r>
            <a:r>
              <a:rPr lang="en-US" dirty="0" err="1" smtClean="0"/>
              <a:t>di</a:t>
            </a:r>
            <a:r>
              <a:rPr lang="en-US" dirty="0" smtClean="0"/>
              <a:t> </a:t>
            </a:r>
            <a:r>
              <a:rPr lang="en-US" dirty="0" err="1" smtClean="0"/>
              <a:t>produzione</a:t>
            </a:r>
            <a:r>
              <a:rPr lang="en-US" dirty="0" smtClean="0"/>
              <a:t> </a:t>
            </a:r>
            <a:r>
              <a:rPr lang="en-US" dirty="0" err="1" smtClean="0"/>
              <a:t>alternativo</a:t>
            </a:r>
            <a:r>
              <a:rPr lang="en-US" dirty="0" smtClean="0"/>
              <a:t>, </a:t>
            </a:r>
            <a:r>
              <a:rPr lang="en-US" dirty="0" err="1" smtClean="0"/>
              <a:t>che</a:t>
            </a:r>
            <a:r>
              <a:rPr lang="en-US" dirty="0" smtClean="0"/>
              <a:t> </a:t>
            </a:r>
            <a:r>
              <a:rPr lang="en-US" dirty="0" err="1" smtClean="0"/>
              <a:t>si</a:t>
            </a:r>
            <a:r>
              <a:rPr lang="en-US" dirty="0" smtClean="0"/>
              <a:t> </a:t>
            </a:r>
            <a:r>
              <a:rPr lang="en-US" dirty="0" err="1" smtClean="0"/>
              <a:t>orienti</a:t>
            </a:r>
            <a:r>
              <a:rPr lang="en-US" dirty="0" smtClean="0"/>
              <a:t> verso </a:t>
            </a:r>
            <a:r>
              <a:rPr lang="en-US" dirty="0" err="1" smtClean="0"/>
              <a:t>produzioni</a:t>
            </a:r>
            <a:r>
              <a:rPr lang="en-US" dirty="0" smtClean="0"/>
              <a:t> </a:t>
            </a:r>
            <a:r>
              <a:rPr lang="en-US" dirty="0" err="1" smtClean="0"/>
              <a:t>meno</a:t>
            </a:r>
            <a:r>
              <a:rPr lang="en-US" dirty="0" smtClean="0"/>
              <a:t> </a:t>
            </a:r>
            <a:r>
              <a:rPr lang="en-US" dirty="0" err="1" smtClean="0"/>
              <a:t>idroesigenti</a:t>
            </a:r>
            <a:r>
              <a:rPr lang="en-US" dirty="0" smtClean="0"/>
              <a:t>, </a:t>
            </a:r>
            <a:r>
              <a:rPr lang="en-US" dirty="0" err="1" smtClean="0"/>
              <a:t>tenendo</a:t>
            </a:r>
            <a:r>
              <a:rPr lang="en-US" dirty="0" smtClean="0"/>
              <a:t> </a:t>
            </a:r>
            <a:r>
              <a:rPr lang="en-US" dirty="0" err="1" smtClean="0"/>
              <a:t>anche</a:t>
            </a:r>
            <a:r>
              <a:rPr lang="en-US" dirty="0" smtClean="0"/>
              <a:t> </a:t>
            </a:r>
            <a:r>
              <a:rPr lang="en-US" dirty="0" err="1" smtClean="0"/>
              <a:t>conto</a:t>
            </a:r>
            <a:r>
              <a:rPr lang="en-US" dirty="0" smtClean="0"/>
              <a:t> </a:t>
            </a:r>
            <a:r>
              <a:rPr lang="en-US" dirty="0" err="1" smtClean="0"/>
              <a:t>delle</a:t>
            </a:r>
            <a:r>
              <a:rPr lang="en-US" dirty="0" smtClean="0"/>
              <a:t> </a:t>
            </a:r>
            <a:r>
              <a:rPr lang="en-US" dirty="0" err="1" smtClean="0"/>
              <a:t>tendenze</a:t>
            </a:r>
            <a:r>
              <a:rPr lang="en-US" dirty="0" smtClean="0"/>
              <a:t> </a:t>
            </a:r>
            <a:r>
              <a:rPr lang="en-US" dirty="0" err="1" smtClean="0"/>
              <a:t>di</a:t>
            </a:r>
            <a:r>
              <a:rPr lang="en-US" dirty="0" smtClean="0"/>
              <a:t> </a:t>
            </a:r>
            <a:r>
              <a:rPr lang="en-US" dirty="0" err="1" smtClean="0"/>
              <a:t>politica</a:t>
            </a:r>
            <a:r>
              <a:rPr lang="en-US" dirty="0" smtClean="0"/>
              <a:t> </a:t>
            </a:r>
            <a:r>
              <a:rPr lang="en-US" dirty="0" err="1" smtClean="0"/>
              <a:t>economica</a:t>
            </a:r>
            <a:r>
              <a:rPr lang="en-US" dirty="0" smtClean="0"/>
              <a:t> (</a:t>
            </a:r>
            <a:r>
              <a:rPr lang="en-US" dirty="0" err="1" smtClean="0"/>
              <a:t>inflazione</a:t>
            </a:r>
            <a:r>
              <a:rPr lang="en-US" dirty="0" smtClean="0"/>
              <a:t>, </a:t>
            </a:r>
            <a:r>
              <a:rPr lang="en-US" dirty="0" err="1" smtClean="0"/>
              <a:t>tassi</a:t>
            </a:r>
            <a:r>
              <a:rPr lang="en-US" dirty="0" smtClean="0"/>
              <a:t> </a:t>
            </a:r>
            <a:r>
              <a:rPr lang="en-US" dirty="0" err="1" smtClean="0"/>
              <a:t>di</a:t>
            </a:r>
            <a:r>
              <a:rPr lang="en-US" dirty="0" smtClean="0"/>
              <a:t> </a:t>
            </a:r>
            <a:r>
              <a:rPr lang="en-US" dirty="0" err="1" smtClean="0"/>
              <a:t>interesse</a:t>
            </a:r>
            <a:r>
              <a:rPr lang="en-US" dirty="0" smtClean="0"/>
              <a:t> </a:t>
            </a:r>
            <a:r>
              <a:rPr lang="en-US" dirty="0" err="1" smtClean="0"/>
              <a:t>delle</a:t>
            </a:r>
            <a:r>
              <a:rPr lang="en-US" dirty="0" smtClean="0"/>
              <a:t> </a:t>
            </a:r>
            <a:r>
              <a:rPr lang="en-US" dirty="0" err="1" smtClean="0"/>
              <a:t>banche</a:t>
            </a:r>
            <a:r>
              <a:rPr lang="en-US" dirty="0" smtClean="0"/>
              <a:t> </a:t>
            </a:r>
            <a:r>
              <a:rPr lang="en-US" dirty="0" err="1" smtClean="0"/>
              <a:t>centrali</a:t>
            </a:r>
            <a:r>
              <a:rPr lang="en-US" dirty="0" smtClean="0"/>
              <a:t>, etc);</a:t>
            </a:r>
          </a:p>
          <a:p>
            <a:pPr marL="171450" indent="-171450">
              <a:buFont typeface="Arial" pitchFamily="34" charset="0"/>
              <a:buChar char="•"/>
            </a:pPr>
            <a:endParaRPr lang="en-US" sz="800" dirty="0" smtClean="0"/>
          </a:p>
          <a:p>
            <a:pPr marL="171450" indent="-171450">
              <a:buFont typeface="Arial" pitchFamily="34" charset="0"/>
              <a:buChar char="•"/>
            </a:pPr>
            <a:r>
              <a:rPr lang="en-US" dirty="0" smtClean="0"/>
              <a:t>Il </a:t>
            </a:r>
            <a:r>
              <a:rPr lang="en-US" dirty="0" err="1" smtClean="0"/>
              <a:t>modello</a:t>
            </a:r>
            <a:r>
              <a:rPr lang="en-US" dirty="0" smtClean="0"/>
              <a:t> </a:t>
            </a:r>
            <a:r>
              <a:rPr lang="en-US" dirty="0" err="1" smtClean="0"/>
              <a:t>di</a:t>
            </a:r>
            <a:r>
              <a:rPr lang="en-US" dirty="0" smtClean="0"/>
              <a:t> </a:t>
            </a:r>
            <a:r>
              <a:rPr lang="en-US" dirty="0" err="1" smtClean="0"/>
              <a:t>produzione</a:t>
            </a:r>
            <a:r>
              <a:rPr lang="en-US" dirty="0" smtClean="0"/>
              <a:t> </a:t>
            </a:r>
            <a:r>
              <a:rPr lang="en-US" dirty="0" err="1" smtClean="0"/>
              <a:t>alternativo</a:t>
            </a:r>
            <a:r>
              <a:rPr lang="en-US" dirty="0" smtClean="0"/>
              <a:t> </a:t>
            </a:r>
            <a:r>
              <a:rPr lang="en-US" dirty="0" err="1" smtClean="0"/>
              <a:t>potrebbe</a:t>
            </a:r>
            <a:r>
              <a:rPr lang="en-US" dirty="0" smtClean="0"/>
              <a:t> </a:t>
            </a:r>
            <a:r>
              <a:rPr lang="en-US" dirty="0" err="1" smtClean="0"/>
              <a:t>essere</a:t>
            </a:r>
            <a:r>
              <a:rPr lang="en-US" dirty="0" smtClean="0"/>
              <a:t> </a:t>
            </a:r>
            <a:r>
              <a:rPr lang="en-US" dirty="0" err="1" smtClean="0"/>
              <a:t>di</a:t>
            </a:r>
            <a:r>
              <a:rPr lang="en-US" dirty="0" smtClean="0"/>
              <a:t> </a:t>
            </a:r>
            <a:r>
              <a:rPr lang="en-US" dirty="0" err="1" smtClean="0"/>
              <a:t>difficile</a:t>
            </a:r>
            <a:r>
              <a:rPr lang="en-US" dirty="0" smtClean="0"/>
              <a:t> </a:t>
            </a:r>
            <a:r>
              <a:rPr lang="en-US" dirty="0" err="1" smtClean="0"/>
              <a:t>realizzazione</a:t>
            </a:r>
            <a:r>
              <a:rPr lang="en-US" dirty="0" smtClean="0"/>
              <a:t>, a </a:t>
            </a:r>
            <a:r>
              <a:rPr lang="en-US" dirty="0" err="1" smtClean="0"/>
              <a:t>meno</a:t>
            </a:r>
            <a:r>
              <a:rPr lang="en-US" dirty="0" smtClean="0"/>
              <a:t> </a:t>
            </a:r>
            <a:r>
              <a:rPr lang="en-US" dirty="0" err="1" smtClean="0"/>
              <a:t>di</a:t>
            </a:r>
            <a:r>
              <a:rPr lang="en-US" dirty="0" smtClean="0"/>
              <a:t> </a:t>
            </a:r>
            <a:r>
              <a:rPr lang="en-US" dirty="0" err="1" smtClean="0"/>
              <a:t>interventi</a:t>
            </a:r>
            <a:r>
              <a:rPr lang="en-US" dirty="0" smtClean="0"/>
              <a:t> </a:t>
            </a:r>
            <a:r>
              <a:rPr lang="en-US" dirty="0" err="1" smtClean="0"/>
              <a:t>pubblici</a:t>
            </a:r>
            <a:r>
              <a:rPr lang="en-US" dirty="0" smtClean="0"/>
              <a:t> </a:t>
            </a:r>
            <a:r>
              <a:rPr lang="en-US" dirty="0" err="1" smtClean="0"/>
              <a:t>significativi</a:t>
            </a:r>
            <a:r>
              <a:rPr lang="en-US" dirty="0" smtClean="0"/>
              <a:t>, </a:t>
            </a:r>
            <a:r>
              <a:rPr lang="en-US" dirty="0" err="1" smtClean="0"/>
              <a:t>che</a:t>
            </a:r>
            <a:r>
              <a:rPr lang="en-US" dirty="0" smtClean="0"/>
              <a:t> </a:t>
            </a:r>
            <a:r>
              <a:rPr lang="en-US" dirty="0" err="1" smtClean="0"/>
              <a:t>tuttavia</a:t>
            </a:r>
            <a:r>
              <a:rPr lang="en-US" dirty="0" smtClean="0"/>
              <a:t> </a:t>
            </a:r>
            <a:r>
              <a:rPr lang="en-US" dirty="0" err="1" smtClean="0"/>
              <a:t>sono</a:t>
            </a:r>
            <a:r>
              <a:rPr lang="en-US" dirty="0" smtClean="0"/>
              <a:t> </a:t>
            </a:r>
            <a:r>
              <a:rPr lang="en-US" dirty="0" err="1" smtClean="0"/>
              <a:t>previsti</a:t>
            </a:r>
            <a:r>
              <a:rPr lang="en-US" dirty="0" smtClean="0"/>
              <a:t> per </a:t>
            </a:r>
            <a:r>
              <a:rPr lang="en-US" dirty="0" err="1" smtClean="0"/>
              <a:t>mitigare</a:t>
            </a:r>
            <a:r>
              <a:rPr lang="en-US" dirty="0" smtClean="0"/>
              <a:t> </a:t>
            </a:r>
            <a:r>
              <a:rPr lang="en-US" dirty="0" err="1" smtClean="0"/>
              <a:t>l’impatto</a:t>
            </a:r>
            <a:r>
              <a:rPr lang="en-US" dirty="0" smtClean="0"/>
              <a:t> </a:t>
            </a:r>
            <a:r>
              <a:rPr lang="en-US" dirty="0" err="1" smtClean="0"/>
              <a:t>degli</a:t>
            </a:r>
            <a:r>
              <a:rPr lang="en-US" dirty="0" smtClean="0"/>
              <a:t> </a:t>
            </a:r>
            <a:r>
              <a:rPr lang="en-US" dirty="0" err="1" smtClean="0"/>
              <a:t>eventi</a:t>
            </a:r>
            <a:r>
              <a:rPr lang="en-US" dirty="0" smtClean="0"/>
              <a:t> 2022 e 2023.</a:t>
            </a:r>
          </a:p>
          <a:p>
            <a:pPr marL="171450" indent="-171450">
              <a:buFont typeface="Arial" pitchFamily="34" charset="0"/>
              <a:buChar char="•"/>
            </a:pPr>
            <a:endParaRPr lang="en-US" sz="800" dirty="0" smtClean="0"/>
          </a:p>
          <a:p>
            <a:pPr marL="171450" indent="-171450">
              <a:buFont typeface="Arial" pitchFamily="34" charset="0"/>
              <a:buChar char="•"/>
            </a:pPr>
            <a:r>
              <a:rPr lang="en-US" dirty="0" err="1" smtClean="0"/>
              <a:t>Difficoltà</a:t>
            </a:r>
            <a:r>
              <a:rPr lang="en-US" dirty="0" smtClean="0"/>
              <a:t> </a:t>
            </a:r>
            <a:r>
              <a:rPr lang="en-US" dirty="0" err="1" smtClean="0"/>
              <a:t>di</a:t>
            </a:r>
            <a:r>
              <a:rPr lang="en-US" dirty="0" smtClean="0"/>
              <a:t> </a:t>
            </a:r>
            <a:r>
              <a:rPr lang="en-US" dirty="0" err="1" smtClean="0"/>
              <a:t>previsione</a:t>
            </a:r>
            <a:r>
              <a:rPr lang="en-US" dirty="0" smtClean="0"/>
              <a:t> </a:t>
            </a:r>
            <a:r>
              <a:rPr lang="en-US" dirty="0" err="1" smtClean="0"/>
              <a:t>dello</a:t>
            </a:r>
            <a:r>
              <a:rPr lang="en-US" dirty="0" smtClean="0"/>
              <a:t> </a:t>
            </a:r>
            <a:r>
              <a:rPr lang="en-US" dirty="0" err="1" smtClean="0"/>
              <a:t>sviluppo</a:t>
            </a:r>
            <a:r>
              <a:rPr lang="en-US" dirty="0" smtClean="0"/>
              <a:t> del </a:t>
            </a:r>
            <a:r>
              <a:rPr lang="en-US" dirty="0" err="1" smtClean="0"/>
              <a:t>modello</a:t>
            </a:r>
            <a:r>
              <a:rPr lang="en-US" dirty="0" smtClean="0"/>
              <a:t> </a:t>
            </a:r>
            <a:r>
              <a:rPr lang="en-US" dirty="0" err="1" smtClean="0"/>
              <a:t>alternativo</a:t>
            </a:r>
            <a:r>
              <a:rPr lang="en-US" dirty="0" smtClean="0"/>
              <a:t>. </a:t>
            </a:r>
            <a:r>
              <a:rPr lang="en-US" dirty="0" err="1" smtClean="0"/>
              <a:t>Occorre</a:t>
            </a:r>
            <a:r>
              <a:rPr lang="en-US" dirty="0" smtClean="0"/>
              <a:t> </a:t>
            </a:r>
            <a:r>
              <a:rPr lang="en-US" dirty="0" err="1" smtClean="0"/>
              <a:t>accoppiare</a:t>
            </a:r>
            <a:r>
              <a:rPr lang="en-US" dirty="0" smtClean="0"/>
              <a:t> </a:t>
            </a:r>
            <a:r>
              <a:rPr lang="en-US" dirty="0" err="1" smtClean="0"/>
              <a:t>il</a:t>
            </a:r>
            <a:r>
              <a:rPr lang="en-US" dirty="0" smtClean="0"/>
              <a:t> </a:t>
            </a:r>
            <a:r>
              <a:rPr lang="en-US" dirty="0" err="1" smtClean="0"/>
              <a:t>modello</a:t>
            </a:r>
            <a:r>
              <a:rPr lang="en-US" dirty="0" smtClean="0"/>
              <a:t> </a:t>
            </a:r>
            <a:r>
              <a:rPr lang="en-US" dirty="0" err="1" smtClean="0"/>
              <a:t>di</a:t>
            </a:r>
            <a:r>
              <a:rPr lang="en-US" dirty="0" smtClean="0"/>
              <a:t> </a:t>
            </a:r>
            <a:r>
              <a:rPr lang="en-US" dirty="0" err="1" smtClean="0"/>
              <a:t>previsione</a:t>
            </a:r>
            <a:r>
              <a:rPr lang="en-US" dirty="0" smtClean="0"/>
              <a:t> macro e </a:t>
            </a:r>
            <a:r>
              <a:rPr lang="en-US" dirty="0" err="1" smtClean="0"/>
              <a:t>microeconomica</a:t>
            </a:r>
            <a:r>
              <a:rPr lang="en-US" dirty="0" smtClean="0"/>
              <a:t> con </a:t>
            </a:r>
            <a:r>
              <a:rPr lang="en-US" dirty="0" err="1" smtClean="0"/>
              <a:t>modello</a:t>
            </a:r>
            <a:r>
              <a:rPr lang="en-US" dirty="0" smtClean="0"/>
              <a:t> </a:t>
            </a:r>
            <a:r>
              <a:rPr lang="en-US" dirty="0" err="1" smtClean="0"/>
              <a:t>di</a:t>
            </a:r>
            <a:r>
              <a:rPr lang="en-US" dirty="0" smtClean="0"/>
              <a:t> </a:t>
            </a:r>
            <a:r>
              <a:rPr lang="en-US" dirty="0" err="1" smtClean="0"/>
              <a:t>produzione</a:t>
            </a:r>
            <a:r>
              <a:rPr lang="en-US" dirty="0" smtClean="0"/>
              <a:t> </a:t>
            </a:r>
            <a:r>
              <a:rPr lang="en-US" dirty="0" err="1" smtClean="0"/>
              <a:t>agricola</a:t>
            </a:r>
            <a:r>
              <a:rPr lang="en-US" dirty="0" smtClean="0"/>
              <a:t> e </a:t>
            </a:r>
            <a:r>
              <a:rPr lang="en-US" dirty="0" err="1" smtClean="0"/>
              <a:t>modello</a:t>
            </a:r>
            <a:r>
              <a:rPr lang="en-US" dirty="0" smtClean="0"/>
              <a:t> </a:t>
            </a:r>
            <a:r>
              <a:rPr lang="en-US" dirty="0" err="1" smtClean="0"/>
              <a:t>idrologico</a:t>
            </a:r>
            <a:r>
              <a:rPr lang="en-US" dirty="0" smtClean="0"/>
              <a:t> (</a:t>
            </a:r>
            <a:r>
              <a:rPr lang="en-US" dirty="0" err="1" smtClean="0"/>
              <a:t>cambiamento</a:t>
            </a:r>
            <a:r>
              <a:rPr lang="en-US" dirty="0" smtClean="0"/>
              <a:t> </a:t>
            </a:r>
            <a:r>
              <a:rPr lang="en-US" dirty="0" err="1" smtClean="0"/>
              <a:t>climatico</a:t>
            </a:r>
            <a:r>
              <a:rPr lang="en-US" dirty="0" smtClean="0"/>
              <a:t>).</a:t>
            </a:r>
            <a:br>
              <a:rPr lang="en-US" dirty="0" smtClean="0"/>
            </a:br>
            <a:r>
              <a:rPr lang="en-US" b="1" dirty="0" err="1" smtClean="0"/>
              <a:t>Sono</a:t>
            </a:r>
            <a:r>
              <a:rPr lang="en-US" b="1" dirty="0" smtClean="0"/>
              <a:t> </a:t>
            </a:r>
            <a:r>
              <a:rPr lang="en-US" b="1" dirty="0" err="1" smtClean="0"/>
              <a:t>necessari</a:t>
            </a:r>
            <a:r>
              <a:rPr lang="en-US" b="1" dirty="0" smtClean="0"/>
              <a:t> </a:t>
            </a:r>
            <a:r>
              <a:rPr lang="en-US" b="1" dirty="0" err="1" smtClean="0"/>
              <a:t>scenari</a:t>
            </a:r>
            <a:r>
              <a:rPr lang="en-US" b="1" dirty="0" smtClean="0"/>
              <a:t> </a:t>
            </a:r>
            <a:r>
              <a:rPr lang="en-US" b="1" dirty="0" err="1" smtClean="0"/>
              <a:t>climatici</a:t>
            </a:r>
            <a:r>
              <a:rPr lang="en-US" b="1" dirty="0" smtClean="0"/>
              <a:t> con </a:t>
            </a:r>
            <a:r>
              <a:rPr lang="en-US" b="1" dirty="0" err="1" smtClean="0"/>
              <a:t>valenza</a:t>
            </a:r>
            <a:r>
              <a:rPr lang="en-US" b="1" dirty="0" smtClean="0"/>
              <a:t> </a:t>
            </a:r>
            <a:r>
              <a:rPr lang="en-US" b="1" dirty="0" err="1" smtClean="0"/>
              <a:t>tecnica</a:t>
            </a:r>
            <a:r>
              <a:rPr lang="en-US" b="1" dirty="0" smtClean="0"/>
              <a:t> e con </a:t>
            </a:r>
            <a:r>
              <a:rPr lang="en-US" b="1" dirty="0" err="1" smtClean="0"/>
              <a:t>stima</a:t>
            </a:r>
            <a:r>
              <a:rPr lang="en-US" b="1" dirty="0" smtClean="0"/>
              <a:t> </a:t>
            </a:r>
            <a:r>
              <a:rPr lang="en-US" b="1" dirty="0" err="1" smtClean="0"/>
              <a:t>di</a:t>
            </a:r>
            <a:r>
              <a:rPr lang="en-US" b="1" dirty="0" smtClean="0"/>
              <a:t> </a:t>
            </a:r>
            <a:r>
              <a:rPr lang="en-US" b="1" dirty="0" err="1" smtClean="0"/>
              <a:t>incertezza</a:t>
            </a:r>
            <a:r>
              <a:rPr lang="en-US" b="1" dirty="0" smtClean="0"/>
              <a:t>.</a:t>
            </a:r>
          </a:p>
          <a:p>
            <a:pPr marL="171450" indent="-171450">
              <a:buFont typeface="Arial" pitchFamily="34" charset="0"/>
              <a:buChar char="•"/>
            </a:pPr>
            <a:endParaRPr lang="en-US" sz="800" b="1" dirty="0" smtClean="0"/>
          </a:p>
          <a:p>
            <a:pPr marL="171450" indent="-171450">
              <a:buFont typeface="Arial" pitchFamily="34" charset="0"/>
              <a:buChar char="•"/>
            </a:pPr>
            <a:r>
              <a:rPr lang="en-US" b="1" dirty="0" err="1" smtClean="0"/>
              <a:t>Gli</a:t>
            </a:r>
            <a:r>
              <a:rPr lang="en-US" b="1" dirty="0" smtClean="0"/>
              <a:t> </a:t>
            </a:r>
            <a:r>
              <a:rPr lang="en-US" b="1" dirty="0" err="1" smtClean="0"/>
              <a:t>scenari</a:t>
            </a:r>
            <a:r>
              <a:rPr lang="en-US" b="1" dirty="0" smtClean="0"/>
              <a:t> </a:t>
            </a:r>
            <a:r>
              <a:rPr lang="en-US" b="1" dirty="0" err="1" smtClean="0"/>
              <a:t>prodotti</a:t>
            </a:r>
            <a:r>
              <a:rPr lang="en-US" b="1" dirty="0" smtClean="0"/>
              <a:t> </a:t>
            </a:r>
            <a:r>
              <a:rPr lang="en-US" b="1" dirty="0" err="1" smtClean="0"/>
              <a:t>da</a:t>
            </a:r>
            <a:r>
              <a:rPr lang="en-US" b="1" dirty="0" smtClean="0"/>
              <a:t> </a:t>
            </a:r>
            <a:r>
              <a:rPr lang="en-US" b="1" dirty="0" err="1" smtClean="0"/>
              <a:t>modelli</a:t>
            </a:r>
            <a:r>
              <a:rPr lang="en-US" b="1" dirty="0" smtClean="0"/>
              <a:t> </a:t>
            </a:r>
            <a:r>
              <a:rPr lang="en-US" b="1" dirty="0" err="1" smtClean="0"/>
              <a:t>deterministici</a:t>
            </a:r>
            <a:r>
              <a:rPr lang="en-US" b="1" dirty="0" smtClean="0"/>
              <a:t> non </a:t>
            </a:r>
            <a:r>
              <a:rPr lang="en-US" b="1" dirty="0" err="1" smtClean="0"/>
              <a:t>sono</a:t>
            </a:r>
            <a:r>
              <a:rPr lang="en-US" b="1" dirty="0" smtClean="0"/>
              <a:t> </a:t>
            </a:r>
            <a:r>
              <a:rPr lang="en-US" b="1" dirty="0" err="1" smtClean="0"/>
              <a:t>sufficienti</a:t>
            </a:r>
            <a:r>
              <a:rPr lang="en-US" b="1" dirty="0" smtClean="0"/>
              <a:t>! </a:t>
            </a:r>
            <a:r>
              <a:rPr lang="en-US" b="1" dirty="0" err="1" smtClean="0"/>
              <a:t>Occorre</a:t>
            </a:r>
            <a:r>
              <a:rPr lang="en-US" b="1" dirty="0" smtClean="0"/>
              <a:t> un </a:t>
            </a:r>
            <a:r>
              <a:rPr lang="en-US" b="1" dirty="0" err="1" smtClean="0"/>
              <a:t>modello</a:t>
            </a:r>
            <a:r>
              <a:rPr lang="en-US" b="1" dirty="0" smtClean="0"/>
              <a:t> </a:t>
            </a:r>
            <a:r>
              <a:rPr lang="en-US" b="1" dirty="0" err="1" smtClean="0"/>
              <a:t>stocastico</a:t>
            </a:r>
            <a:r>
              <a:rPr lang="en-US" b="1" dirty="0" smtClean="0"/>
              <a:t> con base </a:t>
            </a:r>
            <a:r>
              <a:rPr lang="en-US" b="1" dirty="0" err="1" smtClean="0"/>
              <a:t>fisicamente</a:t>
            </a:r>
            <a:r>
              <a:rPr lang="en-US" b="1" dirty="0" smtClean="0"/>
              <a:t> </a:t>
            </a:r>
            <a:r>
              <a:rPr lang="en-US" b="1" dirty="0" err="1" smtClean="0"/>
              <a:t>basata</a:t>
            </a:r>
            <a:r>
              <a:rPr lang="en-US" b="1" dirty="0" smtClean="0"/>
              <a:t> (</a:t>
            </a:r>
            <a:r>
              <a:rPr lang="en-US" b="1" dirty="0" err="1" smtClean="0"/>
              <a:t>deterministica</a:t>
            </a:r>
            <a:r>
              <a:rPr lang="en-US" b="1" dirty="0" smtClean="0"/>
              <a:t>). </a:t>
            </a:r>
            <a:endParaRPr lang="it-IT" b="1" dirty="0" smtClean="0"/>
          </a:p>
        </p:txBody>
      </p:sp>
      <p:sp>
        <p:nvSpPr>
          <p:cNvPr id="6" name="Rettangolo 5"/>
          <p:cNvSpPr/>
          <p:nvPr/>
        </p:nvSpPr>
        <p:spPr>
          <a:xfrm>
            <a:off x="3491475" y="6309320"/>
            <a:ext cx="4836773" cy="338554"/>
          </a:xfrm>
          <a:prstGeom prst="rect">
            <a:avLst/>
          </a:prstGeom>
          <a:solidFill>
            <a:schemeClr val="bg1">
              <a:lumMod val="85000"/>
            </a:schemeClr>
          </a:solidFill>
          <a:ln>
            <a:solidFill>
              <a:schemeClr val="tx1"/>
            </a:solidFill>
          </a:ln>
        </p:spPr>
        <p:txBody>
          <a:bodyPr wrap="none">
            <a:spAutoFit/>
          </a:bodyPr>
          <a:lstStyle/>
          <a:p>
            <a:r>
              <a:rPr lang="en-US" sz="1600" b="1" dirty="0" err="1" smtClean="0"/>
              <a:t>Presentazione</a:t>
            </a:r>
            <a:r>
              <a:rPr lang="en-US" sz="1600" b="1" dirty="0" smtClean="0"/>
              <a:t> </a:t>
            </a:r>
            <a:r>
              <a:rPr lang="en-US" sz="1600" b="1" dirty="0" err="1" smtClean="0"/>
              <a:t>disponibile</a:t>
            </a:r>
            <a:r>
              <a:rPr lang="en-US" sz="1600" b="1" dirty="0" smtClean="0"/>
              <a:t> </a:t>
            </a:r>
            <a:r>
              <a:rPr lang="en-US" sz="1600" b="1" dirty="0" err="1" smtClean="0"/>
              <a:t>su</a:t>
            </a:r>
            <a:r>
              <a:rPr lang="en-US" sz="1600" b="1" dirty="0" smtClean="0"/>
              <a:t> www.albertomontanari.it</a:t>
            </a:r>
            <a:endParaRPr lang="it-IT" sz="1600" dirty="0"/>
          </a:p>
        </p:txBody>
      </p:sp>
      <p:pic>
        <p:nvPicPr>
          <p:cNvPr id="4098" name="Picture 2" descr="https://upload.wikimedia.org/wikipedia/commons/thumb/0/0d/P061212-308364.jpg/512px-P061212-308364.jpg"/>
          <p:cNvPicPr>
            <a:picLocks noChangeAspect="1" noChangeArrowheads="1"/>
          </p:cNvPicPr>
          <p:nvPr/>
        </p:nvPicPr>
        <p:blipFill>
          <a:blip r:embed="rId2"/>
          <a:srcRect/>
          <a:stretch>
            <a:fillRect/>
          </a:stretch>
        </p:blipFill>
        <p:spPr bwMode="auto">
          <a:xfrm>
            <a:off x="8310578" y="2928934"/>
            <a:ext cx="3809984" cy="2537510"/>
          </a:xfrm>
          <a:prstGeom prst="rect">
            <a:avLst/>
          </a:prstGeom>
          <a:noFill/>
        </p:spPr>
      </p:pic>
      <p:sp>
        <p:nvSpPr>
          <p:cNvPr id="7" name="Rettangolo 6"/>
          <p:cNvSpPr/>
          <p:nvPr/>
        </p:nvSpPr>
        <p:spPr>
          <a:xfrm>
            <a:off x="8172507" y="5429264"/>
            <a:ext cx="4095736" cy="461665"/>
          </a:xfrm>
          <a:prstGeom prst="rect">
            <a:avLst/>
          </a:prstGeom>
        </p:spPr>
        <p:txBody>
          <a:bodyPr wrap="square">
            <a:spAutoFit/>
          </a:bodyPr>
          <a:lstStyle/>
          <a:p>
            <a:pPr algn="ctr"/>
            <a:r>
              <a:rPr lang="it-IT" sz="1200" dirty="0" smtClean="0"/>
              <a:t>Alluvione Romagna 2023</a:t>
            </a:r>
            <a:br>
              <a:rPr lang="it-IT" sz="1200" dirty="0" smtClean="0"/>
            </a:br>
            <a:r>
              <a:rPr lang="it-IT" sz="1200" dirty="0" smtClean="0"/>
              <a:t>(</a:t>
            </a:r>
            <a:r>
              <a:rPr lang="it-IT" sz="1200" dirty="0" err="1" smtClean="0"/>
              <a:t>European</a:t>
            </a:r>
            <a:r>
              <a:rPr lang="it-IT" sz="1200" dirty="0" smtClean="0"/>
              <a:t> </a:t>
            </a:r>
            <a:r>
              <a:rPr lang="it-IT" sz="1200" dirty="0" err="1" smtClean="0"/>
              <a:t>Commission</a:t>
            </a:r>
            <a:r>
              <a:rPr lang="it-IT" sz="1200" dirty="0" smtClean="0"/>
              <a:t> (Dati Bendo), via </a:t>
            </a:r>
            <a:r>
              <a:rPr lang="it-IT" sz="1200" dirty="0" err="1" smtClean="0"/>
              <a:t>Wikimedia</a:t>
            </a:r>
            <a:r>
              <a:rPr lang="it-IT" sz="1200" dirty="0" smtClean="0"/>
              <a:t> </a:t>
            </a:r>
            <a:r>
              <a:rPr lang="it-IT" sz="1200" dirty="0" err="1" smtClean="0"/>
              <a:t>Commons</a:t>
            </a:r>
            <a:r>
              <a:rPr lang="it-IT" sz="1200" dirty="0" smtClean="0"/>
              <a:t>)</a:t>
            </a:r>
            <a:endParaRPr lang="it-IT" sz="1200" dirty="0"/>
          </a:p>
        </p:txBody>
      </p:sp>
      <p:pic>
        <p:nvPicPr>
          <p:cNvPr id="4100" name="Picture 4" descr="https://upload.wikimedia.org/wikipedia/commons/thumb/4/4b/Il_Grande_Fiume_Po.jpg/512px-Il_Grande_Fiume_Po.jpg"/>
          <p:cNvPicPr>
            <a:picLocks noChangeAspect="1" noChangeArrowheads="1"/>
          </p:cNvPicPr>
          <p:nvPr/>
        </p:nvPicPr>
        <p:blipFill>
          <a:blip r:embed="rId3"/>
          <a:srcRect/>
          <a:stretch>
            <a:fillRect/>
          </a:stretch>
        </p:blipFill>
        <p:spPr bwMode="auto">
          <a:xfrm>
            <a:off x="8310578" y="34235"/>
            <a:ext cx="3809983" cy="2537509"/>
          </a:xfrm>
          <a:prstGeom prst="rect">
            <a:avLst/>
          </a:prstGeom>
          <a:noFill/>
        </p:spPr>
      </p:pic>
      <p:sp>
        <p:nvSpPr>
          <p:cNvPr id="8" name="Rettangolo 7"/>
          <p:cNvSpPr/>
          <p:nvPr/>
        </p:nvSpPr>
        <p:spPr>
          <a:xfrm>
            <a:off x="8167702" y="2500306"/>
            <a:ext cx="4024298" cy="461665"/>
          </a:xfrm>
          <a:prstGeom prst="rect">
            <a:avLst/>
          </a:prstGeom>
        </p:spPr>
        <p:txBody>
          <a:bodyPr wrap="square">
            <a:spAutoFit/>
          </a:bodyPr>
          <a:lstStyle/>
          <a:p>
            <a:pPr algn="ctr"/>
            <a:r>
              <a:rPr lang="it-IT" sz="1200" dirty="0" smtClean="0"/>
              <a:t>Siccità Fiume Po 2022</a:t>
            </a:r>
            <a:br>
              <a:rPr lang="it-IT" sz="1200" dirty="0" smtClean="0"/>
            </a:br>
            <a:r>
              <a:rPr lang="it-IT" sz="1200" dirty="0" smtClean="0"/>
              <a:t> (Cesare </a:t>
            </a:r>
            <a:r>
              <a:rPr lang="it-IT" sz="1200" dirty="0" err="1" smtClean="0"/>
              <a:t>Barillà</a:t>
            </a:r>
            <a:r>
              <a:rPr lang="it-IT" sz="1200" dirty="0" smtClean="0"/>
              <a:t>, CC BY-SA 4.0, via </a:t>
            </a:r>
            <a:r>
              <a:rPr lang="it-IT" sz="1200" dirty="0" err="1" smtClean="0"/>
              <a:t>Wikimedia</a:t>
            </a:r>
            <a:r>
              <a:rPr lang="it-IT" sz="1200" dirty="0" smtClean="0"/>
              <a:t> </a:t>
            </a:r>
            <a:r>
              <a:rPr lang="it-IT" sz="1200" dirty="0" err="1" smtClean="0"/>
              <a:t>Commons</a:t>
            </a:r>
            <a:r>
              <a:rPr lang="it-IT" sz="1200" dirty="0" smtClean="0"/>
              <a:t>)</a:t>
            </a:r>
            <a:endParaRPr lang="it-IT" sz="1200" dirty="0"/>
          </a:p>
        </p:txBody>
      </p:sp>
    </p:spTree>
    <p:extLst>
      <p:ext uri="{BB962C8B-B14F-4D97-AF65-F5344CB8AC3E}">
        <p14:creationId xmlns:p14="http://schemas.microsoft.com/office/powerpoint/2010/main" xmlns="" val="26063461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p:txBody>
          <a:bodyPr/>
          <a:lstStyle/>
          <a:p>
            <a:r>
              <a:rPr lang="en-US" dirty="0" err="1" smtClean="0"/>
              <a:t>Conclusioni</a:t>
            </a:r>
            <a:endParaRPr lang="it-IT" dirty="0"/>
          </a:p>
        </p:txBody>
      </p:sp>
      <p:sp>
        <p:nvSpPr>
          <p:cNvPr id="3" name="Segnaposto testo 2"/>
          <p:cNvSpPr>
            <a:spLocks noGrp="1"/>
          </p:cNvSpPr>
          <p:nvPr>
            <p:ph type="body" sz="quarter" idx="11"/>
          </p:nvPr>
        </p:nvSpPr>
        <p:spPr>
          <a:xfrm>
            <a:off x="527051" y="894569"/>
            <a:ext cx="9640915" cy="4320381"/>
          </a:xfrm>
        </p:spPr>
        <p:txBody>
          <a:bodyPr/>
          <a:lstStyle/>
          <a:p>
            <a:pPr marL="171450" indent="-171450">
              <a:spcBef>
                <a:spcPts val="1000"/>
              </a:spcBef>
              <a:buFont typeface="Arial" pitchFamily="34" charset="0"/>
              <a:buChar char="•"/>
            </a:pPr>
            <a:r>
              <a:rPr lang="en-US" dirty="0" err="1" smtClean="0"/>
              <a:t>Centralità</a:t>
            </a:r>
            <a:r>
              <a:rPr lang="en-US" dirty="0" smtClean="0"/>
              <a:t> </a:t>
            </a:r>
            <a:r>
              <a:rPr lang="en-US" dirty="0" err="1" smtClean="0"/>
              <a:t>dell’interazione</a:t>
            </a:r>
            <a:r>
              <a:rPr lang="en-US" dirty="0" smtClean="0"/>
              <a:t> </a:t>
            </a:r>
            <a:r>
              <a:rPr lang="en-US" dirty="0" err="1" smtClean="0"/>
              <a:t>fra</a:t>
            </a:r>
            <a:r>
              <a:rPr lang="en-US" dirty="0" smtClean="0"/>
              <a:t> </a:t>
            </a:r>
            <a:r>
              <a:rPr lang="en-US" dirty="0" err="1" smtClean="0"/>
              <a:t>sistema</a:t>
            </a:r>
            <a:r>
              <a:rPr lang="en-US" dirty="0" smtClean="0"/>
              <a:t> </a:t>
            </a:r>
            <a:r>
              <a:rPr lang="en-US" dirty="0" err="1" smtClean="0"/>
              <a:t>economico</a:t>
            </a:r>
            <a:r>
              <a:rPr lang="en-US" dirty="0" smtClean="0"/>
              <a:t>-politico e agro-</a:t>
            </a:r>
            <a:r>
              <a:rPr lang="en-US" dirty="0" err="1" smtClean="0"/>
              <a:t>idrologico</a:t>
            </a:r>
            <a:r>
              <a:rPr lang="en-US" dirty="0" smtClean="0"/>
              <a:t>;</a:t>
            </a:r>
          </a:p>
          <a:p>
            <a:pPr marL="171450" indent="-171450">
              <a:spcBef>
                <a:spcPts val="1000"/>
              </a:spcBef>
              <a:buFont typeface="Arial" pitchFamily="34" charset="0"/>
              <a:buChar char="•"/>
            </a:pPr>
            <a:r>
              <a:rPr lang="en-US" dirty="0" err="1" smtClean="0"/>
              <a:t>Opportunità</a:t>
            </a:r>
            <a:r>
              <a:rPr lang="en-US" dirty="0" smtClean="0"/>
              <a:t> </a:t>
            </a:r>
            <a:r>
              <a:rPr lang="en-US" dirty="0" err="1" smtClean="0"/>
              <a:t>di</a:t>
            </a:r>
            <a:r>
              <a:rPr lang="en-US" dirty="0" smtClean="0"/>
              <a:t> </a:t>
            </a:r>
            <a:r>
              <a:rPr lang="en-US" dirty="0" err="1" smtClean="0"/>
              <a:t>riflessione</a:t>
            </a:r>
            <a:r>
              <a:rPr lang="en-US" dirty="0" smtClean="0"/>
              <a:t> </a:t>
            </a:r>
            <a:r>
              <a:rPr lang="en-US" dirty="0" err="1" smtClean="0"/>
              <a:t>su</a:t>
            </a:r>
            <a:r>
              <a:rPr lang="en-US" dirty="0" smtClean="0"/>
              <a:t> </a:t>
            </a:r>
            <a:r>
              <a:rPr lang="en-US" dirty="0" err="1" smtClean="0"/>
              <a:t>modelli</a:t>
            </a:r>
            <a:r>
              <a:rPr lang="en-US" dirty="0" smtClean="0"/>
              <a:t> </a:t>
            </a:r>
            <a:r>
              <a:rPr lang="en-US" dirty="0" err="1" smtClean="0"/>
              <a:t>di</a:t>
            </a:r>
            <a:r>
              <a:rPr lang="en-US" dirty="0" smtClean="0"/>
              <a:t> </a:t>
            </a:r>
            <a:r>
              <a:rPr lang="en-US" dirty="0" err="1" smtClean="0"/>
              <a:t>produzione</a:t>
            </a:r>
            <a:r>
              <a:rPr lang="en-US" dirty="0" smtClean="0"/>
              <a:t> </a:t>
            </a:r>
            <a:r>
              <a:rPr lang="en-US" dirty="0" err="1" smtClean="0"/>
              <a:t>idro-efficienti</a:t>
            </a:r>
            <a:r>
              <a:rPr lang="en-US" dirty="0" smtClean="0"/>
              <a:t>;</a:t>
            </a:r>
          </a:p>
          <a:p>
            <a:pPr marL="171450" indent="-171450">
              <a:spcBef>
                <a:spcPts val="1000"/>
              </a:spcBef>
              <a:buFont typeface="Arial" pitchFamily="34" charset="0"/>
              <a:buChar char="•"/>
            </a:pPr>
            <a:r>
              <a:rPr lang="en-US" dirty="0" smtClean="0"/>
              <a:t>Il </a:t>
            </a:r>
            <a:r>
              <a:rPr lang="en-US" dirty="0" err="1" smtClean="0"/>
              <a:t>ruolo</a:t>
            </a:r>
            <a:r>
              <a:rPr lang="en-US" dirty="0" smtClean="0"/>
              <a:t> </a:t>
            </a:r>
            <a:r>
              <a:rPr lang="en-US" dirty="0" err="1" smtClean="0"/>
              <a:t>della</a:t>
            </a:r>
            <a:r>
              <a:rPr lang="en-US" dirty="0" smtClean="0"/>
              <a:t> </a:t>
            </a:r>
            <a:r>
              <a:rPr lang="en-US" dirty="0" err="1" smtClean="0"/>
              <a:t>comunità</a:t>
            </a:r>
            <a:r>
              <a:rPr lang="en-US" dirty="0" smtClean="0"/>
              <a:t> </a:t>
            </a:r>
            <a:r>
              <a:rPr lang="en-US" dirty="0" err="1" smtClean="0"/>
              <a:t>scientifica</a:t>
            </a:r>
            <a:r>
              <a:rPr lang="en-US" dirty="0" smtClean="0"/>
              <a:t>: </a:t>
            </a:r>
            <a:r>
              <a:rPr lang="en-US" dirty="0" err="1" smtClean="0"/>
              <a:t>proporre</a:t>
            </a:r>
            <a:r>
              <a:rPr lang="en-US" dirty="0" smtClean="0"/>
              <a:t> un </a:t>
            </a:r>
            <a:r>
              <a:rPr lang="en-US" dirty="0" err="1" smtClean="0"/>
              <a:t>approccio</a:t>
            </a:r>
            <a:r>
              <a:rPr lang="en-US" dirty="0" smtClean="0"/>
              <a:t> </a:t>
            </a:r>
            <a:r>
              <a:rPr lang="en-US" dirty="0" err="1" smtClean="0"/>
              <a:t>di</a:t>
            </a:r>
            <a:r>
              <a:rPr lang="en-US" dirty="0" smtClean="0"/>
              <a:t> studio </a:t>
            </a:r>
            <a:r>
              <a:rPr lang="en-US" dirty="0" err="1" smtClean="0"/>
              <a:t>interdisciplinare</a:t>
            </a:r>
            <a:r>
              <a:rPr lang="en-US" dirty="0" smtClean="0"/>
              <a:t> e “</a:t>
            </a:r>
            <a:r>
              <a:rPr lang="en-US" dirty="0" err="1" smtClean="0"/>
              <a:t>realistico</a:t>
            </a:r>
            <a:r>
              <a:rPr lang="en-US" dirty="0" smtClean="0"/>
              <a:t>” </a:t>
            </a:r>
            <a:r>
              <a:rPr lang="en-US" dirty="0" err="1" smtClean="0"/>
              <a:t>che</a:t>
            </a:r>
            <a:r>
              <a:rPr lang="en-US" dirty="0" smtClean="0"/>
              <a:t> </a:t>
            </a:r>
            <a:r>
              <a:rPr lang="en-US" dirty="0" err="1" smtClean="0"/>
              <a:t>tenga</a:t>
            </a:r>
            <a:r>
              <a:rPr lang="en-US" dirty="0" smtClean="0"/>
              <a:t> </a:t>
            </a:r>
            <a:r>
              <a:rPr lang="en-US" dirty="0" err="1" smtClean="0"/>
              <a:t>conto</a:t>
            </a:r>
            <a:r>
              <a:rPr lang="en-US" dirty="0" smtClean="0"/>
              <a:t> </a:t>
            </a:r>
            <a:r>
              <a:rPr lang="en-US" dirty="0" err="1" smtClean="0"/>
              <a:t>delle</a:t>
            </a:r>
            <a:r>
              <a:rPr lang="en-US" dirty="0" smtClean="0"/>
              <a:t> </a:t>
            </a:r>
            <a:r>
              <a:rPr lang="en-US" dirty="0" err="1" smtClean="0"/>
              <a:t>difficoltà</a:t>
            </a:r>
            <a:r>
              <a:rPr lang="en-US" dirty="0" smtClean="0"/>
              <a:t> </a:t>
            </a:r>
            <a:r>
              <a:rPr lang="en-US" dirty="0" err="1" smtClean="0"/>
              <a:t>previsionali</a:t>
            </a:r>
            <a:r>
              <a:rPr lang="en-US" dirty="0" smtClean="0"/>
              <a:t>, </a:t>
            </a:r>
            <a:r>
              <a:rPr lang="en-US" dirty="0" err="1" smtClean="0"/>
              <a:t>delle</a:t>
            </a:r>
            <a:r>
              <a:rPr lang="en-US" dirty="0" smtClean="0"/>
              <a:t> </a:t>
            </a:r>
            <a:r>
              <a:rPr lang="en-US" dirty="0" err="1" smtClean="0"/>
              <a:t>inevitabili</a:t>
            </a:r>
            <a:r>
              <a:rPr lang="en-US" dirty="0" smtClean="0"/>
              <a:t> </a:t>
            </a:r>
            <a:r>
              <a:rPr lang="en-US" dirty="0" err="1" smtClean="0"/>
              <a:t>componenti</a:t>
            </a:r>
            <a:r>
              <a:rPr lang="en-US" dirty="0" smtClean="0"/>
              <a:t> </a:t>
            </a:r>
            <a:r>
              <a:rPr lang="en-US" dirty="0" err="1" smtClean="0"/>
              <a:t>casuali</a:t>
            </a:r>
            <a:r>
              <a:rPr lang="en-US" dirty="0" smtClean="0"/>
              <a:t> e </a:t>
            </a:r>
            <a:r>
              <a:rPr lang="en-US" dirty="0" err="1" smtClean="0"/>
              <a:t>delle</a:t>
            </a:r>
            <a:r>
              <a:rPr lang="en-US" dirty="0" smtClean="0"/>
              <a:t> relative </a:t>
            </a:r>
            <a:r>
              <a:rPr lang="en-US" dirty="0" err="1" smtClean="0"/>
              <a:t>incertezze</a:t>
            </a:r>
            <a:r>
              <a:rPr lang="en-US" dirty="0" smtClean="0"/>
              <a:t>;</a:t>
            </a:r>
          </a:p>
          <a:p>
            <a:pPr marL="171450" indent="-171450">
              <a:spcBef>
                <a:spcPts val="1000"/>
              </a:spcBef>
              <a:buFont typeface="Arial" pitchFamily="34" charset="0"/>
              <a:buChar char="•"/>
            </a:pPr>
            <a:r>
              <a:rPr lang="en-US" dirty="0" err="1" smtClean="0"/>
              <a:t>Abbiamo</a:t>
            </a:r>
            <a:r>
              <a:rPr lang="en-US" dirty="0" smtClean="0"/>
              <a:t> a </a:t>
            </a:r>
            <a:r>
              <a:rPr lang="en-US" dirty="0" err="1" smtClean="0"/>
              <a:t>disposizione</a:t>
            </a:r>
            <a:r>
              <a:rPr lang="en-US" dirty="0" smtClean="0"/>
              <a:t> </a:t>
            </a:r>
            <a:r>
              <a:rPr lang="en-US" dirty="0" err="1" smtClean="0"/>
              <a:t>una</a:t>
            </a:r>
            <a:r>
              <a:rPr lang="en-US" dirty="0" smtClean="0"/>
              <a:t> </a:t>
            </a:r>
            <a:r>
              <a:rPr lang="en-US" dirty="0" err="1" smtClean="0"/>
              <a:t>finestra</a:t>
            </a:r>
            <a:r>
              <a:rPr lang="en-US" dirty="0" smtClean="0"/>
              <a:t> </a:t>
            </a:r>
            <a:r>
              <a:rPr lang="en-US" dirty="0" err="1" smtClean="0"/>
              <a:t>di</a:t>
            </a:r>
            <a:r>
              <a:rPr lang="en-US" dirty="0" smtClean="0"/>
              <a:t> </a:t>
            </a:r>
            <a:r>
              <a:rPr lang="en-US" dirty="0" err="1" smtClean="0"/>
              <a:t>opportunità</a:t>
            </a:r>
            <a:r>
              <a:rPr lang="en-US" dirty="0" smtClean="0"/>
              <a:t>: la </a:t>
            </a:r>
            <a:r>
              <a:rPr lang="en-US" b="1" dirty="0" err="1" smtClean="0"/>
              <a:t>pandemia</a:t>
            </a:r>
            <a:r>
              <a:rPr lang="en-US" dirty="0" smtClean="0"/>
              <a:t>, </a:t>
            </a:r>
            <a:r>
              <a:rPr lang="en-US" dirty="0" err="1" smtClean="0"/>
              <a:t>il</a:t>
            </a:r>
            <a:r>
              <a:rPr lang="en-US" dirty="0" smtClean="0"/>
              <a:t> </a:t>
            </a:r>
            <a:r>
              <a:rPr lang="en-US" b="1" dirty="0" err="1" smtClean="0"/>
              <a:t>dibattico</a:t>
            </a:r>
            <a:r>
              <a:rPr lang="en-US" b="1" dirty="0" smtClean="0"/>
              <a:t> </a:t>
            </a:r>
            <a:r>
              <a:rPr lang="en-US" b="1" dirty="0" err="1" smtClean="0"/>
              <a:t>economico</a:t>
            </a:r>
            <a:r>
              <a:rPr lang="en-US" b="1" dirty="0" smtClean="0"/>
              <a:t>-politico </a:t>
            </a:r>
            <a:r>
              <a:rPr lang="en-US" b="1" dirty="0" err="1" smtClean="0"/>
              <a:t>nazionale</a:t>
            </a:r>
            <a:r>
              <a:rPr lang="en-US" b="1" dirty="0" smtClean="0"/>
              <a:t> </a:t>
            </a:r>
            <a:r>
              <a:rPr lang="en-US" b="1" dirty="0" err="1" smtClean="0"/>
              <a:t>ed</a:t>
            </a:r>
            <a:r>
              <a:rPr lang="en-US" b="1" dirty="0" smtClean="0"/>
              <a:t> </a:t>
            </a:r>
            <a:r>
              <a:rPr lang="en-US" b="1" dirty="0" err="1" smtClean="0"/>
              <a:t>internazionale</a:t>
            </a:r>
            <a:r>
              <a:rPr lang="en-US" dirty="0" smtClean="0"/>
              <a:t>, la </a:t>
            </a:r>
            <a:r>
              <a:rPr lang="en-US" dirty="0" err="1" smtClean="0"/>
              <a:t>considerazione</a:t>
            </a:r>
            <a:r>
              <a:rPr lang="en-US" dirty="0" smtClean="0"/>
              <a:t> con </a:t>
            </a:r>
            <a:r>
              <a:rPr lang="en-US" dirty="0" err="1" smtClean="0"/>
              <a:t>ottica</a:t>
            </a:r>
            <a:r>
              <a:rPr lang="en-US" dirty="0" smtClean="0"/>
              <a:t> </a:t>
            </a:r>
            <a:r>
              <a:rPr lang="en-US" dirty="0" err="1" smtClean="0"/>
              <a:t>diversa</a:t>
            </a:r>
            <a:r>
              <a:rPr lang="en-US" dirty="0" smtClean="0"/>
              <a:t> del </a:t>
            </a:r>
            <a:r>
              <a:rPr lang="en-US" dirty="0" err="1" smtClean="0"/>
              <a:t>dibattito</a:t>
            </a:r>
            <a:r>
              <a:rPr lang="en-US" dirty="0" smtClean="0"/>
              <a:t> </a:t>
            </a:r>
            <a:r>
              <a:rPr lang="en-US" dirty="0" err="1" smtClean="0"/>
              <a:t>sul</a:t>
            </a:r>
            <a:r>
              <a:rPr lang="en-US" dirty="0" smtClean="0"/>
              <a:t> climate change </a:t>
            </a:r>
            <a:r>
              <a:rPr lang="en-US" dirty="0" err="1" smtClean="0"/>
              <a:t>porgono</a:t>
            </a:r>
            <a:r>
              <a:rPr lang="en-US" dirty="0" smtClean="0"/>
              <a:t> </a:t>
            </a:r>
            <a:r>
              <a:rPr lang="en-US" dirty="0" err="1" smtClean="0"/>
              <a:t>una</a:t>
            </a:r>
            <a:r>
              <a:rPr lang="en-US" dirty="0" smtClean="0"/>
              <a:t> </a:t>
            </a:r>
            <a:r>
              <a:rPr lang="en-US" dirty="0" err="1" smtClean="0"/>
              <a:t>occasione</a:t>
            </a:r>
            <a:r>
              <a:rPr lang="en-US" dirty="0" smtClean="0"/>
              <a:t> </a:t>
            </a:r>
            <a:r>
              <a:rPr lang="en-US" dirty="0" err="1" smtClean="0"/>
              <a:t>di</a:t>
            </a:r>
            <a:r>
              <a:rPr lang="en-US" dirty="0" smtClean="0"/>
              <a:t> </a:t>
            </a:r>
            <a:r>
              <a:rPr lang="en-US" dirty="0" err="1" smtClean="0"/>
              <a:t>riflessione</a:t>
            </a:r>
            <a:r>
              <a:rPr lang="en-US" dirty="0" smtClean="0"/>
              <a:t> per la </a:t>
            </a:r>
            <a:r>
              <a:rPr lang="en-US" dirty="0" err="1" smtClean="0"/>
              <a:t>comunità</a:t>
            </a:r>
            <a:r>
              <a:rPr lang="en-US" dirty="0" smtClean="0"/>
              <a:t> </a:t>
            </a:r>
            <a:r>
              <a:rPr lang="en-US" dirty="0" err="1" smtClean="0"/>
              <a:t>idrologica</a:t>
            </a:r>
            <a:r>
              <a:rPr lang="en-US" dirty="0" smtClean="0"/>
              <a:t> </a:t>
            </a:r>
            <a:r>
              <a:rPr lang="en-US" dirty="0" err="1" smtClean="0"/>
              <a:t>ed</a:t>
            </a:r>
            <a:r>
              <a:rPr lang="en-US" dirty="0" smtClean="0"/>
              <a:t> </a:t>
            </a:r>
            <a:r>
              <a:rPr lang="en-US" dirty="0" err="1" smtClean="0"/>
              <a:t>idraulica</a:t>
            </a:r>
            <a:r>
              <a:rPr lang="en-US" dirty="0" smtClean="0"/>
              <a:t>. Il </a:t>
            </a:r>
            <a:r>
              <a:rPr lang="en-US" dirty="0" err="1" smtClean="0"/>
              <a:t>nostro</a:t>
            </a:r>
            <a:r>
              <a:rPr lang="en-US" dirty="0" smtClean="0"/>
              <a:t> </a:t>
            </a:r>
            <a:r>
              <a:rPr lang="en-US" dirty="0" err="1" smtClean="0"/>
              <a:t>contributo</a:t>
            </a:r>
            <a:r>
              <a:rPr lang="en-US" dirty="0" smtClean="0"/>
              <a:t> e </a:t>
            </a:r>
            <a:r>
              <a:rPr lang="en-US" dirty="0" err="1" smtClean="0"/>
              <a:t>ruolo</a:t>
            </a:r>
            <a:r>
              <a:rPr lang="en-US" dirty="0" smtClean="0"/>
              <a:t> </a:t>
            </a:r>
            <a:r>
              <a:rPr lang="en-US" dirty="0" err="1" smtClean="0"/>
              <a:t>potrebbe</a:t>
            </a:r>
            <a:r>
              <a:rPr lang="en-US" dirty="0" smtClean="0"/>
              <a:t> </a:t>
            </a:r>
            <a:r>
              <a:rPr lang="en-US" dirty="0" err="1" smtClean="0"/>
              <a:t>cambiare</a:t>
            </a:r>
            <a:r>
              <a:rPr lang="en-US" dirty="0" smtClean="0"/>
              <a:t> e </a:t>
            </a:r>
            <a:r>
              <a:rPr lang="en-US" dirty="0" err="1" smtClean="0"/>
              <a:t>diventare</a:t>
            </a:r>
            <a:r>
              <a:rPr lang="en-US" dirty="0" smtClean="0"/>
              <a:t> </a:t>
            </a:r>
            <a:r>
              <a:rPr lang="en-US" dirty="0" err="1" smtClean="0"/>
              <a:t>più</a:t>
            </a:r>
            <a:r>
              <a:rPr lang="en-US" dirty="0" smtClean="0"/>
              <a:t> </a:t>
            </a:r>
            <a:r>
              <a:rPr lang="en-US" dirty="0" err="1" smtClean="0"/>
              <a:t>incisivo</a:t>
            </a:r>
            <a:r>
              <a:rPr lang="en-US" dirty="0" smtClean="0"/>
              <a:t> </a:t>
            </a:r>
            <a:r>
              <a:rPr lang="en-US" dirty="0" err="1" smtClean="0"/>
              <a:t>nei</a:t>
            </a:r>
            <a:r>
              <a:rPr lang="en-US" dirty="0" smtClean="0"/>
              <a:t> </a:t>
            </a:r>
            <a:r>
              <a:rPr lang="en-US" dirty="0" err="1" smtClean="0"/>
              <a:t>prossimi</a:t>
            </a:r>
            <a:r>
              <a:rPr lang="en-US" dirty="0" smtClean="0"/>
              <a:t> </a:t>
            </a:r>
            <a:r>
              <a:rPr lang="en-US" dirty="0" err="1" smtClean="0"/>
              <a:t>anni</a:t>
            </a:r>
            <a:r>
              <a:rPr lang="en-US" dirty="0" smtClean="0"/>
              <a:t>.</a:t>
            </a:r>
          </a:p>
          <a:p>
            <a:pPr marL="171450" indent="-171450">
              <a:spcBef>
                <a:spcPts val="1000"/>
              </a:spcBef>
              <a:buFont typeface="Arial" pitchFamily="34" charset="0"/>
              <a:buChar char="•"/>
            </a:pPr>
            <a:r>
              <a:rPr lang="en-US" b="1" dirty="0" err="1" smtClean="0"/>
              <a:t>Indispensabile</a:t>
            </a:r>
            <a:r>
              <a:rPr lang="en-US" b="1" dirty="0" smtClean="0"/>
              <a:t> </a:t>
            </a:r>
            <a:r>
              <a:rPr lang="en-US" b="1" dirty="0" err="1" smtClean="0"/>
              <a:t>accrescere</a:t>
            </a:r>
            <a:r>
              <a:rPr lang="en-US" b="1" dirty="0" smtClean="0"/>
              <a:t> </a:t>
            </a:r>
            <a:r>
              <a:rPr lang="en-US" b="1" dirty="0" smtClean="0"/>
              <a:t>la </a:t>
            </a:r>
            <a:r>
              <a:rPr lang="en-US" b="1" dirty="0" err="1" smtClean="0"/>
              <a:t>fiducia</a:t>
            </a:r>
            <a:r>
              <a:rPr lang="en-US" b="1" dirty="0" smtClean="0"/>
              <a:t> </a:t>
            </a:r>
            <a:r>
              <a:rPr lang="en-US" b="1" dirty="0" err="1" smtClean="0"/>
              <a:t>nelle</a:t>
            </a:r>
            <a:r>
              <a:rPr lang="en-US" b="1" dirty="0" smtClean="0"/>
              <a:t> </a:t>
            </a:r>
            <a:r>
              <a:rPr lang="en-US" b="1" dirty="0" err="1" smtClean="0"/>
              <a:t>nostre</a:t>
            </a:r>
            <a:r>
              <a:rPr lang="en-US" b="1" dirty="0" smtClean="0"/>
              <a:t> </a:t>
            </a:r>
            <a:r>
              <a:rPr lang="en-US" b="1" dirty="0" err="1" smtClean="0"/>
              <a:t>conoscenze</a:t>
            </a:r>
            <a:r>
              <a:rPr lang="en-US" b="1" dirty="0" smtClean="0"/>
              <a:t>.</a:t>
            </a:r>
            <a:r>
              <a:rPr lang="en-US" dirty="0" smtClean="0"/>
              <a:t> </a:t>
            </a:r>
            <a:r>
              <a:rPr lang="en-US" dirty="0" err="1" smtClean="0"/>
              <a:t>Dipende</a:t>
            </a:r>
            <a:r>
              <a:rPr lang="en-US" dirty="0" smtClean="0"/>
              <a:t> </a:t>
            </a:r>
            <a:r>
              <a:rPr lang="en-US" dirty="0" err="1" smtClean="0"/>
              <a:t>da</a:t>
            </a:r>
            <a:r>
              <a:rPr lang="en-US" dirty="0" smtClean="0"/>
              <a:t> </a:t>
            </a:r>
            <a:r>
              <a:rPr lang="en-US" dirty="0" err="1" smtClean="0"/>
              <a:t>noi</a:t>
            </a:r>
            <a:r>
              <a:rPr lang="en-US" dirty="0" smtClean="0"/>
              <a:t>!</a:t>
            </a:r>
          </a:p>
          <a:p>
            <a:pPr marL="171450" indent="-171450">
              <a:spcBef>
                <a:spcPts val="1000"/>
              </a:spcBef>
              <a:buFont typeface="Arial" pitchFamily="34" charset="0"/>
              <a:buChar char="•"/>
            </a:pPr>
            <a:r>
              <a:rPr lang="en-US" dirty="0" smtClean="0"/>
              <a:t>Mario </a:t>
            </a:r>
            <a:r>
              <a:rPr lang="en-US" dirty="0" err="1" smtClean="0"/>
              <a:t>Draghi</a:t>
            </a:r>
            <a:r>
              <a:rPr lang="en-US" dirty="0" smtClean="0"/>
              <a:t>, Miriam Poznan Lecture, MIT 2023:</a:t>
            </a:r>
          </a:p>
          <a:p>
            <a:pPr marL="171450" indent="-171450">
              <a:spcBef>
                <a:spcPts val="1000"/>
              </a:spcBef>
            </a:pPr>
            <a:r>
              <a:rPr lang="en-US" dirty="0" smtClean="0"/>
              <a:t>	</a:t>
            </a:r>
            <a:r>
              <a:rPr lang="it-IT" dirty="0" smtClean="0"/>
              <a:t> La guerra in Ucraina e il ritorno dell’inflazione hanno causato un “</a:t>
            </a:r>
            <a:r>
              <a:rPr lang="it-IT" b="1" dirty="0" smtClean="0"/>
              <a:t>cambiamento di paradigma</a:t>
            </a:r>
            <a:r>
              <a:rPr lang="it-IT" dirty="0" smtClean="0"/>
              <a:t>” che </a:t>
            </a:r>
            <a:r>
              <a:rPr lang="it-IT" i="1" dirty="0" smtClean="0"/>
              <a:t>“può portare a tassi di crescita potenziale più bassi”</a:t>
            </a:r>
            <a:r>
              <a:rPr lang="it-IT" dirty="0" smtClean="0"/>
              <a:t> e che </a:t>
            </a:r>
            <a:r>
              <a:rPr lang="it-IT" i="1" dirty="0" smtClean="0"/>
              <a:t>“richiederebbe politiche che portino a deficit di bilancio e tassi di interesse più elevati”</a:t>
            </a:r>
            <a:r>
              <a:rPr lang="it-IT" dirty="0" smtClean="0"/>
              <a:t>;</a:t>
            </a:r>
            <a:r>
              <a:rPr lang="en-US" dirty="0" smtClean="0"/>
              <a:t/>
            </a:r>
            <a:br>
              <a:rPr lang="en-US" dirty="0" smtClean="0"/>
            </a:br>
            <a:r>
              <a:rPr lang="it-IT" dirty="0" smtClean="0"/>
              <a:t>“</a:t>
            </a:r>
            <a:r>
              <a:rPr lang="it-IT" i="1" dirty="0" err="1" smtClean="0"/>
              <a:t>….dobbiamo</a:t>
            </a:r>
            <a:r>
              <a:rPr lang="it-IT" i="1" dirty="0" smtClean="0"/>
              <a:t> prepararci a un periodo prolungato in cui l’economia globale si comporterà in modo molto diverso rispetto al recente passato”.</a:t>
            </a:r>
            <a:r>
              <a:rPr lang="it-IT" dirty="0" smtClean="0"/>
              <a:t> </a:t>
            </a:r>
          </a:p>
        </p:txBody>
      </p:sp>
      <p:sp>
        <p:nvSpPr>
          <p:cNvPr id="6" name="Rettangolo 5"/>
          <p:cNvSpPr/>
          <p:nvPr/>
        </p:nvSpPr>
        <p:spPr>
          <a:xfrm>
            <a:off x="3491475" y="6309320"/>
            <a:ext cx="4836773" cy="338554"/>
          </a:xfrm>
          <a:prstGeom prst="rect">
            <a:avLst/>
          </a:prstGeom>
          <a:solidFill>
            <a:schemeClr val="bg1">
              <a:lumMod val="85000"/>
            </a:schemeClr>
          </a:solidFill>
          <a:ln>
            <a:solidFill>
              <a:schemeClr val="tx1"/>
            </a:solidFill>
          </a:ln>
        </p:spPr>
        <p:txBody>
          <a:bodyPr wrap="none">
            <a:spAutoFit/>
          </a:bodyPr>
          <a:lstStyle/>
          <a:p>
            <a:r>
              <a:rPr lang="en-US" sz="1600" b="1" dirty="0" err="1" smtClean="0"/>
              <a:t>Presentazione</a:t>
            </a:r>
            <a:r>
              <a:rPr lang="en-US" sz="1600" b="1" dirty="0" smtClean="0"/>
              <a:t> </a:t>
            </a:r>
            <a:r>
              <a:rPr lang="en-US" sz="1600" b="1" dirty="0" err="1" smtClean="0"/>
              <a:t>disponibile</a:t>
            </a:r>
            <a:r>
              <a:rPr lang="en-US" sz="1600" b="1" dirty="0" smtClean="0"/>
              <a:t> </a:t>
            </a:r>
            <a:r>
              <a:rPr lang="en-US" sz="1600" b="1" dirty="0" err="1" smtClean="0"/>
              <a:t>su</a:t>
            </a:r>
            <a:r>
              <a:rPr lang="en-US" sz="1600" b="1" dirty="0" smtClean="0"/>
              <a:t> www.albertomontanari.it</a:t>
            </a:r>
            <a:endParaRPr lang="it-IT" sz="1600" dirty="0"/>
          </a:p>
        </p:txBody>
      </p:sp>
      <p:sp>
        <p:nvSpPr>
          <p:cNvPr id="5" name="Rettangolo arrotondato 4"/>
          <p:cNvSpPr/>
          <p:nvPr/>
        </p:nvSpPr>
        <p:spPr>
          <a:xfrm>
            <a:off x="10025090" y="928670"/>
            <a:ext cx="2071702" cy="478634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CasellaDiTesto 6"/>
          <p:cNvSpPr txBox="1"/>
          <p:nvPr/>
        </p:nvSpPr>
        <p:spPr>
          <a:xfrm>
            <a:off x="10025090" y="928670"/>
            <a:ext cx="2071702" cy="1384995"/>
          </a:xfrm>
          <a:prstGeom prst="rect">
            <a:avLst/>
          </a:prstGeom>
          <a:noFill/>
        </p:spPr>
        <p:txBody>
          <a:bodyPr wrap="square" rtlCol="0">
            <a:spAutoFit/>
          </a:bodyPr>
          <a:lstStyle/>
          <a:p>
            <a:pPr algn="ctr"/>
            <a:r>
              <a:rPr lang="it-IT" sz="1400" dirty="0" smtClean="0"/>
              <a:t>Progetto FIS 2021 “</a:t>
            </a:r>
            <a:r>
              <a:rPr lang="en-US" sz="1400" dirty="0" smtClean="0"/>
              <a:t>Stochastic amplification of climate change </a:t>
            </a:r>
            <a:br>
              <a:rPr lang="en-US" sz="1400" dirty="0" smtClean="0"/>
            </a:br>
            <a:r>
              <a:rPr lang="en-US" sz="1400" dirty="0" smtClean="0"/>
              <a:t>into floods and</a:t>
            </a:r>
          </a:p>
          <a:p>
            <a:pPr algn="ctr"/>
            <a:r>
              <a:rPr lang="en-US" sz="1400" dirty="0" smtClean="0"/>
              <a:t>droughts change”</a:t>
            </a:r>
          </a:p>
          <a:p>
            <a:pPr algn="ctr"/>
            <a:endParaRPr lang="it-IT" sz="1400" dirty="0"/>
          </a:p>
        </p:txBody>
      </p:sp>
      <p:pic>
        <p:nvPicPr>
          <p:cNvPr id="2049" name="Picture 1"/>
          <p:cNvPicPr>
            <a:picLocks noChangeAspect="1" noChangeArrowheads="1"/>
          </p:cNvPicPr>
          <p:nvPr/>
        </p:nvPicPr>
        <p:blipFill>
          <a:blip r:embed="rId2"/>
          <a:srcRect/>
          <a:stretch>
            <a:fillRect/>
          </a:stretch>
        </p:blipFill>
        <p:spPr bwMode="auto">
          <a:xfrm>
            <a:off x="10234874" y="2071678"/>
            <a:ext cx="1672694" cy="3571900"/>
          </a:xfrm>
          <a:prstGeom prst="rect">
            <a:avLst/>
          </a:prstGeom>
          <a:noFill/>
          <a:ln w="9525">
            <a:noFill/>
            <a:miter lim="800000"/>
            <a:headEnd/>
            <a:tailEnd/>
          </a:ln>
          <a:effectLst/>
        </p:spPr>
      </p:pic>
    </p:spTree>
    <p:extLst>
      <p:ext uri="{BB962C8B-B14F-4D97-AF65-F5344CB8AC3E}">
        <p14:creationId xmlns:p14="http://schemas.microsoft.com/office/powerpoint/2010/main" xmlns="" val="26063461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527051" y="332656"/>
            <a:ext cx="11233149" cy="648071"/>
          </a:xfrm>
        </p:spPr>
        <p:txBody>
          <a:bodyPr/>
          <a:lstStyle/>
          <a:p>
            <a:r>
              <a:rPr lang="en-US" dirty="0" smtClean="0"/>
              <a:t>Il </a:t>
            </a:r>
            <a:r>
              <a:rPr lang="en-US" dirty="0" err="1" smtClean="0"/>
              <a:t>filo</a:t>
            </a:r>
            <a:r>
              <a:rPr lang="en-US" dirty="0" smtClean="0"/>
              <a:t> </a:t>
            </a:r>
            <a:r>
              <a:rPr lang="en-US" dirty="0" err="1" smtClean="0"/>
              <a:t>logico</a:t>
            </a:r>
            <a:r>
              <a:rPr lang="en-US" dirty="0" smtClean="0"/>
              <a:t> </a:t>
            </a:r>
            <a:r>
              <a:rPr lang="en-US" dirty="0" err="1" smtClean="0"/>
              <a:t>di</a:t>
            </a:r>
            <a:r>
              <a:rPr lang="en-US" dirty="0" smtClean="0"/>
              <a:t> </a:t>
            </a:r>
            <a:r>
              <a:rPr lang="en-US" dirty="0" err="1" smtClean="0"/>
              <a:t>questa</a:t>
            </a:r>
            <a:r>
              <a:rPr lang="en-US" dirty="0" smtClean="0"/>
              <a:t> idea</a:t>
            </a:r>
            <a:endParaRPr lang="it-IT" dirty="0"/>
          </a:p>
        </p:txBody>
      </p:sp>
      <p:sp>
        <p:nvSpPr>
          <p:cNvPr id="7" name="Segnaposto testo 6"/>
          <p:cNvSpPr>
            <a:spLocks noGrp="1"/>
          </p:cNvSpPr>
          <p:nvPr>
            <p:ph type="body" sz="quarter" idx="11"/>
          </p:nvPr>
        </p:nvSpPr>
        <p:spPr>
          <a:xfrm>
            <a:off x="539791" y="764704"/>
            <a:ext cx="11233149" cy="4947462"/>
          </a:xfrm>
        </p:spPr>
        <p:txBody>
          <a:bodyPr/>
          <a:lstStyle/>
          <a:p>
            <a:pPr marL="180975" indent="-180975">
              <a:buFont typeface="Arial" pitchFamily="34" charset="0"/>
              <a:buChar char="•"/>
            </a:pPr>
            <a:r>
              <a:rPr lang="it-IT" dirty="0" smtClean="0"/>
              <a:t>La gestione delle risorse idriche è intimamente legata alla politica economica dello </a:t>
            </a:r>
            <a:r>
              <a:rPr lang="it-IT" dirty="0" smtClean="0"/>
              <a:t>Stato e delle Banche Centrali. </a:t>
            </a:r>
            <a:br>
              <a:rPr lang="it-IT" dirty="0" smtClean="0"/>
            </a:br>
            <a:r>
              <a:rPr lang="it-IT" b="1" dirty="0" smtClean="0"/>
              <a:t>Per pianificare la gestione della risorsa è essenziale legare il modello idrologico ad un modello di sviluppo economico.</a:t>
            </a:r>
            <a:r>
              <a:rPr lang="it-IT" dirty="0" smtClean="0"/>
              <a:t/>
            </a:r>
            <a:br>
              <a:rPr lang="it-IT" dirty="0" smtClean="0"/>
            </a:br>
            <a:r>
              <a:rPr lang="it-IT" b="1" dirty="0" smtClean="0"/>
              <a:t>Questo legame</a:t>
            </a:r>
            <a:r>
              <a:rPr lang="it-IT" dirty="0" smtClean="0"/>
              <a:t> – ancora più importante oggi per l’attenzione riservata al </a:t>
            </a:r>
            <a:r>
              <a:rPr lang="it-IT" dirty="0" smtClean="0"/>
              <a:t/>
            </a:r>
            <a:br>
              <a:rPr lang="it-IT" dirty="0" smtClean="0"/>
            </a:br>
            <a:r>
              <a:rPr lang="it-IT" dirty="0" smtClean="0"/>
              <a:t>cambiamento </a:t>
            </a:r>
            <a:r>
              <a:rPr lang="it-IT" dirty="0" smtClean="0"/>
              <a:t>climatico – </a:t>
            </a:r>
            <a:r>
              <a:rPr lang="it-IT" b="1" dirty="0" smtClean="0"/>
              <a:t>finora è stato relativamente poco considerato </a:t>
            </a:r>
            <a:r>
              <a:rPr lang="it-IT" b="1" dirty="0" smtClean="0"/>
              <a:t/>
            </a:r>
            <a:br>
              <a:rPr lang="it-IT" b="1" dirty="0" smtClean="0"/>
            </a:br>
            <a:r>
              <a:rPr lang="it-IT" b="1" dirty="0" smtClean="0"/>
              <a:t>dalla </a:t>
            </a:r>
            <a:r>
              <a:rPr lang="it-IT" b="1" dirty="0" smtClean="0"/>
              <a:t>letteratura</a:t>
            </a:r>
            <a:r>
              <a:rPr lang="it-IT" dirty="0" smtClean="0"/>
              <a:t>. </a:t>
            </a:r>
          </a:p>
          <a:p>
            <a:pPr marL="180975" indent="-180975">
              <a:buFont typeface="Arial" pitchFamily="34" charset="0"/>
              <a:buChar char="•"/>
            </a:pPr>
            <a:endParaRPr lang="it-IT" sz="800" dirty="0" smtClean="0"/>
          </a:p>
          <a:p>
            <a:pPr marL="180975" indent="-180975">
              <a:buFont typeface="Arial" pitchFamily="34" charset="0"/>
              <a:buChar char="•"/>
            </a:pPr>
            <a:r>
              <a:rPr lang="it-IT" dirty="0" smtClean="0"/>
              <a:t>In realtà lo studio e la previsione delle dinamiche umanità – acqua deve </a:t>
            </a:r>
            <a:br>
              <a:rPr lang="it-IT" dirty="0" smtClean="0"/>
            </a:br>
            <a:r>
              <a:rPr lang="it-IT" dirty="0" smtClean="0"/>
              <a:t>necessariamente fondarsi sulla teoria e sui modelli di economia politica, </a:t>
            </a:r>
            <a:br>
              <a:rPr lang="it-IT" dirty="0" smtClean="0"/>
            </a:br>
            <a:r>
              <a:rPr lang="it-IT" dirty="0" smtClean="0"/>
              <a:t>definita quale  “scienza sociale che studia l’attività dell’uomo rivolta </a:t>
            </a:r>
            <a:br>
              <a:rPr lang="it-IT" dirty="0" smtClean="0"/>
            </a:br>
            <a:r>
              <a:rPr lang="it-IT" dirty="0" smtClean="0"/>
              <a:t>all’impiego razionale di risorse scarse per il soddisfacimento di bisogni </a:t>
            </a:r>
            <a:br>
              <a:rPr lang="it-IT" dirty="0" smtClean="0"/>
            </a:br>
            <a:r>
              <a:rPr lang="it-IT" dirty="0" smtClean="0"/>
              <a:t>numerosi e risorgenti” (progetto FIS 2021 “</a:t>
            </a:r>
            <a:r>
              <a:rPr lang="it-IT" b="1" dirty="0" err="1" smtClean="0"/>
              <a:t>Stochastic</a:t>
            </a:r>
            <a:r>
              <a:rPr lang="it-IT" b="1" dirty="0" smtClean="0"/>
              <a:t> </a:t>
            </a:r>
            <a:r>
              <a:rPr lang="it-IT" b="1" dirty="0" err="1" smtClean="0"/>
              <a:t>amplification</a:t>
            </a:r>
            <a:r>
              <a:rPr lang="it-IT" b="1" dirty="0" smtClean="0"/>
              <a:t> </a:t>
            </a:r>
            <a:r>
              <a:rPr lang="it-IT" b="1" dirty="0" err="1" smtClean="0"/>
              <a:t>of</a:t>
            </a:r>
            <a:r>
              <a:rPr lang="it-IT" b="1" dirty="0" smtClean="0"/>
              <a:t> </a:t>
            </a:r>
            <a:br>
              <a:rPr lang="it-IT" b="1" dirty="0" smtClean="0"/>
            </a:br>
            <a:r>
              <a:rPr lang="it-IT" b="1" dirty="0" err="1" smtClean="0"/>
              <a:t>climate</a:t>
            </a:r>
            <a:r>
              <a:rPr lang="it-IT" b="1" dirty="0" smtClean="0"/>
              <a:t> </a:t>
            </a:r>
            <a:r>
              <a:rPr lang="it-IT" b="1" dirty="0" err="1" smtClean="0"/>
              <a:t>change</a:t>
            </a:r>
            <a:r>
              <a:rPr lang="it-IT" b="1" dirty="0" smtClean="0"/>
              <a:t> </a:t>
            </a:r>
            <a:r>
              <a:rPr lang="it-IT" b="1" dirty="0" err="1" smtClean="0"/>
              <a:t>into</a:t>
            </a:r>
            <a:r>
              <a:rPr lang="it-IT" b="1" dirty="0" smtClean="0"/>
              <a:t> </a:t>
            </a:r>
            <a:r>
              <a:rPr lang="it-IT" b="1" dirty="0" err="1" smtClean="0"/>
              <a:t>floods</a:t>
            </a:r>
            <a:r>
              <a:rPr lang="it-IT" b="1" dirty="0" smtClean="0"/>
              <a:t> and </a:t>
            </a:r>
            <a:r>
              <a:rPr lang="it-IT" b="1" dirty="0" err="1" smtClean="0"/>
              <a:t>droughts</a:t>
            </a:r>
            <a:r>
              <a:rPr lang="it-IT" b="1" dirty="0" smtClean="0"/>
              <a:t> </a:t>
            </a:r>
            <a:r>
              <a:rPr lang="it-IT" b="1" dirty="0" err="1" smtClean="0"/>
              <a:t>change</a:t>
            </a:r>
            <a:r>
              <a:rPr lang="it-IT" dirty="0" smtClean="0"/>
              <a:t>”).</a:t>
            </a:r>
            <a:endParaRPr lang="it-IT" dirty="0"/>
          </a:p>
        </p:txBody>
      </p:sp>
      <p:sp>
        <p:nvSpPr>
          <p:cNvPr id="9" name="Rettangolo 8"/>
          <p:cNvSpPr/>
          <p:nvPr/>
        </p:nvSpPr>
        <p:spPr>
          <a:xfrm rot="16200000">
            <a:off x="10315666" y="2533340"/>
            <a:ext cx="2674292" cy="461665"/>
          </a:xfrm>
          <a:prstGeom prst="rect">
            <a:avLst/>
          </a:prstGeom>
        </p:spPr>
        <p:txBody>
          <a:bodyPr wrap="square">
            <a:spAutoFit/>
          </a:bodyPr>
          <a:lstStyle/>
          <a:p>
            <a:r>
              <a:rPr lang="en-US" sz="1200" dirty="0" smtClean="0"/>
              <a:t>United States Government, Public domain, via Wikimedia Commons</a:t>
            </a:r>
            <a:endParaRPr lang="it-IT" sz="1200" dirty="0"/>
          </a:p>
        </p:txBody>
      </p:sp>
      <p:pic>
        <p:nvPicPr>
          <p:cNvPr id="10242" name="Picture 2" descr="https://upload.wikimedia.org/wikipedia/commons/c/cf/Economics_circular_flow_cartoon.jpg"/>
          <p:cNvPicPr>
            <a:picLocks noChangeAspect="1" noChangeArrowheads="1"/>
          </p:cNvPicPr>
          <p:nvPr/>
        </p:nvPicPr>
        <p:blipFill>
          <a:blip r:embed="rId2"/>
          <a:srcRect/>
          <a:stretch>
            <a:fillRect/>
          </a:stretch>
        </p:blipFill>
        <p:spPr bwMode="auto">
          <a:xfrm>
            <a:off x="7896200" y="1772816"/>
            <a:ext cx="3562228" cy="2691243"/>
          </a:xfrm>
          <a:prstGeom prst="rect">
            <a:avLst/>
          </a:prstGeom>
          <a:noFill/>
        </p:spPr>
      </p:pic>
      <p:sp>
        <p:nvSpPr>
          <p:cNvPr id="6" name="Segnaposto testo 6"/>
          <p:cNvSpPr txBox="1">
            <a:spLocks/>
          </p:cNvSpPr>
          <p:nvPr/>
        </p:nvSpPr>
        <p:spPr>
          <a:xfrm>
            <a:off x="541859" y="4290944"/>
            <a:ext cx="11233149" cy="2567056"/>
          </a:xfrm>
          <a:prstGeom prst="rect">
            <a:avLst/>
          </a:prstGeom>
        </p:spPr>
        <p:txBody>
          <a:bodyPr/>
          <a:lstStyle/>
          <a:p>
            <a:pPr marL="180975" marR="0" lvl="0" indent="-180975"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it-IT" sz="800" b="0" i="0" u="none" strike="noStrike" kern="1200" cap="none" spc="0" normalizeH="0" baseline="0" noProof="0" dirty="0" smtClean="0">
              <a:ln>
                <a:noFill/>
              </a:ln>
              <a:solidFill>
                <a:schemeClr val="tx1"/>
              </a:solidFill>
              <a:effectLst/>
              <a:uLnTx/>
              <a:uFillTx/>
              <a:latin typeface="+mn-lt"/>
              <a:ea typeface="+mn-ea"/>
              <a:cs typeface="+mn-cs"/>
            </a:endParaRPr>
          </a:p>
          <a:p>
            <a:pPr marL="180975" marR="0" lvl="0" indent="-180975"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it-IT" sz="1800" b="0" i="0" u="none" strike="noStrike" kern="1200" cap="none" spc="0" normalizeH="0" baseline="0" noProof="0" dirty="0" smtClean="0">
                <a:ln>
                  <a:noFill/>
                </a:ln>
                <a:solidFill>
                  <a:schemeClr val="tx1"/>
                </a:solidFill>
                <a:effectLst/>
                <a:uLnTx/>
                <a:uFillTx/>
                <a:latin typeface="+mn-lt"/>
                <a:ea typeface="+mn-ea"/>
                <a:cs typeface="+mn-cs"/>
              </a:rPr>
              <a:t>Da </a:t>
            </a:r>
            <a:r>
              <a:rPr kumimoji="0" lang="it-IT" sz="1800" b="0" i="0" u="none" strike="noStrike" kern="1200" cap="none" spc="0" normalizeH="0" baseline="0" noProof="0" dirty="0" smtClean="0">
                <a:ln>
                  <a:noFill/>
                </a:ln>
                <a:solidFill>
                  <a:schemeClr val="tx1"/>
                </a:solidFill>
                <a:effectLst/>
                <a:uLnTx/>
                <a:uFillTx/>
                <a:latin typeface="+mn-lt"/>
                <a:ea typeface="+mn-ea"/>
                <a:cs typeface="+mn-cs"/>
                <a:hlinkClick r:id="rId3"/>
              </a:rPr>
              <a:t>www.bancaditalia.it</a:t>
            </a:r>
            <a:r>
              <a:rPr kumimoji="0" lang="it-IT" sz="1800" b="0" i="0" u="none" strike="noStrike" kern="1200" cap="none" spc="0" normalizeH="0" baseline="0" noProof="0" dirty="0" smtClean="0">
                <a:ln>
                  <a:noFill/>
                </a:ln>
                <a:solidFill>
                  <a:schemeClr val="tx1"/>
                </a:solidFill>
                <a:effectLst/>
                <a:uLnTx/>
                <a:uFillTx/>
                <a:latin typeface="+mn-lt"/>
                <a:ea typeface="+mn-ea"/>
                <a:cs typeface="+mn-cs"/>
              </a:rPr>
              <a:t>:</a:t>
            </a:r>
          </a:p>
          <a:p>
            <a:pPr marL="180975" marR="0" lvl="0" indent="-180975"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it-IT" sz="1800" b="0" i="0" u="none" strike="noStrike" kern="1200" cap="none" spc="0" normalizeH="0" baseline="0" noProof="0" dirty="0" smtClean="0">
                <a:ln>
                  <a:noFill/>
                </a:ln>
                <a:solidFill>
                  <a:schemeClr val="tx1"/>
                </a:solidFill>
                <a:effectLst/>
                <a:uLnTx/>
                <a:uFillTx/>
                <a:latin typeface="+mn-lt"/>
                <a:ea typeface="+mn-ea"/>
                <a:cs typeface="+mn-cs"/>
              </a:rPr>
              <a:t>	“Il modello </a:t>
            </a:r>
            <a:r>
              <a:rPr kumimoji="0" lang="it-IT" sz="1800" b="0" i="0" u="none" strike="noStrike" kern="1200" cap="none" spc="0" normalizeH="0" baseline="0" noProof="0" dirty="0" err="1" smtClean="0">
                <a:ln>
                  <a:noFill/>
                </a:ln>
                <a:solidFill>
                  <a:schemeClr val="tx1"/>
                </a:solidFill>
                <a:effectLst/>
                <a:uLnTx/>
                <a:uFillTx/>
                <a:latin typeface="+mn-lt"/>
                <a:ea typeface="+mn-ea"/>
                <a:cs typeface="+mn-cs"/>
              </a:rPr>
              <a:t>econometrico</a:t>
            </a:r>
            <a:r>
              <a:rPr kumimoji="0" lang="it-IT" sz="1800" b="0" i="0" u="none" strike="noStrike" kern="1200" cap="none" spc="0" normalizeH="0" baseline="0" noProof="0" dirty="0" smtClean="0">
                <a:ln>
                  <a:noFill/>
                </a:ln>
                <a:solidFill>
                  <a:schemeClr val="tx1"/>
                </a:solidFill>
                <a:effectLst/>
                <a:uLnTx/>
                <a:uFillTx/>
                <a:latin typeface="+mn-lt"/>
                <a:ea typeface="+mn-ea"/>
                <a:cs typeface="+mn-cs"/>
              </a:rPr>
              <a:t> trimestrale della Banca d'Italia, sviluppato nella prima metà degli anni ottanta, descrive le interazioni fra i più importanti aggregati macroeconomici dell'economia italiana. È costituito da circa 800 equazioni, </a:t>
            </a:r>
            <a:r>
              <a:rPr kumimoji="0" lang="it-IT" sz="1800" b="1" i="0" u="none" strike="noStrike" kern="1200" cap="none" spc="0" normalizeH="0" baseline="0" noProof="0" dirty="0" smtClean="0">
                <a:ln>
                  <a:noFill/>
                </a:ln>
                <a:solidFill>
                  <a:schemeClr val="tx1"/>
                </a:solidFill>
                <a:effectLst/>
                <a:uLnTx/>
                <a:uFillTx/>
                <a:latin typeface="+mn-lt"/>
                <a:ea typeface="+mn-ea"/>
                <a:cs typeface="+mn-cs"/>
              </a:rPr>
              <a:t>di cui quasi 100 stocastiche</a:t>
            </a:r>
            <a:r>
              <a:rPr kumimoji="0" lang="it-IT" sz="1800" b="0" i="0" u="none" strike="noStrike" kern="1200" cap="none" spc="0" normalizeH="0" baseline="0" noProof="0" dirty="0" smtClean="0">
                <a:ln>
                  <a:noFill/>
                </a:ln>
                <a:solidFill>
                  <a:schemeClr val="tx1"/>
                </a:solidFill>
                <a:effectLst/>
                <a:uLnTx/>
                <a:uFillTx/>
                <a:latin typeface="+mn-lt"/>
                <a:ea typeface="+mn-ea"/>
                <a:cs typeface="+mn-cs"/>
              </a:rPr>
              <a:t>, con una specificazione articolata dei diversi settori economici, incluso quello pubblico. “</a:t>
            </a:r>
            <a:br>
              <a:rPr kumimoji="0" lang="it-IT" sz="1800" b="0" i="0" u="none" strike="noStrike" kern="1200" cap="none" spc="0" normalizeH="0" baseline="0" noProof="0" dirty="0" smtClean="0">
                <a:ln>
                  <a:noFill/>
                </a:ln>
                <a:solidFill>
                  <a:schemeClr val="tx1"/>
                </a:solidFill>
                <a:effectLst/>
                <a:uLnTx/>
                <a:uFillTx/>
                <a:latin typeface="+mn-lt"/>
                <a:ea typeface="+mn-ea"/>
                <a:cs typeface="+mn-cs"/>
              </a:rPr>
            </a:br>
            <a:r>
              <a:rPr kumimoji="0" lang="it-IT" sz="1800" b="0" i="0" u="none" strike="noStrike" kern="1200" cap="none" spc="0" normalizeH="0" baseline="0" noProof="0" dirty="0" smtClean="0">
                <a:ln>
                  <a:noFill/>
                </a:ln>
                <a:solidFill>
                  <a:schemeClr val="tx1"/>
                </a:solidFill>
                <a:effectLst/>
                <a:uLnTx/>
                <a:uFillTx/>
                <a:latin typeface="+mn-lt"/>
                <a:ea typeface="+mn-ea"/>
                <a:cs typeface="+mn-cs"/>
              </a:rPr>
              <a:t/>
            </a:r>
            <a:br>
              <a:rPr kumimoji="0" lang="it-IT" sz="1800" b="0" i="0" u="none" strike="noStrike" kern="1200" cap="none" spc="0" normalizeH="0" baseline="0" noProof="0" dirty="0" smtClean="0">
                <a:ln>
                  <a:noFill/>
                </a:ln>
                <a:solidFill>
                  <a:schemeClr val="tx1"/>
                </a:solidFill>
                <a:effectLst/>
                <a:uLnTx/>
                <a:uFillTx/>
                <a:latin typeface="+mn-lt"/>
                <a:ea typeface="+mn-ea"/>
                <a:cs typeface="+mn-cs"/>
              </a:rPr>
            </a:br>
            <a:r>
              <a:rPr kumimoji="0" lang="it-IT" sz="1800" b="0" i="0" u="none" strike="noStrike" kern="1200" cap="none" spc="0" normalizeH="0" baseline="0" noProof="0" dirty="0" smtClean="0">
                <a:ln>
                  <a:noFill/>
                </a:ln>
                <a:solidFill>
                  <a:schemeClr val="tx1"/>
                </a:solidFill>
                <a:effectLst/>
                <a:uLnTx/>
                <a:uFillTx/>
                <a:latin typeface="+mn-lt"/>
                <a:ea typeface="+mn-ea"/>
                <a:cs typeface="+mn-cs"/>
              </a:rPr>
              <a:t>“I modelli dinamici </a:t>
            </a:r>
            <a:r>
              <a:rPr kumimoji="0" lang="it-IT" sz="1800" b="1" i="0" u="none" strike="noStrike" kern="1200" cap="none" spc="0" normalizeH="0" baseline="0" noProof="0" dirty="0" smtClean="0">
                <a:ln>
                  <a:noFill/>
                </a:ln>
                <a:solidFill>
                  <a:schemeClr val="tx1"/>
                </a:solidFill>
                <a:effectLst/>
                <a:uLnTx/>
                <a:uFillTx/>
                <a:latin typeface="+mn-lt"/>
                <a:ea typeface="+mn-ea"/>
                <a:cs typeface="+mn-cs"/>
              </a:rPr>
              <a:t>stocastici</a:t>
            </a:r>
            <a:r>
              <a:rPr kumimoji="0" lang="it-IT" sz="1800" b="0" i="0" u="none" strike="noStrike" kern="1200" cap="none" spc="0" normalizeH="0" baseline="0" noProof="0" dirty="0" smtClean="0">
                <a:ln>
                  <a:noFill/>
                </a:ln>
                <a:solidFill>
                  <a:schemeClr val="tx1"/>
                </a:solidFill>
                <a:effectLst/>
                <a:uLnTx/>
                <a:uFillTx/>
                <a:latin typeface="+mn-lt"/>
                <a:ea typeface="+mn-ea"/>
                <a:cs typeface="+mn-cs"/>
              </a:rPr>
              <a:t> di equilibrio generale (</a:t>
            </a:r>
            <a:r>
              <a:rPr kumimoji="0" lang="it-IT" sz="1800" b="0" i="1" u="none" strike="noStrike" kern="1200" cap="none" spc="0" normalizeH="0" baseline="0" noProof="0" dirty="0" err="1" smtClean="0">
                <a:ln>
                  <a:noFill/>
                </a:ln>
                <a:solidFill>
                  <a:schemeClr val="tx1"/>
                </a:solidFill>
                <a:effectLst/>
                <a:uLnTx/>
                <a:uFillTx/>
                <a:latin typeface="+mn-lt"/>
                <a:ea typeface="+mn-ea"/>
                <a:cs typeface="+mn-cs"/>
              </a:rPr>
              <a:t>dynamic</a:t>
            </a:r>
            <a:r>
              <a:rPr kumimoji="0" lang="it-IT" sz="1800" b="0" i="1" u="none" strike="noStrike" kern="1200" cap="none" spc="0" normalizeH="0" baseline="0" noProof="0" dirty="0" smtClean="0">
                <a:ln>
                  <a:noFill/>
                </a:ln>
                <a:solidFill>
                  <a:schemeClr val="tx1"/>
                </a:solidFill>
                <a:effectLst/>
                <a:uLnTx/>
                <a:uFillTx/>
                <a:latin typeface="+mn-lt"/>
                <a:ea typeface="+mn-ea"/>
                <a:cs typeface="+mn-cs"/>
              </a:rPr>
              <a:t> </a:t>
            </a:r>
            <a:r>
              <a:rPr kumimoji="0" lang="it-IT" sz="1800" b="0" i="1" u="none" strike="noStrike" kern="1200" cap="none" spc="0" normalizeH="0" baseline="0" noProof="0" dirty="0" err="1" smtClean="0">
                <a:ln>
                  <a:noFill/>
                </a:ln>
                <a:solidFill>
                  <a:schemeClr val="tx1"/>
                </a:solidFill>
                <a:effectLst/>
                <a:uLnTx/>
                <a:uFillTx/>
                <a:latin typeface="+mn-lt"/>
                <a:ea typeface="+mn-ea"/>
                <a:cs typeface="+mn-cs"/>
              </a:rPr>
              <a:t>stochastic</a:t>
            </a:r>
            <a:r>
              <a:rPr kumimoji="0" lang="it-IT" sz="1800" b="0" i="1" u="none" strike="noStrike" kern="1200" cap="none" spc="0" normalizeH="0" baseline="0" noProof="0" dirty="0" smtClean="0">
                <a:ln>
                  <a:noFill/>
                </a:ln>
                <a:solidFill>
                  <a:schemeClr val="tx1"/>
                </a:solidFill>
                <a:effectLst/>
                <a:uLnTx/>
                <a:uFillTx/>
                <a:latin typeface="+mn-lt"/>
                <a:ea typeface="+mn-ea"/>
                <a:cs typeface="+mn-cs"/>
              </a:rPr>
              <a:t> </a:t>
            </a:r>
            <a:r>
              <a:rPr kumimoji="0" lang="it-IT" sz="1800" b="0" i="1" u="none" strike="noStrike" kern="1200" cap="none" spc="0" normalizeH="0" baseline="0" noProof="0" dirty="0" err="1" smtClean="0">
                <a:ln>
                  <a:noFill/>
                </a:ln>
                <a:solidFill>
                  <a:schemeClr val="tx1"/>
                </a:solidFill>
                <a:effectLst/>
                <a:uLnTx/>
                <a:uFillTx/>
                <a:latin typeface="+mn-lt"/>
                <a:ea typeface="+mn-ea"/>
                <a:cs typeface="+mn-cs"/>
              </a:rPr>
              <a:t>general</a:t>
            </a:r>
            <a:r>
              <a:rPr kumimoji="0" lang="it-IT" sz="1800" b="0" i="1" u="none" strike="noStrike" kern="1200" cap="none" spc="0" normalizeH="0" baseline="0" noProof="0" dirty="0" smtClean="0">
                <a:ln>
                  <a:noFill/>
                </a:ln>
                <a:solidFill>
                  <a:schemeClr val="tx1"/>
                </a:solidFill>
                <a:effectLst/>
                <a:uLnTx/>
                <a:uFillTx/>
                <a:latin typeface="+mn-lt"/>
                <a:ea typeface="+mn-ea"/>
                <a:cs typeface="+mn-cs"/>
              </a:rPr>
              <a:t> </a:t>
            </a:r>
            <a:r>
              <a:rPr kumimoji="0" lang="it-IT" sz="1800" b="0" i="1" u="none" strike="noStrike" kern="1200" cap="none" spc="0" normalizeH="0" baseline="0" noProof="0" dirty="0" err="1" smtClean="0">
                <a:ln>
                  <a:noFill/>
                </a:ln>
                <a:solidFill>
                  <a:schemeClr val="tx1"/>
                </a:solidFill>
                <a:effectLst/>
                <a:uLnTx/>
                <a:uFillTx/>
                <a:latin typeface="+mn-lt"/>
                <a:ea typeface="+mn-ea"/>
                <a:cs typeface="+mn-cs"/>
              </a:rPr>
              <a:t>equilibrium</a:t>
            </a:r>
            <a:r>
              <a:rPr kumimoji="0" lang="it-IT" sz="1800" b="0" i="0" u="none" strike="noStrike" kern="1200" cap="none" spc="0" normalizeH="0" baseline="0" noProof="0" dirty="0" smtClean="0">
                <a:ln>
                  <a:noFill/>
                </a:ln>
                <a:solidFill>
                  <a:schemeClr val="tx1"/>
                </a:solidFill>
                <a:effectLst/>
                <a:uLnTx/>
                <a:uFillTx/>
                <a:latin typeface="+mn-lt"/>
                <a:ea typeface="+mn-ea"/>
                <a:cs typeface="+mn-cs"/>
              </a:rPr>
              <a:t>, DSGE) descrivono l'andamento dei principali aggregati macroeconomici come risultato di scelte ottimizzanti di famiglie e </a:t>
            </a:r>
            <a:br>
              <a:rPr kumimoji="0" lang="it-IT" sz="1800" b="0" i="0" u="none" strike="noStrike" kern="1200" cap="none" spc="0" normalizeH="0" baseline="0" noProof="0" dirty="0" smtClean="0">
                <a:ln>
                  <a:noFill/>
                </a:ln>
                <a:solidFill>
                  <a:schemeClr val="tx1"/>
                </a:solidFill>
                <a:effectLst/>
                <a:uLnTx/>
                <a:uFillTx/>
                <a:latin typeface="+mn-lt"/>
                <a:ea typeface="+mn-ea"/>
                <a:cs typeface="+mn-cs"/>
              </a:rPr>
            </a:br>
            <a:r>
              <a:rPr kumimoji="0" lang="it-IT" sz="1800" b="0" i="0" u="none" strike="noStrike" kern="1200" cap="none" spc="0" normalizeH="0" baseline="0" noProof="0" dirty="0" smtClean="0">
                <a:ln>
                  <a:noFill/>
                </a:ln>
                <a:solidFill>
                  <a:schemeClr val="tx1"/>
                </a:solidFill>
                <a:effectLst/>
                <a:uLnTx/>
                <a:uFillTx/>
                <a:latin typeface="+mn-lt"/>
                <a:ea typeface="+mn-ea"/>
                <a:cs typeface="+mn-cs"/>
              </a:rPr>
              <a:t>imprese, che dipendono anche dalle loro aspettative. “</a:t>
            </a:r>
            <a:endParaRPr kumimoji="0" lang="it-IT" sz="1800" b="0" i="0" u="none" strike="noStrike" kern="1200" cap="none" spc="0" normalizeH="0" baseline="0" noProof="0" dirty="0">
              <a:ln>
                <a:noFill/>
              </a:ln>
              <a:solidFill>
                <a:schemeClr val="tx1"/>
              </a:solidFill>
              <a:effectLst/>
              <a:uLnTx/>
              <a:uFillTx/>
              <a:latin typeface="+mn-lt"/>
              <a:ea typeface="+mn-ea"/>
              <a:cs typeface="+mn-cs"/>
            </a:endParaRPr>
          </a:p>
        </p:txBody>
      </p:sp>
      <p:pic>
        <p:nvPicPr>
          <p:cNvPr id="8" name="Picture 2"/>
          <p:cNvPicPr>
            <a:picLocks noChangeAspect="1" noChangeArrowheads="1"/>
          </p:cNvPicPr>
          <p:nvPr/>
        </p:nvPicPr>
        <p:blipFill>
          <a:blip r:embed="rId4"/>
          <a:srcRect/>
          <a:stretch>
            <a:fillRect/>
          </a:stretch>
        </p:blipFill>
        <p:spPr bwMode="auto">
          <a:xfrm>
            <a:off x="2639616" y="4797152"/>
            <a:ext cx="3888432" cy="1847005"/>
          </a:xfrm>
          <a:prstGeom prst="rect">
            <a:avLst/>
          </a:prstGeom>
          <a:noFill/>
          <a:ln w="9525">
            <a:noFill/>
            <a:miter lim="800000"/>
            <a:headEnd/>
            <a:tailEnd/>
          </a:ln>
          <a:effectLst/>
        </p:spPr>
      </p:pic>
      <p:sp>
        <p:nvSpPr>
          <p:cNvPr id="10" name="CasellaDiTesto 9"/>
          <p:cNvSpPr txBox="1"/>
          <p:nvPr/>
        </p:nvSpPr>
        <p:spPr>
          <a:xfrm rot="16200000">
            <a:off x="5565523" y="5255622"/>
            <a:ext cx="2592288" cy="523220"/>
          </a:xfrm>
          <a:prstGeom prst="rect">
            <a:avLst/>
          </a:prstGeom>
          <a:noFill/>
        </p:spPr>
        <p:txBody>
          <a:bodyPr wrap="square" rtlCol="0">
            <a:spAutoFit/>
          </a:bodyPr>
          <a:lstStyle/>
          <a:p>
            <a:pPr algn="ctr"/>
            <a:r>
              <a:rPr lang="en-US" sz="1400" dirty="0" err="1" smtClean="0"/>
              <a:t>Corriere</a:t>
            </a:r>
            <a:r>
              <a:rPr lang="en-US" sz="1400" dirty="0" smtClean="0"/>
              <a:t> </a:t>
            </a:r>
            <a:r>
              <a:rPr lang="en-US" sz="1400" dirty="0" err="1" smtClean="0"/>
              <a:t>della</a:t>
            </a:r>
            <a:r>
              <a:rPr lang="en-US" sz="1400" dirty="0" smtClean="0"/>
              <a:t> Sera</a:t>
            </a:r>
            <a:br>
              <a:rPr lang="en-US" sz="1400" dirty="0" smtClean="0"/>
            </a:br>
            <a:r>
              <a:rPr lang="en-US" sz="1400" dirty="0" smtClean="0"/>
              <a:t>14 </a:t>
            </a:r>
            <a:r>
              <a:rPr lang="en-US" sz="1400" dirty="0" err="1" smtClean="0"/>
              <a:t>settembre</a:t>
            </a:r>
            <a:r>
              <a:rPr lang="en-US" sz="1400" dirty="0" smtClean="0"/>
              <a:t> 2023</a:t>
            </a:r>
            <a:endParaRPr lang="it-IT" sz="1400" dirty="0"/>
          </a:p>
        </p:txBody>
      </p:sp>
    </p:spTree>
    <p:extLst>
      <p:ext uri="{BB962C8B-B14F-4D97-AF65-F5344CB8AC3E}">
        <p14:creationId xmlns:p14="http://schemas.microsoft.com/office/powerpoint/2010/main" xmlns="" val="3098333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subTnLst>
                                    <p:set>
                                      <p:cBhvr override="childStyle">
                                        <p:cTn dur="1" fill="hold" display="0" masterRel="nextClick" afterEffect="1"/>
                                        <p:tgtEl>
                                          <p:spTgt spid="8"/>
                                        </p:tgtEl>
                                        <p:attrNameLst>
                                          <p:attrName>style.visibility</p:attrName>
                                        </p:attrNameLst>
                                      </p:cBhvr>
                                      <p:to>
                                        <p:strVal val="hidden"/>
                                      </p:to>
                                    </p:set>
                                  </p:sub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2000"/>
                                        <p:tgtEl>
                                          <p:spTgt spid="10"/>
                                        </p:tgtEl>
                                      </p:cBhvr>
                                    </p:animEffec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527051" y="332656"/>
            <a:ext cx="11233149" cy="648071"/>
          </a:xfrm>
        </p:spPr>
        <p:txBody>
          <a:bodyPr/>
          <a:lstStyle/>
          <a:p>
            <a:r>
              <a:rPr lang="en-US" dirty="0" err="1" smtClean="0"/>
              <a:t>Premessa</a:t>
            </a:r>
            <a:r>
              <a:rPr lang="en-US" dirty="0" smtClean="0"/>
              <a:t> </a:t>
            </a:r>
            <a:r>
              <a:rPr lang="en-US" dirty="0" err="1" smtClean="0"/>
              <a:t>storica</a:t>
            </a:r>
            <a:r>
              <a:rPr lang="en-US" dirty="0" smtClean="0"/>
              <a:t> </a:t>
            </a:r>
            <a:r>
              <a:rPr lang="en-US" dirty="0" err="1" smtClean="0"/>
              <a:t>di</a:t>
            </a:r>
            <a:r>
              <a:rPr lang="en-US" dirty="0" smtClean="0"/>
              <a:t> </a:t>
            </a:r>
            <a:r>
              <a:rPr lang="en-US" dirty="0" err="1" smtClean="0"/>
              <a:t>economia</a:t>
            </a:r>
            <a:r>
              <a:rPr lang="en-US" dirty="0" smtClean="0"/>
              <a:t>: 1945-1975, </a:t>
            </a:r>
            <a:r>
              <a:rPr lang="en-US" dirty="0" err="1" smtClean="0"/>
              <a:t>il</a:t>
            </a:r>
            <a:r>
              <a:rPr lang="en-US" dirty="0" smtClean="0"/>
              <a:t> </a:t>
            </a:r>
            <a:r>
              <a:rPr lang="en-US" dirty="0" err="1" smtClean="0"/>
              <a:t>periodo</a:t>
            </a:r>
            <a:r>
              <a:rPr lang="en-US" dirty="0" smtClean="0"/>
              <a:t> del </a:t>
            </a:r>
            <a:r>
              <a:rPr lang="en-US" dirty="0" err="1" smtClean="0"/>
              <a:t>pensiero</a:t>
            </a:r>
            <a:r>
              <a:rPr lang="en-US" dirty="0" smtClean="0"/>
              <a:t> </a:t>
            </a:r>
            <a:r>
              <a:rPr lang="en-US" dirty="0" err="1" smtClean="0"/>
              <a:t>Keynesiano</a:t>
            </a:r>
            <a:endParaRPr lang="it-IT" dirty="0"/>
          </a:p>
        </p:txBody>
      </p:sp>
      <p:sp>
        <p:nvSpPr>
          <p:cNvPr id="7" name="Segnaposto testo 6"/>
          <p:cNvSpPr>
            <a:spLocks noGrp="1"/>
          </p:cNvSpPr>
          <p:nvPr>
            <p:ph type="body" sz="quarter" idx="11"/>
          </p:nvPr>
        </p:nvSpPr>
        <p:spPr>
          <a:xfrm>
            <a:off x="539791" y="1001818"/>
            <a:ext cx="11233149" cy="4947462"/>
          </a:xfrm>
        </p:spPr>
        <p:txBody>
          <a:bodyPr/>
          <a:lstStyle/>
          <a:p>
            <a:pPr marL="180975" indent="-180975">
              <a:buFont typeface="Arial" pitchFamily="34" charset="0"/>
              <a:buChar char="•"/>
            </a:pPr>
            <a:r>
              <a:rPr lang="it-IT" dirty="0" smtClean="0"/>
              <a:t>Il pensiero Keynesiano fonda le basi della moderna concezione dell’interventismo statale. </a:t>
            </a:r>
          </a:p>
          <a:p>
            <a:pPr marL="180975" indent="-180975">
              <a:buFont typeface="Arial" pitchFamily="34" charset="0"/>
              <a:buChar char="•"/>
            </a:pPr>
            <a:endParaRPr lang="it-IT" dirty="0" smtClean="0"/>
          </a:p>
          <a:p>
            <a:pPr marL="180975" indent="-180975">
              <a:buFont typeface="Arial" pitchFamily="34" charset="0"/>
              <a:buChar char="•"/>
            </a:pPr>
            <a:r>
              <a:rPr lang="it-IT" dirty="0" smtClean="0"/>
              <a:t>Assegna allo Stato, o meglio alla pubblica amministrazione, un ruolo di primo piano per contrastare gli squilibri e contrastare le crisi connaturate al sistema economico .</a:t>
            </a:r>
          </a:p>
          <a:p>
            <a:pPr marL="180975" indent="-180975">
              <a:buFont typeface="Arial" pitchFamily="34" charset="0"/>
              <a:buChar char="•"/>
            </a:pPr>
            <a:endParaRPr lang="it-IT" dirty="0" smtClean="0"/>
          </a:p>
          <a:p>
            <a:pPr marL="180975" indent="-180975">
              <a:buFont typeface="Arial" pitchFamily="34" charset="0"/>
              <a:buChar char="•"/>
            </a:pPr>
            <a:r>
              <a:rPr lang="it-IT" dirty="0" smtClean="0"/>
              <a:t>Sulla base di queste considerazioni suggerì che le </a:t>
            </a:r>
            <a:r>
              <a:rPr lang="it-IT" b="1" dirty="0" smtClean="0"/>
              <a:t>autorità monetarie tenessero costantemente a freno i saggi d'interesse</a:t>
            </a:r>
            <a:r>
              <a:rPr lang="it-IT" dirty="0" smtClean="0"/>
              <a:t>, per incoraggiare gli investimenti.</a:t>
            </a:r>
          </a:p>
          <a:p>
            <a:pPr marL="180975" indent="-180975"/>
            <a:endParaRPr lang="it-IT" dirty="0" smtClean="0"/>
          </a:p>
          <a:p>
            <a:pPr marL="180975" indent="-180975">
              <a:buFont typeface="Arial" pitchFamily="34" charset="0"/>
              <a:buChar char="•"/>
            </a:pPr>
            <a:r>
              <a:rPr lang="it-IT" dirty="0" smtClean="0"/>
              <a:t>Favorisce la nazionalizzazione dei servizi ritenuti essenziali per assicurare</a:t>
            </a:r>
            <a:br>
              <a:rPr lang="it-IT" dirty="0" smtClean="0"/>
            </a:br>
            <a:r>
              <a:rPr lang="it-IT" dirty="0" smtClean="0"/>
              <a:t>equo sviluppo (salute, comunicazione, istruzione </a:t>
            </a:r>
            <a:r>
              <a:rPr lang="it-IT" dirty="0" err="1" smtClean="0"/>
              <a:t>etc</a:t>
            </a:r>
            <a:r>
              <a:rPr lang="it-IT" dirty="0" smtClean="0"/>
              <a:t>).</a:t>
            </a:r>
          </a:p>
          <a:p>
            <a:pPr marL="180975" indent="-180975">
              <a:buFont typeface="Arial" pitchFamily="34" charset="0"/>
              <a:buChar char="•"/>
            </a:pPr>
            <a:endParaRPr lang="it-IT" dirty="0" smtClean="0"/>
          </a:p>
          <a:p>
            <a:pPr marL="180975" indent="-180975">
              <a:buFont typeface="Arial" pitchFamily="34" charset="0"/>
              <a:buChar char="•"/>
            </a:pPr>
            <a:r>
              <a:rPr lang="it-IT" b="1" dirty="0" err="1" smtClean="0"/>
              <a:t>Keynes</a:t>
            </a:r>
            <a:r>
              <a:rPr lang="it-IT" dirty="0" smtClean="0"/>
              <a:t> è ritenuto a pieno titolo il teorico dell'intervento sistematico </a:t>
            </a:r>
            <a:br>
              <a:rPr lang="it-IT" dirty="0" smtClean="0"/>
            </a:br>
            <a:r>
              <a:rPr lang="it-IT" dirty="0" smtClean="0"/>
              <a:t>dello Stato nell'economia. </a:t>
            </a:r>
          </a:p>
          <a:p>
            <a:pPr marL="180975" indent="-180975">
              <a:buFont typeface="Arial" pitchFamily="34" charset="0"/>
              <a:buChar char="•"/>
            </a:pPr>
            <a:endParaRPr lang="it-IT" dirty="0" smtClean="0"/>
          </a:p>
          <a:p>
            <a:pPr marL="180975" indent="-180975">
              <a:buFont typeface="Arial" pitchFamily="34" charset="0"/>
              <a:buChar char="•"/>
            </a:pPr>
            <a:r>
              <a:rPr lang="it-IT" dirty="0" smtClean="0"/>
              <a:t>Il concetto Keynesiano condiziona gli accordi internazionali per assicurare</a:t>
            </a:r>
            <a:br>
              <a:rPr lang="it-IT" dirty="0" smtClean="0"/>
            </a:br>
            <a:r>
              <a:rPr lang="it-IT" dirty="0" smtClean="0"/>
              <a:t>stabilità monetaria.</a:t>
            </a:r>
          </a:p>
          <a:p>
            <a:endParaRPr lang="it-IT" dirty="0"/>
          </a:p>
        </p:txBody>
      </p:sp>
      <p:pic>
        <p:nvPicPr>
          <p:cNvPr id="2050" name="Picture 2"/>
          <p:cNvPicPr>
            <a:picLocks noChangeAspect="1" noChangeArrowheads="1"/>
          </p:cNvPicPr>
          <p:nvPr/>
        </p:nvPicPr>
        <p:blipFill>
          <a:blip r:embed="rId2"/>
          <a:srcRect/>
          <a:stretch>
            <a:fillRect/>
          </a:stretch>
        </p:blipFill>
        <p:spPr bwMode="auto">
          <a:xfrm>
            <a:off x="8239140" y="3167362"/>
            <a:ext cx="3333752" cy="2359672"/>
          </a:xfrm>
          <a:prstGeom prst="rect">
            <a:avLst/>
          </a:prstGeom>
          <a:noFill/>
          <a:ln w="9525">
            <a:noFill/>
            <a:miter lim="800000"/>
            <a:headEnd/>
            <a:tailEnd/>
          </a:ln>
          <a:effectLst/>
        </p:spPr>
      </p:pic>
      <p:sp>
        <p:nvSpPr>
          <p:cNvPr id="9" name="Rettangolo 8"/>
          <p:cNvSpPr/>
          <p:nvPr/>
        </p:nvSpPr>
        <p:spPr>
          <a:xfrm rot="16200000">
            <a:off x="10531690" y="4023878"/>
            <a:ext cx="2674292" cy="646331"/>
          </a:xfrm>
          <a:prstGeom prst="rect">
            <a:avLst/>
          </a:prstGeom>
        </p:spPr>
        <p:txBody>
          <a:bodyPr wrap="square">
            <a:spAutoFit/>
          </a:bodyPr>
          <a:lstStyle/>
          <a:p>
            <a:r>
              <a:rPr lang="it-IT" sz="1200" dirty="0" smtClean="0"/>
              <a:t>Pubblico dominio, https://it.wikipedia.org/w/index.php?curid=281439</a:t>
            </a:r>
            <a:endParaRPr lang="it-IT" sz="1200" dirty="0"/>
          </a:p>
        </p:txBody>
      </p:sp>
    </p:spTree>
    <p:extLst>
      <p:ext uri="{BB962C8B-B14F-4D97-AF65-F5344CB8AC3E}">
        <p14:creationId xmlns:p14="http://schemas.microsoft.com/office/powerpoint/2010/main" xmlns="" val="30983331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527051" y="332656"/>
            <a:ext cx="11233149" cy="648071"/>
          </a:xfrm>
        </p:spPr>
        <p:txBody>
          <a:bodyPr/>
          <a:lstStyle/>
          <a:p>
            <a:r>
              <a:rPr lang="en-US" dirty="0" err="1" smtClean="0"/>
              <a:t>Premessa</a:t>
            </a:r>
            <a:r>
              <a:rPr lang="en-US" dirty="0" smtClean="0"/>
              <a:t> </a:t>
            </a:r>
            <a:r>
              <a:rPr lang="en-US" dirty="0" err="1" smtClean="0"/>
              <a:t>storica</a:t>
            </a:r>
            <a:r>
              <a:rPr lang="en-US" dirty="0" smtClean="0"/>
              <a:t> </a:t>
            </a:r>
            <a:r>
              <a:rPr lang="en-US" dirty="0" err="1" smtClean="0"/>
              <a:t>di</a:t>
            </a:r>
            <a:r>
              <a:rPr lang="en-US" dirty="0" smtClean="0"/>
              <a:t> </a:t>
            </a:r>
            <a:r>
              <a:rPr lang="en-US" dirty="0" err="1" smtClean="0"/>
              <a:t>economia</a:t>
            </a:r>
            <a:r>
              <a:rPr lang="en-US" dirty="0" smtClean="0"/>
              <a:t>: </a:t>
            </a:r>
            <a:r>
              <a:rPr lang="en-US" dirty="0" err="1" smtClean="0"/>
              <a:t>gli</a:t>
            </a:r>
            <a:r>
              <a:rPr lang="en-US" dirty="0" smtClean="0"/>
              <a:t> </a:t>
            </a:r>
            <a:r>
              <a:rPr lang="en-US" dirty="0" err="1" smtClean="0"/>
              <a:t>anni</a:t>
            </a:r>
            <a:r>
              <a:rPr lang="en-US" dirty="0" smtClean="0"/>
              <a:t> </a:t>
            </a:r>
            <a:r>
              <a:rPr lang="en-US" dirty="0" err="1" smtClean="0"/>
              <a:t>settanta</a:t>
            </a:r>
            <a:r>
              <a:rPr lang="en-US" dirty="0" smtClean="0"/>
              <a:t> e </a:t>
            </a:r>
            <a:r>
              <a:rPr lang="en-US" dirty="0" err="1" smtClean="0"/>
              <a:t>ottanta</a:t>
            </a:r>
            <a:r>
              <a:rPr lang="en-US" dirty="0" smtClean="0"/>
              <a:t> </a:t>
            </a:r>
            <a:r>
              <a:rPr lang="en-US" dirty="0" err="1" smtClean="0"/>
              <a:t>ed</a:t>
            </a:r>
            <a:r>
              <a:rPr lang="en-US" dirty="0" smtClean="0"/>
              <a:t> </a:t>
            </a:r>
            <a:r>
              <a:rPr lang="en-US" dirty="0" err="1" smtClean="0"/>
              <a:t>il</a:t>
            </a:r>
            <a:r>
              <a:rPr lang="en-US" dirty="0" smtClean="0"/>
              <a:t> </a:t>
            </a:r>
            <a:r>
              <a:rPr lang="en-US" dirty="0" err="1" smtClean="0"/>
              <a:t>neoliberismo</a:t>
            </a:r>
            <a:r>
              <a:rPr lang="en-US" dirty="0" smtClean="0"/>
              <a:t> (1)</a:t>
            </a:r>
            <a:endParaRPr lang="it-IT" dirty="0"/>
          </a:p>
        </p:txBody>
      </p:sp>
      <p:sp>
        <p:nvSpPr>
          <p:cNvPr id="7" name="Segnaposto testo 6"/>
          <p:cNvSpPr>
            <a:spLocks noGrp="1"/>
          </p:cNvSpPr>
          <p:nvPr>
            <p:ph type="body" sz="quarter" idx="11"/>
          </p:nvPr>
        </p:nvSpPr>
        <p:spPr>
          <a:xfrm>
            <a:off x="527051" y="764704"/>
            <a:ext cx="11233149" cy="4947462"/>
          </a:xfrm>
        </p:spPr>
        <p:txBody>
          <a:bodyPr/>
          <a:lstStyle/>
          <a:p>
            <a:pPr marL="180975" indent="-180975">
              <a:buFont typeface="Arial" pitchFamily="34" charset="0"/>
              <a:buChar char="•"/>
            </a:pPr>
            <a:r>
              <a:rPr lang="it-IT" dirty="0" smtClean="0"/>
              <a:t>Dal 1971 venne adottato dal Sistema Monetario Internazionale il “Sistema dei cambi flessibili” nel quale il valore delle valute (nel senso del loro tasso di cambio reciproco) varia su un mercato specializzato. Non sono quindi gli Stati a determinare direttamente i propri tassi di cambio. Il corso delle valute varia di giorno in giorno, apprezzandosi o deprezzandosi, ma senza uno strumento di misura comune di questo apprezzamento o deprezzamento. </a:t>
            </a:r>
          </a:p>
          <a:p>
            <a:pPr marL="180975" indent="-180975">
              <a:buFont typeface="Arial" pitchFamily="34" charset="0"/>
              <a:buChar char="•"/>
            </a:pPr>
            <a:endParaRPr lang="it-IT" dirty="0" smtClean="0"/>
          </a:p>
          <a:p>
            <a:pPr marL="180975" indent="-180975">
              <a:buFont typeface="Arial" pitchFamily="34" charset="0"/>
              <a:buChar char="•"/>
            </a:pPr>
            <a:r>
              <a:rPr lang="it-IT" dirty="0" smtClean="0"/>
              <a:t>Contemporaneamente, il brusco aumento del prezzo del petrolio con la crisi petrolifera del 1973 aprì un lungo periodo di inflazione. In Italia l'inflazione fu notevolmente più alta che nella media dei paesi industriali. Tra il 1973 e il 1984 non scese mai al di sotto del 10 per cento</a:t>
            </a:r>
            <a:r>
              <a:rPr lang="it-IT" dirty="0" smtClean="0"/>
              <a:t>. L’inflazione tende a chiudere il mercato.</a:t>
            </a:r>
            <a:endParaRPr lang="it-IT" dirty="0" smtClean="0"/>
          </a:p>
          <a:p>
            <a:pPr marL="180975" indent="-180975">
              <a:buFont typeface="Arial" pitchFamily="34" charset="0"/>
              <a:buChar char="•"/>
            </a:pPr>
            <a:endParaRPr lang="it-IT" dirty="0" smtClean="0"/>
          </a:p>
          <a:p>
            <a:pPr marL="180975" indent="-180975">
              <a:buFont typeface="Arial" pitchFamily="34" charset="0"/>
              <a:buChar char="•"/>
            </a:pPr>
            <a:r>
              <a:rPr lang="it-IT" dirty="0" smtClean="0"/>
              <a:t>La crescita dell’inflazione assieme alla conseguente stagnazione dell’economia mise in luce i limiti del pensiero Keynesiano.</a:t>
            </a:r>
            <a:endParaRPr lang="it-IT" dirty="0"/>
          </a:p>
        </p:txBody>
      </p:sp>
      <p:pic>
        <p:nvPicPr>
          <p:cNvPr id="6" name="Picture 2"/>
          <p:cNvPicPr>
            <a:picLocks noChangeAspect="1" noChangeArrowheads="1"/>
          </p:cNvPicPr>
          <p:nvPr/>
        </p:nvPicPr>
        <p:blipFill>
          <a:blip r:embed="rId2"/>
          <a:srcRect/>
          <a:stretch>
            <a:fillRect/>
          </a:stretch>
        </p:blipFill>
        <p:spPr bwMode="auto">
          <a:xfrm>
            <a:off x="1738282" y="4041669"/>
            <a:ext cx="7000925" cy="2677470"/>
          </a:xfrm>
          <a:prstGeom prst="rect">
            <a:avLst/>
          </a:prstGeom>
          <a:noFill/>
          <a:ln w="9525">
            <a:noFill/>
            <a:miter lim="800000"/>
            <a:headEnd/>
            <a:tailEnd/>
          </a:ln>
          <a:effectLst/>
        </p:spPr>
      </p:pic>
      <p:sp>
        <p:nvSpPr>
          <p:cNvPr id="8" name="Rettangolo 7"/>
          <p:cNvSpPr/>
          <p:nvPr/>
        </p:nvSpPr>
        <p:spPr>
          <a:xfrm rot="16200000">
            <a:off x="8153854" y="5039370"/>
            <a:ext cx="2674292" cy="461665"/>
          </a:xfrm>
          <a:prstGeom prst="rect">
            <a:avLst/>
          </a:prstGeom>
        </p:spPr>
        <p:txBody>
          <a:bodyPr wrap="square">
            <a:spAutoFit/>
          </a:bodyPr>
          <a:lstStyle/>
          <a:p>
            <a:r>
              <a:rPr lang="it-IT" sz="1200" dirty="0" smtClean="0"/>
              <a:t>Fonte: https://www.rivaluta.it/serie-inflazione-media.asp</a:t>
            </a:r>
            <a:endParaRPr lang="it-IT" sz="1200" dirty="0"/>
          </a:p>
        </p:txBody>
      </p:sp>
    </p:spTree>
    <p:extLst>
      <p:ext uri="{BB962C8B-B14F-4D97-AF65-F5344CB8AC3E}">
        <p14:creationId xmlns:p14="http://schemas.microsoft.com/office/powerpoint/2010/main" xmlns="" val="30983331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527051" y="332656"/>
            <a:ext cx="11233149" cy="648071"/>
          </a:xfrm>
        </p:spPr>
        <p:txBody>
          <a:bodyPr/>
          <a:lstStyle/>
          <a:p>
            <a:r>
              <a:rPr lang="en-US" dirty="0" err="1" smtClean="0"/>
              <a:t>Premessa</a:t>
            </a:r>
            <a:r>
              <a:rPr lang="en-US" dirty="0" smtClean="0"/>
              <a:t> </a:t>
            </a:r>
            <a:r>
              <a:rPr lang="en-US" dirty="0" err="1" smtClean="0"/>
              <a:t>storica</a:t>
            </a:r>
            <a:r>
              <a:rPr lang="en-US" dirty="0" smtClean="0"/>
              <a:t> </a:t>
            </a:r>
            <a:r>
              <a:rPr lang="en-US" dirty="0" err="1" smtClean="0"/>
              <a:t>di</a:t>
            </a:r>
            <a:r>
              <a:rPr lang="en-US" dirty="0" smtClean="0"/>
              <a:t> </a:t>
            </a:r>
            <a:r>
              <a:rPr lang="en-US" dirty="0" err="1" smtClean="0"/>
              <a:t>economia</a:t>
            </a:r>
            <a:r>
              <a:rPr lang="en-US" dirty="0" smtClean="0"/>
              <a:t>: </a:t>
            </a:r>
            <a:r>
              <a:rPr lang="en-US" dirty="0" err="1" smtClean="0"/>
              <a:t>gli</a:t>
            </a:r>
            <a:r>
              <a:rPr lang="en-US" dirty="0" smtClean="0"/>
              <a:t> </a:t>
            </a:r>
            <a:r>
              <a:rPr lang="en-US" dirty="0" err="1" smtClean="0"/>
              <a:t>anni</a:t>
            </a:r>
            <a:r>
              <a:rPr lang="en-US" dirty="0" smtClean="0"/>
              <a:t> </a:t>
            </a:r>
            <a:r>
              <a:rPr lang="en-US" dirty="0" err="1" smtClean="0"/>
              <a:t>settanta</a:t>
            </a:r>
            <a:r>
              <a:rPr lang="en-US" dirty="0" smtClean="0"/>
              <a:t> e </a:t>
            </a:r>
            <a:r>
              <a:rPr lang="en-US" dirty="0" err="1" smtClean="0"/>
              <a:t>ottanta</a:t>
            </a:r>
            <a:r>
              <a:rPr lang="en-US" dirty="0" smtClean="0"/>
              <a:t> </a:t>
            </a:r>
            <a:r>
              <a:rPr lang="en-US" dirty="0" err="1" smtClean="0"/>
              <a:t>ed</a:t>
            </a:r>
            <a:r>
              <a:rPr lang="en-US" dirty="0" smtClean="0"/>
              <a:t> </a:t>
            </a:r>
            <a:r>
              <a:rPr lang="en-US" dirty="0" err="1" smtClean="0"/>
              <a:t>il</a:t>
            </a:r>
            <a:r>
              <a:rPr lang="en-US" dirty="0" smtClean="0"/>
              <a:t> </a:t>
            </a:r>
            <a:r>
              <a:rPr lang="en-US" dirty="0" err="1" smtClean="0"/>
              <a:t>neoliberismo</a:t>
            </a:r>
            <a:r>
              <a:rPr lang="en-US" dirty="0" smtClean="0"/>
              <a:t> (2)</a:t>
            </a:r>
            <a:endParaRPr lang="it-IT" dirty="0"/>
          </a:p>
        </p:txBody>
      </p:sp>
      <p:sp>
        <p:nvSpPr>
          <p:cNvPr id="7" name="Segnaposto testo 6"/>
          <p:cNvSpPr>
            <a:spLocks noGrp="1"/>
          </p:cNvSpPr>
          <p:nvPr>
            <p:ph type="body" sz="quarter" idx="11"/>
          </p:nvPr>
        </p:nvSpPr>
        <p:spPr>
          <a:xfrm>
            <a:off x="527051" y="764704"/>
            <a:ext cx="11233149" cy="4947462"/>
          </a:xfrm>
        </p:spPr>
        <p:txBody>
          <a:bodyPr/>
          <a:lstStyle/>
          <a:p>
            <a:pPr marL="180975" indent="-180975">
              <a:buFont typeface="Arial" pitchFamily="34" charset="0"/>
              <a:buChar char="•"/>
            </a:pPr>
            <a:r>
              <a:rPr lang="it-IT" dirty="0" smtClean="0"/>
              <a:t>Il neoliberismo è un orientamento di politica economica favorevole ad un mercato privo di regolamentazione e di autorità pubblica, governato cioè delle sole forze di mercato (domanda ed offerta), senza alcun intervento statale. </a:t>
            </a:r>
          </a:p>
          <a:p>
            <a:pPr marL="180975" indent="-180975">
              <a:buFont typeface="Arial" pitchFamily="34" charset="0"/>
              <a:buChar char="•"/>
            </a:pPr>
            <a:endParaRPr lang="it-IT" dirty="0" smtClean="0"/>
          </a:p>
          <a:p>
            <a:pPr marL="180975" indent="-180975">
              <a:buFont typeface="Arial" pitchFamily="34" charset="0"/>
              <a:buChar char="•"/>
            </a:pPr>
            <a:r>
              <a:rPr lang="it-IT" dirty="0" smtClean="0"/>
              <a:t>Ronald Reagan (eletto nel 1980) e Margaret Thatcher (eletta nel 1979) furono fra i principali artefici politici del neo-liberismo. Promossero “deregulation” e liberalizzazione.</a:t>
            </a:r>
          </a:p>
          <a:p>
            <a:pPr marL="180975" indent="-180975">
              <a:buFont typeface="Arial" pitchFamily="34" charset="0"/>
              <a:buChar char="•"/>
            </a:pPr>
            <a:endParaRPr lang="it-IT" dirty="0" smtClean="0"/>
          </a:p>
          <a:p>
            <a:pPr marL="180975" indent="-180975">
              <a:buFont typeface="Arial" pitchFamily="34" charset="0"/>
              <a:buChar char="•"/>
            </a:pPr>
            <a:r>
              <a:rPr lang="it-IT" dirty="0" smtClean="0"/>
              <a:t>L’intervento dello Stato nell’economia si ridusse progressivamente, lasciando sempre più spazio all’azione autonoma dei mercati.</a:t>
            </a:r>
          </a:p>
          <a:p>
            <a:pPr marL="180975" indent="-180975">
              <a:buFont typeface="Arial" pitchFamily="34" charset="0"/>
              <a:buChar char="•"/>
            </a:pPr>
            <a:endParaRPr lang="it-IT" dirty="0" smtClean="0"/>
          </a:p>
          <a:p>
            <a:pPr marL="180975" indent="-180975">
              <a:buFont typeface="Arial" pitchFamily="34" charset="0"/>
              <a:buChar char="•"/>
            </a:pPr>
            <a:r>
              <a:rPr lang="it-IT" dirty="0" smtClean="0"/>
              <a:t>I risultati ottenuti da Stati Uniti e Regno Unito</a:t>
            </a:r>
            <a:br>
              <a:rPr lang="it-IT" dirty="0" smtClean="0"/>
            </a:br>
            <a:r>
              <a:rPr lang="it-IT" dirty="0" smtClean="0"/>
              <a:t>con le loro economie furono sorprendenti.</a:t>
            </a:r>
          </a:p>
          <a:p>
            <a:pPr marL="180975" indent="-180975">
              <a:buFont typeface="Arial" pitchFamily="34" charset="0"/>
              <a:buChar char="•"/>
            </a:pPr>
            <a:endParaRPr lang="it-IT" dirty="0" smtClean="0"/>
          </a:p>
          <a:p>
            <a:pPr marL="180975" indent="-180975">
              <a:buFont typeface="Arial" pitchFamily="34" charset="0"/>
              <a:buChar char="•"/>
            </a:pPr>
            <a:r>
              <a:rPr lang="it-IT" dirty="0" smtClean="0"/>
              <a:t>Il crollo del Muro di Berlino e l’introduzione</a:t>
            </a:r>
            <a:br>
              <a:rPr lang="it-IT" dirty="0" smtClean="0"/>
            </a:br>
            <a:r>
              <a:rPr lang="it-IT" dirty="0" smtClean="0"/>
              <a:t>della moneta unica Europea hanno ulteriormente</a:t>
            </a:r>
            <a:r>
              <a:rPr lang="it-IT" dirty="0"/>
              <a:t/>
            </a:r>
            <a:br>
              <a:rPr lang="it-IT" dirty="0"/>
            </a:br>
            <a:r>
              <a:rPr lang="it-IT" dirty="0" smtClean="0"/>
              <a:t>incentivato la globalizzazione ed il libero mercato.</a:t>
            </a:r>
          </a:p>
          <a:p>
            <a:pPr marL="180975" indent="-180975">
              <a:buFont typeface="Arial" pitchFamily="34" charset="0"/>
              <a:buChar char="•"/>
            </a:pPr>
            <a:endParaRPr lang="it-IT" dirty="0" smtClean="0"/>
          </a:p>
          <a:p>
            <a:pPr marL="180975" indent="-180975">
              <a:buFont typeface="Arial" pitchFamily="34" charset="0"/>
              <a:buChar char="•"/>
            </a:pPr>
            <a:r>
              <a:rPr lang="it-IT" dirty="0" smtClean="0"/>
              <a:t>L’Unione Europea ha introdotto regolazione </a:t>
            </a:r>
            <a:br>
              <a:rPr lang="it-IT" dirty="0" smtClean="0"/>
            </a:br>
            <a:r>
              <a:rPr lang="it-IT" dirty="0" smtClean="0"/>
              <a:t>dell’intervento degli Stati Nazionali sui mercati.</a:t>
            </a:r>
          </a:p>
        </p:txBody>
      </p:sp>
      <p:pic>
        <p:nvPicPr>
          <p:cNvPr id="1026" name="Picture 2" descr="https://upload.wikimedia.org/wikipedia/commons/thumb/4/49/President_Ronald_Reagan_and_Prime_Minister_Margaret_Thatcher_of_the_United_Kingdom.jpg/512px-President_Ronald_Reagan_and_Prime_Minister_Margaret_Thatcher_of_the_United_Kingdom.jpg"/>
          <p:cNvPicPr>
            <a:picLocks noChangeAspect="1" noChangeArrowheads="1"/>
          </p:cNvPicPr>
          <p:nvPr/>
        </p:nvPicPr>
        <p:blipFill>
          <a:blip r:embed="rId2"/>
          <a:srcRect/>
          <a:stretch>
            <a:fillRect/>
          </a:stretch>
        </p:blipFill>
        <p:spPr bwMode="auto">
          <a:xfrm>
            <a:off x="5663952" y="3608904"/>
            <a:ext cx="3096344" cy="2050118"/>
          </a:xfrm>
          <a:prstGeom prst="rect">
            <a:avLst/>
          </a:prstGeom>
          <a:noFill/>
        </p:spPr>
      </p:pic>
      <p:sp>
        <p:nvSpPr>
          <p:cNvPr id="9" name="Rettangolo 8"/>
          <p:cNvSpPr/>
          <p:nvPr/>
        </p:nvSpPr>
        <p:spPr>
          <a:xfrm rot="16200000">
            <a:off x="10712504" y="4348968"/>
            <a:ext cx="2214578" cy="553998"/>
          </a:xfrm>
          <a:prstGeom prst="rect">
            <a:avLst/>
          </a:prstGeom>
        </p:spPr>
        <p:txBody>
          <a:bodyPr wrap="square">
            <a:spAutoFit/>
          </a:bodyPr>
          <a:lstStyle/>
          <a:p>
            <a:r>
              <a:rPr lang="en-US" sz="1000" dirty="0" smtClean="0"/>
              <a:t>Lear 21 at English Wikipedia, CC BY-SA 3.0, both pictures via Wikimedia Commons</a:t>
            </a:r>
            <a:endParaRPr lang="it-IT" sz="1000" dirty="0"/>
          </a:p>
        </p:txBody>
      </p:sp>
      <p:pic>
        <p:nvPicPr>
          <p:cNvPr id="10" name="Picture 4" descr="https://upload.wikimedia.org/wikipedia/commons/1/1c/West_and_East_Germans_at_the_Brandenburg_Gate_in_1989.jpg"/>
          <p:cNvPicPr>
            <a:picLocks noChangeAspect="1" noChangeArrowheads="1"/>
          </p:cNvPicPr>
          <p:nvPr/>
        </p:nvPicPr>
        <p:blipFill>
          <a:blip r:embed="rId3"/>
          <a:srcRect/>
          <a:stretch>
            <a:fillRect/>
          </a:stretch>
        </p:blipFill>
        <p:spPr bwMode="auto">
          <a:xfrm>
            <a:off x="8832304" y="3608904"/>
            <a:ext cx="2702465" cy="2036048"/>
          </a:xfrm>
          <a:prstGeom prst="rect">
            <a:avLst/>
          </a:prstGeom>
          <a:noFill/>
        </p:spPr>
      </p:pic>
    </p:spTree>
    <p:extLst>
      <p:ext uri="{BB962C8B-B14F-4D97-AF65-F5344CB8AC3E}">
        <p14:creationId xmlns:p14="http://schemas.microsoft.com/office/powerpoint/2010/main" xmlns="" val="30983331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527051" y="332656"/>
            <a:ext cx="11233149" cy="648071"/>
          </a:xfrm>
        </p:spPr>
        <p:txBody>
          <a:bodyPr/>
          <a:lstStyle/>
          <a:p>
            <a:r>
              <a:rPr lang="en-US" dirty="0" err="1" smtClean="0"/>
              <a:t>Premessa</a:t>
            </a:r>
            <a:r>
              <a:rPr lang="en-US" dirty="0" smtClean="0"/>
              <a:t> </a:t>
            </a:r>
            <a:r>
              <a:rPr lang="en-US" dirty="0" err="1" smtClean="0"/>
              <a:t>di</a:t>
            </a:r>
            <a:r>
              <a:rPr lang="en-US" dirty="0" smtClean="0"/>
              <a:t> </a:t>
            </a:r>
            <a:r>
              <a:rPr lang="en-US" dirty="0" err="1" smtClean="0"/>
              <a:t>economia</a:t>
            </a:r>
            <a:r>
              <a:rPr lang="en-US" dirty="0" smtClean="0"/>
              <a:t>: </a:t>
            </a:r>
            <a:r>
              <a:rPr lang="en-US" dirty="0" err="1" smtClean="0"/>
              <a:t>Anni</a:t>
            </a:r>
            <a:r>
              <a:rPr lang="en-US" dirty="0" smtClean="0"/>
              <a:t> </a:t>
            </a:r>
            <a:r>
              <a:rPr lang="en-US" dirty="0" err="1" smtClean="0"/>
              <a:t>novanta</a:t>
            </a:r>
            <a:r>
              <a:rPr lang="en-US" dirty="0" smtClean="0"/>
              <a:t> e </a:t>
            </a:r>
            <a:r>
              <a:rPr lang="en-US" dirty="0" err="1" smtClean="0"/>
              <a:t>duemila</a:t>
            </a:r>
            <a:r>
              <a:rPr lang="en-US" dirty="0" smtClean="0"/>
              <a:t> e </a:t>
            </a:r>
            <a:r>
              <a:rPr lang="en-US" dirty="0" err="1" smtClean="0"/>
              <a:t>l’illusione</a:t>
            </a:r>
            <a:r>
              <a:rPr lang="en-US" dirty="0" smtClean="0"/>
              <a:t> liberal-</a:t>
            </a:r>
            <a:r>
              <a:rPr lang="en-US" dirty="0" err="1" smtClean="0"/>
              <a:t>democratica</a:t>
            </a:r>
            <a:endParaRPr lang="it-IT" dirty="0"/>
          </a:p>
        </p:txBody>
      </p:sp>
      <p:sp>
        <p:nvSpPr>
          <p:cNvPr id="7" name="Segnaposto testo 6"/>
          <p:cNvSpPr>
            <a:spLocks noGrp="1"/>
          </p:cNvSpPr>
          <p:nvPr>
            <p:ph type="body" sz="quarter" idx="11"/>
          </p:nvPr>
        </p:nvSpPr>
        <p:spPr>
          <a:xfrm>
            <a:off x="527051" y="692696"/>
            <a:ext cx="11233149" cy="946934"/>
          </a:xfrm>
        </p:spPr>
        <p:txBody>
          <a:bodyPr/>
          <a:lstStyle/>
          <a:p>
            <a:r>
              <a:rPr lang="it-IT" dirty="0" smtClean="0">
                <a:solidFill>
                  <a:srgbClr val="0070C0"/>
                </a:solidFill>
              </a:rPr>
              <a:t>“Negli anni ’90, molti credevano che il processo di globalizzazione fosse inarrestabile e che avrebbe diffuso valori liberali e democratici in tutto il mondo. Lo sviluppo del settore privato, il buon funzionamento dei mercati, la straordinaria crescita degli investimenti diretti esteri e l’espansione del commercio mondiale erano obiettivi ritenuti non solo favorevoli alla prosperità generalizzata, ma anche alla diffusione della democrazia.</a:t>
            </a:r>
          </a:p>
          <a:p>
            <a:r>
              <a:rPr lang="it-IT" dirty="0" smtClean="0">
                <a:solidFill>
                  <a:srgbClr val="0070C0"/>
                </a:solidFill>
              </a:rPr>
              <a:t>La visione dominante era che i valori globali si sarebbero dimostrati convergenti e che questa convergenza avrebbe ridefinito le relazioni internazionali per i decenni a venire. E si presumeva che le istituzioni internazionali sarebbero state in grado di correggere le distorsioni derivanti dalla globalizzazione – ad esempio sul clima, sulla concorrenza </a:t>
            </a:r>
            <a:br>
              <a:rPr lang="it-IT" dirty="0" smtClean="0">
                <a:solidFill>
                  <a:srgbClr val="0070C0"/>
                </a:solidFill>
              </a:rPr>
            </a:br>
            <a:r>
              <a:rPr lang="it-IT" dirty="0" smtClean="0">
                <a:solidFill>
                  <a:srgbClr val="0070C0"/>
                </a:solidFill>
              </a:rPr>
              <a:t>e sui diritti di proprietà – e che le istituzioni nazionali avrebbero sconfitto l’ineguaglianza.</a:t>
            </a:r>
            <a:br>
              <a:rPr lang="it-IT" dirty="0" smtClean="0">
                <a:solidFill>
                  <a:srgbClr val="0070C0"/>
                </a:solidFill>
              </a:rPr>
            </a:br>
            <a:r>
              <a:rPr lang="it-IT" dirty="0" smtClean="0">
                <a:solidFill>
                  <a:srgbClr val="0070C0"/>
                </a:solidFill>
              </a:rPr>
              <a:t>[…] </a:t>
            </a:r>
            <a:r>
              <a:rPr lang="it-IT" b="1" dirty="0" smtClean="0">
                <a:solidFill>
                  <a:srgbClr val="0070C0"/>
                </a:solidFill>
              </a:rPr>
              <a:t>Mentre eravamo impegnati a celebrare la fine della storia, la storia stava preparando il suo ritorno. Anche le nostre istituzioni nazionali si sono dimostrate sorprese da questa sfida.</a:t>
            </a:r>
            <a:r>
              <a:rPr lang="it-IT" dirty="0" smtClean="0">
                <a:solidFill>
                  <a:srgbClr val="0070C0"/>
                </a:solidFill>
              </a:rPr>
              <a:t>”</a:t>
            </a:r>
            <a:r>
              <a:rPr lang="it-IT" dirty="0" smtClean="0"/>
              <a:t> </a:t>
            </a:r>
            <a:br>
              <a:rPr lang="it-IT" dirty="0" smtClean="0"/>
            </a:br>
            <a:r>
              <a:rPr lang="it-IT" dirty="0" smtClean="0"/>
              <a:t>Mario Draghi, Miriam </a:t>
            </a:r>
            <a:r>
              <a:rPr lang="it-IT" dirty="0" err="1" smtClean="0"/>
              <a:t>Pozen</a:t>
            </a:r>
            <a:r>
              <a:rPr lang="it-IT" dirty="0" smtClean="0"/>
              <a:t> </a:t>
            </a:r>
            <a:r>
              <a:rPr lang="it-IT" dirty="0" err="1" smtClean="0"/>
              <a:t>Lecture</a:t>
            </a:r>
            <a:r>
              <a:rPr lang="it-IT" dirty="0" smtClean="0"/>
              <a:t>, MIT, 2023.</a:t>
            </a:r>
            <a:endParaRPr lang="it-IT" dirty="0"/>
          </a:p>
        </p:txBody>
      </p:sp>
      <p:sp>
        <p:nvSpPr>
          <p:cNvPr id="6" name="Segnaposto testo 1"/>
          <p:cNvSpPr txBox="1">
            <a:spLocks/>
          </p:cNvSpPr>
          <p:nvPr/>
        </p:nvSpPr>
        <p:spPr>
          <a:xfrm>
            <a:off x="524588" y="3994234"/>
            <a:ext cx="11233149" cy="648071"/>
          </a:xfrm>
          <a:prstGeom prst="rect">
            <a:avLst/>
          </a:prstGeom>
        </p:spPr>
        <p:txBody>
          <a:bodyPr/>
          <a:lstStyle/>
          <a:p>
            <a:pPr marL="0" marR="0" lvl="0" indent="0" algn="l" defTabSz="914400" rtl="0" eaLnBrk="1" fontAlgn="auto" latinLnBrk="0" hangingPunct="1">
              <a:lnSpc>
                <a:spcPts val="2200"/>
              </a:lnSpc>
              <a:spcBef>
                <a:spcPct val="20000"/>
              </a:spcBef>
              <a:spcAft>
                <a:spcPts val="0"/>
              </a:spcAft>
              <a:buClrTx/>
              <a:buSzTx/>
              <a:buFont typeface="Arial" panose="020B0604020202020204" pitchFamily="34" charset="0"/>
              <a:buNone/>
              <a:tabLst/>
              <a:defRPr/>
            </a:pPr>
            <a:r>
              <a:rPr kumimoji="0" lang="en-US" sz="2400" b="1" i="0" u="none" strike="noStrike" kern="1200" cap="none" spc="0" normalizeH="0" baseline="0" noProof="0" dirty="0" err="1" smtClean="0">
                <a:ln>
                  <a:noFill/>
                </a:ln>
                <a:solidFill>
                  <a:srgbClr val="BD2B0B"/>
                </a:solidFill>
                <a:effectLst/>
                <a:uLnTx/>
                <a:uFillTx/>
                <a:latin typeface="+mj-lt"/>
                <a:ea typeface="+mn-ea"/>
                <a:cs typeface="+mn-cs"/>
              </a:rPr>
              <a:t>Tre</a:t>
            </a:r>
            <a:r>
              <a:rPr kumimoji="0" lang="en-US" sz="2400" b="1" i="0" u="none" strike="noStrike" kern="1200" cap="none" spc="0" normalizeH="0" baseline="0" noProof="0" dirty="0" smtClean="0">
                <a:ln>
                  <a:noFill/>
                </a:ln>
                <a:solidFill>
                  <a:srgbClr val="BD2B0B"/>
                </a:solidFill>
                <a:effectLst/>
                <a:uLnTx/>
                <a:uFillTx/>
                <a:latin typeface="+mj-lt"/>
                <a:ea typeface="+mn-ea"/>
                <a:cs typeface="+mn-cs"/>
              </a:rPr>
              <a:t> </a:t>
            </a:r>
            <a:r>
              <a:rPr kumimoji="0" lang="en-US" sz="2400" b="1" i="0" u="none" strike="noStrike" kern="1200" cap="none" spc="0" normalizeH="0" baseline="0" noProof="0" dirty="0" err="1" smtClean="0">
                <a:ln>
                  <a:noFill/>
                </a:ln>
                <a:solidFill>
                  <a:srgbClr val="BD2B0B"/>
                </a:solidFill>
                <a:effectLst/>
                <a:uLnTx/>
                <a:uFillTx/>
                <a:latin typeface="+mj-lt"/>
                <a:ea typeface="+mn-ea"/>
                <a:cs typeface="+mn-cs"/>
              </a:rPr>
              <a:t>eventi</a:t>
            </a:r>
            <a:r>
              <a:rPr kumimoji="0" lang="en-US" sz="2400" b="1" i="0" u="none" strike="noStrike" kern="1200" cap="none" spc="0" normalizeH="0" baseline="0" noProof="0" dirty="0" smtClean="0">
                <a:ln>
                  <a:noFill/>
                </a:ln>
                <a:solidFill>
                  <a:srgbClr val="BD2B0B"/>
                </a:solidFill>
                <a:effectLst/>
                <a:uLnTx/>
                <a:uFillTx/>
                <a:latin typeface="+mj-lt"/>
                <a:ea typeface="+mn-ea"/>
                <a:cs typeface="+mn-cs"/>
              </a:rPr>
              <a:t> </a:t>
            </a:r>
            <a:r>
              <a:rPr kumimoji="0" lang="en-US" sz="2400" b="1" i="0" u="none" strike="noStrike" kern="1200" cap="none" spc="0" normalizeH="0" baseline="0" noProof="0" dirty="0" err="1" smtClean="0">
                <a:ln>
                  <a:noFill/>
                </a:ln>
                <a:solidFill>
                  <a:srgbClr val="BD2B0B"/>
                </a:solidFill>
                <a:effectLst/>
                <a:uLnTx/>
                <a:uFillTx/>
                <a:latin typeface="+mj-lt"/>
                <a:ea typeface="+mn-ea"/>
                <a:cs typeface="+mn-cs"/>
              </a:rPr>
              <a:t>che</a:t>
            </a:r>
            <a:r>
              <a:rPr kumimoji="0" lang="en-US" sz="2400" b="1" i="0" u="none" strike="noStrike" kern="1200" cap="none" spc="0" normalizeH="0" baseline="0" noProof="0" dirty="0" smtClean="0">
                <a:ln>
                  <a:noFill/>
                </a:ln>
                <a:solidFill>
                  <a:srgbClr val="BD2B0B"/>
                </a:solidFill>
                <a:effectLst/>
                <a:uLnTx/>
                <a:uFillTx/>
                <a:latin typeface="+mj-lt"/>
                <a:ea typeface="+mn-ea"/>
                <a:cs typeface="+mn-cs"/>
              </a:rPr>
              <a:t> </a:t>
            </a:r>
            <a:r>
              <a:rPr kumimoji="0" lang="en-US" sz="2400" b="1" i="0" u="none" strike="noStrike" kern="1200" cap="none" spc="0" normalizeH="0" baseline="0" noProof="0" dirty="0" err="1" smtClean="0">
                <a:ln>
                  <a:noFill/>
                </a:ln>
                <a:solidFill>
                  <a:srgbClr val="BD2B0B"/>
                </a:solidFill>
                <a:effectLst/>
                <a:uLnTx/>
                <a:uFillTx/>
                <a:latin typeface="+mj-lt"/>
                <a:ea typeface="+mn-ea"/>
                <a:cs typeface="+mn-cs"/>
              </a:rPr>
              <a:t>stanno</a:t>
            </a:r>
            <a:r>
              <a:rPr kumimoji="0" lang="en-US" sz="2400" b="1" i="0" u="none" strike="noStrike" kern="1200" cap="none" spc="0" normalizeH="0" baseline="0" noProof="0" dirty="0" smtClean="0">
                <a:ln>
                  <a:noFill/>
                </a:ln>
                <a:solidFill>
                  <a:srgbClr val="BD2B0B"/>
                </a:solidFill>
                <a:effectLst/>
                <a:uLnTx/>
                <a:uFillTx/>
                <a:latin typeface="+mj-lt"/>
                <a:ea typeface="+mn-ea"/>
                <a:cs typeface="+mn-cs"/>
              </a:rPr>
              <a:t> </a:t>
            </a:r>
            <a:r>
              <a:rPr kumimoji="0" lang="en-US" sz="2400" b="1" i="0" u="none" strike="noStrike" kern="1200" cap="none" spc="0" normalizeH="0" baseline="0" noProof="0" dirty="0" err="1" smtClean="0">
                <a:ln>
                  <a:noFill/>
                </a:ln>
                <a:solidFill>
                  <a:srgbClr val="BD2B0B"/>
                </a:solidFill>
                <a:effectLst/>
                <a:uLnTx/>
                <a:uFillTx/>
                <a:latin typeface="+mj-lt"/>
                <a:ea typeface="+mn-ea"/>
                <a:cs typeface="+mn-cs"/>
              </a:rPr>
              <a:t>cambiando</a:t>
            </a:r>
            <a:r>
              <a:rPr kumimoji="0" lang="en-US" sz="2400" b="1" i="0" u="none" strike="noStrike" kern="1200" cap="none" spc="0" normalizeH="0" baseline="0" noProof="0" dirty="0" smtClean="0">
                <a:ln>
                  <a:noFill/>
                </a:ln>
                <a:solidFill>
                  <a:srgbClr val="BD2B0B"/>
                </a:solidFill>
                <a:effectLst/>
                <a:uLnTx/>
                <a:uFillTx/>
                <a:latin typeface="+mj-lt"/>
                <a:ea typeface="+mn-ea"/>
                <a:cs typeface="+mn-cs"/>
              </a:rPr>
              <a:t> </a:t>
            </a:r>
            <a:r>
              <a:rPr kumimoji="0" lang="en-US" sz="2400" b="1" i="0" u="none" strike="noStrike" kern="1200" cap="none" spc="0" normalizeH="0" baseline="0" noProof="0" dirty="0" err="1" smtClean="0">
                <a:ln>
                  <a:noFill/>
                </a:ln>
                <a:solidFill>
                  <a:srgbClr val="BD2B0B"/>
                </a:solidFill>
                <a:effectLst/>
                <a:uLnTx/>
                <a:uFillTx/>
                <a:latin typeface="+mj-lt"/>
                <a:ea typeface="+mn-ea"/>
                <a:cs typeface="+mn-cs"/>
              </a:rPr>
              <a:t>il</a:t>
            </a:r>
            <a:r>
              <a:rPr kumimoji="0" lang="en-US" sz="2400" b="1" i="0" u="none" strike="noStrike" kern="1200" cap="none" spc="0" normalizeH="0" baseline="0" noProof="0" dirty="0" smtClean="0">
                <a:ln>
                  <a:noFill/>
                </a:ln>
                <a:solidFill>
                  <a:srgbClr val="BD2B0B"/>
                </a:solidFill>
                <a:effectLst/>
                <a:uLnTx/>
                <a:uFillTx/>
                <a:latin typeface="+mj-lt"/>
                <a:ea typeface="+mn-ea"/>
                <a:cs typeface="+mn-cs"/>
              </a:rPr>
              <a:t> </a:t>
            </a:r>
            <a:r>
              <a:rPr kumimoji="0" lang="en-US" sz="2400" b="1" i="0" u="none" strike="noStrike" kern="1200" cap="none" spc="0" normalizeH="0" baseline="0" noProof="0" dirty="0" err="1" smtClean="0">
                <a:ln>
                  <a:noFill/>
                </a:ln>
                <a:solidFill>
                  <a:srgbClr val="BD2B0B"/>
                </a:solidFill>
                <a:effectLst/>
                <a:uLnTx/>
                <a:uFillTx/>
                <a:latin typeface="+mj-lt"/>
                <a:ea typeface="+mn-ea"/>
                <a:cs typeface="+mn-cs"/>
              </a:rPr>
              <a:t>corso</a:t>
            </a:r>
            <a:r>
              <a:rPr kumimoji="0" lang="en-US" sz="2400" b="1" i="0" u="none" strike="noStrike" kern="1200" cap="none" spc="0" normalizeH="0" baseline="0" noProof="0" dirty="0" smtClean="0">
                <a:ln>
                  <a:noFill/>
                </a:ln>
                <a:solidFill>
                  <a:srgbClr val="BD2B0B"/>
                </a:solidFill>
                <a:effectLst/>
                <a:uLnTx/>
                <a:uFillTx/>
                <a:latin typeface="+mj-lt"/>
                <a:ea typeface="+mn-ea"/>
                <a:cs typeface="+mn-cs"/>
              </a:rPr>
              <a:t> </a:t>
            </a:r>
            <a:r>
              <a:rPr kumimoji="0" lang="en-US" sz="2400" b="1" i="0" u="none" strike="noStrike" kern="1200" cap="none" spc="0" normalizeH="0" baseline="0" noProof="0" dirty="0" err="1" smtClean="0">
                <a:ln>
                  <a:noFill/>
                </a:ln>
                <a:solidFill>
                  <a:srgbClr val="BD2B0B"/>
                </a:solidFill>
                <a:effectLst/>
                <a:uLnTx/>
                <a:uFillTx/>
                <a:latin typeface="+mj-lt"/>
                <a:ea typeface="+mn-ea"/>
                <a:cs typeface="+mn-cs"/>
              </a:rPr>
              <a:t>della</a:t>
            </a:r>
            <a:r>
              <a:rPr kumimoji="0" lang="en-US" sz="2400" b="1" i="0" u="none" strike="noStrike" kern="1200" cap="none" spc="0" normalizeH="0" baseline="0" noProof="0" dirty="0" smtClean="0">
                <a:ln>
                  <a:noFill/>
                </a:ln>
                <a:solidFill>
                  <a:srgbClr val="BD2B0B"/>
                </a:solidFill>
                <a:effectLst/>
                <a:uLnTx/>
                <a:uFillTx/>
                <a:latin typeface="+mj-lt"/>
                <a:ea typeface="+mn-ea"/>
                <a:cs typeface="+mn-cs"/>
              </a:rPr>
              <a:t> </a:t>
            </a:r>
            <a:r>
              <a:rPr kumimoji="0" lang="en-US" sz="2400" b="1" i="0" u="none" strike="noStrike" kern="1200" cap="none" spc="0" normalizeH="0" baseline="0" noProof="0" dirty="0" err="1" smtClean="0">
                <a:ln>
                  <a:noFill/>
                </a:ln>
                <a:solidFill>
                  <a:srgbClr val="BD2B0B"/>
                </a:solidFill>
                <a:effectLst/>
                <a:uLnTx/>
                <a:uFillTx/>
                <a:latin typeface="+mj-lt"/>
                <a:ea typeface="+mn-ea"/>
                <a:cs typeface="+mn-cs"/>
              </a:rPr>
              <a:t>storia</a:t>
            </a:r>
            <a:endParaRPr kumimoji="0" lang="it-IT" sz="2400" b="1" i="0" u="none" strike="noStrike" kern="1200" cap="none" spc="0" normalizeH="0" baseline="0" noProof="0" dirty="0">
              <a:ln>
                <a:noFill/>
              </a:ln>
              <a:solidFill>
                <a:srgbClr val="BD2B0B"/>
              </a:solidFill>
              <a:effectLst/>
              <a:uLnTx/>
              <a:uFillTx/>
              <a:latin typeface="+mj-lt"/>
              <a:ea typeface="+mn-ea"/>
              <a:cs typeface="+mn-cs"/>
            </a:endParaRPr>
          </a:p>
        </p:txBody>
      </p:sp>
      <p:sp>
        <p:nvSpPr>
          <p:cNvPr id="9" name="Segnaposto testo 6"/>
          <p:cNvSpPr txBox="1">
            <a:spLocks/>
          </p:cNvSpPr>
          <p:nvPr/>
        </p:nvSpPr>
        <p:spPr>
          <a:xfrm>
            <a:off x="524588" y="4365104"/>
            <a:ext cx="11233149" cy="946934"/>
          </a:xfrm>
          <a:prstGeom prst="rect">
            <a:avLst/>
          </a:prstGeom>
        </p:spPr>
        <p:txBody>
          <a:bodyPr/>
          <a:lstStyle/>
          <a:p>
            <a:pPr marL="179388" marR="0" lvl="0" indent="-179388"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it-IT" sz="1800" b="0" i="0" u="none" strike="noStrike" kern="1200" cap="none" spc="0" normalizeH="0" baseline="0" noProof="0" dirty="0" smtClean="0">
                <a:ln>
                  <a:noFill/>
                </a:ln>
                <a:solidFill>
                  <a:schemeClr val="tx1"/>
                </a:solidFill>
                <a:effectLst/>
                <a:uLnTx/>
                <a:uFillTx/>
                <a:latin typeface="+mn-lt"/>
                <a:ea typeface="+mn-ea"/>
                <a:cs typeface="+mn-cs"/>
              </a:rPr>
              <a:t>La crisi finanziaria del 2007-2008;</a:t>
            </a:r>
          </a:p>
          <a:p>
            <a:pPr marL="179388" marR="0" lvl="0" indent="-179388" algn="l" defTabSz="914400" rtl="0" eaLnBrk="1" fontAlgn="auto" latinLnBrk="0" hangingPunct="1">
              <a:lnSpc>
                <a:spcPct val="100000"/>
              </a:lnSpc>
              <a:spcBef>
                <a:spcPct val="20000"/>
              </a:spcBef>
              <a:spcAft>
                <a:spcPts val="0"/>
              </a:spcAft>
              <a:buClrTx/>
              <a:buSzTx/>
              <a:buFont typeface="Arial" pitchFamily="34" charset="0"/>
              <a:buChar char="•"/>
              <a:tabLst/>
              <a:defRPr/>
            </a:pPr>
            <a:r>
              <a:rPr lang="it-IT" noProof="0" dirty="0" smtClean="0"/>
              <a:t>Covid-19;</a:t>
            </a:r>
          </a:p>
          <a:p>
            <a:pPr marL="179388" marR="0" lvl="0" indent="-179388"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it-IT" sz="1800" b="0" i="0" u="none" strike="noStrike" kern="1200" cap="none" spc="0" normalizeH="0" baseline="0" dirty="0" smtClean="0">
                <a:ln>
                  <a:noFill/>
                </a:ln>
                <a:solidFill>
                  <a:schemeClr val="tx1"/>
                </a:solidFill>
                <a:effectLst/>
                <a:uLnTx/>
                <a:uFillTx/>
                <a:latin typeface="+mn-lt"/>
                <a:ea typeface="+mn-ea"/>
                <a:cs typeface="+mn-cs"/>
              </a:rPr>
              <a:t>Tensioni</a:t>
            </a:r>
            <a:r>
              <a:rPr kumimoji="0" lang="it-IT" sz="1800" b="0" i="0" u="none" strike="noStrike" kern="1200" cap="none" spc="0" normalizeH="0" dirty="0" smtClean="0">
                <a:ln>
                  <a:noFill/>
                </a:ln>
                <a:solidFill>
                  <a:schemeClr val="tx1"/>
                </a:solidFill>
                <a:effectLst/>
                <a:uLnTx/>
                <a:uFillTx/>
                <a:latin typeface="+mn-lt"/>
                <a:ea typeface="+mn-ea"/>
                <a:cs typeface="+mn-cs"/>
              </a:rPr>
              <a:t> geopolitiche in Europa.</a:t>
            </a:r>
          </a:p>
          <a:p>
            <a:pPr marR="0" lvl="0" algn="l" defTabSz="914400" rtl="0" eaLnBrk="1" fontAlgn="auto" latinLnBrk="0" hangingPunct="1">
              <a:lnSpc>
                <a:spcPct val="100000"/>
              </a:lnSpc>
              <a:spcBef>
                <a:spcPct val="20000"/>
              </a:spcBef>
              <a:spcAft>
                <a:spcPts val="0"/>
              </a:spcAft>
              <a:buClrTx/>
              <a:buSzTx/>
              <a:tabLst/>
              <a:defRPr/>
            </a:pPr>
            <a:r>
              <a:rPr lang="it-IT" dirty="0" smtClean="0"/>
              <a:t>In particolare, Covid-19 e tensioni geopolitiche sono probabilmente responsabili dell’attuale crescita dell’inflazione, e quindi all’innalzamento dei tassi di interesse di FED e BCE, che probabilmente origineranno </a:t>
            </a:r>
            <a:r>
              <a:rPr lang="it-IT" dirty="0" smtClean="0"/>
              <a:t>uno </a:t>
            </a:r>
            <a:r>
              <a:rPr lang="it-IT" dirty="0" smtClean="0"/>
              <a:t>stimolo </a:t>
            </a:r>
            <a:r>
              <a:rPr lang="it-IT" dirty="0" smtClean="0"/>
              <a:t/>
            </a:r>
            <a:br>
              <a:rPr lang="it-IT" dirty="0" smtClean="0"/>
            </a:br>
            <a:r>
              <a:rPr lang="it-IT" dirty="0" smtClean="0"/>
              <a:t>al </a:t>
            </a:r>
            <a:r>
              <a:rPr lang="it-IT" dirty="0" smtClean="0"/>
              <a:t>risparmio ed alla riduzione degli investimenti.</a:t>
            </a:r>
            <a:endParaRPr kumimoji="0" lang="it-IT" sz="1800" b="0" i="0" u="none" strike="noStrike" kern="1200" cap="none" spc="0" normalizeH="0" baseline="0" noProof="0" dirty="0">
              <a:ln>
                <a:noFill/>
              </a:ln>
              <a:solidFill>
                <a:schemeClr val="tx1"/>
              </a:solidFill>
              <a:effectLst/>
              <a:uLnTx/>
              <a:uFillTx/>
              <a:latin typeface="+mn-lt"/>
              <a:ea typeface="+mn-ea"/>
              <a:cs typeface="+mn-cs"/>
            </a:endParaRPr>
          </a:p>
        </p:txBody>
      </p:sp>
      <p:pic>
        <p:nvPicPr>
          <p:cNvPr id="1027" name="Picture 3"/>
          <p:cNvPicPr>
            <a:picLocks noChangeAspect="1" noChangeArrowheads="1"/>
          </p:cNvPicPr>
          <p:nvPr/>
        </p:nvPicPr>
        <p:blipFill>
          <a:blip r:embed="rId3"/>
          <a:srcRect/>
          <a:stretch>
            <a:fillRect/>
          </a:stretch>
        </p:blipFill>
        <p:spPr bwMode="auto">
          <a:xfrm>
            <a:off x="3539533" y="4149080"/>
            <a:ext cx="4572691" cy="2232248"/>
          </a:xfrm>
          <a:prstGeom prst="rect">
            <a:avLst/>
          </a:prstGeom>
          <a:noFill/>
          <a:ln w="9525">
            <a:noFill/>
            <a:miter lim="800000"/>
            <a:headEnd/>
            <a:tailEnd/>
          </a:ln>
          <a:effectLst/>
        </p:spPr>
      </p:pic>
    </p:spTree>
    <p:extLst>
      <p:ext uri="{BB962C8B-B14F-4D97-AF65-F5344CB8AC3E}">
        <p14:creationId xmlns:p14="http://schemas.microsoft.com/office/powerpoint/2010/main" xmlns="" val="3098333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2000"/>
                                        <p:tgtEl>
                                          <p:spTgt spid="1027"/>
                                        </p:tgtEl>
                                      </p:cBhvr>
                                    </p:animEffect>
                                  </p:childTnLst>
                                  <p:subTnLst>
                                    <p:set>
                                      <p:cBhvr override="childStyle">
                                        <p:cTn dur="1" fill="hold" display="0" masterRel="nextClick" afterEffect="1"/>
                                        <p:tgtEl>
                                          <p:spTgt spid="1027"/>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35360" y="332656"/>
            <a:ext cx="11233149" cy="648071"/>
          </a:xfrm>
        </p:spPr>
        <p:txBody>
          <a:bodyPr/>
          <a:lstStyle/>
          <a:p>
            <a:r>
              <a:rPr lang="en-US" dirty="0" err="1" smtClean="0"/>
              <a:t>Acqua</a:t>
            </a:r>
            <a:r>
              <a:rPr lang="en-US" dirty="0" smtClean="0"/>
              <a:t>, un </a:t>
            </a:r>
            <a:r>
              <a:rPr lang="en-US" dirty="0" err="1" smtClean="0"/>
              <a:t>bene</a:t>
            </a:r>
            <a:r>
              <a:rPr lang="en-US" dirty="0" smtClean="0"/>
              <a:t> e </a:t>
            </a:r>
            <a:r>
              <a:rPr lang="en-US" dirty="0" err="1" smtClean="0"/>
              <a:t>servizio</a:t>
            </a:r>
            <a:r>
              <a:rPr lang="en-US" dirty="0" smtClean="0"/>
              <a:t> </a:t>
            </a:r>
            <a:r>
              <a:rPr lang="en-US" dirty="0" err="1" smtClean="0"/>
              <a:t>essenziale</a:t>
            </a:r>
            <a:endParaRPr lang="it-IT" dirty="0"/>
          </a:p>
        </p:txBody>
      </p:sp>
      <p:sp>
        <p:nvSpPr>
          <p:cNvPr id="3" name="Segnaposto testo 2"/>
          <p:cNvSpPr>
            <a:spLocks noGrp="1"/>
          </p:cNvSpPr>
          <p:nvPr>
            <p:ph type="body" sz="quarter" idx="11"/>
          </p:nvPr>
        </p:nvSpPr>
        <p:spPr>
          <a:xfrm>
            <a:off x="359693" y="714356"/>
            <a:ext cx="7950885" cy="2232149"/>
          </a:xfrm>
        </p:spPr>
        <p:txBody>
          <a:bodyPr/>
          <a:lstStyle/>
          <a:p>
            <a:pPr marL="171450" indent="-171450">
              <a:buFont typeface="Arial" pitchFamily="34" charset="0"/>
              <a:buChar char="•"/>
            </a:pPr>
            <a:r>
              <a:rPr lang="en-US" dirty="0" smtClean="0"/>
              <a:t>Il </a:t>
            </a:r>
            <a:r>
              <a:rPr lang="en-US" dirty="0" err="1" smtClean="0"/>
              <a:t>servizio</a:t>
            </a:r>
            <a:r>
              <a:rPr lang="en-US" dirty="0" smtClean="0"/>
              <a:t> </a:t>
            </a:r>
            <a:r>
              <a:rPr lang="en-US" dirty="0" err="1" smtClean="0"/>
              <a:t>idrico</a:t>
            </a:r>
            <a:r>
              <a:rPr lang="en-US" dirty="0" smtClean="0"/>
              <a:t> è un </a:t>
            </a:r>
            <a:r>
              <a:rPr lang="en-US" dirty="0" err="1" smtClean="0"/>
              <a:t>servizio</a:t>
            </a:r>
            <a:r>
              <a:rPr lang="en-US" dirty="0" smtClean="0"/>
              <a:t> </a:t>
            </a:r>
            <a:r>
              <a:rPr lang="en-US" dirty="0" err="1" smtClean="0"/>
              <a:t>essenziale</a:t>
            </a:r>
            <a:r>
              <a:rPr lang="en-US" dirty="0" smtClean="0"/>
              <a:t>, </a:t>
            </a:r>
            <a:r>
              <a:rPr lang="en-US" dirty="0" err="1" smtClean="0"/>
              <a:t>che</a:t>
            </a:r>
            <a:r>
              <a:rPr lang="en-US" dirty="0" smtClean="0"/>
              <a:t> ha </a:t>
            </a:r>
            <a:r>
              <a:rPr lang="en-US" dirty="0" err="1" smtClean="0"/>
              <a:t>seguito</a:t>
            </a:r>
            <a:r>
              <a:rPr lang="en-US" dirty="0" smtClean="0"/>
              <a:t> </a:t>
            </a:r>
            <a:r>
              <a:rPr lang="en-US" dirty="0" err="1" smtClean="0"/>
              <a:t>nel</a:t>
            </a:r>
            <a:r>
              <a:rPr lang="en-US" dirty="0" smtClean="0"/>
              <a:t> </a:t>
            </a:r>
            <a:r>
              <a:rPr lang="en-US" dirty="0" err="1" smtClean="0"/>
              <a:t>corso</a:t>
            </a:r>
            <a:r>
              <a:rPr lang="en-US" dirty="0" smtClean="0"/>
              <a:t> </a:t>
            </a:r>
            <a:r>
              <a:rPr lang="en-US" dirty="0" err="1" smtClean="0"/>
              <a:t>degli</a:t>
            </a:r>
            <a:r>
              <a:rPr lang="en-US" dirty="0" smtClean="0"/>
              <a:t> </a:t>
            </a:r>
            <a:r>
              <a:rPr lang="en-US" dirty="0" err="1" smtClean="0"/>
              <a:t>anni</a:t>
            </a:r>
            <a:r>
              <a:rPr lang="en-US" dirty="0" smtClean="0"/>
              <a:t> le </a:t>
            </a:r>
            <a:r>
              <a:rPr lang="en-US" dirty="0" err="1" smtClean="0"/>
              <a:t>tendenze</a:t>
            </a:r>
            <a:r>
              <a:rPr lang="en-US" dirty="0" smtClean="0"/>
              <a:t> </a:t>
            </a:r>
            <a:r>
              <a:rPr lang="en-US" dirty="0" err="1" smtClean="0"/>
              <a:t>di</a:t>
            </a:r>
            <a:r>
              <a:rPr lang="en-US" dirty="0" smtClean="0"/>
              <a:t> </a:t>
            </a:r>
            <a:r>
              <a:rPr lang="en-US" dirty="0" err="1" smtClean="0"/>
              <a:t>politica</a:t>
            </a:r>
            <a:r>
              <a:rPr lang="en-US" dirty="0" smtClean="0"/>
              <a:t> e </a:t>
            </a:r>
            <a:r>
              <a:rPr lang="en-US" dirty="0" err="1" smtClean="0"/>
              <a:t>gestione</a:t>
            </a:r>
            <a:r>
              <a:rPr lang="en-US" dirty="0" smtClean="0"/>
              <a:t> </a:t>
            </a:r>
            <a:r>
              <a:rPr lang="en-US" dirty="0" err="1" smtClean="0"/>
              <a:t>economica</a:t>
            </a:r>
            <a:r>
              <a:rPr lang="en-US" dirty="0" smtClean="0"/>
              <a:t>;</a:t>
            </a:r>
          </a:p>
          <a:p>
            <a:pPr marL="171450" indent="-171450">
              <a:buFont typeface="Arial" pitchFamily="34" charset="0"/>
              <a:buChar char="•"/>
            </a:pPr>
            <a:endParaRPr lang="en-US" sz="800" dirty="0" smtClean="0"/>
          </a:p>
          <a:p>
            <a:pPr marL="171450" indent="-171450">
              <a:buFont typeface="Arial" pitchFamily="34" charset="0"/>
              <a:buChar char="•"/>
            </a:pPr>
            <a:r>
              <a:rPr lang="en-US" dirty="0" err="1" smtClean="0"/>
              <a:t>L’acqua</a:t>
            </a:r>
            <a:r>
              <a:rPr lang="en-US" dirty="0" smtClean="0"/>
              <a:t> è un </a:t>
            </a:r>
            <a:r>
              <a:rPr lang="en-US" dirty="0" err="1" smtClean="0"/>
              <a:t>bene</a:t>
            </a:r>
            <a:r>
              <a:rPr lang="en-US" dirty="0" smtClean="0"/>
              <a:t> </a:t>
            </a:r>
            <a:r>
              <a:rPr lang="en-US" dirty="0" err="1" smtClean="0"/>
              <a:t>pubblico</a:t>
            </a:r>
            <a:r>
              <a:rPr lang="en-US" dirty="0" smtClean="0"/>
              <a:t> </a:t>
            </a:r>
            <a:r>
              <a:rPr lang="en-US" dirty="0" err="1" smtClean="0"/>
              <a:t>che</a:t>
            </a:r>
            <a:r>
              <a:rPr lang="en-US" dirty="0" smtClean="0"/>
              <a:t> è </a:t>
            </a:r>
            <a:r>
              <a:rPr lang="en-US" dirty="0" err="1" smtClean="0"/>
              <a:t>stata</a:t>
            </a:r>
            <a:r>
              <a:rPr lang="en-US" dirty="0" smtClean="0"/>
              <a:t> </a:t>
            </a:r>
            <a:r>
              <a:rPr lang="en-US" dirty="0" err="1" smtClean="0"/>
              <a:t>fino</a:t>
            </a:r>
            <a:r>
              <a:rPr lang="en-US" dirty="0" smtClean="0"/>
              <a:t> </a:t>
            </a:r>
            <a:r>
              <a:rPr lang="en-US" dirty="0" err="1" smtClean="0"/>
              <a:t>agli</a:t>
            </a:r>
            <a:r>
              <a:rPr lang="en-US" dirty="0" smtClean="0"/>
              <a:t> </a:t>
            </a:r>
            <a:r>
              <a:rPr lang="en-US" dirty="0" err="1" smtClean="0"/>
              <a:t>anni</a:t>
            </a:r>
            <a:r>
              <a:rPr lang="en-US" dirty="0" smtClean="0"/>
              <a:t> 80-90 </a:t>
            </a:r>
            <a:r>
              <a:rPr lang="en-US" dirty="0" err="1" smtClean="0"/>
              <a:t>gestita</a:t>
            </a:r>
            <a:r>
              <a:rPr lang="en-US" dirty="0" smtClean="0"/>
              <a:t> </a:t>
            </a:r>
            <a:r>
              <a:rPr lang="en-US" dirty="0" err="1" smtClean="0"/>
              <a:t>dalle</a:t>
            </a:r>
            <a:r>
              <a:rPr lang="en-US" dirty="0" smtClean="0"/>
              <a:t> </a:t>
            </a:r>
            <a:r>
              <a:rPr lang="en-US" dirty="0" err="1" smtClean="0"/>
              <a:t>amministrazioni</a:t>
            </a:r>
            <a:r>
              <a:rPr lang="en-US" dirty="0" smtClean="0"/>
              <a:t> </a:t>
            </a:r>
            <a:r>
              <a:rPr lang="en-US" dirty="0" err="1" smtClean="0"/>
              <a:t>pubbliche</a:t>
            </a:r>
            <a:r>
              <a:rPr lang="en-US" dirty="0" smtClean="0"/>
              <a:t>;</a:t>
            </a:r>
          </a:p>
          <a:p>
            <a:pPr marL="171450" indent="-171450">
              <a:buFont typeface="Arial" pitchFamily="34" charset="0"/>
              <a:buChar char="•"/>
            </a:pPr>
            <a:endParaRPr lang="en-US" sz="800" dirty="0" smtClean="0"/>
          </a:p>
          <a:p>
            <a:pPr marL="171450" indent="-171450">
              <a:buFont typeface="Arial" pitchFamily="34" charset="0"/>
              <a:buChar char="•"/>
            </a:pPr>
            <a:r>
              <a:rPr lang="en-US" dirty="0" smtClean="0"/>
              <a:t>In Italia la </a:t>
            </a:r>
            <a:r>
              <a:rPr lang="en-US" dirty="0" err="1" smtClean="0"/>
              <a:t>Legge</a:t>
            </a:r>
            <a:r>
              <a:rPr lang="en-US" dirty="0" smtClean="0"/>
              <a:t> </a:t>
            </a:r>
            <a:r>
              <a:rPr lang="en-US" dirty="0" err="1" smtClean="0"/>
              <a:t>Galli</a:t>
            </a:r>
            <a:r>
              <a:rPr lang="en-US" dirty="0" smtClean="0"/>
              <a:t> (e successive </a:t>
            </a:r>
            <a:r>
              <a:rPr lang="en-US" dirty="0" err="1" smtClean="0"/>
              <a:t>modificazioni</a:t>
            </a:r>
            <a:r>
              <a:rPr lang="en-US" dirty="0" smtClean="0"/>
              <a:t>) ha </a:t>
            </a:r>
            <a:r>
              <a:rPr lang="en-US" dirty="0" err="1" smtClean="0"/>
              <a:t>aperto</a:t>
            </a:r>
            <a:r>
              <a:rPr lang="en-US" dirty="0" smtClean="0"/>
              <a:t> la </a:t>
            </a:r>
            <a:r>
              <a:rPr lang="en-US" dirty="0" err="1" smtClean="0"/>
              <a:t>gestione</a:t>
            </a:r>
            <a:r>
              <a:rPr lang="en-US" dirty="0" smtClean="0"/>
              <a:t> </a:t>
            </a:r>
            <a:r>
              <a:rPr lang="en-US" dirty="0" err="1" smtClean="0"/>
              <a:t>delle</a:t>
            </a:r>
            <a:r>
              <a:rPr lang="en-US" dirty="0" smtClean="0"/>
              <a:t> </a:t>
            </a:r>
            <a:r>
              <a:rPr lang="en-US" dirty="0" err="1" smtClean="0"/>
              <a:t>acque</a:t>
            </a:r>
            <a:r>
              <a:rPr lang="en-US" dirty="0" smtClean="0"/>
              <a:t> per </a:t>
            </a:r>
            <a:r>
              <a:rPr lang="en-US" dirty="0" err="1" smtClean="0"/>
              <a:t>uso</a:t>
            </a:r>
            <a:r>
              <a:rPr lang="en-US" dirty="0" smtClean="0"/>
              <a:t> </a:t>
            </a:r>
            <a:r>
              <a:rPr lang="en-US" dirty="0" err="1" smtClean="0"/>
              <a:t>umano</a:t>
            </a:r>
            <a:r>
              <a:rPr lang="en-US" dirty="0" smtClean="0"/>
              <a:t> </a:t>
            </a:r>
            <a:r>
              <a:rPr lang="en-US" dirty="0" err="1" smtClean="0"/>
              <a:t>ai</a:t>
            </a:r>
            <a:r>
              <a:rPr lang="en-US" dirty="0" smtClean="0"/>
              <a:t> </a:t>
            </a:r>
            <a:r>
              <a:rPr lang="en-US" dirty="0" err="1" smtClean="0"/>
              <a:t>privati</a:t>
            </a:r>
            <a:r>
              <a:rPr lang="en-US" dirty="0" smtClean="0"/>
              <a:t> con o </a:t>
            </a:r>
            <a:r>
              <a:rPr lang="en-US" dirty="0" err="1" smtClean="0"/>
              <a:t>senza</a:t>
            </a:r>
            <a:r>
              <a:rPr lang="en-US" dirty="0" smtClean="0"/>
              <a:t> </a:t>
            </a:r>
            <a:r>
              <a:rPr lang="en-US" dirty="0" err="1" smtClean="0"/>
              <a:t>partecipazione</a:t>
            </a:r>
            <a:r>
              <a:rPr lang="en-US" dirty="0" smtClean="0"/>
              <a:t> </a:t>
            </a:r>
            <a:r>
              <a:rPr lang="en-US" dirty="0" err="1" smtClean="0"/>
              <a:t>pubblica</a:t>
            </a:r>
            <a:r>
              <a:rPr lang="en-US" dirty="0" smtClean="0"/>
              <a:t>. </a:t>
            </a:r>
            <a:r>
              <a:rPr lang="en-US" dirty="0" err="1" smtClean="0"/>
              <a:t>Attualmente</a:t>
            </a:r>
            <a:r>
              <a:rPr lang="en-US" dirty="0" smtClean="0"/>
              <a:t> la </a:t>
            </a:r>
            <a:r>
              <a:rPr lang="en-US" dirty="0" err="1" smtClean="0"/>
              <a:t>situazione</a:t>
            </a:r>
            <a:r>
              <a:rPr lang="en-US" dirty="0" smtClean="0"/>
              <a:t> è la </a:t>
            </a:r>
            <a:r>
              <a:rPr lang="en-US" dirty="0" err="1" smtClean="0"/>
              <a:t>seguente</a:t>
            </a:r>
            <a:r>
              <a:rPr lang="en-US" dirty="0" smtClean="0"/>
              <a:t> (</a:t>
            </a:r>
            <a:r>
              <a:rPr lang="en-US" dirty="0" err="1" smtClean="0"/>
              <a:t>dati</a:t>
            </a:r>
            <a:r>
              <a:rPr lang="en-US" dirty="0" smtClean="0"/>
              <a:t> </a:t>
            </a:r>
            <a:r>
              <a:rPr lang="en-US" dirty="0" err="1" smtClean="0"/>
              <a:t>Utilitalia</a:t>
            </a:r>
            <a:r>
              <a:rPr lang="en-US" dirty="0" smtClean="0"/>
              <a:t> 2017):</a:t>
            </a:r>
          </a:p>
          <a:p>
            <a:pPr marL="171450" indent="-171450"/>
            <a:r>
              <a:rPr lang="en-US" dirty="0" smtClean="0"/>
              <a:t>		- 53% </a:t>
            </a:r>
            <a:r>
              <a:rPr lang="en-US" dirty="0" err="1" smtClean="0"/>
              <a:t>degli</a:t>
            </a:r>
            <a:r>
              <a:rPr lang="en-US" dirty="0" smtClean="0"/>
              <a:t> </a:t>
            </a:r>
            <a:r>
              <a:rPr lang="en-US" dirty="0" err="1" smtClean="0"/>
              <a:t>utenti</a:t>
            </a:r>
            <a:r>
              <a:rPr lang="en-US" dirty="0" smtClean="0"/>
              <a:t> </a:t>
            </a:r>
            <a:r>
              <a:rPr lang="en-US" dirty="0" err="1" smtClean="0"/>
              <a:t>italiani</a:t>
            </a:r>
            <a:r>
              <a:rPr lang="en-US" dirty="0" smtClean="0"/>
              <a:t> </a:t>
            </a:r>
            <a:r>
              <a:rPr lang="en-US" dirty="0" err="1" smtClean="0"/>
              <a:t>riceve</a:t>
            </a:r>
            <a:r>
              <a:rPr lang="en-US" dirty="0" smtClean="0"/>
              <a:t> </a:t>
            </a:r>
            <a:r>
              <a:rPr lang="en-US" dirty="0" err="1" smtClean="0"/>
              <a:t>servizio</a:t>
            </a:r>
            <a:r>
              <a:rPr lang="en-US" dirty="0" smtClean="0"/>
              <a:t> </a:t>
            </a:r>
            <a:r>
              <a:rPr lang="en-US" dirty="0" err="1" smtClean="0"/>
              <a:t>idrico</a:t>
            </a:r>
            <a:r>
              <a:rPr lang="en-US" dirty="0" smtClean="0"/>
              <a:t> </a:t>
            </a:r>
            <a:r>
              <a:rPr lang="en-US" dirty="0" err="1" smtClean="0"/>
              <a:t>da</a:t>
            </a:r>
            <a:r>
              <a:rPr lang="en-US" dirty="0" smtClean="0"/>
              <a:t> </a:t>
            </a:r>
            <a:r>
              <a:rPr lang="en-US" dirty="0" err="1" smtClean="0"/>
              <a:t>società</a:t>
            </a:r>
            <a:r>
              <a:rPr lang="en-US" dirty="0" smtClean="0"/>
              <a:t> </a:t>
            </a:r>
            <a:r>
              <a:rPr lang="en-US" dirty="0" err="1" smtClean="0"/>
              <a:t>interamente</a:t>
            </a:r>
            <a:r>
              <a:rPr lang="en-US" dirty="0" smtClean="0"/>
              <a:t> </a:t>
            </a:r>
            <a:br>
              <a:rPr lang="en-US" dirty="0" smtClean="0"/>
            </a:br>
            <a:r>
              <a:rPr lang="en-US" dirty="0" smtClean="0"/>
              <a:t>                 </a:t>
            </a:r>
            <a:r>
              <a:rPr lang="en-US" dirty="0" err="1" smtClean="0"/>
              <a:t>pubbliche</a:t>
            </a:r>
            <a:r>
              <a:rPr lang="en-US" dirty="0" smtClean="0"/>
              <a:t>;</a:t>
            </a:r>
          </a:p>
          <a:p>
            <a:pPr marL="171450" indent="-171450"/>
            <a:r>
              <a:rPr lang="en-US" dirty="0" smtClean="0"/>
              <a:t>		- 32% </a:t>
            </a:r>
            <a:r>
              <a:rPr lang="en-US" dirty="0" err="1" smtClean="0"/>
              <a:t>da</a:t>
            </a:r>
            <a:r>
              <a:rPr lang="en-US" dirty="0" smtClean="0"/>
              <a:t> </a:t>
            </a:r>
            <a:r>
              <a:rPr lang="en-US" dirty="0" err="1" smtClean="0"/>
              <a:t>società</a:t>
            </a:r>
            <a:r>
              <a:rPr lang="en-US" dirty="0" smtClean="0"/>
              <a:t> </a:t>
            </a:r>
            <a:r>
              <a:rPr lang="en-US" dirty="0" err="1" smtClean="0"/>
              <a:t>mista</a:t>
            </a:r>
            <a:r>
              <a:rPr lang="en-US" dirty="0" smtClean="0"/>
              <a:t> a </a:t>
            </a:r>
            <a:r>
              <a:rPr lang="en-US" dirty="0" err="1" smtClean="0"/>
              <a:t>maggioranza</a:t>
            </a:r>
            <a:r>
              <a:rPr lang="en-US" dirty="0" smtClean="0"/>
              <a:t> o </a:t>
            </a:r>
            <a:r>
              <a:rPr lang="en-US" dirty="0" err="1" smtClean="0"/>
              <a:t>controllo</a:t>
            </a:r>
            <a:r>
              <a:rPr lang="en-US" dirty="0" smtClean="0"/>
              <a:t> </a:t>
            </a:r>
            <a:r>
              <a:rPr lang="en-US" dirty="0" err="1" smtClean="0"/>
              <a:t>pubblico</a:t>
            </a:r>
            <a:r>
              <a:rPr lang="en-US" dirty="0" smtClean="0"/>
              <a:t>;</a:t>
            </a:r>
          </a:p>
          <a:p>
            <a:pPr marL="171450" indent="-171450"/>
            <a:r>
              <a:rPr lang="en-US" dirty="0" smtClean="0"/>
              <a:t>		- 12% </a:t>
            </a:r>
            <a:r>
              <a:rPr lang="en-US" dirty="0" err="1" smtClean="0"/>
              <a:t>dall’ente</a:t>
            </a:r>
            <a:r>
              <a:rPr lang="en-US" dirty="0" smtClean="0"/>
              <a:t> locale;</a:t>
            </a:r>
          </a:p>
          <a:p>
            <a:pPr marL="171450" indent="-171450"/>
            <a:r>
              <a:rPr lang="en-US" dirty="0" smtClean="0"/>
              <a:t>		- 3% </a:t>
            </a:r>
            <a:r>
              <a:rPr lang="en-US" dirty="0" err="1" smtClean="0"/>
              <a:t>da</a:t>
            </a:r>
            <a:r>
              <a:rPr lang="en-US" dirty="0" smtClean="0"/>
              <a:t> </a:t>
            </a:r>
            <a:r>
              <a:rPr lang="en-US" dirty="0" err="1" smtClean="0"/>
              <a:t>società</a:t>
            </a:r>
            <a:r>
              <a:rPr lang="en-US" dirty="0" smtClean="0"/>
              <a:t> private o a </a:t>
            </a:r>
            <a:r>
              <a:rPr lang="en-US" dirty="0" err="1" smtClean="0"/>
              <a:t>maggioranza</a:t>
            </a:r>
            <a:r>
              <a:rPr lang="en-US" dirty="0" smtClean="0"/>
              <a:t> o </a:t>
            </a:r>
            <a:r>
              <a:rPr lang="en-US" dirty="0" err="1" smtClean="0"/>
              <a:t>controllo</a:t>
            </a:r>
            <a:r>
              <a:rPr lang="en-US" dirty="0" smtClean="0"/>
              <a:t> </a:t>
            </a:r>
            <a:r>
              <a:rPr lang="en-US" dirty="0" err="1" smtClean="0"/>
              <a:t>privato</a:t>
            </a:r>
            <a:r>
              <a:rPr lang="en-US" dirty="0" smtClean="0"/>
              <a:t>.</a:t>
            </a:r>
          </a:p>
          <a:p>
            <a:pPr marL="171450" indent="-171450">
              <a:buFont typeface="Arial" pitchFamily="34" charset="0"/>
              <a:buChar char="•"/>
            </a:pPr>
            <a:endParaRPr lang="en-US" sz="800" dirty="0" smtClean="0"/>
          </a:p>
          <a:p>
            <a:pPr marL="171450" indent="-171450">
              <a:buFont typeface="Arial" pitchFamily="34" charset="0"/>
              <a:buChar char="•"/>
            </a:pPr>
            <a:r>
              <a:rPr lang="en-US" dirty="0" smtClean="0"/>
              <a:t>La </a:t>
            </a:r>
            <a:r>
              <a:rPr lang="en-US" dirty="0" err="1" smtClean="0"/>
              <a:t>gestione</a:t>
            </a:r>
            <a:r>
              <a:rPr lang="en-US" dirty="0" smtClean="0"/>
              <a:t> </a:t>
            </a:r>
            <a:r>
              <a:rPr lang="en-US" dirty="0" err="1" smtClean="0"/>
              <a:t>delle</a:t>
            </a:r>
            <a:r>
              <a:rPr lang="en-US" dirty="0" smtClean="0"/>
              <a:t> </a:t>
            </a:r>
            <a:r>
              <a:rPr lang="en-US" dirty="0" err="1" smtClean="0"/>
              <a:t>acque</a:t>
            </a:r>
            <a:r>
              <a:rPr lang="en-US" dirty="0" smtClean="0"/>
              <a:t> in </a:t>
            </a:r>
            <a:r>
              <a:rPr lang="en-US" dirty="0" err="1" smtClean="0"/>
              <a:t>agricoltura</a:t>
            </a:r>
            <a:r>
              <a:rPr lang="en-US" dirty="0" smtClean="0"/>
              <a:t> è </a:t>
            </a:r>
            <a:r>
              <a:rPr lang="en-US" dirty="0" err="1" smtClean="0"/>
              <a:t>operata</a:t>
            </a:r>
            <a:r>
              <a:rPr lang="en-US" dirty="0" smtClean="0"/>
              <a:t> </a:t>
            </a:r>
            <a:r>
              <a:rPr lang="en-US" dirty="0" err="1" smtClean="0"/>
              <a:t>principalmente</a:t>
            </a:r>
            <a:r>
              <a:rPr lang="en-US" dirty="0" smtClean="0"/>
              <a:t> </a:t>
            </a:r>
            <a:r>
              <a:rPr lang="en-US" dirty="0" err="1" smtClean="0"/>
              <a:t>da</a:t>
            </a:r>
            <a:r>
              <a:rPr lang="en-US" dirty="0" smtClean="0"/>
              <a:t> </a:t>
            </a:r>
            <a:r>
              <a:rPr lang="en-US" dirty="0" err="1" smtClean="0"/>
              <a:t>consorzi</a:t>
            </a:r>
            <a:r>
              <a:rPr lang="en-US" dirty="0" smtClean="0"/>
              <a:t>  </a:t>
            </a:r>
            <a:r>
              <a:rPr lang="en-US" dirty="0" err="1" smtClean="0"/>
              <a:t>che</a:t>
            </a:r>
            <a:r>
              <a:rPr lang="en-US" dirty="0" smtClean="0"/>
              <a:t> </a:t>
            </a:r>
            <a:r>
              <a:rPr lang="en-US" dirty="0" err="1" smtClean="0"/>
              <a:t>hanno</a:t>
            </a:r>
            <a:r>
              <a:rPr lang="en-US" dirty="0" smtClean="0"/>
              <a:t> </a:t>
            </a:r>
            <a:r>
              <a:rPr lang="en-US" dirty="0" err="1" smtClean="0"/>
              <a:t>natura</a:t>
            </a:r>
            <a:r>
              <a:rPr lang="en-US" dirty="0" smtClean="0"/>
              <a:t> </a:t>
            </a:r>
            <a:r>
              <a:rPr lang="en-US" dirty="0" err="1" smtClean="0"/>
              <a:t>giuridica</a:t>
            </a:r>
            <a:r>
              <a:rPr lang="en-US" dirty="0" smtClean="0"/>
              <a:t> </a:t>
            </a:r>
            <a:r>
              <a:rPr lang="en-US" dirty="0" err="1" smtClean="0"/>
              <a:t>di</a:t>
            </a:r>
            <a:r>
              <a:rPr lang="en-US" dirty="0" smtClean="0"/>
              <a:t> </a:t>
            </a:r>
            <a:r>
              <a:rPr lang="en-US" dirty="0" err="1" smtClean="0"/>
              <a:t>enti</a:t>
            </a:r>
            <a:r>
              <a:rPr lang="en-US" dirty="0" smtClean="0"/>
              <a:t> </a:t>
            </a:r>
            <a:r>
              <a:rPr lang="en-US" dirty="0" err="1" smtClean="0"/>
              <a:t>pubblici</a:t>
            </a:r>
            <a:r>
              <a:rPr lang="en-US" dirty="0" smtClean="0"/>
              <a:t> </a:t>
            </a:r>
            <a:r>
              <a:rPr lang="en-US" dirty="0" err="1" smtClean="0"/>
              <a:t>economici</a:t>
            </a:r>
            <a:r>
              <a:rPr lang="en-US" dirty="0" smtClean="0"/>
              <a:t>.</a:t>
            </a:r>
          </a:p>
          <a:p>
            <a:pPr marL="171450" indent="-171450">
              <a:buFont typeface="Arial" pitchFamily="34" charset="0"/>
              <a:buChar char="•"/>
            </a:pPr>
            <a:endParaRPr lang="en-US" sz="800" dirty="0" smtClean="0"/>
          </a:p>
          <a:p>
            <a:pPr marL="171450" indent="-171450">
              <a:buFont typeface="Arial" pitchFamily="34" charset="0"/>
              <a:buChar char="•"/>
            </a:pPr>
            <a:r>
              <a:rPr lang="en-US" dirty="0" err="1" smtClean="0"/>
              <a:t>Una</a:t>
            </a:r>
            <a:r>
              <a:rPr lang="en-US" dirty="0" smtClean="0"/>
              <a:t> </a:t>
            </a:r>
            <a:r>
              <a:rPr lang="en-US" dirty="0" err="1" smtClean="0"/>
              <a:t>questione</a:t>
            </a:r>
            <a:r>
              <a:rPr lang="en-US" dirty="0" smtClean="0"/>
              <a:t> </a:t>
            </a:r>
            <a:r>
              <a:rPr lang="en-US" dirty="0" err="1" smtClean="0"/>
              <a:t>chiave</a:t>
            </a:r>
            <a:r>
              <a:rPr lang="en-US" dirty="0" smtClean="0"/>
              <a:t>: </a:t>
            </a:r>
            <a:r>
              <a:rPr lang="en-US" dirty="0" err="1" smtClean="0"/>
              <a:t>i</a:t>
            </a:r>
            <a:r>
              <a:rPr lang="en-US" dirty="0" smtClean="0"/>
              <a:t> </a:t>
            </a:r>
            <a:r>
              <a:rPr lang="en-US" dirty="0" err="1" smtClean="0"/>
              <a:t>modelli</a:t>
            </a:r>
            <a:r>
              <a:rPr lang="en-US" dirty="0" smtClean="0"/>
              <a:t> </a:t>
            </a:r>
            <a:r>
              <a:rPr lang="en-US" dirty="0" err="1" smtClean="0"/>
              <a:t>di</a:t>
            </a:r>
            <a:r>
              <a:rPr lang="en-US" dirty="0" smtClean="0"/>
              <a:t> </a:t>
            </a:r>
            <a:r>
              <a:rPr lang="en-US" dirty="0" err="1" smtClean="0"/>
              <a:t>produzione</a:t>
            </a:r>
            <a:r>
              <a:rPr lang="en-US" dirty="0" smtClean="0"/>
              <a:t> in </a:t>
            </a:r>
            <a:r>
              <a:rPr lang="en-US" dirty="0" err="1" smtClean="0"/>
              <a:t>agricoltura</a:t>
            </a:r>
            <a:r>
              <a:rPr lang="en-US" dirty="0" smtClean="0"/>
              <a:t> non </a:t>
            </a:r>
            <a:r>
              <a:rPr lang="en-US" dirty="0" err="1" smtClean="0"/>
              <a:t>sono</a:t>
            </a:r>
            <a:r>
              <a:rPr lang="en-US" dirty="0" smtClean="0"/>
              <a:t> </a:t>
            </a:r>
            <a:r>
              <a:rPr lang="en-US" dirty="0" err="1" smtClean="0"/>
              <a:t>generalmente</a:t>
            </a:r>
            <a:r>
              <a:rPr lang="en-US" dirty="0" smtClean="0"/>
              <a:t> </a:t>
            </a:r>
            <a:r>
              <a:rPr lang="en-US" dirty="0" err="1" smtClean="0"/>
              <a:t>soggetti</a:t>
            </a:r>
            <a:r>
              <a:rPr lang="en-US" dirty="0" smtClean="0"/>
              <a:t> a </a:t>
            </a:r>
            <a:r>
              <a:rPr lang="en-US" dirty="0" err="1" smtClean="0"/>
              <a:t>regolazioni</a:t>
            </a:r>
            <a:r>
              <a:rPr lang="en-US" dirty="0" smtClean="0"/>
              <a:t> </a:t>
            </a:r>
            <a:r>
              <a:rPr lang="en-US" dirty="0" err="1" smtClean="0"/>
              <a:t>sistematiche</a:t>
            </a:r>
            <a:r>
              <a:rPr lang="en-US" dirty="0" smtClean="0"/>
              <a:t>, </a:t>
            </a:r>
            <a:r>
              <a:rPr lang="en-US" dirty="0" err="1" smtClean="0"/>
              <a:t>pur</a:t>
            </a:r>
            <a:r>
              <a:rPr lang="en-US" dirty="0" smtClean="0"/>
              <a:t> </a:t>
            </a:r>
            <a:r>
              <a:rPr lang="en-US" dirty="0" err="1" smtClean="0"/>
              <a:t>impattando</a:t>
            </a:r>
            <a:r>
              <a:rPr lang="en-US" dirty="0" smtClean="0"/>
              <a:t> – </a:t>
            </a:r>
            <a:r>
              <a:rPr lang="en-US" dirty="0" err="1" smtClean="0"/>
              <a:t>attraverso</a:t>
            </a:r>
            <a:r>
              <a:rPr lang="en-US" dirty="0" smtClean="0"/>
              <a:t> la </a:t>
            </a:r>
            <a:r>
              <a:rPr lang="en-US" dirty="0" err="1" smtClean="0"/>
              <a:t>richiesta</a:t>
            </a:r>
            <a:r>
              <a:rPr lang="en-US" dirty="0" smtClean="0"/>
              <a:t> </a:t>
            </a:r>
            <a:r>
              <a:rPr lang="en-US" dirty="0" err="1" smtClean="0"/>
              <a:t>irrigua</a:t>
            </a:r>
            <a:r>
              <a:rPr lang="en-US" dirty="0" smtClean="0"/>
              <a:t> – </a:t>
            </a:r>
            <a:r>
              <a:rPr lang="en-US" dirty="0" err="1" smtClean="0"/>
              <a:t>sul</a:t>
            </a:r>
            <a:r>
              <a:rPr lang="en-US" dirty="0" smtClean="0"/>
              <a:t> </a:t>
            </a:r>
            <a:r>
              <a:rPr lang="en-US" dirty="0" err="1" smtClean="0"/>
              <a:t>patrimonio</a:t>
            </a:r>
            <a:r>
              <a:rPr lang="en-US" dirty="0" smtClean="0"/>
              <a:t> </a:t>
            </a:r>
            <a:r>
              <a:rPr lang="en-US" dirty="0" err="1" smtClean="0"/>
              <a:t>pubblico</a:t>
            </a:r>
            <a:r>
              <a:rPr lang="en-US" dirty="0" smtClean="0"/>
              <a:t>.</a:t>
            </a:r>
          </a:p>
        </p:txBody>
      </p:sp>
      <p:sp>
        <p:nvSpPr>
          <p:cNvPr id="10" name="CasellaDiTesto 9"/>
          <p:cNvSpPr txBox="1"/>
          <p:nvPr/>
        </p:nvSpPr>
        <p:spPr>
          <a:xfrm rot="16200000">
            <a:off x="10837874" y="4187852"/>
            <a:ext cx="2214578" cy="553998"/>
          </a:xfrm>
          <a:prstGeom prst="rect">
            <a:avLst/>
          </a:prstGeom>
          <a:noFill/>
        </p:spPr>
        <p:txBody>
          <a:bodyPr wrap="square" rtlCol="0">
            <a:spAutoFit/>
          </a:bodyPr>
          <a:lstStyle/>
          <a:p>
            <a:r>
              <a:rPr lang="en-US" sz="1000" dirty="0" smtClean="0">
                <a:latin typeface="Century Gothic" panose="020B0502020202020204" pitchFamily="34" charset="0"/>
              </a:rPr>
              <a:t>http://www.usda.gov/oc/photo/, Public domain, via Wikimedia Commons</a:t>
            </a:r>
            <a:endParaRPr lang="it-IT" sz="1000" dirty="0" smtClean="0">
              <a:latin typeface="Century Gothic" panose="020B0502020202020204" pitchFamily="34" charset="0"/>
            </a:endParaRPr>
          </a:p>
        </p:txBody>
      </p:sp>
      <p:pic>
        <p:nvPicPr>
          <p:cNvPr id="6146" name="Picture 2" descr="https://upload.wikimedia.org/wikipedia/commons/1/17/PivotIrrigationOnCotton.jpg"/>
          <p:cNvPicPr>
            <a:picLocks noChangeAspect="1" noChangeArrowheads="1"/>
          </p:cNvPicPr>
          <p:nvPr/>
        </p:nvPicPr>
        <p:blipFill>
          <a:blip r:embed="rId2"/>
          <a:srcRect/>
          <a:stretch>
            <a:fillRect/>
          </a:stretch>
        </p:blipFill>
        <p:spPr bwMode="auto">
          <a:xfrm>
            <a:off x="8382016" y="3357562"/>
            <a:ext cx="3309918" cy="2275569"/>
          </a:xfrm>
          <a:prstGeom prst="rect">
            <a:avLst/>
          </a:prstGeom>
          <a:noFill/>
        </p:spPr>
      </p:pic>
      <p:pic>
        <p:nvPicPr>
          <p:cNvPr id="6148" name="Picture 4" descr="https://upload.wikimedia.org/wikipedia/commons/thumb/c/cb/Lago_ridracoli_05.jpg/512px-Lago_ridracoli_05.jpg"/>
          <p:cNvPicPr>
            <a:picLocks noChangeAspect="1" noChangeArrowheads="1"/>
          </p:cNvPicPr>
          <p:nvPr/>
        </p:nvPicPr>
        <p:blipFill>
          <a:blip r:embed="rId3"/>
          <a:srcRect/>
          <a:stretch>
            <a:fillRect/>
          </a:stretch>
        </p:blipFill>
        <p:spPr bwMode="auto">
          <a:xfrm>
            <a:off x="8382016" y="357166"/>
            <a:ext cx="3287999" cy="2466000"/>
          </a:xfrm>
          <a:prstGeom prst="rect">
            <a:avLst/>
          </a:prstGeom>
          <a:noFill/>
        </p:spPr>
      </p:pic>
      <p:sp>
        <p:nvSpPr>
          <p:cNvPr id="8" name="CasellaDiTesto 7"/>
          <p:cNvSpPr txBox="1"/>
          <p:nvPr/>
        </p:nvSpPr>
        <p:spPr>
          <a:xfrm rot="16200000">
            <a:off x="10659279" y="1300119"/>
            <a:ext cx="2571768" cy="400110"/>
          </a:xfrm>
          <a:prstGeom prst="rect">
            <a:avLst/>
          </a:prstGeom>
          <a:noFill/>
        </p:spPr>
        <p:txBody>
          <a:bodyPr wrap="square" rtlCol="0">
            <a:spAutoFit/>
          </a:bodyPr>
          <a:lstStyle/>
          <a:p>
            <a:r>
              <a:rPr lang="en-US" sz="1000" dirty="0" err="1" smtClean="0">
                <a:latin typeface="Century Gothic" panose="020B0502020202020204" pitchFamily="34" charset="0"/>
              </a:rPr>
              <a:t>Diga</a:t>
            </a:r>
            <a:r>
              <a:rPr lang="en-US" sz="1000" dirty="0" smtClean="0">
                <a:latin typeface="Century Gothic" panose="020B0502020202020204" pitchFamily="34" charset="0"/>
              </a:rPr>
              <a:t> </a:t>
            </a:r>
            <a:r>
              <a:rPr lang="en-US" sz="1000" dirty="0" err="1" smtClean="0">
                <a:latin typeface="Century Gothic" panose="020B0502020202020204" pitchFamily="34" charset="0"/>
              </a:rPr>
              <a:t>di</a:t>
            </a:r>
            <a:r>
              <a:rPr lang="en-US" sz="1000" dirty="0" smtClean="0">
                <a:latin typeface="Century Gothic" panose="020B0502020202020204" pitchFamily="34" charset="0"/>
              </a:rPr>
              <a:t> </a:t>
            </a:r>
            <a:r>
              <a:rPr lang="en-US" sz="1000" dirty="0" err="1" smtClean="0">
                <a:latin typeface="Century Gothic" panose="020B0502020202020204" pitchFamily="34" charset="0"/>
              </a:rPr>
              <a:t>Ridracoli</a:t>
            </a:r>
            <a:r>
              <a:rPr lang="en-US" sz="1000" dirty="0" smtClean="0">
                <a:latin typeface="Century Gothic" panose="020B0502020202020204" pitchFamily="34" charset="0"/>
              </a:rPr>
              <a:t> - Sansa55, CC BY-SA 3.0, via Wikimedia Commons</a:t>
            </a:r>
            <a:endParaRPr lang="it-IT" sz="1000" dirty="0" smtClean="0">
              <a:latin typeface="Century Gothic" panose="020B0502020202020204" pitchFamily="34" charset="0"/>
            </a:endParaRPr>
          </a:p>
        </p:txBody>
      </p:sp>
    </p:spTree>
    <p:extLst>
      <p:ext uri="{BB962C8B-B14F-4D97-AF65-F5344CB8AC3E}">
        <p14:creationId xmlns:p14="http://schemas.microsoft.com/office/powerpoint/2010/main" xmlns="" val="30983331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35360" y="332656"/>
            <a:ext cx="11233149" cy="648071"/>
          </a:xfrm>
        </p:spPr>
        <p:txBody>
          <a:bodyPr/>
          <a:lstStyle/>
          <a:p>
            <a:r>
              <a:rPr lang="en-US" dirty="0" smtClean="0"/>
              <a:t>La </a:t>
            </a:r>
            <a:r>
              <a:rPr lang="en-US" dirty="0" err="1" smtClean="0"/>
              <a:t>Regione</a:t>
            </a:r>
            <a:r>
              <a:rPr lang="en-US" dirty="0" smtClean="0"/>
              <a:t> Emilia-Romagna</a:t>
            </a:r>
            <a:endParaRPr lang="it-IT" dirty="0"/>
          </a:p>
        </p:txBody>
      </p:sp>
      <p:sp>
        <p:nvSpPr>
          <p:cNvPr id="3" name="Segnaposto testo 2"/>
          <p:cNvSpPr>
            <a:spLocks noGrp="1"/>
          </p:cNvSpPr>
          <p:nvPr>
            <p:ph type="body" sz="quarter" idx="11"/>
          </p:nvPr>
        </p:nvSpPr>
        <p:spPr>
          <a:xfrm>
            <a:off x="359693" y="714356"/>
            <a:ext cx="7950885" cy="2232149"/>
          </a:xfrm>
        </p:spPr>
        <p:txBody>
          <a:bodyPr/>
          <a:lstStyle/>
          <a:p>
            <a:pPr marL="171450" indent="-171450">
              <a:buFont typeface="Arial" pitchFamily="34" charset="0"/>
              <a:buChar char="•"/>
            </a:pPr>
            <a:r>
              <a:rPr lang="en-US" dirty="0" smtClean="0"/>
              <a:t>Un </a:t>
            </a:r>
            <a:r>
              <a:rPr lang="en-US" dirty="0" err="1" smtClean="0"/>
              <a:t>caso</a:t>
            </a:r>
            <a:r>
              <a:rPr lang="en-US" dirty="0" smtClean="0"/>
              <a:t> </a:t>
            </a:r>
            <a:r>
              <a:rPr lang="en-US" dirty="0" err="1" smtClean="0"/>
              <a:t>significativo</a:t>
            </a:r>
            <a:r>
              <a:rPr lang="en-US" dirty="0" smtClean="0"/>
              <a:t> </a:t>
            </a:r>
            <a:r>
              <a:rPr lang="en-US" dirty="0" err="1" smtClean="0"/>
              <a:t>di</a:t>
            </a:r>
            <a:r>
              <a:rPr lang="en-US" dirty="0" smtClean="0"/>
              <a:t> link e feedback </a:t>
            </a:r>
            <a:r>
              <a:rPr lang="en-US" dirty="0" err="1" smtClean="0"/>
              <a:t>fra</a:t>
            </a:r>
            <a:r>
              <a:rPr lang="en-US" dirty="0" smtClean="0"/>
              <a:t> </a:t>
            </a:r>
            <a:r>
              <a:rPr lang="en-US" dirty="0" err="1" smtClean="0"/>
              <a:t>economia</a:t>
            </a:r>
            <a:r>
              <a:rPr lang="en-US" dirty="0" smtClean="0"/>
              <a:t>, </a:t>
            </a:r>
            <a:r>
              <a:rPr lang="en-US" dirty="0" err="1" smtClean="0"/>
              <a:t>modello</a:t>
            </a:r>
            <a:r>
              <a:rPr lang="en-US" dirty="0" smtClean="0"/>
              <a:t> </a:t>
            </a:r>
            <a:r>
              <a:rPr lang="en-US" dirty="0" err="1" smtClean="0"/>
              <a:t>di</a:t>
            </a:r>
            <a:r>
              <a:rPr lang="en-US" dirty="0" smtClean="0"/>
              <a:t> </a:t>
            </a:r>
            <a:r>
              <a:rPr lang="en-US" dirty="0" err="1" smtClean="0"/>
              <a:t>produzione</a:t>
            </a:r>
            <a:r>
              <a:rPr lang="en-US" dirty="0" smtClean="0"/>
              <a:t> </a:t>
            </a:r>
            <a:r>
              <a:rPr lang="en-US" dirty="0" err="1" smtClean="0"/>
              <a:t>agricola</a:t>
            </a:r>
            <a:r>
              <a:rPr lang="en-US" dirty="0" smtClean="0"/>
              <a:t>, </a:t>
            </a:r>
            <a:r>
              <a:rPr lang="en-US" dirty="0" err="1" smtClean="0"/>
              <a:t>richiesta</a:t>
            </a:r>
            <a:r>
              <a:rPr lang="en-US" dirty="0" smtClean="0"/>
              <a:t> </a:t>
            </a:r>
            <a:r>
              <a:rPr lang="en-US" dirty="0" err="1" smtClean="0"/>
              <a:t>irrigua</a:t>
            </a:r>
            <a:r>
              <a:rPr lang="en-US" dirty="0" smtClean="0"/>
              <a:t> e </a:t>
            </a:r>
            <a:r>
              <a:rPr lang="en-US" dirty="0" err="1" smtClean="0"/>
              <a:t>ciclo</a:t>
            </a:r>
            <a:r>
              <a:rPr lang="en-US" dirty="0" smtClean="0"/>
              <a:t> </a:t>
            </a:r>
            <a:r>
              <a:rPr lang="en-US" dirty="0" err="1" smtClean="0"/>
              <a:t>idrologico</a:t>
            </a:r>
            <a:r>
              <a:rPr lang="en-US" dirty="0" smtClean="0"/>
              <a:t>:</a:t>
            </a:r>
          </a:p>
          <a:p>
            <a:pPr marL="171450" indent="-171450"/>
            <a:r>
              <a:rPr lang="en-US" dirty="0" smtClean="0"/>
              <a:t>	- </a:t>
            </a:r>
            <a:r>
              <a:rPr lang="en-US" dirty="0" err="1" smtClean="0"/>
              <a:t>Liberalizzazione</a:t>
            </a:r>
            <a:r>
              <a:rPr lang="en-US" dirty="0" smtClean="0"/>
              <a:t> del </a:t>
            </a:r>
            <a:r>
              <a:rPr lang="en-US" dirty="0" err="1" smtClean="0"/>
              <a:t>mercato</a:t>
            </a:r>
            <a:r>
              <a:rPr lang="en-US" dirty="0" smtClean="0"/>
              <a:t> e </a:t>
            </a:r>
            <a:r>
              <a:rPr lang="en-US" dirty="0" err="1" smtClean="0"/>
              <a:t>crescita</a:t>
            </a:r>
            <a:r>
              <a:rPr lang="en-US" dirty="0" smtClean="0"/>
              <a:t> </a:t>
            </a:r>
            <a:r>
              <a:rPr lang="en-US" dirty="0" err="1" smtClean="0"/>
              <a:t>di</a:t>
            </a:r>
            <a:r>
              <a:rPr lang="en-US" dirty="0" smtClean="0"/>
              <a:t> </a:t>
            </a:r>
            <a:r>
              <a:rPr lang="en-US" dirty="0" err="1" smtClean="0"/>
              <a:t>esportazione</a:t>
            </a:r>
            <a:r>
              <a:rPr lang="en-US" dirty="0" smtClean="0"/>
              <a:t>;</a:t>
            </a:r>
          </a:p>
          <a:p>
            <a:pPr marL="171450" indent="-171450"/>
            <a:r>
              <a:rPr lang="en-US" dirty="0" smtClean="0"/>
              <a:t>	- </a:t>
            </a:r>
            <a:r>
              <a:rPr lang="en-US" dirty="0" err="1" smtClean="0"/>
              <a:t>Produzione</a:t>
            </a:r>
            <a:r>
              <a:rPr lang="en-US" dirty="0" smtClean="0"/>
              <a:t> </a:t>
            </a:r>
            <a:r>
              <a:rPr lang="en-US" dirty="0" err="1" smtClean="0"/>
              <a:t>agricola</a:t>
            </a:r>
            <a:r>
              <a:rPr lang="en-US" dirty="0" smtClean="0"/>
              <a:t> </a:t>
            </a:r>
            <a:r>
              <a:rPr lang="en-US" dirty="0" err="1" smtClean="0"/>
              <a:t>idroesigente</a:t>
            </a:r>
            <a:r>
              <a:rPr lang="en-US" dirty="0" smtClean="0"/>
              <a:t>;</a:t>
            </a:r>
          </a:p>
          <a:p>
            <a:pPr marL="171450" indent="-171450"/>
            <a:r>
              <a:rPr lang="en-US" dirty="0" smtClean="0"/>
              <a:t>	- </a:t>
            </a:r>
            <a:r>
              <a:rPr lang="en-US" dirty="0" err="1" smtClean="0"/>
              <a:t>Richiesta</a:t>
            </a:r>
            <a:r>
              <a:rPr lang="en-US" dirty="0" smtClean="0"/>
              <a:t> </a:t>
            </a:r>
            <a:r>
              <a:rPr lang="en-US" dirty="0" err="1" smtClean="0"/>
              <a:t>irrigua</a:t>
            </a:r>
            <a:r>
              <a:rPr lang="en-US" dirty="0" smtClean="0"/>
              <a:t>;</a:t>
            </a:r>
          </a:p>
          <a:p>
            <a:pPr marL="171450" indent="-171450"/>
            <a:r>
              <a:rPr lang="en-US" dirty="0" smtClean="0"/>
              <a:t>	- </a:t>
            </a:r>
            <a:r>
              <a:rPr lang="en-US" dirty="0" err="1" smtClean="0"/>
              <a:t>Cambiamenti</a:t>
            </a:r>
            <a:r>
              <a:rPr lang="en-US" dirty="0" smtClean="0"/>
              <a:t> </a:t>
            </a:r>
            <a:r>
              <a:rPr lang="en-US" dirty="0" err="1" smtClean="0"/>
              <a:t>climatici</a:t>
            </a:r>
            <a:r>
              <a:rPr lang="en-US" dirty="0" smtClean="0"/>
              <a:t> (Montanari et al., 2023; </a:t>
            </a:r>
            <a:r>
              <a:rPr lang="en-US" dirty="0" err="1" smtClean="0"/>
              <a:t>Guo</a:t>
            </a:r>
            <a:r>
              <a:rPr lang="en-US" dirty="0" smtClean="0"/>
              <a:t> &amp; Montanari, 2023);</a:t>
            </a:r>
          </a:p>
          <a:p>
            <a:pPr marL="171450" indent="-171450"/>
            <a:r>
              <a:rPr lang="en-US" dirty="0" smtClean="0"/>
              <a:t>	- </a:t>
            </a:r>
            <a:r>
              <a:rPr lang="en-US" dirty="0" err="1" smtClean="0"/>
              <a:t>Nei</a:t>
            </a:r>
            <a:r>
              <a:rPr lang="en-US" dirty="0" smtClean="0"/>
              <a:t> </a:t>
            </a:r>
            <a:r>
              <a:rPr lang="en-US" dirty="0" err="1" smtClean="0"/>
              <a:t>casi</a:t>
            </a:r>
            <a:r>
              <a:rPr lang="en-US" dirty="0" smtClean="0"/>
              <a:t> virtuosi </a:t>
            </a:r>
            <a:r>
              <a:rPr lang="en-US" dirty="0" err="1" smtClean="0"/>
              <a:t>realizzazione</a:t>
            </a:r>
            <a:r>
              <a:rPr lang="en-US" dirty="0" smtClean="0"/>
              <a:t> </a:t>
            </a:r>
            <a:r>
              <a:rPr lang="en-US" dirty="0" err="1" smtClean="0"/>
              <a:t>di</a:t>
            </a:r>
            <a:r>
              <a:rPr lang="en-US" dirty="0" smtClean="0"/>
              <a:t> </a:t>
            </a:r>
            <a:r>
              <a:rPr lang="en-US" dirty="0" err="1" smtClean="0"/>
              <a:t>piccoli</a:t>
            </a:r>
            <a:r>
              <a:rPr lang="en-US" dirty="0" smtClean="0"/>
              <a:t> </a:t>
            </a:r>
            <a:r>
              <a:rPr lang="en-US" dirty="0" err="1" smtClean="0"/>
              <a:t>invasi</a:t>
            </a:r>
            <a:r>
              <a:rPr lang="en-US" dirty="0" smtClean="0"/>
              <a:t> ad </a:t>
            </a:r>
            <a:r>
              <a:rPr lang="en-US" dirty="0" err="1" smtClean="0"/>
              <a:t>uso</a:t>
            </a:r>
            <a:r>
              <a:rPr lang="en-US" dirty="0" smtClean="0"/>
              <a:t> </a:t>
            </a:r>
            <a:r>
              <a:rPr lang="en-US" dirty="0" err="1" smtClean="0"/>
              <a:t>irriguo</a:t>
            </a:r>
            <a:r>
              <a:rPr lang="en-US" dirty="0" smtClean="0"/>
              <a:t>;</a:t>
            </a:r>
          </a:p>
          <a:p>
            <a:pPr marL="171450" indent="-171450"/>
            <a:r>
              <a:rPr lang="en-US" dirty="0" smtClean="0"/>
              <a:t>	- </a:t>
            </a:r>
            <a:r>
              <a:rPr lang="en-US" dirty="0" err="1" smtClean="0"/>
              <a:t>Grandi</a:t>
            </a:r>
            <a:r>
              <a:rPr lang="en-US" dirty="0" smtClean="0"/>
              <a:t> </a:t>
            </a:r>
            <a:r>
              <a:rPr lang="en-US" dirty="0" err="1" smtClean="0"/>
              <a:t>Invasi</a:t>
            </a:r>
            <a:r>
              <a:rPr lang="en-US" dirty="0" smtClean="0"/>
              <a:t>;</a:t>
            </a:r>
          </a:p>
          <a:p>
            <a:pPr marL="171450" indent="-171450"/>
            <a:r>
              <a:rPr lang="en-US" dirty="0" smtClean="0"/>
              <a:t>	- </a:t>
            </a:r>
            <a:r>
              <a:rPr lang="en-US" dirty="0" err="1" smtClean="0"/>
              <a:t>Impatto</a:t>
            </a:r>
            <a:r>
              <a:rPr lang="en-US" dirty="0" smtClean="0"/>
              <a:t> </a:t>
            </a:r>
            <a:r>
              <a:rPr lang="en-US" dirty="0" err="1" smtClean="0"/>
              <a:t>economico</a:t>
            </a:r>
            <a:r>
              <a:rPr lang="en-US" dirty="0" smtClean="0"/>
              <a:t> </a:t>
            </a:r>
            <a:r>
              <a:rPr lang="en-US" dirty="0" err="1" smtClean="0"/>
              <a:t>ed</a:t>
            </a:r>
            <a:r>
              <a:rPr lang="en-US" dirty="0" smtClean="0"/>
              <a:t> </a:t>
            </a:r>
            <a:r>
              <a:rPr lang="en-US" dirty="0" err="1" smtClean="0"/>
              <a:t>idrologico</a:t>
            </a:r>
            <a:r>
              <a:rPr lang="en-US" dirty="0" smtClean="0"/>
              <a:t>, </a:t>
            </a:r>
            <a:r>
              <a:rPr lang="en-US" dirty="0" err="1" smtClean="0"/>
              <a:t>che</a:t>
            </a:r>
            <a:r>
              <a:rPr lang="en-US" dirty="0" smtClean="0"/>
              <a:t> a </a:t>
            </a:r>
            <a:r>
              <a:rPr lang="en-US" dirty="0" err="1" smtClean="0"/>
              <a:t>sua</a:t>
            </a:r>
            <a:r>
              <a:rPr lang="en-US" dirty="0" smtClean="0"/>
              <a:t> </a:t>
            </a:r>
            <a:r>
              <a:rPr lang="en-US" dirty="0" err="1" smtClean="0"/>
              <a:t>volta</a:t>
            </a:r>
            <a:r>
              <a:rPr lang="en-US" dirty="0" smtClean="0"/>
              <a:t> </a:t>
            </a:r>
            <a:r>
              <a:rPr lang="en-US" dirty="0" err="1" smtClean="0"/>
              <a:t>condiziona</a:t>
            </a:r>
            <a:r>
              <a:rPr lang="en-US" dirty="0" smtClean="0"/>
              <a:t> la </a:t>
            </a:r>
            <a:r>
              <a:rPr lang="en-US" dirty="0" err="1" smtClean="0"/>
              <a:t>politica</a:t>
            </a:r>
            <a:r>
              <a:rPr lang="en-US" dirty="0" smtClean="0"/>
              <a:t> </a:t>
            </a:r>
            <a:br>
              <a:rPr lang="en-US" dirty="0" smtClean="0"/>
            </a:br>
            <a:r>
              <a:rPr lang="en-US" dirty="0" smtClean="0"/>
              <a:t>  </a:t>
            </a:r>
            <a:r>
              <a:rPr lang="en-US" dirty="0" err="1" smtClean="0"/>
              <a:t>economica</a:t>
            </a:r>
            <a:r>
              <a:rPr lang="en-US" dirty="0" smtClean="0"/>
              <a:t> e la </a:t>
            </a:r>
            <a:r>
              <a:rPr lang="en-US" dirty="0" err="1" smtClean="0"/>
              <a:t>disponibilità</a:t>
            </a:r>
            <a:r>
              <a:rPr lang="en-US" dirty="0" smtClean="0"/>
              <a:t> </a:t>
            </a:r>
            <a:r>
              <a:rPr lang="en-US" dirty="0" err="1" smtClean="0"/>
              <a:t>idrica</a:t>
            </a:r>
            <a:r>
              <a:rPr lang="en-US" dirty="0" smtClean="0"/>
              <a:t>.</a:t>
            </a:r>
          </a:p>
          <a:p>
            <a:pPr marL="171450" indent="-171450"/>
            <a:endParaRPr lang="en-US" sz="800" dirty="0" smtClean="0"/>
          </a:p>
          <a:p>
            <a:pPr marL="171450" indent="-171450">
              <a:buFont typeface="Arial" pitchFamily="34" charset="0"/>
              <a:buChar char="•"/>
            </a:pPr>
            <a:r>
              <a:rPr lang="en-US" dirty="0" err="1" smtClean="0"/>
              <a:t>Questioni</a:t>
            </a:r>
            <a:r>
              <a:rPr lang="en-US" dirty="0" smtClean="0"/>
              <a:t> </a:t>
            </a:r>
            <a:r>
              <a:rPr lang="en-US" dirty="0" err="1" smtClean="0"/>
              <a:t>chiave</a:t>
            </a:r>
            <a:r>
              <a:rPr lang="en-US" dirty="0" smtClean="0"/>
              <a:t>: </a:t>
            </a:r>
            <a:r>
              <a:rPr lang="en-US" dirty="0" err="1" smtClean="0"/>
              <a:t>prevedibilità</a:t>
            </a:r>
            <a:r>
              <a:rPr lang="en-US" dirty="0" smtClean="0"/>
              <a:t> e </a:t>
            </a:r>
            <a:r>
              <a:rPr lang="en-US" dirty="0" err="1" smtClean="0"/>
              <a:t>previsione</a:t>
            </a:r>
            <a:r>
              <a:rPr lang="en-US" dirty="0" smtClean="0"/>
              <a:t> </a:t>
            </a:r>
            <a:r>
              <a:rPr lang="en-US" dirty="0" err="1" smtClean="0"/>
              <a:t>degli</a:t>
            </a:r>
            <a:r>
              <a:rPr lang="en-US" dirty="0" smtClean="0"/>
              <a:t> </a:t>
            </a:r>
            <a:r>
              <a:rPr lang="en-US" dirty="0" err="1" smtClean="0"/>
              <a:t>orientamenti</a:t>
            </a:r>
            <a:r>
              <a:rPr lang="en-US" dirty="0" smtClean="0"/>
              <a:t> </a:t>
            </a:r>
            <a:r>
              <a:rPr lang="en-US" dirty="0" err="1" smtClean="0"/>
              <a:t>di</a:t>
            </a:r>
            <a:r>
              <a:rPr lang="en-US" dirty="0" smtClean="0"/>
              <a:t> </a:t>
            </a:r>
            <a:r>
              <a:rPr lang="en-US" dirty="0" err="1" smtClean="0"/>
              <a:t>politica</a:t>
            </a:r>
            <a:r>
              <a:rPr lang="en-US" dirty="0" smtClean="0"/>
              <a:t> </a:t>
            </a:r>
            <a:r>
              <a:rPr lang="en-US" dirty="0" err="1" smtClean="0"/>
              <a:t>economica</a:t>
            </a:r>
            <a:r>
              <a:rPr lang="en-US" dirty="0" smtClean="0"/>
              <a:t>. </a:t>
            </a:r>
            <a:r>
              <a:rPr lang="en-US" dirty="0" err="1" smtClean="0"/>
              <a:t>L’esportazione</a:t>
            </a:r>
            <a:r>
              <a:rPr lang="en-US" dirty="0" smtClean="0"/>
              <a:t> </a:t>
            </a:r>
            <a:r>
              <a:rPr lang="en-US" dirty="0" err="1" smtClean="0"/>
              <a:t>sarà</a:t>
            </a:r>
            <a:r>
              <a:rPr lang="en-US" dirty="0" smtClean="0"/>
              <a:t> </a:t>
            </a:r>
            <a:r>
              <a:rPr lang="en-US" dirty="0" err="1" smtClean="0"/>
              <a:t>ancora</a:t>
            </a:r>
            <a:r>
              <a:rPr lang="en-US" dirty="0" smtClean="0"/>
              <a:t> </a:t>
            </a:r>
            <a:r>
              <a:rPr lang="en-US" dirty="0" err="1" smtClean="0"/>
              <a:t>fiorente</a:t>
            </a:r>
            <a:r>
              <a:rPr lang="en-US" dirty="0" smtClean="0"/>
              <a:t> </a:t>
            </a:r>
            <a:r>
              <a:rPr lang="en-US" dirty="0" err="1" smtClean="0"/>
              <a:t>nel</a:t>
            </a:r>
            <a:r>
              <a:rPr lang="en-US" dirty="0" smtClean="0"/>
              <a:t> </a:t>
            </a:r>
            <a:r>
              <a:rPr lang="en-US" dirty="0" err="1" smtClean="0"/>
              <a:t>futuro</a:t>
            </a:r>
            <a:r>
              <a:rPr lang="en-US" dirty="0" smtClean="0"/>
              <a:t>? </a:t>
            </a:r>
            <a:r>
              <a:rPr lang="en-US" dirty="0" err="1" smtClean="0"/>
              <a:t>Quale</a:t>
            </a:r>
            <a:r>
              <a:rPr lang="en-US" dirty="0" smtClean="0"/>
              <a:t> </a:t>
            </a:r>
            <a:r>
              <a:rPr lang="en-US" dirty="0" err="1" smtClean="0"/>
              <a:t>tasso</a:t>
            </a:r>
            <a:r>
              <a:rPr lang="en-US" dirty="0" smtClean="0"/>
              <a:t> </a:t>
            </a:r>
            <a:r>
              <a:rPr lang="en-US" dirty="0" err="1" smtClean="0"/>
              <a:t>di</a:t>
            </a:r>
            <a:r>
              <a:rPr lang="en-US" dirty="0" smtClean="0"/>
              <a:t> </a:t>
            </a:r>
            <a:r>
              <a:rPr lang="en-US" dirty="0" err="1" smtClean="0"/>
              <a:t>inflazione</a:t>
            </a:r>
            <a:r>
              <a:rPr lang="en-US" dirty="0" smtClean="0"/>
              <a:t> </a:t>
            </a:r>
            <a:r>
              <a:rPr lang="en-US" dirty="0" err="1" smtClean="0"/>
              <a:t>possiamo</a:t>
            </a:r>
            <a:r>
              <a:rPr lang="en-US" dirty="0" smtClean="0"/>
              <a:t> </a:t>
            </a:r>
            <a:r>
              <a:rPr lang="en-US" dirty="0" err="1" smtClean="0"/>
              <a:t>attendere</a:t>
            </a:r>
            <a:r>
              <a:rPr lang="en-US" dirty="0" smtClean="0"/>
              <a:t> per </a:t>
            </a:r>
            <a:r>
              <a:rPr lang="en-US" dirty="0" err="1" smtClean="0"/>
              <a:t>il</a:t>
            </a:r>
            <a:r>
              <a:rPr lang="en-US" dirty="0" smtClean="0"/>
              <a:t> </a:t>
            </a:r>
            <a:r>
              <a:rPr lang="en-US" dirty="0" err="1" smtClean="0"/>
              <a:t>futuro</a:t>
            </a:r>
            <a:r>
              <a:rPr lang="en-US" dirty="0" smtClean="0"/>
              <a:t>? </a:t>
            </a:r>
            <a:r>
              <a:rPr lang="en-US" dirty="0" err="1" smtClean="0"/>
              <a:t>Quale</a:t>
            </a:r>
            <a:r>
              <a:rPr lang="en-US" dirty="0" smtClean="0"/>
              <a:t> </a:t>
            </a:r>
            <a:r>
              <a:rPr lang="en-US" dirty="0" err="1" smtClean="0"/>
              <a:t>modello</a:t>
            </a:r>
            <a:r>
              <a:rPr lang="en-US" dirty="0" smtClean="0"/>
              <a:t> </a:t>
            </a:r>
            <a:r>
              <a:rPr lang="en-US" dirty="0" err="1" smtClean="0"/>
              <a:t>di</a:t>
            </a:r>
            <a:r>
              <a:rPr lang="en-US" dirty="0" smtClean="0"/>
              <a:t> </a:t>
            </a:r>
            <a:r>
              <a:rPr lang="en-US" dirty="0" err="1" smtClean="0"/>
              <a:t>produzione</a:t>
            </a:r>
            <a:r>
              <a:rPr lang="en-US" dirty="0" smtClean="0"/>
              <a:t> </a:t>
            </a:r>
            <a:r>
              <a:rPr lang="en-US" dirty="0" err="1" smtClean="0"/>
              <a:t>agricola</a:t>
            </a:r>
            <a:r>
              <a:rPr lang="en-US" dirty="0" smtClean="0"/>
              <a:t> </a:t>
            </a:r>
            <a:r>
              <a:rPr lang="en-US" dirty="0" err="1" smtClean="0"/>
              <a:t>incoraggiare</a:t>
            </a:r>
            <a:r>
              <a:rPr lang="en-US" dirty="0" smtClean="0"/>
              <a:t>? </a:t>
            </a:r>
            <a:r>
              <a:rPr lang="en-US" dirty="0" err="1" smtClean="0"/>
              <a:t>Quali</a:t>
            </a:r>
            <a:r>
              <a:rPr lang="en-US" dirty="0" smtClean="0"/>
              <a:t> </a:t>
            </a:r>
            <a:r>
              <a:rPr lang="en-US" dirty="0" err="1" smtClean="0"/>
              <a:t>strumenti</a:t>
            </a:r>
            <a:r>
              <a:rPr lang="en-US" dirty="0" smtClean="0"/>
              <a:t> </a:t>
            </a:r>
            <a:r>
              <a:rPr lang="en-US" dirty="0" err="1" smtClean="0"/>
              <a:t>abbiamo</a:t>
            </a:r>
            <a:r>
              <a:rPr lang="en-US" dirty="0" smtClean="0"/>
              <a:t> a </a:t>
            </a:r>
            <a:r>
              <a:rPr lang="en-US" dirty="0" err="1" smtClean="0"/>
              <a:t>disposizione</a:t>
            </a:r>
            <a:r>
              <a:rPr lang="en-US" dirty="0" smtClean="0"/>
              <a:t> per </a:t>
            </a:r>
            <a:r>
              <a:rPr lang="en-US" dirty="0" err="1" smtClean="0"/>
              <a:t>condizionare</a:t>
            </a:r>
            <a:r>
              <a:rPr lang="en-US" dirty="0" smtClean="0"/>
              <a:t> </a:t>
            </a:r>
            <a:r>
              <a:rPr lang="en-US" dirty="0" err="1" smtClean="0"/>
              <a:t>il</a:t>
            </a:r>
            <a:r>
              <a:rPr lang="en-US" dirty="0" smtClean="0"/>
              <a:t> </a:t>
            </a:r>
            <a:r>
              <a:rPr lang="en-US" dirty="0" err="1" smtClean="0"/>
              <a:t>modello</a:t>
            </a:r>
            <a:r>
              <a:rPr lang="en-US" dirty="0" smtClean="0"/>
              <a:t> </a:t>
            </a:r>
            <a:r>
              <a:rPr lang="en-US" dirty="0" err="1" smtClean="0"/>
              <a:t>di</a:t>
            </a:r>
            <a:r>
              <a:rPr lang="en-US" dirty="0" smtClean="0"/>
              <a:t> </a:t>
            </a:r>
            <a:r>
              <a:rPr lang="en-US" dirty="0" err="1" smtClean="0"/>
              <a:t>produzione</a:t>
            </a:r>
            <a:r>
              <a:rPr lang="en-US" dirty="0" smtClean="0"/>
              <a:t>?</a:t>
            </a:r>
          </a:p>
          <a:p>
            <a:pPr marL="171450" indent="-171450">
              <a:buFont typeface="Arial" pitchFamily="34" charset="0"/>
              <a:buChar char="•"/>
            </a:pPr>
            <a:endParaRPr lang="en-US" sz="800" dirty="0" smtClean="0"/>
          </a:p>
          <a:p>
            <a:pPr marL="171450" indent="-171450">
              <a:buFont typeface="Arial" pitchFamily="34" charset="0"/>
              <a:buChar char="•"/>
            </a:pPr>
            <a:r>
              <a:rPr lang="en-US" dirty="0" err="1" smtClean="0"/>
              <a:t>Attualmente</a:t>
            </a:r>
            <a:r>
              <a:rPr lang="en-US" dirty="0" smtClean="0"/>
              <a:t> vi </a:t>
            </a:r>
            <a:r>
              <a:rPr lang="en-US" dirty="0" err="1" smtClean="0"/>
              <a:t>sono</a:t>
            </a:r>
            <a:r>
              <a:rPr lang="en-US" dirty="0" smtClean="0"/>
              <a:t> </a:t>
            </a:r>
            <a:r>
              <a:rPr lang="en-US" dirty="0" err="1" smtClean="0"/>
              <a:t>forti</a:t>
            </a:r>
            <a:r>
              <a:rPr lang="en-US" dirty="0" smtClean="0"/>
              <a:t> </a:t>
            </a:r>
            <a:r>
              <a:rPr lang="en-US" dirty="0" err="1" smtClean="0"/>
              <a:t>dubbi</a:t>
            </a:r>
            <a:r>
              <a:rPr lang="en-US" dirty="0" smtClean="0"/>
              <a:t> </a:t>
            </a:r>
            <a:r>
              <a:rPr lang="en-US" dirty="0" err="1" smtClean="0"/>
              <a:t>sulla</a:t>
            </a:r>
            <a:r>
              <a:rPr lang="en-US" dirty="0" smtClean="0"/>
              <a:t> </a:t>
            </a:r>
            <a:r>
              <a:rPr lang="en-US" dirty="0" err="1" smtClean="0"/>
              <a:t>sostenibilità</a:t>
            </a:r>
            <a:r>
              <a:rPr lang="en-US" dirty="0" smtClean="0"/>
              <a:t> del </a:t>
            </a:r>
            <a:r>
              <a:rPr lang="en-US" dirty="0" err="1" smtClean="0"/>
              <a:t>modello</a:t>
            </a:r>
            <a:r>
              <a:rPr lang="en-US" dirty="0" smtClean="0"/>
              <a:t> </a:t>
            </a:r>
            <a:r>
              <a:rPr lang="en-US" dirty="0" err="1" smtClean="0"/>
              <a:t>attuale</a:t>
            </a:r>
            <a:r>
              <a:rPr lang="en-US" dirty="0" smtClean="0"/>
              <a:t> </a:t>
            </a:r>
            <a:r>
              <a:rPr lang="en-US" dirty="0" err="1" smtClean="0"/>
              <a:t>di</a:t>
            </a:r>
            <a:r>
              <a:rPr lang="en-US" dirty="0" smtClean="0"/>
              <a:t> </a:t>
            </a:r>
            <a:r>
              <a:rPr lang="en-US" dirty="0" err="1" smtClean="0"/>
              <a:t>sviluppo</a:t>
            </a:r>
            <a:r>
              <a:rPr lang="en-US" dirty="0" smtClean="0"/>
              <a:t> </a:t>
            </a:r>
            <a:r>
              <a:rPr lang="en-US" dirty="0" err="1" smtClean="0"/>
              <a:t>agricolo</a:t>
            </a:r>
            <a:r>
              <a:rPr lang="en-US" dirty="0" smtClean="0"/>
              <a:t> </a:t>
            </a:r>
            <a:r>
              <a:rPr lang="en-US" dirty="0" err="1" smtClean="0"/>
              <a:t>basato</a:t>
            </a:r>
            <a:r>
              <a:rPr lang="en-US" dirty="0" smtClean="0"/>
              <a:t> </a:t>
            </a:r>
            <a:r>
              <a:rPr lang="en-US" dirty="0" err="1" smtClean="0"/>
              <a:t>su</a:t>
            </a:r>
            <a:r>
              <a:rPr lang="en-US" dirty="0" smtClean="0"/>
              <a:t> un </a:t>
            </a:r>
            <a:r>
              <a:rPr lang="en-US" dirty="0" err="1" smtClean="0"/>
              <a:t>sistema</a:t>
            </a:r>
            <a:r>
              <a:rPr lang="en-US" dirty="0" smtClean="0"/>
              <a:t> </a:t>
            </a:r>
            <a:r>
              <a:rPr lang="en-US" dirty="0" err="1" smtClean="0"/>
              <a:t>economico</a:t>
            </a:r>
            <a:r>
              <a:rPr lang="en-US" dirty="0" smtClean="0"/>
              <a:t> in </a:t>
            </a:r>
            <a:r>
              <a:rPr lang="en-US" dirty="0" err="1" smtClean="0"/>
              <a:t>difficoltà</a:t>
            </a:r>
            <a:r>
              <a:rPr lang="en-US" dirty="0" smtClean="0"/>
              <a:t> e </a:t>
            </a:r>
            <a:r>
              <a:rPr lang="en-US" dirty="0" err="1" smtClean="0"/>
              <a:t>su</a:t>
            </a:r>
            <a:r>
              <a:rPr lang="en-US" dirty="0" smtClean="0"/>
              <a:t> </a:t>
            </a:r>
            <a:r>
              <a:rPr lang="en-US" dirty="0" err="1" smtClean="0"/>
              <a:t>richieste</a:t>
            </a:r>
            <a:r>
              <a:rPr lang="en-US" dirty="0" smtClean="0"/>
              <a:t> </a:t>
            </a:r>
            <a:r>
              <a:rPr lang="en-US" dirty="0" err="1" smtClean="0"/>
              <a:t>idriche</a:t>
            </a:r>
            <a:r>
              <a:rPr lang="en-US" dirty="0" smtClean="0"/>
              <a:t> </a:t>
            </a:r>
            <a:r>
              <a:rPr lang="en-US" dirty="0" err="1" smtClean="0"/>
              <a:t>che</a:t>
            </a:r>
            <a:r>
              <a:rPr lang="en-US" dirty="0" smtClean="0"/>
              <a:t> </a:t>
            </a:r>
            <a:r>
              <a:rPr lang="en-US" dirty="0" err="1" smtClean="0"/>
              <a:t>appaiono</a:t>
            </a:r>
            <a:r>
              <a:rPr lang="en-US" dirty="0" smtClean="0"/>
              <a:t> </a:t>
            </a:r>
            <a:r>
              <a:rPr lang="en-US" dirty="0" err="1" smtClean="0"/>
              <a:t>difficili</a:t>
            </a:r>
            <a:r>
              <a:rPr lang="en-US" dirty="0" smtClean="0"/>
              <a:t> </a:t>
            </a:r>
            <a:r>
              <a:rPr lang="en-US" dirty="0" err="1" smtClean="0"/>
              <a:t>da</a:t>
            </a:r>
            <a:r>
              <a:rPr lang="en-US" dirty="0" smtClean="0"/>
              <a:t> </a:t>
            </a:r>
            <a:r>
              <a:rPr lang="en-US" dirty="0" err="1" smtClean="0"/>
              <a:t>soddisfare</a:t>
            </a:r>
            <a:r>
              <a:rPr lang="en-US" dirty="0" smtClean="0"/>
              <a:t> e </a:t>
            </a:r>
            <a:r>
              <a:rPr lang="en-US" dirty="0" err="1" smtClean="0"/>
              <a:t>che</a:t>
            </a:r>
            <a:r>
              <a:rPr lang="en-US" dirty="0" smtClean="0"/>
              <a:t> </a:t>
            </a:r>
            <a:r>
              <a:rPr lang="en-US" dirty="0" err="1" smtClean="0"/>
              <a:t>sono</a:t>
            </a:r>
            <a:r>
              <a:rPr lang="en-US" dirty="0" smtClean="0"/>
              <a:t> </a:t>
            </a:r>
            <a:r>
              <a:rPr lang="en-US" dirty="0" err="1" smtClean="0"/>
              <a:t>comunque</a:t>
            </a:r>
            <a:r>
              <a:rPr lang="en-US" dirty="0" smtClean="0"/>
              <a:t> </a:t>
            </a:r>
            <a:r>
              <a:rPr lang="en-US" dirty="0" err="1" smtClean="0"/>
              <a:t>soddisfabili</a:t>
            </a:r>
            <a:r>
              <a:rPr lang="en-US" dirty="0" smtClean="0"/>
              <a:t> solo a </a:t>
            </a:r>
            <a:r>
              <a:rPr lang="en-US" dirty="0" err="1" smtClean="0"/>
              <a:t>spese</a:t>
            </a:r>
            <a:r>
              <a:rPr lang="en-US" dirty="0" smtClean="0"/>
              <a:t> </a:t>
            </a:r>
            <a:r>
              <a:rPr lang="en-US" dirty="0" err="1" smtClean="0"/>
              <a:t>di</a:t>
            </a:r>
            <a:r>
              <a:rPr lang="en-US" dirty="0" smtClean="0"/>
              <a:t> </a:t>
            </a:r>
            <a:r>
              <a:rPr lang="en-US" dirty="0" err="1" smtClean="0"/>
              <a:t>grande</a:t>
            </a:r>
            <a:r>
              <a:rPr lang="en-US" dirty="0" smtClean="0"/>
              <a:t> </a:t>
            </a:r>
            <a:r>
              <a:rPr lang="en-US" dirty="0" err="1" smtClean="0"/>
              <a:t>impatto</a:t>
            </a:r>
            <a:r>
              <a:rPr lang="en-US" dirty="0" smtClean="0"/>
              <a:t>.</a:t>
            </a:r>
          </a:p>
        </p:txBody>
      </p:sp>
      <p:sp>
        <p:nvSpPr>
          <p:cNvPr id="10" name="CasellaDiTesto 9"/>
          <p:cNvSpPr txBox="1"/>
          <p:nvPr/>
        </p:nvSpPr>
        <p:spPr>
          <a:xfrm rot="16200000">
            <a:off x="11027532" y="2050218"/>
            <a:ext cx="1928826" cy="400110"/>
          </a:xfrm>
          <a:prstGeom prst="rect">
            <a:avLst/>
          </a:prstGeom>
          <a:noFill/>
        </p:spPr>
        <p:txBody>
          <a:bodyPr wrap="square" rtlCol="0">
            <a:spAutoFit/>
          </a:bodyPr>
          <a:lstStyle/>
          <a:p>
            <a:r>
              <a:rPr lang="it-IT" sz="1000" dirty="0" smtClean="0">
                <a:latin typeface="Century Gothic" panose="020B0502020202020204" pitchFamily="34" charset="0"/>
              </a:rPr>
              <a:t>Fonte: </a:t>
            </a:r>
            <a:r>
              <a:rPr lang="it-IT" sz="1000" dirty="0" err="1" smtClean="0">
                <a:latin typeface="Century Gothic" panose="020B0502020202020204" pitchFamily="34" charset="0"/>
              </a:rPr>
              <a:t>Movimprese</a:t>
            </a:r>
            <a:r>
              <a:rPr lang="it-IT" sz="1000" dirty="0" smtClean="0">
                <a:latin typeface="Century Gothic" panose="020B0502020202020204" pitchFamily="34" charset="0"/>
              </a:rPr>
              <a:t>, </a:t>
            </a:r>
            <a:r>
              <a:rPr lang="it-IT" sz="1000" dirty="0" err="1" smtClean="0">
                <a:latin typeface="Century Gothic" panose="020B0502020202020204" pitchFamily="34" charset="0"/>
              </a:rPr>
              <a:t>Ista</a:t>
            </a:r>
            <a:r>
              <a:rPr lang="it-IT" sz="1000" dirty="0" smtClean="0">
                <a:latin typeface="Century Gothic" panose="020B0502020202020204" pitchFamily="34" charset="0"/>
              </a:rPr>
              <a:t>, cortesia di Nomisma</a:t>
            </a:r>
          </a:p>
        </p:txBody>
      </p:sp>
      <p:pic>
        <p:nvPicPr>
          <p:cNvPr id="5121" name="Picture 1"/>
          <p:cNvPicPr>
            <a:picLocks noChangeAspect="1" noChangeArrowheads="1"/>
          </p:cNvPicPr>
          <p:nvPr/>
        </p:nvPicPr>
        <p:blipFill>
          <a:blip r:embed="rId2"/>
          <a:srcRect/>
          <a:stretch>
            <a:fillRect/>
          </a:stretch>
        </p:blipFill>
        <p:spPr bwMode="auto">
          <a:xfrm>
            <a:off x="7667636" y="785794"/>
            <a:ext cx="4107222" cy="3929090"/>
          </a:xfrm>
          <a:prstGeom prst="rect">
            <a:avLst/>
          </a:prstGeom>
          <a:noFill/>
          <a:ln w="9525">
            <a:noFill/>
            <a:miter lim="800000"/>
            <a:headEnd/>
            <a:tailEnd/>
          </a:ln>
          <a:effectLst/>
        </p:spPr>
      </p:pic>
    </p:spTree>
    <p:extLst>
      <p:ext uri="{BB962C8B-B14F-4D97-AF65-F5344CB8AC3E}">
        <p14:creationId xmlns:p14="http://schemas.microsoft.com/office/powerpoint/2010/main" xmlns="" val="30983331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35360" y="332656"/>
            <a:ext cx="11233149" cy="648071"/>
          </a:xfrm>
        </p:spPr>
        <p:txBody>
          <a:bodyPr/>
          <a:lstStyle/>
          <a:p>
            <a:r>
              <a:rPr lang="en-US" dirty="0" smtClean="0"/>
              <a:t>La </a:t>
            </a:r>
            <a:r>
              <a:rPr lang="en-US" dirty="0" err="1" smtClean="0"/>
              <a:t>Regione</a:t>
            </a:r>
            <a:r>
              <a:rPr lang="en-US" dirty="0" smtClean="0"/>
              <a:t> Emilia-Romagna – </a:t>
            </a:r>
            <a:r>
              <a:rPr lang="en-US" dirty="0" err="1" smtClean="0"/>
              <a:t>Dati</a:t>
            </a:r>
            <a:r>
              <a:rPr lang="en-US" dirty="0" smtClean="0"/>
              <a:t> </a:t>
            </a:r>
            <a:r>
              <a:rPr lang="en-US" dirty="0" err="1" smtClean="0"/>
              <a:t>di</a:t>
            </a:r>
            <a:r>
              <a:rPr lang="en-US" dirty="0" smtClean="0"/>
              <a:t> export</a:t>
            </a:r>
            <a:endParaRPr lang="it-IT" dirty="0"/>
          </a:p>
        </p:txBody>
      </p:sp>
      <p:sp>
        <p:nvSpPr>
          <p:cNvPr id="3" name="Segnaposto testo 2"/>
          <p:cNvSpPr>
            <a:spLocks noGrp="1"/>
          </p:cNvSpPr>
          <p:nvPr>
            <p:ph type="body" sz="quarter" idx="11"/>
          </p:nvPr>
        </p:nvSpPr>
        <p:spPr>
          <a:xfrm>
            <a:off x="359693" y="642918"/>
            <a:ext cx="4593299" cy="428628"/>
          </a:xfrm>
        </p:spPr>
        <p:txBody>
          <a:bodyPr/>
          <a:lstStyle/>
          <a:p>
            <a:pPr marL="171450" indent="-171450">
              <a:buFont typeface="Arial" pitchFamily="34" charset="0"/>
              <a:buChar char="•"/>
            </a:pPr>
            <a:r>
              <a:rPr lang="en-US" dirty="0" smtClean="0"/>
              <a:t>A </a:t>
            </a:r>
            <a:r>
              <a:rPr lang="en-US" dirty="0" err="1" smtClean="0"/>
              <a:t>livello</a:t>
            </a:r>
            <a:r>
              <a:rPr lang="en-US" dirty="0" smtClean="0"/>
              <a:t> </a:t>
            </a:r>
            <a:r>
              <a:rPr lang="en-US" dirty="0" err="1" smtClean="0"/>
              <a:t>nazionale</a:t>
            </a:r>
            <a:r>
              <a:rPr lang="en-US" dirty="0" smtClean="0"/>
              <a:t> </a:t>
            </a:r>
            <a:r>
              <a:rPr lang="en-US" dirty="0" err="1" smtClean="0"/>
              <a:t>si</a:t>
            </a:r>
            <a:r>
              <a:rPr lang="en-US" dirty="0" smtClean="0"/>
              <a:t> </a:t>
            </a:r>
            <a:r>
              <a:rPr lang="en-US" dirty="0" err="1" smtClean="0"/>
              <a:t>registra</a:t>
            </a:r>
            <a:r>
              <a:rPr lang="en-US" dirty="0" smtClean="0"/>
              <a:t> un </a:t>
            </a:r>
            <a:r>
              <a:rPr lang="en-US" dirty="0" err="1" smtClean="0"/>
              <a:t>calo</a:t>
            </a:r>
            <a:r>
              <a:rPr lang="en-US" dirty="0" smtClean="0"/>
              <a:t> </a:t>
            </a:r>
            <a:r>
              <a:rPr lang="en-US" dirty="0" err="1" smtClean="0"/>
              <a:t>della</a:t>
            </a:r>
            <a:r>
              <a:rPr lang="en-US" dirty="0" smtClean="0"/>
              <a:t> </a:t>
            </a:r>
            <a:r>
              <a:rPr lang="en-US" dirty="0" err="1" smtClean="0"/>
              <a:t>capacità</a:t>
            </a:r>
            <a:r>
              <a:rPr lang="en-US" dirty="0" smtClean="0"/>
              <a:t> </a:t>
            </a:r>
            <a:r>
              <a:rPr lang="en-US" dirty="0" err="1" smtClean="0"/>
              <a:t>di</a:t>
            </a:r>
            <a:r>
              <a:rPr lang="en-US" dirty="0" smtClean="0"/>
              <a:t> </a:t>
            </a:r>
            <a:r>
              <a:rPr lang="en-US" dirty="0" err="1" smtClean="0"/>
              <a:t>spesa</a:t>
            </a:r>
            <a:r>
              <a:rPr lang="en-US" dirty="0" smtClean="0"/>
              <a:t> </a:t>
            </a:r>
            <a:r>
              <a:rPr lang="en-US" dirty="0" err="1" smtClean="0"/>
              <a:t>dovuto</a:t>
            </a:r>
            <a:r>
              <a:rPr lang="en-US" dirty="0" smtClean="0"/>
              <a:t> </a:t>
            </a:r>
            <a:r>
              <a:rPr lang="en-US" dirty="0" err="1" smtClean="0"/>
              <a:t>all’inflazione</a:t>
            </a:r>
            <a:r>
              <a:rPr lang="en-US" dirty="0" smtClean="0"/>
              <a:t> e </a:t>
            </a:r>
            <a:r>
              <a:rPr lang="en-US" dirty="0" err="1" smtClean="0"/>
              <a:t>quindi</a:t>
            </a:r>
            <a:r>
              <a:rPr lang="en-US" dirty="0" smtClean="0"/>
              <a:t> (</a:t>
            </a:r>
            <a:r>
              <a:rPr lang="en-US" dirty="0" err="1" smtClean="0"/>
              <a:t>fonte</a:t>
            </a:r>
            <a:r>
              <a:rPr lang="en-US" dirty="0" smtClean="0"/>
              <a:t> </a:t>
            </a:r>
            <a:r>
              <a:rPr lang="en-US" dirty="0" err="1" smtClean="0"/>
              <a:t>Ismea-Istat</a:t>
            </a:r>
            <a:r>
              <a:rPr lang="en-US" dirty="0" smtClean="0"/>
              <a:t>):</a:t>
            </a:r>
          </a:p>
        </p:txBody>
      </p:sp>
      <p:pic>
        <p:nvPicPr>
          <p:cNvPr id="22530" name="Picture 2"/>
          <p:cNvPicPr>
            <a:picLocks noChangeAspect="1" noChangeArrowheads="1"/>
          </p:cNvPicPr>
          <p:nvPr/>
        </p:nvPicPr>
        <p:blipFill>
          <a:blip r:embed="rId2"/>
          <a:srcRect t="19440"/>
          <a:stretch>
            <a:fillRect/>
          </a:stretch>
        </p:blipFill>
        <p:spPr bwMode="auto">
          <a:xfrm>
            <a:off x="523836" y="1681232"/>
            <a:ext cx="3857652" cy="1673396"/>
          </a:xfrm>
          <a:prstGeom prst="rect">
            <a:avLst/>
          </a:prstGeom>
          <a:noFill/>
          <a:ln w="9525">
            <a:noFill/>
            <a:miter lim="800000"/>
            <a:headEnd/>
            <a:tailEnd/>
          </a:ln>
          <a:effectLst/>
        </p:spPr>
      </p:pic>
      <p:pic>
        <p:nvPicPr>
          <p:cNvPr id="22531" name="Picture 3"/>
          <p:cNvPicPr>
            <a:picLocks noChangeAspect="1" noChangeArrowheads="1"/>
          </p:cNvPicPr>
          <p:nvPr/>
        </p:nvPicPr>
        <p:blipFill>
          <a:blip r:embed="rId3"/>
          <a:srcRect/>
          <a:stretch>
            <a:fillRect/>
          </a:stretch>
        </p:blipFill>
        <p:spPr bwMode="auto">
          <a:xfrm>
            <a:off x="595274" y="3538620"/>
            <a:ext cx="1928826" cy="3247966"/>
          </a:xfrm>
          <a:prstGeom prst="rect">
            <a:avLst/>
          </a:prstGeom>
          <a:noFill/>
          <a:ln w="9525">
            <a:noFill/>
            <a:miter lim="800000"/>
            <a:headEnd/>
            <a:tailEnd/>
          </a:ln>
          <a:effectLst/>
        </p:spPr>
      </p:pic>
      <p:sp>
        <p:nvSpPr>
          <p:cNvPr id="8" name="Segnaposto testo 2"/>
          <p:cNvSpPr txBox="1">
            <a:spLocks/>
          </p:cNvSpPr>
          <p:nvPr/>
        </p:nvSpPr>
        <p:spPr>
          <a:xfrm>
            <a:off x="5881686" y="642918"/>
            <a:ext cx="4929222" cy="428628"/>
          </a:xfrm>
          <a:prstGeom prst="rect">
            <a:avLst/>
          </a:prstGeom>
        </p:spPr>
        <p:txBody>
          <a:bodyPr/>
          <a:lstStyle/>
          <a:p>
            <a:pPr marL="171450" marR="0" lvl="0" indent="-1714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Export </a:t>
            </a:r>
            <a:r>
              <a:rPr kumimoji="0" lang="en-US" sz="1800" b="0" i="0" u="none" strike="noStrike" kern="1200" cap="none" spc="0" normalizeH="0" baseline="0" noProof="0" dirty="0" err="1" smtClean="0">
                <a:ln>
                  <a:noFill/>
                </a:ln>
                <a:solidFill>
                  <a:schemeClr val="tx1"/>
                </a:solidFill>
                <a:effectLst/>
                <a:uLnTx/>
                <a:uFillTx/>
                <a:latin typeface="+mn-lt"/>
                <a:ea typeface="+mn-ea"/>
                <a:cs typeface="+mn-cs"/>
              </a:rPr>
              <a:t>mondo</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 Emilia-Romagna (</a:t>
            </a:r>
            <a:r>
              <a:rPr kumimoji="0" lang="en-US" sz="1800" b="0" i="0" u="none" strike="noStrike" kern="1200" cap="none" spc="0" normalizeH="0" baseline="0" noProof="0" dirty="0" err="1" smtClean="0">
                <a:ln>
                  <a:noFill/>
                </a:ln>
                <a:solidFill>
                  <a:schemeClr val="tx1"/>
                </a:solidFill>
                <a:effectLst/>
                <a:uLnTx/>
                <a:uFillTx/>
                <a:latin typeface="+mn-lt"/>
                <a:ea typeface="+mn-ea"/>
                <a:cs typeface="+mn-cs"/>
              </a:rPr>
              <a:t>fonte</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1800" b="0" i="0" u="none" strike="noStrike" kern="1200" cap="none" spc="0" normalizeH="0" baseline="0" noProof="0" dirty="0" err="1" smtClean="0">
                <a:ln>
                  <a:noFill/>
                </a:ln>
                <a:solidFill>
                  <a:schemeClr val="tx1"/>
                </a:solidFill>
                <a:effectLst/>
                <a:uLnTx/>
                <a:uFillTx/>
                <a:latin typeface="+mn-lt"/>
                <a:ea typeface="+mn-ea"/>
                <a:cs typeface="+mn-cs"/>
              </a:rPr>
              <a:t>Nomisma</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a:t>
            </a:r>
          </a:p>
        </p:txBody>
      </p:sp>
      <p:pic>
        <p:nvPicPr>
          <p:cNvPr id="22533" name="Picture 5"/>
          <p:cNvPicPr>
            <a:picLocks noChangeAspect="1" noChangeArrowheads="1"/>
          </p:cNvPicPr>
          <p:nvPr/>
        </p:nvPicPr>
        <p:blipFill>
          <a:blip r:embed="rId4"/>
          <a:srcRect/>
          <a:stretch>
            <a:fillRect/>
          </a:stretch>
        </p:blipFill>
        <p:spPr bwMode="auto">
          <a:xfrm>
            <a:off x="6145263" y="1000108"/>
            <a:ext cx="4451331" cy="2897186"/>
          </a:xfrm>
          <a:prstGeom prst="rect">
            <a:avLst/>
          </a:prstGeom>
          <a:noFill/>
          <a:ln w="9525">
            <a:noFill/>
            <a:miter lim="800000"/>
            <a:headEnd/>
            <a:tailEnd/>
          </a:ln>
          <a:effectLst/>
        </p:spPr>
      </p:pic>
      <p:pic>
        <p:nvPicPr>
          <p:cNvPr id="22534" name="Picture 6"/>
          <p:cNvPicPr>
            <a:picLocks noChangeAspect="1" noChangeArrowheads="1"/>
          </p:cNvPicPr>
          <p:nvPr/>
        </p:nvPicPr>
        <p:blipFill>
          <a:blip r:embed="rId5"/>
          <a:srcRect/>
          <a:stretch>
            <a:fillRect/>
          </a:stretch>
        </p:blipFill>
        <p:spPr bwMode="auto">
          <a:xfrm>
            <a:off x="6159225" y="3929066"/>
            <a:ext cx="4418319" cy="2875700"/>
          </a:xfrm>
          <a:prstGeom prst="rect">
            <a:avLst/>
          </a:prstGeom>
          <a:noFill/>
          <a:ln w="9525">
            <a:noFill/>
            <a:miter lim="800000"/>
            <a:headEnd/>
            <a:tailEnd/>
          </a:ln>
          <a:effectLst/>
        </p:spPr>
      </p:pic>
    </p:spTree>
    <p:extLst>
      <p:ext uri="{BB962C8B-B14F-4D97-AF65-F5344CB8AC3E}">
        <p14:creationId xmlns:p14="http://schemas.microsoft.com/office/powerpoint/2010/main" xmlns="" val="3098333111"/>
      </p:ext>
    </p:extLst>
  </p:cSld>
  <p:clrMapOvr>
    <a:masterClrMapping/>
  </p:clrMapOvr>
  <p:timing>
    <p:tnLst>
      <p:par>
        <p:cTn id="1" dur="indefinite" restart="never" nodeType="tmRoot"/>
      </p:par>
    </p:tnLst>
  </p:timing>
</p:sld>
</file>

<file path=ppt/theme/theme1.xml><?xml version="1.0" encoding="utf-8"?>
<a:theme xmlns:a="http://schemas.openxmlformats.org/drawingml/2006/main" name="COPERTINA">
  <a:themeElements>
    <a:clrScheme name="Personalizzato 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595959"/>
      </a:hlink>
      <a:folHlink>
        <a:srgbClr val="59595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4000" b="1" dirty="0" smtClean="0">
            <a:solidFill>
              <a:schemeClr val="bg1"/>
            </a:solidFill>
            <a:latin typeface="Century Gothic" panose="020B0502020202020204" pitchFamily="34" charset="0"/>
          </a:defRPr>
        </a:defPPr>
      </a:lstStyle>
    </a:txDef>
  </a:objectDefaults>
  <a:extraClrSchemeLst/>
</a:theme>
</file>

<file path=ppt/theme/theme2.xml><?xml version="1.0" encoding="utf-8"?>
<a:theme xmlns:a="http://schemas.openxmlformats.org/drawingml/2006/main" name="DIAPOSITIVE">
  <a:themeElements>
    <a:clrScheme name="Personalizzato 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595959"/>
      </a:hlink>
      <a:folHlink>
        <a:srgbClr val="59595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HIUSURA">
  <a:themeElements>
    <a:clrScheme name="Personalizzato 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595959"/>
      </a:hlink>
      <a:folHlink>
        <a:srgbClr val="59595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3066</TotalTime>
  <Words>1113</Words>
  <Application>Microsoft Office PowerPoint</Application>
  <PresentationFormat>Personalizzato</PresentationFormat>
  <Paragraphs>117</Paragraphs>
  <Slides>11</Slides>
  <Notes>1</Notes>
  <HiddenSlides>0</HiddenSlides>
  <MMClips>0</MMClips>
  <ScaleCrop>false</ScaleCrop>
  <HeadingPairs>
    <vt:vector size="4" baseType="variant">
      <vt:variant>
        <vt:lpstr>Tema</vt:lpstr>
      </vt:variant>
      <vt:variant>
        <vt:i4>3</vt:i4>
      </vt:variant>
      <vt:variant>
        <vt:lpstr>Titoli diapositive</vt:lpstr>
      </vt:variant>
      <vt:variant>
        <vt:i4>11</vt:i4>
      </vt:variant>
    </vt:vector>
  </HeadingPairs>
  <TitlesOfParts>
    <vt:vector size="14" baseType="lpstr">
      <vt:lpstr>COPERTINA</vt:lpstr>
      <vt:lpstr>DIAPOSITIVE</vt:lpstr>
      <vt:lpstr>CHIUSURA</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vector>
  </TitlesOfParts>
  <Company>Università di Bologna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UTENTE</dc:creator>
  <cp:lastModifiedBy>Alberto</cp:lastModifiedBy>
  <cp:revision>187</cp:revision>
  <dcterms:created xsi:type="dcterms:W3CDTF">2017-11-13T10:11:35Z</dcterms:created>
  <dcterms:modified xsi:type="dcterms:W3CDTF">2023-09-14T13:59:54Z</dcterms:modified>
</cp:coreProperties>
</file>