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1" r:id="rId3"/>
  </p:sldMasterIdLst>
  <p:notesMasterIdLst>
    <p:notesMasterId r:id="rId16"/>
  </p:notesMasterIdLst>
  <p:handoutMasterIdLst>
    <p:handoutMasterId r:id="rId17"/>
  </p:handoutMasterIdLst>
  <p:sldIdLst>
    <p:sldId id="263" r:id="rId4"/>
    <p:sldId id="270" r:id="rId5"/>
    <p:sldId id="271" r:id="rId6"/>
    <p:sldId id="272" r:id="rId7"/>
    <p:sldId id="266" r:id="rId8"/>
    <p:sldId id="267" r:id="rId9"/>
    <p:sldId id="276" r:id="rId10"/>
    <p:sldId id="277" r:id="rId11"/>
    <p:sldId id="278" r:id="rId12"/>
    <p:sldId id="273" r:id="rId13"/>
    <p:sldId id="274" r:id="rId14"/>
    <p:sldId id="275" r:id="rId15"/>
  </p:sldIdLst>
  <p:sldSz cx="12192000" cy="6858000"/>
  <p:notesSz cx="12344400" cy="73152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66FF"/>
    <a:srgbClr val="BD2B0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1" autoAdjust="0"/>
    <p:restoredTop sz="94604" autoAdjust="0"/>
  </p:normalViewPr>
  <p:slideViewPr>
    <p:cSldViewPr showGuides="1">
      <p:cViewPr>
        <p:scale>
          <a:sx n="90" d="100"/>
          <a:sy n="90" d="100"/>
        </p:scale>
        <p:origin x="-78" y="-28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6" y="14"/>
            <a:ext cx="5349607" cy="365362"/>
          </a:xfrm>
          <a:prstGeom prst="rect">
            <a:avLst/>
          </a:prstGeom>
        </p:spPr>
        <p:txBody>
          <a:bodyPr vert="horz" lIns="159866" tIns="79935" rIns="159866" bIns="79935" rtlCol="0"/>
          <a:lstStyle>
            <a:lvl1pPr algn="l">
              <a:defRPr sz="17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6992046" y="14"/>
            <a:ext cx="5349607" cy="365362"/>
          </a:xfrm>
          <a:prstGeom prst="rect">
            <a:avLst/>
          </a:prstGeom>
        </p:spPr>
        <p:txBody>
          <a:bodyPr vert="horz" lIns="159866" tIns="79935" rIns="159866" bIns="79935" rtlCol="0"/>
          <a:lstStyle>
            <a:lvl1pPr algn="r">
              <a:defRPr sz="1700"/>
            </a:lvl1pPr>
          </a:lstStyle>
          <a:p>
            <a:fld id="{1E7F6B68-51DC-46C5-9EE1-90B919F72C45}" type="datetimeFigureOut">
              <a:rPr lang="it-IT" smtClean="0"/>
              <a:pPr/>
              <a:t>18/04/2023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16" y="6948717"/>
            <a:ext cx="5349607" cy="365362"/>
          </a:xfrm>
          <a:prstGeom prst="rect">
            <a:avLst/>
          </a:prstGeom>
        </p:spPr>
        <p:txBody>
          <a:bodyPr vert="horz" lIns="159866" tIns="79935" rIns="159866" bIns="79935" rtlCol="0" anchor="b"/>
          <a:lstStyle>
            <a:lvl1pPr algn="l">
              <a:defRPr sz="17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6992046" y="6948717"/>
            <a:ext cx="5349607" cy="365362"/>
          </a:xfrm>
          <a:prstGeom prst="rect">
            <a:avLst/>
          </a:prstGeom>
        </p:spPr>
        <p:txBody>
          <a:bodyPr vert="horz" lIns="159866" tIns="79935" rIns="159866" bIns="79935" rtlCol="0" anchor="b"/>
          <a:lstStyle>
            <a:lvl1pPr algn="r">
              <a:defRPr sz="1700"/>
            </a:lvl1pPr>
          </a:lstStyle>
          <a:p>
            <a:fld id="{F3DB7470-2F39-4868-AF69-D3BECF1D3487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349875" cy="365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6992938" y="0"/>
            <a:ext cx="5348287" cy="365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07C85-5CFF-4F7F-9D6F-E01E21935EF2}" type="datetimeFigureOut">
              <a:rPr lang="it-IT" smtClean="0"/>
              <a:pPr/>
              <a:t>18/04/2023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733800" y="549275"/>
            <a:ext cx="4876800" cy="2743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1235075" y="3475038"/>
            <a:ext cx="9874250" cy="3290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6948488"/>
            <a:ext cx="5349875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6992938" y="6948488"/>
            <a:ext cx="534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53FFD7-9E34-44D6-BCCF-8A6F225D0D12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11037D-314E-4E56-AF98-F52257A4AC10}" type="slidenum">
              <a:rPr lang="it-IT" smtClean="0"/>
              <a:pPr>
                <a:defRPr/>
              </a:pPr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11037D-314E-4E56-AF98-F52257A4AC10}" type="slidenum">
              <a:rPr lang="it-IT" smtClean="0"/>
              <a:pPr>
                <a:defRPr/>
              </a:pPr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11037D-314E-4E56-AF98-F52257A4AC10}" type="slidenum">
              <a:rPr lang="it-IT" smtClean="0"/>
              <a:pPr>
                <a:defRPr/>
              </a:pPr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11037D-314E-4E56-AF98-F52257A4AC10}" type="slidenum">
              <a:rPr lang="it-IT" smtClean="0"/>
              <a:pPr>
                <a:defRPr/>
              </a:pPr>
              <a:t>10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11037D-314E-4E56-AF98-F52257A4AC10}" type="slidenum">
              <a:rPr lang="it-IT" smtClean="0"/>
              <a:pPr>
                <a:defRPr/>
              </a:pPr>
              <a:t>11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11037D-314E-4E56-AF98-F52257A4AC10}" type="slidenum">
              <a:rPr lang="it-IT" smtClean="0"/>
              <a:pPr>
                <a:defRPr/>
              </a:pPr>
              <a:t>12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COPERT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sz="quarter" idx="10" hasCustomPrompt="1"/>
          </p:nvPr>
        </p:nvSpPr>
        <p:spPr>
          <a:xfrm>
            <a:off x="4751851" y="548680"/>
            <a:ext cx="6913364" cy="453650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36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 smtClean="0"/>
              <a:t>Fare clic per inserire </a:t>
            </a:r>
          </a:p>
          <a:p>
            <a:pPr lvl="0"/>
            <a:r>
              <a:rPr lang="it-IT" dirty="0" smtClean="0"/>
              <a:t>il titolo della presentazione</a:t>
            </a:r>
            <a:endParaRPr lang="it-IT" dirty="0"/>
          </a:p>
        </p:txBody>
      </p:sp>
      <p:sp>
        <p:nvSpPr>
          <p:cNvPr id="6" name="Segnaposto testo 5"/>
          <p:cNvSpPr>
            <a:spLocks noGrp="1"/>
          </p:cNvSpPr>
          <p:nvPr>
            <p:ph type="body" sz="quarter" idx="11" hasCustomPrompt="1"/>
          </p:nvPr>
        </p:nvSpPr>
        <p:spPr>
          <a:xfrm>
            <a:off x="4751917" y="5379814"/>
            <a:ext cx="7008283" cy="42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 smtClean="0"/>
              <a:t>Nome Cognome</a:t>
            </a:r>
            <a:endParaRPr lang="it-IT" dirty="0"/>
          </a:p>
        </p:txBody>
      </p:sp>
      <p:sp>
        <p:nvSpPr>
          <p:cNvPr id="8" name="Segnaposto testo 7"/>
          <p:cNvSpPr>
            <a:spLocks noGrp="1"/>
          </p:cNvSpPr>
          <p:nvPr>
            <p:ph type="body" sz="quarter" idx="12" hasCustomPrompt="1"/>
          </p:nvPr>
        </p:nvSpPr>
        <p:spPr>
          <a:xfrm>
            <a:off x="4751918" y="5877942"/>
            <a:ext cx="7105649" cy="7914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 smtClean="0"/>
              <a:t>Dipartimento/Struttura </a:t>
            </a:r>
            <a:r>
              <a:rPr lang="it-IT" dirty="0" err="1" smtClean="0"/>
              <a:t>xxxxxx</a:t>
            </a:r>
            <a:r>
              <a:rPr lang="it-IT" dirty="0" smtClean="0"/>
              <a:t> </a:t>
            </a:r>
            <a:r>
              <a:rPr lang="it-IT" dirty="0" err="1" smtClean="0"/>
              <a:t>xxxxxxxxxxxx</a:t>
            </a:r>
            <a:r>
              <a:rPr lang="it-IT" dirty="0" smtClean="0"/>
              <a:t> </a:t>
            </a:r>
            <a:r>
              <a:rPr lang="it-IT" dirty="0" err="1" smtClean="0"/>
              <a:t>xxxxxxxx</a:t>
            </a:r>
            <a:r>
              <a:rPr lang="it-IT" dirty="0" smtClean="0"/>
              <a:t> </a:t>
            </a:r>
            <a:r>
              <a:rPr lang="it-IT" dirty="0" err="1" smtClean="0"/>
              <a:t>xxxxx</a:t>
            </a:r>
            <a:r>
              <a:rPr lang="it-IT" dirty="0" smtClean="0"/>
              <a:t> </a:t>
            </a:r>
            <a:r>
              <a:rPr lang="it-IT" dirty="0" err="1" smtClean="0"/>
              <a:t>xxxxxxxxxxxxxxxxxxx</a:t>
            </a:r>
            <a:r>
              <a:rPr lang="it-IT" dirty="0" smtClean="0"/>
              <a:t> </a:t>
            </a:r>
            <a:r>
              <a:rPr lang="it-IT" dirty="0" err="1" smtClean="0"/>
              <a:t>xxxxx</a:t>
            </a: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2566725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con punto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testo 7"/>
          <p:cNvSpPr>
            <a:spLocks noGrp="1"/>
          </p:cNvSpPr>
          <p:nvPr>
            <p:ph type="body" sz="quarter" idx="11" hasCustomPrompt="1"/>
          </p:nvPr>
        </p:nvSpPr>
        <p:spPr>
          <a:xfrm>
            <a:off x="527051" y="1412876"/>
            <a:ext cx="11233149" cy="43194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 smtClean="0"/>
              <a:t>Fare clic per modificare il testo</a:t>
            </a:r>
          </a:p>
        </p:txBody>
      </p:sp>
      <p:sp>
        <p:nvSpPr>
          <p:cNvPr id="10" name="Segnaposto testo 9"/>
          <p:cNvSpPr>
            <a:spLocks noGrp="1"/>
          </p:cNvSpPr>
          <p:nvPr>
            <p:ph type="body" sz="quarter" idx="12" hasCustomPrompt="1"/>
          </p:nvPr>
        </p:nvSpPr>
        <p:spPr>
          <a:xfrm>
            <a:off x="527051" y="1989138"/>
            <a:ext cx="11233149" cy="3816126"/>
          </a:xfrm>
          <a:prstGeom prst="rect">
            <a:avLst/>
          </a:prstGeom>
        </p:spPr>
        <p:txBody>
          <a:bodyPr/>
          <a:lstStyle>
            <a:lvl1pPr marL="285750" indent="-285750">
              <a:buFont typeface="Wingdings" panose="05000000000000000000" pitchFamily="2" charset="2"/>
              <a:buChar char="§"/>
              <a:defRPr sz="1800" baseline="0">
                <a:latin typeface="Century Gothic" panose="020B0502020202020204" pitchFamily="34" charset="0"/>
              </a:defRPr>
            </a:lvl1pPr>
            <a:lvl2pPr marL="742950" indent="-285750">
              <a:buFont typeface="Wingdings" panose="05000000000000000000" pitchFamily="2" charset="2"/>
              <a:buChar char="§"/>
              <a:defRPr sz="1800">
                <a:latin typeface="Century Gothic" panose="020B0502020202020204" pitchFamily="34" charset="0"/>
              </a:defRPr>
            </a:lvl2pPr>
          </a:lstStyle>
          <a:p>
            <a:pPr lvl="1"/>
            <a:r>
              <a:rPr lang="it-IT" dirty="0" smtClean="0"/>
              <a:t>Fare clic per modificare il punto elenco uno</a:t>
            </a:r>
          </a:p>
          <a:p>
            <a:pPr lvl="1"/>
            <a:r>
              <a:rPr lang="it-IT" dirty="0" smtClean="0"/>
              <a:t>Fare clic per modificare il punto elenco due</a:t>
            </a:r>
          </a:p>
          <a:p>
            <a:pPr lvl="1"/>
            <a:r>
              <a:rPr lang="it-IT" dirty="0" smtClean="0"/>
              <a:t>Fare clic per modificare il punto elenco tre</a:t>
            </a:r>
          </a:p>
          <a:p>
            <a:pPr lvl="1"/>
            <a:r>
              <a:rPr lang="it-IT" dirty="0" smtClean="0"/>
              <a:t>Fare clic per modificare il punto elenco quattro</a:t>
            </a:r>
            <a:endParaRPr lang="it-IT" dirty="0"/>
          </a:p>
        </p:txBody>
      </p:sp>
      <p:sp>
        <p:nvSpPr>
          <p:cNvPr id="16" name="Segnaposto testo 7"/>
          <p:cNvSpPr>
            <a:spLocks noGrp="1"/>
          </p:cNvSpPr>
          <p:nvPr>
            <p:ph type="body" sz="quarter" idx="10" hasCustomPrompt="1"/>
          </p:nvPr>
        </p:nvSpPr>
        <p:spPr>
          <a:xfrm>
            <a:off x="527051" y="476674"/>
            <a:ext cx="11233149" cy="6480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200"/>
              </a:lnSpc>
              <a:buNone/>
              <a:defRPr sz="2400" b="1">
                <a:solidFill>
                  <a:srgbClr val="BD2B0B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 smtClean="0"/>
              <a:t>Fare clic per modificare il titolo della diapositiva</a:t>
            </a:r>
          </a:p>
        </p:txBody>
      </p:sp>
    </p:spTree>
    <p:extLst>
      <p:ext uri="{BB962C8B-B14F-4D97-AF65-F5344CB8AC3E}">
        <p14:creationId xmlns="" xmlns:p14="http://schemas.microsoft.com/office/powerpoint/2010/main" val="30438535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sempl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7"/>
          <p:cNvSpPr>
            <a:spLocks noGrp="1"/>
          </p:cNvSpPr>
          <p:nvPr>
            <p:ph type="body" sz="quarter" idx="10" hasCustomPrompt="1"/>
          </p:nvPr>
        </p:nvSpPr>
        <p:spPr>
          <a:xfrm>
            <a:off x="527051" y="476674"/>
            <a:ext cx="11233149" cy="6480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200"/>
              </a:lnSpc>
              <a:buNone/>
              <a:defRPr sz="2400" b="1">
                <a:solidFill>
                  <a:srgbClr val="BD2B0B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 smtClean="0"/>
              <a:t>Fare clic per modificare il titolo della diapositiva</a:t>
            </a:r>
          </a:p>
        </p:txBody>
      </p:sp>
      <p:sp>
        <p:nvSpPr>
          <p:cNvPr id="9" name="Segnaposto testo 7"/>
          <p:cNvSpPr>
            <a:spLocks noGrp="1"/>
          </p:cNvSpPr>
          <p:nvPr>
            <p:ph type="body" sz="quarter" idx="11" hasCustomPrompt="1"/>
          </p:nvPr>
        </p:nvSpPr>
        <p:spPr>
          <a:xfrm>
            <a:off x="527051" y="1412875"/>
            <a:ext cx="11233149" cy="4464397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 smtClean="0"/>
              <a:t>Fare clic per modificare il testo</a:t>
            </a:r>
          </a:p>
        </p:txBody>
      </p:sp>
    </p:spTree>
    <p:extLst>
      <p:ext uri="{BB962C8B-B14F-4D97-AF65-F5344CB8AC3E}">
        <p14:creationId xmlns="" xmlns:p14="http://schemas.microsoft.com/office/powerpoint/2010/main" val="34181576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con gra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grafico 8"/>
          <p:cNvSpPr>
            <a:spLocks noGrp="1"/>
          </p:cNvSpPr>
          <p:nvPr>
            <p:ph type="chart" sz="quarter" idx="10" hasCustomPrompt="1"/>
          </p:nvPr>
        </p:nvSpPr>
        <p:spPr>
          <a:xfrm>
            <a:off x="911026" y="2781300"/>
            <a:ext cx="10369551" cy="30241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aseline="0">
                <a:latin typeface="Century Gothic" panose="020B0502020202020204" pitchFamily="34" charset="0"/>
              </a:defRPr>
            </a:lvl1pPr>
          </a:lstStyle>
          <a:p>
            <a:r>
              <a:rPr lang="it-IT" dirty="0" smtClean="0"/>
              <a:t>Fare clic sull’icona per inserire un grafico</a:t>
            </a:r>
          </a:p>
        </p:txBody>
      </p:sp>
      <p:sp>
        <p:nvSpPr>
          <p:cNvPr id="11" name="Segnaposto testo 7"/>
          <p:cNvSpPr>
            <a:spLocks noGrp="1"/>
          </p:cNvSpPr>
          <p:nvPr>
            <p:ph type="body" sz="quarter" idx="12" hasCustomPrompt="1"/>
          </p:nvPr>
        </p:nvSpPr>
        <p:spPr>
          <a:xfrm>
            <a:off x="527051" y="1412876"/>
            <a:ext cx="11233149" cy="43194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 smtClean="0"/>
              <a:t>Fare clic per modificare il testo</a:t>
            </a:r>
          </a:p>
        </p:txBody>
      </p:sp>
      <p:sp>
        <p:nvSpPr>
          <p:cNvPr id="6" name="Segnaposto testo 7"/>
          <p:cNvSpPr>
            <a:spLocks noGrp="1"/>
          </p:cNvSpPr>
          <p:nvPr>
            <p:ph type="body" sz="quarter" idx="13" hasCustomPrompt="1"/>
          </p:nvPr>
        </p:nvSpPr>
        <p:spPr>
          <a:xfrm>
            <a:off x="527051" y="476674"/>
            <a:ext cx="11233149" cy="6480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200"/>
              </a:lnSpc>
              <a:buNone/>
              <a:defRPr sz="2400" b="1">
                <a:solidFill>
                  <a:srgbClr val="BD2B0B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 smtClean="0"/>
              <a:t>Fare clic per modificare il titolo della diapositiva</a:t>
            </a:r>
          </a:p>
        </p:txBody>
      </p:sp>
    </p:spTree>
    <p:extLst>
      <p:ext uri="{BB962C8B-B14F-4D97-AF65-F5344CB8AC3E}">
        <p14:creationId xmlns="" xmlns:p14="http://schemas.microsoft.com/office/powerpoint/2010/main" val="555833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con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immagine 10"/>
          <p:cNvSpPr>
            <a:spLocks noGrp="1"/>
          </p:cNvSpPr>
          <p:nvPr>
            <p:ph type="pic" sz="quarter" idx="10" hasCustomPrompt="1"/>
          </p:nvPr>
        </p:nvSpPr>
        <p:spPr>
          <a:xfrm>
            <a:off x="1534584" y="1700809"/>
            <a:ext cx="9122833" cy="41052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Century Gothic" panose="020B0502020202020204" pitchFamily="34" charset="0"/>
              </a:defRPr>
            </a:lvl1pPr>
          </a:lstStyle>
          <a:p>
            <a:r>
              <a:rPr lang="it-IT" dirty="0" smtClean="0"/>
              <a:t>Fare clic sull’icona per inserire un’immagine</a:t>
            </a:r>
            <a:endParaRPr lang="it-IT" dirty="0"/>
          </a:p>
        </p:txBody>
      </p:sp>
      <p:sp>
        <p:nvSpPr>
          <p:cNvPr id="5" name="Segnaposto testo 7"/>
          <p:cNvSpPr>
            <a:spLocks noGrp="1"/>
          </p:cNvSpPr>
          <p:nvPr>
            <p:ph type="body" sz="quarter" idx="11" hasCustomPrompt="1"/>
          </p:nvPr>
        </p:nvSpPr>
        <p:spPr>
          <a:xfrm>
            <a:off x="527051" y="476674"/>
            <a:ext cx="11233149" cy="6480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200"/>
              </a:lnSpc>
              <a:buNone/>
              <a:defRPr sz="2400" b="1">
                <a:solidFill>
                  <a:srgbClr val="BD2B0B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 smtClean="0"/>
              <a:t>Fare clic per modificare il titolo della diapositiva</a:t>
            </a:r>
          </a:p>
        </p:txBody>
      </p:sp>
    </p:spTree>
    <p:extLst>
      <p:ext uri="{BB962C8B-B14F-4D97-AF65-F5344CB8AC3E}">
        <p14:creationId xmlns="" xmlns:p14="http://schemas.microsoft.com/office/powerpoint/2010/main" val="39702583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579438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09600" y="1905000"/>
            <a:ext cx="10972800" cy="4267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CHIUSU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testo 7"/>
          <p:cNvSpPr>
            <a:spLocks noGrp="1"/>
          </p:cNvSpPr>
          <p:nvPr>
            <p:ph type="body" sz="quarter" idx="10" hasCustomPrompt="1"/>
          </p:nvPr>
        </p:nvSpPr>
        <p:spPr>
          <a:xfrm>
            <a:off x="1487488" y="2780928"/>
            <a:ext cx="9217024" cy="43237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 smtClean="0"/>
              <a:t>Nome Cognome</a:t>
            </a:r>
            <a:endParaRPr lang="it-IT" dirty="0"/>
          </a:p>
        </p:txBody>
      </p:sp>
      <p:sp>
        <p:nvSpPr>
          <p:cNvPr id="13" name="Segnaposto testo 12"/>
          <p:cNvSpPr>
            <a:spLocks noGrp="1"/>
          </p:cNvSpPr>
          <p:nvPr>
            <p:ph type="body" sz="quarter" idx="11" hasCustomPrompt="1"/>
          </p:nvPr>
        </p:nvSpPr>
        <p:spPr>
          <a:xfrm>
            <a:off x="1439483" y="3573017"/>
            <a:ext cx="9313035" cy="93610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60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 smtClean="0"/>
              <a:t>Struttura</a:t>
            </a:r>
            <a:endParaRPr lang="it-IT" dirty="0"/>
          </a:p>
        </p:txBody>
      </p:sp>
      <p:sp>
        <p:nvSpPr>
          <p:cNvPr id="16" name="Segnaposto testo 15"/>
          <p:cNvSpPr>
            <a:spLocks noGrp="1"/>
          </p:cNvSpPr>
          <p:nvPr>
            <p:ph type="body" sz="quarter" idx="12" hasCustomPrompt="1"/>
          </p:nvPr>
        </p:nvSpPr>
        <p:spPr>
          <a:xfrm>
            <a:off x="1390651" y="4725144"/>
            <a:ext cx="9410700" cy="144016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300" b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 smtClean="0"/>
              <a:t>nome.cognome@unibo.it</a:t>
            </a:r>
          </a:p>
          <a:p>
            <a:pPr lvl="0"/>
            <a:r>
              <a:rPr lang="it-IT" dirty="0" smtClean="0"/>
              <a:t>051 20 99982</a:t>
            </a: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4249450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D2B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cxnSp>
        <p:nvCxnSpPr>
          <p:cNvPr id="12" name="Connettore 1 11"/>
          <p:cNvCxnSpPr/>
          <p:nvPr userDrawn="1"/>
        </p:nvCxnSpPr>
        <p:spPr>
          <a:xfrm>
            <a:off x="4367808" y="188640"/>
            <a:ext cx="0" cy="640871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114" y="214290"/>
            <a:ext cx="3461638" cy="244827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13657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4910"/>
          <a:stretch/>
        </p:blipFill>
        <p:spPr>
          <a:xfrm>
            <a:off x="10680747" y="5877273"/>
            <a:ext cx="1391917" cy="93610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70652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1" r:id="rId2"/>
    <p:sldLayoutId id="2147483667" r:id="rId3"/>
    <p:sldLayoutId id="2147483669" r:id="rId4"/>
    <p:sldLayoutId id="2147483673" r:id="rId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D2B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9" name="CasellaDiTesto 8"/>
          <p:cNvSpPr txBox="1"/>
          <p:nvPr userDrawn="1"/>
        </p:nvSpPr>
        <p:spPr>
          <a:xfrm>
            <a:off x="4175787" y="6453336"/>
            <a:ext cx="38404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>
                <a:solidFill>
                  <a:schemeClr val="bg1"/>
                </a:solidFill>
              </a:rPr>
              <a:t>www.unibo.it</a:t>
            </a:r>
            <a:endParaRPr lang="it-IT" sz="1600" dirty="0">
              <a:solidFill>
                <a:schemeClr val="bg1"/>
              </a:solidFill>
            </a:endParaRPr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431" y="404663"/>
            <a:ext cx="2648455" cy="187314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8398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user/albertomontanari/" TargetMode="External"/><Relationship Id="rId5" Type="http://schemas.openxmlformats.org/officeDocument/2006/relationships/hyperlink" Target="https://www.youtube.com/watch?v=MbKxNxHfZHw&amp;list=PLzpKSIoIBFCMG-cOEJNA5UE8C08eivE8S" TargetMode="External"/><Relationship Id="rId4" Type="http://schemas.openxmlformats.org/officeDocument/2006/relationships/hyperlink" Target="https://www.albertomontanari.it/node/185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corsi.unibo.it/2cycle/CivilEngineering" TargetMode="External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hyperlink" Target="mailto:alberto.montanari@unibo.it" TargetMode="External"/><Relationship Id="rId4" Type="http://schemas.openxmlformats.org/officeDocument/2006/relationships/hyperlink" Target="https://www.albertomontanari.it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0"/>
          </p:nvPr>
        </p:nvSpPr>
        <p:spPr>
          <a:xfrm>
            <a:off x="4751851" y="1259117"/>
            <a:ext cx="6913364" cy="2529923"/>
          </a:xfrm>
        </p:spPr>
        <p:txBody>
          <a:bodyPr>
            <a:spAutoFit/>
          </a:bodyPr>
          <a:lstStyle/>
          <a:p>
            <a:r>
              <a:rPr lang="en-US" dirty="0" smtClean="0"/>
              <a:t>Master degree </a:t>
            </a:r>
            <a:r>
              <a:rPr lang="en-US" dirty="0" err="1" smtClean="0"/>
              <a:t>programme</a:t>
            </a:r>
            <a:r>
              <a:rPr lang="en-US" dirty="0" smtClean="0"/>
              <a:t> in Civil Engineering</a:t>
            </a:r>
          </a:p>
          <a:p>
            <a:endParaRPr lang="it-IT" sz="2400" dirty="0" smtClean="0"/>
          </a:p>
          <a:p>
            <a:r>
              <a:rPr lang="it-IT" sz="2400" dirty="0" smtClean="0"/>
              <a:t>Curriculum "Harbour </a:t>
            </a:r>
            <a:r>
              <a:rPr lang="it-IT" sz="2400" dirty="0" err="1" smtClean="0"/>
              <a:t>engineering</a:t>
            </a:r>
            <a:r>
              <a:rPr lang="it-IT" sz="2400" dirty="0" smtClean="0"/>
              <a:t>"</a:t>
            </a:r>
          </a:p>
          <a:p>
            <a:endParaRPr lang="it-IT" sz="24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1"/>
          </p:nvPr>
        </p:nvSpPr>
        <p:spPr>
          <a:xfrm>
            <a:off x="4751917" y="3933056"/>
            <a:ext cx="7008283" cy="425450"/>
          </a:xfrm>
        </p:spPr>
        <p:txBody>
          <a:bodyPr/>
          <a:lstStyle/>
          <a:p>
            <a:r>
              <a:rPr lang="it-IT" dirty="0" smtClean="0">
                <a:latin typeface="Calibri" panose="020F0502020204030204" pitchFamily="34" charset="0"/>
                <a:cs typeface="Calibri" panose="020F0502020204030204" pitchFamily="34" charset="0"/>
              </a:rPr>
              <a:t>Alberto Montanari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egnaposto testo 3"/>
          <p:cNvSpPr>
            <a:spLocks noGrp="1"/>
          </p:cNvSpPr>
          <p:nvPr>
            <p:ph type="body" sz="quarter" idx="12"/>
          </p:nvPr>
        </p:nvSpPr>
        <p:spPr>
          <a:xfrm>
            <a:off x="4751918" y="4437112"/>
            <a:ext cx="7105649" cy="791418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Department of Civil, Chemical, Environmental and Material Engineering, Alma Mater </a:t>
            </a:r>
            <a:r>
              <a:rPr lang="en-GB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Studiorum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, University of Bologna</a:t>
            </a:r>
          </a:p>
          <a:p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This presentation is available at:</a:t>
            </a:r>
          </a:p>
          <a:p>
            <a:r>
              <a:rPr lang="en-GB" smtClean="0">
                <a:latin typeface="Calibri" panose="020F0502020204030204" pitchFamily="34" charset="0"/>
                <a:cs typeface="Calibri" panose="020F0502020204030204" pitchFamily="34" charset="0"/>
              </a:rPr>
              <a:t>www.albertomontanari.it/harbour</a:t>
            </a:r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523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testo 5"/>
          <p:cNvSpPr>
            <a:spLocks noGrp="1"/>
          </p:cNvSpPr>
          <p:nvPr>
            <p:ph type="body" sz="quarter" idx="10"/>
          </p:nvPr>
        </p:nvSpPr>
        <p:spPr>
          <a:xfrm>
            <a:off x="527051" y="188640"/>
            <a:ext cx="11233149" cy="648071"/>
          </a:xfrm>
        </p:spPr>
        <p:txBody>
          <a:bodyPr/>
          <a:lstStyle/>
          <a:p>
            <a:r>
              <a:rPr lang="en-US" sz="3200" dirty="0" smtClean="0"/>
              <a:t>Examples of lectures</a:t>
            </a:r>
            <a:endParaRPr lang="it-IT" sz="3200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1344" y="897061"/>
            <a:ext cx="11547478" cy="4692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CasellaDiTesto 7"/>
          <p:cNvSpPr txBox="1"/>
          <p:nvPr/>
        </p:nvSpPr>
        <p:spPr>
          <a:xfrm>
            <a:off x="6168008" y="1768748"/>
            <a:ext cx="540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Lectures of Harbor Engineering at:</a:t>
            </a:r>
          </a:p>
          <a:p>
            <a:r>
              <a:rPr lang="it-IT" dirty="0" smtClean="0">
                <a:hlinkClick r:id="rId4"/>
              </a:rPr>
              <a:t>https://www.albertomontanari.it/node/185</a:t>
            </a:r>
            <a:endParaRPr lang="it-IT" dirty="0" smtClean="0"/>
          </a:p>
          <a:p>
            <a:endParaRPr lang="en-US" dirty="0" smtClean="0"/>
          </a:p>
          <a:p>
            <a:r>
              <a:rPr lang="en-US" dirty="0" smtClean="0"/>
              <a:t>Videos at:</a:t>
            </a:r>
          </a:p>
          <a:p>
            <a:r>
              <a:rPr lang="it-IT" dirty="0" smtClean="0">
                <a:hlinkClick r:id="rId5"/>
              </a:rPr>
              <a:t>https://www.youtube.com/watch?v=MbKxNxHfZHw&amp;list=PLzpKSIoIBFCMG-cOEJNA5UE8C08eivE8S</a:t>
            </a:r>
            <a:endParaRPr lang="it-IT" dirty="0" smtClean="0"/>
          </a:p>
          <a:p>
            <a:endParaRPr lang="en-US" dirty="0" smtClean="0"/>
          </a:p>
          <a:p>
            <a:r>
              <a:rPr lang="it-IT" dirty="0" smtClean="0">
                <a:hlinkClick r:id="rId6"/>
              </a:rPr>
              <a:t>https://www.youtube.com/user/albertomontanari/</a:t>
            </a:r>
            <a:r>
              <a:rPr lang="it-IT" dirty="0" smtClean="0"/>
              <a:t> </a:t>
            </a:r>
            <a:endParaRPr lang="it-IT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testo 5"/>
          <p:cNvSpPr>
            <a:spLocks noGrp="1"/>
          </p:cNvSpPr>
          <p:nvPr>
            <p:ph type="body" sz="quarter" idx="10"/>
          </p:nvPr>
        </p:nvSpPr>
        <p:spPr>
          <a:xfrm>
            <a:off x="527051" y="188640"/>
            <a:ext cx="11233149" cy="648071"/>
          </a:xfrm>
        </p:spPr>
        <p:txBody>
          <a:bodyPr/>
          <a:lstStyle/>
          <a:p>
            <a:r>
              <a:rPr lang="en-US" sz="3200" dirty="0" smtClean="0"/>
              <a:t>Examples of lectures</a:t>
            </a:r>
            <a:endParaRPr lang="it-IT" sz="3200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5400" y="764704"/>
            <a:ext cx="9086353" cy="5425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testo 5"/>
          <p:cNvSpPr>
            <a:spLocks noGrp="1"/>
          </p:cNvSpPr>
          <p:nvPr>
            <p:ph type="body" sz="quarter" idx="10"/>
          </p:nvPr>
        </p:nvSpPr>
        <p:spPr>
          <a:xfrm>
            <a:off x="527051" y="188640"/>
            <a:ext cx="11233149" cy="648071"/>
          </a:xfrm>
        </p:spPr>
        <p:txBody>
          <a:bodyPr/>
          <a:lstStyle/>
          <a:p>
            <a:r>
              <a:rPr lang="en-US" sz="3200" dirty="0" smtClean="0"/>
              <a:t>Information</a:t>
            </a:r>
            <a:endParaRPr lang="it-IT" sz="3200" dirty="0"/>
          </a:p>
        </p:txBody>
      </p:sp>
      <p:sp>
        <p:nvSpPr>
          <p:cNvPr id="4" name="Rettangolo 3"/>
          <p:cNvSpPr/>
          <p:nvPr/>
        </p:nvSpPr>
        <p:spPr>
          <a:xfrm>
            <a:off x="623392" y="764704"/>
            <a:ext cx="87849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dirty="0" smtClean="0"/>
          </a:p>
          <a:p>
            <a:r>
              <a:rPr lang="it-IT" dirty="0" smtClean="0">
                <a:hlinkClick r:id="rId3"/>
              </a:rPr>
              <a:t>https://corsi.unibo.it/2cycle/CivilEngineering</a:t>
            </a:r>
            <a:endParaRPr lang="it-IT" dirty="0" smtClean="0"/>
          </a:p>
          <a:p>
            <a:endParaRPr lang="en-US" dirty="0" smtClean="0"/>
          </a:p>
          <a:p>
            <a:r>
              <a:rPr lang="en-US" dirty="0" smtClean="0">
                <a:hlinkClick r:id="rId4"/>
              </a:rPr>
              <a:t>https://www.albertomontanari.it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5"/>
              </a:rPr>
              <a:t>alberto.montanari@unibo.it</a:t>
            </a:r>
            <a:endParaRPr lang="en-US" dirty="0" smtClean="0"/>
          </a:p>
          <a:p>
            <a:endParaRPr lang="it-IT" dirty="0"/>
          </a:p>
        </p:txBody>
      </p:sp>
      <p:pic>
        <p:nvPicPr>
          <p:cNvPr id="2050" name="Picture 2" descr="https://www.albertomontanari.it/sites/default/files/styles/large/public/field/image/Sydney_%28AU%29%2C_Darling_Harbour_--_2019_--_2064-9.jpg?itok=4-18QUBa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3392" y="2996952"/>
            <a:ext cx="4572000" cy="2352675"/>
          </a:xfrm>
          <a:prstGeom prst="rect">
            <a:avLst/>
          </a:prstGeom>
          <a:noFill/>
        </p:spPr>
      </p:pic>
      <p:pic>
        <p:nvPicPr>
          <p:cNvPr id="2052" name="Picture 4" descr="https://www.albertomontanari.it/sites/default/files/didattica/harbour/Mooring_bollard_at_sunset,_Lyme_Regis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47928" y="2996952"/>
            <a:ext cx="2741297" cy="202170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testo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3200" dirty="0" smtClean="0"/>
              <a:t>The concept</a:t>
            </a:r>
            <a:endParaRPr lang="it-IT" sz="3200" dirty="0"/>
          </a:p>
        </p:txBody>
      </p:sp>
      <p:sp>
        <p:nvSpPr>
          <p:cNvPr id="8" name="Titolo 1"/>
          <p:cNvSpPr txBox="1">
            <a:spLocks/>
          </p:cNvSpPr>
          <p:nvPr/>
        </p:nvSpPr>
        <p:spPr bwMode="auto">
          <a:xfrm>
            <a:off x="695400" y="1052736"/>
            <a:ext cx="6552728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117475" indent="-117475" algn="l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1800" b="0" dirty="0" smtClean="0">
                <a:solidFill>
                  <a:schemeClr val="tx1"/>
                </a:solidFill>
                <a:effectLst/>
              </a:rPr>
              <a:t>A curriculum focusing on the resilience of coastal and marine structures and environment, that are increasingly threatened by climate change;</a:t>
            </a:r>
          </a:p>
          <a:p>
            <a:pPr marL="117475" indent="-117475" algn="l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1800" b="0" dirty="0" smtClean="0">
                <a:solidFill>
                  <a:schemeClr val="tx1"/>
                </a:solidFill>
                <a:effectLst/>
              </a:rPr>
              <a:t>Students will learn why and how climate change and other human induced changes are impacting the design and management of:</a:t>
            </a:r>
          </a:p>
          <a:p>
            <a:pPr marL="117475" indent="-117475" algn="l">
              <a:spcAft>
                <a:spcPts val="600"/>
              </a:spcAft>
              <a:defRPr/>
            </a:pPr>
            <a:r>
              <a:rPr lang="en-US" sz="1800" b="0" dirty="0" smtClean="0">
                <a:solidFill>
                  <a:schemeClr val="tx1"/>
                </a:solidFill>
                <a:effectLst/>
              </a:rPr>
              <a:t>	- </a:t>
            </a:r>
            <a:r>
              <a:rPr lang="en-US" sz="1800" b="0" dirty="0" err="1" smtClean="0">
                <a:solidFill>
                  <a:schemeClr val="tx1"/>
                </a:solidFill>
                <a:effectLst/>
              </a:rPr>
              <a:t>Harbours</a:t>
            </a:r>
            <a:r>
              <a:rPr lang="en-US" sz="1800" b="0" dirty="0" smtClean="0">
                <a:solidFill>
                  <a:schemeClr val="tx1"/>
                </a:solidFill>
                <a:effectLst/>
              </a:rPr>
              <a:t>;</a:t>
            </a:r>
          </a:p>
          <a:p>
            <a:pPr marL="117475" indent="-117475" algn="l">
              <a:spcAft>
                <a:spcPts val="600"/>
              </a:spcAft>
              <a:defRPr/>
            </a:pPr>
            <a:r>
              <a:rPr lang="en-US" sz="1800" b="0" dirty="0" smtClean="0">
                <a:solidFill>
                  <a:schemeClr val="tx1"/>
                </a:solidFill>
                <a:effectLst/>
              </a:rPr>
              <a:t>	- Coastal protection and recovery strategies;</a:t>
            </a:r>
          </a:p>
          <a:p>
            <a:pPr marL="117475" indent="-117475" algn="l">
              <a:spcAft>
                <a:spcPts val="600"/>
              </a:spcAft>
              <a:defRPr/>
            </a:pPr>
            <a:r>
              <a:rPr lang="en-US" sz="1800" b="0" dirty="0" smtClean="0">
                <a:solidFill>
                  <a:schemeClr val="tx1"/>
                </a:solidFill>
                <a:effectLst/>
              </a:rPr>
              <a:t>	- Offshore activities like clean energy production.</a:t>
            </a:r>
          </a:p>
          <a:p>
            <a:pPr marL="117475" indent="-117475" algn="l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1800" b="0" dirty="0" smtClean="0">
                <a:solidFill>
                  <a:schemeClr val="tx1"/>
                </a:solidFill>
                <a:effectLst/>
              </a:rPr>
              <a:t>The curriculum s focusing on design projects thus proposing a quantitative assessment of climate change impact and adaptation strategies;</a:t>
            </a:r>
          </a:p>
          <a:p>
            <a:pPr marL="117475" indent="-117475" algn="l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1800" b="0" dirty="0" smtClean="0">
                <a:solidFill>
                  <a:schemeClr val="tx1"/>
                </a:solidFill>
                <a:effectLst/>
              </a:rPr>
              <a:t>Significant interest by industrial parties who are available for internship and thesis preparation.</a:t>
            </a:r>
          </a:p>
          <a:p>
            <a:pPr marL="117475" indent="-117475" algn="l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1800" b="0" dirty="0" smtClean="0">
                <a:solidFill>
                  <a:schemeClr val="tx1"/>
                </a:solidFill>
                <a:effectLst/>
              </a:rPr>
              <a:t>The curriculum is evolving to give to students an innovative preparation focusing on design project under climate change.</a:t>
            </a:r>
          </a:p>
          <a:p>
            <a:pPr marL="117475" indent="-117475" algn="l">
              <a:spcAft>
                <a:spcPts val="600"/>
              </a:spcAft>
              <a:buFont typeface="Arial" pitchFamily="34" charset="0"/>
              <a:buChar char="•"/>
              <a:defRPr/>
            </a:pPr>
            <a:endParaRPr lang="en-US" sz="1800" b="0" dirty="0">
              <a:solidFill>
                <a:schemeClr val="tx1"/>
              </a:solidFill>
              <a:effectLst/>
            </a:endParaRPr>
          </a:p>
        </p:txBody>
      </p:sp>
      <p:pic>
        <p:nvPicPr>
          <p:cNvPr id="18434" name="Picture 2" descr="https://www.albertomontanari.it/sites/default/files/styles/medium/public/2023-02/Grand_Marais_harbor_2020-07-31.jpg?itok=74cQK3D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4152" y="1690060"/>
            <a:ext cx="3895700" cy="260303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testo 5"/>
          <p:cNvSpPr>
            <a:spLocks noGrp="1"/>
          </p:cNvSpPr>
          <p:nvPr>
            <p:ph type="body" sz="quarter" idx="10"/>
          </p:nvPr>
        </p:nvSpPr>
        <p:spPr>
          <a:xfrm>
            <a:off x="527051" y="188640"/>
            <a:ext cx="11233149" cy="648071"/>
          </a:xfrm>
        </p:spPr>
        <p:txBody>
          <a:bodyPr/>
          <a:lstStyle/>
          <a:p>
            <a:r>
              <a:rPr lang="en-US" sz="3200" dirty="0" smtClean="0"/>
              <a:t>Why Ravenna</a:t>
            </a:r>
            <a:endParaRPr lang="it-IT" sz="3200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880" y="980728"/>
            <a:ext cx="9753600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testo 5"/>
          <p:cNvSpPr>
            <a:spLocks noGrp="1"/>
          </p:cNvSpPr>
          <p:nvPr>
            <p:ph type="body" sz="quarter" idx="10"/>
          </p:nvPr>
        </p:nvSpPr>
        <p:spPr>
          <a:xfrm>
            <a:off x="527051" y="188640"/>
            <a:ext cx="11233149" cy="648071"/>
          </a:xfrm>
        </p:spPr>
        <p:txBody>
          <a:bodyPr/>
          <a:lstStyle/>
          <a:p>
            <a:r>
              <a:rPr lang="en-US" sz="3200" dirty="0" smtClean="0"/>
              <a:t>Why Ravenna</a:t>
            </a:r>
            <a:endParaRPr lang="it-IT" sz="32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407368" y="980728"/>
            <a:ext cx="604867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3363" indent="-233363">
              <a:buFont typeface="Arial" pitchFamily="34" charset="0"/>
              <a:buChar char="•"/>
            </a:pPr>
            <a:r>
              <a:rPr lang="en-US" dirty="0" smtClean="0"/>
              <a:t>A stimulating student environment, with several connections with industries and commercial activities;</a:t>
            </a:r>
          </a:p>
          <a:p>
            <a:pPr marL="233363" indent="-233363">
              <a:buFont typeface="Arial" pitchFamily="34" charset="0"/>
              <a:buChar char="•"/>
            </a:pPr>
            <a:endParaRPr lang="en-US" dirty="0" smtClean="0"/>
          </a:p>
          <a:p>
            <a:pPr marL="233363" indent="-233363">
              <a:buFont typeface="Arial" pitchFamily="34" charset="0"/>
              <a:buChar char="•"/>
            </a:pPr>
            <a:r>
              <a:rPr lang="en-US" dirty="0" smtClean="0"/>
              <a:t>A student friendly environment, with close interaction with the teachers:</a:t>
            </a:r>
          </a:p>
          <a:p>
            <a:pPr marL="233363" indent="-233363"/>
            <a:r>
              <a:rPr lang="en-US" dirty="0" smtClean="0"/>
              <a:t>	From the words of one student: “I attended my bachelor in a big university. Here in Ravenna  the dialogue and exchange of experience with the teachers is much more developed. “;</a:t>
            </a:r>
          </a:p>
          <a:p>
            <a:pPr marL="233363" indent="-233363"/>
            <a:endParaRPr lang="en-US" dirty="0" smtClean="0"/>
          </a:p>
          <a:p>
            <a:pPr marL="233363" indent="-233363">
              <a:buFont typeface="Arial" pitchFamily="34" charset="0"/>
              <a:buChar char="•"/>
            </a:pPr>
            <a:r>
              <a:rPr lang="en-US" dirty="0" smtClean="0"/>
              <a:t>Rooms and facilities well accessible;</a:t>
            </a:r>
          </a:p>
          <a:p>
            <a:pPr marL="233363" indent="-233363">
              <a:buFont typeface="Arial" pitchFamily="34" charset="0"/>
              <a:buChar char="•"/>
            </a:pPr>
            <a:endParaRPr lang="en-US" dirty="0" smtClean="0"/>
          </a:p>
          <a:p>
            <a:pPr marL="233363" indent="-233363">
              <a:buFont typeface="Arial" pitchFamily="34" charset="0"/>
              <a:buChar char="•"/>
            </a:pPr>
            <a:r>
              <a:rPr lang="en-US" dirty="0" smtClean="0"/>
              <a:t>Easier accommodation and logistics in general;</a:t>
            </a:r>
          </a:p>
          <a:p>
            <a:pPr marL="233363" indent="-233363">
              <a:buFont typeface="Arial" pitchFamily="34" charset="0"/>
              <a:buChar char="•"/>
            </a:pPr>
            <a:endParaRPr lang="en-US" dirty="0" smtClean="0"/>
          </a:p>
          <a:p>
            <a:pPr marL="233363" indent="-233363">
              <a:buFont typeface="Arial" pitchFamily="34" charset="0"/>
              <a:buChar char="•"/>
            </a:pPr>
            <a:r>
              <a:rPr lang="en-US" dirty="0" smtClean="0"/>
              <a:t>An international setting with a forward looking vision for sustainability and future developments;</a:t>
            </a:r>
          </a:p>
          <a:p>
            <a:pPr marL="233363" indent="-233363">
              <a:buFont typeface="Arial" pitchFamily="34" charset="0"/>
              <a:buChar char="•"/>
            </a:pPr>
            <a:endParaRPr lang="en-US" dirty="0" smtClean="0"/>
          </a:p>
          <a:p>
            <a:pPr marL="233363" indent="-233363">
              <a:buFont typeface="Arial" pitchFamily="34" charset="0"/>
              <a:buChar char="•"/>
            </a:pPr>
            <a:r>
              <a:rPr lang="en-US" dirty="0" smtClean="0"/>
              <a:t>Connection with Bologna by train.</a:t>
            </a:r>
          </a:p>
        </p:txBody>
      </p:sp>
      <p:pic>
        <p:nvPicPr>
          <p:cNvPr id="22530" name="Picture 2" descr="https://upload.wikimedia.org/wikipedia/it/thumb/3/34/Ravenna_canalporto_1960.jpg/800px-Ravenna_canalporto_19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90026" y="0"/>
            <a:ext cx="5201974" cy="6857999"/>
          </a:xfrm>
          <a:prstGeom prst="rect">
            <a:avLst/>
          </a:prstGeom>
          <a:noFill/>
        </p:spPr>
      </p:pic>
      <p:sp>
        <p:nvSpPr>
          <p:cNvPr id="7" name="CasellaDiTesto 6"/>
          <p:cNvSpPr txBox="1"/>
          <p:nvPr/>
        </p:nvSpPr>
        <p:spPr>
          <a:xfrm>
            <a:off x="6981362" y="6216046"/>
            <a:ext cx="521208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Port of Ravenna. </a:t>
            </a:r>
            <a:r>
              <a:rPr lang="it-IT" sz="1200" dirty="0" smtClean="0"/>
              <a:t>Di ignoto - Guido Ferilli, Il porto di Ravenna. Dalla ricostruzione ai giorni nostri, Ravenna 1999, Pubblico dominio, https://it.wikipedia.org/w/index.php?curid=8504003</a:t>
            </a:r>
            <a:endParaRPr lang="it-IT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557213"/>
            <a:ext cx="10296525" cy="574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31273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1837" y="2607146"/>
            <a:ext cx="9972675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9125" y="44624"/>
            <a:ext cx="1027747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31273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9125" y="44624"/>
            <a:ext cx="1027747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" y="2523753"/>
            <a:ext cx="1020127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8512" y="2915766"/>
            <a:ext cx="99060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31273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9125" y="4515"/>
            <a:ext cx="9869363" cy="2295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3392" y="2307729"/>
            <a:ext cx="1020127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0100" y="2564904"/>
            <a:ext cx="9289551" cy="4274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31273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9125" y="4515"/>
            <a:ext cx="9293299" cy="2161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1384" y="2132856"/>
            <a:ext cx="1020127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5400" y="2417700"/>
            <a:ext cx="9102799" cy="4450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31273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PERTIN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4000" b="1" dirty="0" smtClean="0">
            <a:solidFill>
              <a:schemeClr val="bg1"/>
            </a:solidFill>
            <a:latin typeface="Century Gothic" panose="020B050202020202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DIAPOSITIV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HIUSURA">
  <a:themeElements>
    <a:clrScheme name="Personalizzato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EEECE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5002</TotalTime>
  <Words>182</Words>
  <Application>Microsoft Office PowerPoint</Application>
  <PresentationFormat>Personalizzato</PresentationFormat>
  <Paragraphs>54</Paragraphs>
  <Slides>12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Titoli diapositive</vt:lpstr>
      </vt:variant>
      <vt:variant>
        <vt:i4>12</vt:i4>
      </vt:variant>
    </vt:vector>
  </HeadingPairs>
  <TitlesOfParts>
    <vt:vector size="15" baseType="lpstr">
      <vt:lpstr>COPERTINA</vt:lpstr>
      <vt:lpstr>DIAPOSITIVE</vt:lpstr>
      <vt:lpstr>CHIUSURA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</vt:vector>
  </TitlesOfParts>
  <Company>Università di Bologna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UTENTE</dc:creator>
  <cp:lastModifiedBy>Alberto</cp:lastModifiedBy>
  <cp:revision>288</cp:revision>
  <dcterms:created xsi:type="dcterms:W3CDTF">2017-11-13T10:11:35Z</dcterms:created>
  <dcterms:modified xsi:type="dcterms:W3CDTF">2023-04-18T13:51:20Z</dcterms:modified>
</cp:coreProperties>
</file>