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1" r:id="rId3"/>
  </p:sldMasterIdLst>
  <p:notesMasterIdLst>
    <p:notesMasterId r:id="rId11"/>
  </p:notesMasterIdLst>
  <p:sldIdLst>
    <p:sldId id="263" r:id="rId4"/>
    <p:sldId id="275" r:id="rId5"/>
    <p:sldId id="278" r:id="rId6"/>
    <p:sldId id="277" r:id="rId7"/>
    <p:sldId id="279" r:id="rId8"/>
    <p:sldId id="276" r:id="rId9"/>
    <p:sldId id="267" r:id="rId10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2B0A"/>
    <a:srgbClr val="BD2B0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604" autoAdjust="0"/>
  </p:normalViewPr>
  <p:slideViewPr>
    <p:cSldViewPr showGuides="1">
      <p:cViewPr varScale="1">
        <p:scale>
          <a:sx n="100" d="100"/>
          <a:sy n="100" d="100"/>
        </p:scale>
        <p:origin x="-1176" y="-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53214-6299-4BBE-91DE-16777E2074CA}" type="datetimeFigureOut">
              <a:rPr lang="it-IT" smtClean="0"/>
              <a:pPr/>
              <a:t>26/04/2023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4CF8A-2767-467E-9C2F-BA25B4D24C5E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 hasCustomPrompt="1"/>
          </p:nvPr>
        </p:nvSpPr>
        <p:spPr>
          <a:xfrm>
            <a:off x="4751851" y="548680"/>
            <a:ext cx="6913364" cy="453650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36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inserire </a:t>
            </a:r>
          </a:p>
          <a:p>
            <a:pPr lvl="0"/>
            <a:r>
              <a:rPr lang="it-IT" dirty="0" smtClean="0"/>
              <a:t>il titolo della presentazione</a:t>
            </a:r>
            <a:endParaRPr lang="it-IT" dirty="0"/>
          </a:p>
        </p:txBody>
      </p:sp>
      <p:sp>
        <p:nvSpPr>
          <p:cNvPr id="6" name="Segnaposto testo 5"/>
          <p:cNvSpPr>
            <a:spLocks noGrp="1"/>
          </p:cNvSpPr>
          <p:nvPr>
            <p:ph type="body" sz="quarter" idx="11" hasCustomPrompt="1"/>
          </p:nvPr>
        </p:nvSpPr>
        <p:spPr>
          <a:xfrm>
            <a:off x="4751917" y="5379814"/>
            <a:ext cx="7008283" cy="42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Nome Cognome</a:t>
            </a:r>
            <a:endParaRPr lang="it-IT" dirty="0"/>
          </a:p>
        </p:txBody>
      </p:sp>
      <p:sp>
        <p:nvSpPr>
          <p:cNvPr id="8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4751918" y="5877942"/>
            <a:ext cx="7105649" cy="79141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Dipartimento/Struttura </a:t>
            </a:r>
            <a:r>
              <a:rPr lang="it-IT" dirty="0" err="1" smtClean="0"/>
              <a:t>xxxxxx</a:t>
            </a:r>
            <a:r>
              <a:rPr lang="it-IT" dirty="0" smtClean="0"/>
              <a:t> </a:t>
            </a:r>
            <a:r>
              <a:rPr lang="it-IT" dirty="0" err="1" smtClean="0"/>
              <a:t>xxxxxxxxxxxx</a:t>
            </a:r>
            <a:r>
              <a:rPr lang="it-IT" dirty="0" smtClean="0"/>
              <a:t> </a:t>
            </a:r>
            <a:r>
              <a:rPr lang="it-IT" dirty="0" err="1" smtClean="0"/>
              <a:t>xxxxxxxx</a:t>
            </a:r>
            <a:r>
              <a:rPr lang="it-IT" dirty="0" smtClean="0"/>
              <a:t> </a:t>
            </a:r>
            <a:r>
              <a:rPr lang="it-IT" dirty="0" err="1" smtClean="0"/>
              <a:t>xxxxx</a:t>
            </a:r>
            <a:r>
              <a:rPr lang="it-IT" dirty="0" smtClean="0"/>
              <a:t> </a:t>
            </a:r>
            <a:r>
              <a:rPr lang="it-IT" dirty="0" err="1" smtClean="0"/>
              <a:t>xxxxxxxxxxxxxxxxxxx</a:t>
            </a:r>
            <a:r>
              <a:rPr lang="it-IT" dirty="0" smtClean="0"/>
              <a:t> </a:t>
            </a:r>
            <a:r>
              <a:rPr lang="it-IT" dirty="0" err="1" smtClean="0"/>
              <a:t>xxxxx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566725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punto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testo</a:t>
            </a:r>
          </a:p>
        </p:txBody>
      </p:sp>
      <p:sp>
        <p:nvSpPr>
          <p:cNvPr id="10" name="Segnaposto testo 9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989138"/>
            <a:ext cx="11233149" cy="3816126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800" baseline="0">
                <a:latin typeface="Century Gothic" panose="020B0502020202020204" pitchFamily="34" charset="0"/>
              </a:defRPr>
            </a:lvl1pPr>
            <a:lvl2pPr marL="742950" indent="-285750">
              <a:buFont typeface="Wingdings" panose="05000000000000000000" pitchFamily="2" charset="2"/>
              <a:buChar char="§"/>
              <a:defRPr sz="1800">
                <a:latin typeface="Century Gothic" panose="020B0502020202020204" pitchFamily="34" charset="0"/>
              </a:defRPr>
            </a:lvl2pPr>
          </a:lstStyle>
          <a:p>
            <a:pPr lvl="1"/>
            <a:r>
              <a:rPr lang="it-IT" dirty="0" smtClean="0"/>
              <a:t>Fare clic per modificare il punto elenco uno</a:t>
            </a:r>
          </a:p>
          <a:p>
            <a:pPr lvl="1"/>
            <a:r>
              <a:rPr lang="it-IT" dirty="0" smtClean="0"/>
              <a:t>Fare clic per modificare il punto elenco due</a:t>
            </a:r>
          </a:p>
          <a:p>
            <a:pPr lvl="1"/>
            <a:r>
              <a:rPr lang="it-IT" dirty="0" smtClean="0"/>
              <a:t>Fare clic per modificare il punto elenco tre</a:t>
            </a:r>
          </a:p>
          <a:p>
            <a:pPr lvl="1"/>
            <a:r>
              <a:rPr lang="it-IT" dirty="0" smtClean="0"/>
              <a:t>Fare clic per modificare il punto elenco quattro</a:t>
            </a:r>
            <a:endParaRPr lang="it-IT" dirty="0"/>
          </a:p>
        </p:txBody>
      </p:sp>
      <p:sp>
        <p:nvSpPr>
          <p:cNvPr id="16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30438535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sempl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titolo della diapositiva</a:t>
            </a:r>
          </a:p>
        </p:txBody>
      </p:sp>
      <p:sp>
        <p:nvSpPr>
          <p:cNvPr id="9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1412875"/>
            <a:ext cx="11233149" cy="446439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testo</a:t>
            </a:r>
          </a:p>
        </p:txBody>
      </p:sp>
    </p:spTree>
    <p:extLst>
      <p:ext uri="{BB962C8B-B14F-4D97-AF65-F5344CB8AC3E}">
        <p14:creationId xmlns="" xmlns:p14="http://schemas.microsoft.com/office/powerpoint/2010/main" val="3418157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a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grafico 8"/>
          <p:cNvSpPr>
            <a:spLocks noGrp="1"/>
          </p:cNvSpPr>
          <p:nvPr>
            <p:ph type="chart" sz="quarter" idx="10" hasCustomPrompt="1"/>
          </p:nvPr>
        </p:nvSpPr>
        <p:spPr>
          <a:xfrm>
            <a:off x="911026" y="2781300"/>
            <a:ext cx="10369551" cy="30241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r>
              <a:rPr lang="it-IT" dirty="0" smtClean="0"/>
              <a:t>Fare clic sull’icona per inserire un grafico</a:t>
            </a:r>
          </a:p>
        </p:txBody>
      </p:sp>
      <p:sp>
        <p:nvSpPr>
          <p:cNvPr id="11" name="Segnaposto testo 7"/>
          <p:cNvSpPr>
            <a:spLocks noGrp="1"/>
          </p:cNvSpPr>
          <p:nvPr>
            <p:ph type="body" sz="quarter" idx="12" hasCustomPrompt="1"/>
          </p:nvPr>
        </p:nvSpPr>
        <p:spPr>
          <a:xfrm>
            <a:off x="527051" y="1412876"/>
            <a:ext cx="11233149" cy="43194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800" baseline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testo</a:t>
            </a:r>
          </a:p>
        </p:txBody>
      </p:sp>
      <p:sp>
        <p:nvSpPr>
          <p:cNvPr id="6" name="Segnaposto testo 7"/>
          <p:cNvSpPr>
            <a:spLocks noGrp="1"/>
          </p:cNvSpPr>
          <p:nvPr>
            <p:ph type="body" sz="quarter" idx="13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555833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immagine 10"/>
          <p:cNvSpPr>
            <a:spLocks noGrp="1"/>
          </p:cNvSpPr>
          <p:nvPr>
            <p:ph type="pic" sz="quarter" idx="10" hasCustomPrompt="1"/>
          </p:nvPr>
        </p:nvSpPr>
        <p:spPr>
          <a:xfrm>
            <a:off x="1534584" y="1700809"/>
            <a:ext cx="9122833" cy="41052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Century Gothic" panose="020B0502020202020204" pitchFamily="34" charset="0"/>
              </a:defRPr>
            </a:lvl1pPr>
          </a:lstStyle>
          <a:p>
            <a:r>
              <a:rPr lang="it-IT" dirty="0" smtClean="0"/>
              <a:t>Fare clic sull’icona per inserire un’immagine</a:t>
            </a:r>
            <a:endParaRPr lang="it-IT" dirty="0"/>
          </a:p>
        </p:txBody>
      </p:sp>
      <p:sp>
        <p:nvSpPr>
          <p:cNvPr id="5" name="Segnaposto testo 7"/>
          <p:cNvSpPr>
            <a:spLocks noGrp="1"/>
          </p:cNvSpPr>
          <p:nvPr>
            <p:ph type="body" sz="quarter" idx="11" hasCustomPrompt="1"/>
          </p:nvPr>
        </p:nvSpPr>
        <p:spPr>
          <a:xfrm>
            <a:off x="527051" y="476674"/>
            <a:ext cx="11233149" cy="6480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2200"/>
              </a:lnSpc>
              <a:buNone/>
              <a:defRPr sz="2400" b="1">
                <a:solidFill>
                  <a:srgbClr val="BD2B0B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Fare clic per modificare il titolo della diapositiva</a:t>
            </a:r>
          </a:p>
        </p:txBody>
      </p:sp>
    </p:spTree>
    <p:extLst>
      <p:ext uri="{BB962C8B-B14F-4D97-AF65-F5344CB8AC3E}">
        <p14:creationId xmlns="" xmlns:p14="http://schemas.microsoft.com/office/powerpoint/2010/main" val="3970258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CHIUSU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egnaposto testo 7"/>
          <p:cNvSpPr>
            <a:spLocks noGrp="1"/>
          </p:cNvSpPr>
          <p:nvPr>
            <p:ph type="body" sz="quarter" idx="10" hasCustomPrompt="1"/>
          </p:nvPr>
        </p:nvSpPr>
        <p:spPr>
          <a:xfrm>
            <a:off x="1487488" y="2780928"/>
            <a:ext cx="9217024" cy="43237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Nome Cognome</a:t>
            </a:r>
            <a:endParaRPr lang="it-IT" dirty="0"/>
          </a:p>
        </p:txBody>
      </p:sp>
      <p:sp>
        <p:nvSpPr>
          <p:cNvPr id="13" name="Segnaposto tes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439483" y="3573017"/>
            <a:ext cx="9313035" cy="936103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6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Struttura</a:t>
            </a:r>
            <a:endParaRPr lang="it-IT" dirty="0"/>
          </a:p>
        </p:txBody>
      </p:sp>
      <p:sp>
        <p:nvSpPr>
          <p:cNvPr id="16" name="Segnaposto testo 15"/>
          <p:cNvSpPr>
            <a:spLocks noGrp="1"/>
          </p:cNvSpPr>
          <p:nvPr>
            <p:ph type="body" sz="quarter" idx="12" hasCustomPrompt="1"/>
          </p:nvPr>
        </p:nvSpPr>
        <p:spPr>
          <a:xfrm>
            <a:off x="1390651" y="4725144"/>
            <a:ext cx="9410700" cy="144016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300" b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it-IT" dirty="0" smtClean="0"/>
              <a:t>nome.cognome@unibo.it</a:t>
            </a:r>
          </a:p>
          <a:p>
            <a:pPr lvl="0"/>
            <a:r>
              <a:rPr lang="it-IT" dirty="0" smtClean="0"/>
              <a:t>051 20 99982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4249450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E2B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cxnSp>
        <p:nvCxnSpPr>
          <p:cNvPr id="12" name="Connettore 1 11"/>
          <p:cNvCxnSpPr/>
          <p:nvPr userDrawn="1"/>
        </p:nvCxnSpPr>
        <p:spPr>
          <a:xfrm>
            <a:off x="4367808" y="188640"/>
            <a:ext cx="0" cy="640871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874"/>
          <a:stretch/>
        </p:blipFill>
        <p:spPr>
          <a:xfrm>
            <a:off x="402114" y="1777670"/>
            <a:ext cx="2957582" cy="22945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13657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788" y="5877370"/>
            <a:ext cx="1323834" cy="93590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70652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1" r:id="rId2"/>
    <p:sldLayoutId id="2147483667" r:id="rId3"/>
    <p:sldLayoutId id="2147483669" r:id="rId4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BE2B0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/>
          </a:p>
        </p:txBody>
      </p:sp>
      <p:sp>
        <p:nvSpPr>
          <p:cNvPr id="9" name="CasellaDiTesto 8"/>
          <p:cNvSpPr txBox="1"/>
          <p:nvPr userDrawn="1"/>
        </p:nvSpPr>
        <p:spPr>
          <a:xfrm>
            <a:off x="4175787" y="6453336"/>
            <a:ext cx="38404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chemeClr val="bg1"/>
                </a:solidFill>
              </a:rPr>
              <a:t>www.unibo.it</a:t>
            </a:r>
            <a:endParaRPr lang="it-IT" sz="1600" dirty="0">
              <a:solidFill>
                <a:schemeClr val="bg1"/>
              </a:solidFill>
            </a:endParaRPr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8479"/>
          <a:stretch/>
        </p:blipFill>
        <p:spPr>
          <a:xfrm>
            <a:off x="4772431" y="440659"/>
            <a:ext cx="2331681" cy="18011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68398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>
            <a:off x="0" y="0"/>
            <a:ext cx="12192000" cy="925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4751850" y="1556792"/>
            <a:ext cx="7440149" cy="2304256"/>
          </a:xfrm>
        </p:spPr>
        <p:txBody>
          <a:bodyPr/>
          <a:lstStyle/>
          <a:p>
            <a:r>
              <a:rPr lang="en-US" dirty="0" smtClean="0"/>
              <a:t>What are the scientific benefits given by the launch of a new journal and what are opportunities and considerations for early-career authors</a:t>
            </a:r>
            <a:r>
              <a:rPr lang="en-US" dirty="0" smtClean="0"/>
              <a:t>?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4751917" y="4941168"/>
            <a:ext cx="7008283" cy="425450"/>
          </a:xfrm>
        </p:spPr>
        <p:txBody>
          <a:bodyPr/>
          <a:lstStyle/>
          <a:p>
            <a:r>
              <a:rPr lang="en-US" dirty="0" smtClean="0"/>
              <a:t>Alberto Montanari</a:t>
            </a:r>
            <a:endParaRPr lang="it-IT" sz="1400" b="0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2"/>
          </p:nvPr>
        </p:nvSpPr>
        <p:spPr>
          <a:xfrm>
            <a:off x="4751918" y="5445224"/>
            <a:ext cx="7440082" cy="791418"/>
          </a:xfrm>
        </p:spPr>
        <p:txBody>
          <a:bodyPr/>
          <a:lstStyle/>
          <a:p>
            <a:r>
              <a:rPr lang="en-US" dirty="0" smtClean="0"/>
              <a:t>Department of </a:t>
            </a:r>
            <a:r>
              <a:rPr lang="en-US" dirty="0" err="1" smtClean="0"/>
              <a:t>Civili</a:t>
            </a:r>
            <a:r>
              <a:rPr lang="en-US" dirty="0" smtClean="0"/>
              <a:t>, Chemical, Environmental and Material Engineering</a:t>
            </a:r>
            <a:br>
              <a:rPr lang="en-US" dirty="0" smtClean="0"/>
            </a:br>
            <a:r>
              <a:rPr lang="en-US" dirty="0" smtClean="0"/>
              <a:t>Alma Mater </a:t>
            </a:r>
            <a:r>
              <a:rPr lang="en-US" dirty="0" err="1" smtClean="0"/>
              <a:t>Studiorum</a:t>
            </a:r>
            <a:r>
              <a:rPr lang="en-US" dirty="0" smtClean="0"/>
              <a:t> University of Bologna</a:t>
            </a:r>
            <a:endParaRPr lang="it-IT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711360" y="5445224"/>
            <a:ext cx="33843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Presentation available at:</a:t>
            </a:r>
          </a:p>
          <a:p>
            <a:endParaRPr lang="en-US" sz="14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  <a:p>
            <a:r>
              <a:rPr lang="en-US" sz="1400" b="1" dirty="0" smtClean="0">
                <a:solidFill>
                  <a:schemeClr val="bg1"/>
                </a:solidFill>
                <a:latin typeface="Century Gothic" panose="020B0502020202020204" pitchFamily="34" charset="0"/>
              </a:rPr>
              <a:t>www.albertomontanari.it alberto.montanari@unibo.it</a:t>
            </a:r>
            <a:endParaRPr lang="it-IT" sz="1400" b="1" dirty="0" smtClean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3525" y="0"/>
            <a:ext cx="106584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08523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704512" y="5877272"/>
            <a:ext cx="1487488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332656"/>
            <a:ext cx="11233149" cy="445921"/>
          </a:xfrm>
        </p:spPr>
        <p:txBody>
          <a:bodyPr/>
          <a:lstStyle/>
          <a:p>
            <a:r>
              <a:rPr lang="it-IT" dirty="0" err="1" smtClean="0"/>
              <a:t>Getting</a:t>
            </a:r>
            <a:r>
              <a:rPr lang="it-IT" dirty="0" smtClean="0"/>
              <a:t> a high </a:t>
            </a:r>
            <a:r>
              <a:rPr lang="it-IT" dirty="0" err="1" smtClean="0"/>
              <a:t>detail</a:t>
            </a:r>
            <a:r>
              <a:rPr lang="it-IT" dirty="0" smtClean="0"/>
              <a:t> </a:t>
            </a:r>
            <a:r>
              <a:rPr lang="it-IT" dirty="0" err="1" smtClean="0"/>
              <a:t>picture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the journal </a:t>
            </a:r>
            <a:r>
              <a:rPr lang="it-IT" dirty="0" err="1" smtClean="0"/>
              <a:t>landscape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928670"/>
            <a:ext cx="11545613" cy="1852258"/>
          </a:xfrm>
        </p:spPr>
        <p:txBody>
          <a:bodyPr/>
          <a:lstStyle/>
          <a:p>
            <a:pPr marL="228600" indent="-228600"/>
            <a:r>
              <a:rPr lang="en-US" dirty="0" smtClean="0"/>
              <a:t>Journals exist for several possible reasons:</a:t>
            </a:r>
            <a:endParaRPr lang="en-US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Scientific, technical or educational bodies promoting their field;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Administrations disseminating information;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Publishing houses pursuing their mission;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Others.</a:t>
            </a:r>
          </a:p>
          <a:p>
            <a:pPr marL="228600" indent="-228600"/>
            <a:endParaRPr lang="en-US" dirty="0" smtClean="0"/>
          </a:p>
          <a:p>
            <a:pPr marL="228600" indent="-228600"/>
            <a:r>
              <a:rPr lang="en-US" dirty="0" smtClean="0"/>
              <a:t>To take the picture: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Collect information from your advisor or colleagues;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Read the “Scope” of the journals (nobody does that);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Read call for papers;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b="1" dirty="0" smtClean="0"/>
              <a:t>Read Table of Contents regularly</a:t>
            </a:r>
            <a:r>
              <a:rPr lang="en-US" dirty="0" smtClean="0"/>
              <a:t> (sign up to newsletters);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Read Papers;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Get information on </a:t>
            </a:r>
            <a:r>
              <a:rPr lang="en-US" dirty="0" err="1" smtClean="0"/>
              <a:t>bibliometrics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1140" y="3429000"/>
            <a:ext cx="498085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2067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332656"/>
            <a:ext cx="11233149" cy="445921"/>
          </a:xfrm>
        </p:spPr>
        <p:txBody>
          <a:bodyPr/>
          <a:lstStyle/>
          <a:p>
            <a:r>
              <a:rPr lang="it-IT" dirty="0" err="1" smtClean="0"/>
              <a:t>Each</a:t>
            </a:r>
            <a:r>
              <a:rPr lang="it-IT" dirty="0" smtClean="0"/>
              <a:t> journal </a:t>
            </a:r>
            <a:r>
              <a:rPr lang="it-IT" dirty="0" err="1" smtClean="0"/>
              <a:t>has</a:t>
            </a:r>
            <a:r>
              <a:rPr lang="it-IT" dirty="0" smtClean="0"/>
              <a:t> </a:t>
            </a:r>
            <a:r>
              <a:rPr lang="it-IT" dirty="0" err="1" smtClean="0"/>
              <a:t>its</a:t>
            </a:r>
            <a:r>
              <a:rPr lang="it-IT" dirty="0" smtClean="0"/>
              <a:t> </a:t>
            </a:r>
            <a:r>
              <a:rPr lang="it-IT" dirty="0" err="1" smtClean="0"/>
              <a:t>peculiar</a:t>
            </a:r>
            <a:r>
              <a:rPr lang="it-IT" dirty="0" smtClean="0"/>
              <a:t> </a:t>
            </a:r>
            <a:r>
              <a:rPr lang="it-IT" dirty="0" err="1" smtClean="0"/>
              <a:t>behaviors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928670"/>
            <a:ext cx="11545613" cy="1852258"/>
          </a:xfrm>
        </p:spPr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Open access/Restricted access;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Review system;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Speed of the review and publication;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Focused scope/general scope;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Reputation of editors/reviewers;</a:t>
            </a:r>
            <a:endParaRPr lang="en-US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Reputation of the review process;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Consideration by the scientific community.</a:t>
            </a:r>
          </a:p>
        </p:txBody>
      </p:sp>
      <p:pic>
        <p:nvPicPr>
          <p:cNvPr id="16386" name="Picture 2" descr="https://upload.wikimedia.org/wikipedia/commons/8/82/The_future_peer_review_system_-_fncom-06-00079-g00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0176" y="3645024"/>
            <a:ext cx="4057623" cy="3212976"/>
          </a:xfrm>
          <a:prstGeom prst="rect">
            <a:avLst/>
          </a:prstGeom>
          <a:noFill/>
        </p:spPr>
      </p:pic>
      <p:sp>
        <p:nvSpPr>
          <p:cNvPr id="7" name="Rettangolo 6"/>
          <p:cNvSpPr/>
          <p:nvPr/>
        </p:nvSpPr>
        <p:spPr>
          <a:xfrm>
            <a:off x="6672064" y="1628800"/>
            <a:ext cx="5015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Get an informed view, target a diverse set of journals. Going beyond the comfort zone is always difficult but very instructive and builds your reputation.</a:t>
            </a:r>
            <a:endParaRPr lang="en-US" dirty="0" smtClean="0">
              <a:latin typeface="Century Gothic" pitchFamily="34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767408" y="4183920"/>
            <a:ext cx="5015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Attend venues like this one, stay informed on visions for the future of scientific publishing and peer review. It is likely that relevant changes will happen in the near future.</a:t>
            </a:r>
            <a:endParaRPr lang="en-US" dirty="0" smtClean="0">
              <a:latin typeface="Century Gothic" pitchFamily="34" charset="0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6312024" y="6273225"/>
            <a:ext cx="31920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err="1" smtClean="0"/>
              <a:t>Nikolaus</a:t>
            </a:r>
            <a:r>
              <a:rPr lang="it-IT" sz="1200" dirty="0" smtClean="0"/>
              <a:t> </a:t>
            </a:r>
            <a:r>
              <a:rPr lang="it-IT" sz="1200" dirty="0" err="1" smtClean="0"/>
              <a:t>Kriegeskorte</a:t>
            </a:r>
            <a:r>
              <a:rPr lang="it-IT" sz="1200" dirty="0" smtClean="0"/>
              <a:t>, CC BY </a:t>
            </a:r>
            <a:r>
              <a:rPr lang="it-IT" sz="1200" dirty="0" smtClean="0"/>
              <a:t>3.0, </a:t>
            </a:r>
            <a:r>
              <a:rPr lang="it-IT" sz="1200" dirty="0" smtClean="0"/>
              <a:t>via </a:t>
            </a:r>
            <a:r>
              <a:rPr lang="it-IT" sz="1200" dirty="0" err="1" smtClean="0"/>
              <a:t>Wikimedia</a:t>
            </a:r>
            <a:r>
              <a:rPr lang="it-IT" sz="1200" dirty="0" smtClean="0"/>
              <a:t> </a:t>
            </a:r>
            <a:r>
              <a:rPr lang="it-IT" sz="1200" dirty="0" err="1" smtClean="0"/>
              <a:t>Commons</a:t>
            </a:r>
            <a:endParaRPr lang="it-IT" sz="1200" dirty="0"/>
          </a:p>
        </p:txBody>
      </p:sp>
      <p:sp>
        <p:nvSpPr>
          <p:cNvPr id="10" name="CasellaDiTesto 9"/>
          <p:cNvSpPr txBox="1"/>
          <p:nvPr/>
        </p:nvSpPr>
        <p:spPr>
          <a:xfrm>
            <a:off x="6672064" y="3284984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itchFamily="34" charset="0"/>
              </a:rPr>
              <a:t>An example of a possible future </a:t>
            </a:r>
            <a:r>
              <a:rPr lang="en-US" dirty="0" smtClean="0">
                <a:latin typeface="Century Gothic" pitchFamily="34" charset="0"/>
              </a:rPr>
              <a:t>model</a:t>
            </a:r>
            <a:endParaRPr lang="it-IT" dirty="0" smtClean="0">
              <a:latin typeface="Century Gothic" pitchFamily="34" charset="0"/>
            </a:endParaRPr>
          </a:p>
        </p:txBody>
      </p:sp>
      <p:sp>
        <p:nvSpPr>
          <p:cNvPr id="11" name="Rettangolo arrotondato 10"/>
          <p:cNvSpPr/>
          <p:nvPr/>
        </p:nvSpPr>
        <p:spPr>
          <a:xfrm>
            <a:off x="6168008" y="3284984"/>
            <a:ext cx="6023992" cy="357301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2067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704512" y="5877272"/>
            <a:ext cx="1487488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>
          <a:xfrm>
            <a:off x="527051" y="332656"/>
            <a:ext cx="11233149" cy="445921"/>
          </a:xfrm>
        </p:spPr>
        <p:txBody>
          <a:bodyPr/>
          <a:lstStyle/>
          <a:p>
            <a:r>
              <a:rPr lang="it-IT" dirty="0" err="1" smtClean="0"/>
              <a:t>Reviewing</a:t>
            </a:r>
            <a:r>
              <a:rPr lang="it-IT" dirty="0" smtClean="0"/>
              <a:t> </a:t>
            </a:r>
            <a:r>
              <a:rPr lang="it-IT" dirty="0" err="1" smtClean="0"/>
              <a:t>papers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928670"/>
            <a:ext cx="5640957" cy="1852258"/>
          </a:xfrm>
        </p:spPr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Journals seek reviewers;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Make yourself available for review;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Write constructive reviews;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Make your identity known (…);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Get information on the peer review system, </a:t>
            </a:r>
            <a:br>
              <a:rPr lang="en-US" dirty="0" smtClean="0"/>
            </a:br>
            <a:r>
              <a:rPr lang="en-US" dirty="0" smtClean="0"/>
              <a:t>its critical issues and elaborate ideas;</a:t>
            </a:r>
          </a:p>
          <a:p>
            <a:pPr marL="228600" indent="-228600"/>
            <a:endParaRPr lang="en-US" dirty="0" smtClean="0"/>
          </a:p>
          <a:p>
            <a:pPr marL="228600" indent="-228600"/>
            <a:r>
              <a:rPr lang="en-US" dirty="0" smtClean="0"/>
              <a:t>Make yourself an informed reviewer!</a:t>
            </a:r>
          </a:p>
          <a:p>
            <a:pPr marL="228600" indent="-228600"/>
            <a:endParaRPr lang="en-US" dirty="0" smtClean="0"/>
          </a:p>
          <a:p>
            <a:r>
              <a:rPr lang="en-US" dirty="0" smtClean="0"/>
              <a:t>Remember: editors are fond of good reviewers.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Most important:</a:t>
            </a:r>
            <a:r>
              <a:rPr lang="en-US" dirty="0" smtClean="0"/>
              <a:t> </a:t>
            </a:r>
            <a:r>
              <a:rPr lang="en-US" b="1" dirty="0" smtClean="0"/>
              <a:t>Making thoughtful reviews is an excellent pathway to get involved into a community of researchers, reviewers and editors. </a:t>
            </a:r>
          </a:p>
          <a:p>
            <a:pPr marL="228600" indent="-228600"/>
            <a:endParaRPr lang="en-US" dirty="0" smtClean="0"/>
          </a:p>
        </p:txBody>
      </p:sp>
      <p:pic>
        <p:nvPicPr>
          <p:cNvPr id="2050" name="Picture 2" descr="https://upload.wikimedia.org/wikipedia/commons/a/ad/Models_of_peer-review_-_Open_Science_Training_Handbook_0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87182" y="404664"/>
            <a:ext cx="6004818" cy="57834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067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704512" y="5877272"/>
            <a:ext cx="1487488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928670"/>
            <a:ext cx="11545613" cy="1852258"/>
          </a:xfrm>
        </p:spPr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What is the reason?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Does your research fit the journal’s scope and call for papers?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Are you informed on when the journal will get indexed?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Do you feel excited by the launch of the new journal?</a:t>
            </a:r>
          </a:p>
          <a:p>
            <a:pPr marL="228600" indent="-228600"/>
            <a:endParaRPr lang="en-US" dirty="0" smtClean="0"/>
          </a:p>
          <a:p>
            <a:pPr marL="228600" indent="-228600"/>
            <a:r>
              <a:rPr lang="en-US" dirty="0" smtClean="0"/>
              <a:t>Then: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Get and follow the authors’ guidelines;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Contact the editor (pre-submission inquiry);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If allowed, write a cover letter (explain your </a:t>
            </a:r>
            <a:br>
              <a:rPr lang="en-US" dirty="0" smtClean="0"/>
            </a:br>
            <a:r>
              <a:rPr lang="en-US" dirty="0" smtClean="0"/>
              <a:t>motivation);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Explain what your original contribution is;</a:t>
            </a:r>
          </a:p>
          <a:p>
            <a:pPr marL="228600" indent="-228600"/>
            <a:endParaRPr lang="en-US" dirty="0" smtClean="0"/>
          </a:p>
          <a:p>
            <a:r>
              <a:rPr lang="en-US" b="1" dirty="0" smtClean="0"/>
              <a:t>Remember: A new journal wants to get your </a:t>
            </a:r>
            <a:br>
              <a:rPr lang="en-US" b="1" dirty="0" smtClean="0"/>
            </a:br>
            <a:r>
              <a:rPr lang="en-US" b="1" dirty="0" smtClean="0"/>
              <a:t>research published!</a:t>
            </a:r>
          </a:p>
          <a:p>
            <a:endParaRPr lang="en-US" b="1" dirty="0" smtClean="0"/>
          </a:p>
        </p:txBody>
      </p:sp>
      <p:pic>
        <p:nvPicPr>
          <p:cNvPr id="3074" name="Picture 2" descr="https://upload.wikimedia.org/wikipedia/commons/thumb/2/26/Open_access_publications_by_document_type_for_Italy_as_of_2018_OpenAIRE.png/1280px-Open_access_publications_by_document_type_for_Italy_as_of_2018_OpenAIRE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2258" y="2873896"/>
            <a:ext cx="6029742" cy="4320480"/>
          </a:xfrm>
          <a:prstGeom prst="rect">
            <a:avLst/>
          </a:prstGeom>
          <a:noFill/>
        </p:spPr>
      </p:pic>
      <p:sp>
        <p:nvSpPr>
          <p:cNvPr id="7" name="CasellaDiTesto 6"/>
          <p:cNvSpPr txBox="1"/>
          <p:nvPr/>
        </p:nvSpPr>
        <p:spPr>
          <a:xfrm>
            <a:off x="8184232" y="3284984"/>
            <a:ext cx="3096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Open access publications</a:t>
            </a:r>
            <a:endParaRPr lang="it-IT" sz="1400" dirty="0"/>
          </a:p>
        </p:txBody>
      </p:sp>
      <p:sp>
        <p:nvSpPr>
          <p:cNvPr id="8" name="Rettangolo 7"/>
          <p:cNvSpPr/>
          <p:nvPr/>
        </p:nvSpPr>
        <p:spPr>
          <a:xfrm>
            <a:off x="7320136" y="3501008"/>
            <a:ext cx="391209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/>
              <a:t>By </a:t>
            </a:r>
            <a:r>
              <a:rPr lang="en-US" sz="1000" dirty="0" err="1" smtClean="0"/>
              <a:t>OpenAIRE</a:t>
            </a:r>
            <a:r>
              <a:rPr lang="en-US" sz="1000" dirty="0" smtClean="0"/>
              <a:t> (Open Access Infrastructure for Research in Europe) - https://www.openaire.eu/oa-italy, CC BY 4.0, https://commons.wikimedia.org/w/index.php?curid=67312307</a:t>
            </a:r>
            <a:endParaRPr lang="it-IT" sz="1000" dirty="0"/>
          </a:p>
        </p:txBody>
      </p:sp>
      <p:sp>
        <p:nvSpPr>
          <p:cNvPr id="10" name="Segnaposto testo 1"/>
          <p:cNvSpPr txBox="1">
            <a:spLocks/>
          </p:cNvSpPr>
          <p:nvPr/>
        </p:nvSpPr>
        <p:spPr>
          <a:xfrm>
            <a:off x="527051" y="332656"/>
            <a:ext cx="11233149" cy="445921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There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is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a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reason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for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the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launch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of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a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new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journal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BD2B0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067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/>
          <p:cNvSpPr/>
          <p:nvPr/>
        </p:nvSpPr>
        <p:spPr>
          <a:xfrm>
            <a:off x="10704512" y="5877272"/>
            <a:ext cx="1487488" cy="9807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>
          <a:xfrm>
            <a:off x="527051" y="836712"/>
            <a:ext cx="11545613" cy="1852258"/>
          </a:xfrm>
        </p:spPr>
        <p:txBody>
          <a:bodyPr/>
          <a:lstStyle/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Timeliness of </a:t>
            </a:r>
            <a:r>
              <a:rPr lang="en-US" smtClean="0"/>
              <a:t>the scope;</a:t>
            </a:r>
            <a:endParaRPr lang="en-US" dirty="0" smtClean="0"/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Reputation of the editorial board;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Reputation of the publisher;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dirty="0" smtClean="0"/>
              <a:t>Innovation introduced by the journal;</a:t>
            </a:r>
          </a:p>
          <a:p>
            <a:pPr marL="228600" indent="-228600">
              <a:buFont typeface="Arial" pitchFamily="34" charset="0"/>
              <a:buChar char="•"/>
            </a:pPr>
            <a:r>
              <a:rPr lang="en-US" b="1" dirty="0" smtClean="0"/>
              <a:t>Your motivation to get the “window of opportunity”.</a:t>
            </a:r>
          </a:p>
          <a:p>
            <a:pPr marL="228600" indent="-228600">
              <a:buFont typeface="Arial" pitchFamily="34" charset="0"/>
              <a:buChar char="•"/>
            </a:pPr>
            <a:endParaRPr lang="en-US" dirty="0" smtClean="0"/>
          </a:p>
        </p:txBody>
      </p:sp>
      <p:sp>
        <p:nvSpPr>
          <p:cNvPr id="9" name="Segnaposto testo 1"/>
          <p:cNvSpPr txBox="1">
            <a:spLocks/>
          </p:cNvSpPr>
          <p:nvPr/>
        </p:nvSpPr>
        <p:spPr>
          <a:xfrm>
            <a:off x="479376" y="332656"/>
            <a:ext cx="11233149" cy="445921"/>
          </a:xfrm>
          <a:prstGeom prst="rect">
            <a:avLst/>
          </a:prstGeom>
        </p:spPr>
        <p:txBody>
          <a:bodyPr/>
          <a:lstStyle/>
          <a:p>
            <a:pPr lvl="0">
              <a:lnSpc>
                <a:spcPts val="2200"/>
              </a:lnSpc>
              <a:spcBef>
                <a:spcPct val="20000"/>
              </a:spcBef>
            </a:pP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new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journal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may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be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an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excellent</a:t>
            </a:r>
            <a:r>
              <a:rPr kumimoji="0" lang="it-IT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</a:t>
            </a:r>
            <a:r>
              <a:rPr kumimoji="0" lang="it-IT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BD2B0B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opportunity</a:t>
            </a:r>
            <a:r>
              <a:rPr lang="it-IT" sz="2400" b="1" dirty="0" smtClean="0">
                <a:solidFill>
                  <a:srgbClr val="BD2B0B"/>
                </a:solidFill>
                <a:latin typeface="Century Gothic" panose="020B0502020202020204" pitchFamily="34" charset="0"/>
              </a:rPr>
              <a:t>  </a:t>
            </a:r>
            <a:r>
              <a:rPr lang="it-IT" sz="2400" b="1" dirty="0" err="1" smtClean="0">
                <a:solidFill>
                  <a:srgbClr val="BD2B0B"/>
                </a:solidFill>
                <a:latin typeface="Century Gothic" panose="020B0502020202020204" pitchFamily="34" charset="0"/>
              </a:rPr>
              <a:t>depending</a:t>
            </a:r>
            <a:r>
              <a:rPr lang="it-IT" sz="2400" b="1" dirty="0" smtClean="0">
                <a:solidFill>
                  <a:srgbClr val="BD2B0B"/>
                </a:solidFill>
                <a:latin typeface="Century Gothic" panose="020B0502020202020204" pitchFamily="34" charset="0"/>
              </a:rPr>
              <a:t> </a:t>
            </a:r>
            <a:r>
              <a:rPr lang="it-IT" sz="2400" b="1" dirty="0" err="1" smtClean="0">
                <a:solidFill>
                  <a:srgbClr val="BD2B0B"/>
                </a:solidFill>
                <a:latin typeface="Century Gothic" panose="020B0502020202020204" pitchFamily="34" charset="0"/>
              </a:rPr>
              <a:t>on…</a:t>
            </a:r>
            <a:r>
              <a:rPr lang="it-IT" sz="2400" b="1" dirty="0" smtClean="0">
                <a:solidFill>
                  <a:srgbClr val="BD2B0B"/>
                </a:solidFill>
                <a:latin typeface="Century Gothic" panose="020B0502020202020204" pitchFamily="34" charset="0"/>
              </a:rPr>
              <a:t>.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BD2B0B"/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7104112" y="5085184"/>
            <a:ext cx="4511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err="1" smtClean="0"/>
              <a:t>Based</a:t>
            </a:r>
            <a:r>
              <a:rPr lang="it-IT" sz="1200" dirty="0" smtClean="0"/>
              <a:t> on </a:t>
            </a:r>
            <a:r>
              <a:rPr lang="it-IT" sz="1200" dirty="0" err="1" smtClean="0"/>
              <a:t>Oberländer</a:t>
            </a:r>
            <a:r>
              <a:rPr lang="it-IT" sz="1200" dirty="0" smtClean="0"/>
              <a:t>, </a:t>
            </a:r>
            <a:r>
              <a:rPr lang="it-IT" sz="1200" dirty="0" err="1" smtClean="0"/>
              <a:t>Anja</a:t>
            </a:r>
            <a:r>
              <a:rPr lang="it-IT" sz="1200" dirty="0" smtClean="0"/>
              <a:t> (2020). Open Access - </a:t>
            </a:r>
            <a:r>
              <a:rPr lang="it-IT" sz="1200" dirty="0" err="1" smtClean="0"/>
              <a:t>Es</a:t>
            </a:r>
            <a:r>
              <a:rPr lang="it-IT" sz="1200" dirty="0" smtClean="0"/>
              <a:t> </a:t>
            </a:r>
            <a:r>
              <a:rPr lang="it-IT" sz="1200" dirty="0" err="1" smtClean="0"/>
              <a:t>istnicht</a:t>
            </a:r>
            <a:r>
              <a:rPr lang="it-IT" sz="1200" dirty="0" smtClean="0"/>
              <a:t> </a:t>
            </a:r>
            <a:r>
              <a:rPr lang="it-IT" sz="1200" dirty="0" err="1" smtClean="0"/>
              <a:t>alles</a:t>
            </a:r>
            <a:r>
              <a:rPr lang="it-IT" sz="1200" dirty="0" smtClean="0"/>
              <a:t> </a:t>
            </a:r>
            <a:r>
              <a:rPr lang="it-IT" sz="1200" dirty="0" err="1" smtClean="0"/>
              <a:t>Gold</a:t>
            </a:r>
            <a:r>
              <a:rPr lang="it-IT" sz="1200" dirty="0" smtClean="0"/>
              <a:t>, </a:t>
            </a:r>
            <a:r>
              <a:rPr lang="it-IT" sz="1200" dirty="0" err="1" smtClean="0"/>
              <a:t>was</a:t>
            </a:r>
            <a:r>
              <a:rPr lang="it-IT" sz="1200" dirty="0" smtClean="0"/>
              <a:t> </a:t>
            </a:r>
            <a:r>
              <a:rPr lang="it-IT" sz="1200" dirty="0" err="1" smtClean="0"/>
              <a:t>glänzt</a:t>
            </a:r>
            <a:r>
              <a:rPr lang="it-IT" sz="1200" dirty="0" smtClean="0"/>
              <a:t>. In: Open Science. Von </a:t>
            </a:r>
            <a:r>
              <a:rPr lang="it-IT" sz="1200" dirty="0" err="1" smtClean="0"/>
              <a:t>Daten</a:t>
            </a:r>
            <a:r>
              <a:rPr lang="it-IT" sz="1200" dirty="0" smtClean="0"/>
              <a:t> </a:t>
            </a:r>
            <a:r>
              <a:rPr lang="it-IT" sz="1200" dirty="0" err="1" smtClean="0"/>
              <a:t>zu</a:t>
            </a:r>
            <a:r>
              <a:rPr lang="it-IT" sz="1200" dirty="0" smtClean="0"/>
              <a:t> </a:t>
            </a:r>
            <a:r>
              <a:rPr lang="it-IT" sz="1200" dirty="0" err="1" smtClean="0"/>
              <a:t>Publikationen</a:t>
            </a:r>
            <a:r>
              <a:rPr lang="it-IT" sz="1200" dirty="0" smtClean="0"/>
              <a:t>. </a:t>
            </a:r>
            <a:r>
              <a:rPr lang="it-IT" sz="1200" dirty="0" err="1" smtClean="0"/>
              <a:t>Zenodo</a:t>
            </a:r>
            <a:r>
              <a:rPr lang="it-IT" sz="1200" dirty="0" smtClean="0"/>
              <a:t>. http://doi.org/10.5281/zenodo.4018594, CC BY </a:t>
            </a:r>
            <a:r>
              <a:rPr lang="it-IT" sz="1200" dirty="0" smtClean="0"/>
              <a:t>4.0, </a:t>
            </a:r>
            <a:r>
              <a:rPr lang="it-IT" sz="1200" dirty="0" smtClean="0"/>
              <a:t>via </a:t>
            </a:r>
            <a:r>
              <a:rPr lang="it-IT" sz="1200" dirty="0" err="1" smtClean="0"/>
              <a:t>Wikimedia</a:t>
            </a:r>
            <a:r>
              <a:rPr lang="it-IT" sz="1200" dirty="0" smtClean="0"/>
              <a:t> </a:t>
            </a:r>
            <a:r>
              <a:rPr lang="it-IT" sz="1200" dirty="0" err="1" smtClean="0"/>
              <a:t>Commons</a:t>
            </a:r>
            <a:endParaRPr lang="it-IT" sz="1200" dirty="0"/>
          </a:p>
        </p:txBody>
      </p:sp>
      <p:pic>
        <p:nvPicPr>
          <p:cNvPr id="3076" name="Picture 4" descr="https://upload.wikimedia.org/wikipedia/commons/thumb/2/25/Scholarly_Publishing_-_Gold_Open_Access_chart.png/512px-Scholarly_Publishing_-_Gold_Open_Access_char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88088" y="2132856"/>
            <a:ext cx="4876800" cy="2705100"/>
          </a:xfrm>
          <a:prstGeom prst="rect">
            <a:avLst/>
          </a:prstGeom>
          <a:noFill/>
        </p:spPr>
      </p:pic>
      <p:sp>
        <p:nvSpPr>
          <p:cNvPr id="13" name="Rettangolo 12"/>
          <p:cNvSpPr/>
          <p:nvPr/>
        </p:nvSpPr>
        <p:spPr>
          <a:xfrm>
            <a:off x="576064" y="6536377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By </a:t>
            </a:r>
            <a:r>
              <a:rPr lang="en-US" sz="1200" dirty="0" smtClean="0"/>
              <a:t>Danny Kingsley &amp; Sara Brown </a:t>
            </a:r>
            <a:endParaRPr lang="it-IT" sz="1200" dirty="0"/>
          </a:p>
        </p:txBody>
      </p:sp>
      <p:pic>
        <p:nvPicPr>
          <p:cNvPr id="3078" name="Picture 6" descr="https://upload.wikimedia.org/wikipedia/commons/thumb/9/93/Benefitsofopenaccess_cc-by_logo.pd_eng.jpg/512px-Benefitsofopenaccess_cc-by_logo.pd_e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392" y="2780928"/>
            <a:ext cx="4876800" cy="3657600"/>
          </a:xfrm>
          <a:prstGeom prst="rect">
            <a:avLst/>
          </a:prstGeom>
          <a:noFill/>
        </p:spPr>
      </p:pic>
      <p:sp>
        <p:nvSpPr>
          <p:cNvPr id="15" name="Rettangolo 14"/>
          <p:cNvSpPr/>
          <p:nvPr/>
        </p:nvSpPr>
        <p:spPr>
          <a:xfrm>
            <a:off x="4799856" y="3861048"/>
            <a:ext cx="21084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Ps: give priority to open access</a:t>
            </a:r>
          </a:p>
        </p:txBody>
      </p:sp>
    </p:spTree>
    <p:extLst>
      <p:ext uri="{BB962C8B-B14F-4D97-AF65-F5344CB8AC3E}">
        <p14:creationId xmlns="" xmlns:p14="http://schemas.microsoft.com/office/powerpoint/2010/main" val="120675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it-IT" dirty="0" smtClean="0"/>
              <a:t>Alberto Montanari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mtClean="0"/>
              <a:t>Department DICAM</a:t>
            </a:r>
          </a:p>
          <a:p>
            <a:r>
              <a:rPr lang="en-US" smtClean="0"/>
              <a:t>University of Bologna</a:t>
            </a:r>
          </a:p>
          <a:p>
            <a:r>
              <a:rPr lang="en-US" smtClean="0"/>
              <a:t>www.albertomontanari.it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it-IT" dirty="0" smtClean="0"/>
              <a:t>alberto.montanari@unibo.it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226941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PERTI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4000" b="1" dirty="0" smtClean="0">
            <a:solidFill>
              <a:schemeClr val="bg1"/>
            </a:solidFill>
            <a:latin typeface="Century Gothic" panose="020B050202020202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DIAPOSITIV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HIUSURA">
  <a:themeElements>
    <a:clrScheme name="Personalizzato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EEECE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487</Words>
  <Application>Microsoft Office PowerPoint</Application>
  <PresentationFormat>Personalizzato</PresentationFormat>
  <Paragraphs>73</Paragraphs>
  <Slides>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Titoli diapositive</vt:lpstr>
      </vt:variant>
      <vt:variant>
        <vt:i4>7</vt:i4>
      </vt:variant>
    </vt:vector>
  </HeadingPairs>
  <TitlesOfParts>
    <vt:vector size="10" baseType="lpstr">
      <vt:lpstr>COPERTINA</vt:lpstr>
      <vt:lpstr>DIAPOSITIVE</vt:lpstr>
      <vt:lpstr>CHIUSURA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</vt:vector>
  </TitlesOfParts>
  <Company>Università di Bologna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sturno</cp:lastModifiedBy>
  <cp:revision>137</cp:revision>
  <dcterms:created xsi:type="dcterms:W3CDTF">2017-11-13T10:11:35Z</dcterms:created>
  <dcterms:modified xsi:type="dcterms:W3CDTF">2023-04-26T11:13:37Z</dcterms:modified>
</cp:coreProperties>
</file>