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notesMasterIdLst>
    <p:notesMasterId r:id="rId18"/>
  </p:notesMasterIdLst>
  <p:sldIdLst>
    <p:sldId id="263" r:id="rId4"/>
    <p:sldId id="275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67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B0A"/>
    <a:srgbClr val="BD2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604" autoAdjust="0"/>
  </p:normalViewPr>
  <p:slideViewPr>
    <p:cSldViewPr showGuides="1">
      <p:cViewPr varScale="1">
        <p:scale>
          <a:sx n="100" d="100"/>
          <a:sy n="100" d="100"/>
        </p:scale>
        <p:origin x="-117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53214-6299-4BBE-91DE-16777E2074CA}" type="datetimeFigureOut">
              <a:rPr lang="it-IT" smtClean="0"/>
              <a:pPr/>
              <a:t>25/04/2023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4CF8A-2767-467E-9C2F-BA25B4D24C5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4CF8A-2767-467E-9C2F-BA25B4D24C5E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sz="quarter" idx="10" hasCustomPrompt="1"/>
          </p:nvPr>
        </p:nvSpPr>
        <p:spPr>
          <a:xfrm>
            <a:off x="4751851" y="548680"/>
            <a:ext cx="6913364" cy="453650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inserire </a:t>
            </a:r>
          </a:p>
          <a:p>
            <a:pPr lvl="0"/>
            <a:r>
              <a:rPr lang="it-IT" dirty="0" smtClean="0"/>
              <a:t>il titolo della presentazione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11" hasCustomPrompt="1"/>
          </p:nvPr>
        </p:nvSpPr>
        <p:spPr>
          <a:xfrm>
            <a:off x="4751917" y="5379814"/>
            <a:ext cx="7008283" cy="425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 Cognome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4751918" y="5877942"/>
            <a:ext cx="7105649" cy="7914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Dipartimento/Struttura </a:t>
            </a:r>
            <a:r>
              <a:rPr lang="it-IT" dirty="0" err="1" smtClean="0"/>
              <a:t>xxxxxx</a:t>
            </a:r>
            <a:r>
              <a:rPr lang="it-IT" dirty="0" smtClean="0"/>
              <a:t> </a:t>
            </a:r>
            <a:r>
              <a:rPr lang="it-IT" dirty="0" err="1" smtClean="0"/>
              <a:t>xxxxxxxxxxxx</a:t>
            </a:r>
            <a:r>
              <a:rPr lang="it-IT" dirty="0" smtClean="0"/>
              <a:t> </a:t>
            </a:r>
            <a:r>
              <a:rPr lang="it-IT" dirty="0" err="1" smtClean="0"/>
              <a:t>xxxxxxxx</a:t>
            </a:r>
            <a:r>
              <a:rPr lang="it-IT" dirty="0" smtClean="0"/>
              <a:t> </a:t>
            </a:r>
            <a:r>
              <a:rPr lang="it-IT" dirty="0" err="1" smtClean="0"/>
              <a:t>xxxxx</a:t>
            </a:r>
            <a:r>
              <a:rPr lang="it-IT" dirty="0" smtClean="0"/>
              <a:t> </a:t>
            </a:r>
            <a:r>
              <a:rPr lang="it-IT" dirty="0" err="1" smtClean="0"/>
              <a:t>xxxxxxxxxxxxxxxxxxx</a:t>
            </a:r>
            <a:r>
              <a:rPr lang="it-IT" dirty="0" smtClean="0"/>
              <a:t> </a:t>
            </a:r>
            <a:r>
              <a:rPr lang="it-IT" dirty="0" err="1" smtClean="0"/>
              <a:t>xxxxx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566725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punto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  <p:sp>
        <p:nvSpPr>
          <p:cNvPr id="10" name="Segnaposto testo 9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989138"/>
            <a:ext cx="11233149" cy="3816126"/>
          </a:xfrm>
          <a:prstGeom prst="rect">
            <a:avLst/>
          </a:prstGeom>
        </p:spPr>
        <p:txBody>
          <a:bodyPr/>
          <a:lstStyle>
            <a:lvl1pPr marL="285750" indent="-285750">
              <a:buFont typeface="Wingdings" panose="05000000000000000000" pitchFamily="2" charset="2"/>
              <a:buChar char="§"/>
              <a:defRPr sz="1800"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§"/>
              <a:defRPr sz="1800">
                <a:latin typeface="Century Gothic" panose="020B0502020202020204" pitchFamily="34" charset="0"/>
              </a:defRPr>
            </a:lvl2pPr>
          </a:lstStyle>
          <a:p>
            <a:pPr lvl="1"/>
            <a:r>
              <a:rPr lang="it-IT" dirty="0" smtClean="0"/>
              <a:t>Fare clic per modificare il punto elenco uno</a:t>
            </a:r>
          </a:p>
          <a:p>
            <a:pPr lvl="1"/>
            <a:r>
              <a:rPr lang="it-IT" dirty="0" smtClean="0"/>
              <a:t>Fare clic per modificare il punto elenco due</a:t>
            </a:r>
          </a:p>
          <a:p>
            <a:pPr lvl="1"/>
            <a:r>
              <a:rPr lang="it-IT" dirty="0" smtClean="0"/>
              <a:t>Fare clic per modificare il punto elenco tre</a:t>
            </a:r>
          </a:p>
          <a:p>
            <a:pPr lvl="1"/>
            <a:r>
              <a:rPr lang="it-IT" dirty="0" smtClean="0"/>
              <a:t>Fare clic per modificare il punto elenco quattro</a:t>
            </a:r>
            <a:endParaRPr lang="it-IT" dirty="0"/>
          </a:p>
        </p:txBody>
      </p:sp>
      <p:sp>
        <p:nvSpPr>
          <p:cNvPr id="16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xmlns="" val="30438535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sempl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  <p:sp>
        <p:nvSpPr>
          <p:cNvPr id="9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1412875"/>
            <a:ext cx="11233149" cy="446439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xmlns="" val="3418157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 hasCustomPrompt="1"/>
          </p:nvPr>
        </p:nvSpPr>
        <p:spPr>
          <a:xfrm>
            <a:off x="911026" y="2781300"/>
            <a:ext cx="10369551" cy="3024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r>
              <a:rPr lang="it-IT" dirty="0" smtClean="0"/>
              <a:t>Fare clic sull’icona per inserire un grafico</a:t>
            </a:r>
          </a:p>
        </p:txBody>
      </p:sp>
      <p:sp>
        <p:nvSpPr>
          <p:cNvPr id="11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527051" y="1412876"/>
            <a:ext cx="11233149" cy="431949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 baseline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testo</a:t>
            </a:r>
          </a:p>
        </p:txBody>
      </p:sp>
      <p:sp>
        <p:nvSpPr>
          <p:cNvPr id="6" name="Segnaposto testo 7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xmlns="" val="55583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immagine 10"/>
          <p:cNvSpPr>
            <a:spLocks noGrp="1"/>
          </p:cNvSpPr>
          <p:nvPr>
            <p:ph type="pic" sz="quarter" idx="10" hasCustomPrompt="1"/>
          </p:nvPr>
        </p:nvSpPr>
        <p:spPr>
          <a:xfrm>
            <a:off x="1534584" y="1700809"/>
            <a:ext cx="9122833" cy="4105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Century Gothic" panose="020B0502020202020204" pitchFamily="34" charset="0"/>
              </a:defRPr>
            </a:lvl1pPr>
          </a:lstStyle>
          <a:p>
            <a:r>
              <a:rPr lang="it-IT" dirty="0" smtClean="0"/>
              <a:t>Fare clic sull’icona per inserire un’immagine</a:t>
            </a:r>
            <a:endParaRPr lang="it-IT" dirty="0"/>
          </a:p>
        </p:txBody>
      </p:sp>
      <p:sp>
        <p:nvSpPr>
          <p:cNvPr id="5" name="Segnaposto testo 7"/>
          <p:cNvSpPr>
            <a:spLocks noGrp="1"/>
          </p:cNvSpPr>
          <p:nvPr>
            <p:ph type="body" sz="quarter" idx="11" hasCustomPrompt="1"/>
          </p:nvPr>
        </p:nvSpPr>
        <p:spPr>
          <a:xfrm>
            <a:off x="527051" y="476674"/>
            <a:ext cx="11233149" cy="6480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buNone/>
              <a:defRPr sz="2400" b="1">
                <a:solidFill>
                  <a:srgbClr val="BD2B0B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Fare clic per modificare il titolo della diapositiva</a:t>
            </a:r>
          </a:p>
        </p:txBody>
      </p:sp>
    </p:spTree>
    <p:extLst>
      <p:ext uri="{BB962C8B-B14F-4D97-AF65-F5344CB8AC3E}">
        <p14:creationId xmlns:p14="http://schemas.microsoft.com/office/powerpoint/2010/main" xmlns="" val="3970258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testo 7"/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780928"/>
            <a:ext cx="9217024" cy="43237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 Cognome</a:t>
            </a:r>
            <a:endParaRPr lang="it-IT" dirty="0"/>
          </a:p>
        </p:txBody>
      </p:sp>
      <p:sp>
        <p:nvSpPr>
          <p:cNvPr id="13" name="Segnaposto testo 12"/>
          <p:cNvSpPr>
            <a:spLocks noGrp="1"/>
          </p:cNvSpPr>
          <p:nvPr>
            <p:ph type="body" sz="quarter" idx="11" hasCustomPrompt="1"/>
          </p:nvPr>
        </p:nvSpPr>
        <p:spPr>
          <a:xfrm>
            <a:off x="1439483" y="3573017"/>
            <a:ext cx="9313035" cy="93610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Struttura</a:t>
            </a:r>
            <a:endParaRPr lang="it-IT" dirty="0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2" hasCustomPrompt="1"/>
          </p:nvPr>
        </p:nvSpPr>
        <p:spPr>
          <a:xfrm>
            <a:off x="1390651" y="4725144"/>
            <a:ext cx="9410700" cy="144016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300" b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it-IT" dirty="0" smtClean="0"/>
              <a:t>nome.cognome@unibo.it</a:t>
            </a:r>
          </a:p>
          <a:p>
            <a:pPr lvl="0"/>
            <a:r>
              <a:rPr lang="it-IT" dirty="0" smtClean="0"/>
              <a:t>051 20 99982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24945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2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cxnSp>
        <p:nvCxnSpPr>
          <p:cNvPr id="12" name="Connettore 1 11"/>
          <p:cNvCxnSpPr/>
          <p:nvPr userDrawn="1"/>
        </p:nvCxnSpPr>
        <p:spPr>
          <a:xfrm>
            <a:off x="4367808" y="188640"/>
            <a:ext cx="0" cy="64087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874"/>
          <a:stretch/>
        </p:blipFill>
        <p:spPr>
          <a:xfrm>
            <a:off x="402114" y="1777670"/>
            <a:ext cx="2957582" cy="229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365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14788" y="5877370"/>
            <a:ext cx="1323834" cy="93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06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7" r:id="rId3"/>
    <p:sldLayoutId id="2147483669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E2B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4175787" y="6453336"/>
            <a:ext cx="38404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/>
                </a:solidFill>
              </a:rPr>
              <a:t>www.unibo.it</a:t>
            </a:r>
            <a:endParaRPr lang="it-IT" sz="1600" dirty="0">
              <a:solidFill>
                <a:schemeClr val="bg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479"/>
          <a:stretch/>
        </p:blipFill>
        <p:spPr>
          <a:xfrm>
            <a:off x="4772431" y="440659"/>
            <a:ext cx="2331681" cy="180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839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orldwatermap.nationalgeographic.org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0"/>
            <a:ext cx="12192000" cy="92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4751851" y="1196182"/>
            <a:ext cx="4916049" cy="2304256"/>
          </a:xfrm>
        </p:spPr>
        <p:txBody>
          <a:bodyPr/>
          <a:lstStyle/>
          <a:p>
            <a:r>
              <a:rPr lang="en-US" dirty="0" smtClean="0"/>
              <a:t>Everything still flows: achievements and future evolution of </a:t>
            </a:r>
            <a:r>
              <a:rPr lang="en-US" dirty="0" err="1" smtClean="0"/>
              <a:t>Panta</a:t>
            </a:r>
            <a:r>
              <a:rPr lang="en-US" dirty="0" smtClean="0"/>
              <a:t> </a:t>
            </a:r>
            <a:r>
              <a:rPr lang="en-US" dirty="0" err="1" smtClean="0"/>
              <a:t>Rhei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4751917" y="5379814"/>
            <a:ext cx="7008283" cy="425450"/>
          </a:xfrm>
        </p:spPr>
        <p:txBody>
          <a:bodyPr/>
          <a:lstStyle/>
          <a:p>
            <a:r>
              <a:rPr lang="en-US" dirty="0" smtClean="0"/>
              <a:t>Alberto Montanari</a:t>
            </a:r>
            <a:endParaRPr lang="it-IT" sz="1400" b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>
          <a:xfrm>
            <a:off x="4751918" y="5780854"/>
            <a:ext cx="7440082" cy="791418"/>
          </a:xfrm>
        </p:spPr>
        <p:txBody>
          <a:bodyPr/>
          <a:lstStyle/>
          <a:p>
            <a:r>
              <a:rPr lang="en-US" dirty="0" smtClean="0"/>
              <a:t>Department of </a:t>
            </a:r>
            <a:r>
              <a:rPr lang="en-US" dirty="0" err="1" smtClean="0"/>
              <a:t>Civili</a:t>
            </a:r>
            <a:r>
              <a:rPr lang="en-US" dirty="0" smtClean="0"/>
              <a:t>, Chemical, Environmental and Material Engineering</a:t>
            </a:r>
            <a:br>
              <a:rPr lang="en-US" dirty="0" smtClean="0"/>
            </a:br>
            <a:r>
              <a:rPr lang="en-US" dirty="0" smtClean="0"/>
              <a:t>Alma Mater </a:t>
            </a:r>
            <a:r>
              <a:rPr lang="en-US" dirty="0" err="1" smtClean="0"/>
              <a:t>Studiorum</a:t>
            </a:r>
            <a:r>
              <a:rPr lang="en-US" dirty="0" smtClean="0"/>
              <a:t> University of Bologna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711360" y="5445224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Presentation available at:</a:t>
            </a:r>
          </a:p>
          <a:p>
            <a:endParaRPr lang="en-US" sz="1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1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www.albertomontanari.it alberto.montanari@unibo.it</a:t>
            </a:r>
            <a:endParaRPr lang="it-IT" sz="1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0"/>
            <a:ext cx="10658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Z:\home\sturno\sturno\IAHS\loghi-pantarhei\panta-rhei-logo-largesca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16" y="3643314"/>
            <a:ext cx="1470911" cy="1671649"/>
          </a:xfrm>
          <a:prstGeom prst="rect">
            <a:avLst/>
          </a:prstGeom>
          <a:noFill/>
        </p:spPr>
      </p:pic>
      <p:pic>
        <p:nvPicPr>
          <p:cNvPr id="1028" name="Picture 4" descr="Z:\home\sturno\sturno\IAHS\figures\heraclitus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48794" y="857232"/>
            <a:ext cx="2643206" cy="335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8523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err="1" smtClean="0"/>
              <a:t>Hydrology</a:t>
            </a:r>
            <a:r>
              <a:rPr lang="it-IT" dirty="0" smtClean="0"/>
              <a:t> in </a:t>
            </a:r>
            <a:r>
              <a:rPr lang="it-IT" dirty="0" err="1" smtClean="0"/>
              <a:t>practice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928670"/>
            <a:ext cx="6303571" cy="1852258"/>
          </a:xfrm>
        </p:spPr>
        <p:txBody>
          <a:bodyPr/>
          <a:lstStyle/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Increasing use of models to make predictions, thanks to growing information (Earth observation, citizen science etc.) and onset of open software;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More and more pressure from administrations to technically estimate the impact of climate change;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Increasing awareness of the key role of hydrological models for climate change adaptation;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Key role of hydrology and engineering for the practical use of climate scenarios, along with uncertainty assessment.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3" name="Rettangolo 12"/>
          <p:cNvSpPr/>
          <p:nvPr/>
        </p:nvSpPr>
        <p:spPr>
          <a:xfrm>
            <a:off x="7776186" y="3689648"/>
            <a:ext cx="35418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From https://www.usgs.gov/media/images/flashiness</a:t>
            </a:r>
            <a:endParaRPr lang="it-IT" sz="1200" dirty="0"/>
          </a:p>
        </p:txBody>
      </p:sp>
      <p:sp>
        <p:nvSpPr>
          <p:cNvPr id="20482" name="AutoShape 2" descr="https://upload.wikimedia.org/wikipedia/commons/thumb/3/3c/Mass_balance_model_of_carbon_flow_through_the_world%E2%80%99s_mangrove_ecosystems.webp/1024px-Mass_balance_model_of_carbon_flow_through_the_world%E2%80%99s_mangrove_ecosystems.webp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22" name="Picture 2" descr="Animation of a flashy concrete channel side-by-side with a natural, less flashy stream.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6080" y="692696"/>
            <a:ext cx="5327914" cy="2996952"/>
          </a:xfrm>
          <a:prstGeom prst="rect">
            <a:avLst/>
          </a:prstGeom>
          <a:noFill/>
        </p:spPr>
      </p:pic>
      <p:sp>
        <p:nvSpPr>
          <p:cNvPr id="8" name="Segnaposto testo 2"/>
          <p:cNvSpPr txBox="1">
            <a:spLocks/>
          </p:cNvSpPr>
          <p:nvPr/>
        </p:nvSpPr>
        <p:spPr>
          <a:xfrm>
            <a:off x="589484" y="4313046"/>
            <a:ext cx="10835108" cy="1852258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Climate threats </a:t>
            </a:r>
            <a:r>
              <a:rPr lang="en-US" b="1" dirty="0" err="1" smtClean="0">
                <a:solidFill>
                  <a:srgbClr val="FF0000"/>
                </a:solidFill>
                <a:latin typeface="Century Gothic" panose="020B0502020202020204" pitchFamily="34" charset="0"/>
              </a:rPr>
              <a:t>revitalised</a:t>
            </a:r>
            <a:r>
              <a:rPr lang="en-US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and further promoted the role of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quantitative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, validated and technical hydrology. It is necessary for transitioning from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unintended</a:t>
            </a:r>
            <a:r>
              <a:rPr lang="en-US" b="1" noProof="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US" b="1" noProof="0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to </a:t>
            </a:r>
            <a:r>
              <a:rPr lang="en-US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intended consequences thus profiting from opportunities.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Hydrology in practice necessary for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moving from passive complains to active solutions.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did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achieve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928670"/>
            <a:ext cx="6297301" cy="1852258"/>
          </a:xfrm>
        </p:spPr>
        <p:txBody>
          <a:bodyPr/>
          <a:lstStyle/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Prediction models did not improve;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Model </a:t>
            </a:r>
            <a:r>
              <a:rPr lang="en-US" dirty="0" err="1" smtClean="0"/>
              <a:t>parameterisation</a:t>
            </a:r>
            <a:r>
              <a:rPr lang="en-US" dirty="0" smtClean="0"/>
              <a:t> is still a challenge;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Earth observation assimilation is still in its infancy;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Hydrological scenarios are rarely validated, their uncertainty is often not comprehensively estimated;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The dialogue with policy makers is still fragmented and not coherently </a:t>
            </a:r>
            <a:r>
              <a:rPr lang="en-US" dirty="0" err="1" smtClean="0"/>
              <a:t>organised</a:t>
            </a:r>
            <a:r>
              <a:rPr lang="en-US" dirty="0" smtClean="0"/>
              <a:t>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We still struggle to deal with randomness in hydrology </a:t>
            </a:r>
            <a:r>
              <a:rPr lang="en-US" smtClean="0"/>
              <a:t>and society.</a:t>
            </a:r>
            <a:endParaRPr lang="en-US" dirty="0" smtClean="0"/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20482" name="AutoShape 2" descr="https://upload.wikimedia.org/wikipedia/commons/thumb/3/3c/Mass_balance_model_of_carbon_flow_through_the_world%E2%80%99s_mangrove_ecosystems.webp/1024px-Mass_balance_model_of_carbon_flow_through_the_world%E2%80%99s_mangrove_ecosystems.webp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" name="Picture 4" descr="https://upload.wikimedia.org/wikipedia/commons/1/11/Tracimazione_Diga_di_Ridraco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04112" y="29796"/>
            <a:ext cx="5087888" cy="6799629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7032104" y="6589335"/>
            <a:ext cx="5015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b="1" dirty="0" smtClean="0">
                <a:solidFill>
                  <a:schemeClr val="bg1"/>
                </a:solidFill>
              </a:rPr>
              <a:t>Marino Alessandrini, CC BY-SA 4.0, via </a:t>
            </a:r>
            <a:r>
              <a:rPr lang="it-IT" sz="1200" b="1" dirty="0" err="1" smtClean="0">
                <a:solidFill>
                  <a:schemeClr val="bg1"/>
                </a:solidFill>
              </a:rPr>
              <a:t>Wikimedia</a:t>
            </a:r>
            <a:r>
              <a:rPr lang="it-IT" sz="1200" b="1" dirty="0" smtClean="0">
                <a:solidFill>
                  <a:schemeClr val="bg1"/>
                </a:solidFill>
              </a:rPr>
              <a:t> </a:t>
            </a:r>
            <a:r>
              <a:rPr lang="it-IT" sz="1200" b="1" dirty="0" err="1" smtClean="0">
                <a:solidFill>
                  <a:schemeClr val="bg1"/>
                </a:solidFill>
              </a:rPr>
              <a:t>Commons</a:t>
            </a:r>
            <a:endParaRPr lang="it-IT" sz="1200" b="1" dirty="0">
              <a:solidFill>
                <a:schemeClr val="bg1"/>
              </a:solidFill>
            </a:endParaRPr>
          </a:p>
        </p:txBody>
      </p:sp>
      <p:pic>
        <p:nvPicPr>
          <p:cNvPr id="4101" name="Picture 5" descr="File:Question-mark-red-orange-animate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9856" y="4026762"/>
            <a:ext cx="1629147" cy="2831238"/>
          </a:xfrm>
          <a:prstGeom prst="rect">
            <a:avLst/>
          </a:prstGeom>
          <a:noFill/>
        </p:spPr>
      </p:pic>
      <p:sp>
        <p:nvSpPr>
          <p:cNvPr id="10" name="Segnaposto testo 2"/>
          <p:cNvSpPr txBox="1">
            <a:spLocks/>
          </p:cNvSpPr>
          <p:nvPr/>
        </p:nvSpPr>
        <p:spPr>
          <a:xfrm>
            <a:off x="589484" y="4961118"/>
            <a:ext cx="3994348" cy="700130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Looking forward to continue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the discussion and get your view later!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8616280" y="5805264"/>
            <a:ext cx="2160240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309522" y="357166"/>
            <a:ext cx="11233149" cy="648071"/>
          </a:xfrm>
        </p:spPr>
        <p:txBody>
          <a:bodyPr/>
          <a:lstStyle/>
          <a:p>
            <a:r>
              <a:rPr lang="en-GB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What is </a:t>
            </a:r>
            <a:r>
              <a:rPr lang="en-GB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Bluecat</a:t>
            </a:r>
            <a:r>
              <a:rPr lang="en-GB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8064607" y="2689439"/>
            <a:ext cx="6855794" cy="14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368" y="817816"/>
            <a:ext cx="10058400" cy="5690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" y="813816"/>
            <a:ext cx="10058400" cy="581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arrotondato 10"/>
          <p:cNvSpPr/>
          <p:nvPr/>
        </p:nvSpPr>
        <p:spPr>
          <a:xfrm>
            <a:off x="407368" y="4509120"/>
            <a:ext cx="1029714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We refer to a deterministic model transforming an input into an output</a:t>
            </a:r>
          </a:p>
          <a:p>
            <a:pPr algn="ctr"/>
            <a:r>
              <a:rPr lang="en-US" sz="2400" dirty="0" smtClean="0"/>
              <a:t>It can be a rainfall-runoff model, or any other deterministic model</a:t>
            </a:r>
            <a:endParaRPr lang="it-IT" sz="2400" dirty="0"/>
          </a:p>
        </p:txBody>
      </p:sp>
      <p:sp>
        <p:nvSpPr>
          <p:cNvPr id="12" name="Rettangolo arrotondato 11"/>
          <p:cNvSpPr/>
          <p:nvPr/>
        </p:nvSpPr>
        <p:spPr>
          <a:xfrm>
            <a:off x="407368" y="3356992"/>
            <a:ext cx="2808312" cy="33123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Our purpose is:</a:t>
            </a:r>
          </a:p>
          <a:p>
            <a:pPr algn="ctr"/>
            <a:endParaRPr lang="en-US" sz="2400" dirty="0" smtClean="0"/>
          </a:p>
          <a:p>
            <a:pPr marL="231775" indent="-177800">
              <a:buFont typeface="Arial" pitchFamily="34" charset="0"/>
              <a:buChar char="•"/>
            </a:pPr>
            <a:r>
              <a:rPr lang="en-US" sz="2400" dirty="0" smtClean="0"/>
              <a:t>To estimate uncertainty</a:t>
            </a:r>
          </a:p>
          <a:p>
            <a:pPr marL="231775" indent="-177800">
              <a:buFont typeface="Arial" pitchFamily="34" charset="0"/>
              <a:buChar char="•"/>
            </a:pPr>
            <a:r>
              <a:rPr lang="en-US" sz="2400" dirty="0" smtClean="0"/>
              <a:t>To uncover the reasons for the presence of uncertainty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xmlns="" val="119944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9731" y="1142984"/>
            <a:ext cx="60422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309522" y="357166"/>
            <a:ext cx="11233149" cy="648071"/>
          </a:xfrm>
        </p:spPr>
        <p:txBody>
          <a:bodyPr/>
          <a:lstStyle/>
          <a:p>
            <a:r>
              <a:rPr lang="en-GB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How does </a:t>
            </a:r>
            <a:r>
              <a:rPr lang="en-GB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Bluecat</a:t>
            </a:r>
            <a:r>
              <a:rPr lang="en-GB" sz="3200" smtClean="0">
                <a:latin typeface="Calibri" panose="020F0502020204030204" pitchFamily="34" charset="0"/>
                <a:cs typeface="Calibri" panose="020F0502020204030204" pitchFamily="34" charset="0"/>
              </a:rPr>
              <a:t> work?</a:t>
            </a:r>
            <a:endParaRPr lang="en-GB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309522" y="1150780"/>
            <a:ext cx="5500726" cy="606745"/>
          </a:xfrm>
        </p:spPr>
        <p:txBody>
          <a:bodyPr/>
          <a:lstStyle/>
          <a:p>
            <a:pPr marL="180975" indent="-180975"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 point prediction is obtained with a deterministic model.</a:t>
            </a:r>
          </a:p>
          <a:p>
            <a:pPr marL="180975" indent="-180975">
              <a:buFont typeface="Arial" pitchFamily="34" charset="0"/>
              <a:buChar char="•"/>
            </a:pPr>
            <a:endParaRPr lang="en-GB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Segnaposto testo 2"/>
          <p:cNvSpPr txBox="1">
            <a:spLocks/>
          </p:cNvSpPr>
          <p:nvPr/>
        </p:nvSpPr>
        <p:spPr>
          <a:xfrm>
            <a:off x="309522" y="1828963"/>
            <a:ext cx="5500726" cy="606745"/>
          </a:xfrm>
          <a:prstGeom prst="rect">
            <a:avLst/>
          </a:prstGeom>
        </p:spPr>
        <p:txBody>
          <a:bodyPr/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 sample of neighbouring (in magnitude to the point prediction) simulated river flows is collected from the calibration period.</a:t>
            </a:r>
          </a:p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Segnaposto testo 2"/>
          <p:cNvSpPr txBox="1">
            <a:spLocks/>
          </p:cNvSpPr>
          <p:nvPr/>
        </p:nvSpPr>
        <p:spPr>
          <a:xfrm>
            <a:off x="309522" y="2829095"/>
            <a:ext cx="5500726" cy="606745"/>
          </a:xfrm>
          <a:prstGeom prst="rect">
            <a:avLst/>
          </a:prstGeom>
        </p:spPr>
        <p:txBody>
          <a:bodyPr/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A corresponding sample of observed river flows is collected. This is used to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estimate (from data) the probability distribution of the </a:t>
            </a:r>
            <a:r>
              <a:rPr kumimoji="0" lang="en-GB" sz="1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predictand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conditioned on the point prediction.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Segnaposto testo 2"/>
          <p:cNvSpPr txBox="1">
            <a:spLocks/>
          </p:cNvSpPr>
          <p:nvPr/>
        </p:nvSpPr>
        <p:spPr>
          <a:xfrm>
            <a:off x="309522" y="4046391"/>
            <a:ext cx="5500726" cy="606745"/>
          </a:xfrm>
          <a:prstGeom prst="rect">
            <a:avLst/>
          </a:prstGeom>
        </p:spPr>
        <p:txBody>
          <a:bodyPr/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stochastic prediction is obtained along with uncertainty assessment. </a:t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9731" y="1142984"/>
            <a:ext cx="60422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9731" y="1142984"/>
            <a:ext cx="60422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9731" y="1142984"/>
            <a:ext cx="60422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9731" y="1142984"/>
            <a:ext cx="60422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9731" y="1142984"/>
            <a:ext cx="6042269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gnaposto testo 2"/>
          <p:cNvSpPr txBox="1">
            <a:spLocks/>
          </p:cNvSpPr>
          <p:nvPr/>
        </p:nvSpPr>
        <p:spPr>
          <a:xfrm>
            <a:off x="307242" y="4694463"/>
            <a:ext cx="5500726" cy="606745"/>
          </a:xfrm>
          <a:prstGeom prst="rect">
            <a:avLst/>
          </a:prstGeom>
        </p:spPr>
        <p:txBody>
          <a:bodyPr/>
          <a:lstStyle/>
          <a:p>
            <a:pPr marL="180975" marR="0" lvl="0" indent="-180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Targeted selection of neighbours leads to identifying what is causing uncertainty.</a:t>
            </a:r>
            <a:br>
              <a:rPr lang="en-GB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kumimoji="0" lang="en-GB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944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" grpId="0" build="allAtOnce"/>
      <p:bldP spid="16" grpId="0" build="allAtOnce"/>
      <p:bldP spid="17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 smtClean="0"/>
              <a:t>Alberto Montanari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Department DICAM</a:t>
            </a:r>
          </a:p>
          <a:p>
            <a:r>
              <a:rPr lang="en-US" smtClean="0"/>
              <a:t>University of Bologna</a:t>
            </a:r>
          </a:p>
          <a:p>
            <a:r>
              <a:rPr lang="en-US" smtClean="0"/>
              <a:t>www.albertomontanari.it</a:t>
            </a: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t-IT" dirty="0" smtClean="0"/>
              <a:t>alberto.montanari@unibo.it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26941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14290"/>
            <a:ext cx="11233149" cy="445921"/>
          </a:xfrm>
        </p:spPr>
        <p:txBody>
          <a:bodyPr/>
          <a:lstStyle/>
          <a:p>
            <a:r>
              <a:rPr lang="it-IT" dirty="0" smtClean="0"/>
              <a:t>11 </a:t>
            </a:r>
            <a:r>
              <a:rPr lang="it-IT" dirty="0" err="1" smtClean="0"/>
              <a:t>years</a:t>
            </a:r>
            <a:r>
              <a:rPr lang="it-IT" dirty="0" smtClean="0"/>
              <a:t> </a:t>
            </a:r>
            <a:r>
              <a:rPr lang="it-IT" dirty="0" err="1" smtClean="0"/>
              <a:t>ago…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571480"/>
            <a:ext cx="8083251" cy="1852258"/>
          </a:xfrm>
        </p:spPr>
        <p:txBody>
          <a:bodyPr/>
          <a:lstStyle/>
          <a:p>
            <a:pPr marL="228600" indent="-228600"/>
            <a:r>
              <a:rPr lang="en-US" dirty="0" smtClean="0"/>
              <a:t>If you believe that nothing changed in hydrology in the last 10 years, please note that:</a:t>
            </a:r>
          </a:p>
          <a:p>
            <a:pPr marL="228600" indent="-228600"/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10 years ago we were in the middle of the “hiatus” of global warming. Since then, global temperature increased more than 0.2 °C and we got the hottest year on record (2016);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Gravitational waves were still to be discovered (2015);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The Higgs Boson was still to be discovered (2012);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The Global Precipitation Measurement mission was yet to be launched (2014);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The concept of water-food-energy nexus was in its infancy (2011);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Socio-hydrology did not exist (2012);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We did not consider the possibility of a global pandemic (2020);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Open access papers were exceptions;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Virtual meetings and </a:t>
            </a:r>
            <a:r>
              <a:rPr lang="en-US" dirty="0" err="1" smtClean="0"/>
              <a:t>telematic</a:t>
            </a:r>
            <a:r>
              <a:rPr lang="en-US" dirty="0" smtClean="0"/>
              <a:t> teaching were exceptions.</a:t>
            </a:r>
          </a:p>
        </p:txBody>
      </p:sp>
      <p:pic>
        <p:nvPicPr>
          <p:cNvPr id="2050" name="Picture 2" descr="Z:\home\sturno\Scaricati\Global_warming_hiatu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24958" y="0"/>
            <a:ext cx="3167042" cy="2302172"/>
          </a:xfrm>
          <a:prstGeom prst="rect">
            <a:avLst/>
          </a:prstGeom>
          <a:noFill/>
        </p:spPr>
      </p:pic>
      <p:pic>
        <p:nvPicPr>
          <p:cNvPr id="2051" name="Picture 3" descr="Z:\home\sturno\Scaricati\drought-severity-index-u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51070" y="2571744"/>
            <a:ext cx="3440930" cy="242889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2662" y="5410502"/>
            <a:ext cx="9739338" cy="144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err="1" smtClean="0"/>
              <a:t>Panta</a:t>
            </a:r>
            <a:r>
              <a:rPr lang="it-IT" dirty="0" smtClean="0"/>
              <a:t> </a:t>
            </a:r>
            <a:r>
              <a:rPr lang="it-IT" dirty="0" err="1" smtClean="0"/>
              <a:t>Rhei</a:t>
            </a:r>
            <a:r>
              <a:rPr lang="it-IT" dirty="0" smtClean="0"/>
              <a:t>: the first IAHS decade </a:t>
            </a:r>
            <a:r>
              <a:rPr lang="it-IT" dirty="0" err="1" smtClean="0"/>
              <a:t>designed</a:t>
            </a:r>
            <a:r>
              <a:rPr lang="it-IT" dirty="0" smtClean="0"/>
              <a:t> </a:t>
            </a:r>
            <a:r>
              <a:rPr lang="it-IT" dirty="0" err="1" smtClean="0"/>
              <a:t>through</a:t>
            </a:r>
            <a:r>
              <a:rPr lang="it-IT" dirty="0" smtClean="0"/>
              <a:t> a </a:t>
            </a:r>
            <a:r>
              <a:rPr lang="it-IT" dirty="0" err="1" smtClean="0"/>
              <a:t>virtual</a:t>
            </a:r>
            <a:r>
              <a:rPr lang="it-IT" dirty="0" smtClean="0"/>
              <a:t> forum</a:t>
            </a:r>
            <a:endParaRPr lang="it-I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30713" t="19372" r="31894" b="9922"/>
          <a:stretch>
            <a:fillRect/>
          </a:stretch>
        </p:blipFill>
        <p:spPr bwMode="auto">
          <a:xfrm>
            <a:off x="7953388" y="857232"/>
            <a:ext cx="4138434" cy="489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sellaDiTesto 9"/>
          <p:cNvSpPr txBox="1"/>
          <p:nvPr/>
        </p:nvSpPr>
        <p:spPr>
          <a:xfrm>
            <a:off x="595274" y="1070021"/>
            <a:ext cx="6215106" cy="424731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b="1" u="none" dirty="0" smtClean="0">
                <a:latin typeface="Century Gothic" pitchFamily="34" charset="0"/>
              </a:rPr>
              <a:t>Targets:</a:t>
            </a:r>
          </a:p>
          <a:p>
            <a:pPr indent="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Understanding.</a:t>
            </a:r>
          </a:p>
          <a:p>
            <a:pPr indent="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Estimation and prediction.</a:t>
            </a:r>
          </a:p>
          <a:p>
            <a:pPr indent="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Science in practice.</a:t>
            </a:r>
          </a:p>
          <a:p>
            <a:pPr>
              <a:buFontTx/>
              <a:buChar char="-"/>
            </a:pPr>
            <a:endParaRPr lang="en-US" u="none" dirty="0" smtClean="0">
              <a:latin typeface="Century Gothic" pitchFamily="34" charset="0"/>
            </a:endParaRPr>
          </a:p>
          <a:p>
            <a:r>
              <a:rPr lang="en-US" b="1" u="none" dirty="0" smtClean="0">
                <a:latin typeface="Century Gothic" pitchFamily="34" charset="0"/>
              </a:rPr>
              <a:t>Science questions:</a:t>
            </a:r>
          </a:p>
          <a:p>
            <a:pPr marL="88900" indent="-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What are the key gaps in our understanding of hydrologic change?</a:t>
            </a:r>
          </a:p>
          <a:p>
            <a:pPr marL="88900" indent="-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How do changes in hydrological systems interact with and feedback on natural and social systems driven by hydrological processes?</a:t>
            </a:r>
          </a:p>
          <a:p>
            <a:pPr marL="88900" indent="-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What are the boundaries of coupled hydrological and societal systems? What are the external drivers and internal system properties of change? How can boundary conditions be defined for the future?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95274" y="1065331"/>
            <a:ext cx="6215106" cy="507831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b="1" u="none" dirty="0" smtClean="0">
                <a:latin typeface="Century Gothic" pitchFamily="34" charset="0"/>
              </a:rPr>
              <a:t>Targets:</a:t>
            </a:r>
          </a:p>
          <a:p>
            <a:pPr indent="88900">
              <a:buFontTx/>
              <a:buChar char="-"/>
            </a:pPr>
            <a:r>
              <a:rPr lang="en-US" dirty="0" smtClean="0">
                <a:latin typeface="Century Gothic" panose="020B0502020202020204" pitchFamily="34" charset="0"/>
              </a:rPr>
              <a:t>Understanding.</a:t>
            </a:r>
          </a:p>
          <a:p>
            <a:pPr indent="88900">
              <a:buFontTx/>
              <a:buChar char="-"/>
            </a:pPr>
            <a:r>
              <a:rPr lang="en-US" dirty="0" smtClean="0">
                <a:latin typeface="Century Gothic" panose="020B0502020202020204" pitchFamily="34" charset="0"/>
              </a:rPr>
              <a:t>Estimation and prediction.</a:t>
            </a:r>
          </a:p>
          <a:p>
            <a:pPr indent="88900">
              <a:buFontTx/>
              <a:buChar char="-"/>
            </a:pPr>
            <a:r>
              <a:rPr lang="en-US" dirty="0" smtClean="0">
                <a:latin typeface="Century Gothic" panose="020B0502020202020204" pitchFamily="34" charset="0"/>
              </a:rPr>
              <a:t>Science in practice.</a:t>
            </a:r>
          </a:p>
          <a:p>
            <a:pPr>
              <a:buFontTx/>
              <a:buChar char="-"/>
            </a:pPr>
            <a:endParaRPr lang="en-US" u="none" dirty="0" smtClean="0">
              <a:latin typeface="Century Gothic" pitchFamily="34" charset="0"/>
            </a:endParaRPr>
          </a:p>
          <a:p>
            <a:r>
              <a:rPr lang="en-US" b="1" u="none" dirty="0" smtClean="0">
                <a:latin typeface="Century Gothic" pitchFamily="34" charset="0"/>
              </a:rPr>
              <a:t>Science questions:</a:t>
            </a:r>
            <a:endParaRPr lang="en-US" u="none" dirty="0" smtClean="0">
              <a:latin typeface="Century Gothic" pitchFamily="34" charset="0"/>
            </a:endParaRPr>
          </a:p>
          <a:p>
            <a:pPr marL="88900" indent="-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How can we use improved knowledge of coupled hydrological-social systems to improve model predictions, including estimation of predictive uncertainty and assessment of predictability?</a:t>
            </a:r>
          </a:p>
          <a:p>
            <a:pPr marL="88900" indent="-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How can we advance our monitoring and data analysis capabilities to predict and manage hydrologic change?</a:t>
            </a:r>
          </a:p>
          <a:p>
            <a:pPr marL="88900" indent="-88900">
              <a:buFontTx/>
              <a:buChar char="-"/>
            </a:pPr>
            <a:r>
              <a:rPr lang="en-US" u="none" dirty="0" smtClean="0">
                <a:latin typeface="Century Gothic" pitchFamily="34" charset="0"/>
              </a:rPr>
              <a:t>How can we support societies to adapt to changing conditions by considering the uncertainties and feedbacks between natural and human-induced hydrologic changes?</a:t>
            </a:r>
          </a:p>
          <a:p>
            <a:pPr marL="88900" indent="-88900">
              <a:buFontTx/>
              <a:buChar char="-"/>
            </a:pPr>
            <a:endParaRPr lang="en-US" u="none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err="1" smtClean="0"/>
              <a:t>After</a:t>
            </a:r>
            <a:r>
              <a:rPr lang="it-IT" dirty="0" smtClean="0"/>
              <a:t> 10 </a:t>
            </a:r>
            <a:r>
              <a:rPr lang="it-IT" dirty="0" err="1" smtClean="0"/>
              <a:t>years…</a:t>
            </a:r>
            <a:r>
              <a:rPr lang="it-IT" dirty="0" smtClean="0"/>
              <a:t>..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928670"/>
            <a:ext cx="7511747" cy="1852258"/>
          </a:xfrm>
        </p:spPr>
        <p:txBody>
          <a:bodyPr/>
          <a:lstStyle/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More than 28.000 Google entries for “</a:t>
            </a:r>
            <a:r>
              <a:rPr lang="en-US" dirty="0" err="1" smtClean="0"/>
              <a:t>Panta</a:t>
            </a:r>
            <a:r>
              <a:rPr lang="en-US" dirty="0" smtClean="0"/>
              <a:t>”, “</a:t>
            </a:r>
            <a:r>
              <a:rPr lang="en-US" dirty="0" err="1" smtClean="0"/>
              <a:t>Rhei</a:t>
            </a:r>
            <a:r>
              <a:rPr lang="en-US" dirty="0" smtClean="0"/>
              <a:t>”, “Hydrology”;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More than 48.000 Google entries for “Socio-Hydrology”;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32 working groups in Panta </a:t>
            </a:r>
            <a:r>
              <a:rPr lang="en-US" dirty="0" smtClean="0"/>
              <a:t>Rhei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6" name="Segnaposto testo 1"/>
          <p:cNvSpPr txBox="1">
            <a:spLocks/>
          </p:cNvSpPr>
          <p:nvPr/>
        </p:nvSpPr>
        <p:spPr>
          <a:xfrm>
            <a:off x="523836" y="2714997"/>
            <a:ext cx="11233149" cy="445921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D2B0B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….. A </a:t>
            </a:r>
            <a:r>
              <a:rPr kumimoji="0" lang="it-IT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BD2B0B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new</a:t>
            </a:r>
            <a:r>
              <a:rPr lang="it-IT" sz="2400" b="1" noProof="0" dirty="0" smtClean="0">
                <a:solidFill>
                  <a:srgbClr val="BD2B0B"/>
                </a:solidFill>
                <a:latin typeface="Century Gothic" panose="020B0502020202020204" pitchFamily="34" charset="0"/>
              </a:rPr>
              <a:t>, diverse and open</a:t>
            </a:r>
            <a:r>
              <a:rPr kumimoji="0" lang="it-I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D2B0B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Community</a:t>
            </a:r>
            <a:endParaRPr kumimoji="0" lang="it-IT" sz="2400" b="1" i="0" u="none" strike="noStrike" kern="1200" cap="none" spc="0" normalizeH="0" baseline="0" noProof="0" dirty="0">
              <a:ln>
                <a:noFill/>
              </a:ln>
              <a:solidFill>
                <a:srgbClr val="BD2B0B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7" name="Segnaposto testo 2"/>
          <p:cNvSpPr txBox="1">
            <a:spLocks/>
          </p:cNvSpPr>
          <p:nvPr/>
        </p:nvSpPr>
        <p:spPr>
          <a:xfrm>
            <a:off x="584517" y="3303794"/>
            <a:ext cx="7654623" cy="2357454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After 10 years, we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are a new, diverse and inclusive community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International connection has increased;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Interdisciplinary cooperation </a:t>
            </a:r>
            <a:r>
              <a:rPr lang="en-US" dirty="0" smtClean="0">
                <a:latin typeface="Century Gothic" panose="020B0502020202020204" pitchFamily="34" charset="0"/>
              </a:rPr>
              <a:t>has been strengthened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More than 1.000 researchers involved into Panta Rhei;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>
                <a:latin typeface="Century Gothic" panose="020B0502020202020204" pitchFamily="34" charset="0"/>
              </a:rPr>
              <a:t>An enhanced role for water and hydrology for the solution of global challenges and the achievement of sustainable development goals;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>
                <a:latin typeface="Century Gothic" panose="020B0502020202020204" pitchFamily="34" charset="0"/>
              </a:rPr>
              <a:t>Education was </a:t>
            </a:r>
            <a:r>
              <a:rPr lang="en-US" dirty="0" err="1" smtClean="0">
                <a:latin typeface="Century Gothic" panose="020B0502020202020204" pitchFamily="34" charset="0"/>
              </a:rPr>
              <a:t>revolutionised</a:t>
            </a:r>
            <a:r>
              <a:rPr lang="en-US" dirty="0" smtClean="0">
                <a:latin typeface="Century Gothic" panose="020B0502020202020204" pitchFamily="34" charset="0"/>
              </a:rPr>
              <a:t>;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Open data, open software, open publications and education!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 smtClean="0">
              <a:latin typeface="Century Gothic" panose="020B0502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2986" y="428604"/>
            <a:ext cx="3775244" cy="250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75483" y="3000372"/>
            <a:ext cx="3702272" cy="2542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ttangolo 9"/>
          <p:cNvSpPr/>
          <p:nvPr/>
        </p:nvSpPr>
        <p:spPr>
          <a:xfrm>
            <a:off x="9167834" y="5572140"/>
            <a:ext cx="23201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dirty="0" smtClean="0"/>
              <a:t>Data </a:t>
            </a:r>
            <a:r>
              <a:rPr lang="it-IT" sz="1200" dirty="0" err="1" smtClean="0"/>
              <a:t>from</a:t>
            </a:r>
            <a:r>
              <a:rPr lang="it-IT" sz="1200" dirty="0" smtClean="0"/>
              <a:t> https://eige.europa.eu/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err="1" smtClean="0"/>
              <a:t>After</a:t>
            </a:r>
            <a:r>
              <a:rPr lang="it-IT" dirty="0" smtClean="0"/>
              <a:t> 10 </a:t>
            </a:r>
            <a:r>
              <a:rPr lang="it-IT" dirty="0" err="1" smtClean="0"/>
              <a:t>years</a:t>
            </a:r>
            <a:r>
              <a:rPr lang="it-IT" dirty="0" smtClean="0"/>
              <a:t>, </a:t>
            </a:r>
            <a:r>
              <a:rPr lang="it-IT" dirty="0" err="1" smtClean="0"/>
              <a:t>how</a:t>
            </a:r>
            <a:r>
              <a:rPr lang="it-IT" dirty="0" smtClean="0"/>
              <a:t> </a:t>
            </a:r>
            <a:r>
              <a:rPr lang="it-IT" dirty="0" err="1" smtClean="0"/>
              <a:t>hydrology</a:t>
            </a:r>
            <a:r>
              <a:rPr lang="it-IT" dirty="0" smtClean="0"/>
              <a:t> </a:t>
            </a:r>
            <a:r>
              <a:rPr lang="it-IT" dirty="0" err="1" smtClean="0"/>
              <a:t>has</a:t>
            </a:r>
            <a:r>
              <a:rPr lang="it-IT" dirty="0" smtClean="0"/>
              <a:t> </a:t>
            </a:r>
            <a:r>
              <a:rPr lang="it-IT" dirty="0" err="1" smtClean="0"/>
              <a:t>changed</a:t>
            </a:r>
            <a:r>
              <a:rPr lang="it-IT" dirty="0" smtClean="0"/>
              <a:t>?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928670"/>
            <a:ext cx="7511747" cy="1852258"/>
          </a:xfrm>
        </p:spPr>
        <p:txBody>
          <a:bodyPr/>
          <a:lstStyle/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Earth observations is massively increased;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Global hydrology has assumed a key role to achieve sustainability;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Narrative studies emerged as key to </a:t>
            </a:r>
            <a:r>
              <a:rPr lang="en-US" dirty="0" err="1" smtClean="0"/>
              <a:t>interdisciplinarity</a:t>
            </a:r>
            <a:r>
              <a:rPr lang="en-US" dirty="0" smtClean="0"/>
              <a:t> and education;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Publications, citations and journals increased in number;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Assessment of research output has changed (DORA was published in 2013 and now is signed by more than 2000 </a:t>
            </a:r>
            <a:r>
              <a:rPr lang="en-US" dirty="0" err="1" smtClean="0"/>
              <a:t>organisation</a:t>
            </a:r>
            <a:r>
              <a:rPr lang="en-US" dirty="0" smtClean="0"/>
              <a:t> and 17.000 </a:t>
            </a:r>
            <a:r>
              <a:rPr lang="en-US" dirty="0" smtClean="0"/>
              <a:t>individuals</a:t>
            </a:r>
            <a:r>
              <a:rPr lang="en-US" dirty="0" smtClean="0"/>
              <a:t>).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Is hydrology more cohesive and unified?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Did the science of hydrology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advance?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Did hydrological technology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transfer advance?</a:t>
            </a:r>
          </a:p>
          <a:p>
            <a:pPr marL="228600" indent="-2286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Are there less barriers and more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interfaces?</a:t>
            </a:r>
          </a:p>
        </p:txBody>
      </p:sp>
      <p:sp>
        <p:nvSpPr>
          <p:cNvPr id="10" name="Rettangolo 9"/>
          <p:cNvSpPr/>
          <p:nvPr/>
        </p:nvSpPr>
        <p:spPr>
          <a:xfrm>
            <a:off x="8667768" y="2571744"/>
            <a:ext cx="26757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dirty="0" smtClean="0"/>
              <a:t>ESA, CC BY-SA IGO 3.0, CC BY-SA 3.0 IGO</a:t>
            </a:r>
            <a:endParaRPr lang="it-IT" sz="1200" dirty="0"/>
          </a:p>
        </p:txBody>
      </p:sp>
      <p:pic>
        <p:nvPicPr>
          <p:cNvPr id="3074" name="Picture 2" descr="https://upload.wikimedia.org/wikipedia/commons/thumb/e/e3/ESA-developed_Earth_observation_missions_ESA19415147.jpeg/512px-ESA-developed_Earth_observation_missions_ESA1941514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6" y="1"/>
            <a:ext cx="4524364" cy="2544956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9206" y="5572140"/>
            <a:ext cx="153149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39206" y="2861810"/>
            <a:ext cx="3429024" cy="226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ttangolo 11"/>
          <p:cNvSpPr/>
          <p:nvPr/>
        </p:nvSpPr>
        <p:spPr>
          <a:xfrm>
            <a:off x="8667768" y="5152265"/>
            <a:ext cx="31480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NOAA, Public domain, via Wikimedia Commons</a:t>
            </a:r>
            <a:endParaRPr lang="it-IT" sz="1200" dirty="0"/>
          </a:p>
        </p:txBody>
      </p:sp>
      <p:pic>
        <p:nvPicPr>
          <p:cNvPr id="3077" name="Picture 5" descr="Z:\home\sturno\sturno\IAHS\paper\figure.jpg"/>
          <p:cNvPicPr>
            <a:picLocks noChangeAspect="1" noChangeArrowheads="1"/>
          </p:cNvPicPr>
          <p:nvPr/>
        </p:nvPicPr>
        <p:blipFill>
          <a:blip r:embed="rId5"/>
          <a:srcRect l="1535"/>
          <a:stretch>
            <a:fillRect/>
          </a:stretch>
        </p:blipFill>
        <p:spPr bwMode="auto">
          <a:xfrm>
            <a:off x="4495476" y="4470804"/>
            <a:ext cx="4029416" cy="2387196"/>
          </a:xfrm>
          <a:prstGeom prst="rect">
            <a:avLst/>
          </a:prstGeom>
          <a:noFill/>
        </p:spPr>
      </p:pic>
      <p:sp>
        <p:nvSpPr>
          <p:cNvPr id="14" name="Rettangolo 13"/>
          <p:cNvSpPr/>
          <p:nvPr/>
        </p:nvSpPr>
        <p:spPr>
          <a:xfrm>
            <a:off x="4810116" y="6581001"/>
            <a:ext cx="19362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From Montanari et al., 2013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err="1" smtClean="0"/>
              <a:t>Achievements</a:t>
            </a:r>
            <a:r>
              <a:rPr lang="it-IT" dirty="0" smtClean="0"/>
              <a:t> </a:t>
            </a:r>
            <a:r>
              <a:rPr lang="it-IT" dirty="0" err="1" smtClean="0"/>
              <a:t>during</a:t>
            </a:r>
            <a:r>
              <a:rPr lang="it-IT" dirty="0" smtClean="0"/>
              <a:t> </a:t>
            </a:r>
            <a:r>
              <a:rPr lang="it-IT" dirty="0" err="1" smtClean="0"/>
              <a:t>Panta</a:t>
            </a:r>
            <a:r>
              <a:rPr lang="it-IT" dirty="0" smtClean="0"/>
              <a:t> </a:t>
            </a:r>
            <a:r>
              <a:rPr lang="it-IT" dirty="0" err="1" smtClean="0"/>
              <a:t>Rhei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857232"/>
            <a:ext cx="8031763" cy="1852258"/>
          </a:xfrm>
        </p:spPr>
        <p:txBody>
          <a:bodyPr/>
          <a:lstStyle/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Better understanding (and </a:t>
            </a:r>
            <a:r>
              <a:rPr lang="en-US" dirty="0" err="1" smtClean="0"/>
              <a:t>modelling</a:t>
            </a:r>
            <a:r>
              <a:rPr lang="en-US" dirty="0" smtClean="0"/>
              <a:t>?) of feedbacks;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Development of a vision for global challenges;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Development of global hydrology;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Development of scenario hydrology (inspired by climate science?);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Data assimilation;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Machine learning and deep learning;</a:t>
            </a:r>
          </a:p>
          <a:p>
            <a:pPr marL="228600" indent="-228600">
              <a:buFont typeface="Arial" pitchFamily="34" charset="0"/>
              <a:buChar char="•"/>
            </a:pPr>
            <a:r>
              <a:rPr lang="en-US" dirty="0" smtClean="0"/>
              <a:t>Unification of stochastic, machine learning and deterministic </a:t>
            </a:r>
            <a:r>
              <a:rPr lang="en-US" dirty="0" smtClean="0"/>
              <a:t>hydrology.</a:t>
            </a:r>
            <a:endParaRPr lang="en-US" dirty="0" smtClean="0"/>
          </a:p>
          <a:p>
            <a:pPr marL="228600" indent="-228600"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2" name="Rettangolo 11"/>
          <p:cNvSpPr/>
          <p:nvPr/>
        </p:nvSpPr>
        <p:spPr>
          <a:xfrm>
            <a:off x="2795024" y="6581001"/>
            <a:ext cx="21932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By me, via Wikimedia Commons</a:t>
            </a:r>
            <a:endParaRPr lang="it-IT" sz="1200" dirty="0"/>
          </a:p>
        </p:txBody>
      </p:sp>
      <p:sp>
        <p:nvSpPr>
          <p:cNvPr id="14" name="Rettangolo 13"/>
          <p:cNvSpPr/>
          <p:nvPr/>
        </p:nvSpPr>
        <p:spPr>
          <a:xfrm>
            <a:off x="9131425" y="5295141"/>
            <a:ext cx="27764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By Sven </a:t>
            </a:r>
            <a:r>
              <a:rPr lang="en-US" sz="1200" dirty="0" err="1" smtClean="0"/>
              <a:t>Behnke</a:t>
            </a:r>
            <a:r>
              <a:rPr lang="en-US" sz="1200" dirty="0" smtClean="0"/>
              <a:t> - Own work, CC BY-SA 4.0</a:t>
            </a:r>
            <a:endParaRPr lang="it-IT" sz="1200" dirty="0"/>
          </a:p>
        </p:txBody>
      </p:sp>
      <p:pic>
        <p:nvPicPr>
          <p:cNvPr id="19458" name="Picture 2" descr="https://upload.wikimedia.org/wikipedia/commons/d/dc/Process-based-stochastic-modellin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6530" y="3428976"/>
            <a:ext cx="2866462" cy="3141643"/>
          </a:xfrm>
          <a:prstGeom prst="rect">
            <a:avLst/>
          </a:prstGeom>
          <a:noFill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11895" y="0"/>
            <a:ext cx="3680105" cy="203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ttangolo 12"/>
          <p:cNvSpPr/>
          <p:nvPr/>
        </p:nvSpPr>
        <p:spPr>
          <a:xfrm>
            <a:off x="9998771" y="2000240"/>
            <a:ext cx="21668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From Di </a:t>
            </a:r>
            <a:r>
              <a:rPr lang="en-US" sz="1200" dirty="0" err="1" smtClean="0"/>
              <a:t>Baldassarre</a:t>
            </a:r>
            <a:r>
              <a:rPr lang="en-US" sz="1200" dirty="0" smtClean="0"/>
              <a:t> et al., 2013</a:t>
            </a:r>
            <a:endParaRPr lang="it-IT" sz="1200" dirty="0"/>
          </a:p>
        </p:txBody>
      </p:sp>
      <p:pic>
        <p:nvPicPr>
          <p:cNvPr id="19461" name="Picture 5" descr="Representing images on multiple layers of abstraction in deep learn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17111" y="2619729"/>
            <a:ext cx="3274889" cy="2675388"/>
          </a:xfrm>
          <a:prstGeom prst="rect">
            <a:avLst/>
          </a:prstGeom>
          <a:noFill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51382" y="3500438"/>
            <a:ext cx="3002072" cy="2995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ttangolo 15"/>
          <p:cNvSpPr/>
          <p:nvPr/>
        </p:nvSpPr>
        <p:spPr>
          <a:xfrm>
            <a:off x="5492852" y="6581025"/>
            <a:ext cx="31034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 smtClean="0"/>
              <a:t>Lollixzc</a:t>
            </a:r>
            <a:r>
              <a:rPr lang="en-US" sz="1200" dirty="0" smtClean="0"/>
              <a:t>, CC BY-SA 4.0, via Wikimedia Commons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smtClean="0"/>
              <a:t>Scenario </a:t>
            </a:r>
            <a:r>
              <a:rPr lang="it-IT" dirty="0" err="1" smtClean="0"/>
              <a:t>hydrology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928670"/>
            <a:ext cx="5868673" cy="1852258"/>
          </a:xfrm>
        </p:spPr>
        <p:txBody>
          <a:bodyPr/>
          <a:lstStyle/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The increasing availability of global weather scenarios has stimulated the development of hydrological “projections”;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These are often obtained by incorporating land surface models into climate models (Earth System Models);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Cascades of uncertainty - relevant question: where uncertainty comes from and how to mitigate it?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There is ample room for a better integration of the hydrological know-how into ESMs;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Validation?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3" name="Rettangolo 12"/>
          <p:cNvSpPr/>
          <p:nvPr/>
        </p:nvSpPr>
        <p:spPr>
          <a:xfrm>
            <a:off x="2238348" y="5000636"/>
            <a:ext cx="46434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smtClean="0"/>
              <a:t>Figure 4.8 in Caretta, </a:t>
            </a:r>
            <a:r>
              <a:rPr lang="it-IT" sz="1200" dirty="0" err="1" smtClean="0"/>
              <a:t>M.A.</a:t>
            </a:r>
            <a:r>
              <a:rPr lang="it-IT" sz="1200" dirty="0" smtClean="0"/>
              <a:t>, A. </a:t>
            </a:r>
            <a:r>
              <a:rPr lang="it-IT" sz="1200" dirty="0" err="1" smtClean="0"/>
              <a:t>Mukherji</a:t>
            </a:r>
            <a:r>
              <a:rPr lang="it-IT" sz="1200" dirty="0" smtClean="0"/>
              <a:t>, M. </a:t>
            </a:r>
            <a:r>
              <a:rPr lang="it-IT" sz="1200" dirty="0" err="1" smtClean="0"/>
              <a:t>Arfanuzzaman</a:t>
            </a:r>
            <a:r>
              <a:rPr lang="it-IT" sz="1200" dirty="0" smtClean="0"/>
              <a:t>, R.A. </a:t>
            </a:r>
            <a:r>
              <a:rPr lang="it-IT" sz="1200" dirty="0" err="1" smtClean="0"/>
              <a:t>Betts</a:t>
            </a:r>
            <a:r>
              <a:rPr lang="it-IT" sz="1200" dirty="0" smtClean="0"/>
              <a:t>, A. </a:t>
            </a:r>
            <a:r>
              <a:rPr lang="it-IT" sz="1200" dirty="0" err="1" smtClean="0"/>
              <a:t>Gelfan</a:t>
            </a:r>
            <a:r>
              <a:rPr lang="it-IT" sz="1200" dirty="0" smtClean="0"/>
              <a:t>, Y. </a:t>
            </a:r>
            <a:r>
              <a:rPr lang="it-IT" sz="1200" dirty="0" err="1" smtClean="0"/>
              <a:t>Hirabayashi</a:t>
            </a:r>
            <a:r>
              <a:rPr lang="it-IT" sz="1200" dirty="0" smtClean="0"/>
              <a:t>, T.K. </a:t>
            </a:r>
            <a:r>
              <a:rPr lang="it-IT" sz="1200" dirty="0" err="1" smtClean="0"/>
              <a:t>Lissner</a:t>
            </a:r>
            <a:r>
              <a:rPr lang="it-IT" sz="1200" dirty="0" smtClean="0"/>
              <a:t>, J. </a:t>
            </a:r>
            <a:r>
              <a:rPr lang="it-IT" sz="1200" dirty="0" err="1" smtClean="0"/>
              <a:t>Liu</a:t>
            </a:r>
            <a:r>
              <a:rPr lang="it-IT" sz="1200" dirty="0" smtClean="0"/>
              <a:t>, E. Lopez </a:t>
            </a:r>
            <a:r>
              <a:rPr lang="it-IT" sz="1200" dirty="0" err="1" smtClean="0"/>
              <a:t>Gunn</a:t>
            </a:r>
            <a:r>
              <a:rPr lang="it-IT" sz="1200" dirty="0" smtClean="0"/>
              <a:t>, R. Morgan, S. </a:t>
            </a:r>
            <a:r>
              <a:rPr lang="it-IT" sz="1200" dirty="0" err="1" smtClean="0"/>
              <a:t>Mwanga</a:t>
            </a:r>
            <a:r>
              <a:rPr lang="it-IT" sz="1200" dirty="0" smtClean="0"/>
              <a:t>, and S. </a:t>
            </a:r>
            <a:r>
              <a:rPr lang="it-IT" sz="1200" dirty="0" err="1" smtClean="0"/>
              <a:t>Supratid</a:t>
            </a:r>
            <a:r>
              <a:rPr lang="it-IT" sz="1200" dirty="0" smtClean="0"/>
              <a:t>, 2022: Water. In: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Climate</a:t>
            </a:r>
            <a:r>
              <a:rPr lang="it-IT" sz="1200" i="1" dirty="0" smtClean="0"/>
              <a:t> </a:t>
            </a:r>
            <a:r>
              <a:rPr lang="it-IT" sz="1200" i="1" dirty="0" err="1" smtClean="0"/>
              <a:t>Change</a:t>
            </a:r>
            <a:r>
              <a:rPr lang="it-IT" sz="1200" i="1" dirty="0" smtClean="0"/>
              <a:t> 2022: </a:t>
            </a:r>
            <a:r>
              <a:rPr lang="it-IT" sz="1200" i="1" dirty="0" err="1" smtClean="0"/>
              <a:t>Impacts</a:t>
            </a:r>
            <a:r>
              <a:rPr lang="it-IT" sz="1200" i="1" dirty="0" smtClean="0"/>
              <a:t>, </a:t>
            </a:r>
            <a:r>
              <a:rPr lang="it-IT" sz="1200" i="1" dirty="0" err="1" smtClean="0"/>
              <a:t>Adaptation</a:t>
            </a:r>
            <a:r>
              <a:rPr lang="it-IT" sz="1200" i="1" dirty="0" smtClean="0"/>
              <a:t>, and </a:t>
            </a:r>
            <a:r>
              <a:rPr lang="it-IT" sz="1200" i="1" dirty="0" err="1" smtClean="0"/>
              <a:t>Vulnerability</a:t>
            </a:r>
            <a:r>
              <a:rPr lang="it-IT" sz="1200" i="1" dirty="0" smtClean="0"/>
              <a:t>. </a:t>
            </a:r>
            <a:r>
              <a:rPr lang="it-IT" sz="1200" dirty="0" err="1" smtClean="0"/>
              <a:t>Contribution</a:t>
            </a:r>
            <a:r>
              <a:rPr lang="it-IT" sz="1200" dirty="0" smtClean="0"/>
              <a:t> </a:t>
            </a:r>
            <a:r>
              <a:rPr lang="it-IT" sz="1200" dirty="0" err="1" smtClean="0"/>
              <a:t>of</a:t>
            </a:r>
            <a:r>
              <a:rPr lang="it-IT" sz="1200" dirty="0" smtClean="0"/>
              <a:t> </a:t>
            </a:r>
            <a:r>
              <a:rPr lang="it-IT" sz="1200" dirty="0" err="1" smtClean="0"/>
              <a:t>Working</a:t>
            </a:r>
            <a:r>
              <a:rPr lang="it-IT" sz="1200" dirty="0" smtClean="0"/>
              <a:t> Group II </a:t>
            </a:r>
            <a:r>
              <a:rPr lang="it-IT" sz="1200" dirty="0" err="1" smtClean="0"/>
              <a:t>to</a:t>
            </a:r>
            <a:r>
              <a:rPr lang="it-IT" sz="1200" dirty="0" smtClean="0"/>
              <a:t> the Sixth </a:t>
            </a:r>
            <a:r>
              <a:rPr lang="it-IT" sz="1200" dirty="0" err="1" smtClean="0"/>
              <a:t>Assessment</a:t>
            </a:r>
            <a:r>
              <a:rPr lang="it-IT" sz="1200" dirty="0" smtClean="0"/>
              <a:t> Report </a:t>
            </a:r>
            <a:r>
              <a:rPr lang="it-IT" sz="1200" dirty="0" err="1" smtClean="0"/>
              <a:t>of</a:t>
            </a:r>
            <a:r>
              <a:rPr lang="it-IT" sz="1200" dirty="0" smtClean="0"/>
              <a:t> the </a:t>
            </a:r>
            <a:r>
              <a:rPr lang="it-IT" sz="1200" dirty="0" err="1" smtClean="0"/>
              <a:t>Intergovernmental</a:t>
            </a:r>
            <a:r>
              <a:rPr lang="it-IT" sz="1200" dirty="0" smtClean="0"/>
              <a:t> </a:t>
            </a:r>
            <a:r>
              <a:rPr lang="it-IT" sz="1200" dirty="0" err="1" smtClean="0"/>
              <a:t>Panel</a:t>
            </a:r>
            <a:r>
              <a:rPr lang="it-IT" sz="1200" dirty="0" smtClean="0"/>
              <a:t> on </a:t>
            </a:r>
            <a:r>
              <a:rPr lang="it-IT" sz="1200" dirty="0" err="1" smtClean="0"/>
              <a:t>Climate</a:t>
            </a:r>
            <a:r>
              <a:rPr lang="it-IT" sz="1200" dirty="0" smtClean="0"/>
              <a:t> </a:t>
            </a:r>
            <a:r>
              <a:rPr lang="it-IT" sz="1200" dirty="0" err="1" smtClean="0"/>
              <a:t>Change</a:t>
            </a:r>
            <a:r>
              <a:rPr lang="it-IT" sz="1200" dirty="0" smtClean="0"/>
              <a:t> [</a:t>
            </a:r>
            <a:r>
              <a:rPr lang="it-IT" sz="1200" dirty="0" err="1" smtClean="0"/>
              <a:t>H.-O.</a:t>
            </a:r>
            <a:r>
              <a:rPr lang="it-IT" sz="1200" dirty="0" smtClean="0"/>
              <a:t> </a:t>
            </a:r>
            <a:r>
              <a:rPr lang="it-IT" sz="1200" dirty="0" err="1" smtClean="0"/>
              <a:t>Pörtner</a:t>
            </a:r>
            <a:r>
              <a:rPr lang="it-IT" sz="1200" dirty="0" smtClean="0"/>
              <a:t>, D.C. Roberts, M. </a:t>
            </a:r>
            <a:r>
              <a:rPr lang="it-IT" sz="1200" dirty="0" err="1" smtClean="0"/>
              <a:t>Tignor</a:t>
            </a:r>
            <a:r>
              <a:rPr lang="it-IT" sz="1200" dirty="0" smtClean="0"/>
              <a:t>, </a:t>
            </a:r>
            <a:r>
              <a:rPr lang="it-IT" sz="1200" dirty="0" err="1" smtClean="0"/>
              <a:t>E.S.</a:t>
            </a:r>
            <a:r>
              <a:rPr lang="it-IT" sz="1200" dirty="0" smtClean="0"/>
              <a:t> </a:t>
            </a:r>
            <a:r>
              <a:rPr lang="it-IT" sz="1200" dirty="0" err="1" smtClean="0"/>
              <a:t>Poloczanska</a:t>
            </a:r>
            <a:r>
              <a:rPr lang="it-IT" sz="1200" dirty="0" smtClean="0"/>
              <a:t>, K. </a:t>
            </a:r>
            <a:r>
              <a:rPr lang="it-IT" sz="1200" dirty="0" err="1" smtClean="0"/>
              <a:t>Mintenbeck</a:t>
            </a:r>
            <a:r>
              <a:rPr lang="it-IT" sz="1200" dirty="0" smtClean="0"/>
              <a:t>, A. </a:t>
            </a:r>
            <a:r>
              <a:rPr lang="it-IT" sz="1200" dirty="0" err="1" smtClean="0"/>
              <a:t>Alegría</a:t>
            </a:r>
            <a:r>
              <a:rPr lang="it-IT" sz="1200" dirty="0" smtClean="0"/>
              <a:t>, M. Craig, S. </a:t>
            </a:r>
            <a:r>
              <a:rPr lang="it-IT" sz="1200" dirty="0" err="1" smtClean="0"/>
              <a:t>Langsdorf</a:t>
            </a:r>
            <a:r>
              <a:rPr lang="it-IT" sz="1200" dirty="0" smtClean="0"/>
              <a:t>, S. </a:t>
            </a:r>
            <a:r>
              <a:rPr lang="it-IT" sz="1200" dirty="0" err="1" smtClean="0"/>
              <a:t>Löschke</a:t>
            </a:r>
            <a:r>
              <a:rPr lang="it-IT" sz="1200" dirty="0" smtClean="0"/>
              <a:t>, V. </a:t>
            </a:r>
            <a:r>
              <a:rPr lang="it-IT" sz="1200" dirty="0" err="1" smtClean="0"/>
              <a:t>Möller</a:t>
            </a:r>
            <a:r>
              <a:rPr lang="it-IT" sz="1200" dirty="0" smtClean="0"/>
              <a:t>, A. </a:t>
            </a:r>
            <a:r>
              <a:rPr lang="it-IT" sz="1200" dirty="0" err="1" smtClean="0"/>
              <a:t>Okem</a:t>
            </a:r>
            <a:r>
              <a:rPr lang="it-IT" sz="1200" dirty="0" smtClean="0"/>
              <a:t>, B. Rama (</a:t>
            </a:r>
            <a:r>
              <a:rPr lang="it-IT" sz="1200" dirty="0" err="1" smtClean="0"/>
              <a:t>eds</a:t>
            </a:r>
            <a:r>
              <a:rPr lang="it-IT" sz="1200" dirty="0" smtClean="0"/>
              <a:t>.)]. Cambridge </a:t>
            </a:r>
            <a:r>
              <a:rPr lang="it-IT" sz="1200" dirty="0" err="1" smtClean="0"/>
              <a:t>University</a:t>
            </a:r>
            <a:r>
              <a:rPr lang="it-IT" sz="1200" dirty="0" smtClean="0"/>
              <a:t> Press, Cambridge, UK and New York, NY, USA, pp. 551-712, </a:t>
            </a:r>
            <a:r>
              <a:rPr lang="it-IT" sz="1200" dirty="0" err="1" smtClean="0"/>
              <a:t>doi</a:t>
            </a:r>
            <a:r>
              <a:rPr lang="it-IT" sz="1200" dirty="0" smtClean="0"/>
              <a:t>:10.1017/9781009325844.006. </a:t>
            </a:r>
            <a:endParaRPr lang="it-IT" sz="1200" dirty="0"/>
          </a:p>
        </p:txBody>
      </p:sp>
      <p:sp>
        <p:nvSpPr>
          <p:cNvPr id="20482" name="AutoShape 2" descr="https://upload.wikimedia.org/wikipedia/commons/thumb/3/3c/Mass_balance_model_of_carbon_flow_through_the_world%E2%80%99s_mangrove_ecosystems.webp/1024px-Mass_balance_model_of_carbon_flow_through_the_world%E2%80%99s_mangrove_ecosystems.webp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4436" y="0"/>
            <a:ext cx="53275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smtClean="0"/>
              <a:t>Socio-hydrology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33361" y="928670"/>
            <a:ext cx="6583053" cy="1852258"/>
          </a:xfrm>
        </p:spPr>
        <p:txBody>
          <a:bodyPr/>
          <a:lstStyle/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Holistic approach (Sivapalan et al., 2012);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Better understanding of complexities, feedbacks and two ways interaction between hydrology and society;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Use of narratives to unveil the above linkages and unintended consequences;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Introduction and </a:t>
            </a:r>
            <a:r>
              <a:rPr lang="en-US" dirty="0" err="1" smtClean="0"/>
              <a:t>revitalisation</a:t>
            </a:r>
            <a:r>
              <a:rPr lang="en-US" dirty="0" smtClean="0"/>
              <a:t> of state variables that are relevant to hydrological impacts;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err="1" smtClean="0"/>
              <a:t>Emphasises</a:t>
            </a:r>
            <a:r>
              <a:rPr lang="en-US" dirty="0" smtClean="0"/>
              <a:t> the essential role of water for societal development and security;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err="1" smtClean="0"/>
              <a:t>Transdisciplinarity</a:t>
            </a:r>
            <a:r>
              <a:rPr lang="en-US" dirty="0" smtClean="0"/>
              <a:t>?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3" name="Rettangolo 12"/>
          <p:cNvSpPr/>
          <p:nvPr/>
        </p:nvSpPr>
        <p:spPr>
          <a:xfrm>
            <a:off x="7596198" y="2967335"/>
            <a:ext cx="44291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err="1" smtClean="0"/>
              <a:t>By</a:t>
            </a:r>
            <a:r>
              <a:rPr lang="it-IT" sz="1200" dirty="0" smtClean="0"/>
              <a:t> Giuliano Di Baldassarre, CC BY-SA 4.0, https://commons.wikimedia.org/w/index.php?curid=79087551</a:t>
            </a:r>
            <a:endParaRPr lang="it-IT" sz="1200" dirty="0"/>
          </a:p>
        </p:txBody>
      </p:sp>
      <p:sp>
        <p:nvSpPr>
          <p:cNvPr id="20482" name="AutoShape 2" descr="https://upload.wikimedia.org/wikipedia/commons/thumb/3/3c/Mass_balance_model_of_carbon_flow_through_the_world%E2%80%99s_mangrove_ecosystems.webp/1024px-Mass_balance_model_of_carbon_flow_through_the_world%E2%80%99s_mangrove_ecosystems.webp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1872" y="142852"/>
            <a:ext cx="4734583" cy="27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 descr="https://hess.copernicus.org/articles/26/2301/2022/hess-26-2301-2022-f10-we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4786322"/>
            <a:ext cx="6547640" cy="2071678"/>
          </a:xfrm>
          <a:prstGeom prst="rect">
            <a:avLst/>
          </a:prstGeom>
          <a:noFill/>
        </p:spPr>
      </p:pic>
      <p:sp>
        <p:nvSpPr>
          <p:cNvPr id="10" name="Rettangolo 9"/>
          <p:cNvSpPr/>
          <p:nvPr/>
        </p:nvSpPr>
        <p:spPr>
          <a:xfrm>
            <a:off x="4190186" y="4143380"/>
            <a:ext cx="6381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Figure from: </a:t>
            </a:r>
            <a:r>
              <a:rPr lang="en-US" sz="1200" dirty="0" err="1" smtClean="0"/>
              <a:t>Vanelli</a:t>
            </a:r>
            <a:r>
              <a:rPr lang="en-US" sz="1200" dirty="0" smtClean="0"/>
              <a:t>, F. M., </a:t>
            </a:r>
            <a:r>
              <a:rPr lang="en-US" sz="1200" dirty="0" err="1" smtClean="0"/>
              <a:t>Kobiyama</a:t>
            </a:r>
            <a:r>
              <a:rPr lang="en-US" sz="1200" dirty="0" smtClean="0"/>
              <a:t>, M., &amp; de </a:t>
            </a:r>
            <a:r>
              <a:rPr lang="en-US" sz="1200" dirty="0" err="1" smtClean="0"/>
              <a:t>Brito</a:t>
            </a:r>
            <a:r>
              <a:rPr lang="en-US" sz="1200" dirty="0" smtClean="0"/>
              <a:t>, M. M. (2022). To which extent are socio-hydrology studies truly integrative? The case of natural hazards and disaster research. Hydrology and Earth System Sciences, 26(8), 2301-2317.</a:t>
            </a:r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quarter" idx="10"/>
          </p:nvPr>
        </p:nvSpPr>
        <p:spPr>
          <a:xfrm>
            <a:off x="523836" y="285728"/>
            <a:ext cx="11233149" cy="445921"/>
          </a:xfrm>
        </p:spPr>
        <p:txBody>
          <a:bodyPr/>
          <a:lstStyle/>
          <a:p>
            <a:r>
              <a:rPr lang="it-IT" dirty="0" smtClean="0"/>
              <a:t>Global </a:t>
            </a:r>
            <a:r>
              <a:rPr lang="it-IT" dirty="0" err="1" smtClean="0"/>
              <a:t>hydrology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1"/>
          </p:nvPr>
        </p:nvSpPr>
        <p:spPr>
          <a:xfrm>
            <a:off x="584517" y="928670"/>
            <a:ext cx="4225599" cy="1852258"/>
          </a:xfrm>
        </p:spPr>
        <p:txBody>
          <a:bodyPr/>
          <a:lstStyle/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The progress in global </a:t>
            </a:r>
            <a:r>
              <a:rPr lang="en-US" dirty="0" err="1" smtClean="0"/>
              <a:t>modelling</a:t>
            </a:r>
            <a:r>
              <a:rPr lang="en-US" dirty="0" smtClean="0"/>
              <a:t> has been astonishing: see </a:t>
            </a:r>
            <a:r>
              <a:rPr lang="en-US" dirty="0" smtClean="0">
                <a:hlinkClick r:id="rId2"/>
              </a:rPr>
              <a:t>https://worldwatermap.nationalgeographic.org/</a:t>
            </a:r>
            <a:r>
              <a:rPr lang="en-US" dirty="0" smtClean="0"/>
              <a:t> (figure on the right here).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Global analyses reveal hotspot of water emergency (</a:t>
            </a:r>
            <a:r>
              <a:rPr lang="en-US" dirty="0" err="1" smtClean="0"/>
              <a:t>Palazzoli</a:t>
            </a:r>
            <a:r>
              <a:rPr lang="en-US" dirty="0" smtClean="0"/>
              <a:t> et al., </a:t>
            </a:r>
            <a:r>
              <a:rPr lang="it-IT" dirty="0" err="1" smtClean="0"/>
              <a:t>Fri</a:t>
            </a:r>
            <a:r>
              <a:rPr lang="it-IT" dirty="0" smtClean="0"/>
              <a:t>, 28 </a:t>
            </a:r>
            <a:r>
              <a:rPr lang="it-IT" dirty="0" err="1" smtClean="0"/>
              <a:t>Apr</a:t>
            </a:r>
            <a:r>
              <a:rPr lang="it-IT" dirty="0" smtClean="0"/>
              <a:t>, 08:55–08:57   PICO spot 4 | PICO4.11);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GB" dirty="0" smtClean="0"/>
              <a:t>Hydrology as a key component of Earth Surface Models;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GB" dirty="0" smtClean="0"/>
              <a:t>Water cycle plays a key role in the carbon cycle;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r>
              <a:rPr lang="en-GB" dirty="0" smtClean="0"/>
              <a:t>A leap step forward to assess sustainability of water uses at global level.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endParaRPr lang="en-US" dirty="0" smtClean="0"/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13" name="Rettangolo 12"/>
          <p:cNvSpPr/>
          <p:nvPr/>
        </p:nvSpPr>
        <p:spPr>
          <a:xfrm>
            <a:off x="5238744" y="2780928"/>
            <a:ext cx="70009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From: </a:t>
            </a:r>
            <a:r>
              <a:rPr lang="en-US" sz="1200" dirty="0" smtClean="0">
                <a:hlinkClick r:id="rId2"/>
              </a:rPr>
              <a:t>https://worldwatermap.nationalgeographic.org/</a:t>
            </a:r>
            <a:r>
              <a:rPr lang="en-US" sz="1200" dirty="0" smtClean="0"/>
              <a:t>, </a:t>
            </a:r>
            <a:r>
              <a:rPr lang="it-IT" sz="1200" dirty="0" err="1" smtClean="0"/>
              <a:t>Credits</a:t>
            </a:r>
            <a:r>
              <a:rPr lang="it-IT" sz="1200" dirty="0" smtClean="0"/>
              <a:t> Utrecht </a:t>
            </a:r>
            <a:r>
              <a:rPr lang="it-IT" sz="1200" dirty="0" err="1" smtClean="0"/>
              <a:t>University</a:t>
            </a:r>
            <a:r>
              <a:rPr lang="it-IT" sz="1200" dirty="0" smtClean="0"/>
              <a:t>: Marc </a:t>
            </a:r>
            <a:r>
              <a:rPr lang="it-IT" sz="1200" dirty="0" err="1" smtClean="0"/>
              <a:t>Bierkens</a:t>
            </a:r>
            <a:r>
              <a:rPr lang="it-IT" sz="1200" dirty="0" smtClean="0"/>
              <a:t>, </a:t>
            </a:r>
            <a:r>
              <a:rPr lang="it-IT" sz="1200" dirty="0" err="1" smtClean="0"/>
              <a:t>Niko</a:t>
            </a:r>
            <a:r>
              <a:rPr lang="it-IT" sz="1200" dirty="0" smtClean="0"/>
              <a:t> </a:t>
            </a:r>
            <a:r>
              <a:rPr lang="it-IT" sz="1200" dirty="0" err="1" smtClean="0"/>
              <a:t>Wanders</a:t>
            </a:r>
            <a:r>
              <a:rPr lang="it-IT" sz="1200" dirty="0" smtClean="0"/>
              <a:t>, </a:t>
            </a:r>
            <a:r>
              <a:rPr lang="it-IT" sz="1200" dirty="0" err="1" smtClean="0"/>
              <a:t>Bram</a:t>
            </a:r>
            <a:r>
              <a:rPr lang="it-IT" sz="1200" dirty="0" smtClean="0"/>
              <a:t> </a:t>
            </a:r>
            <a:r>
              <a:rPr lang="it-IT" sz="1200" dirty="0" err="1" smtClean="0"/>
              <a:t>Droppers</a:t>
            </a:r>
            <a:r>
              <a:rPr lang="it-IT" sz="1200" dirty="0" smtClean="0"/>
              <a:t>, </a:t>
            </a:r>
            <a:r>
              <a:rPr lang="it-IT" sz="1200" dirty="0" err="1" smtClean="0"/>
              <a:t>Myrthe</a:t>
            </a:r>
            <a:r>
              <a:rPr lang="it-IT" sz="1200" dirty="0" smtClean="0"/>
              <a:t> </a:t>
            </a:r>
            <a:r>
              <a:rPr lang="it-IT" sz="1200" dirty="0" err="1" smtClean="0"/>
              <a:t>Leijnse</a:t>
            </a:r>
            <a:r>
              <a:rPr lang="it-IT" sz="1200" dirty="0" smtClean="0"/>
              <a:t>; National </a:t>
            </a:r>
            <a:r>
              <a:rPr lang="it-IT" sz="1200" dirty="0" err="1" smtClean="0"/>
              <a:t>Geographic</a:t>
            </a:r>
            <a:r>
              <a:rPr lang="it-IT" sz="1200" dirty="0" smtClean="0"/>
              <a:t>, World Water </a:t>
            </a:r>
            <a:r>
              <a:rPr lang="it-IT" sz="1200" dirty="0" err="1" smtClean="0"/>
              <a:t>Map</a:t>
            </a:r>
            <a:r>
              <a:rPr lang="it-IT" sz="1200" dirty="0" smtClean="0"/>
              <a:t> and </a:t>
            </a:r>
            <a:r>
              <a:rPr lang="it-IT" sz="1200" dirty="0" err="1" smtClean="0"/>
              <a:t>Freshwater</a:t>
            </a:r>
            <a:r>
              <a:rPr lang="it-IT" sz="1200" dirty="0" smtClean="0"/>
              <a:t> </a:t>
            </a:r>
            <a:r>
              <a:rPr lang="it-IT" sz="1200" dirty="0" err="1" smtClean="0"/>
              <a:t>Initiative</a:t>
            </a:r>
            <a:r>
              <a:rPr lang="it-IT" sz="1200" dirty="0" smtClean="0"/>
              <a:t>:</a:t>
            </a:r>
          </a:p>
          <a:p>
            <a:r>
              <a:rPr lang="it-IT" sz="1200" dirty="0" smtClean="0"/>
              <a:t>Alex </a:t>
            </a:r>
            <a:r>
              <a:rPr lang="it-IT" sz="1200" dirty="0" err="1" smtClean="0"/>
              <a:t>Tait</a:t>
            </a:r>
            <a:r>
              <a:rPr lang="it-IT" sz="1200" dirty="0" smtClean="0"/>
              <a:t>, Martin </a:t>
            </a:r>
            <a:r>
              <a:rPr lang="it-IT" sz="1200" dirty="0" err="1" smtClean="0"/>
              <a:t>Gamache</a:t>
            </a:r>
            <a:r>
              <a:rPr lang="it-IT" sz="1200" dirty="0" smtClean="0"/>
              <a:t>, Paul </a:t>
            </a:r>
            <a:r>
              <a:rPr lang="it-IT" sz="1200" dirty="0" err="1" smtClean="0"/>
              <a:t>Nwulu</a:t>
            </a:r>
            <a:r>
              <a:rPr lang="it-IT" sz="1200" dirty="0" smtClean="0"/>
              <a:t>, </a:t>
            </a:r>
            <a:r>
              <a:rPr lang="it-IT" sz="1200" dirty="0" err="1" smtClean="0"/>
              <a:t>Rachael</a:t>
            </a:r>
            <a:r>
              <a:rPr lang="it-IT" sz="1200" dirty="0" smtClean="0"/>
              <a:t> </a:t>
            </a:r>
            <a:r>
              <a:rPr lang="it-IT" sz="1200" dirty="0" err="1" smtClean="0"/>
              <a:t>Strecher</a:t>
            </a:r>
            <a:r>
              <a:rPr lang="it-IT" sz="1200" dirty="0" smtClean="0"/>
              <a:t>, Will Thompson, </a:t>
            </a:r>
            <a:r>
              <a:rPr lang="it-IT" sz="1200" dirty="0" err="1" smtClean="0"/>
              <a:t>Zoë</a:t>
            </a:r>
            <a:r>
              <a:rPr lang="it-IT" sz="1200" dirty="0" smtClean="0"/>
              <a:t> </a:t>
            </a:r>
            <a:r>
              <a:rPr lang="it-IT" sz="1200" dirty="0" err="1" smtClean="0"/>
              <a:t>Lieb</a:t>
            </a:r>
            <a:r>
              <a:rPr lang="it-IT" sz="1200" dirty="0" smtClean="0"/>
              <a:t>, Stephanie Miceli, Dolly </a:t>
            </a:r>
            <a:r>
              <a:rPr lang="it-IT" sz="1200" dirty="0" err="1" smtClean="0"/>
              <a:t>Maiah</a:t>
            </a:r>
            <a:r>
              <a:rPr lang="it-IT" sz="1200" dirty="0" smtClean="0"/>
              <a:t>, Meg </a:t>
            </a:r>
            <a:r>
              <a:rPr lang="it-IT" sz="1200" dirty="0" err="1" smtClean="0"/>
              <a:t>Olson</a:t>
            </a:r>
            <a:r>
              <a:rPr lang="it-IT" sz="1200" dirty="0" smtClean="0"/>
              <a:t>; </a:t>
            </a:r>
            <a:r>
              <a:rPr lang="it-IT" sz="1200" dirty="0" err="1" smtClean="0"/>
              <a:t>Freshwater</a:t>
            </a:r>
            <a:r>
              <a:rPr lang="it-IT" sz="1200" dirty="0" smtClean="0"/>
              <a:t> </a:t>
            </a:r>
            <a:r>
              <a:rPr lang="it-IT" sz="1200" dirty="0" err="1" smtClean="0"/>
              <a:t>Initiative</a:t>
            </a:r>
            <a:r>
              <a:rPr lang="it-IT" sz="1200" dirty="0" smtClean="0"/>
              <a:t> Planning Group: Sarah Van </a:t>
            </a:r>
            <a:r>
              <a:rPr lang="it-IT" sz="1200" dirty="0" err="1" smtClean="0"/>
              <a:t>Duyn</a:t>
            </a:r>
            <a:r>
              <a:rPr lang="it-IT" sz="1200" dirty="0" smtClean="0"/>
              <a:t>, </a:t>
            </a:r>
            <a:r>
              <a:rPr lang="it-IT" sz="1200" dirty="0" err="1" smtClean="0"/>
              <a:t>Gael</a:t>
            </a:r>
            <a:r>
              <a:rPr lang="it-IT" sz="1200" dirty="0" smtClean="0"/>
              <a:t> </a:t>
            </a:r>
            <a:r>
              <a:rPr lang="it-IT" sz="1200" dirty="0" err="1" smtClean="0"/>
              <a:t>Almeida</a:t>
            </a:r>
            <a:r>
              <a:rPr lang="it-IT" sz="1200" dirty="0" smtClean="0"/>
              <a:t> Garcia, Barbara </a:t>
            </a:r>
            <a:r>
              <a:rPr lang="it-IT" sz="1200" dirty="0" err="1" smtClean="0"/>
              <a:t>Martinez</a:t>
            </a:r>
            <a:r>
              <a:rPr lang="it-IT" sz="1200" dirty="0" smtClean="0"/>
              <a:t>, Andrew Courtney, Sam </a:t>
            </a:r>
            <a:r>
              <a:rPr lang="it-IT" sz="1200" dirty="0" err="1" smtClean="0"/>
              <a:t>Guilford</a:t>
            </a:r>
            <a:r>
              <a:rPr lang="it-IT" sz="1200" dirty="0" smtClean="0"/>
              <a:t>, Steve </a:t>
            </a:r>
            <a:r>
              <a:rPr lang="it-IT" sz="1200" dirty="0" err="1" smtClean="0"/>
              <a:t>Brumby</a:t>
            </a:r>
            <a:r>
              <a:rPr lang="it-IT" sz="1200" dirty="0" smtClean="0"/>
              <a:t>, Jay </a:t>
            </a:r>
            <a:r>
              <a:rPr lang="it-IT" sz="1200" dirty="0" err="1" smtClean="0"/>
              <a:t>Famiglietti</a:t>
            </a:r>
            <a:r>
              <a:rPr lang="it-IT" sz="1200" dirty="0" smtClean="0"/>
              <a:t>, Alyssa </a:t>
            </a:r>
            <a:r>
              <a:rPr lang="it-IT" sz="1200" dirty="0" err="1" smtClean="0"/>
              <a:t>Whitcraft</a:t>
            </a:r>
            <a:r>
              <a:rPr lang="it-IT" sz="1200" dirty="0" smtClean="0"/>
              <a:t>; </a:t>
            </a:r>
            <a:r>
              <a:rPr lang="it-IT" sz="1200" dirty="0" err="1" smtClean="0"/>
              <a:t>Esri</a:t>
            </a:r>
            <a:r>
              <a:rPr lang="it-IT" sz="1200" dirty="0" smtClean="0"/>
              <a:t>: Sean </a:t>
            </a:r>
            <a:r>
              <a:rPr lang="it-IT" sz="1200" dirty="0" err="1" smtClean="0"/>
              <a:t>Breyer</a:t>
            </a:r>
            <a:r>
              <a:rPr lang="it-IT" sz="1200" dirty="0" smtClean="0"/>
              <a:t>, Kevin </a:t>
            </a:r>
            <a:r>
              <a:rPr lang="it-IT" sz="1200" dirty="0" err="1" smtClean="0"/>
              <a:t>Butler</a:t>
            </a:r>
            <a:r>
              <a:rPr lang="it-IT" sz="1200" dirty="0" smtClean="0"/>
              <a:t>, John </a:t>
            </a:r>
            <a:r>
              <a:rPr lang="it-IT" sz="1200" dirty="0" err="1" smtClean="0"/>
              <a:t>Grayson</a:t>
            </a:r>
            <a:r>
              <a:rPr lang="it-IT" sz="1200" dirty="0" smtClean="0"/>
              <a:t>, </a:t>
            </a:r>
            <a:r>
              <a:rPr lang="it-IT" sz="1200" dirty="0" err="1" smtClean="0"/>
              <a:t>Raluca</a:t>
            </a:r>
            <a:r>
              <a:rPr lang="it-IT" sz="1200" dirty="0" smtClean="0"/>
              <a:t> Nicola; </a:t>
            </a:r>
            <a:r>
              <a:rPr lang="it-IT" sz="1200" dirty="0" err="1" smtClean="0"/>
              <a:t>Writer</a:t>
            </a:r>
            <a:r>
              <a:rPr lang="it-IT" sz="1200" dirty="0" smtClean="0"/>
              <a:t>: Robert </a:t>
            </a:r>
            <a:r>
              <a:rPr lang="it-IT" sz="1200" dirty="0" err="1" smtClean="0"/>
              <a:t>Kunzig</a:t>
            </a:r>
            <a:r>
              <a:rPr lang="it-IT" sz="1200" dirty="0" smtClean="0"/>
              <a:t>; </a:t>
            </a:r>
            <a:r>
              <a:rPr lang="it-IT" sz="1200" dirty="0" err="1" smtClean="0"/>
              <a:t>Visualization</a:t>
            </a:r>
            <a:r>
              <a:rPr lang="it-IT" sz="1200" dirty="0" smtClean="0"/>
              <a:t> </a:t>
            </a:r>
            <a:r>
              <a:rPr lang="it-IT" sz="1200" dirty="0" err="1" smtClean="0"/>
              <a:t>for</a:t>
            </a:r>
            <a:r>
              <a:rPr lang="it-IT" sz="1200" dirty="0" smtClean="0"/>
              <a:t> </a:t>
            </a:r>
            <a:r>
              <a:rPr lang="it-IT" sz="1200" dirty="0" err="1" smtClean="0"/>
              <a:t>Transparency</a:t>
            </a:r>
            <a:r>
              <a:rPr lang="it-IT" sz="1200" dirty="0" smtClean="0"/>
              <a:t> </a:t>
            </a:r>
            <a:r>
              <a:rPr lang="it-IT" sz="1200" dirty="0" err="1" smtClean="0"/>
              <a:t>Foundation</a:t>
            </a:r>
            <a:r>
              <a:rPr lang="it-IT" sz="1200" dirty="0" smtClean="0"/>
              <a:t>:</a:t>
            </a:r>
          </a:p>
          <a:p>
            <a:r>
              <a:rPr lang="it-IT" sz="1200" dirty="0" smtClean="0"/>
              <a:t>Miguel </a:t>
            </a:r>
            <a:r>
              <a:rPr lang="it-IT" sz="1200" dirty="0" err="1" smtClean="0"/>
              <a:t>Villalobos</a:t>
            </a:r>
            <a:r>
              <a:rPr lang="it-IT" sz="1200" dirty="0" smtClean="0"/>
              <a:t>, </a:t>
            </a:r>
            <a:r>
              <a:rPr lang="it-IT" sz="1200" dirty="0" err="1" smtClean="0"/>
              <a:t>Laia</a:t>
            </a:r>
            <a:r>
              <a:rPr lang="it-IT" sz="1200" dirty="0" smtClean="0"/>
              <a:t> </a:t>
            </a:r>
            <a:r>
              <a:rPr lang="it-IT" sz="1200" dirty="0" err="1" smtClean="0"/>
              <a:t>Verdaguer</a:t>
            </a:r>
            <a:r>
              <a:rPr lang="it-IT" sz="1200" dirty="0" smtClean="0"/>
              <a:t>, </a:t>
            </a:r>
            <a:r>
              <a:rPr lang="it-IT" sz="1200" dirty="0" err="1" smtClean="0"/>
              <a:t>Aleix</a:t>
            </a:r>
            <a:r>
              <a:rPr lang="it-IT" sz="1200" dirty="0" smtClean="0"/>
              <a:t> Alvarez </a:t>
            </a:r>
            <a:r>
              <a:rPr lang="it-IT" sz="1200" dirty="0" err="1" smtClean="0"/>
              <a:t>Calafell</a:t>
            </a:r>
            <a:r>
              <a:rPr lang="it-IT" sz="1200" dirty="0" smtClean="0"/>
              <a:t>, </a:t>
            </a:r>
            <a:r>
              <a:rPr lang="it-IT" sz="1200" dirty="0" err="1" smtClean="0"/>
              <a:t>Xaquín</a:t>
            </a:r>
            <a:r>
              <a:rPr lang="it-IT" sz="1200" dirty="0" smtClean="0"/>
              <a:t> G.V., </a:t>
            </a:r>
            <a:r>
              <a:rPr lang="it-IT" sz="1200" dirty="0" err="1" smtClean="0"/>
              <a:t>Lluís</a:t>
            </a:r>
            <a:r>
              <a:rPr lang="it-IT" sz="1200" dirty="0" smtClean="0"/>
              <a:t> </a:t>
            </a:r>
            <a:r>
              <a:rPr lang="it-IT" sz="1200" dirty="0" err="1" smtClean="0"/>
              <a:t>Vicens</a:t>
            </a:r>
            <a:r>
              <a:rPr lang="it-IT" sz="1200" dirty="0" smtClean="0"/>
              <a:t> (SIGTE).</a:t>
            </a:r>
            <a:endParaRPr lang="it-IT" sz="1200" dirty="0"/>
          </a:p>
        </p:txBody>
      </p:sp>
      <p:sp>
        <p:nvSpPr>
          <p:cNvPr id="20482" name="AutoShape 2" descr="https://upload.wikimedia.org/wikipedia/commons/thumb/3/3c/Mass_balance_model_of_carbon_flow_through_the_world%E2%80%99s_mangrove_ecosystems.webp/1024px-Mass_balance_model_of_carbon_flow_through_the_world%E2%80%99s_mangrove_ecosystems.webp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182" y="0"/>
            <a:ext cx="6881818" cy="276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https://upload.wikimedia.org/wikipedia/commons/thumb/c/c6/Carbon_cycle_NASA.jpg/512px-Carbon_cycle_NAS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7439" y="4429430"/>
            <a:ext cx="3124222" cy="2428594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9310710" y="5357826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err="1" smtClean="0"/>
              <a:t>Carbon</a:t>
            </a:r>
            <a:r>
              <a:rPr lang="it-IT" sz="1200" dirty="0" smtClean="0"/>
              <a:t> </a:t>
            </a:r>
            <a:r>
              <a:rPr lang="it-IT" sz="1200" dirty="0" err="1" smtClean="0"/>
              <a:t>cycle</a:t>
            </a:r>
            <a:r>
              <a:rPr lang="it-IT" sz="1200" dirty="0" smtClean="0"/>
              <a:t>.</a:t>
            </a:r>
            <a:br>
              <a:rPr lang="it-IT" sz="1200" dirty="0" smtClean="0"/>
            </a:br>
            <a:r>
              <a:rPr lang="it-IT" sz="1200" dirty="0" smtClean="0"/>
              <a:t>NASA, Public domain, via </a:t>
            </a:r>
            <a:r>
              <a:rPr lang="it-IT" sz="1200" dirty="0" err="1" smtClean="0"/>
              <a:t>Wikimedia</a:t>
            </a:r>
            <a:r>
              <a:rPr lang="it-IT" sz="1200" dirty="0" smtClean="0"/>
              <a:t> </a:t>
            </a:r>
            <a:r>
              <a:rPr lang="it-IT" sz="1200" dirty="0" err="1" smtClean="0"/>
              <a:t>Commons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xmlns="" val="12067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0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APOSITI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HIUSURA">
  <a:themeElements>
    <a:clrScheme name="Personalizzato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EEECE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1387</Words>
  <Application>Microsoft Office PowerPoint</Application>
  <PresentationFormat>Personalizzato</PresentationFormat>
  <Paragraphs>138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14</vt:i4>
      </vt:variant>
    </vt:vector>
  </HeadingPairs>
  <TitlesOfParts>
    <vt:vector size="17" baseType="lpstr">
      <vt:lpstr>COPERTINA</vt:lpstr>
      <vt:lpstr>DIAPOSITIVE</vt:lpstr>
      <vt:lpstr>CHIUSURA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Company>Università di Bologna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UTENTE</dc:creator>
  <cp:lastModifiedBy>sturno</cp:lastModifiedBy>
  <cp:revision>169</cp:revision>
  <dcterms:created xsi:type="dcterms:W3CDTF">2017-11-13T10:11:35Z</dcterms:created>
  <dcterms:modified xsi:type="dcterms:W3CDTF">2023-04-24T22:09:46Z</dcterms:modified>
</cp:coreProperties>
</file>