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1" r:id="rId3"/>
  </p:sldMasterIdLst>
  <p:sldIdLst>
    <p:sldId id="263" r:id="rId4"/>
    <p:sldId id="268" r:id="rId5"/>
    <p:sldId id="269" r:id="rId6"/>
    <p:sldId id="264" r:id="rId7"/>
    <p:sldId id="270" r:id="rId8"/>
    <p:sldId id="271" r:id="rId9"/>
    <p:sldId id="272" r:id="rId10"/>
    <p:sldId id="266" r:id="rId11"/>
    <p:sldId id="267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2B0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1" autoAdjust="0"/>
    <p:restoredTop sz="94604" autoAdjust="0"/>
  </p:normalViewPr>
  <p:slideViewPr>
    <p:cSldViewPr showGuides="1">
      <p:cViewPr varScale="1">
        <p:scale>
          <a:sx n="100" d="100"/>
          <a:sy n="100" d="100"/>
        </p:scale>
        <p:origin x="-582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quarter" idx="10" hasCustomPrompt="1"/>
          </p:nvPr>
        </p:nvSpPr>
        <p:spPr>
          <a:xfrm>
            <a:off x="4751851" y="548680"/>
            <a:ext cx="6913364" cy="453650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Fare clic per </a:t>
            </a:r>
            <a:r>
              <a:rPr lang="it-IT" dirty="0" smtClean="0"/>
              <a:t>inserire il </a:t>
            </a:r>
            <a:r>
              <a:rPr lang="it-IT" dirty="0"/>
              <a:t>titolo della presentazione</a:t>
            </a:r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11" hasCustomPrompt="1"/>
          </p:nvPr>
        </p:nvSpPr>
        <p:spPr>
          <a:xfrm>
            <a:off x="4751917" y="5379814"/>
            <a:ext cx="7008283" cy="42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Nome Cognome</a:t>
            </a:r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2" hasCustomPrompt="1"/>
          </p:nvPr>
        </p:nvSpPr>
        <p:spPr>
          <a:xfrm>
            <a:off x="4751918" y="5877942"/>
            <a:ext cx="7105649" cy="7914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Dipartimento/Struttura </a:t>
            </a:r>
            <a:r>
              <a:rPr lang="it-IT" dirty="0" err="1"/>
              <a:t>xxxxxx</a:t>
            </a:r>
            <a:r>
              <a:rPr lang="it-IT" dirty="0"/>
              <a:t> </a:t>
            </a:r>
            <a:r>
              <a:rPr lang="it-IT" dirty="0" err="1"/>
              <a:t>xxxxxxxxxxxx</a:t>
            </a:r>
            <a:r>
              <a:rPr lang="it-IT" dirty="0"/>
              <a:t> </a:t>
            </a:r>
            <a:r>
              <a:rPr lang="it-IT" dirty="0" err="1"/>
              <a:t>xxxxxxxx</a:t>
            </a:r>
            <a:r>
              <a:rPr lang="it-IT" dirty="0"/>
              <a:t> </a:t>
            </a:r>
            <a:r>
              <a:rPr lang="it-IT" dirty="0" err="1"/>
              <a:t>xxxxx</a:t>
            </a:r>
            <a:r>
              <a:rPr lang="it-IT" dirty="0"/>
              <a:t> </a:t>
            </a:r>
            <a:r>
              <a:rPr lang="it-IT" dirty="0" err="1"/>
              <a:t>xxxxxxxxxxxxxxxxxxx</a:t>
            </a:r>
            <a:r>
              <a:rPr lang="it-IT" dirty="0"/>
              <a:t> </a:t>
            </a:r>
            <a:r>
              <a:rPr lang="it-IT" dirty="0" err="1"/>
              <a:t>xxxxx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566725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punto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1412876"/>
            <a:ext cx="11233149" cy="43194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+mn-lt"/>
              </a:defRPr>
            </a:lvl1pPr>
          </a:lstStyle>
          <a:p>
            <a:pPr lvl="0"/>
            <a:r>
              <a:rPr lang="it-IT" dirty="0"/>
              <a:t>Fare clic per modificare il testo</a:t>
            </a:r>
          </a:p>
        </p:txBody>
      </p:sp>
      <p:sp>
        <p:nvSpPr>
          <p:cNvPr id="10" name="Segnaposto testo 9"/>
          <p:cNvSpPr>
            <a:spLocks noGrp="1"/>
          </p:cNvSpPr>
          <p:nvPr>
            <p:ph type="body" sz="quarter" idx="12" hasCustomPrompt="1"/>
          </p:nvPr>
        </p:nvSpPr>
        <p:spPr>
          <a:xfrm>
            <a:off x="527051" y="1989138"/>
            <a:ext cx="11233149" cy="3744118"/>
          </a:xfrm>
          <a:prstGeom prst="rect">
            <a:avLst/>
          </a:prstGeom>
        </p:spPr>
        <p:txBody>
          <a:bodyPr/>
          <a:lstStyle>
            <a:lvl1pPr marL="285750" indent="-285750">
              <a:buFont typeface="Wingdings" panose="05000000000000000000" pitchFamily="2" charset="2"/>
              <a:buChar char="§"/>
              <a:defRPr sz="1800" baseline="0">
                <a:latin typeface="Century Gothic" panose="020B0502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1800">
                <a:latin typeface="+mn-lt"/>
              </a:defRPr>
            </a:lvl2pPr>
          </a:lstStyle>
          <a:p>
            <a:pPr lvl="1"/>
            <a:r>
              <a:rPr lang="it-IT" dirty="0"/>
              <a:t>Fare clic per modificare il punto elenco uno</a:t>
            </a:r>
          </a:p>
          <a:p>
            <a:pPr lvl="1"/>
            <a:r>
              <a:rPr lang="it-IT" dirty="0"/>
              <a:t>Fare clic per modificare il punto elenco due</a:t>
            </a:r>
          </a:p>
          <a:p>
            <a:pPr lvl="1"/>
            <a:r>
              <a:rPr lang="it-IT" dirty="0"/>
              <a:t>Fare clic per modificare il punto elenco tre</a:t>
            </a:r>
          </a:p>
          <a:p>
            <a:pPr lvl="1"/>
            <a:r>
              <a:rPr lang="it-IT" dirty="0"/>
              <a:t>Fare clic per modificare il punto elenco quattro</a:t>
            </a:r>
          </a:p>
        </p:txBody>
      </p:sp>
      <p:sp>
        <p:nvSpPr>
          <p:cNvPr id="16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Fare clic per modificare il titolo della diapositiva</a:t>
            </a:r>
          </a:p>
        </p:txBody>
      </p:sp>
    </p:spTree>
    <p:extLst>
      <p:ext uri="{BB962C8B-B14F-4D97-AF65-F5344CB8AC3E}">
        <p14:creationId xmlns="" xmlns:p14="http://schemas.microsoft.com/office/powerpoint/2010/main" val="3043853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sempl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Fare clic per modificare il titolo della diapositiva</a:t>
            </a:r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1412875"/>
            <a:ext cx="11233149" cy="432038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+mn-lt"/>
              </a:defRPr>
            </a:lvl1pPr>
          </a:lstStyle>
          <a:p>
            <a:pPr lvl="0"/>
            <a:r>
              <a:rPr lang="it-IT" dirty="0"/>
              <a:t>Fare clic per modificare il testo</a:t>
            </a:r>
          </a:p>
        </p:txBody>
      </p:sp>
    </p:spTree>
    <p:extLst>
      <p:ext uri="{BB962C8B-B14F-4D97-AF65-F5344CB8AC3E}">
        <p14:creationId xmlns="" xmlns:p14="http://schemas.microsoft.com/office/powerpoint/2010/main" val="3418157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grafico 8"/>
          <p:cNvSpPr>
            <a:spLocks noGrp="1"/>
          </p:cNvSpPr>
          <p:nvPr>
            <p:ph type="chart" sz="quarter" idx="10" hasCustomPrompt="1"/>
          </p:nvPr>
        </p:nvSpPr>
        <p:spPr>
          <a:xfrm>
            <a:off x="911026" y="2781300"/>
            <a:ext cx="10369551" cy="28799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latin typeface="+mn-lt"/>
              </a:defRPr>
            </a:lvl1pPr>
          </a:lstStyle>
          <a:p>
            <a:r>
              <a:rPr lang="it-IT" dirty="0"/>
              <a:t>Fare clic sull’icona per inserire un grafico</a:t>
            </a:r>
          </a:p>
        </p:txBody>
      </p:sp>
      <p:sp>
        <p:nvSpPr>
          <p:cNvPr id="11" name="Segnaposto testo 7"/>
          <p:cNvSpPr>
            <a:spLocks noGrp="1"/>
          </p:cNvSpPr>
          <p:nvPr>
            <p:ph type="body" sz="quarter" idx="12" hasCustomPrompt="1"/>
          </p:nvPr>
        </p:nvSpPr>
        <p:spPr>
          <a:xfrm>
            <a:off x="527051" y="1412876"/>
            <a:ext cx="11233149" cy="43194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+mn-lt"/>
              </a:defRPr>
            </a:lvl1pPr>
          </a:lstStyle>
          <a:p>
            <a:pPr lvl="0"/>
            <a:r>
              <a:rPr lang="it-IT" dirty="0"/>
              <a:t>Fare clic per modificare il testo</a:t>
            </a:r>
          </a:p>
        </p:txBody>
      </p:sp>
      <p:sp>
        <p:nvSpPr>
          <p:cNvPr id="6" name="Segnaposto testo 7"/>
          <p:cNvSpPr>
            <a:spLocks noGrp="1"/>
          </p:cNvSpPr>
          <p:nvPr>
            <p:ph type="body" sz="quarter" idx="13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Fare clic per modificare il titolo della diapositiva</a:t>
            </a:r>
          </a:p>
        </p:txBody>
      </p:sp>
    </p:spTree>
    <p:extLst>
      <p:ext uri="{BB962C8B-B14F-4D97-AF65-F5344CB8AC3E}">
        <p14:creationId xmlns="" xmlns:p14="http://schemas.microsoft.com/office/powerpoint/2010/main" val="555833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immagine 10"/>
          <p:cNvSpPr>
            <a:spLocks noGrp="1"/>
          </p:cNvSpPr>
          <p:nvPr>
            <p:ph type="pic" sz="quarter" idx="10" hasCustomPrompt="1"/>
          </p:nvPr>
        </p:nvSpPr>
        <p:spPr>
          <a:xfrm>
            <a:off x="1534584" y="1700809"/>
            <a:ext cx="9122833" cy="4105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+mn-lt"/>
              </a:defRPr>
            </a:lvl1pPr>
          </a:lstStyle>
          <a:p>
            <a:r>
              <a:rPr lang="it-IT" dirty="0"/>
              <a:t>Fare clic sull’icona per inserire un’immagine</a:t>
            </a:r>
          </a:p>
        </p:txBody>
      </p:sp>
      <p:sp>
        <p:nvSpPr>
          <p:cNvPr id="5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Fare clic per modificare il titolo della diapositiva</a:t>
            </a:r>
          </a:p>
        </p:txBody>
      </p:sp>
    </p:spTree>
    <p:extLst>
      <p:ext uri="{BB962C8B-B14F-4D97-AF65-F5344CB8AC3E}">
        <p14:creationId xmlns="" xmlns:p14="http://schemas.microsoft.com/office/powerpoint/2010/main" val="397025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1487488" y="2780928"/>
            <a:ext cx="9217024" cy="43237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Nome Cognome</a:t>
            </a:r>
          </a:p>
        </p:txBody>
      </p:sp>
      <p:sp>
        <p:nvSpPr>
          <p:cNvPr id="13" name="Segnaposto tes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439483" y="3573017"/>
            <a:ext cx="9313035" cy="93610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it-IT" dirty="0"/>
              <a:t>Struttura</a:t>
            </a:r>
          </a:p>
        </p:txBody>
      </p:sp>
      <p:sp>
        <p:nvSpPr>
          <p:cNvPr id="16" name="Segnaposto testo 15"/>
          <p:cNvSpPr>
            <a:spLocks noGrp="1"/>
          </p:cNvSpPr>
          <p:nvPr>
            <p:ph type="body" sz="quarter" idx="12" hasCustomPrompt="1"/>
          </p:nvPr>
        </p:nvSpPr>
        <p:spPr>
          <a:xfrm>
            <a:off x="1390651" y="4725144"/>
            <a:ext cx="9410700" cy="144016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300"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it-IT" dirty="0"/>
              <a:t>nome.cognome@unibo.it</a:t>
            </a:r>
          </a:p>
          <a:p>
            <a:pPr lvl="0"/>
            <a:r>
              <a:rPr lang="it-IT" dirty="0"/>
              <a:t>051 20 99982</a:t>
            </a:r>
          </a:p>
        </p:txBody>
      </p:sp>
    </p:spTree>
    <p:extLst>
      <p:ext uri="{BB962C8B-B14F-4D97-AF65-F5344CB8AC3E}">
        <p14:creationId xmlns="" xmlns:p14="http://schemas.microsoft.com/office/powerpoint/2010/main" val="4249450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nettore 1 11"/>
          <p:cNvCxnSpPr/>
          <p:nvPr userDrawn="1"/>
        </p:nvCxnSpPr>
        <p:spPr>
          <a:xfrm>
            <a:off x="4367808" y="188640"/>
            <a:ext cx="0" cy="6408712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91" y="1701318"/>
            <a:ext cx="3526945" cy="24944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13657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812" y="5693184"/>
            <a:ext cx="1583526" cy="1119962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="" xmlns:a16="http://schemas.microsoft.com/office/drawing/2014/main" id="{5B4AE421-09DA-412D-AAD7-5E65002B1FDA}"/>
              </a:ext>
            </a:extLst>
          </p:cNvPr>
          <p:cNvSpPr txBox="1"/>
          <p:nvPr userDrawn="1"/>
        </p:nvSpPr>
        <p:spPr>
          <a:xfrm>
            <a:off x="179512" y="6525019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23C9881-DC19-44C1-8307-96C20AE8129F}" type="slidenum">
              <a:rPr lang="it-IT" sz="1200" smtClean="0"/>
              <a:pPr/>
              <a:t>‹N›</a:t>
            </a:fld>
            <a:endParaRPr lang="it-IT" sz="1200" dirty="0"/>
          </a:p>
        </p:txBody>
      </p:sp>
    </p:spTree>
    <p:extLst>
      <p:ext uri="{BB962C8B-B14F-4D97-AF65-F5344CB8AC3E}">
        <p14:creationId xmlns="" xmlns:p14="http://schemas.microsoft.com/office/powerpoint/2010/main" val="3570652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1" r:id="rId2"/>
    <p:sldLayoutId id="2147483667" r:id="rId3"/>
    <p:sldLayoutId id="2147483669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/>
          <p:cNvSpPr txBox="1"/>
          <p:nvPr userDrawn="1"/>
        </p:nvSpPr>
        <p:spPr>
          <a:xfrm>
            <a:off x="4175787" y="6453336"/>
            <a:ext cx="38404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www.unibo.it</a:t>
            </a:r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657" y="405065"/>
            <a:ext cx="2778684" cy="196524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839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mailto:alberto.montanari@unibo.it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4751851" y="476672"/>
            <a:ext cx="6913364" cy="2952328"/>
          </a:xfrm>
        </p:spPr>
        <p:txBody>
          <a:bodyPr/>
          <a:lstStyle/>
          <a:p>
            <a:r>
              <a:rPr lang="it-IT" dirty="0" smtClean="0"/>
              <a:t>Quale acqua per il futuro?</a:t>
            </a:r>
          </a:p>
          <a:p>
            <a:r>
              <a:rPr lang="it-IT" sz="2800" dirty="0" smtClean="0"/>
              <a:t>Metodi avanzati per la progettazione tecnica in presenza di cambiamento climatico</a:t>
            </a:r>
          </a:p>
          <a:p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>
          <a:xfrm>
            <a:off x="4751917" y="5301208"/>
            <a:ext cx="7008283" cy="425450"/>
          </a:xfrm>
        </p:spPr>
        <p:txBody>
          <a:bodyPr/>
          <a:lstStyle/>
          <a:p>
            <a:r>
              <a:rPr lang="en-US" dirty="0" smtClean="0"/>
              <a:t>Alberto Montanari, </a:t>
            </a:r>
            <a:r>
              <a:rPr lang="en-US" dirty="0" err="1" smtClean="0"/>
              <a:t>Rui</a:t>
            </a:r>
            <a:r>
              <a:rPr lang="en-US" dirty="0" smtClean="0"/>
              <a:t> </a:t>
            </a:r>
            <a:r>
              <a:rPr lang="en-US" dirty="0" err="1" smtClean="0"/>
              <a:t>Guo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2"/>
          </p:nvPr>
        </p:nvSpPr>
        <p:spPr>
          <a:xfrm>
            <a:off x="4751918" y="5589240"/>
            <a:ext cx="7105649" cy="791418"/>
          </a:xfrm>
        </p:spPr>
        <p:txBody>
          <a:bodyPr/>
          <a:lstStyle/>
          <a:p>
            <a:r>
              <a:rPr lang="en-US" dirty="0" err="1" smtClean="0"/>
              <a:t>Dipartimento</a:t>
            </a:r>
            <a:r>
              <a:rPr lang="en-US" dirty="0" smtClean="0"/>
              <a:t> DICAM – </a:t>
            </a:r>
            <a:r>
              <a:rPr lang="en-US" dirty="0" err="1" smtClean="0"/>
              <a:t>Università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Bologna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alberto.montanari@unibo.it</a:t>
            </a:r>
            <a:endParaRPr lang="en-US" dirty="0" smtClean="0"/>
          </a:p>
          <a:p>
            <a:r>
              <a:rPr lang="en-US" sz="1600" b="1" dirty="0" err="1" smtClean="0"/>
              <a:t>Presentazione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disponibile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su</a:t>
            </a:r>
            <a:r>
              <a:rPr lang="en-US" sz="1600" b="1" dirty="0" smtClean="0"/>
              <a:t> www.albertomontanari.it</a:t>
            </a:r>
            <a:r>
              <a:rPr lang="en-US" dirty="0" smtClean="0"/>
              <a:t> 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 rot="16200000">
            <a:off x="7018639" y="3756912"/>
            <a:ext cx="2403195" cy="216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By RCraig09, CC BY-SA 4.0 via Wikimedia Commons</a:t>
            </a:r>
            <a:endParaRPr lang="it-IT" sz="800" dirty="0"/>
          </a:p>
        </p:txBody>
      </p:sp>
      <p:pic>
        <p:nvPicPr>
          <p:cNvPr id="6" name="Immagine 5" descr="20200327_Climate_change_deniers_cherry_picking_time_period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864" y="2852936"/>
            <a:ext cx="3168352" cy="21101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8523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527051" y="332656"/>
            <a:ext cx="11233149" cy="648071"/>
          </a:xfrm>
        </p:spPr>
        <p:txBody>
          <a:bodyPr/>
          <a:lstStyle/>
          <a:p>
            <a:r>
              <a:rPr lang="en-US" dirty="0" err="1" smtClean="0"/>
              <a:t>Progettazione</a:t>
            </a:r>
            <a:r>
              <a:rPr lang="en-US" dirty="0" smtClean="0"/>
              <a:t> </a:t>
            </a:r>
            <a:r>
              <a:rPr lang="en-US" dirty="0" err="1" smtClean="0"/>
              <a:t>tecnica</a:t>
            </a:r>
            <a:r>
              <a:rPr lang="en-US" dirty="0" smtClean="0"/>
              <a:t> in </a:t>
            </a:r>
            <a:r>
              <a:rPr lang="en-US" dirty="0" err="1" smtClean="0"/>
              <a:t>presenza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cambiamento</a:t>
            </a:r>
            <a:r>
              <a:rPr lang="en-US" dirty="0" smtClean="0"/>
              <a:t> </a:t>
            </a:r>
            <a:r>
              <a:rPr lang="en-US" dirty="0" err="1" smtClean="0"/>
              <a:t>climatico</a:t>
            </a:r>
            <a:r>
              <a:rPr lang="en-US" dirty="0" smtClean="0"/>
              <a:t> (1/2)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>
          <a:xfrm>
            <a:off x="551384" y="980728"/>
            <a:ext cx="6552728" cy="2232149"/>
          </a:xfrm>
        </p:spPr>
        <p:txBody>
          <a:bodyPr/>
          <a:lstStyle/>
          <a:p>
            <a:r>
              <a:rPr lang="en-US" b="1" dirty="0" err="1" smtClean="0">
                <a:solidFill>
                  <a:srgbClr val="BD2B0B"/>
                </a:solidFill>
                <a:latin typeface="+mj-lt"/>
              </a:rPr>
              <a:t>Guo</a:t>
            </a:r>
            <a:r>
              <a:rPr lang="en-US" b="1" dirty="0" smtClean="0">
                <a:solidFill>
                  <a:srgbClr val="BD2B0B"/>
                </a:solidFill>
                <a:latin typeface="+mj-lt"/>
              </a:rPr>
              <a:t> &amp; Montanari (2022, </a:t>
            </a:r>
            <a:r>
              <a:rPr lang="it-IT" b="1" dirty="0" smtClean="0">
                <a:solidFill>
                  <a:srgbClr val="BD2B0B"/>
                </a:solidFill>
                <a:latin typeface="+mj-lt"/>
              </a:rPr>
              <a:t>https://doi.org/10.5194/egusphere-2022-1058,  presentazione di </a:t>
            </a:r>
            <a:r>
              <a:rPr lang="it-IT" b="1" dirty="0" err="1" smtClean="0">
                <a:solidFill>
                  <a:srgbClr val="BD2B0B"/>
                </a:solidFill>
                <a:latin typeface="+mj-lt"/>
              </a:rPr>
              <a:t>Guo</a:t>
            </a:r>
            <a:r>
              <a:rPr lang="it-IT" b="1" dirty="0" smtClean="0">
                <a:solidFill>
                  <a:srgbClr val="BD2B0B"/>
                </a:solidFill>
                <a:latin typeface="+mj-lt"/>
              </a:rPr>
              <a:t> </a:t>
            </a:r>
            <a:r>
              <a:rPr lang="it-IT" b="1" dirty="0" err="1" smtClean="0">
                <a:solidFill>
                  <a:srgbClr val="BD2B0B"/>
                </a:solidFill>
                <a:latin typeface="+mj-lt"/>
              </a:rPr>
              <a:t>venerdi</a:t>
            </a:r>
            <a:r>
              <a:rPr lang="it-IT" b="1" dirty="0" smtClean="0">
                <a:solidFill>
                  <a:srgbClr val="BD2B0B"/>
                </a:solidFill>
                <a:latin typeface="+mj-lt"/>
              </a:rPr>
              <a:t>):</a:t>
            </a:r>
          </a:p>
          <a:p>
            <a:r>
              <a:rPr lang="en-US" b="1" dirty="0" err="1" smtClean="0">
                <a:latin typeface="+mj-lt"/>
              </a:rPr>
              <a:t>Confronto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fra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statistiche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di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magre</a:t>
            </a:r>
            <a:r>
              <a:rPr lang="en-US" b="1" dirty="0" smtClean="0">
                <a:latin typeface="+mj-lt"/>
              </a:rPr>
              <a:t> (theory of runs) </a:t>
            </a:r>
            <a:r>
              <a:rPr lang="en-US" b="1" dirty="0" err="1" smtClean="0">
                <a:latin typeface="+mj-lt"/>
              </a:rPr>
              <a:t>della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serie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di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precipitazione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di</a:t>
            </a:r>
            <a:r>
              <a:rPr lang="en-US" b="1" dirty="0" smtClean="0">
                <a:latin typeface="+mj-lt"/>
              </a:rPr>
              <a:t> Bologna (1813-2021) e le </a:t>
            </a:r>
            <a:r>
              <a:rPr lang="en-US" b="1" dirty="0" err="1" smtClean="0">
                <a:latin typeface="+mj-lt"/>
              </a:rPr>
              <a:t>proiezioni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di</a:t>
            </a:r>
            <a:r>
              <a:rPr lang="en-US" b="1" dirty="0" smtClean="0">
                <a:latin typeface="+mj-lt"/>
              </a:rPr>
              <a:t> 13 </a:t>
            </a:r>
            <a:r>
              <a:rPr lang="en-US" b="1" dirty="0" err="1" smtClean="0">
                <a:latin typeface="+mj-lt"/>
              </a:rPr>
              <a:t>modelli</a:t>
            </a:r>
            <a:r>
              <a:rPr lang="en-US" b="1" dirty="0" smtClean="0">
                <a:latin typeface="+mj-lt"/>
              </a:rPr>
              <a:t> GCM</a:t>
            </a:r>
          </a:p>
          <a:p>
            <a:endParaRPr lang="en-US" b="1" dirty="0" smtClean="0">
              <a:solidFill>
                <a:srgbClr val="BD2B0B"/>
              </a:solidFill>
              <a:latin typeface="+mj-lt"/>
            </a:endParaRPr>
          </a:p>
          <a:p>
            <a:endParaRPr lang="en-US" b="1" dirty="0" smtClean="0">
              <a:solidFill>
                <a:srgbClr val="BD2B0B"/>
              </a:solidFill>
              <a:latin typeface="+mj-lt"/>
            </a:endParaRPr>
          </a:p>
          <a:p>
            <a:endParaRPr lang="en-US" b="1" dirty="0" smtClean="0">
              <a:solidFill>
                <a:srgbClr val="BD2B0B"/>
              </a:solidFill>
              <a:latin typeface="+mj-lt"/>
            </a:endParaRPr>
          </a:p>
          <a:p>
            <a:endParaRPr lang="en-US" b="1" dirty="0" smtClean="0">
              <a:solidFill>
                <a:srgbClr val="BD2B0B"/>
              </a:solidFill>
              <a:latin typeface="+mj-lt"/>
            </a:endParaRPr>
          </a:p>
          <a:p>
            <a:endParaRPr lang="en-US" b="1" dirty="0" smtClean="0">
              <a:solidFill>
                <a:srgbClr val="BD2B0B"/>
              </a:solidFill>
              <a:latin typeface="+mj-lt"/>
            </a:endParaRPr>
          </a:p>
          <a:p>
            <a:endParaRPr lang="en-US" b="1" dirty="0" smtClean="0">
              <a:solidFill>
                <a:srgbClr val="BD2B0B"/>
              </a:solidFill>
              <a:latin typeface="+mj-lt"/>
            </a:endParaRPr>
          </a:p>
          <a:p>
            <a:r>
              <a:rPr lang="en-US" dirty="0" smtClean="0"/>
              <a:t>[….] all models fail to replicate the drought duration (DD), drought intensity (DI) and maximum deficit (MD). For instance, IPSL-CM6A-LR and INM-CM4-8 show the best performance in simulating DD, which, however, is underestimated by about 10% by the best simulation. [….] In detail, the MME [</a:t>
            </a:r>
            <a:r>
              <a:rPr lang="en-US" dirty="0" err="1" smtClean="0"/>
              <a:t>multimodel</a:t>
            </a:r>
            <a:r>
              <a:rPr lang="en-US" dirty="0" smtClean="0"/>
              <a:t> ensemble] DD is underestimated by about 17%, while DI and MD for observations are even nearly 34% and 39% higher than MME, respectively. 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344" y="2636912"/>
            <a:ext cx="4127803" cy="188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r="44878"/>
          <a:stretch>
            <a:fillRect/>
          </a:stretch>
        </p:blipFill>
        <p:spPr bwMode="auto">
          <a:xfrm>
            <a:off x="7084268" y="980728"/>
            <a:ext cx="497081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48128" y="2564904"/>
            <a:ext cx="2855640" cy="4246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9833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335360" y="332656"/>
            <a:ext cx="11233149" cy="648071"/>
          </a:xfrm>
        </p:spPr>
        <p:txBody>
          <a:bodyPr/>
          <a:lstStyle/>
          <a:p>
            <a:r>
              <a:rPr lang="en-US" dirty="0" err="1" smtClean="0"/>
              <a:t>Progettazione</a:t>
            </a:r>
            <a:r>
              <a:rPr lang="en-US" dirty="0" smtClean="0"/>
              <a:t> </a:t>
            </a:r>
            <a:r>
              <a:rPr lang="en-US" dirty="0" err="1" smtClean="0"/>
              <a:t>tecnica</a:t>
            </a:r>
            <a:r>
              <a:rPr lang="en-US" dirty="0" smtClean="0"/>
              <a:t> in </a:t>
            </a:r>
            <a:r>
              <a:rPr lang="en-US" dirty="0" err="1" smtClean="0"/>
              <a:t>presenza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cambiamento</a:t>
            </a:r>
            <a:r>
              <a:rPr lang="en-US" dirty="0" smtClean="0"/>
              <a:t> </a:t>
            </a:r>
            <a:r>
              <a:rPr lang="en-US" dirty="0" err="1" smtClean="0"/>
              <a:t>climatico</a:t>
            </a:r>
            <a:r>
              <a:rPr lang="en-US" dirty="0" smtClean="0"/>
              <a:t> (2/2)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>
          <a:xfrm>
            <a:off x="359693" y="1124744"/>
            <a:ext cx="10729192" cy="2232149"/>
          </a:xfrm>
        </p:spPr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b="1" dirty="0" smtClean="0"/>
              <a:t>Le </a:t>
            </a:r>
            <a:r>
              <a:rPr lang="en-US" b="1" dirty="0" err="1" smtClean="0"/>
              <a:t>proiezioni</a:t>
            </a:r>
            <a:r>
              <a:rPr lang="en-US" b="1" dirty="0" smtClean="0"/>
              <a:t> </a:t>
            </a:r>
            <a:r>
              <a:rPr lang="en-US" b="1" dirty="0" err="1" smtClean="0"/>
              <a:t>climatiche</a:t>
            </a:r>
            <a:r>
              <a:rPr lang="en-US" b="1" dirty="0" smtClean="0"/>
              <a:t> </a:t>
            </a:r>
            <a:r>
              <a:rPr lang="en-US" b="1" dirty="0" err="1" smtClean="0"/>
              <a:t>potrebbero</a:t>
            </a:r>
            <a:r>
              <a:rPr lang="en-US" b="1" dirty="0" smtClean="0"/>
              <a:t> </a:t>
            </a:r>
            <a:r>
              <a:rPr lang="en-US" b="1" dirty="0" err="1" smtClean="0"/>
              <a:t>risultare</a:t>
            </a:r>
            <a:r>
              <a:rPr lang="en-US" b="1" dirty="0" smtClean="0"/>
              <a:t> non </a:t>
            </a:r>
            <a:r>
              <a:rPr lang="en-US" b="1" dirty="0" err="1" smtClean="0"/>
              <a:t>cautelative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 err="1" smtClean="0"/>
              <a:t>particolare</a:t>
            </a:r>
            <a:r>
              <a:rPr lang="en-US" dirty="0" smtClean="0"/>
              <a:t> per la </a:t>
            </a:r>
            <a:r>
              <a:rPr lang="en-US" dirty="0" err="1" smtClean="0"/>
              <a:t>stima</a:t>
            </a:r>
            <a:r>
              <a:rPr lang="en-US" dirty="0" smtClean="0"/>
              <a:t>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frequenza</a:t>
            </a:r>
            <a:r>
              <a:rPr lang="en-US" dirty="0" smtClean="0"/>
              <a:t> </a:t>
            </a:r>
            <a:r>
              <a:rPr lang="en-US" dirty="0" err="1" smtClean="0"/>
              <a:t>delle</a:t>
            </a:r>
            <a:r>
              <a:rPr lang="en-US" dirty="0" smtClean="0"/>
              <a:t> </a:t>
            </a:r>
            <a:r>
              <a:rPr lang="en-US" dirty="0" err="1" smtClean="0"/>
              <a:t>magre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Guo</a:t>
            </a:r>
            <a:r>
              <a:rPr lang="en-US" dirty="0" smtClean="0"/>
              <a:t> &amp; Montanari (2022); Moon et al. (2018).</a:t>
            </a:r>
          </a:p>
          <a:p>
            <a:pPr marL="171450" indent="-171450">
              <a:buFont typeface="Arial" pitchFamily="34" charset="0"/>
              <a:buChar char="•"/>
            </a:pPr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dirty="0" err="1" smtClean="0"/>
              <a:t>Esiste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vasta</a:t>
            </a:r>
            <a:r>
              <a:rPr lang="en-US" dirty="0" smtClean="0"/>
              <a:t> </a:t>
            </a:r>
            <a:r>
              <a:rPr lang="en-US" dirty="0" err="1" smtClean="0"/>
              <a:t>letteratura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modelli</a:t>
            </a:r>
            <a:r>
              <a:rPr lang="en-US" dirty="0" smtClean="0"/>
              <a:t> </a:t>
            </a:r>
            <a:r>
              <a:rPr lang="en-US" dirty="0" err="1" smtClean="0"/>
              <a:t>climatici</a:t>
            </a:r>
            <a:r>
              <a:rPr lang="en-US" dirty="0" smtClean="0"/>
              <a:t> </a:t>
            </a:r>
            <a:r>
              <a:rPr lang="en-US" dirty="0" err="1" smtClean="0"/>
              <a:t>regionali</a:t>
            </a:r>
            <a:r>
              <a:rPr lang="en-US" dirty="0" smtClean="0"/>
              <a:t> e </a:t>
            </a:r>
            <a:r>
              <a:rPr lang="en-US" dirty="0" err="1" smtClean="0"/>
              <a:t>tecniche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smtClean="0"/>
              <a:t>bias correction. La </a:t>
            </a:r>
            <a:r>
              <a:rPr lang="en-US" dirty="0" err="1" smtClean="0"/>
              <a:t>loro</a:t>
            </a:r>
            <a:r>
              <a:rPr lang="en-US" dirty="0" smtClean="0"/>
              <a:t> </a:t>
            </a:r>
            <a:r>
              <a:rPr lang="en-US" dirty="0" err="1" smtClean="0"/>
              <a:t>efficacia</a:t>
            </a:r>
            <a:r>
              <a:rPr lang="en-US" dirty="0" smtClean="0"/>
              <a:t> </a:t>
            </a:r>
            <a:r>
              <a:rPr lang="en-US" dirty="0" err="1" smtClean="0"/>
              <a:t>dipende</a:t>
            </a:r>
            <a:r>
              <a:rPr lang="en-US" dirty="0" smtClean="0"/>
              <a:t> </a:t>
            </a:r>
            <a:r>
              <a:rPr lang="en-US" dirty="0" err="1" smtClean="0"/>
              <a:t>dalle</a:t>
            </a:r>
            <a:r>
              <a:rPr lang="en-US" dirty="0" smtClean="0"/>
              <a:t> </a:t>
            </a:r>
            <a:r>
              <a:rPr lang="en-US" dirty="0" err="1" smtClean="0"/>
              <a:t>caratteristiche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distorsione</a:t>
            </a:r>
            <a:r>
              <a:rPr lang="en-US" dirty="0" smtClean="0"/>
              <a:t>. E’ molto </a:t>
            </a:r>
            <a:r>
              <a:rPr lang="en-US" dirty="0" err="1" smtClean="0"/>
              <a:t>complesso</a:t>
            </a:r>
            <a:r>
              <a:rPr lang="en-US" dirty="0" smtClean="0"/>
              <a:t> </a:t>
            </a:r>
            <a:r>
              <a:rPr lang="en-US" dirty="0" smtClean="0"/>
              <a:t>“</a:t>
            </a:r>
            <a:r>
              <a:rPr lang="en-US" dirty="0" err="1" smtClean="0"/>
              <a:t>aggiustare</a:t>
            </a:r>
            <a:r>
              <a:rPr lang="en-US" dirty="0" smtClean="0"/>
              <a:t>” </a:t>
            </a:r>
            <a:r>
              <a:rPr lang="en-US" dirty="0" err="1" smtClean="0"/>
              <a:t>sia</a:t>
            </a:r>
            <a:r>
              <a:rPr lang="en-US" dirty="0" smtClean="0"/>
              <a:t> le</a:t>
            </a:r>
            <a:br>
              <a:rPr lang="en-US" dirty="0" smtClean="0"/>
            </a:br>
            <a:r>
              <a:rPr lang="en-US" dirty="0" err="1" smtClean="0"/>
              <a:t>caratteristiche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“</a:t>
            </a:r>
            <a:r>
              <a:rPr lang="en-US" dirty="0" err="1" smtClean="0"/>
              <a:t>memoria</a:t>
            </a:r>
            <a:r>
              <a:rPr lang="en-US" dirty="0" smtClean="0"/>
              <a:t>” </a:t>
            </a:r>
            <a:r>
              <a:rPr lang="en-US" dirty="0" err="1" smtClean="0"/>
              <a:t>sia</a:t>
            </a:r>
            <a:r>
              <a:rPr lang="en-US" dirty="0" smtClean="0"/>
              <a:t> la </a:t>
            </a:r>
            <a:r>
              <a:rPr lang="en-US" dirty="0" err="1" smtClean="0"/>
              <a:t>distribuzione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probabilità</a:t>
            </a:r>
            <a:r>
              <a:rPr lang="en-US" dirty="0" smtClean="0"/>
              <a:t> </a:t>
            </a:r>
            <a:r>
              <a:rPr lang="en-US" dirty="0" err="1" smtClean="0"/>
              <a:t>dei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dati</a:t>
            </a:r>
            <a:r>
              <a:rPr lang="en-US" dirty="0" smtClean="0"/>
              <a:t>. </a:t>
            </a:r>
            <a:r>
              <a:rPr lang="en-US" dirty="0" err="1" smtClean="0"/>
              <a:t>Ciò</a:t>
            </a:r>
            <a:r>
              <a:rPr lang="en-US" dirty="0" smtClean="0"/>
              <a:t> è </a:t>
            </a:r>
            <a:r>
              <a:rPr lang="en-US" dirty="0" err="1" smtClean="0"/>
              <a:t>particolarmente</a:t>
            </a:r>
            <a:r>
              <a:rPr lang="en-US" dirty="0" smtClean="0"/>
              <a:t> </a:t>
            </a:r>
            <a:r>
              <a:rPr lang="en-US" dirty="0" err="1" smtClean="0"/>
              <a:t>rilevante</a:t>
            </a:r>
            <a:r>
              <a:rPr lang="en-US" dirty="0" smtClean="0"/>
              <a:t> </a:t>
            </a:r>
            <a:r>
              <a:rPr lang="en-US" dirty="0" smtClean="0"/>
              <a:t>per </a:t>
            </a:r>
            <a:r>
              <a:rPr lang="en-US" dirty="0" err="1" smtClean="0"/>
              <a:t>quanto</a:t>
            </a:r>
            <a:r>
              <a:rPr lang="en-US" dirty="0" smtClean="0"/>
              <a:t> </a:t>
            </a:r>
            <a:r>
              <a:rPr lang="en-US" dirty="0" err="1" smtClean="0"/>
              <a:t>riguarda</a:t>
            </a:r>
            <a:r>
              <a:rPr lang="en-US" dirty="0" smtClean="0"/>
              <a:t> le </a:t>
            </a:r>
            <a:r>
              <a:rPr lang="en-US" dirty="0" err="1" smtClean="0"/>
              <a:t>magre</a:t>
            </a:r>
            <a:r>
              <a:rPr lang="en-US" dirty="0" smtClean="0"/>
              <a:t>. </a:t>
            </a:r>
          </a:p>
          <a:p>
            <a:pPr marL="171450" indent="-171450">
              <a:buFont typeface="Arial" pitchFamily="34" charset="0"/>
              <a:buChar char="•"/>
            </a:pPr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Le </a:t>
            </a:r>
            <a:r>
              <a:rPr lang="en-US" dirty="0" err="1" smtClean="0"/>
              <a:t>magre</a:t>
            </a:r>
            <a:r>
              <a:rPr lang="en-US" dirty="0" smtClean="0"/>
              <a:t> </a:t>
            </a:r>
            <a:r>
              <a:rPr lang="en-US" dirty="0" err="1" smtClean="0"/>
              <a:t>pluriennali</a:t>
            </a:r>
            <a:r>
              <a:rPr lang="en-US" dirty="0" smtClean="0"/>
              <a:t> </a:t>
            </a:r>
            <a:r>
              <a:rPr lang="en-US" dirty="0" err="1" smtClean="0"/>
              <a:t>sono</a:t>
            </a:r>
            <a:r>
              <a:rPr lang="en-US" dirty="0" smtClean="0"/>
              <a:t> </a:t>
            </a:r>
            <a:r>
              <a:rPr lang="en-US" dirty="0" err="1" smtClean="0"/>
              <a:t>fenomeni</a:t>
            </a:r>
            <a:r>
              <a:rPr lang="en-US" dirty="0" smtClean="0"/>
              <a:t> </a:t>
            </a:r>
            <a:r>
              <a:rPr lang="en-US" dirty="0" err="1" smtClean="0"/>
              <a:t>estremamente</a:t>
            </a:r>
            <a:r>
              <a:rPr lang="en-US" dirty="0" smtClean="0"/>
              <a:t> </a:t>
            </a:r>
            <a:r>
              <a:rPr lang="en-US" dirty="0" err="1" smtClean="0"/>
              <a:t>rari</a:t>
            </a:r>
            <a:r>
              <a:rPr lang="en-US" dirty="0" smtClean="0"/>
              <a:t> ma </a:t>
            </a:r>
            <a:br>
              <a:rPr lang="en-US" dirty="0" smtClean="0"/>
            </a:br>
            <a:r>
              <a:rPr lang="en-US" dirty="0" err="1" smtClean="0"/>
              <a:t>caratteristici</a:t>
            </a:r>
            <a:r>
              <a:rPr lang="en-US" dirty="0" smtClean="0"/>
              <a:t> del </a:t>
            </a:r>
            <a:r>
              <a:rPr lang="en-US" dirty="0" err="1" smtClean="0"/>
              <a:t>nostro</a:t>
            </a:r>
            <a:r>
              <a:rPr lang="en-US" dirty="0" smtClean="0"/>
              <a:t> </a:t>
            </a:r>
            <a:r>
              <a:rPr lang="en-US" dirty="0" err="1" smtClean="0"/>
              <a:t>clima</a:t>
            </a:r>
            <a:r>
              <a:rPr lang="en-US" dirty="0" smtClean="0"/>
              <a:t>. Si </a:t>
            </a:r>
            <a:r>
              <a:rPr lang="en-US" dirty="0" err="1" smtClean="0"/>
              <a:t>manifestano</a:t>
            </a:r>
            <a:r>
              <a:rPr lang="en-US" dirty="0" smtClean="0"/>
              <a:t> </a:t>
            </a:r>
            <a:r>
              <a:rPr lang="en-US" dirty="0" err="1" smtClean="0"/>
              <a:t>nella</a:t>
            </a:r>
            <a:r>
              <a:rPr lang="en-US" dirty="0" smtClean="0"/>
              <a:t> forma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cicli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lungo</a:t>
            </a:r>
            <a:r>
              <a:rPr lang="en-US" dirty="0" smtClean="0"/>
              <a:t> </a:t>
            </a:r>
            <a:r>
              <a:rPr lang="en-US" dirty="0" err="1" smtClean="0"/>
              <a:t>periodo</a:t>
            </a:r>
            <a:r>
              <a:rPr lang="en-US" dirty="0" smtClean="0"/>
              <a:t>, </a:t>
            </a:r>
            <a:r>
              <a:rPr lang="en-US" dirty="0" err="1" smtClean="0"/>
              <a:t>indotti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fenomeni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persistenza</a:t>
            </a:r>
            <a:r>
              <a:rPr lang="en-US" dirty="0" smtClean="0"/>
              <a:t> a </a:t>
            </a:r>
            <a:r>
              <a:rPr lang="en-US" dirty="0" err="1" smtClean="0"/>
              <a:t>lungo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termine</a:t>
            </a:r>
            <a:r>
              <a:rPr lang="en-US" dirty="0" smtClean="0"/>
              <a:t> (LTP).</a:t>
            </a:r>
          </a:p>
          <a:p>
            <a:pPr marL="171450" indent="-171450">
              <a:buFont typeface="Arial" pitchFamily="34" charset="0"/>
              <a:buChar char="•"/>
            </a:pPr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dirty="0" err="1" smtClean="0"/>
              <a:t>L’interpretazione</a:t>
            </a:r>
            <a:r>
              <a:rPr lang="en-US" dirty="0" smtClean="0"/>
              <a:t> </a:t>
            </a:r>
            <a:r>
              <a:rPr lang="en-US" dirty="0" err="1" smtClean="0"/>
              <a:t>fisica</a:t>
            </a:r>
            <a:r>
              <a:rPr lang="en-US" dirty="0" smtClean="0"/>
              <a:t> </a:t>
            </a:r>
            <a:r>
              <a:rPr lang="en-US" dirty="0" err="1" smtClean="0"/>
              <a:t>delle</a:t>
            </a:r>
            <a:r>
              <a:rPr lang="en-US" dirty="0" smtClean="0"/>
              <a:t> cause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questi</a:t>
            </a:r>
            <a:r>
              <a:rPr lang="en-US" dirty="0" smtClean="0"/>
              <a:t> </a:t>
            </a:r>
            <a:r>
              <a:rPr lang="en-US" dirty="0" err="1" smtClean="0"/>
              <a:t>fenomeni</a:t>
            </a:r>
            <a:r>
              <a:rPr lang="en-US" dirty="0" smtClean="0"/>
              <a:t> è </a:t>
            </a:r>
            <a:r>
              <a:rPr lang="en-US" dirty="0" err="1" smtClean="0"/>
              <a:t>dibattuta</a:t>
            </a:r>
            <a:r>
              <a:rPr lang="en-US" dirty="0" smtClean="0"/>
              <a:t>. </a:t>
            </a:r>
            <a:r>
              <a:rPr lang="en-US" dirty="0" err="1" smtClean="0"/>
              <a:t>Sono</a:t>
            </a:r>
            <a:r>
              <a:rPr lang="en-US" dirty="0" smtClean="0"/>
              <a:t> </a:t>
            </a:r>
            <a:r>
              <a:rPr lang="en-US" dirty="0" err="1" smtClean="0"/>
              <a:t>collegati</a:t>
            </a:r>
            <a:r>
              <a:rPr lang="en-US" dirty="0" smtClean="0"/>
              <a:t> ad </a:t>
            </a:r>
            <a:r>
              <a:rPr lang="en-US" dirty="0" err="1" smtClean="0"/>
              <a:t>anomalie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indici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circolazione</a:t>
            </a:r>
            <a:r>
              <a:rPr lang="en-US" dirty="0" smtClean="0"/>
              <a:t> </a:t>
            </a:r>
            <a:r>
              <a:rPr lang="en-US" dirty="0" err="1" smtClean="0"/>
              <a:t>globale</a:t>
            </a:r>
            <a:r>
              <a:rPr lang="en-US" dirty="0" smtClean="0"/>
              <a:t> </a:t>
            </a:r>
            <a:r>
              <a:rPr lang="en-US" dirty="0" err="1" smtClean="0"/>
              <a:t>dell’atmosfera</a:t>
            </a:r>
            <a:r>
              <a:rPr lang="en-US" dirty="0" smtClean="0"/>
              <a:t> </a:t>
            </a:r>
            <a:r>
              <a:rPr lang="en-US" dirty="0" smtClean="0"/>
              <a:t>(El Nino, NAO). </a:t>
            </a:r>
            <a:r>
              <a:rPr lang="en-US" dirty="0" err="1" smtClean="0"/>
              <a:t>Possono</a:t>
            </a:r>
            <a:r>
              <a:rPr lang="en-US" dirty="0" smtClean="0"/>
              <a:t> </a:t>
            </a:r>
            <a:r>
              <a:rPr lang="en-US" dirty="0" err="1" smtClean="0"/>
              <a:t>essere</a:t>
            </a:r>
            <a:r>
              <a:rPr lang="en-US" dirty="0" smtClean="0"/>
              <a:t> </a:t>
            </a:r>
            <a:r>
              <a:rPr lang="en-US" dirty="0" err="1" smtClean="0"/>
              <a:t>riprodotti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modelli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tipo</a:t>
            </a:r>
            <a:r>
              <a:rPr lang="en-US" dirty="0" smtClean="0"/>
              <a:t> </a:t>
            </a:r>
            <a:r>
              <a:rPr lang="en-US" dirty="0" err="1" smtClean="0"/>
              <a:t>statistico</a:t>
            </a:r>
            <a:r>
              <a:rPr lang="en-US" dirty="0" smtClean="0"/>
              <a:t>, </a:t>
            </a:r>
            <a:r>
              <a:rPr lang="en-US" b="1" dirty="0" smtClean="0"/>
              <a:t>la cui </a:t>
            </a:r>
            <a:r>
              <a:rPr lang="en-US" b="1" dirty="0" err="1" smtClean="0"/>
              <a:t>calibrazione</a:t>
            </a:r>
            <a:r>
              <a:rPr lang="en-US" b="1" dirty="0" smtClean="0"/>
              <a:t> </a:t>
            </a:r>
            <a:r>
              <a:rPr lang="en-US" b="1" dirty="0" err="1" smtClean="0"/>
              <a:t>risulta</a:t>
            </a:r>
            <a:r>
              <a:rPr lang="en-US" b="1" dirty="0" smtClean="0"/>
              <a:t> </a:t>
            </a:r>
            <a:r>
              <a:rPr lang="en-US" b="1" dirty="0" err="1" smtClean="0"/>
              <a:t>pero</a:t>
            </a:r>
            <a:r>
              <a:rPr lang="en-US" b="1" dirty="0" smtClean="0"/>
              <a:t>’ </a:t>
            </a:r>
            <a:r>
              <a:rPr lang="en-US" b="1" dirty="0" err="1" smtClean="0"/>
              <a:t>difficile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95864" y="980728"/>
            <a:ext cx="5182716" cy="365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asellaDiTesto 7"/>
          <p:cNvSpPr txBox="1"/>
          <p:nvPr/>
        </p:nvSpPr>
        <p:spPr>
          <a:xfrm>
            <a:off x="7464152" y="4581128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Pioggia</a:t>
            </a:r>
            <a:r>
              <a:rPr lang="en-US" sz="1400" dirty="0" smtClean="0"/>
              <a:t> </a:t>
            </a:r>
            <a:r>
              <a:rPr lang="en-US" sz="1400" dirty="0" err="1" smtClean="0"/>
              <a:t>cumulata</a:t>
            </a:r>
            <a:r>
              <a:rPr lang="en-US" sz="1400" dirty="0" smtClean="0"/>
              <a:t> </a:t>
            </a:r>
            <a:r>
              <a:rPr lang="en-US" sz="1400" dirty="0" err="1" smtClean="0"/>
              <a:t>annuale</a:t>
            </a:r>
            <a:r>
              <a:rPr lang="en-US" sz="1400" dirty="0" smtClean="0"/>
              <a:t> a Bologna 1813-2019 (mm)</a:t>
            </a:r>
            <a:endParaRPr lang="it-IT" sz="1400" dirty="0"/>
          </a:p>
        </p:txBody>
      </p:sp>
      <p:sp>
        <p:nvSpPr>
          <p:cNvPr id="7" name="Rettangolo arrotondato 6"/>
          <p:cNvSpPr/>
          <p:nvPr/>
        </p:nvSpPr>
        <p:spPr>
          <a:xfrm rot="19960509">
            <a:off x="1363506" y="2787110"/>
            <a:ext cx="964907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Come </a:t>
            </a:r>
            <a:r>
              <a:rPr lang="en-US" sz="2800" b="1" dirty="0" err="1" smtClean="0"/>
              <a:t>generare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scenari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climatici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futuri</a:t>
            </a:r>
            <a:r>
              <a:rPr lang="en-US" sz="2800" b="1" dirty="0" smtClean="0"/>
              <a:t> con </a:t>
            </a:r>
            <a:r>
              <a:rPr lang="en-US" sz="2800" b="1" dirty="0" err="1" smtClean="0"/>
              <a:t>valenza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tecnica</a:t>
            </a:r>
            <a:r>
              <a:rPr lang="en-US" sz="2800" b="1" dirty="0" smtClean="0"/>
              <a:t>?</a:t>
            </a:r>
            <a:endParaRPr lang="it-IT" sz="2800" b="1" dirty="0"/>
          </a:p>
        </p:txBody>
      </p:sp>
    </p:spTree>
    <p:extLst>
      <p:ext uri="{BB962C8B-B14F-4D97-AF65-F5344CB8AC3E}">
        <p14:creationId xmlns="" xmlns:p14="http://schemas.microsoft.com/office/powerpoint/2010/main" val="3098333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Il </a:t>
            </a:r>
            <a:r>
              <a:rPr lang="en-US" dirty="0" err="1" smtClean="0"/>
              <a:t>lato</a:t>
            </a:r>
            <a:r>
              <a:rPr lang="en-US" dirty="0" smtClean="0"/>
              <a:t> “</a:t>
            </a:r>
            <a:r>
              <a:rPr lang="en-US" dirty="0" err="1" smtClean="0"/>
              <a:t>tecnico</a:t>
            </a:r>
            <a:r>
              <a:rPr lang="en-US" dirty="0" smtClean="0"/>
              <a:t>”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medaglia</a:t>
            </a:r>
            <a:r>
              <a:rPr lang="en-US" dirty="0" smtClean="0"/>
              <a:t> – Come </a:t>
            </a:r>
            <a:r>
              <a:rPr lang="en-US" dirty="0" err="1" smtClean="0"/>
              <a:t>progettare</a:t>
            </a:r>
            <a:r>
              <a:rPr lang="en-US" dirty="0" smtClean="0"/>
              <a:t> </a:t>
            </a:r>
            <a:r>
              <a:rPr lang="en-US" dirty="0" err="1" smtClean="0"/>
              <a:t>gli</a:t>
            </a:r>
            <a:r>
              <a:rPr lang="en-US" dirty="0" smtClean="0"/>
              <a:t> </a:t>
            </a:r>
            <a:r>
              <a:rPr lang="en-US" dirty="0" err="1" smtClean="0"/>
              <a:t>interventi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adattamento</a:t>
            </a:r>
            <a:r>
              <a:rPr lang="en-US" dirty="0" smtClean="0"/>
              <a:t>?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>
          <a:xfrm>
            <a:off x="527051" y="1052835"/>
            <a:ext cx="11233149" cy="3888333"/>
          </a:xfrm>
        </p:spPr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aspetto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viene</a:t>
            </a:r>
            <a:r>
              <a:rPr lang="en-US" dirty="0" smtClean="0"/>
              <a:t> </a:t>
            </a:r>
            <a:r>
              <a:rPr lang="en-US" dirty="0" err="1" smtClean="0"/>
              <a:t>spesso</a:t>
            </a:r>
            <a:r>
              <a:rPr lang="en-US" dirty="0" smtClean="0"/>
              <a:t> </a:t>
            </a:r>
            <a:r>
              <a:rPr lang="en-US" dirty="0" err="1" smtClean="0"/>
              <a:t>trascurato</a:t>
            </a:r>
            <a:r>
              <a:rPr lang="en-US" dirty="0" smtClean="0"/>
              <a:t> al </a:t>
            </a:r>
            <a:r>
              <a:rPr lang="en-US" dirty="0" err="1" smtClean="0"/>
              <a:t>riguardo</a:t>
            </a:r>
            <a:r>
              <a:rPr lang="en-US" dirty="0" smtClean="0"/>
              <a:t> del </a:t>
            </a:r>
            <a:r>
              <a:rPr lang="en-US" dirty="0" err="1" smtClean="0"/>
              <a:t>ruolo</a:t>
            </a:r>
            <a:r>
              <a:rPr lang="en-US" dirty="0" smtClean="0"/>
              <a:t> </a:t>
            </a:r>
            <a:r>
              <a:rPr lang="en-US" dirty="0" err="1" smtClean="0"/>
              <a:t>dell’ingegnere</a:t>
            </a:r>
            <a:r>
              <a:rPr lang="en-US" dirty="0" smtClean="0"/>
              <a:t> è la </a:t>
            </a:r>
            <a:r>
              <a:rPr lang="en-US" dirty="0" err="1" smtClean="0"/>
              <a:t>necessità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assicurare</a:t>
            </a:r>
            <a:r>
              <a:rPr lang="en-US" dirty="0" smtClean="0"/>
              <a:t> la </a:t>
            </a:r>
            <a:r>
              <a:rPr lang="en-US" dirty="0" err="1" smtClean="0"/>
              <a:t>coerenza</a:t>
            </a:r>
            <a:r>
              <a:rPr lang="en-US" dirty="0" smtClean="0"/>
              <a:t> </a:t>
            </a:r>
            <a:r>
              <a:rPr lang="en-US" dirty="0" err="1" smtClean="0"/>
              <a:t>scientifica</a:t>
            </a:r>
            <a:r>
              <a:rPr lang="en-US" dirty="0" smtClean="0"/>
              <a:t> del </a:t>
            </a:r>
            <a:r>
              <a:rPr lang="en-US" dirty="0" err="1" smtClean="0"/>
              <a:t>suo</a:t>
            </a:r>
            <a:r>
              <a:rPr lang="en-US" dirty="0" smtClean="0"/>
              <a:t> </a:t>
            </a:r>
            <a:r>
              <a:rPr lang="en-US" dirty="0" err="1" smtClean="0"/>
              <a:t>operato</a:t>
            </a:r>
            <a:r>
              <a:rPr lang="en-US" dirty="0" smtClean="0"/>
              <a:t> con </a:t>
            </a:r>
            <a:r>
              <a:rPr lang="en-US" dirty="0" err="1" smtClean="0"/>
              <a:t>quella</a:t>
            </a:r>
            <a:r>
              <a:rPr lang="en-US" dirty="0" smtClean="0"/>
              <a:t> </a:t>
            </a:r>
            <a:r>
              <a:rPr lang="en-US" dirty="0" err="1" smtClean="0"/>
              <a:t>tecnica</a:t>
            </a:r>
            <a:r>
              <a:rPr lang="en-US" dirty="0" smtClean="0"/>
              <a:t>. </a:t>
            </a:r>
            <a:r>
              <a:rPr lang="en-US" dirty="0" err="1" smtClean="0"/>
              <a:t>Quest’ultima</a:t>
            </a:r>
            <a:r>
              <a:rPr lang="en-US" dirty="0" smtClean="0"/>
              <a:t> </a:t>
            </a:r>
            <a:r>
              <a:rPr lang="en-US" dirty="0" err="1" smtClean="0"/>
              <a:t>presuppone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rispetto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codici</a:t>
            </a:r>
            <a:r>
              <a:rPr lang="en-US" dirty="0" smtClean="0"/>
              <a:t> e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principi</a:t>
            </a:r>
            <a:r>
              <a:rPr lang="en-US" dirty="0" smtClean="0"/>
              <a:t> </a:t>
            </a:r>
            <a:r>
              <a:rPr lang="en-US" dirty="0" err="1" smtClean="0"/>
              <a:t>etici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suggeriscono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esporre</a:t>
            </a:r>
            <a:r>
              <a:rPr lang="en-US" dirty="0" smtClean="0"/>
              <a:t> </a:t>
            </a:r>
            <a:r>
              <a:rPr lang="en-US" dirty="0" err="1" smtClean="0"/>
              <a:t>chiaramente</a:t>
            </a:r>
            <a:r>
              <a:rPr lang="en-US" dirty="0" smtClean="0"/>
              <a:t> </a:t>
            </a:r>
            <a:r>
              <a:rPr lang="en-US" dirty="0" err="1" smtClean="0"/>
              <a:t>l’incertezza</a:t>
            </a:r>
            <a:r>
              <a:rPr lang="en-US" dirty="0" smtClean="0"/>
              <a:t> </a:t>
            </a:r>
            <a:r>
              <a:rPr lang="en-US" dirty="0" err="1" smtClean="0"/>
              <a:t>delle</a:t>
            </a:r>
            <a:r>
              <a:rPr lang="en-US" dirty="0" smtClean="0"/>
              <a:t> </a:t>
            </a:r>
            <a:r>
              <a:rPr lang="en-US" dirty="0" err="1" smtClean="0"/>
              <a:t>stime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 err="1" smtClean="0"/>
              <a:t>particolare</a:t>
            </a:r>
            <a:r>
              <a:rPr lang="en-US" dirty="0" smtClean="0"/>
              <a:t>, </a:t>
            </a:r>
            <a:r>
              <a:rPr lang="en-US" dirty="0" err="1" smtClean="0"/>
              <a:t>all’ingegnere</a:t>
            </a:r>
            <a:r>
              <a:rPr lang="en-US" dirty="0" smtClean="0"/>
              <a:t> è </a:t>
            </a:r>
            <a:r>
              <a:rPr lang="en-US" dirty="0" err="1" smtClean="0"/>
              <a:t>assegnata</a:t>
            </a:r>
            <a:r>
              <a:rPr lang="en-US" dirty="0" smtClean="0"/>
              <a:t> la </a:t>
            </a:r>
            <a:r>
              <a:rPr lang="en-US" dirty="0" err="1" smtClean="0"/>
              <a:t>responsabilità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ridurre</a:t>
            </a:r>
            <a:r>
              <a:rPr lang="en-US" dirty="0" smtClean="0"/>
              <a:t> </a:t>
            </a:r>
            <a:r>
              <a:rPr lang="en-US" dirty="0" err="1" smtClean="0"/>
              <a:t>l’impatto</a:t>
            </a:r>
            <a:r>
              <a:rPr lang="en-US" dirty="0" smtClean="0"/>
              <a:t> del </a:t>
            </a:r>
            <a:r>
              <a:rPr lang="en-US" dirty="0" err="1" smtClean="0"/>
              <a:t>cambiamento</a:t>
            </a:r>
            <a:r>
              <a:rPr lang="en-US" dirty="0" smtClean="0"/>
              <a:t> </a:t>
            </a:r>
            <a:r>
              <a:rPr lang="en-US" dirty="0" err="1" smtClean="0"/>
              <a:t>climatico</a:t>
            </a:r>
            <a:r>
              <a:rPr lang="en-US" dirty="0" smtClean="0"/>
              <a:t> </a:t>
            </a:r>
            <a:r>
              <a:rPr lang="en-US" dirty="0" err="1" smtClean="0"/>
              <a:t>mediante</a:t>
            </a:r>
            <a:r>
              <a:rPr lang="en-US" dirty="0" smtClean="0"/>
              <a:t> </a:t>
            </a:r>
            <a:r>
              <a:rPr lang="en-US" dirty="0" err="1" smtClean="0"/>
              <a:t>l’identificazione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soluzioni</a:t>
            </a:r>
            <a:r>
              <a:rPr lang="en-US" dirty="0" smtClean="0"/>
              <a:t> </a:t>
            </a:r>
            <a:r>
              <a:rPr lang="en-US" dirty="0" err="1" smtClean="0"/>
              <a:t>affidabili</a:t>
            </a:r>
            <a:r>
              <a:rPr lang="en-US" dirty="0" smtClean="0"/>
              <a:t>. Di </a:t>
            </a:r>
            <a:r>
              <a:rPr lang="en-US" dirty="0" err="1" smtClean="0"/>
              <a:t>conseguenza</a:t>
            </a:r>
            <a:r>
              <a:rPr lang="en-US" dirty="0" smtClean="0"/>
              <a:t>, </a:t>
            </a:r>
            <a:r>
              <a:rPr lang="en-US" dirty="0" err="1" smtClean="0"/>
              <a:t>l’affidabilità</a:t>
            </a:r>
            <a:r>
              <a:rPr lang="en-US" dirty="0" smtClean="0"/>
              <a:t> </a:t>
            </a:r>
            <a:r>
              <a:rPr lang="en-US" dirty="0" err="1" smtClean="0"/>
              <a:t>degli</a:t>
            </a:r>
            <a:r>
              <a:rPr lang="en-US" dirty="0" smtClean="0"/>
              <a:t> </a:t>
            </a:r>
            <a:r>
              <a:rPr lang="en-US" dirty="0" err="1" smtClean="0"/>
              <a:t>scenari</a:t>
            </a:r>
            <a:r>
              <a:rPr lang="en-US" dirty="0" smtClean="0"/>
              <a:t> </a:t>
            </a:r>
            <a:r>
              <a:rPr lang="en-US" dirty="0" err="1" smtClean="0"/>
              <a:t>climatici</a:t>
            </a:r>
            <a:r>
              <a:rPr lang="en-US" dirty="0" smtClean="0"/>
              <a:t> è per </a:t>
            </a:r>
            <a:r>
              <a:rPr lang="en-US" dirty="0" err="1" smtClean="0"/>
              <a:t>l’ingegnere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questione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responsabilità</a:t>
            </a:r>
            <a:r>
              <a:rPr lang="en-US" dirty="0" smtClean="0"/>
              <a:t> </a:t>
            </a:r>
            <a:r>
              <a:rPr lang="en-US" dirty="0" err="1" smtClean="0"/>
              <a:t>ed</a:t>
            </a:r>
            <a:r>
              <a:rPr lang="en-US" dirty="0" smtClean="0"/>
              <a:t> </a:t>
            </a:r>
            <a:r>
              <a:rPr lang="en-US" dirty="0" err="1" smtClean="0"/>
              <a:t>etica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b="1" dirty="0" err="1" smtClean="0"/>
              <a:t>Suggerimento</a:t>
            </a:r>
            <a:r>
              <a:rPr lang="en-US" b="1" dirty="0" smtClean="0"/>
              <a:t> 1</a:t>
            </a:r>
            <a:r>
              <a:rPr lang="en-US" dirty="0" smtClean="0"/>
              <a:t>: 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Identificare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quale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informazione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di</a:t>
            </a:r>
            <a:r>
              <a:rPr lang="en-US" dirty="0" smtClean="0">
                <a:solidFill>
                  <a:srgbClr val="FF0000"/>
                </a:solidFill>
              </a:rPr>
              <a:t> base </a:t>
            </a:r>
            <a:r>
              <a:rPr lang="en-US" dirty="0" err="1" smtClean="0">
                <a:solidFill>
                  <a:srgbClr val="FF0000"/>
                </a:solidFill>
              </a:rPr>
              <a:t>della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progettazione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l’identificazione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delle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criticità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attuali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b="1" dirty="0" err="1" smtClean="0">
                <a:solidFill>
                  <a:srgbClr val="FF0000"/>
                </a:solidFill>
              </a:rPr>
              <a:t>approccio</a:t>
            </a:r>
            <a:r>
              <a:rPr lang="en-US" b="1" dirty="0" smtClean="0">
                <a:solidFill>
                  <a:srgbClr val="FF0000"/>
                </a:solidFill>
              </a:rPr>
              <a:t>  bottom-up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r>
              <a:rPr lang="en-US" dirty="0" err="1" smtClean="0">
                <a:solidFill>
                  <a:srgbClr val="FF0000"/>
                </a:solidFill>
              </a:rPr>
              <a:t>sia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climatiche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sia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ambientali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che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infrastrutturali</a:t>
            </a:r>
            <a:r>
              <a:rPr lang="en-US" dirty="0" smtClean="0">
                <a:solidFill>
                  <a:srgbClr val="FF0000"/>
                </a:solidFill>
              </a:rPr>
              <a:t>, le </a:t>
            </a:r>
            <a:r>
              <a:rPr lang="en-US" dirty="0" err="1" smtClean="0">
                <a:solidFill>
                  <a:srgbClr val="FF0000"/>
                </a:solidFill>
              </a:rPr>
              <a:t>quali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tracciano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compito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dell’ingegnere</a:t>
            </a:r>
            <a:r>
              <a:rPr lang="en-US" dirty="0" smtClean="0">
                <a:solidFill>
                  <a:srgbClr val="FF0000"/>
                </a:solidFill>
              </a:rPr>
              <a:t> e ne </a:t>
            </a:r>
            <a:r>
              <a:rPr lang="en-US" dirty="0" err="1" smtClean="0">
                <a:solidFill>
                  <a:srgbClr val="FF0000"/>
                </a:solidFill>
              </a:rPr>
              <a:t>determinano</a:t>
            </a:r>
            <a:r>
              <a:rPr lang="en-US" dirty="0" smtClean="0">
                <a:solidFill>
                  <a:srgbClr val="FF0000"/>
                </a:solidFill>
              </a:rPr>
              <a:t> la </a:t>
            </a:r>
            <a:r>
              <a:rPr lang="en-US" dirty="0" err="1" smtClean="0">
                <a:solidFill>
                  <a:srgbClr val="FF0000"/>
                </a:solidFill>
              </a:rPr>
              <a:t>responsabilità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dirty="0" err="1" smtClean="0"/>
              <a:t>Tenendo</a:t>
            </a:r>
            <a:r>
              <a:rPr lang="en-US" dirty="0" smtClean="0"/>
              <a:t> </a:t>
            </a:r>
            <a:r>
              <a:rPr lang="en-US" dirty="0" err="1" smtClean="0"/>
              <a:t>presente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:</a:t>
            </a: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La </a:t>
            </a:r>
            <a:r>
              <a:rPr lang="en-US" b="1" dirty="0" err="1" smtClean="0">
                <a:solidFill>
                  <a:srgbClr val="FF0000"/>
                </a:solidFill>
              </a:rPr>
              <a:t>validazione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basata</a:t>
            </a:r>
            <a:r>
              <a:rPr lang="en-US" b="1" dirty="0" smtClean="0">
                <a:solidFill>
                  <a:srgbClr val="FF0000"/>
                </a:solidFill>
              </a:rPr>
              <a:t> sui </a:t>
            </a:r>
            <a:r>
              <a:rPr lang="en-US" b="1" dirty="0" err="1" smtClean="0">
                <a:solidFill>
                  <a:srgbClr val="FF0000"/>
                </a:solidFill>
              </a:rPr>
              <a:t>dati</a:t>
            </a:r>
            <a:r>
              <a:rPr lang="en-US" b="1" dirty="0" smtClean="0">
                <a:solidFill>
                  <a:srgbClr val="FF0000"/>
                </a:solidFill>
              </a:rPr>
              <a:t> è </a:t>
            </a:r>
            <a:r>
              <a:rPr lang="en-US" b="1" dirty="0" err="1" smtClean="0">
                <a:solidFill>
                  <a:srgbClr val="FF0000"/>
                </a:solidFill>
              </a:rPr>
              <a:t>componente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essenziale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dell’approccio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responsabile</a:t>
            </a:r>
            <a:r>
              <a:rPr lang="en-US" b="1" dirty="0" smtClean="0">
                <a:solidFill>
                  <a:srgbClr val="FF0000"/>
                </a:solidFill>
              </a:rPr>
              <a:t>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 </a:t>
            </a:r>
            <a:r>
              <a:rPr lang="en-US" dirty="0" err="1" smtClean="0">
                <a:solidFill>
                  <a:srgbClr val="FF0000"/>
                </a:solidFill>
              </a:rPr>
              <a:t>risultati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di</a:t>
            </a:r>
            <a:r>
              <a:rPr lang="en-US" dirty="0" smtClean="0">
                <a:solidFill>
                  <a:srgbClr val="FF0000"/>
                </a:solidFill>
              </a:rPr>
              <a:t> un </a:t>
            </a:r>
            <a:r>
              <a:rPr lang="en-US" dirty="0" err="1" smtClean="0">
                <a:solidFill>
                  <a:srgbClr val="FF0000"/>
                </a:solidFill>
              </a:rPr>
              <a:t>modello</a:t>
            </a:r>
            <a:r>
              <a:rPr lang="en-US" dirty="0" smtClean="0">
                <a:solidFill>
                  <a:srgbClr val="FF0000"/>
                </a:solidFill>
              </a:rPr>
              <a:t> non </a:t>
            </a:r>
            <a:r>
              <a:rPr lang="en-US" dirty="0" err="1" smtClean="0">
                <a:solidFill>
                  <a:srgbClr val="FF0000"/>
                </a:solidFill>
              </a:rPr>
              <a:t>costituiscono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validazione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di</a:t>
            </a:r>
            <a:r>
              <a:rPr lang="en-US" dirty="0" smtClean="0">
                <a:solidFill>
                  <a:srgbClr val="FF0000"/>
                </a:solidFill>
              </a:rPr>
              <a:t> per </a:t>
            </a:r>
            <a:r>
              <a:rPr lang="en-US" dirty="0" err="1" smtClean="0">
                <a:solidFill>
                  <a:srgbClr val="FF0000"/>
                </a:solidFill>
              </a:rPr>
              <a:t>sè</a:t>
            </a:r>
            <a:r>
              <a:rPr lang="en-US" dirty="0" smtClean="0">
                <a:solidFill>
                  <a:srgbClr val="FF0000"/>
                </a:solidFill>
              </a:rPr>
              <a:t>. 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833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335360" y="332656"/>
            <a:ext cx="11233149" cy="648071"/>
          </a:xfrm>
        </p:spPr>
        <p:txBody>
          <a:bodyPr/>
          <a:lstStyle/>
          <a:p>
            <a:r>
              <a:rPr lang="en-US" dirty="0" err="1" smtClean="0"/>
              <a:t>Quale</a:t>
            </a:r>
            <a:r>
              <a:rPr lang="en-US" dirty="0" smtClean="0"/>
              <a:t> </a:t>
            </a:r>
            <a:r>
              <a:rPr lang="en-US" dirty="0" err="1" smtClean="0"/>
              <a:t>strategia</a:t>
            </a:r>
            <a:r>
              <a:rPr lang="en-US" dirty="0" smtClean="0"/>
              <a:t> per la </a:t>
            </a:r>
            <a:r>
              <a:rPr lang="en-US" dirty="0" err="1" smtClean="0"/>
              <a:t>generazione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scenari</a:t>
            </a:r>
            <a:r>
              <a:rPr lang="en-US" dirty="0" smtClean="0"/>
              <a:t> </a:t>
            </a:r>
            <a:r>
              <a:rPr lang="en-US" dirty="0" err="1" smtClean="0"/>
              <a:t>climatici</a:t>
            </a:r>
            <a:r>
              <a:rPr lang="en-US" dirty="0" smtClean="0"/>
              <a:t>?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>
          <a:xfrm>
            <a:off x="359693" y="908720"/>
            <a:ext cx="6960443" cy="2232149"/>
          </a:xfrm>
        </p:spPr>
        <p:txBody>
          <a:bodyPr/>
          <a:lstStyle/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Le </a:t>
            </a:r>
            <a:r>
              <a:rPr lang="en-US" dirty="0" err="1" smtClean="0"/>
              <a:t>tecniche</a:t>
            </a:r>
            <a:r>
              <a:rPr lang="en-US" dirty="0" smtClean="0"/>
              <a:t> </a:t>
            </a:r>
            <a:r>
              <a:rPr lang="en-US" dirty="0" err="1" smtClean="0"/>
              <a:t>tradizionali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stima</a:t>
            </a:r>
            <a:r>
              <a:rPr lang="en-US" dirty="0" smtClean="0"/>
              <a:t>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frequenza</a:t>
            </a:r>
            <a:r>
              <a:rPr lang="en-US" dirty="0" smtClean="0"/>
              <a:t> </a:t>
            </a:r>
            <a:r>
              <a:rPr lang="en-US" dirty="0" err="1" smtClean="0"/>
              <a:t>degli</a:t>
            </a:r>
            <a:r>
              <a:rPr lang="en-US" dirty="0" smtClean="0"/>
              <a:t> </a:t>
            </a:r>
            <a:r>
              <a:rPr lang="en-US" dirty="0" err="1" smtClean="0"/>
              <a:t>eventi</a:t>
            </a:r>
            <a:r>
              <a:rPr lang="en-US" dirty="0" smtClean="0"/>
              <a:t> </a:t>
            </a:r>
            <a:r>
              <a:rPr lang="en-US" dirty="0" err="1" smtClean="0"/>
              <a:t>estremi</a:t>
            </a:r>
            <a:r>
              <a:rPr lang="en-US" dirty="0" smtClean="0"/>
              <a:t> </a:t>
            </a:r>
            <a:r>
              <a:rPr lang="en-US" dirty="0" err="1" smtClean="0"/>
              <a:t>sono</a:t>
            </a:r>
            <a:r>
              <a:rPr lang="en-US" dirty="0" smtClean="0"/>
              <a:t> </a:t>
            </a:r>
            <a:r>
              <a:rPr lang="en-US" dirty="0" err="1" smtClean="0"/>
              <a:t>applicabili</a:t>
            </a:r>
            <a:r>
              <a:rPr lang="en-US" dirty="0" smtClean="0"/>
              <a:t> </a:t>
            </a:r>
            <a:r>
              <a:rPr lang="en-US" dirty="0" err="1" smtClean="0"/>
              <a:t>anche</a:t>
            </a:r>
            <a:r>
              <a:rPr lang="en-US" dirty="0" smtClean="0"/>
              <a:t> in </a:t>
            </a:r>
            <a:r>
              <a:rPr lang="en-US" dirty="0" err="1" smtClean="0"/>
              <a:t>presenza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cambiamento</a:t>
            </a:r>
            <a:r>
              <a:rPr lang="en-US" dirty="0" smtClean="0"/>
              <a:t> </a:t>
            </a:r>
            <a:r>
              <a:rPr lang="en-US" dirty="0" err="1" smtClean="0"/>
              <a:t>climatico</a:t>
            </a:r>
            <a:r>
              <a:rPr lang="en-US" dirty="0" smtClean="0"/>
              <a:t>.</a:t>
            </a:r>
          </a:p>
          <a:p>
            <a:pPr marL="228600" indent="-228600">
              <a:buFont typeface="Arial" pitchFamily="34" charset="0"/>
              <a:buChar char="•"/>
            </a:pPr>
            <a:endParaRPr lang="en-US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Per la </a:t>
            </a:r>
            <a:r>
              <a:rPr lang="en-US" dirty="0" err="1" smtClean="0"/>
              <a:t>generazione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scenari</a:t>
            </a:r>
            <a:r>
              <a:rPr lang="en-US" dirty="0" smtClean="0"/>
              <a:t> </a:t>
            </a:r>
            <a:r>
              <a:rPr lang="en-US" dirty="0" err="1" smtClean="0"/>
              <a:t>futuri</a:t>
            </a:r>
            <a:r>
              <a:rPr lang="en-US" dirty="0" smtClean="0"/>
              <a:t>, </a:t>
            </a:r>
            <a:r>
              <a:rPr lang="en-US" dirty="0" err="1" smtClean="0"/>
              <a:t>esiste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vasta</a:t>
            </a:r>
            <a:r>
              <a:rPr lang="en-US" dirty="0" smtClean="0"/>
              <a:t> </a:t>
            </a:r>
            <a:r>
              <a:rPr lang="en-US" dirty="0" err="1" smtClean="0"/>
              <a:t>letteratura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modelli</a:t>
            </a:r>
            <a:r>
              <a:rPr lang="en-US" dirty="0" smtClean="0"/>
              <a:t> </a:t>
            </a:r>
            <a:r>
              <a:rPr lang="en-US" dirty="0" err="1" smtClean="0"/>
              <a:t>stocastici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“Weather Generation”,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permettono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simulare</a:t>
            </a:r>
            <a:r>
              <a:rPr lang="en-US" dirty="0" smtClean="0"/>
              <a:t> </a:t>
            </a:r>
            <a:r>
              <a:rPr lang="en-US" dirty="0" err="1" smtClean="0"/>
              <a:t>sia</a:t>
            </a:r>
            <a:r>
              <a:rPr lang="en-US" dirty="0" smtClean="0"/>
              <a:t> </a:t>
            </a:r>
            <a:r>
              <a:rPr lang="en-US" dirty="0" err="1" smtClean="0"/>
              <a:t>variabili</a:t>
            </a:r>
            <a:r>
              <a:rPr lang="en-US" dirty="0" smtClean="0"/>
              <a:t> </a:t>
            </a:r>
            <a:r>
              <a:rPr lang="en-US" dirty="0" err="1" smtClean="0"/>
              <a:t>intermittenti</a:t>
            </a:r>
            <a:r>
              <a:rPr lang="en-US" dirty="0" smtClean="0"/>
              <a:t>, </a:t>
            </a:r>
            <a:r>
              <a:rPr lang="en-US" dirty="0" err="1" smtClean="0"/>
              <a:t>sia</a:t>
            </a:r>
            <a:r>
              <a:rPr lang="en-US" dirty="0" smtClean="0"/>
              <a:t> non </a:t>
            </a:r>
            <a:r>
              <a:rPr lang="en-US" dirty="0" err="1" smtClean="0"/>
              <a:t>intermittenti</a:t>
            </a:r>
            <a:r>
              <a:rPr lang="en-US" dirty="0" smtClean="0"/>
              <a:t>. In </a:t>
            </a:r>
            <a:r>
              <a:rPr lang="en-US" dirty="0" err="1" smtClean="0"/>
              <a:t>generale</a:t>
            </a:r>
            <a:r>
              <a:rPr lang="en-US" dirty="0" smtClean="0"/>
              <a:t> </a:t>
            </a:r>
            <a:r>
              <a:rPr lang="en-US" dirty="0" err="1" smtClean="0"/>
              <a:t>presentano</a:t>
            </a:r>
            <a:r>
              <a:rPr lang="en-US" dirty="0" smtClean="0"/>
              <a:t> </a:t>
            </a:r>
            <a:r>
              <a:rPr lang="en-US" dirty="0" err="1" smtClean="0"/>
              <a:t>limiti</a:t>
            </a:r>
            <a:r>
              <a:rPr lang="en-US" dirty="0" smtClean="0"/>
              <a:t>:</a:t>
            </a:r>
          </a:p>
          <a:p>
            <a:pPr marL="228600" indent="-228600"/>
            <a:r>
              <a:rPr lang="en-US" dirty="0" smtClean="0"/>
              <a:t>		- </a:t>
            </a:r>
            <a:r>
              <a:rPr lang="en-US" dirty="0" err="1" smtClean="0"/>
              <a:t>Nella</a:t>
            </a:r>
            <a:r>
              <a:rPr lang="en-US" dirty="0" smtClean="0"/>
              <a:t> </a:t>
            </a:r>
            <a:r>
              <a:rPr lang="en-US" dirty="0" err="1" smtClean="0"/>
              <a:t>simulazione</a:t>
            </a:r>
            <a:r>
              <a:rPr lang="en-US" dirty="0" smtClean="0"/>
              <a:t>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distribuzione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probabilità</a:t>
            </a:r>
            <a:r>
              <a:rPr lang="en-US" dirty="0" smtClean="0"/>
              <a:t> e/o </a:t>
            </a:r>
            <a:br>
              <a:rPr lang="en-US" dirty="0" smtClean="0"/>
            </a:br>
            <a:r>
              <a:rPr lang="en-US" dirty="0" smtClean="0"/>
              <a:t>	   </a:t>
            </a:r>
            <a:r>
              <a:rPr lang="en-US" dirty="0" err="1" smtClean="0"/>
              <a:t>struttura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correlazione</a:t>
            </a:r>
            <a:r>
              <a:rPr lang="en-US" dirty="0" smtClean="0"/>
              <a:t>;</a:t>
            </a:r>
          </a:p>
          <a:p>
            <a:pPr marL="228600" indent="-228600"/>
            <a:r>
              <a:rPr lang="en-US" dirty="0" smtClean="0"/>
              <a:t>		- </a:t>
            </a:r>
            <a:r>
              <a:rPr lang="en-US" dirty="0" err="1" smtClean="0"/>
              <a:t>Nella</a:t>
            </a:r>
            <a:r>
              <a:rPr lang="en-US" dirty="0" smtClean="0"/>
              <a:t> </a:t>
            </a:r>
            <a:r>
              <a:rPr lang="en-US" dirty="0" err="1" smtClean="0"/>
              <a:t>procedura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calibrazione</a:t>
            </a:r>
            <a:r>
              <a:rPr lang="en-US" dirty="0" smtClean="0"/>
              <a:t>,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deve</a:t>
            </a:r>
            <a:r>
              <a:rPr lang="en-US" dirty="0" smtClean="0"/>
              <a:t> </a:t>
            </a:r>
            <a:r>
              <a:rPr lang="en-US" dirty="0" err="1" smtClean="0"/>
              <a:t>essere</a:t>
            </a:r>
            <a:r>
              <a:rPr lang="en-US" dirty="0" smtClean="0"/>
              <a:t> </a:t>
            </a:r>
            <a:r>
              <a:rPr lang="en-US" dirty="0" err="1" smtClean="0"/>
              <a:t>basata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	   </a:t>
            </a:r>
            <a:r>
              <a:rPr lang="en-US" dirty="0" err="1" smtClean="0"/>
              <a:t>una</a:t>
            </a:r>
            <a:r>
              <a:rPr lang="en-US" dirty="0" smtClean="0"/>
              <a:t> mole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dati</a:t>
            </a:r>
            <a:r>
              <a:rPr lang="en-US" dirty="0" smtClean="0"/>
              <a:t> </a:t>
            </a:r>
            <a:r>
              <a:rPr lang="en-US" dirty="0" err="1" smtClean="0"/>
              <a:t>considerevole</a:t>
            </a:r>
            <a:r>
              <a:rPr lang="en-US" dirty="0" smtClean="0"/>
              <a:t>;</a:t>
            </a:r>
          </a:p>
          <a:p>
            <a:pPr marL="228600" indent="-228600"/>
            <a:r>
              <a:rPr lang="en-US" dirty="0" smtClean="0"/>
              <a:t>		- </a:t>
            </a:r>
            <a:r>
              <a:rPr lang="en-US" dirty="0" err="1" smtClean="0"/>
              <a:t>Nella</a:t>
            </a:r>
            <a:r>
              <a:rPr lang="en-US" dirty="0" smtClean="0"/>
              <a:t> </a:t>
            </a:r>
            <a:r>
              <a:rPr lang="en-US" dirty="0" err="1" smtClean="0"/>
              <a:t>capacità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riprodurre</a:t>
            </a:r>
            <a:r>
              <a:rPr lang="en-US" dirty="0" smtClean="0"/>
              <a:t> </a:t>
            </a:r>
            <a:r>
              <a:rPr lang="en-US" dirty="0" err="1" smtClean="0"/>
              <a:t>fenomeni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cambiamento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	   </a:t>
            </a:r>
            <a:r>
              <a:rPr lang="en-US" dirty="0" err="1" smtClean="0"/>
              <a:t>climatico</a:t>
            </a:r>
            <a:r>
              <a:rPr lang="en-US" dirty="0" smtClean="0"/>
              <a:t>.</a:t>
            </a:r>
          </a:p>
        </p:txBody>
      </p:sp>
      <p:pic>
        <p:nvPicPr>
          <p:cNvPr id="6" name="Picture 2" descr="https://upload.wikimedia.org/wikipedia/commons/d/dc/Process-based-stochastic-modellin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2172" y="585564"/>
            <a:ext cx="4762500" cy="5219700"/>
          </a:xfrm>
          <a:prstGeom prst="rect">
            <a:avLst/>
          </a:prstGeom>
          <a:noFill/>
        </p:spPr>
      </p:pic>
      <p:sp>
        <p:nvSpPr>
          <p:cNvPr id="5" name="Rettangolo arrotondato 4"/>
          <p:cNvSpPr/>
          <p:nvPr/>
        </p:nvSpPr>
        <p:spPr>
          <a:xfrm rot="19960509">
            <a:off x="931458" y="2166422"/>
            <a:ext cx="964907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Come </a:t>
            </a:r>
            <a:r>
              <a:rPr lang="en-US" sz="2800" b="1" dirty="0" err="1" smtClean="0"/>
              <a:t>superare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limiti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della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generazione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stocastica</a:t>
            </a:r>
            <a:r>
              <a:rPr lang="en-US" sz="2800" b="1" dirty="0" smtClean="0"/>
              <a:t>?</a:t>
            </a:r>
            <a:endParaRPr lang="it-IT" sz="2800" b="1" dirty="0"/>
          </a:p>
        </p:txBody>
      </p:sp>
      <p:sp>
        <p:nvSpPr>
          <p:cNvPr id="7" name="Segnaposto testo 2"/>
          <p:cNvSpPr txBox="1">
            <a:spLocks/>
          </p:cNvSpPr>
          <p:nvPr/>
        </p:nvSpPr>
        <p:spPr>
          <a:xfrm>
            <a:off x="359693" y="5138241"/>
            <a:ext cx="6960443" cy="1531119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L’utilizzo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combinato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modelli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stocastici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deterministici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è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stato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raramente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considerato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dalla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letteratura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(un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esempio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è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contributo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Kiem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et al. 2021).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Nel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modello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fisicamente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basato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stocastico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modello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climatico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può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essere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utilizzato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quale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forzante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un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modello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generazione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stocastica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098333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407368" y="476674"/>
            <a:ext cx="11233149" cy="648071"/>
          </a:xfrm>
        </p:spPr>
        <p:txBody>
          <a:bodyPr/>
          <a:lstStyle/>
          <a:p>
            <a:r>
              <a:rPr lang="en-US" dirty="0" err="1" smtClean="0"/>
              <a:t>Suggerimento</a:t>
            </a:r>
            <a:r>
              <a:rPr lang="en-US" dirty="0" smtClean="0"/>
              <a:t> 2: un </a:t>
            </a:r>
            <a:r>
              <a:rPr lang="en-US" dirty="0" err="1" smtClean="0"/>
              <a:t>modello</a:t>
            </a:r>
            <a:r>
              <a:rPr lang="en-US" dirty="0" smtClean="0"/>
              <a:t> “process based” </a:t>
            </a:r>
            <a:r>
              <a:rPr lang="en-US" dirty="0" err="1" smtClean="0"/>
              <a:t>stocastico</a:t>
            </a:r>
            <a:r>
              <a:rPr lang="en-US" dirty="0" smtClean="0"/>
              <a:t> per la </a:t>
            </a:r>
            <a:r>
              <a:rPr lang="en-US" dirty="0" err="1" smtClean="0"/>
              <a:t>generazione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scenari</a:t>
            </a:r>
            <a:r>
              <a:rPr lang="en-US" dirty="0" smtClean="0"/>
              <a:t> con </a:t>
            </a:r>
            <a:r>
              <a:rPr lang="en-US" dirty="0" err="1" smtClean="0"/>
              <a:t>valenza</a:t>
            </a:r>
            <a:r>
              <a:rPr lang="en-US" dirty="0" smtClean="0"/>
              <a:t> </a:t>
            </a:r>
            <a:r>
              <a:rPr lang="en-US" dirty="0" err="1" smtClean="0"/>
              <a:t>tecnica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>
          <a:xfrm>
            <a:off x="407368" y="1124744"/>
            <a:ext cx="11233149" cy="4320381"/>
          </a:xfrm>
        </p:spPr>
        <p:txBody>
          <a:bodyPr/>
          <a:lstStyle/>
          <a:p>
            <a:pPr marL="114300" indent="-114300">
              <a:buFont typeface="Arial" pitchFamily="34" charset="0"/>
              <a:buChar char="•"/>
            </a:pPr>
            <a:r>
              <a:rPr lang="en-US" dirty="0" err="1" smtClean="0"/>
              <a:t>L’informazione</a:t>
            </a:r>
            <a:r>
              <a:rPr lang="en-US" dirty="0" smtClean="0"/>
              <a:t> </a:t>
            </a:r>
            <a:r>
              <a:rPr lang="en-US" dirty="0" err="1" smtClean="0"/>
              <a:t>fornita</a:t>
            </a:r>
            <a:r>
              <a:rPr lang="en-US" dirty="0" smtClean="0"/>
              <a:t> </a:t>
            </a:r>
            <a:r>
              <a:rPr lang="en-US" dirty="0" err="1" smtClean="0"/>
              <a:t>dai</a:t>
            </a:r>
            <a:r>
              <a:rPr lang="en-US" dirty="0" smtClean="0"/>
              <a:t> </a:t>
            </a:r>
            <a:r>
              <a:rPr lang="en-US" dirty="0" err="1" smtClean="0"/>
              <a:t>modelli</a:t>
            </a:r>
            <a:r>
              <a:rPr lang="en-US" dirty="0" smtClean="0"/>
              <a:t> </a:t>
            </a:r>
            <a:r>
              <a:rPr lang="en-US" dirty="0" err="1" smtClean="0"/>
              <a:t>climatici</a:t>
            </a:r>
            <a:r>
              <a:rPr lang="en-US" dirty="0" smtClean="0"/>
              <a:t> è </a:t>
            </a:r>
            <a:r>
              <a:rPr lang="en-US" dirty="0" err="1" smtClean="0"/>
              <a:t>essenziale</a:t>
            </a:r>
            <a:r>
              <a:rPr lang="en-US" dirty="0" smtClean="0"/>
              <a:t>, </a:t>
            </a:r>
            <a:r>
              <a:rPr lang="en-US" dirty="0" err="1" smtClean="0"/>
              <a:t>soprattutto</a:t>
            </a:r>
            <a:r>
              <a:rPr lang="en-US" dirty="0" smtClean="0"/>
              <a:t> per </a:t>
            </a:r>
            <a:r>
              <a:rPr lang="en-US" dirty="0" err="1" smtClean="0"/>
              <a:t>talune</a:t>
            </a:r>
            <a:r>
              <a:rPr lang="en-US" dirty="0" smtClean="0"/>
              <a:t> </a:t>
            </a:r>
            <a:r>
              <a:rPr lang="en-US" dirty="0" err="1" smtClean="0"/>
              <a:t>variabili</a:t>
            </a:r>
            <a:r>
              <a:rPr lang="en-US" dirty="0" smtClean="0"/>
              <a:t> (</a:t>
            </a:r>
            <a:r>
              <a:rPr lang="en-US" dirty="0" err="1" smtClean="0"/>
              <a:t>temperatura</a:t>
            </a:r>
            <a:r>
              <a:rPr lang="en-US" dirty="0" smtClean="0"/>
              <a:t>) e per </a:t>
            </a:r>
            <a:r>
              <a:rPr lang="en-US" dirty="0" err="1" smtClean="0"/>
              <a:t>talune</a:t>
            </a:r>
            <a:r>
              <a:rPr lang="en-US" dirty="0" smtClean="0"/>
              <a:t> scale </a:t>
            </a:r>
            <a:r>
              <a:rPr lang="en-US" dirty="0" err="1" smtClean="0"/>
              <a:t>spazio-temporali</a:t>
            </a:r>
            <a:r>
              <a:rPr lang="en-US" dirty="0" smtClean="0"/>
              <a:t> (</a:t>
            </a:r>
            <a:r>
              <a:rPr lang="en-US" dirty="0" err="1" smtClean="0"/>
              <a:t>meglio</a:t>
            </a:r>
            <a:r>
              <a:rPr lang="en-US" dirty="0" smtClean="0"/>
              <a:t> se </a:t>
            </a:r>
            <a:r>
              <a:rPr lang="en-US" dirty="0" err="1" smtClean="0"/>
              <a:t>grandi</a:t>
            </a:r>
            <a:r>
              <a:rPr lang="en-US" dirty="0" smtClean="0"/>
              <a:t>).</a:t>
            </a:r>
          </a:p>
          <a:p>
            <a:pPr marL="114300" indent="-114300">
              <a:buFont typeface="Arial" pitchFamily="34" charset="0"/>
              <a:buChar char="•"/>
            </a:pPr>
            <a:r>
              <a:rPr lang="en-US" dirty="0" smtClean="0"/>
              <a:t>I </a:t>
            </a:r>
            <a:r>
              <a:rPr lang="en-US" dirty="0" err="1" smtClean="0"/>
              <a:t>modelli</a:t>
            </a:r>
            <a:r>
              <a:rPr lang="en-US" dirty="0" smtClean="0"/>
              <a:t> </a:t>
            </a:r>
            <a:r>
              <a:rPr lang="en-US" dirty="0" err="1" smtClean="0"/>
              <a:t>climatici</a:t>
            </a:r>
            <a:r>
              <a:rPr lang="en-US" dirty="0" smtClean="0"/>
              <a:t> </a:t>
            </a:r>
            <a:r>
              <a:rPr lang="en-US" dirty="0" err="1" smtClean="0"/>
              <a:t>possono</a:t>
            </a:r>
            <a:r>
              <a:rPr lang="en-US" dirty="0" smtClean="0"/>
              <a:t> </a:t>
            </a:r>
            <a:r>
              <a:rPr lang="en-US" dirty="0" err="1" smtClean="0"/>
              <a:t>darci</a:t>
            </a:r>
            <a:r>
              <a:rPr lang="en-US" dirty="0" smtClean="0"/>
              <a:t> </a:t>
            </a:r>
            <a:r>
              <a:rPr lang="en-US" dirty="0" err="1" smtClean="0"/>
              <a:t>l’informazione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statistica</a:t>
            </a:r>
            <a:r>
              <a:rPr lang="en-US" dirty="0" smtClean="0"/>
              <a:t>) </a:t>
            </a:r>
            <a:r>
              <a:rPr lang="en-US" dirty="0" err="1" smtClean="0"/>
              <a:t>sul</a:t>
            </a:r>
            <a:r>
              <a:rPr lang="en-US" dirty="0" smtClean="0"/>
              <a:t> </a:t>
            </a:r>
            <a:r>
              <a:rPr lang="en-US" dirty="0" err="1" smtClean="0"/>
              <a:t>clima</a:t>
            </a:r>
            <a:r>
              <a:rPr lang="en-US" dirty="0" smtClean="0"/>
              <a:t> </a:t>
            </a:r>
            <a:r>
              <a:rPr lang="en-US" dirty="0" err="1" smtClean="0"/>
              <a:t>futuro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quale</a:t>
            </a:r>
            <a:r>
              <a:rPr lang="en-US" dirty="0" smtClean="0"/>
              <a:t> la </a:t>
            </a:r>
            <a:r>
              <a:rPr lang="en-US" dirty="0" err="1" smtClean="0"/>
              <a:t>simulazione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stocastica</a:t>
            </a:r>
            <a:r>
              <a:rPr lang="en-US" dirty="0" smtClean="0"/>
              <a:t> </a:t>
            </a:r>
            <a:r>
              <a:rPr lang="en-US" dirty="0" err="1" smtClean="0"/>
              <a:t>necessita</a:t>
            </a:r>
            <a:r>
              <a:rPr lang="en-US" dirty="0" smtClean="0"/>
              <a:t>.</a:t>
            </a:r>
          </a:p>
          <a:p>
            <a:pPr marL="114300" indent="-114300">
              <a:buFont typeface="Arial" pitchFamily="34" charset="0"/>
              <a:buChar char="•"/>
            </a:pPr>
            <a:r>
              <a:rPr lang="en-US" dirty="0" smtClean="0"/>
              <a:t>Il </a:t>
            </a:r>
            <a:r>
              <a:rPr lang="en-US" dirty="0" err="1" smtClean="0"/>
              <a:t>modello</a:t>
            </a:r>
            <a:r>
              <a:rPr lang="en-US" dirty="0" smtClean="0"/>
              <a:t> </a:t>
            </a:r>
            <a:r>
              <a:rPr lang="en-US" dirty="0" err="1" smtClean="0"/>
              <a:t>stocastico</a:t>
            </a:r>
            <a:r>
              <a:rPr lang="en-US" dirty="0" smtClean="0"/>
              <a:t> (</a:t>
            </a:r>
            <a:r>
              <a:rPr lang="en-US" dirty="0" err="1" smtClean="0"/>
              <a:t>calibrato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ha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compito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considerare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 </a:t>
            </a:r>
            <a:r>
              <a:rPr lang="en-US" dirty="0" err="1" smtClean="0"/>
              <a:t>criticità</a:t>
            </a:r>
            <a:r>
              <a:rPr lang="en-US" dirty="0" smtClean="0"/>
              <a:t> </a:t>
            </a:r>
            <a:r>
              <a:rPr lang="en-US" dirty="0" err="1" smtClean="0"/>
              <a:t>attuali</a:t>
            </a:r>
            <a:r>
              <a:rPr lang="en-US" dirty="0" smtClean="0"/>
              <a:t>.</a:t>
            </a:r>
          </a:p>
          <a:p>
            <a:pPr marL="114300" indent="-114300">
              <a:buFont typeface="Arial" pitchFamily="34" charset="0"/>
              <a:buChar char="•"/>
            </a:pPr>
            <a:r>
              <a:rPr lang="en-US" dirty="0" smtClean="0"/>
              <a:t>La </a:t>
            </a:r>
            <a:r>
              <a:rPr lang="en-US" dirty="0" err="1" smtClean="0"/>
              <a:t>procedura</a:t>
            </a:r>
            <a:r>
              <a:rPr lang="en-US" dirty="0" smtClean="0"/>
              <a:t> </a:t>
            </a:r>
            <a:r>
              <a:rPr lang="en-US" dirty="0" err="1" smtClean="0"/>
              <a:t>deve</a:t>
            </a:r>
            <a:r>
              <a:rPr lang="en-US" dirty="0" smtClean="0"/>
              <a:t> </a:t>
            </a:r>
            <a:r>
              <a:rPr lang="en-US" dirty="0" err="1" smtClean="0"/>
              <a:t>permettere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l’intervento</a:t>
            </a:r>
            <a:r>
              <a:rPr lang="en-US" dirty="0" smtClean="0"/>
              <a:t> del </a:t>
            </a:r>
            <a:r>
              <a:rPr lang="en-US" dirty="0" err="1" smtClean="0"/>
              <a:t>progettista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per </a:t>
            </a:r>
            <a:r>
              <a:rPr lang="en-US" dirty="0" err="1" smtClean="0"/>
              <a:t>imporre</a:t>
            </a:r>
            <a:r>
              <a:rPr lang="en-US" dirty="0" smtClean="0"/>
              <a:t> </a:t>
            </a:r>
            <a:r>
              <a:rPr lang="en-US" dirty="0" err="1" smtClean="0"/>
              <a:t>coefficienti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sicurezza</a:t>
            </a:r>
            <a:r>
              <a:rPr lang="en-US" dirty="0" smtClean="0"/>
              <a:t> o </a:t>
            </a:r>
            <a:r>
              <a:rPr lang="en-US" dirty="0" err="1" smtClean="0"/>
              <a:t>statistiche</a:t>
            </a:r>
            <a:r>
              <a:rPr lang="en-US" dirty="0" smtClean="0"/>
              <a:t> future</a:t>
            </a:r>
            <a:br>
              <a:rPr lang="en-US" dirty="0" smtClean="0"/>
            </a:br>
            <a:r>
              <a:rPr lang="en-US" dirty="0" err="1" smtClean="0"/>
              <a:t>ricavate</a:t>
            </a:r>
            <a:r>
              <a:rPr lang="en-US" dirty="0" smtClean="0"/>
              <a:t> </a:t>
            </a:r>
            <a:r>
              <a:rPr lang="en-US" dirty="0" err="1" smtClean="0"/>
              <a:t>empiricamente</a:t>
            </a:r>
            <a:r>
              <a:rPr lang="en-US" dirty="0" smtClean="0"/>
              <a:t>.		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697" y="2026940"/>
            <a:ext cx="85725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697" y="2026940"/>
            <a:ext cx="85725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697" y="2026940"/>
            <a:ext cx="85725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81697" y="2026940"/>
            <a:ext cx="85725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81697" y="2026940"/>
            <a:ext cx="85725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81697" y="2026940"/>
            <a:ext cx="85725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Rettangolo 17"/>
          <p:cNvSpPr/>
          <p:nvPr/>
        </p:nvSpPr>
        <p:spPr>
          <a:xfrm>
            <a:off x="3491475" y="6488668"/>
            <a:ext cx="4836773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600" b="1" dirty="0" err="1" smtClean="0"/>
              <a:t>Presentazione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disponibile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su</a:t>
            </a:r>
            <a:r>
              <a:rPr lang="en-US" sz="1600" b="1" dirty="0" smtClean="0"/>
              <a:t> www.albertomontanari.it</a:t>
            </a:r>
            <a:endParaRPr lang="it-IT" sz="1600" dirty="0"/>
          </a:p>
        </p:txBody>
      </p:sp>
    </p:spTree>
    <p:extLst>
      <p:ext uri="{BB962C8B-B14F-4D97-AF65-F5344CB8AC3E}">
        <p14:creationId xmlns="" xmlns:p14="http://schemas.microsoft.com/office/powerpoint/2010/main" val="3098333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Il </a:t>
            </a:r>
            <a:r>
              <a:rPr lang="en-US" dirty="0" err="1" smtClean="0"/>
              <a:t>pacchetto</a:t>
            </a:r>
            <a:r>
              <a:rPr lang="en-US" dirty="0" smtClean="0"/>
              <a:t> </a:t>
            </a:r>
            <a:r>
              <a:rPr lang="en-US" dirty="0" err="1" smtClean="0"/>
              <a:t>CoSMoS</a:t>
            </a:r>
            <a:r>
              <a:rPr lang="en-US" dirty="0" smtClean="0"/>
              <a:t> (</a:t>
            </a:r>
            <a:r>
              <a:rPr lang="en-US" dirty="0" err="1" smtClean="0"/>
              <a:t>Papalexiou</a:t>
            </a:r>
            <a:r>
              <a:rPr lang="en-US" dirty="0" smtClean="0"/>
              <a:t>, 2018) 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i="1" dirty="0" smtClean="0"/>
              <a:t>“Real-world simulations of various </a:t>
            </a:r>
            <a:r>
              <a:rPr lang="en-US" i="1" dirty="0" err="1" smtClean="0"/>
              <a:t>hydroclimatic</a:t>
            </a:r>
            <a:r>
              <a:rPr lang="en-US" i="1" dirty="0" smtClean="0"/>
              <a:t> processes </a:t>
            </a:r>
          </a:p>
          <a:p>
            <a:r>
              <a:rPr lang="en-US" i="1" dirty="0" smtClean="0"/>
              <a:t>with different correlation structures and </a:t>
            </a:r>
            <a:r>
              <a:rPr lang="en-US" i="1" dirty="0" err="1" smtClean="0"/>
              <a:t>marginals</a:t>
            </a:r>
            <a:r>
              <a:rPr lang="en-US" i="1" dirty="0" smtClean="0"/>
              <a:t>,</a:t>
            </a:r>
          </a:p>
          <a:p>
            <a:r>
              <a:rPr lang="en-US" i="1" dirty="0" smtClean="0"/>
              <a:t>such as precipitation, river discharge, wind speed,</a:t>
            </a:r>
          </a:p>
          <a:p>
            <a:r>
              <a:rPr lang="en-US" i="1" dirty="0" smtClean="0"/>
              <a:t>humidity, extreme events per year, etc., as well as a multivariate example, highlight the flexibility, advantages, and complete generality of the method.”</a:t>
            </a:r>
          </a:p>
          <a:p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0016" y="141906"/>
            <a:ext cx="5686053" cy="2278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9416" y="3573016"/>
            <a:ext cx="5953075" cy="23052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00256" y="2996952"/>
            <a:ext cx="3697958" cy="3675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ccia a destra 8"/>
          <p:cNvSpPr/>
          <p:nvPr/>
        </p:nvSpPr>
        <p:spPr>
          <a:xfrm>
            <a:off x="7176120" y="4581128"/>
            <a:ext cx="108012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09833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essenziali</a:t>
            </a:r>
            <a:r>
              <a:rPr lang="en-US" dirty="0" smtClean="0"/>
              <a:t> per un </a:t>
            </a:r>
            <a:r>
              <a:rPr lang="en-US" dirty="0" err="1" smtClean="0"/>
              <a:t>approccio</a:t>
            </a:r>
            <a:r>
              <a:rPr lang="en-US" dirty="0" smtClean="0"/>
              <a:t> </a:t>
            </a:r>
            <a:r>
              <a:rPr lang="en-US" dirty="0" err="1" smtClean="0"/>
              <a:t>ingegneristico</a:t>
            </a:r>
            <a:r>
              <a:rPr lang="en-US" dirty="0" smtClean="0"/>
              <a:t> </a:t>
            </a:r>
            <a:r>
              <a:rPr lang="en-US" dirty="0" err="1" smtClean="0"/>
              <a:t>alla</a:t>
            </a:r>
            <a:r>
              <a:rPr lang="en-US" dirty="0" smtClean="0"/>
              <a:t> </a:t>
            </a:r>
            <a:r>
              <a:rPr lang="en-US" dirty="0" err="1" smtClean="0"/>
              <a:t>generazione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scenari</a:t>
            </a:r>
            <a:r>
              <a:rPr lang="en-US" dirty="0" smtClean="0"/>
              <a:t> </a:t>
            </a:r>
            <a:r>
              <a:rPr lang="en-US" dirty="0" err="1" smtClean="0"/>
              <a:t>futuri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err="1" smtClean="0"/>
              <a:t>Integrazione</a:t>
            </a:r>
            <a:r>
              <a:rPr lang="en-US" dirty="0" smtClean="0"/>
              <a:t> in </a:t>
            </a:r>
            <a:r>
              <a:rPr lang="en-US" dirty="0" err="1" smtClean="0"/>
              <a:t>ambito</a:t>
            </a:r>
            <a:r>
              <a:rPr lang="en-US" dirty="0" smtClean="0"/>
              <a:t> </a:t>
            </a:r>
            <a:r>
              <a:rPr lang="en-US" dirty="0" err="1" smtClean="0"/>
              <a:t>stocastico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assegnate</a:t>
            </a:r>
            <a:r>
              <a:rPr lang="en-US" dirty="0" smtClean="0"/>
              <a:t> </a:t>
            </a:r>
            <a:r>
              <a:rPr lang="en-US" dirty="0" err="1" smtClean="0"/>
              <a:t>statistiche</a:t>
            </a:r>
            <a:r>
              <a:rPr lang="en-US" dirty="0" smtClean="0"/>
              <a:t> </a:t>
            </a:r>
            <a:r>
              <a:rPr lang="en-US" dirty="0" err="1" smtClean="0"/>
              <a:t>delle</a:t>
            </a:r>
            <a:r>
              <a:rPr lang="en-US" dirty="0" smtClean="0"/>
              <a:t> </a:t>
            </a:r>
            <a:r>
              <a:rPr lang="en-US" dirty="0" err="1" smtClean="0"/>
              <a:t>previsioni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modelli</a:t>
            </a:r>
            <a:r>
              <a:rPr lang="en-US" dirty="0" smtClean="0"/>
              <a:t> </a:t>
            </a:r>
            <a:r>
              <a:rPr lang="en-US" dirty="0" err="1" smtClean="0"/>
              <a:t>climatici</a:t>
            </a:r>
            <a:r>
              <a:rPr lang="en-US" dirty="0" smtClean="0"/>
              <a:t>  </a:t>
            </a:r>
            <a:r>
              <a:rPr lang="en-US" dirty="0" err="1" smtClean="0"/>
              <a:t>negli</a:t>
            </a:r>
            <a:r>
              <a:rPr lang="en-US" dirty="0" smtClean="0"/>
              <a:t> </a:t>
            </a:r>
            <a:r>
              <a:rPr lang="en-US" dirty="0" err="1" smtClean="0"/>
              <a:t>scenari</a:t>
            </a:r>
            <a:r>
              <a:rPr lang="en-US" dirty="0" smtClean="0"/>
              <a:t> </a:t>
            </a:r>
            <a:r>
              <a:rPr lang="en-US" dirty="0" err="1" smtClean="0"/>
              <a:t>futuri</a:t>
            </a:r>
            <a:r>
              <a:rPr lang="en-US" dirty="0" smtClean="0"/>
              <a:t> </a:t>
            </a:r>
            <a:r>
              <a:rPr lang="en-US" dirty="0" err="1" smtClean="0"/>
              <a:t>generati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modelli</a:t>
            </a:r>
            <a:r>
              <a:rPr lang="en-US" dirty="0" smtClean="0"/>
              <a:t> </a:t>
            </a:r>
            <a:r>
              <a:rPr lang="en-US" dirty="0" err="1" smtClean="0"/>
              <a:t>statistici</a:t>
            </a:r>
            <a:r>
              <a:rPr lang="en-US" dirty="0" smtClean="0"/>
              <a:t> in </a:t>
            </a:r>
            <a:r>
              <a:rPr lang="en-US" dirty="0" err="1" smtClean="0"/>
              <a:t>grado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rappresentare</a:t>
            </a:r>
            <a:r>
              <a:rPr lang="en-US" dirty="0" smtClean="0"/>
              <a:t> le </a:t>
            </a:r>
            <a:r>
              <a:rPr lang="en-US" dirty="0" err="1" smtClean="0"/>
              <a:t>criticità</a:t>
            </a:r>
            <a:r>
              <a:rPr lang="en-US" dirty="0" smtClean="0"/>
              <a:t> </a:t>
            </a:r>
            <a:r>
              <a:rPr lang="en-US" dirty="0" err="1" smtClean="0"/>
              <a:t>attuali</a:t>
            </a:r>
            <a:r>
              <a:rPr lang="en-US" dirty="0" smtClean="0"/>
              <a:t>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err="1" smtClean="0"/>
              <a:t>Validazione</a:t>
            </a:r>
            <a:r>
              <a:rPr lang="en-US" dirty="0" smtClean="0"/>
              <a:t> </a:t>
            </a:r>
            <a:r>
              <a:rPr lang="en-US" dirty="0" err="1" smtClean="0"/>
              <a:t>degli</a:t>
            </a:r>
            <a:r>
              <a:rPr lang="en-US" dirty="0" smtClean="0"/>
              <a:t> </a:t>
            </a:r>
            <a:r>
              <a:rPr lang="en-US" dirty="0" err="1" smtClean="0"/>
              <a:t>scenari</a:t>
            </a:r>
            <a:r>
              <a:rPr lang="en-US" dirty="0" smtClean="0"/>
              <a:t> </a:t>
            </a:r>
            <a:r>
              <a:rPr lang="en-US" dirty="0" err="1" smtClean="0"/>
              <a:t>mediante</a:t>
            </a:r>
            <a:r>
              <a:rPr lang="en-US" dirty="0" smtClean="0"/>
              <a:t>:</a:t>
            </a:r>
          </a:p>
          <a:p>
            <a:pPr marL="171450" indent="-171450"/>
            <a:r>
              <a:rPr lang="en-US" dirty="0" smtClean="0"/>
              <a:t>	- </a:t>
            </a:r>
            <a:r>
              <a:rPr lang="en-US" dirty="0" err="1" smtClean="0"/>
              <a:t>Confronto</a:t>
            </a:r>
            <a:r>
              <a:rPr lang="en-US" dirty="0" smtClean="0"/>
              <a:t> con le </a:t>
            </a:r>
            <a:r>
              <a:rPr lang="en-US" dirty="0" err="1" smtClean="0"/>
              <a:t>statistiche</a:t>
            </a:r>
            <a:r>
              <a:rPr lang="en-US" dirty="0" smtClean="0"/>
              <a:t> </a:t>
            </a:r>
            <a:r>
              <a:rPr lang="en-US" dirty="0" err="1" smtClean="0"/>
              <a:t>storiche</a:t>
            </a:r>
            <a:r>
              <a:rPr lang="en-US" dirty="0" smtClean="0"/>
              <a:t>;</a:t>
            </a:r>
          </a:p>
          <a:p>
            <a:pPr marL="171450" indent="-171450"/>
            <a:r>
              <a:rPr lang="en-US" dirty="0" smtClean="0"/>
              <a:t>	- </a:t>
            </a:r>
            <a:r>
              <a:rPr lang="en-US" dirty="0" err="1" smtClean="0"/>
              <a:t>Evoluzione</a:t>
            </a:r>
            <a:r>
              <a:rPr lang="en-US" dirty="0" smtClean="0"/>
              <a:t> </a:t>
            </a:r>
            <a:r>
              <a:rPr lang="en-US" dirty="0" err="1" smtClean="0"/>
              <a:t>attesa</a:t>
            </a:r>
            <a:r>
              <a:rPr lang="en-US" dirty="0" smtClean="0"/>
              <a:t> </a:t>
            </a:r>
            <a:r>
              <a:rPr lang="en-US" dirty="0" err="1" smtClean="0"/>
              <a:t>delle</a:t>
            </a:r>
            <a:r>
              <a:rPr lang="en-US" dirty="0" smtClean="0"/>
              <a:t> </a:t>
            </a:r>
            <a:r>
              <a:rPr lang="en-US" dirty="0" err="1" smtClean="0"/>
              <a:t>statistiche</a:t>
            </a:r>
            <a:r>
              <a:rPr lang="en-US" dirty="0" smtClean="0"/>
              <a:t> </a:t>
            </a:r>
            <a:r>
              <a:rPr lang="en-US" dirty="0" err="1" smtClean="0"/>
              <a:t>stesse</a:t>
            </a:r>
            <a:r>
              <a:rPr lang="en-US" dirty="0" smtClean="0"/>
              <a:t>, </a:t>
            </a:r>
            <a:r>
              <a:rPr lang="en-US" dirty="0" err="1" smtClean="0"/>
              <a:t>introducendo</a:t>
            </a:r>
            <a:r>
              <a:rPr lang="en-US" dirty="0" smtClean="0"/>
              <a:t> </a:t>
            </a:r>
            <a:r>
              <a:rPr lang="en-US" dirty="0" err="1" smtClean="0"/>
              <a:t>adeguati</a:t>
            </a:r>
            <a:r>
              <a:rPr lang="en-US" dirty="0" smtClean="0"/>
              <a:t> </a:t>
            </a:r>
            <a:r>
              <a:rPr lang="en-US" dirty="0" err="1" smtClean="0"/>
              <a:t>coefficienti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sicurezza</a:t>
            </a:r>
            <a:r>
              <a:rPr lang="en-US" dirty="0" smtClean="0"/>
              <a:t>;</a:t>
            </a:r>
          </a:p>
          <a:p>
            <a:pPr marL="171450" indent="-171450"/>
            <a:r>
              <a:rPr lang="en-US" dirty="0" smtClean="0"/>
              <a:t>	- </a:t>
            </a:r>
            <a:r>
              <a:rPr lang="en-US" dirty="0" err="1" smtClean="0"/>
              <a:t>Previsioni</a:t>
            </a:r>
            <a:r>
              <a:rPr lang="en-US" dirty="0" smtClean="0"/>
              <a:t> </a:t>
            </a:r>
            <a:r>
              <a:rPr lang="en-US" dirty="0" err="1" smtClean="0"/>
              <a:t>statistiche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modelli</a:t>
            </a:r>
            <a:r>
              <a:rPr lang="en-US" dirty="0" smtClean="0"/>
              <a:t> GCM;</a:t>
            </a:r>
          </a:p>
          <a:p>
            <a:pPr marL="171450" indent="-171450"/>
            <a:r>
              <a:rPr lang="en-US" dirty="0" smtClean="0"/>
              <a:t>	- </a:t>
            </a:r>
            <a:r>
              <a:rPr lang="en-US" dirty="0" err="1" smtClean="0"/>
              <a:t>Confronto</a:t>
            </a:r>
            <a:r>
              <a:rPr lang="en-US" dirty="0" smtClean="0"/>
              <a:t> con </a:t>
            </a:r>
            <a:r>
              <a:rPr lang="en-US" dirty="0" err="1" smtClean="0"/>
              <a:t>gli</a:t>
            </a:r>
            <a:r>
              <a:rPr lang="en-US" dirty="0" smtClean="0"/>
              <a:t> stakeholders, la “</a:t>
            </a:r>
            <a:r>
              <a:rPr lang="en-US" dirty="0" err="1" smtClean="0"/>
              <a:t>prova</a:t>
            </a:r>
            <a:r>
              <a:rPr lang="en-US" dirty="0" smtClean="0"/>
              <a:t> del </a:t>
            </a:r>
            <a:r>
              <a:rPr lang="en-US" dirty="0" err="1" smtClean="0"/>
              <a:t>nove</a:t>
            </a:r>
            <a:r>
              <a:rPr lang="en-US" dirty="0" smtClean="0"/>
              <a:t>” </a:t>
            </a:r>
            <a:r>
              <a:rPr lang="en-US" dirty="0" err="1" smtClean="0"/>
              <a:t>dell’utilità</a:t>
            </a:r>
            <a:r>
              <a:rPr lang="en-US" dirty="0" smtClean="0"/>
              <a:t> </a:t>
            </a:r>
            <a:r>
              <a:rPr lang="en-US" dirty="0" err="1" smtClean="0"/>
              <a:t>tecnica</a:t>
            </a:r>
            <a:r>
              <a:rPr lang="en-US" dirty="0" smtClean="0"/>
              <a:t> </a:t>
            </a:r>
            <a:r>
              <a:rPr lang="en-US" dirty="0" err="1" smtClean="0"/>
              <a:t>degli</a:t>
            </a:r>
            <a:r>
              <a:rPr lang="en-US" dirty="0" smtClean="0"/>
              <a:t> </a:t>
            </a:r>
            <a:r>
              <a:rPr lang="en-US" dirty="0" err="1" smtClean="0"/>
              <a:t>scenari</a:t>
            </a:r>
            <a:r>
              <a:rPr lang="en-US" dirty="0" smtClean="0"/>
              <a:t>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err="1" smtClean="0"/>
              <a:t>Valutazione</a:t>
            </a:r>
            <a:r>
              <a:rPr lang="en-US" dirty="0" smtClean="0"/>
              <a:t> </a:t>
            </a:r>
            <a:r>
              <a:rPr lang="en-US" dirty="0" err="1" smtClean="0"/>
              <a:t>rigorosa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incertezza</a:t>
            </a:r>
            <a:r>
              <a:rPr lang="en-US" dirty="0" smtClean="0"/>
              <a:t>, con la </a:t>
            </a:r>
            <a:r>
              <a:rPr lang="en-US" dirty="0" err="1" smtClean="0"/>
              <a:t>consapevolezza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l’incertezza</a:t>
            </a:r>
            <a:r>
              <a:rPr lang="en-US" dirty="0" smtClean="0"/>
              <a:t> è </a:t>
            </a:r>
            <a:r>
              <a:rPr lang="en-US" dirty="0" err="1" smtClean="0"/>
              <a:t>inevitabile</a:t>
            </a:r>
            <a:r>
              <a:rPr lang="en-US" dirty="0" smtClean="0"/>
              <a:t>, ma al tempo </a:t>
            </a:r>
            <a:r>
              <a:rPr lang="en-US" dirty="0" err="1" smtClean="0"/>
              <a:t>stesso</a:t>
            </a:r>
            <a:r>
              <a:rPr lang="en-US" dirty="0" smtClean="0"/>
              <a:t> </a:t>
            </a:r>
            <a:r>
              <a:rPr lang="en-US" dirty="0" err="1" smtClean="0"/>
              <a:t>informazione</a:t>
            </a:r>
            <a:r>
              <a:rPr lang="en-US" dirty="0" smtClean="0"/>
              <a:t> utile </a:t>
            </a:r>
            <a:r>
              <a:rPr lang="en-US" dirty="0" err="1" smtClean="0"/>
              <a:t>ed</a:t>
            </a:r>
            <a:r>
              <a:rPr lang="en-US" dirty="0" smtClean="0"/>
              <a:t> </a:t>
            </a:r>
            <a:r>
              <a:rPr lang="en-US" dirty="0" err="1" smtClean="0"/>
              <a:t>indispensabile</a:t>
            </a:r>
            <a:r>
              <a:rPr lang="en-US" dirty="0" smtClean="0"/>
              <a:t> per </a:t>
            </a:r>
            <a:r>
              <a:rPr lang="en-US" dirty="0" err="1" smtClean="0"/>
              <a:t>l’ingegnere</a:t>
            </a:r>
            <a:r>
              <a:rPr lang="en-US" dirty="0" smtClean="0"/>
              <a:t>.</a:t>
            </a:r>
            <a:endParaRPr lang="it-IT" dirty="0" smtClean="0"/>
          </a:p>
        </p:txBody>
      </p:sp>
      <p:pic>
        <p:nvPicPr>
          <p:cNvPr id="4" name="Immagine 3">
            <a:extLst>
              <a:ext uri="{FF2B5EF4-FFF2-40B4-BE49-F238E27FC236}">
                <a16:creationId xmlns="" xmlns:a16="http://schemas.microsoft.com/office/drawing/2014/main" id="{8DA290F7-F665-406B-B669-10D85AA1DB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4581128"/>
            <a:ext cx="3384376" cy="1339389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4295800" y="5229200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Partenariato</a:t>
            </a:r>
            <a:r>
              <a:rPr lang="en-US" dirty="0" smtClean="0"/>
              <a:t> </a:t>
            </a:r>
            <a:r>
              <a:rPr lang="en-US" dirty="0" err="1" smtClean="0"/>
              <a:t>esteso</a:t>
            </a:r>
            <a:r>
              <a:rPr lang="en-US" dirty="0" smtClean="0"/>
              <a:t> PNRR “</a:t>
            </a:r>
            <a:r>
              <a:rPr lang="en-US" dirty="0" err="1" smtClean="0"/>
              <a:t>Rischi</a:t>
            </a:r>
            <a:r>
              <a:rPr lang="en-US" dirty="0" smtClean="0"/>
              <a:t> </a:t>
            </a:r>
            <a:r>
              <a:rPr lang="en-US" dirty="0" err="1" smtClean="0"/>
              <a:t>ambientali</a:t>
            </a:r>
            <a:r>
              <a:rPr lang="en-US" dirty="0" smtClean="0"/>
              <a:t>, </a:t>
            </a:r>
            <a:r>
              <a:rPr lang="en-US" dirty="0" err="1" smtClean="0"/>
              <a:t>naturali</a:t>
            </a:r>
            <a:r>
              <a:rPr lang="en-US" dirty="0" smtClean="0"/>
              <a:t> </a:t>
            </a:r>
            <a:r>
              <a:rPr lang="en-US" dirty="0" err="1" smtClean="0"/>
              <a:t>ed</a:t>
            </a:r>
            <a:r>
              <a:rPr lang="en-US" dirty="0" smtClean="0"/>
              <a:t> </a:t>
            </a:r>
            <a:r>
              <a:rPr lang="en-US" dirty="0" err="1" smtClean="0"/>
              <a:t>antropici</a:t>
            </a:r>
            <a:r>
              <a:rPr lang="en-US" dirty="0" smtClean="0"/>
              <a:t>”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3491475" y="6309320"/>
            <a:ext cx="4836773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600" b="1" dirty="0" err="1" smtClean="0"/>
              <a:t>Presentazione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disponibile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su</a:t>
            </a:r>
            <a:r>
              <a:rPr lang="en-US" sz="1600" b="1" dirty="0" smtClean="0"/>
              <a:t> www.albertomontanari.it</a:t>
            </a:r>
            <a:endParaRPr lang="it-IT" sz="1600" dirty="0"/>
          </a:p>
        </p:txBody>
      </p:sp>
    </p:spTree>
    <p:extLst>
      <p:ext uri="{BB962C8B-B14F-4D97-AF65-F5344CB8AC3E}">
        <p14:creationId xmlns="" xmlns:p14="http://schemas.microsoft.com/office/powerpoint/2010/main" val="260634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767408" y="2737951"/>
            <a:ext cx="1087320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ctr"/>
            <a:r>
              <a:rPr lang="en-US" sz="2400" dirty="0" smtClean="0"/>
              <a:t>References</a:t>
            </a:r>
          </a:p>
          <a:p>
            <a:pPr marL="228600" indent="-228600" algn="ctr"/>
            <a:endParaRPr lang="en-US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dirty="0" err="1" smtClean="0"/>
              <a:t>Guo</a:t>
            </a:r>
            <a:r>
              <a:rPr lang="en-US" dirty="0" smtClean="0"/>
              <a:t>, R., &amp; Montanari, A. (2022). Historical rainfall data in Northern Italy predict larger meteorological drought hazard than climate projections. </a:t>
            </a:r>
            <a:r>
              <a:rPr lang="en-US" i="1" dirty="0" err="1" smtClean="0"/>
              <a:t>EGUsphere</a:t>
            </a:r>
            <a:r>
              <a:rPr lang="en-US" dirty="0" smtClean="0"/>
              <a:t>, 1-25, </a:t>
            </a:r>
            <a:r>
              <a:rPr lang="it-IT" dirty="0" smtClean="0"/>
              <a:t>https://doi.org/10.5194/egusphere-2022-1058 </a:t>
            </a:r>
            <a:endParaRPr lang="en-US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it-IT" dirty="0" err="1" smtClean="0"/>
              <a:t>Kiem</a:t>
            </a:r>
            <a:r>
              <a:rPr lang="it-IT" dirty="0" smtClean="0"/>
              <a:t>, A. S., </a:t>
            </a:r>
            <a:r>
              <a:rPr lang="it-IT" dirty="0" err="1" smtClean="0"/>
              <a:t>Kuczera</a:t>
            </a:r>
            <a:r>
              <a:rPr lang="it-IT" dirty="0" smtClean="0"/>
              <a:t>, G., </a:t>
            </a:r>
            <a:r>
              <a:rPr lang="it-IT" dirty="0" err="1" smtClean="0"/>
              <a:t>Kozarovski</a:t>
            </a:r>
            <a:r>
              <a:rPr lang="it-IT" dirty="0" smtClean="0"/>
              <a:t>, P., </a:t>
            </a:r>
            <a:r>
              <a:rPr lang="it-IT" dirty="0" err="1" smtClean="0"/>
              <a:t>Zhang</a:t>
            </a:r>
            <a:r>
              <a:rPr lang="it-IT" dirty="0" smtClean="0"/>
              <a:t>, L., &amp; </a:t>
            </a:r>
            <a:r>
              <a:rPr lang="it-IT" dirty="0" err="1" smtClean="0"/>
              <a:t>Willgoose</a:t>
            </a:r>
            <a:r>
              <a:rPr lang="it-IT" dirty="0" smtClean="0"/>
              <a:t>, G. (2021). </a:t>
            </a:r>
            <a:r>
              <a:rPr lang="it-IT" dirty="0" err="1" smtClean="0"/>
              <a:t>Stochastic</a:t>
            </a:r>
            <a:r>
              <a:rPr lang="it-IT" dirty="0" smtClean="0"/>
              <a:t> generation </a:t>
            </a:r>
            <a:r>
              <a:rPr lang="it-IT" dirty="0" err="1" smtClean="0"/>
              <a:t>of</a:t>
            </a:r>
            <a:r>
              <a:rPr lang="it-IT" dirty="0" smtClean="0"/>
              <a:t> future </a:t>
            </a:r>
            <a:r>
              <a:rPr lang="it-IT" dirty="0" err="1" smtClean="0"/>
              <a:t>hydroclimate</a:t>
            </a:r>
            <a:r>
              <a:rPr lang="it-IT" dirty="0" smtClean="0"/>
              <a:t> </a:t>
            </a:r>
            <a:r>
              <a:rPr lang="it-IT" dirty="0" err="1" smtClean="0"/>
              <a:t>using</a:t>
            </a:r>
            <a:r>
              <a:rPr lang="it-IT" dirty="0" smtClean="0"/>
              <a:t> temperature </a:t>
            </a:r>
            <a:r>
              <a:rPr lang="it-IT" dirty="0" err="1" smtClean="0"/>
              <a:t>as</a:t>
            </a:r>
            <a:r>
              <a:rPr lang="it-IT" dirty="0" smtClean="0"/>
              <a:t> a </a:t>
            </a:r>
            <a:r>
              <a:rPr lang="it-IT" dirty="0" err="1" smtClean="0"/>
              <a:t>climate</a:t>
            </a:r>
            <a:r>
              <a:rPr lang="it-IT" dirty="0" smtClean="0"/>
              <a:t> </a:t>
            </a:r>
            <a:r>
              <a:rPr lang="it-IT" dirty="0" err="1" smtClean="0"/>
              <a:t>change</a:t>
            </a:r>
            <a:r>
              <a:rPr lang="it-IT" dirty="0" smtClean="0"/>
              <a:t> </a:t>
            </a:r>
            <a:r>
              <a:rPr lang="it-IT" dirty="0" err="1" smtClean="0"/>
              <a:t>covariate</a:t>
            </a:r>
            <a:r>
              <a:rPr lang="it-IT" dirty="0" smtClean="0"/>
              <a:t>. Water </a:t>
            </a:r>
            <a:r>
              <a:rPr lang="it-IT" dirty="0" err="1" smtClean="0"/>
              <a:t>Resources</a:t>
            </a:r>
            <a:r>
              <a:rPr lang="it-IT" dirty="0" smtClean="0"/>
              <a:t> </a:t>
            </a:r>
            <a:r>
              <a:rPr lang="it-IT" dirty="0" err="1" smtClean="0"/>
              <a:t>Research</a:t>
            </a:r>
            <a:r>
              <a:rPr lang="it-IT" dirty="0" smtClean="0"/>
              <a:t>, e2020WR027331. 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Moon, H., </a:t>
            </a:r>
            <a:r>
              <a:rPr lang="en-US" dirty="0" err="1" smtClean="0"/>
              <a:t>Gudmundsson</a:t>
            </a:r>
            <a:r>
              <a:rPr lang="en-US" dirty="0" smtClean="0"/>
              <a:t>, L., &amp; </a:t>
            </a:r>
            <a:r>
              <a:rPr lang="en-US" dirty="0" err="1" smtClean="0"/>
              <a:t>Seneviratne</a:t>
            </a:r>
            <a:r>
              <a:rPr lang="en-US" dirty="0" smtClean="0"/>
              <a:t>, S. I. ( 2018). Drought persistence errors in global climate models. Journal of Geophysical Research: Atmospheres, 123, 3483– 3496. https://doi.org/10.1002/2017JD027577. 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err="1" smtClean="0"/>
              <a:t>Papalexiou</a:t>
            </a:r>
            <a:r>
              <a:rPr lang="en-US" dirty="0" smtClean="0"/>
              <a:t>, S. M. (2018). Unified theory for stochastic </a:t>
            </a:r>
            <a:r>
              <a:rPr lang="en-US" dirty="0" err="1" smtClean="0"/>
              <a:t>modelling</a:t>
            </a:r>
            <a:r>
              <a:rPr lang="en-US" dirty="0" smtClean="0"/>
              <a:t> of </a:t>
            </a:r>
            <a:r>
              <a:rPr lang="en-US" dirty="0" err="1" smtClean="0"/>
              <a:t>hydroclimatic</a:t>
            </a:r>
            <a:r>
              <a:rPr lang="en-US" dirty="0" smtClean="0"/>
              <a:t> processes: Preserving marginal distributions, correlation structures, and intermittency. </a:t>
            </a:r>
            <a:r>
              <a:rPr lang="en-US" i="1" dirty="0" smtClean="0"/>
              <a:t>Advances in water resources</a:t>
            </a:r>
            <a:r>
              <a:rPr lang="en-US" dirty="0" smtClean="0"/>
              <a:t>, </a:t>
            </a:r>
            <a:r>
              <a:rPr lang="en-US" i="1" dirty="0" smtClean="0"/>
              <a:t>115</a:t>
            </a:r>
            <a:r>
              <a:rPr lang="en-US" dirty="0" smtClean="0"/>
              <a:t>, 234-252.</a:t>
            </a:r>
          </a:p>
          <a:p>
            <a:pPr marL="228600" indent="-228600"/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25496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PERTINA">
  <a:themeElements>
    <a:clrScheme name="Personalizzato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95959"/>
      </a:hlink>
      <a:folHlink>
        <a:srgbClr val="59595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000" b="1" dirty="0" smtClean="0">
            <a:solidFill>
              <a:schemeClr val="bg1"/>
            </a:solidFill>
            <a:latin typeface="Century Gothic" panose="020B0502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DIAPOSITIVE">
  <a:themeElements>
    <a:clrScheme name="Personalizzato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95959"/>
      </a:hlink>
      <a:folHlink>
        <a:srgbClr val="59595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HIUSURA">
  <a:themeElements>
    <a:clrScheme name="Personalizzato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95959"/>
      </a:hlink>
      <a:folHlink>
        <a:srgbClr val="59595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826</Words>
  <Application>Microsoft Office PowerPoint</Application>
  <PresentationFormat>Personalizzato</PresentationFormat>
  <Paragraphs>72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9</vt:i4>
      </vt:variant>
    </vt:vector>
  </HeadingPairs>
  <TitlesOfParts>
    <vt:vector size="12" baseType="lpstr">
      <vt:lpstr>COPERTINA</vt:lpstr>
      <vt:lpstr>DIAPOSITIVE</vt:lpstr>
      <vt:lpstr>CHIUSURA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Company>Università di Bologna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sturno</cp:lastModifiedBy>
  <cp:revision>107</cp:revision>
  <dcterms:created xsi:type="dcterms:W3CDTF">2017-11-13T10:11:35Z</dcterms:created>
  <dcterms:modified xsi:type="dcterms:W3CDTF">2022-11-10T07:52:13Z</dcterms:modified>
</cp:coreProperties>
</file>