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4" r:id="rId5"/>
    <p:sldId id="282" r:id="rId6"/>
    <p:sldId id="283" r:id="rId7"/>
    <p:sldId id="292" r:id="rId8"/>
    <p:sldId id="293" r:id="rId9"/>
    <p:sldId id="294" r:id="rId10"/>
    <p:sldId id="291" r:id="rId11"/>
    <p:sldId id="295" r:id="rId12"/>
    <p:sldId id="290" r:id="rId13"/>
    <p:sldId id="296" r:id="rId14"/>
    <p:sldId id="281" r:id="rId1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p:scale>
          <a:sx n="100" d="100"/>
          <a:sy n="100" d="100"/>
        </p:scale>
        <p:origin x="-1176" y="-1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 xmlns:p14="http://schemas.microsoft.com/office/powerpoint/2010/main"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2290" name="AutoShape 2" descr="EGU22 - EGU General Assembly rules of conduct"/>
          <p:cNvSpPr>
            <a:spLocks noChangeAspect="1" noChangeArrowheads="1"/>
          </p:cNvSpPr>
          <p:nvPr userDrawn="1"/>
        </p:nvSpPr>
        <p:spPr bwMode="auto">
          <a:xfrm>
            <a:off x="155575" y="-876300"/>
            <a:ext cx="1304925" cy="1828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2292" name="AutoShape 4" descr="EGU22 - EGU General Assembly rules of conduct"/>
          <p:cNvSpPr>
            <a:spLocks noChangeAspect="1" noChangeArrowheads="1"/>
          </p:cNvSpPr>
          <p:nvPr userDrawn="1"/>
        </p:nvSpPr>
        <p:spPr bwMode="auto">
          <a:xfrm>
            <a:off x="155575" y="-876300"/>
            <a:ext cx="1304925" cy="1828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 xmlns:p14="http://schemas.microsoft.com/office/powerpoint/2010/main"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 xmlns:p14="http://schemas.microsoft.com/office/powerpoint/2010/main"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2238348" y="766414"/>
            <a:ext cx="2047541" cy="1448140"/>
          </a:xfrm>
          <a:prstGeom prst="rect">
            <a:avLst/>
          </a:prstGeom>
        </p:spPr>
      </p:pic>
      <p:pic>
        <p:nvPicPr>
          <p:cNvPr id="5" name="Picture 30" descr="http://www.civil.ntua.gr/static/img/civil-logo-eng.png"/>
          <p:cNvPicPr/>
          <p:nvPr userDrawn="1"/>
        </p:nvPicPr>
        <p:blipFill rotWithShape="1">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r="63882"/>
          <a:stretch/>
        </p:blipFill>
        <p:spPr bwMode="auto">
          <a:xfrm>
            <a:off x="238084" y="883608"/>
            <a:ext cx="1976755" cy="895350"/>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sp>
        <p:nvSpPr>
          <p:cNvPr id="7" name="CasellaDiTesto 6"/>
          <p:cNvSpPr txBox="1"/>
          <p:nvPr userDrawn="1"/>
        </p:nvSpPr>
        <p:spPr>
          <a:xfrm>
            <a:off x="166646" y="1755916"/>
            <a:ext cx="2071702" cy="350930"/>
          </a:xfrm>
          <a:prstGeom prst="rect">
            <a:avLst/>
          </a:prstGeom>
          <a:noFill/>
        </p:spPr>
        <p:txBody>
          <a:bodyPr wrap="square" rtlCol="0">
            <a:spAutoFit/>
          </a:bodyPr>
          <a:lstStyle/>
          <a:p>
            <a:pPr algn="ctr">
              <a:lnSpc>
                <a:spcPts val="1000"/>
              </a:lnSpc>
            </a:pPr>
            <a:r>
              <a:rPr lang="it-IT" sz="1200" b="0" dirty="0" smtClean="0">
                <a:solidFill>
                  <a:schemeClr val="bg1"/>
                </a:solidFill>
                <a:latin typeface="Century Gothic" panose="020B0502020202020204" pitchFamily="34" charset="0"/>
              </a:rPr>
              <a:t>National </a:t>
            </a:r>
            <a:r>
              <a:rPr lang="it-IT" sz="1200" b="0" dirty="0" err="1" smtClean="0">
                <a:solidFill>
                  <a:schemeClr val="bg1"/>
                </a:solidFill>
                <a:latin typeface="Century Gothic" panose="020B0502020202020204" pitchFamily="34" charset="0"/>
              </a:rPr>
              <a:t>Technical</a:t>
            </a:r>
            <a:r>
              <a:rPr lang="it-IT" sz="1200" b="0" dirty="0" smtClean="0">
                <a:solidFill>
                  <a:schemeClr val="bg1"/>
                </a:solidFill>
                <a:latin typeface="Century Gothic" panose="020B0502020202020204" pitchFamily="34" charset="0"/>
              </a:rPr>
              <a:t> </a:t>
            </a:r>
            <a:r>
              <a:rPr lang="it-IT" sz="1200" b="0" dirty="0" err="1" smtClean="0">
                <a:solidFill>
                  <a:schemeClr val="bg1"/>
                </a:solidFill>
                <a:latin typeface="Century Gothic" panose="020B0502020202020204" pitchFamily="34" charset="0"/>
              </a:rPr>
              <a:t>University</a:t>
            </a:r>
            <a:r>
              <a:rPr lang="it-IT" sz="1200" b="0" dirty="0" smtClean="0">
                <a:solidFill>
                  <a:schemeClr val="bg1"/>
                </a:solidFill>
                <a:latin typeface="Century Gothic" panose="020B0502020202020204" pitchFamily="34" charset="0"/>
              </a:rPr>
              <a:t> </a:t>
            </a:r>
            <a:r>
              <a:rPr lang="it-IT" sz="1200" b="0" dirty="0" err="1" smtClean="0">
                <a:solidFill>
                  <a:schemeClr val="bg1"/>
                </a:solidFill>
                <a:latin typeface="Century Gothic" panose="020B0502020202020204" pitchFamily="34" charset="0"/>
              </a:rPr>
              <a:t>of</a:t>
            </a:r>
            <a:r>
              <a:rPr lang="it-IT" sz="1200" b="0" dirty="0" smtClean="0">
                <a:solidFill>
                  <a:schemeClr val="bg1"/>
                </a:solidFill>
                <a:latin typeface="Century Gothic" panose="020B0502020202020204" pitchFamily="34" charset="0"/>
              </a:rPr>
              <a:t> </a:t>
            </a:r>
            <a:r>
              <a:rPr lang="it-IT" sz="1200" b="0" dirty="0" err="1" smtClean="0">
                <a:solidFill>
                  <a:schemeClr val="bg1"/>
                </a:solidFill>
                <a:latin typeface="Century Gothic" panose="020B0502020202020204" pitchFamily="34" charset="0"/>
              </a:rPr>
              <a:t>Athens</a:t>
            </a:r>
            <a:endParaRPr lang="it-IT" sz="1200" b="0" dirty="0" smtClean="0">
              <a:solidFill>
                <a:schemeClr val="bg1"/>
              </a:solidFill>
              <a:latin typeface="Century Gothic" panose="020B0502020202020204" pitchFamily="34" charset="0"/>
            </a:endParaRPr>
          </a:p>
        </p:txBody>
      </p:sp>
    </p:spTree>
    <p:extLst>
      <p:ext uri="{BB962C8B-B14F-4D97-AF65-F5344CB8AC3E}">
        <p14:creationId xmlns="" xmlns:p14="http://schemas.microsoft.com/office/powerpoint/2010/main"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 xmlns:a14="http://schemas.microsoft.com/office/drawing/2010/main" val="0"/>
              </a:ext>
            </a:extLst>
          </a:blip>
          <a:srcRect b="4910"/>
          <a:stretch/>
        </p:blipFill>
        <p:spPr>
          <a:xfrm>
            <a:off x="10680747" y="5877273"/>
            <a:ext cx="1391917" cy="936104"/>
          </a:xfrm>
          <a:prstGeom prst="rect">
            <a:avLst/>
          </a:prstGeom>
        </p:spPr>
      </p:pic>
      <p:pic>
        <p:nvPicPr>
          <p:cNvPr id="3" name="Picture 30" descr="http://www.civil.ntua.gr/static/img/civil-logo-eng.png"/>
          <p:cNvPicPr/>
          <p:nvPr userDrawn="1"/>
        </p:nvPicPr>
        <p:blipFill rotWithShape="1">
          <a:blip r:embed="rId7"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r="63882"/>
          <a:stretch/>
        </p:blipFill>
        <p:spPr bwMode="auto">
          <a:xfrm>
            <a:off x="9606976" y="6007362"/>
            <a:ext cx="1112659" cy="490686"/>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4337" name="Picture 1"/>
          <p:cNvPicPr>
            <a:picLocks noChangeAspect="1" noChangeArrowheads="1"/>
          </p:cNvPicPr>
          <p:nvPr userDrawn="1"/>
        </p:nvPicPr>
        <p:blipFill>
          <a:blip r:embed="rId8"/>
          <a:srcRect/>
          <a:stretch>
            <a:fillRect/>
          </a:stretch>
        </p:blipFill>
        <p:spPr bwMode="auto">
          <a:xfrm>
            <a:off x="8760296" y="6021288"/>
            <a:ext cx="550505" cy="770707"/>
          </a:xfrm>
          <a:prstGeom prst="rect">
            <a:avLst/>
          </a:prstGeom>
          <a:noFill/>
          <a:ln w="9525">
            <a:noFill/>
            <a:miter lim="800000"/>
            <a:headEnd/>
            <a:tailEnd/>
          </a:ln>
          <a:effectLst/>
        </p:spPr>
      </p:pic>
    </p:spTree>
    <p:extLst>
      <p:ext uri="{BB962C8B-B14F-4D97-AF65-F5344CB8AC3E}">
        <p14:creationId xmlns="" xmlns:p14="http://schemas.microsoft.com/office/powerpoint/2010/main"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772431" y="404663"/>
            <a:ext cx="2648455" cy="1873141"/>
          </a:xfrm>
          <a:prstGeom prst="rect">
            <a:avLst/>
          </a:prstGeom>
        </p:spPr>
      </p:pic>
    </p:spTree>
    <p:extLst>
      <p:ext uri="{BB962C8B-B14F-4D97-AF65-F5344CB8AC3E}">
        <p14:creationId xmlns="" xmlns:p14="http://schemas.microsoft.com/office/powerpoint/2010/main"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hyperlink" Target="https://agupubs.onlinelibrary.wiley.com/doi/epdf/10.1029/2021WR031215" TargetMode="External"/><Relationship Id="rId2" Type="http://schemas.openxmlformats.org/officeDocument/2006/relationships/hyperlink" Target="https://www.albertomontanari.it/bluecat" TargetMode="Externa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hyperlink" Target="https://github.com/albertomontanari/hymodbluecat" TargetMode="External"/><Relationship Id="rId4" Type="http://schemas.openxmlformats.org/officeDocument/2006/relationships/hyperlink" Target="https://www.mdpi.com/2306-5338/9/5/86"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405937"/>
            <a:ext cx="6913364" cy="3527119"/>
          </a:xfrm>
        </p:spPr>
        <p:txBody>
          <a:bodyPr>
            <a:spAutoFit/>
          </a:bodyPr>
          <a:lstStyle/>
          <a:p>
            <a:r>
              <a:rPr lang="en-US" dirty="0" err="1" smtClean="0"/>
              <a:t>Bluecat</a:t>
            </a:r>
            <a:r>
              <a:rPr lang="en-US" dirty="0" smtClean="0"/>
              <a:t>: A Local Uncertainty Estimator for Deterministic Simulations and Predictions (or: Understanding why a model is uncertain)</a:t>
            </a:r>
          </a:p>
          <a:p>
            <a:endParaRPr lang="en-US"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3579614"/>
            <a:ext cx="7008283" cy="425450"/>
          </a:xfrm>
        </p:spPr>
        <p:txBody>
          <a:bodyPr/>
          <a:lstStyle/>
          <a:p>
            <a:r>
              <a:rPr lang="it-IT" dirty="0" err="1" smtClean="0">
                <a:latin typeface="Calibri" panose="020F0502020204030204" pitchFamily="34" charset="0"/>
                <a:cs typeface="Calibri" panose="020F0502020204030204" pitchFamily="34" charset="0"/>
              </a:rPr>
              <a:t>Demetris</a:t>
            </a:r>
            <a:r>
              <a:rPr lang="it-IT" dirty="0" smtClean="0">
                <a:latin typeface="Calibri" panose="020F0502020204030204" pitchFamily="34" charset="0"/>
                <a:cs typeface="Calibri" panose="020F0502020204030204" pitchFamily="34" charset="0"/>
              </a:rPr>
              <a:t> Koutsoyiannis</a:t>
            </a:r>
          </a:p>
          <a:p>
            <a:endParaRPr lang="it-IT" dirty="0" smtClean="0">
              <a:latin typeface="Calibri" panose="020F0502020204030204" pitchFamily="34" charset="0"/>
              <a:cs typeface="Calibri" panose="020F0502020204030204" pitchFamily="34" charset="0"/>
            </a:endParaRPr>
          </a:p>
          <a:p>
            <a:endParaRPr lang="it-IT" dirty="0" smtClean="0">
              <a:latin typeface="Calibri" panose="020F0502020204030204" pitchFamily="34" charset="0"/>
              <a:cs typeface="Calibri" panose="020F0502020204030204" pitchFamily="34" charset="0"/>
            </a:endParaRPr>
          </a:p>
          <a:p>
            <a:r>
              <a:rPr lang="it-IT" dirty="0" smtClean="0">
                <a:latin typeface="Calibri" panose="020F0502020204030204" pitchFamily="34" charset="0"/>
                <a:cs typeface="Calibri" panose="020F0502020204030204" pitchFamily="34" charset="0"/>
              </a:rPr>
              <a:t>Alberto Montanari</a:t>
            </a:r>
          </a:p>
        </p:txBody>
      </p:sp>
      <p:sp>
        <p:nvSpPr>
          <p:cNvPr id="4" name="Segnaposto testo 3"/>
          <p:cNvSpPr>
            <a:spLocks noGrp="1"/>
          </p:cNvSpPr>
          <p:nvPr>
            <p:ph type="body" sz="quarter" idx="12"/>
          </p:nvPr>
        </p:nvSpPr>
        <p:spPr>
          <a:xfrm>
            <a:off x="4751918" y="5229200"/>
            <a:ext cx="7105649" cy="791418"/>
          </a:xfrm>
        </p:spPr>
        <p:txBody>
          <a:bodyPr/>
          <a:lstStyle/>
          <a:p>
            <a:r>
              <a:rPr lang="en-GB" dirty="0" smtClean="0">
                <a:latin typeface="Calibri" panose="020F0502020204030204" pitchFamily="34" charset="0"/>
                <a:cs typeface="Calibri" panose="020F0502020204030204" pitchFamily="34" charset="0"/>
              </a:rPr>
              <a:t>Department of Civil, Chemical, Environmental and Material Engineering, Alma Mater </a:t>
            </a:r>
            <a:r>
              <a:rPr lang="en-GB" dirty="0" err="1" smtClean="0">
                <a:latin typeface="Calibri" panose="020F0502020204030204" pitchFamily="34" charset="0"/>
                <a:cs typeface="Calibri" panose="020F0502020204030204" pitchFamily="34" charset="0"/>
              </a:rPr>
              <a:t>Studiorum</a:t>
            </a:r>
            <a:r>
              <a:rPr lang="en-GB" dirty="0" smtClean="0">
                <a:latin typeface="Calibri" panose="020F0502020204030204" pitchFamily="34" charset="0"/>
                <a:cs typeface="Calibri" panose="020F0502020204030204" pitchFamily="34" charset="0"/>
              </a:rPr>
              <a:t>, University of Bologna</a:t>
            </a:r>
          </a:p>
          <a:p>
            <a:endParaRPr lang="en-GB" dirty="0" smtClean="0">
              <a:latin typeface="Calibri" panose="020F0502020204030204" pitchFamily="34" charset="0"/>
              <a:cs typeface="Calibri" panose="020F0502020204030204" pitchFamily="34" charset="0"/>
            </a:endParaRPr>
          </a:p>
          <a:p>
            <a:endParaRPr lang="en-GB" dirty="0" smtClean="0">
              <a:latin typeface="Calibri" panose="020F0502020204030204" pitchFamily="34" charset="0"/>
              <a:cs typeface="Calibri" panose="020F0502020204030204" pitchFamily="34" charset="0"/>
            </a:endParaRPr>
          </a:p>
          <a:p>
            <a:endParaRPr lang="en-GB" dirty="0" smtClean="0">
              <a:latin typeface="Calibri" panose="020F0502020204030204" pitchFamily="34" charset="0"/>
              <a:cs typeface="Calibri" panose="020F0502020204030204" pitchFamily="34" charset="0"/>
            </a:endParaRPr>
          </a:p>
          <a:p>
            <a:endParaRPr lang="en-GB" dirty="0" smtClean="0">
              <a:latin typeface="Calibri" panose="020F0502020204030204" pitchFamily="34" charset="0"/>
              <a:cs typeface="Calibri" panose="020F0502020204030204" pitchFamily="34" charset="0"/>
            </a:endParaRPr>
          </a:p>
          <a:p>
            <a:r>
              <a:rPr lang="en-GB" sz="1200" dirty="0" smtClean="0">
                <a:latin typeface="Calibri" panose="020F0502020204030204" pitchFamily="34" charset="0"/>
                <a:cs typeface="Calibri" panose="020F0502020204030204" pitchFamily="34" charset="0"/>
              </a:rPr>
              <a:t>Presentation available at https://www.albertomontanari.it\\</a:t>
            </a:r>
            <a:endParaRPr lang="en-GB" sz="1200" dirty="0">
              <a:latin typeface="Calibri" panose="020F0502020204030204" pitchFamily="34" charset="0"/>
              <a:cs typeface="Calibri" panose="020F0502020204030204" pitchFamily="34" charset="0"/>
            </a:endParaRPr>
          </a:p>
        </p:txBody>
      </p:sp>
      <p:pic>
        <p:nvPicPr>
          <p:cNvPr id="5" name="Picture 2"/>
          <p:cNvPicPr>
            <a:picLocks noChangeAspect="1" noChangeArrowheads="1"/>
          </p:cNvPicPr>
          <p:nvPr/>
        </p:nvPicPr>
        <p:blipFill>
          <a:blip r:embed="rId2"/>
          <a:srcRect/>
          <a:stretch>
            <a:fillRect/>
          </a:stretch>
        </p:blipFill>
        <p:spPr bwMode="auto">
          <a:xfrm>
            <a:off x="1199456" y="2060848"/>
            <a:ext cx="1565936" cy="1879123"/>
          </a:xfrm>
          <a:prstGeom prst="rect">
            <a:avLst/>
          </a:prstGeom>
          <a:noFill/>
          <a:ln w="9525">
            <a:noFill/>
            <a:miter lim="800000"/>
            <a:headEnd/>
            <a:tailEnd/>
          </a:ln>
          <a:effectLst/>
        </p:spPr>
      </p:pic>
      <p:sp>
        <p:nvSpPr>
          <p:cNvPr id="8" name="Rettangolo 7"/>
          <p:cNvSpPr/>
          <p:nvPr/>
        </p:nvSpPr>
        <p:spPr>
          <a:xfrm>
            <a:off x="309522" y="4005064"/>
            <a:ext cx="3571900" cy="646331"/>
          </a:xfrm>
          <a:prstGeom prst="rect">
            <a:avLst/>
          </a:prstGeom>
        </p:spPr>
        <p:txBody>
          <a:bodyPr wrap="square">
            <a:spAutoFit/>
          </a:bodyPr>
          <a:lstStyle/>
          <a:p>
            <a:pPr algn="ctr"/>
            <a:r>
              <a:rPr lang="en-US" sz="900" dirty="0" smtClean="0">
                <a:solidFill>
                  <a:schemeClr val="bg1"/>
                </a:solidFill>
              </a:rPr>
              <a:t>Cropped from the picture available at https://www.flickr.com/photos/cizauskas/36142084534/ </a:t>
            </a:r>
            <a:br>
              <a:rPr lang="en-US" sz="900" dirty="0" smtClean="0">
                <a:solidFill>
                  <a:schemeClr val="bg1"/>
                </a:solidFill>
              </a:rPr>
            </a:br>
            <a:r>
              <a:rPr lang="en-US" sz="900" dirty="0" smtClean="0">
                <a:solidFill>
                  <a:schemeClr val="bg1"/>
                </a:solidFill>
              </a:rPr>
              <a:t>of the Andy Warhol exhibition at the </a:t>
            </a:r>
            <a:br>
              <a:rPr lang="en-US" sz="900" dirty="0" smtClean="0">
                <a:solidFill>
                  <a:schemeClr val="bg1"/>
                </a:solidFill>
              </a:rPr>
            </a:br>
            <a:r>
              <a:rPr lang="en-US" sz="900" dirty="0" smtClean="0">
                <a:solidFill>
                  <a:schemeClr val="bg1"/>
                </a:solidFill>
              </a:rPr>
              <a:t>High Museum, Atlanta, Georgia, USA (CC BY-NC-ND 4.0)</a:t>
            </a:r>
            <a:endParaRPr lang="it-IT" sz="900" dirty="0">
              <a:solidFill>
                <a:schemeClr val="bg1"/>
              </a:solidFill>
            </a:endParaRPr>
          </a:p>
        </p:txBody>
      </p:sp>
      <p:sp>
        <p:nvSpPr>
          <p:cNvPr id="9" name="Segnaposto testo 3"/>
          <p:cNvSpPr txBox="1">
            <a:spLocks/>
          </p:cNvSpPr>
          <p:nvPr/>
        </p:nvSpPr>
        <p:spPr>
          <a:xfrm>
            <a:off x="4748203" y="3933056"/>
            <a:ext cx="7105649" cy="791418"/>
          </a:xfrm>
          <a:prstGeom prst="rect">
            <a:avLst/>
          </a:prstGeom>
        </p:spPr>
        <p:txBody>
          <a:bodyPr/>
          <a:lstStyle/>
          <a:p>
            <a:pPr lvl="0">
              <a:spcBef>
                <a:spcPct val="20000"/>
              </a:spcBef>
            </a:pPr>
            <a:r>
              <a:rPr lang="en-US" sz="2000" dirty="0" smtClean="0">
                <a:solidFill>
                  <a:schemeClr val="bg1"/>
                </a:solidFill>
                <a:latin typeface="Calibri" panose="020F0502020204030204" pitchFamily="34" charset="0"/>
                <a:cs typeface="Calibri" panose="020F0502020204030204" pitchFamily="34" charset="0"/>
              </a:rPr>
              <a:t>National Technical University of Athens, </a:t>
            </a:r>
            <a:r>
              <a:rPr lang="en-US" sz="2000" dirty="0" err="1" smtClean="0">
                <a:solidFill>
                  <a:schemeClr val="bg1"/>
                </a:solidFill>
                <a:latin typeface="Calibri" panose="020F0502020204030204" pitchFamily="34" charset="0"/>
                <a:cs typeface="Calibri" panose="020F0502020204030204" pitchFamily="34" charset="0"/>
              </a:rPr>
              <a:t>Zographou</a:t>
            </a:r>
            <a:r>
              <a:rPr lang="en-US" sz="2000" dirty="0" smtClean="0">
                <a:solidFill>
                  <a:schemeClr val="bg1"/>
                </a:solidFill>
                <a:latin typeface="Calibri" panose="020F0502020204030204" pitchFamily="34" charset="0"/>
                <a:cs typeface="Calibri" panose="020F0502020204030204" pitchFamily="34" charset="0"/>
              </a:rPr>
              <a:t>, Greece</a:t>
            </a:r>
            <a:endParaRPr lang="en-GB" sz="2000" dirty="0" smtClean="0">
              <a:solidFill>
                <a:schemeClr val="bg1"/>
              </a:solidFill>
              <a:latin typeface="Calibri" panose="020F0502020204030204" pitchFamily="34" charset="0"/>
              <a:cs typeface="Calibri" panose="020F0502020204030204" pitchFamily="34" charset="0"/>
            </a:endParaRPr>
          </a:p>
        </p:txBody>
      </p:sp>
      <p:pic>
        <p:nvPicPr>
          <p:cNvPr id="1027" name="Picture 3"/>
          <p:cNvPicPr>
            <a:picLocks noChangeAspect="1" noChangeArrowheads="1"/>
          </p:cNvPicPr>
          <p:nvPr/>
        </p:nvPicPr>
        <p:blipFill>
          <a:blip r:embed="rId3"/>
          <a:srcRect/>
          <a:stretch>
            <a:fillRect/>
          </a:stretch>
        </p:blipFill>
        <p:spPr bwMode="auto">
          <a:xfrm>
            <a:off x="407368" y="6093296"/>
            <a:ext cx="857250" cy="323850"/>
          </a:xfrm>
          <a:prstGeom prst="rect">
            <a:avLst/>
          </a:prstGeom>
          <a:noFill/>
          <a:ln w="9525">
            <a:noFill/>
            <a:miter lim="800000"/>
            <a:headEnd/>
            <a:tailEnd/>
          </a:ln>
          <a:effectLst/>
        </p:spPr>
      </p:pic>
      <p:sp>
        <p:nvSpPr>
          <p:cNvPr id="7170" name="AutoShape 2" descr="EGU22 - EGU General Assembly rules of conduct"/>
          <p:cNvSpPr>
            <a:spLocks noChangeAspect="1" noChangeArrowheads="1"/>
          </p:cNvSpPr>
          <p:nvPr/>
        </p:nvSpPr>
        <p:spPr bwMode="auto">
          <a:xfrm>
            <a:off x="155575" y="-876300"/>
            <a:ext cx="1304925" cy="1828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172" name="AutoShape 4" descr="EGU22 - EGU General Assembly rules of conduct"/>
          <p:cNvSpPr>
            <a:spLocks noChangeAspect="1" noChangeArrowheads="1"/>
          </p:cNvSpPr>
          <p:nvPr/>
        </p:nvSpPr>
        <p:spPr bwMode="auto">
          <a:xfrm>
            <a:off x="155575" y="-876300"/>
            <a:ext cx="1304925" cy="1828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7173" name="Picture 5"/>
          <p:cNvPicPr>
            <a:picLocks noChangeAspect="1" noChangeArrowheads="1"/>
          </p:cNvPicPr>
          <p:nvPr/>
        </p:nvPicPr>
        <p:blipFill>
          <a:blip r:embed="rId4"/>
          <a:srcRect/>
          <a:stretch>
            <a:fillRect/>
          </a:stretch>
        </p:blipFill>
        <p:spPr bwMode="auto">
          <a:xfrm>
            <a:off x="2279577" y="5868645"/>
            <a:ext cx="648072" cy="907301"/>
          </a:xfrm>
          <a:prstGeom prst="rect">
            <a:avLst/>
          </a:prstGeom>
          <a:noFill/>
          <a:ln w="9525">
            <a:noFill/>
            <a:miter lim="800000"/>
            <a:headEnd/>
            <a:tailEnd/>
          </a:ln>
          <a:effectLst/>
        </p:spPr>
      </p:pic>
      <p:pic>
        <p:nvPicPr>
          <p:cNvPr id="10241" name="Picture 1"/>
          <p:cNvPicPr>
            <a:picLocks noChangeAspect="1" noChangeArrowheads="1"/>
          </p:cNvPicPr>
          <p:nvPr/>
        </p:nvPicPr>
        <p:blipFill>
          <a:blip r:embed="rId5"/>
          <a:srcRect/>
          <a:stretch>
            <a:fillRect/>
          </a:stretch>
        </p:blipFill>
        <p:spPr bwMode="auto">
          <a:xfrm>
            <a:off x="9525" y="4797152"/>
            <a:ext cx="4314179" cy="786020"/>
          </a:xfrm>
          <a:prstGeom prst="rect">
            <a:avLst/>
          </a:prstGeom>
          <a:noFill/>
          <a:ln w="9525">
            <a:noFill/>
            <a:miter lim="800000"/>
            <a:headEnd/>
            <a:tailEnd/>
          </a:ln>
          <a:effectLst/>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2037"/>
            <a:ext cx="11233149" cy="648071"/>
          </a:xfrm>
        </p:spPr>
        <p:txBody>
          <a:bodyPr/>
          <a:lstStyle/>
          <a:p>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application: Arno River @ </a:t>
            </a:r>
            <a:r>
              <a:rPr lang="en-GB" sz="3200" dirty="0" err="1" smtClean="0">
                <a:latin typeface="Calibri" panose="020F0502020204030204" pitchFamily="34" charset="0"/>
                <a:cs typeface="Calibri" panose="020F0502020204030204" pitchFamily="34" charset="0"/>
              </a:rPr>
              <a:t>Subbiano</a:t>
            </a:r>
            <a:r>
              <a:rPr lang="en-GB" sz="3200" dirty="0" smtClean="0">
                <a:latin typeface="Calibri" panose="020F0502020204030204" pitchFamily="34" charset="0"/>
                <a:cs typeface="Calibri" panose="020F0502020204030204" pitchFamily="34" charset="0"/>
              </a:rPr>
              <a:t> case study</a:t>
            </a:r>
          </a:p>
        </p:txBody>
      </p:sp>
      <p:sp>
        <p:nvSpPr>
          <p:cNvPr id="7" name="Segnaposto testo 2"/>
          <p:cNvSpPr txBox="1">
            <a:spLocks/>
          </p:cNvSpPr>
          <p:nvPr/>
        </p:nvSpPr>
        <p:spPr>
          <a:xfrm>
            <a:off x="309522" y="1036305"/>
            <a:ext cx="3500462" cy="606745"/>
          </a:xfrm>
          <a:prstGeom prst="rect">
            <a:avLst/>
          </a:prstGeom>
        </p:spPr>
        <p:txBody>
          <a:bodyPr/>
          <a:lstStyle/>
          <a:p>
            <a:pPr marL="180975" lvl="0" indent="-180975">
              <a:spcBef>
                <a:spcPts val="600"/>
              </a:spcBef>
              <a:buFont typeface="Arial" pitchFamily="34" charset="0"/>
              <a:buChar char="•"/>
            </a:pPr>
            <a:r>
              <a:rPr lang="en-US" dirty="0" smtClean="0">
                <a:latin typeface="Times New Roman" pitchFamily="18" charset="0"/>
                <a:cs typeface="Times New Roman" pitchFamily="18" charset="0"/>
              </a:rPr>
              <a:t>Catchment area: 752 km</a:t>
            </a:r>
            <a:r>
              <a:rPr lang="en-US" baseline="30000" dirty="0" smtClean="0">
                <a:latin typeface="Times New Roman" pitchFamily="18" charset="0"/>
                <a:cs typeface="Times New Roman" pitchFamily="18" charset="0"/>
              </a:rPr>
              <a:t>2</a:t>
            </a:r>
          </a:p>
          <a:p>
            <a:pPr marL="180975" lvl="0" indent="-180975">
              <a:spcBef>
                <a:spcPts val="600"/>
              </a:spcBef>
              <a:buFont typeface="Arial" pitchFamily="34" charset="0"/>
              <a:buChar char="•"/>
            </a:pPr>
            <a:r>
              <a:rPr lang="en-US" dirty="0" smtClean="0">
                <a:latin typeface="Times New Roman" pitchFamily="18" charset="0"/>
                <a:cs typeface="Times New Roman" pitchFamily="18" charset="0"/>
              </a:rPr>
              <a:t>Daily river flow data predicted with </a:t>
            </a:r>
            <a:r>
              <a:rPr lang="en-US" dirty="0" err="1" smtClean="0">
                <a:latin typeface="Times New Roman" pitchFamily="18" charset="0"/>
                <a:cs typeface="Times New Roman" pitchFamily="18" charset="0"/>
              </a:rPr>
              <a:t>HyMod</a:t>
            </a:r>
            <a:r>
              <a:rPr lang="en-US" dirty="0" smtClean="0">
                <a:latin typeface="Times New Roman" pitchFamily="18" charset="0"/>
                <a:cs typeface="Times New Roman" pitchFamily="18" charset="0"/>
              </a:rPr>
              <a:t>.</a:t>
            </a:r>
          </a:p>
          <a:p>
            <a:pPr marL="180975" lvl="0" indent="-180975">
              <a:spcBef>
                <a:spcPts val="600"/>
              </a:spcBef>
              <a:buFont typeface="Arial" pitchFamily="34" charset="0"/>
              <a:buChar char="•"/>
            </a:pPr>
            <a:r>
              <a:rPr lang="en-US" dirty="0" smtClean="0">
                <a:latin typeface="Times New Roman" pitchFamily="18" charset="0"/>
                <a:cs typeface="Times New Roman" pitchFamily="18" charset="0"/>
              </a:rPr>
              <a:t>Calibration period: 1992-2011</a:t>
            </a:r>
          </a:p>
          <a:p>
            <a:pPr marL="180975" lvl="0" indent="-180975">
              <a:spcBef>
                <a:spcPts val="600"/>
              </a:spcBef>
              <a:buFont typeface="Arial" pitchFamily="34" charset="0"/>
              <a:buChar char="•"/>
            </a:pPr>
            <a:r>
              <a:rPr kumimoji="0" lang="en-US"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D-model</a:t>
            </a:r>
            <a:r>
              <a:rPr kumimoji="0" lang="en-US"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Nash efficiency: 0.72</a:t>
            </a:r>
          </a:p>
          <a:p>
            <a:pPr marL="180975" lvl="0" indent="-180975">
              <a:spcBef>
                <a:spcPts val="600"/>
              </a:spcBef>
              <a:buFont typeface="Arial" pitchFamily="34" charset="0"/>
              <a:buChar char="•"/>
            </a:pPr>
            <a:r>
              <a:rPr lang="en-US" baseline="0" dirty="0" smtClean="0">
                <a:latin typeface="Times New Roman" pitchFamily="18" charset="0"/>
                <a:cs typeface="Times New Roman" pitchFamily="18" charset="0"/>
              </a:rPr>
              <a:t>S-model</a:t>
            </a:r>
            <a:r>
              <a:rPr lang="en-US" dirty="0" smtClean="0">
                <a:latin typeface="Times New Roman" pitchFamily="18" charset="0"/>
                <a:cs typeface="Times New Roman" pitchFamily="18" charset="0"/>
              </a:rPr>
              <a:t> Nash efficiency: 0.80</a:t>
            </a:r>
          </a:p>
          <a:p>
            <a:pPr marL="180975" lvl="0" indent="-180975">
              <a:spcBef>
                <a:spcPts val="600"/>
              </a:spcBef>
              <a:buFont typeface="Arial" pitchFamily="34" charset="0"/>
              <a:buChar char="•"/>
            </a:pPr>
            <a:r>
              <a:rPr lang="en-US" dirty="0" smtClean="0">
                <a:latin typeface="Times New Roman" pitchFamily="18" charset="0"/>
                <a:cs typeface="Times New Roman" pitchFamily="18" charset="0"/>
              </a:rPr>
              <a:t>Percentage of data outside 80% bands: 10% (higher), 8% (lower)</a:t>
            </a:r>
          </a:p>
          <a:p>
            <a:pPr marL="180975" lvl="0" indent="-180975">
              <a:spcBef>
                <a:spcPts val="600"/>
              </a:spcBef>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pic>
        <p:nvPicPr>
          <p:cNvPr id="8194" name="Picture 2" descr="Z:\home\sturno\sturno\bluecat\paper\figures\fig3.jpg"/>
          <p:cNvPicPr>
            <a:picLocks noChangeAspect="1" noChangeArrowheads="1"/>
          </p:cNvPicPr>
          <p:nvPr/>
        </p:nvPicPr>
        <p:blipFill>
          <a:blip r:embed="rId2"/>
          <a:srcRect/>
          <a:stretch>
            <a:fillRect/>
          </a:stretch>
        </p:blipFill>
        <p:spPr bwMode="auto">
          <a:xfrm>
            <a:off x="595274" y="3762061"/>
            <a:ext cx="5929354" cy="2667335"/>
          </a:xfrm>
          <a:prstGeom prst="rect">
            <a:avLst/>
          </a:prstGeom>
          <a:noFill/>
        </p:spPr>
      </p:pic>
      <p:pic>
        <p:nvPicPr>
          <p:cNvPr id="8195" name="Picture 3" descr="Z:\home\sturno\sturno\bluecat\paper\figures\fig5.jpg"/>
          <p:cNvPicPr>
            <a:picLocks noChangeAspect="1" noChangeArrowheads="1"/>
          </p:cNvPicPr>
          <p:nvPr/>
        </p:nvPicPr>
        <p:blipFill>
          <a:blip r:embed="rId3"/>
          <a:srcRect r="49142"/>
          <a:stretch>
            <a:fillRect/>
          </a:stretch>
        </p:blipFill>
        <p:spPr bwMode="auto">
          <a:xfrm>
            <a:off x="7464152" y="4000503"/>
            <a:ext cx="3275318" cy="2808937"/>
          </a:xfrm>
          <a:prstGeom prst="rect">
            <a:avLst/>
          </a:prstGeom>
          <a:noFill/>
        </p:spPr>
      </p:pic>
      <p:pic>
        <p:nvPicPr>
          <p:cNvPr id="8196" name="Picture 4" descr="Z:\home\sturno\sturno\bluecat\paper\figures\fig2.jpg"/>
          <p:cNvPicPr>
            <a:picLocks noChangeAspect="1" noChangeArrowheads="1"/>
          </p:cNvPicPr>
          <p:nvPr/>
        </p:nvPicPr>
        <p:blipFill>
          <a:blip r:embed="rId4"/>
          <a:srcRect/>
          <a:stretch>
            <a:fillRect/>
          </a:stretch>
        </p:blipFill>
        <p:spPr bwMode="auto">
          <a:xfrm>
            <a:off x="5595934" y="1000108"/>
            <a:ext cx="5461247" cy="2500330"/>
          </a:xfrm>
          <a:prstGeom prst="rect">
            <a:avLst/>
          </a:prstGeom>
          <a:noFill/>
        </p:spPr>
      </p:pic>
      <p:sp>
        <p:nvSpPr>
          <p:cNvPr id="8" name="Segnaposto testo 1"/>
          <p:cNvSpPr txBox="1">
            <a:spLocks/>
          </p:cNvSpPr>
          <p:nvPr/>
        </p:nvSpPr>
        <p:spPr>
          <a:xfrm>
            <a:off x="309522" y="709227"/>
            <a:ext cx="2357454"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Calibration</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 xmlns:p14="http://schemas.microsoft.com/office/powerpoint/2010/main" val="1199445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2037"/>
            <a:ext cx="11233149" cy="648071"/>
          </a:xfrm>
        </p:spPr>
        <p:txBody>
          <a:bodyPr/>
          <a:lstStyle/>
          <a:p>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application: Arno River @ </a:t>
            </a:r>
            <a:r>
              <a:rPr lang="en-GB" sz="3200" dirty="0" err="1" smtClean="0">
                <a:latin typeface="Calibri" panose="020F0502020204030204" pitchFamily="34" charset="0"/>
                <a:cs typeface="Calibri" panose="020F0502020204030204" pitchFamily="34" charset="0"/>
              </a:rPr>
              <a:t>Subbiano</a:t>
            </a:r>
            <a:r>
              <a:rPr lang="en-GB" sz="3200" dirty="0" smtClean="0">
                <a:latin typeface="Calibri" panose="020F0502020204030204" pitchFamily="34" charset="0"/>
                <a:cs typeface="Calibri" panose="020F0502020204030204" pitchFamily="34" charset="0"/>
              </a:rPr>
              <a:t> case study</a:t>
            </a:r>
          </a:p>
        </p:txBody>
      </p:sp>
      <p:sp>
        <p:nvSpPr>
          <p:cNvPr id="7" name="Segnaposto testo 2"/>
          <p:cNvSpPr txBox="1">
            <a:spLocks/>
          </p:cNvSpPr>
          <p:nvPr/>
        </p:nvSpPr>
        <p:spPr>
          <a:xfrm>
            <a:off x="309522" y="1107743"/>
            <a:ext cx="3500462" cy="606745"/>
          </a:xfrm>
          <a:prstGeom prst="rect">
            <a:avLst/>
          </a:prstGeom>
        </p:spPr>
        <p:txBody>
          <a:bodyPr/>
          <a:lstStyle/>
          <a:p>
            <a:pPr marL="180975" lvl="0" indent="-180975">
              <a:spcBef>
                <a:spcPts val="600"/>
              </a:spcBef>
              <a:buFont typeface="Arial" pitchFamily="34" charset="0"/>
              <a:buChar char="•"/>
            </a:pPr>
            <a:r>
              <a:rPr lang="en-US" dirty="0" smtClean="0">
                <a:latin typeface="Times New Roman" pitchFamily="18" charset="0"/>
                <a:cs typeface="Times New Roman" pitchFamily="18" charset="0"/>
              </a:rPr>
              <a:t>Catchment area: 752 km</a:t>
            </a:r>
            <a:r>
              <a:rPr lang="en-US" baseline="30000" dirty="0" smtClean="0">
                <a:latin typeface="Times New Roman" pitchFamily="18" charset="0"/>
                <a:cs typeface="Times New Roman" pitchFamily="18" charset="0"/>
              </a:rPr>
              <a:t>2</a:t>
            </a:r>
          </a:p>
          <a:p>
            <a:pPr marL="180975" lvl="0" indent="-180975">
              <a:spcBef>
                <a:spcPts val="600"/>
              </a:spcBef>
              <a:buFont typeface="Arial" pitchFamily="34" charset="0"/>
              <a:buChar char="•"/>
            </a:pPr>
            <a:r>
              <a:rPr lang="en-US" dirty="0" smtClean="0">
                <a:latin typeface="Times New Roman" pitchFamily="18" charset="0"/>
                <a:cs typeface="Times New Roman" pitchFamily="18" charset="0"/>
              </a:rPr>
              <a:t>Daily river flow data predicted with </a:t>
            </a:r>
            <a:r>
              <a:rPr lang="en-US" dirty="0" err="1" smtClean="0">
                <a:latin typeface="Times New Roman" pitchFamily="18" charset="0"/>
                <a:cs typeface="Times New Roman" pitchFamily="18" charset="0"/>
              </a:rPr>
              <a:t>Hymod</a:t>
            </a:r>
            <a:r>
              <a:rPr lang="en-US" dirty="0" smtClean="0">
                <a:latin typeface="Times New Roman" pitchFamily="18" charset="0"/>
                <a:cs typeface="Times New Roman" pitchFamily="18" charset="0"/>
              </a:rPr>
              <a:t>.</a:t>
            </a:r>
          </a:p>
          <a:p>
            <a:pPr marL="180975" lvl="0" indent="-180975">
              <a:spcBef>
                <a:spcPts val="600"/>
              </a:spcBef>
              <a:buFont typeface="Arial" pitchFamily="34" charset="0"/>
              <a:buChar char="•"/>
            </a:pPr>
            <a:r>
              <a:rPr lang="en-US" dirty="0" smtClean="0">
                <a:latin typeface="Times New Roman" pitchFamily="18" charset="0"/>
                <a:cs typeface="Times New Roman" pitchFamily="18" charset="0"/>
              </a:rPr>
              <a:t>Validation period: 2012-2013</a:t>
            </a:r>
          </a:p>
          <a:p>
            <a:pPr marL="180975" lvl="0" indent="-180975">
              <a:spcBef>
                <a:spcPts val="600"/>
              </a:spcBef>
              <a:buFont typeface="Arial" pitchFamily="34" charset="0"/>
              <a:buChar char="•"/>
            </a:pPr>
            <a:r>
              <a:rPr kumimoji="0" lang="en-US"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D-model</a:t>
            </a:r>
            <a:r>
              <a:rPr kumimoji="0" lang="en-US"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Nash efficiency: 0.66</a:t>
            </a:r>
          </a:p>
          <a:p>
            <a:pPr marL="180975" lvl="0" indent="-180975">
              <a:spcBef>
                <a:spcPts val="600"/>
              </a:spcBef>
              <a:buFont typeface="Arial" pitchFamily="34" charset="0"/>
              <a:buChar char="•"/>
            </a:pPr>
            <a:r>
              <a:rPr lang="en-US" baseline="0" dirty="0" smtClean="0">
                <a:latin typeface="Times New Roman" pitchFamily="18" charset="0"/>
                <a:cs typeface="Times New Roman" pitchFamily="18" charset="0"/>
              </a:rPr>
              <a:t>S-model</a:t>
            </a:r>
            <a:r>
              <a:rPr lang="en-US" dirty="0" smtClean="0">
                <a:latin typeface="Times New Roman" pitchFamily="18" charset="0"/>
                <a:cs typeface="Times New Roman" pitchFamily="18" charset="0"/>
              </a:rPr>
              <a:t> Nash efficiency: 0.70</a:t>
            </a:r>
          </a:p>
          <a:p>
            <a:pPr marL="180975" indent="-180975">
              <a:spcBef>
                <a:spcPts val="600"/>
              </a:spcBef>
              <a:buFont typeface="Arial" pitchFamily="34" charset="0"/>
              <a:buChar char="•"/>
            </a:pPr>
            <a:r>
              <a:rPr lang="en-US" dirty="0" smtClean="0">
                <a:latin typeface="Times New Roman" pitchFamily="18" charset="0"/>
                <a:cs typeface="Times New Roman" pitchFamily="18" charset="0"/>
              </a:rPr>
              <a:t>Percentage of data outside 80% bands: 23% (higher), 20% (lower)</a:t>
            </a:r>
          </a:p>
          <a:p>
            <a:pPr marL="180975" lvl="0" indent="-180975">
              <a:spcBef>
                <a:spcPts val="600"/>
              </a:spcBef>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pic>
        <p:nvPicPr>
          <p:cNvPr id="8195" name="Picture 3" descr="Z:\home\sturno\sturno\bluecat\paper\figures\fig5.jpg"/>
          <p:cNvPicPr>
            <a:picLocks noChangeAspect="1" noChangeArrowheads="1"/>
          </p:cNvPicPr>
          <p:nvPr/>
        </p:nvPicPr>
        <p:blipFill>
          <a:blip r:embed="rId2"/>
          <a:srcRect l="49989"/>
          <a:stretch>
            <a:fillRect/>
          </a:stretch>
        </p:blipFill>
        <p:spPr bwMode="auto">
          <a:xfrm>
            <a:off x="1738282" y="4071942"/>
            <a:ext cx="2809941" cy="2450630"/>
          </a:xfrm>
          <a:prstGeom prst="rect">
            <a:avLst/>
          </a:prstGeom>
          <a:noFill/>
        </p:spPr>
      </p:pic>
      <p:pic>
        <p:nvPicPr>
          <p:cNvPr id="9218" name="Picture 2" descr="Z:\home\sturno\sturno\bluecat\paper\figures\fig4.jpg"/>
          <p:cNvPicPr>
            <a:picLocks noChangeAspect="1" noChangeArrowheads="1"/>
          </p:cNvPicPr>
          <p:nvPr/>
        </p:nvPicPr>
        <p:blipFill>
          <a:blip r:embed="rId3"/>
          <a:srcRect/>
          <a:stretch>
            <a:fillRect/>
          </a:stretch>
        </p:blipFill>
        <p:spPr bwMode="auto">
          <a:xfrm>
            <a:off x="5238744" y="1058059"/>
            <a:ext cx="5746894" cy="2585255"/>
          </a:xfrm>
          <a:prstGeom prst="rect">
            <a:avLst/>
          </a:prstGeom>
          <a:noFill/>
        </p:spPr>
      </p:pic>
      <p:pic>
        <p:nvPicPr>
          <p:cNvPr id="9219" name="Picture 3" descr="Z:\home\sturno\sturno\bluecat\paper\figures\fig9.jpg"/>
          <p:cNvPicPr>
            <a:picLocks noChangeAspect="1" noChangeArrowheads="1"/>
          </p:cNvPicPr>
          <p:nvPr/>
        </p:nvPicPr>
        <p:blipFill>
          <a:blip r:embed="rId4"/>
          <a:srcRect r="50458"/>
          <a:stretch>
            <a:fillRect/>
          </a:stretch>
        </p:blipFill>
        <p:spPr bwMode="auto">
          <a:xfrm>
            <a:off x="5879976" y="4126918"/>
            <a:ext cx="2478254" cy="2489484"/>
          </a:xfrm>
          <a:prstGeom prst="rect">
            <a:avLst/>
          </a:prstGeom>
          <a:noFill/>
        </p:spPr>
      </p:pic>
      <p:sp>
        <p:nvSpPr>
          <p:cNvPr id="8" name="Segnaposto testo 1"/>
          <p:cNvSpPr txBox="1">
            <a:spLocks/>
          </p:cNvSpPr>
          <p:nvPr/>
        </p:nvSpPr>
        <p:spPr>
          <a:xfrm>
            <a:off x="309522" y="709227"/>
            <a:ext cx="2357454"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smtClean="0">
                <a:ln>
                  <a:noFill/>
                </a:ln>
                <a:solidFill>
                  <a:srgbClr val="BD2B0B"/>
                </a:solidFill>
                <a:effectLst/>
                <a:uLnTx/>
                <a:uFillTx/>
                <a:latin typeface="Calibri" panose="020F0502020204030204" pitchFamily="34" charset="0"/>
                <a:ea typeface="+mn-ea"/>
                <a:cs typeface="Calibri" panose="020F0502020204030204" pitchFamily="34" charset="0"/>
              </a:rPr>
              <a:t>Validation</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1994457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285728"/>
            <a:ext cx="11233149" cy="342218"/>
          </a:xfrm>
        </p:spPr>
        <p:txBody>
          <a:bodyPr/>
          <a:lstStyle/>
          <a:p>
            <a:r>
              <a:rPr lang="en-GB" sz="3200" dirty="0" smtClean="0">
                <a:latin typeface="Calibri" panose="020F0502020204030204" pitchFamily="34" charset="0"/>
                <a:cs typeface="Calibri" panose="020F0502020204030204" pitchFamily="34" charset="0"/>
              </a:rPr>
              <a:t>Conclusions</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771545"/>
            <a:ext cx="9836046" cy="857255"/>
          </a:xfrm>
        </p:spPr>
        <p:txBody>
          <a:bodyPr/>
          <a:lstStyle/>
          <a:p>
            <a:pPr marL="180975" indent="-180975">
              <a:spcBef>
                <a:spcPts val="600"/>
              </a:spcBef>
              <a:buFont typeface="Arial" pitchFamily="34" charset="0"/>
              <a:buChar char="•"/>
            </a:pPr>
            <a:r>
              <a:rPr lang="en-GB" dirty="0" smtClean="0">
                <a:latin typeface="Calibri" panose="020F0502020204030204" pitchFamily="34" charset="0"/>
                <a:cs typeface="Calibri" panose="020F0502020204030204" pitchFamily="34" charset="0"/>
              </a:rPr>
              <a:t>In all of our applications the S-model provided improvements over the D-model.</a:t>
            </a:r>
          </a:p>
          <a:p>
            <a:pPr marL="180975" indent="-180975">
              <a:spcBef>
                <a:spcPts val="600"/>
              </a:spcBef>
              <a:buFont typeface="Arial" pitchFamily="34" charset="0"/>
              <a:buChar char="•"/>
            </a:pPr>
            <a:r>
              <a:rPr lang="en-GB" dirty="0" smtClean="0">
                <a:latin typeface="Calibri" panose="020F0502020204030204" pitchFamily="34" charset="0"/>
                <a:cs typeface="Calibri" panose="020F0502020204030204" pitchFamily="34" charset="0"/>
              </a:rPr>
              <a:t>The S-model includes the physical basis that is incorporated in the D-model. The improvement by the S-model is given by its capability to take randomness into account.</a:t>
            </a:r>
          </a:p>
          <a:p>
            <a:pPr marL="180975" indent="-180975">
              <a:spcBef>
                <a:spcPts val="600"/>
              </a:spcBef>
              <a:buFont typeface="Arial" pitchFamily="34" charset="0"/>
              <a:buChar char="•"/>
            </a:pPr>
            <a:r>
              <a:rPr lang="en-GB" dirty="0" err="1" smtClean="0">
                <a:latin typeface="Calibri" panose="020F0502020204030204" pitchFamily="34" charset="0"/>
                <a:cs typeface="Calibri" panose="020F0502020204030204" pitchFamily="34" charset="0"/>
              </a:rPr>
              <a:t>Bluecat</a:t>
            </a:r>
            <a:r>
              <a:rPr lang="en-GB" dirty="0" smtClean="0">
                <a:latin typeface="Calibri" panose="020F0502020204030204" pitchFamily="34" charset="0"/>
                <a:cs typeface="Calibri" panose="020F0502020204030204" pitchFamily="34" charset="0"/>
              </a:rPr>
              <a:t> is intuitive and transparent. It simply takes randomness into account by looking at model performances in the simulation of known data.</a:t>
            </a:r>
          </a:p>
          <a:p>
            <a:pPr marL="180975" indent="-180975">
              <a:spcBef>
                <a:spcPts val="600"/>
              </a:spcBef>
              <a:buFont typeface="Arial" pitchFamily="34" charset="0"/>
              <a:buChar char="•"/>
            </a:pPr>
            <a:r>
              <a:rPr lang="en-GB" dirty="0" smtClean="0">
                <a:latin typeface="Calibri" panose="020F0502020204030204" pitchFamily="34" charset="0"/>
                <a:cs typeface="Calibri" panose="020F0502020204030204" pitchFamily="34" charset="0"/>
              </a:rPr>
              <a:t>References are given in the papers available at the link below.</a:t>
            </a:r>
          </a:p>
          <a:p>
            <a:pPr marL="180975" indent="-180975">
              <a:spcBef>
                <a:spcPts val="600"/>
              </a:spcBef>
              <a:buFont typeface="Arial" pitchFamily="34" charset="0"/>
              <a:buChar char="•"/>
            </a:pPr>
            <a:endParaRPr lang="en-GB" dirty="0" smtClean="0">
              <a:latin typeface="Calibri" panose="020F0502020204030204" pitchFamily="34" charset="0"/>
              <a:cs typeface="Calibri" panose="020F0502020204030204" pitchFamily="34" charset="0"/>
            </a:endParaRPr>
          </a:p>
        </p:txBody>
      </p:sp>
      <p:sp>
        <p:nvSpPr>
          <p:cNvPr id="8" name="Rettangolo 7"/>
          <p:cNvSpPr/>
          <p:nvPr/>
        </p:nvSpPr>
        <p:spPr>
          <a:xfrm>
            <a:off x="3630865" y="6509587"/>
            <a:ext cx="3822457" cy="276999"/>
          </a:xfrm>
          <a:prstGeom prst="rect">
            <a:avLst/>
          </a:prstGeom>
          <a:solidFill>
            <a:schemeClr val="bg1">
              <a:lumMod val="8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
        <p:nvSpPr>
          <p:cNvPr id="9" name="Segnaposto testo 1"/>
          <p:cNvSpPr txBox="1">
            <a:spLocks/>
          </p:cNvSpPr>
          <p:nvPr/>
        </p:nvSpPr>
        <p:spPr>
          <a:xfrm>
            <a:off x="309522" y="3068960"/>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Bluecat</a:t>
            </a: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Homepage</a:t>
            </a:r>
          </a:p>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1" name="Segnaposto testo 2"/>
          <p:cNvSpPr txBox="1">
            <a:spLocks/>
          </p:cNvSpPr>
          <p:nvPr/>
        </p:nvSpPr>
        <p:spPr>
          <a:xfrm>
            <a:off x="318272" y="3431279"/>
            <a:ext cx="9836046" cy="857255"/>
          </a:xfrm>
          <a:prstGeom prst="rect">
            <a:avLst/>
          </a:prstGeom>
        </p:spPr>
        <p:txBody>
          <a:bodyPr/>
          <a:lstStyle/>
          <a:p>
            <a:pPr marL="180975" marR="0" lvl="0" indent="-180975" algn="l" defTabSz="914400" rtl="0" eaLnBrk="1" fontAlgn="auto" latinLnBrk="0" hangingPunct="1">
              <a:lnSpc>
                <a:spcPct val="100000"/>
              </a:lnSpc>
              <a:spcBef>
                <a:spcPct val="20000"/>
              </a:spcBef>
              <a:spcAft>
                <a:spcPts val="900"/>
              </a:spcAft>
              <a:buClrTx/>
              <a:buSzTx/>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hlinkClick r:id="rId2"/>
              </a:rPr>
              <a:t>https://www.albertomontanari.it/bluecat</a:t>
            </a: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 </a:t>
            </a:r>
          </a:p>
        </p:txBody>
      </p:sp>
      <p:sp>
        <p:nvSpPr>
          <p:cNvPr id="12" name="Segnaposto testo 1"/>
          <p:cNvSpPr txBox="1">
            <a:spLocks/>
          </p:cNvSpPr>
          <p:nvPr/>
        </p:nvSpPr>
        <p:spPr>
          <a:xfrm>
            <a:off x="263352" y="4077072"/>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Bluecat</a:t>
            </a: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Papers</a:t>
            </a:r>
          </a:p>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3" name="Segnaposto testo 2"/>
          <p:cNvSpPr txBox="1">
            <a:spLocks/>
          </p:cNvSpPr>
          <p:nvPr/>
        </p:nvSpPr>
        <p:spPr>
          <a:xfrm>
            <a:off x="318272" y="4437112"/>
            <a:ext cx="9836046" cy="857255"/>
          </a:xfrm>
          <a:prstGeom prst="rect">
            <a:avLst/>
          </a:prstGeom>
        </p:spPr>
        <p:txBody>
          <a:bodyPr/>
          <a:lstStyle/>
          <a:p>
            <a:pPr marL="180975" lvl="0" indent="-180975">
              <a:spcBef>
                <a:spcPct val="20000"/>
              </a:spcBef>
              <a:spcAft>
                <a:spcPts val="900"/>
              </a:spcAft>
            </a:pPr>
            <a:r>
              <a:rPr lang="en-GB" dirty="0" smtClean="0">
                <a:latin typeface="Calibri" panose="020F0502020204030204" pitchFamily="34" charset="0"/>
                <a:cs typeface="Calibri" panose="020F0502020204030204" pitchFamily="34" charset="0"/>
                <a:hlinkClick r:id="rId3"/>
              </a:rPr>
              <a:t>https://agupubs.onlinelibrary.wiley.com/doi/epdf/10.1029/2021WR031215</a:t>
            </a:r>
            <a:endParaRPr lang="en-GB" dirty="0" smtClean="0">
              <a:latin typeface="Calibri" panose="020F0502020204030204" pitchFamily="34" charset="0"/>
              <a:cs typeface="Calibri" panose="020F0502020204030204" pitchFamily="34" charset="0"/>
            </a:endParaRPr>
          </a:p>
          <a:p>
            <a:pPr marL="180975" lvl="0" indent="-180975">
              <a:spcBef>
                <a:spcPct val="20000"/>
              </a:spcBef>
              <a:spcAft>
                <a:spcPts val="900"/>
              </a:spcAft>
            </a:pPr>
            <a:r>
              <a:rPr lang="en-GB" dirty="0" smtClean="0">
                <a:latin typeface="Calibri" panose="020F0502020204030204" pitchFamily="34" charset="0"/>
                <a:cs typeface="Calibri" panose="020F0502020204030204" pitchFamily="34" charset="0"/>
                <a:hlinkClick r:id="rId4"/>
              </a:rPr>
              <a:t>https://www.mdpi.com/2306-5338/9/5/86</a:t>
            </a:r>
            <a:r>
              <a:rPr lang="en-GB" dirty="0" smtClean="0">
                <a:latin typeface="Calibri" panose="020F0502020204030204" pitchFamily="34" charset="0"/>
                <a:cs typeface="Calibri" panose="020F0502020204030204" pitchFamily="34" charset="0"/>
              </a:rPr>
              <a:t> </a:t>
            </a:r>
          </a:p>
          <a:p>
            <a:pPr marL="180975" lvl="0" indent="-180975">
              <a:spcBef>
                <a:spcPct val="20000"/>
              </a:spcBef>
              <a:spcAft>
                <a:spcPts val="900"/>
              </a:spcAft>
            </a:pP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
        <p:nvSpPr>
          <p:cNvPr id="14" name="Segnaposto testo 1"/>
          <p:cNvSpPr txBox="1">
            <a:spLocks/>
          </p:cNvSpPr>
          <p:nvPr/>
        </p:nvSpPr>
        <p:spPr>
          <a:xfrm>
            <a:off x="309522" y="5495573"/>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Bluecat</a:t>
            </a: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package (with </a:t>
            </a:r>
            <a:r>
              <a:rPr kumimoji="0" lang="en-GB"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HyMod</a:t>
            </a: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Rainfall-Runoff</a:t>
            </a:r>
            <a:r>
              <a:rPr kumimoji="0" lang="en-GB" sz="2400" b="1" i="0" u="none" strike="noStrike" kern="1200" cap="none" spc="0" normalizeH="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model)</a:t>
            </a:r>
            <a:endPar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5" name="Segnaposto testo 2"/>
          <p:cNvSpPr txBox="1">
            <a:spLocks/>
          </p:cNvSpPr>
          <p:nvPr/>
        </p:nvSpPr>
        <p:spPr>
          <a:xfrm>
            <a:off x="318272" y="5857892"/>
            <a:ext cx="9836046" cy="857255"/>
          </a:xfrm>
          <a:prstGeom prst="rect">
            <a:avLst/>
          </a:prstGeom>
        </p:spPr>
        <p:txBody>
          <a:bodyPr/>
          <a:lstStyle/>
          <a:p>
            <a:pPr marL="180975" lvl="0" indent="-180975">
              <a:spcBef>
                <a:spcPct val="20000"/>
              </a:spcBef>
              <a:spcAft>
                <a:spcPts val="900"/>
              </a:spcAft>
            </a:pPr>
            <a:r>
              <a:rPr lang="en-GB" dirty="0" smtClean="0">
                <a:latin typeface="Calibri" panose="020F0502020204030204" pitchFamily="34" charset="0"/>
                <a:cs typeface="Calibri" panose="020F0502020204030204" pitchFamily="34" charset="0"/>
                <a:hlinkClick r:id="rId5"/>
              </a:rPr>
              <a:t>https://github.com/albertomontanari/hymodbluecat</a:t>
            </a:r>
            <a:r>
              <a:rPr lang="en-GB" dirty="0" smtClean="0">
                <a:latin typeface="Calibri" panose="020F0502020204030204" pitchFamily="34" charset="0"/>
                <a:cs typeface="Calibri" panose="020F0502020204030204" pitchFamily="34" charset="0"/>
              </a:rPr>
              <a:t> </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pic>
        <p:nvPicPr>
          <p:cNvPr id="16" name="Picture 2"/>
          <p:cNvPicPr>
            <a:picLocks noChangeAspect="1" noChangeArrowheads="1"/>
          </p:cNvPicPr>
          <p:nvPr/>
        </p:nvPicPr>
        <p:blipFill>
          <a:blip r:embed="rId6"/>
          <a:srcRect/>
          <a:stretch>
            <a:fillRect/>
          </a:stretch>
        </p:blipFill>
        <p:spPr bwMode="auto">
          <a:xfrm>
            <a:off x="7953388" y="2786058"/>
            <a:ext cx="2643206" cy="3171847"/>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8616280" y="5805264"/>
            <a:ext cx="216024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Segnaposto testo 1"/>
          <p:cNvSpPr>
            <a:spLocks noGrp="1"/>
          </p:cNvSpPr>
          <p:nvPr>
            <p:ph type="body" sz="quarter" idx="10"/>
          </p:nvPr>
        </p:nvSpPr>
        <p:spPr>
          <a:xfrm>
            <a:off x="309522" y="357166"/>
            <a:ext cx="11233149" cy="648071"/>
          </a:xfrm>
        </p:spPr>
        <p:txBody>
          <a:bodyPr/>
          <a:lstStyle/>
          <a:p>
            <a:r>
              <a:rPr lang="en-GB" sz="3200" dirty="0" smtClean="0">
                <a:latin typeface="Calibri" panose="020F0502020204030204" pitchFamily="34" charset="0"/>
                <a:cs typeface="Calibri" panose="020F0502020204030204" pitchFamily="34" charset="0"/>
              </a:rPr>
              <a:t>What is </a:t>
            </a:r>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a:t>
            </a:r>
            <a:endParaRPr lang="en-GB" sz="3200" dirty="0">
              <a:latin typeface="Calibri" panose="020F0502020204030204" pitchFamily="34" charset="0"/>
              <a:cs typeface="Calibri" panose="020F0502020204030204" pitchFamily="34" charset="0"/>
            </a:endParaRPr>
          </a:p>
        </p:txBody>
      </p:sp>
      <p:pic>
        <p:nvPicPr>
          <p:cNvPr id="3" name="Picture 2"/>
          <p:cNvPicPr>
            <a:picLocks noChangeAspect="1" noChangeArrowheads="1"/>
          </p:cNvPicPr>
          <p:nvPr/>
        </p:nvPicPr>
        <p:blipFill>
          <a:blip r:embed="rId2"/>
          <a:srcRect/>
          <a:stretch>
            <a:fillRect/>
          </a:stretch>
        </p:blipFill>
        <p:spPr bwMode="auto">
          <a:xfrm rot="16200000">
            <a:off x="8064607" y="2689439"/>
            <a:ext cx="6855794" cy="1481328"/>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407368" y="817816"/>
            <a:ext cx="10058400" cy="5690276"/>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411480" y="813816"/>
            <a:ext cx="10058400" cy="5818587"/>
          </a:xfrm>
          <a:prstGeom prst="rect">
            <a:avLst/>
          </a:prstGeom>
          <a:noFill/>
          <a:ln w="9525">
            <a:noFill/>
            <a:miter lim="800000"/>
            <a:headEnd/>
            <a:tailEnd/>
          </a:ln>
          <a:effectLst/>
        </p:spPr>
      </p:pic>
      <p:sp>
        <p:nvSpPr>
          <p:cNvPr id="11" name="Rettangolo arrotondato 10"/>
          <p:cNvSpPr/>
          <p:nvPr/>
        </p:nvSpPr>
        <p:spPr>
          <a:xfrm>
            <a:off x="407368" y="4509120"/>
            <a:ext cx="10297144"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We refer to a deterministic model transforming an input into an output</a:t>
            </a:r>
          </a:p>
          <a:p>
            <a:pPr algn="ctr"/>
            <a:r>
              <a:rPr lang="en-US" sz="2400" dirty="0" smtClean="0"/>
              <a:t>It can be a rainfall-runoff model, or any other deterministic model</a:t>
            </a:r>
            <a:endParaRPr lang="it-IT" sz="2400" dirty="0"/>
          </a:p>
        </p:txBody>
      </p:sp>
      <p:sp>
        <p:nvSpPr>
          <p:cNvPr id="12" name="Rettangolo arrotondato 11"/>
          <p:cNvSpPr/>
          <p:nvPr/>
        </p:nvSpPr>
        <p:spPr>
          <a:xfrm>
            <a:off x="407368" y="3356992"/>
            <a:ext cx="2808312" cy="33123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Our purpose is:</a:t>
            </a:r>
          </a:p>
          <a:p>
            <a:pPr algn="ctr"/>
            <a:endParaRPr lang="en-US" sz="2400" dirty="0" smtClean="0"/>
          </a:p>
          <a:p>
            <a:pPr marL="231775" indent="-177800">
              <a:buFont typeface="Arial" pitchFamily="34" charset="0"/>
              <a:buChar char="•"/>
            </a:pPr>
            <a:r>
              <a:rPr lang="en-US" sz="2400" dirty="0" smtClean="0"/>
              <a:t>To estimate uncertainty</a:t>
            </a:r>
          </a:p>
          <a:p>
            <a:pPr marL="231775" indent="-177800">
              <a:buFont typeface="Arial" pitchFamily="34" charset="0"/>
              <a:buChar char="•"/>
            </a:pPr>
            <a:r>
              <a:rPr lang="en-US" sz="2400" dirty="0" smtClean="0"/>
              <a:t>To uncover the reasons for the presence of uncertainty</a:t>
            </a:r>
            <a:endParaRPr lang="it-IT" sz="2400" dirty="0"/>
          </a:p>
        </p:txBody>
      </p:sp>
    </p:spTree>
    <p:extLst>
      <p:ext uri="{BB962C8B-B14F-4D97-AF65-F5344CB8AC3E}">
        <p14:creationId xmlns="" xmlns:p14="http://schemas.microsoft.com/office/powerpoint/2010/main" val="11994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2000"/>
                                        <p:tgtEl>
                                          <p:spTgt spid="1027"/>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srcRect/>
          <a:stretch>
            <a:fillRect/>
          </a:stretch>
        </p:blipFill>
        <p:spPr bwMode="auto">
          <a:xfrm>
            <a:off x="6149731" y="1142984"/>
            <a:ext cx="6042269" cy="3960000"/>
          </a:xfrm>
          <a:prstGeom prst="rect">
            <a:avLst/>
          </a:prstGeom>
          <a:noFill/>
          <a:ln w="9525">
            <a:noFill/>
            <a:miter lim="800000"/>
            <a:headEnd/>
            <a:tailEnd/>
          </a:ln>
          <a:effectLst/>
        </p:spPr>
      </p:pic>
      <p:sp>
        <p:nvSpPr>
          <p:cNvPr id="2" name="Segnaposto testo 1"/>
          <p:cNvSpPr>
            <a:spLocks noGrp="1"/>
          </p:cNvSpPr>
          <p:nvPr>
            <p:ph type="body" sz="quarter" idx="10"/>
          </p:nvPr>
        </p:nvSpPr>
        <p:spPr>
          <a:xfrm>
            <a:off x="309522" y="357166"/>
            <a:ext cx="11233149" cy="648071"/>
          </a:xfrm>
        </p:spPr>
        <p:txBody>
          <a:bodyPr/>
          <a:lstStyle/>
          <a:p>
            <a:r>
              <a:rPr lang="en-GB" sz="3200" dirty="0" smtClean="0">
                <a:latin typeface="Calibri" panose="020F0502020204030204" pitchFamily="34" charset="0"/>
                <a:cs typeface="Calibri" panose="020F0502020204030204" pitchFamily="34" charset="0"/>
              </a:rPr>
              <a:t>How does </a:t>
            </a:r>
            <a:r>
              <a:rPr lang="en-GB" sz="3200" dirty="0" err="1" smtClean="0">
                <a:latin typeface="Calibri" panose="020F0502020204030204" pitchFamily="34" charset="0"/>
                <a:cs typeface="Calibri" panose="020F0502020204030204" pitchFamily="34" charset="0"/>
              </a:rPr>
              <a:t>Bluecat</a:t>
            </a:r>
            <a:r>
              <a:rPr lang="en-GB" sz="3200" smtClean="0">
                <a:latin typeface="Calibri" panose="020F0502020204030204" pitchFamily="34" charset="0"/>
                <a:cs typeface="Calibri" panose="020F0502020204030204" pitchFamily="34" charset="0"/>
              </a:rPr>
              <a:t> work?</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150780"/>
            <a:ext cx="5500726" cy="606745"/>
          </a:xfrm>
        </p:spPr>
        <p:txBody>
          <a:bodyPr/>
          <a:lstStyle/>
          <a:p>
            <a:pPr marL="180975" indent="-180975">
              <a:buFont typeface="Arial" pitchFamily="34" charset="0"/>
              <a:buChar char="•"/>
            </a:pPr>
            <a:r>
              <a:rPr lang="en-GB" dirty="0" smtClean="0">
                <a:latin typeface="Times New Roman" pitchFamily="18" charset="0"/>
                <a:cs typeface="Times New Roman" pitchFamily="18" charset="0"/>
              </a:rPr>
              <a:t>A point prediction is obtained with a deterministic model.</a:t>
            </a:r>
          </a:p>
          <a:p>
            <a:pPr marL="180975" indent="-180975">
              <a:buFont typeface="Arial" pitchFamily="34" charset="0"/>
              <a:buChar char="•"/>
            </a:pPr>
            <a:endParaRPr lang="en-GB" dirty="0" smtClean="0">
              <a:latin typeface="Times New Roman" pitchFamily="18" charset="0"/>
              <a:cs typeface="Times New Roman" pitchFamily="18" charset="0"/>
            </a:endParaRPr>
          </a:p>
        </p:txBody>
      </p:sp>
      <p:sp>
        <p:nvSpPr>
          <p:cNvPr id="15" name="Segnaposto testo 2"/>
          <p:cNvSpPr txBox="1">
            <a:spLocks/>
          </p:cNvSpPr>
          <p:nvPr/>
        </p:nvSpPr>
        <p:spPr>
          <a:xfrm>
            <a:off x="309522" y="1828963"/>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sample of neighbouring (in magnitude to the point prediction) simulated river flows is collected from the calibration period.</a:t>
            </a:r>
          </a:p>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16" name="Segnaposto testo 2"/>
          <p:cNvSpPr txBox="1">
            <a:spLocks/>
          </p:cNvSpPr>
          <p:nvPr/>
        </p:nvSpPr>
        <p:spPr>
          <a:xfrm>
            <a:off x="309522" y="2829095"/>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corresponding sample of observed river flows is collected. This is used to</a:t>
            </a:r>
            <a:r>
              <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estimate (from data) the probability distribution of the </a:t>
            </a:r>
            <a:r>
              <a:rPr kumimoji="0" lang="en-GB" sz="1800" b="0" i="0" u="none" strike="noStrike" kern="1200" cap="none" spc="0" normalizeH="0" noProof="0" dirty="0" err="1" smtClean="0">
                <a:ln>
                  <a:noFill/>
                </a:ln>
                <a:solidFill>
                  <a:schemeClr val="tx1"/>
                </a:solidFill>
                <a:effectLst/>
                <a:uLnTx/>
                <a:uFillTx/>
                <a:latin typeface="Times New Roman" pitchFamily="18" charset="0"/>
                <a:cs typeface="Times New Roman" pitchFamily="18" charset="0"/>
              </a:rPr>
              <a:t>predictand</a:t>
            </a:r>
            <a:r>
              <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conditioned on the point prediction.</a:t>
            </a: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17" name="Segnaposto testo 2"/>
          <p:cNvSpPr txBox="1">
            <a:spLocks/>
          </p:cNvSpPr>
          <p:nvPr/>
        </p:nvSpPr>
        <p:spPr>
          <a:xfrm>
            <a:off x="309522" y="4046391"/>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dirty="0" smtClean="0">
                <a:latin typeface="Times New Roman" pitchFamily="18" charset="0"/>
                <a:cs typeface="Times New Roman" pitchFamily="18" charset="0"/>
              </a:rPr>
              <a:t>The stochastic prediction is obtained along with uncertainty assessment. </a:t>
            </a:r>
            <a:br>
              <a:rPr lang="en-GB" dirty="0" smtClean="0">
                <a:latin typeface="Times New Roman" pitchFamily="18" charset="0"/>
                <a:cs typeface="Times New Roman" pitchFamily="18" charset="0"/>
              </a:rPr>
            </a:b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3"/>
          <a:srcRect/>
          <a:stretch>
            <a:fillRect/>
          </a:stretch>
        </p:blipFill>
        <p:spPr bwMode="auto">
          <a:xfrm>
            <a:off x="6149731" y="1142984"/>
            <a:ext cx="6042269" cy="3960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6149731" y="1142984"/>
            <a:ext cx="6042269" cy="396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a:srcRect/>
          <a:stretch>
            <a:fillRect/>
          </a:stretch>
        </p:blipFill>
        <p:spPr bwMode="auto">
          <a:xfrm>
            <a:off x="6149731" y="1142984"/>
            <a:ext cx="6042269" cy="3960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a:srcRect/>
          <a:stretch>
            <a:fillRect/>
          </a:stretch>
        </p:blipFill>
        <p:spPr bwMode="auto">
          <a:xfrm>
            <a:off x="6149731" y="1142984"/>
            <a:ext cx="6042269" cy="3960000"/>
          </a:xfrm>
          <a:prstGeom prst="rect">
            <a:avLst/>
          </a:prstGeom>
          <a:noFill/>
          <a:ln w="9525">
            <a:noFill/>
            <a:miter lim="800000"/>
            <a:headEnd/>
            <a:tailEnd/>
          </a:ln>
          <a:effectLst/>
        </p:spPr>
      </p:pic>
      <p:pic>
        <p:nvPicPr>
          <p:cNvPr id="3082" name="Picture 10"/>
          <p:cNvPicPr>
            <a:picLocks noChangeAspect="1" noChangeArrowheads="1"/>
          </p:cNvPicPr>
          <p:nvPr/>
        </p:nvPicPr>
        <p:blipFill>
          <a:blip r:embed="rId7"/>
          <a:srcRect/>
          <a:stretch>
            <a:fillRect/>
          </a:stretch>
        </p:blipFill>
        <p:spPr bwMode="auto">
          <a:xfrm>
            <a:off x="6149731" y="1142984"/>
            <a:ext cx="6042269" cy="3960000"/>
          </a:xfrm>
          <a:prstGeom prst="rect">
            <a:avLst/>
          </a:prstGeom>
          <a:noFill/>
          <a:ln w="9525">
            <a:noFill/>
            <a:miter lim="800000"/>
            <a:headEnd/>
            <a:tailEnd/>
          </a:ln>
          <a:effectLst/>
        </p:spPr>
      </p:pic>
      <p:sp>
        <p:nvSpPr>
          <p:cNvPr id="14" name="Segnaposto testo 2"/>
          <p:cNvSpPr txBox="1">
            <a:spLocks/>
          </p:cNvSpPr>
          <p:nvPr/>
        </p:nvSpPr>
        <p:spPr>
          <a:xfrm>
            <a:off x="307242" y="4694463"/>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b="1" dirty="0" smtClean="0">
                <a:solidFill>
                  <a:srgbClr val="FF0000"/>
                </a:solidFill>
                <a:latin typeface="Times New Roman" pitchFamily="18" charset="0"/>
                <a:cs typeface="Times New Roman" pitchFamily="18" charset="0"/>
              </a:rPr>
              <a:t>Targeted selection of neighbours leads to identifying what is causing uncertainty.</a:t>
            </a:r>
            <a:br>
              <a:rPr lang="en-GB" b="1" dirty="0" smtClean="0">
                <a:solidFill>
                  <a:srgbClr val="FF0000"/>
                </a:solidFill>
                <a:latin typeface="Times New Roman" pitchFamily="18" charset="0"/>
                <a:cs typeface="Times New Roman" pitchFamily="18" charset="0"/>
              </a:rPr>
            </a:br>
            <a:endParaRPr kumimoji="0" lang="en-GB" sz="18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endParaRPr>
          </a:p>
        </p:txBody>
      </p:sp>
    </p:spTree>
    <p:extLst>
      <p:ext uri="{BB962C8B-B14F-4D97-AF65-F5344CB8AC3E}">
        <p14:creationId xmlns="" xmlns:p14="http://schemas.microsoft.com/office/powerpoint/2010/main" val="11994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20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animEffect transition="in" filter="fade">
                                      <p:cBhvr>
                                        <p:cTn id="15" dur="2000"/>
                                        <p:tgtEl>
                                          <p:spTgt spid="3077"/>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2000"/>
                                        <p:tgtEl>
                                          <p:spTgt spid="1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2000"/>
                                        <p:tgtEl>
                                          <p:spTgt spid="1028"/>
                                        </p:tgtEl>
                                      </p:cBhvr>
                                    </p:animEffect>
                                  </p:childTnLst>
                                </p:cTn>
                              </p:par>
                              <p:par>
                                <p:cTn id="24" presetID="10" presetClass="entr" presetSubtype="0" fill="hold" grpId="2" nodeType="with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fade">
                                      <p:cBhvr>
                                        <p:cTn id="26" dur="2000"/>
                                        <p:tgtEl>
                                          <p:spTgt spid="1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fade">
                                      <p:cBhvr>
                                        <p:cTn id="31" dur="2000"/>
                                        <p:tgtEl>
                                          <p:spTgt spid="1026"/>
                                        </p:tgtEl>
                                      </p:cBhvr>
                                    </p:animEffect>
                                  </p:childTnLst>
                                </p:cTn>
                              </p:par>
                              <p:par>
                                <p:cTn id="32" presetID="10" presetClass="entr" presetSubtype="0" fill="hold" nodeType="withEffect">
                                  <p:stCondLst>
                                    <p:cond delay="0"/>
                                  </p:stCondLst>
                                  <p:childTnLst>
                                    <p:set>
                                      <p:cBhvr>
                                        <p:cTn id="33" dur="1" fill="hold">
                                          <p:stCondLst>
                                            <p:cond delay="0"/>
                                          </p:stCondLst>
                                        </p:cTn>
                                        <p:tgtEl>
                                          <p:spTgt spid="1027"/>
                                        </p:tgtEl>
                                        <p:attrNameLst>
                                          <p:attrName>style.visibility</p:attrName>
                                        </p:attrNameLst>
                                      </p:cBhvr>
                                      <p:to>
                                        <p:strVal val="visible"/>
                                      </p:to>
                                    </p:set>
                                    <p:animEffect transition="in" filter="fade">
                                      <p:cBhvr>
                                        <p:cTn id="34" dur="2000"/>
                                        <p:tgtEl>
                                          <p:spTgt spid="1027"/>
                                        </p:tgtEl>
                                      </p:cBhvr>
                                    </p:animEffect>
                                  </p:childTnLst>
                                </p:cTn>
                              </p:par>
                              <p:par>
                                <p:cTn id="35" presetID="10" presetClass="entr" presetSubtype="0" fill="hold" nodeType="withEffect">
                                  <p:stCondLst>
                                    <p:cond delay="0"/>
                                  </p:stCondLst>
                                  <p:childTnLst>
                                    <p:set>
                                      <p:cBhvr>
                                        <p:cTn id="36" dur="1" fill="hold">
                                          <p:stCondLst>
                                            <p:cond delay="0"/>
                                          </p:stCondLst>
                                        </p:cTn>
                                        <p:tgtEl>
                                          <p:spTgt spid="3082"/>
                                        </p:tgtEl>
                                        <p:attrNameLst>
                                          <p:attrName>style.visibility</p:attrName>
                                        </p:attrNameLst>
                                      </p:cBhvr>
                                      <p:to>
                                        <p:strVal val="visible"/>
                                      </p:to>
                                    </p:set>
                                    <p:animEffect transition="in" filter="fade">
                                      <p:cBhvr>
                                        <p:cTn id="37" dur="2000"/>
                                        <p:tgtEl>
                                          <p:spTgt spid="3082"/>
                                        </p:tgtEl>
                                      </p:cBhvr>
                                    </p:animEffect>
                                  </p:childTnLst>
                                </p:cTn>
                              </p:par>
                              <p:par>
                                <p:cTn id="38" presetID="10" presetClass="entr" presetSubtype="0" fill="hold" grpId="3" nodeType="withEffect">
                                  <p:stCondLst>
                                    <p:cond delay="0"/>
                                  </p:stCondLst>
                                  <p:childTnLst>
                                    <p:set>
                                      <p:cBhvr>
                                        <p:cTn id="39" dur="1" fill="hold">
                                          <p:stCondLst>
                                            <p:cond delay="0"/>
                                          </p:stCondLst>
                                        </p:cTn>
                                        <p:tgtEl>
                                          <p:spTgt spid="17">
                                            <p:txEl>
                                              <p:pRg st="0" end="0"/>
                                            </p:txEl>
                                          </p:spTgt>
                                        </p:tgtEl>
                                        <p:attrNameLst>
                                          <p:attrName>style.visibility</p:attrName>
                                        </p:attrNameLst>
                                      </p:cBhvr>
                                      <p:to>
                                        <p:strVal val="visible"/>
                                      </p:to>
                                    </p:set>
                                    <p:animEffect transition="in" filter="fade">
                                      <p:cBhvr>
                                        <p:cTn id="40" dur="2000"/>
                                        <p:tgtEl>
                                          <p:spTgt spid="17">
                                            <p:txEl>
                                              <p:pRg st="0" end="0"/>
                                            </p:txEl>
                                          </p:spTgt>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1" build="allAtOnce"/>
      <p:bldP spid="16" grpId="2" build="allAtOnce"/>
      <p:bldP spid="17" grpId="3" build="allAtOnce"/>
      <p:bldP spid="1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theory (in brief)</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10644262" cy="606745"/>
          </a:xfrm>
        </p:spPr>
        <p:txBody>
          <a:bodyPr/>
          <a:lstStyle/>
          <a:p>
            <a:pPr marL="180975" indent="-180975">
              <a:buFont typeface="Arial" pitchFamily="34" charset="0"/>
              <a:buChar char="•"/>
            </a:pPr>
            <a:r>
              <a:rPr lang="en-GB" dirty="0" err="1" smtClean="0">
                <a:latin typeface="Times New Roman" pitchFamily="18" charset="0"/>
                <a:cs typeface="Times New Roman" pitchFamily="18" charset="0"/>
              </a:rPr>
              <a:t>Bluecat</a:t>
            </a:r>
            <a:r>
              <a:rPr lang="en-GB" dirty="0" smtClean="0">
                <a:latin typeface="Times New Roman" pitchFamily="18" charset="0"/>
                <a:cs typeface="Times New Roman" pitchFamily="18" charset="0"/>
              </a:rPr>
              <a:t> is given by the probability distribution of the </a:t>
            </a:r>
            <a:r>
              <a:rPr lang="en-GB" dirty="0" err="1" smtClean="0">
                <a:latin typeface="Times New Roman" pitchFamily="18" charset="0"/>
                <a:cs typeface="Times New Roman" pitchFamily="18" charset="0"/>
              </a:rPr>
              <a:t>predictand</a:t>
            </a:r>
            <a:r>
              <a:rPr lang="en-GB" dirty="0" smtClean="0">
                <a:latin typeface="Times New Roman" pitchFamily="18" charset="0"/>
                <a:cs typeface="Times New Roman" pitchFamily="18" charset="0"/>
              </a:rPr>
              <a:t> conditioned by the deterministically simulated river flow:</a:t>
            </a:r>
          </a:p>
          <a:p>
            <a:pPr marL="180975" indent="-180975"/>
            <a:endParaRPr lang="en-GB" dirty="0" smtClean="0">
              <a:latin typeface="Times New Roman" pitchFamily="18" charset="0"/>
              <a:cs typeface="Times New Roman" pitchFamily="18" charset="0"/>
            </a:endParaRPr>
          </a:p>
          <a:p>
            <a:pPr marL="180975" indent="-180975"/>
            <a:endParaRPr lang="en-GB" dirty="0" smtClean="0">
              <a:latin typeface="Times New Roman" pitchFamily="18" charset="0"/>
              <a:cs typeface="Times New Roman" pitchFamily="18" charset="0"/>
            </a:endParaRPr>
          </a:p>
          <a:p>
            <a:pPr marL="180975" indent="-180975"/>
            <a:r>
              <a:rPr lang="en-GB" dirty="0" smtClean="0">
                <a:latin typeface="Times New Roman" pitchFamily="18" charset="0"/>
                <a:cs typeface="Times New Roman" pitchFamily="18" charset="0"/>
              </a:rPr>
              <a:t>	where q is true value and Q is the D-model prediction. They both refer at discrete time t.</a:t>
            </a:r>
          </a:p>
          <a:p>
            <a:pPr marL="180975" indent="-180975">
              <a:buFont typeface="Arial" pitchFamily="34" charset="0"/>
              <a:buChar char="•"/>
            </a:pPr>
            <a:endParaRPr lang="en-GB" dirty="0" smtClean="0">
              <a:latin typeface="Times New Roman" pitchFamily="18" charset="0"/>
              <a:cs typeface="Times New Roman" pitchFamily="18" charset="0"/>
            </a:endParaRPr>
          </a:p>
        </p:txBody>
      </p:sp>
      <p:sp>
        <p:nvSpPr>
          <p:cNvPr id="16" name="Segnaposto testo 2"/>
          <p:cNvSpPr txBox="1">
            <a:spLocks/>
          </p:cNvSpPr>
          <p:nvPr/>
        </p:nvSpPr>
        <p:spPr>
          <a:xfrm>
            <a:off x="309522" y="3108007"/>
            <a:ext cx="10644262" cy="606745"/>
          </a:xfrm>
          <a:prstGeom prst="rect">
            <a:avLst/>
          </a:prstGeom>
        </p:spPr>
        <p:txBody>
          <a:bodyPr/>
          <a:lstStyle/>
          <a:p>
            <a:pPr marL="180975" lvl="0" indent="-180975">
              <a:spcBef>
                <a:spcPts val="1200"/>
              </a:spcBef>
              <a:buFont typeface="Arial" pitchFamily="34" charset="0"/>
              <a:buChar char="•"/>
              <a:defRPr/>
            </a:pPr>
            <a:r>
              <a:rPr lang="en-US" dirty="0" smtClean="0">
                <a:latin typeface="Times New Roman" pitchFamily="18" charset="0"/>
                <a:cs typeface="Times New Roman" pitchFamily="18" charset="0"/>
              </a:rPr>
              <a:t>A single deterministic model is considered, with a single parameter set. Extension to the </a:t>
            </a:r>
            <a:r>
              <a:rPr lang="en-US" dirty="0" err="1" smtClean="0">
                <a:latin typeface="Times New Roman" pitchFamily="18" charset="0"/>
                <a:cs typeface="Times New Roman" pitchFamily="18" charset="0"/>
              </a:rPr>
              <a:t>multimodel</a:t>
            </a:r>
            <a:r>
              <a:rPr lang="en-US" dirty="0" smtClean="0">
                <a:latin typeface="Times New Roman" pitchFamily="18" charset="0"/>
                <a:cs typeface="Times New Roman" pitchFamily="18" charset="0"/>
              </a:rPr>
              <a:t> case is straightforward.</a:t>
            </a:r>
          </a:p>
          <a:p>
            <a:pPr marL="180975" lvl="0" indent="-180975">
              <a:spcBef>
                <a:spcPts val="1200"/>
              </a:spcBef>
              <a:buFont typeface="Arial" pitchFamily="34" charset="0"/>
              <a:buChar char="•"/>
              <a:defRPr/>
            </a:pPr>
            <a:r>
              <a:rPr lang="en-US" dirty="0" smtClean="0">
                <a:latin typeface="Times New Roman" pitchFamily="18" charset="0"/>
                <a:cs typeface="Times New Roman" pitchFamily="18" charset="0"/>
              </a:rPr>
              <a:t>The stochastic processes describing the </a:t>
            </a:r>
            <a:r>
              <a:rPr lang="en-US" dirty="0" err="1" smtClean="0">
                <a:latin typeface="Times New Roman" pitchFamily="18" charset="0"/>
                <a:cs typeface="Times New Roman" pitchFamily="18" charset="0"/>
              </a:rPr>
              <a:t>modelled</a:t>
            </a:r>
            <a:r>
              <a:rPr lang="en-US" dirty="0" smtClean="0">
                <a:latin typeface="Times New Roman" pitchFamily="18" charset="0"/>
                <a:cs typeface="Times New Roman" pitchFamily="18" charset="0"/>
              </a:rPr>
              <a:t> variables are stationary during the calibration and application period. This assumption can be easily removed.</a:t>
            </a:r>
          </a:p>
          <a:p>
            <a:pPr marL="180975" lvl="0" indent="-180975">
              <a:spcBef>
                <a:spcPts val="1200"/>
              </a:spcBef>
              <a:buFont typeface="Arial" pitchFamily="34" charset="0"/>
              <a:buChar char="•"/>
              <a:defRPr/>
            </a:pPr>
            <a:r>
              <a:rPr lang="en-US" dirty="0" smtClean="0">
                <a:latin typeface="Times New Roman" pitchFamily="18" charset="0"/>
                <a:cs typeface="Times New Roman" pitchFamily="18" charset="0"/>
              </a:rPr>
              <a:t>Global uncertainty is resembled by the above conditional probability distribution, with no subdivision of uncertainty in different components. </a:t>
            </a:r>
            <a:r>
              <a:rPr lang="en-US" dirty="0" err="1" smtClean="0">
                <a:latin typeface="Times New Roman" pitchFamily="18" charset="0"/>
                <a:cs typeface="Times New Roman" pitchFamily="18" charset="0"/>
              </a:rPr>
              <a:t>Bluecat</a:t>
            </a:r>
            <a:r>
              <a:rPr lang="en-US" dirty="0" smtClean="0">
                <a:latin typeface="Times New Roman" pitchFamily="18" charset="0"/>
                <a:cs typeface="Times New Roman" pitchFamily="18" charset="0"/>
              </a:rPr>
              <a:t> </a:t>
            </a:r>
            <a:r>
              <a:rPr lang="en-US" smtClean="0">
                <a:latin typeface="Times New Roman" pitchFamily="18" charset="0"/>
                <a:cs typeface="Times New Roman" pitchFamily="18" charset="0"/>
              </a:rPr>
              <a:t>automatically incorporates </a:t>
            </a:r>
            <a:r>
              <a:rPr lang="en-US" dirty="0" smtClean="0">
                <a:latin typeface="Times New Roman" pitchFamily="18" charset="0"/>
                <a:cs typeface="Times New Roman" pitchFamily="18" charset="0"/>
              </a:rPr>
              <a:t>all types, including the uncertainty in input data and parameters, for which no particular provision is necessary.</a:t>
            </a:r>
          </a:p>
          <a:p>
            <a:pPr marL="180975" lvl="0" indent="-180975">
              <a:spcBef>
                <a:spcPts val="1200"/>
              </a:spcBef>
              <a:buFont typeface="Arial" pitchFamily="34" charset="0"/>
              <a:buChar char="•"/>
              <a:defRPr/>
            </a:pPr>
            <a:r>
              <a:rPr lang="en-US" dirty="0" smtClean="0">
                <a:latin typeface="Times New Roman" pitchFamily="18" charset="0"/>
                <a:cs typeface="Times New Roman" pitchFamily="18" charset="0"/>
              </a:rPr>
              <a:t>The calibration data set is extended enough to ensure that sufficient information is available to upgrade the deterministic model (D-model) into the stochastic model (S-model).</a:t>
            </a:r>
          </a:p>
          <a:p>
            <a:pPr marL="180975" lvl="0" indent="-180975">
              <a:spcBef>
                <a:spcPts val="1200"/>
              </a:spcBef>
              <a:buFont typeface="Arial" pitchFamily="34" charset="0"/>
              <a:buChar char="•"/>
              <a:defRPr/>
            </a:pPr>
            <a:endParaRPr lang="en-US" dirty="0" smtClean="0">
              <a:latin typeface="Times New Roman" pitchFamily="18" charset="0"/>
              <a:cs typeface="Times New Roman" pitchFamily="18" charset="0"/>
            </a:endParaRPr>
          </a:p>
          <a:p>
            <a:pPr marL="180975" lvl="0" indent="-180975">
              <a:spcBef>
                <a:spcPts val="1200"/>
              </a:spcBef>
              <a:buFont typeface="Arial" pitchFamily="34" charset="0"/>
              <a:buChar char="•"/>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523836" y="1609715"/>
            <a:ext cx="3200400" cy="390525"/>
          </a:xfrm>
          <a:prstGeom prst="rect">
            <a:avLst/>
          </a:prstGeom>
          <a:noFill/>
          <a:ln w="9525">
            <a:noFill/>
            <a:miter lim="800000"/>
            <a:headEnd/>
            <a:tailEnd/>
          </a:ln>
          <a:effectLst/>
        </p:spPr>
      </p:pic>
      <p:sp>
        <p:nvSpPr>
          <p:cNvPr id="18" name="Segnaposto testo 1"/>
          <p:cNvSpPr txBox="1">
            <a:spLocks/>
          </p:cNvSpPr>
          <p:nvPr/>
        </p:nvSpPr>
        <p:spPr>
          <a:xfrm>
            <a:off x="309522" y="2679379"/>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Assumptions</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 xmlns:p14="http://schemas.microsoft.com/office/powerpoint/2010/main" val="11994457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142852"/>
            <a:ext cx="11233149" cy="648071"/>
          </a:xfrm>
        </p:spPr>
        <p:txBody>
          <a:bodyPr/>
          <a:lstStyle/>
          <a:p>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application: determining the conditional distribution</a:t>
            </a:r>
            <a:endParaRPr lang="en-GB" sz="3200" dirty="0">
              <a:latin typeface="Calibri" panose="020F0502020204030204" pitchFamily="34" charset="0"/>
              <a:cs typeface="Calibri" panose="020F0502020204030204" pitchFamily="34" charset="0"/>
            </a:endParaRPr>
          </a:p>
        </p:txBody>
      </p:sp>
      <p:sp>
        <p:nvSpPr>
          <p:cNvPr id="6" name="Segnaposto testo 2"/>
          <p:cNvSpPr>
            <a:spLocks noGrp="1"/>
          </p:cNvSpPr>
          <p:nvPr>
            <p:ph type="body" sz="quarter" idx="11"/>
          </p:nvPr>
        </p:nvSpPr>
        <p:spPr>
          <a:xfrm>
            <a:off x="309522" y="714356"/>
            <a:ext cx="9720000" cy="606745"/>
          </a:xfrm>
        </p:spPr>
        <p:txBody>
          <a:bodyPr/>
          <a:lstStyle/>
          <a:p>
            <a:pPr marL="180975" indent="-180975">
              <a:buFont typeface="Arial" pitchFamily="34" charset="0"/>
              <a:buChar char="•"/>
            </a:pPr>
            <a:r>
              <a:rPr lang="en-GB" dirty="0" smtClean="0">
                <a:latin typeface="Times New Roman" pitchFamily="18" charset="0"/>
                <a:cs typeface="Times New Roman" pitchFamily="18" charset="0"/>
              </a:rPr>
              <a:t>We can use a parametric distribution like Pareto-Burr-Feller (Koutsoyiannis, 2021).</a:t>
            </a:r>
          </a:p>
          <a:p>
            <a:pPr marL="180975" indent="-180975">
              <a:buFont typeface="Arial" pitchFamily="34" charset="0"/>
              <a:buChar char="•"/>
            </a:pPr>
            <a:endParaRPr lang="en-GB" dirty="0" smtClean="0">
              <a:latin typeface="Times New Roman" pitchFamily="18" charset="0"/>
              <a:cs typeface="Times New Roman" pitchFamily="18" charset="0"/>
            </a:endParaRPr>
          </a:p>
        </p:txBody>
      </p:sp>
      <p:sp>
        <p:nvSpPr>
          <p:cNvPr id="7" name="Segnaposto testo 2"/>
          <p:cNvSpPr txBox="1">
            <a:spLocks/>
          </p:cNvSpPr>
          <p:nvPr/>
        </p:nvSpPr>
        <p:spPr>
          <a:xfrm>
            <a:off x="309522" y="1357298"/>
            <a:ext cx="9720000"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We can use a copula.</a:t>
            </a:r>
          </a:p>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8" name="Segnaposto testo 2"/>
          <p:cNvSpPr txBox="1">
            <a:spLocks/>
          </p:cNvSpPr>
          <p:nvPr/>
        </p:nvSpPr>
        <p:spPr>
          <a:xfrm>
            <a:off x="309522" y="2000240"/>
            <a:ext cx="9720000"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In </a:t>
            </a:r>
            <a:r>
              <a:rPr kumimoji="0" lang="en-GB" sz="1800" b="0"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Bluecat</a:t>
            </a: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we propose a fully data based approach.</a:t>
            </a:r>
          </a:p>
        </p:txBody>
      </p:sp>
      <p:sp>
        <p:nvSpPr>
          <p:cNvPr id="9" name="Segnaposto testo 1"/>
          <p:cNvSpPr txBox="1">
            <a:spLocks/>
          </p:cNvSpPr>
          <p:nvPr/>
        </p:nvSpPr>
        <p:spPr>
          <a:xfrm>
            <a:off x="309522" y="2679379"/>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Data based approach</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1" name="Segnaposto testo 2"/>
          <p:cNvSpPr txBox="1">
            <a:spLocks/>
          </p:cNvSpPr>
          <p:nvPr/>
        </p:nvSpPr>
        <p:spPr>
          <a:xfrm>
            <a:off x="309522" y="3140968"/>
            <a:ext cx="9720000" cy="606745"/>
          </a:xfrm>
          <a:prstGeom prst="rect">
            <a:avLst/>
          </a:prstGeom>
        </p:spPr>
        <p:txBody>
          <a:bodyPr/>
          <a:lstStyle/>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For each prediction by the D-model, we form a sample of size 2m+1 of neighbours in magnitude from the set of D-predicted data in calibration. The sample is </a:t>
            </a:r>
            <a:r>
              <a:rPr kumimoji="0" lang="en-GB" sz="1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centered</a:t>
            </a: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around the D-model prediction.</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r>
              <a:rPr lang="en-GB" dirty="0" smtClean="0">
                <a:latin typeface="Times New Roman" pitchFamily="18" charset="0"/>
                <a:cs typeface="Times New Roman" pitchFamily="18" charset="0"/>
              </a:rPr>
              <a:t>We collect the corresponding observed data in calibration.</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From</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the observed sample we pick the mean (or median) which gives the stochastic prediction, and the </a:t>
            </a:r>
            <a:r>
              <a:rPr kumimoji="0" lang="en-GB" sz="1800" b="0" i="0" u="none" strike="noStrike" kern="1200" cap="none" spc="0" normalizeH="0" noProof="0" dirty="0" err="1" smtClean="0">
                <a:ln>
                  <a:noFill/>
                </a:ln>
                <a:solidFill>
                  <a:schemeClr val="tx1"/>
                </a:solidFill>
                <a:effectLst/>
                <a:uLnTx/>
                <a:uFillTx/>
                <a:latin typeface="Times New Roman" pitchFamily="18" charset="0"/>
                <a:ea typeface="+mn-ea"/>
                <a:cs typeface="Times New Roman" pitchFamily="18" charset="0"/>
              </a:rPr>
              <a:t>quantiles</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corresponding to the desired confidence level.</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r>
              <a:rPr lang="en-GB" dirty="0" smtClean="0">
                <a:latin typeface="Times New Roman" pitchFamily="18" charset="0"/>
                <a:cs typeface="Times New Roman" pitchFamily="18" charset="0"/>
              </a:rPr>
              <a:t>Beware: if, say, m=20, then the lowest and highest </a:t>
            </a:r>
            <a:r>
              <a:rPr lang="en-GB" dirty="0" err="1" smtClean="0">
                <a:latin typeface="Times New Roman" pitchFamily="18" charset="0"/>
                <a:cs typeface="Times New Roman" pitchFamily="18" charset="0"/>
              </a:rPr>
              <a:t>quantiles</a:t>
            </a:r>
            <a:r>
              <a:rPr lang="en-GB" dirty="0" smtClean="0">
                <a:latin typeface="Times New Roman" pitchFamily="18" charset="0"/>
                <a:cs typeface="Times New Roman" pitchFamily="18" charset="0"/>
              </a:rPr>
              <a:t> that can be empirically estimated would be 1/41=2.5% and 1-1/40=97.5%. Higher </a:t>
            </a:r>
            <a:r>
              <a:rPr lang="en-GB" dirty="0" err="1" smtClean="0">
                <a:latin typeface="Times New Roman" pitchFamily="18" charset="0"/>
                <a:cs typeface="Times New Roman" pitchFamily="18" charset="0"/>
              </a:rPr>
              <a:t>quantiles</a:t>
            </a:r>
            <a:r>
              <a:rPr lang="en-GB" dirty="0" smtClean="0">
                <a:latin typeface="Times New Roman" pitchFamily="18" charset="0"/>
                <a:cs typeface="Times New Roman" pitchFamily="18" charset="0"/>
              </a:rPr>
              <a:t> can be estimated by increasing m.</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The above procedure</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is what we call “empirical estimation of </a:t>
            </a:r>
            <a:r>
              <a:rPr kumimoji="0" lang="en-GB" sz="1800" b="0" i="0" u="none" strike="noStrike" kern="1200" cap="none" spc="0" normalizeH="0" noProof="0" dirty="0" err="1" smtClean="0">
                <a:ln>
                  <a:noFill/>
                </a:ln>
                <a:solidFill>
                  <a:schemeClr val="tx1"/>
                </a:solidFill>
                <a:effectLst/>
                <a:uLnTx/>
                <a:uFillTx/>
                <a:latin typeface="Times New Roman" pitchFamily="18" charset="0"/>
                <a:ea typeface="+mn-ea"/>
                <a:cs typeface="Times New Roman" pitchFamily="18" charset="0"/>
              </a:rPr>
              <a:t>quantiles</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through order statistics” for each prediction.</a:t>
            </a: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xmlns="" val="1199445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142852"/>
            <a:ext cx="11233149" cy="648071"/>
          </a:xfrm>
        </p:spPr>
        <p:txBody>
          <a:bodyPr/>
          <a:lstStyle/>
          <a:p>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application: determining the conditional distribution</a:t>
            </a:r>
            <a:endParaRPr lang="en-GB" sz="3200" dirty="0">
              <a:latin typeface="Calibri" panose="020F0502020204030204" pitchFamily="34" charset="0"/>
              <a:cs typeface="Calibri" panose="020F0502020204030204" pitchFamily="34" charset="0"/>
            </a:endParaRPr>
          </a:p>
        </p:txBody>
      </p:sp>
      <p:sp>
        <p:nvSpPr>
          <p:cNvPr id="9" name="Segnaposto testo 1"/>
          <p:cNvSpPr txBox="1">
            <a:spLocks/>
          </p:cNvSpPr>
          <p:nvPr/>
        </p:nvSpPr>
        <p:spPr>
          <a:xfrm>
            <a:off x="309522" y="642918"/>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Robust empirical estimation of </a:t>
            </a:r>
            <a:r>
              <a:rPr kumimoji="0" lang="en-GB"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quantiles</a:t>
            </a:r>
            <a:r>
              <a:rPr kumimoji="0" lang="en-GB"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K-moments approach</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1" name="Segnaposto testo 2"/>
          <p:cNvSpPr txBox="1">
            <a:spLocks/>
          </p:cNvSpPr>
          <p:nvPr/>
        </p:nvSpPr>
        <p:spPr>
          <a:xfrm>
            <a:off x="309522" y="1526111"/>
            <a:ext cx="7715304" cy="606745"/>
          </a:xfrm>
          <a:prstGeom prst="rect">
            <a:avLst/>
          </a:prstGeom>
        </p:spPr>
        <p:txBody>
          <a:bodyPr/>
          <a:lstStyle/>
          <a:p>
            <a:pPr marL="180975" lvl="0" indent="-180975">
              <a:spcBef>
                <a:spcPts val="1200"/>
              </a:spcBef>
              <a:buFont typeface="Arial" pitchFamily="34" charset="0"/>
              <a:buChar char="•"/>
            </a:pPr>
            <a:r>
              <a:rPr lang="en-US" dirty="0" smtClean="0">
                <a:latin typeface="Times New Roman" pitchFamily="18" charset="0"/>
                <a:cs typeface="Times New Roman" pitchFamily="18" charset="0"/>
              </a:rPr>
              <a:t>The above empirical estimation of </a:t>
            </a:r>
            <a:r>
              <a:rPr lang="en-US" dirty="0" err="1" smtClean="0">
                <a:latin typeface="Times New Roman" pitchFamily="18" charset="0"/>
                <a:cs typeface="Times New Roman" pitchFamily="18" charset="0"/>
              </a:rPr>
              <a:t>quantiles</a:t>
            </a:r>
            <a:r>
              <a:rPr lang="en-US" dirty="0" smtClean="0">
                <a:latin typeface="Times New Roman" pitchFamily="18" charset="0"/>
                <a:cs typeface="Times New Roman" pitchFamily="18" charset="0"/>
              </a:rPr>
              <a:t> through order statistics is based on one data point only, as it identifies the single observation that is closer in frequency to the probability that corresponds to the desired confidence level. </a:t>
            </a: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A possible solution to increase the robustness of the estimation is offered by the recently introduced concept of knowable moments (K-moments, see Koutsoyiannis (2019, 2021)) which gives an alternative for empirical </a:t>
            </a:r>
            <a:r>
              <a:rPr lang="en-US" dirty="0" err="1" smtClean="0">
                <a:latin typeface="Times New Roman" pitchFamily="18" charset="0"/>
                <a:cs typeface="Times New Roman" pitchFamily="18" charset="0"/>
              </a:rPr>
              <a:t>quantile</a:t>
            </a:r>
            <a:r>
              <a:rPr lang="en-US" dirty="0" smtClean="0">
                <a:latin typeface="Times New Roman" pitchFamily="18" charset="0"/>
                <a:cs typeface="Times New Roman" pitchFamily="18" charset="0"/>
              </a:rPr>
              <a:t> evaluation that is more reliable than order statistics as it combines many data points in each estimate.</a:t>
            </a: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This approach is not described here. Details can be found in Koutsoyiannis (2021, see picture on the right) and Koutsoyiannis and Montanari (2021). </a:t>
            </a: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The approach is applied in the </a:t>
            </a:r>
            <a:r>
              <a:rPr lang="en-US" dirty="0" err="1" smtClean="0">
                <a:latin typeface="Times New Roman" pitchFamily="18" charset="0"/>
                <a:cs typeface="Times New Roman" pitchFamily="18" charset="0"/>
              </a:rPr>
              <a:t>Bluecat</a:t>
            </a:r>
            <a:r>
              <a:rPr lang="en-US" dirty="0" smtClean="0">
                <a:latin typeface="Times New Roman" pitchFamily="18" charset="0"/>
                <a:cs typeface="Times New Roman" pitchFamily="18" charset="0"/>
              </a:rPr>
              <a:t> package (see below)</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9256361" y="785794"/>
            <a:ext cx="2626117" cy="371316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2" name="CasellaDiTesto 11"/>
          <p:cNvSpPr txBox="1"/>
          <p:nvPr/>
        </p:nvSpPr>
        <p:spPr>
          <a:xfrm>
            <a:off x="7310446" y="4714884"/>
            <a:ext cx="4572032" cy="1200329"/>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pPr algn="r"/>
            <a:r>
              <a:rPr lang="en-US" sz="1200" dirty="0" smtClean="0"/>
              <a:t>D. Koutsoyiannis, </a:t>
            </a:r>
            <a:r>
              <a:rPr lang="en-US" sz="1200" i="1" dirty="0" err="1" smtClean="0"/>
              <a:t>Stochastics</a:t>
            </a:r>
            <a:r>
              <a:rPr lang="en-US" sz="1200" i="1" dirty="0" smtClean="0"/>
              <a:t> of </a:t>
            </a:r>
            <a:r>
              <a:rPr lang="en-US" sz="1200" i="1" dirty="0" err="1" smtClean="0"/>
              <a:t>Hydroclimatic</a:t>
            </a:r>
            <a:r>
              <a:rPr lang="en-US" sz="1200" i="1" dirty="0" smtClean="0"/>
              <a:t> Extremes - A Cool Look at Risk</a:t>
            </a:r>
            <a:r>
              <a:rPr lang="en-US" sz="1200" dirty="0" smtClean="0"/>
              <a:t>, </a:t>
            </a:r>
            <a:r>
              <a:rPr lang="en-US" sz="1200" i="1" dirty="0" smtClean="0"/>
              <a:t>ISBN: 978-618-85370-0-2</a:t>
            </a:r>
            <a:r>
              <a:rPr lang="en-US" sz="1200" dirty="0" smtClean="0"/>
              <a:t>, 333 pages, </a:t>
            </a:r>
            <a:r>
              <a:rPr lang="en-US" sz="1200" dirty="0" err="1" smtClean="0"/>
              <a:t>Kallipos</a:t>
            </a:r>
            <a:r>
              <a:rPr lang="en-US" sz="1200" dirty="0" smtClean="0"/>
              <a:t>, Athens, 2021.</a:t>
            </a:r>
          </a:p>
          <a:p>
            <a:pPr algn="r"/>
            <a:endParaRPr lang="it-IT" sz="1200" dirty="0" smtClean="0"/>
          </a:p>
          <a:p>
            <a:pPr algn="r"/>
            <a:r>
              <a:rPr lang="it-IT" sz="1200" dirty="0" smtClean="0"/>
              <a:t>Free download at: http://www.itia.ntua.gr/en/</a:t>
            </a:r>
            <a:r>
              <a:rPr lang="it-IT" sz="1200" dirty="0" err="1" smtClean="0"/>
              <a:t>getfile</a:t>
            </a:r>
            <a:r>
              <a:rPr lang="it-IT" sz="1200" dirty="0" smtClean="0"/>
              <a:t>/2000/15/</a:t>
            </a:r>
            <a:r>
              <a:rPr lang="it-IT" sz="1200" dirty="0" err="1" smtClean="0"/>
              <a:t>documents</a:t>
            </a:r>
            <a:r>
              <a:rPr lang="it-IT" sz="1200" dirty="0" smtClean="0"/>
              <a:t>/StochasticsOfExtremes1.pdf</a:t>
            </a:r>
            <a:endParaRPr lang="it-IT" sz="1200" dirty="0"/>
          </a:p>
        </p:txBody>
      </p:sp>
    </p:spTree>
    <p:extLst>
      <p:ext uri="{BB962C8B-B14F-4D97-AF65-F5344CB8AC3E}">
        <p14:creationId xmlns:p14="http://schemas.microsoft.com/office/powerpoint/2010/main" xmlns="" val="11994457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srcRect/>
          <a:stretch>
            <a:fillRect/>
          </a:stretch>
        </p:blipFill>
        <p:spPr bwMode="auto">
          <a:xfrm>
            <a:off x="6149731" y="1142984"/>
            <a:ext cx="6042269" cy="3960000"/>
          </a:xfrm>
          <a:prstGeom prst="rect">
            <a:avLst/>
          </a:prstGeom>
          <a:noFill/>
          <a:ln w="9525">
            <a:noFill/>
            <a:miter lim="800000"/>
            <a:headEnd/>
            <a:tailEnd/>
          </a:ln>
          <a:effectLst/>
        </p:spPr>
      </p:pic>
      <p:sp>
        <p:nvSpPr>
          <p:cNvPr id="2" name="Segnaposto testo 1"/>
          <p:cNvSpPr>
            <a:spLocks noGrp="1"/>
          </p:cNvSpPr>
          <p:nvPr>
            <p:ph type="body" sz="quarter" idx="10"/>
          </p:nvPr>
        </p:nvSpPr>
        <p:spPr>
          <a:xfrm>
            <a:off x="309522" y="357166"/>
            <a:ext cx="11233149" cy="648071"/>
          </a:xfrm>
        </p:spPr>
        <p:txBody>
          <a:bodyPr/>
          <a:lstStyle/>
          <a:p>
            <a:r>
              <a:rPr lang="en-GB" sz="3200" dirty="0" smtClean="0">
                <a:latin typeface="Calibri" panose="020F0502020204030204" pitchFamily="34" charset="0"/>
                <a:cs typeface="Calibri" panose="020F0502020204030204" pitchFamily="34" charset="0"/>
              </a:rPr>
              <a:t>Understanding uncertainty (or model diagnostic)</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93429"/>
            <a:ext cx="5500726" cy="606745"/>
          </a:xfrm>
        </p:spPr>
        <p:txBody>
          <a:bodyPr/>
          <a:lstStyle/>
          <a:p>
            <a:pPr marL="180975" indent="-180975">
              <a:buFont typeface="Arial" pitchFamily="34" charset="0"/>
              <a:buChar char="•"/>
            </a:pPr>
            <a:r>
              <a:rPr lang="en-GB" dirty="0" smtClean="0">
                <a:latin typeface="Times New Roman" pitchFamily="18" charset="0"/>
                <a:cs typeface="Times New Roman" pitchFamily="18" charset="0"/>
              </a:rPr>
              <a:t>The “traditional” </a:t>
            </a:r>
            <a:r>
              <a:rPr lang="en-GB" dirty="0" err="1" smtClean="0">
                <a:latin typeface="Times New Roman" pitchFamily="18" charset="0"/>
                <a:cs typeface="Times New Roman" pitchFamily="18" charset="0"/>
              </a:rPr>
              <a:t>Bluecat</a:t>
            </a:r>
            <a:r>
              <a:rPr lang="en-GB" dirty="0" smtClean="0">
                <a:latin typeface="Times New Roman" pitchFamily="18" charset="0"/>
                <a:cs typeface="Times New Roman" pitchFamily="18" charset="0"/>
              </a:rPr>
              <a:t> regresses uncertainty against concurrent model simulation.</a:t>
            </a:r>
          </a:p>
          <a:p>
            <a:pPr marL="180975" indent="-180975">
              <a:buFont typeface="Arial" pitchFamily="34" charset="0"/>
              <a:buChar char="•"/>
            </a:pPr>
            <a:endParaRPr lang="en-GB" dirty="0" smtClean="0">
              <a:latin typeface="Times New Roman" pitchFamily="18" charset="0"/>
              <a:cs typeface="Times New Roman" pitchFamily="18" charset="0"/>
            </a:endParaRPr>
          </a:p>
        </p:txBody>
      </p:sp>
      <p:sp>
        <p:nvSpPr>
          <p:cNvPr id="15" name="Segnaposto testo 2"/>
          <p:cNvSpPr txBox="1">
            <a:spLocks/>
          </p:cNvSpPr>
          <p:nvPr/>
        </p:nvSpPr>
        <p:spPr>
          <a:xfrm>
            <a:off x="309522" y="1571612"/>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By selecting additional explanatory variables we can regress uncertainty against additional physically-based</a:t>
            </a:r>
            <a:r>
              <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drivers.</a:t>
            </a: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16" name="Segnaposto testo 2"/>
          <p:cNvSpPr txBox="1">
            <a:spLocks/>
          </p:cNvSpPr>
          <p:nvPr/>
        </p:nvSpPr>
        <p:spPr>
          <a:xfrm>
            <a:off x="309522" y="2571744"/>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In other words, we can understand</a:t>
            </a:r>
            <a:r>
              <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why we fail in obtaining a “perfect” simulation (this is a provocative statement          ).</a:t>
            </a: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17" name="Segnaposto testo 2"/>
          <p:cNvSpPr txBox="1">
            <a:spLocks/>
          </p:cNvSpPr>
          <p:nvPr/>
        </p:nvSpPr>
        <p:spPr>
          <a:xfrm>
            <a:off x="309522" y="3789040"/>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dirty="0" smtClean="0">
                <a:latin typeface="Times New Roman" pitchFamily="18" charset="0"/>
                <a:cs typeface="Times New Roman" pitchFamily="18" charset="0"/>
              </a:rPr>
              <a:t>Examples of additional explanatory variables:</a:t>
            </a:r>
          </a:p>
          <a:p>
            <a:pPr marL="180975" marR="0" lvl="0" indent="-180975" algn="l" defTabSz="914400" rtl="0" eaLnBrk="1" fontAlgn="auto" latinLnBrk="0" hangingPunct="1">
              <a:lnSpc>
                <a:spcPct val="100000"/>
              </a:lnSpc>
              <a:spcBef>
                <a:spcPct val="20000"/>
              </a:spcBef>
              <a:spcAft>
                <a:spcPts val="0"/>
              </a:spcAft>
              <a:buClrTx/>
              <a:buSzTx/>
              <a:tabLst/>
              <a:defRPr/>
            </a:pPr>
            <a:r>
              <a:rPr lang="en-GB" dirty="0" smtClean="0">
                <a:latin typeface="Times New Roman" pitchFamily="18" charset="0"/>
                <a:cs typeface="Times New Roman" pitchFamily="18" charset="0"/>
              </a:rPr>
              <a:t>    -</a:t>
            </a:r>
            <a:r>
              <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Season;</a:t>
            </a:r>
          </a:p>
          <a:p>
            <a:pPr marL="180975" marR="0" lvl="0" indent="-180975" algn="l" defTabSz="914400" rtl="0" eaLnBrk="1" fontAlgn="auto" latinLnBrk="0" hangingPunct="1">
              <a:lnSpc>
                <a:spcPct val="100000"/>
              </a:lnSpc>
              <a:spcBef>
                <a:spcPct val="20000"/>
              </a:spcBef>
              <a:spcAft>
                <a:spcPts val="0"/>
              </a:spcAft>
              <a:buClrTx/>
              <a:buSzTx/>
              <a:tabLst/>
              <a:defRPr/>
            </a:pPr>
            <a:r>
              <a:rPr lang="en-GB" dirty="0" smtClean="0">
                <a:latin typeface="Times New Roman" pitchFamily="18" charset="0"/>
                <a:cs typeface="Times New Roman" pitchFamily="18" charset="0"/>
              </a:rPr>
              <a:t>	 - Raising </a:t>
            </a:r>
            <a:r>
              <a:rPr lang="en-GB" dirty="0" err="1" smtClean="0">
                <a:latin typeface="Times New Roman" pitchFamily="18" charset="0"/>
                <a:cs typeface="Times New Roman" pitchFamily="18" charset="0"/>
              </a:rPr>
              <a:t>vs</a:t>
            </a:r>
            <a:r>
              <a:rPr lang="en-GB" dirty="0" smtClean="0">
                <a:latin typeface="Times New Roman" pitchFamily="18" charset="0"/>
                <a:cs typeface="Times New Roman" pitchFamily="18" charset="0"/>
              </a:rPr>
              <a:t> recessing limb;</a:t>
            </a:r>
          </a:p>
          <a:p>
            <a:pPr marL="180975" marR="0" lvl="0" indent="-180975" algn="l" defTabSz="914400" rtl="0" eaLnBrk="1" fontAlgn="auto" latinLnBrk="0" hangingPunct="1">
              <a:lnSpc>
                <a:spcPct val="100000"/>
              </a:lnSpc>
              <a:spcBef>
                <a:spcPct val="20000"/>
              </a:spcBef>
              <a:spcAft>
                <a:spcPts val="0"/>
              </a:spcAft>
              <a:buClrTx/>
              <a:buSzTx/>
              <a:tabLst/>
              <a:defRPr/>
            </a:pPr>
            <a:r>
              <a:rPr lang="en-GB" dirty="0" smtClean="0">
                <a:latin typeface="Times New Roman" pitchFamily="18" charset="0"/>
                <a:cs typeface="Times New Roman" pitchFamily="18" charset="0"/>
              </a:rPr>
              <a:t>    - Catchment storage;</a:t>
            </a:r>
          </a:p>
          <a:p>
            <a:pPr marL="180975" marR="0" lvl="0" indent="-180975" algn="l" defTabSz="914400" rtl="0" eaLnBrk="1" fontAlgn="auto" latinLnBrk="0" hangingPunct="1">
              <a:lnSpc>
                <a:spcPct val="100000"/>
              </a:lnSpc>
              <a:spcBef>
                <a:spcPct val="20000"/>
              </a:spcBef>
              <a:spcAft>
                <a:spcPts val="0"/>
              </a:spcAft>
              <a:buClrTx/>
              <a:buSzTx/>
              <a:tabLst/>
              <a:defRPr/>
            </a:pPr>
            <a:r>
              <a:rPr lang="en-GB" dirty="0" smtClean="0">
                <a:latin typeface="Times New Roman" pitchFamily="18" charset="0"/>
                <a:cs typeface="Times New Roman" pitchFamily="18" charset="0"/>
              </a:rPr>
              <a:t>    - Antecedent soil moisture.</a:t>
            </a:r>
            <a:endParaRPr kumimoji="0" lang="en-GB" sz="1800" b="0" i="0" u="none" strike="noStrike" kern="1200" cap="none" spc="0" normalizeH="0" noProof="0" dirty="0" smtClean="0">
              <a:ln>
                <a:noFill/>
              </a:ln>
              <a:solidFill>
                <a:schemeClr val="tx1"/>
              </a:solidFill>
              <a:effectLst/>
              <a:uLnTx/>
              <a:uFillTx/>
              <a:latin typeface="Times New Roman" pitchFamily="18" charset="0"/>
              <a:cs typeface="Times New Roman" pitchFamily="18" charset="0"/>
            </a:endParaRPr>
          </a:p>
          <a:p>
            <a:pPr marL="180975" marR="0" lvl="0" indent="-180975" algn="l" defTabSz="914400" rtl="0" eaLnBrk="1" fontAlgn="auto" latinLnBrk="0" hangingPunct="1">
              <a:lnSpc>
                <a:spcPct val="100000"/>
              </a:lnSpc>
              <a:spcBef>
                <a:spcPct val="20000"/>
              </a:spcBef>
              <a:spcAft>
                <a:spcPts val="0"/>
              </a:spcAft>
              <a:buClrTx/>
              <a:buSzTx/>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3"/>
          <a:srcRect/>
          <a:stretch>
            <a:fillRect/>
          </a:stretch>
        </p:blipFill>
        <p:spPr bwMode="auto">
          <a:xfrm>
            <a:off x="6149731" y="1142984"/>
            <a:ext cx="6042269" cy="3960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6149731" y="1142984"/>
            <a:ext cx="6042269" cy="3960000"/>
          </a:xfrm>
          <a:prstGeom prst="rect">
            <a:avLst/>
          </a:prstGeom>
          <a:noFill/>
          <a:ln w="9525">
            <a:noFill/>
            <a:miter lim="800000"/>
            <a:headEnd/>
            <a:tailEnd/>
          </a:ln>
          <a:effectLst/>
        </p:spPr>
      </p:pic>
      <p:sp>
        <p:nvSpPr>
          <p:cNvPr id="14" name="Segnaposto testo 2"/>
          <p:cNvSpPr txBox="1">
            <a:spLocks/>
          </p:cNvSpPr>
          <p:nvPr/>
        </p:nvSpPr>
        <p:spPr>
          <a:xfrm>
            <a:off x="307242" y="5702575"/>
            <a:ext cx="5500726" cy="606745"/>
          </a:xfrm>
          <a:prstGeom prst="rect">
            <a:avLst/>
          </a:prstGeom>
        </p:spPr>
        <p:txBody>
          <a:bodyPr/>
          <a:lstStyle/>
          <a:p>
            <a:pPr marL="180975"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b="1" dirty="0" smtClean="0">
                <a:solidFill>
                  <a:srgbClr val="FF0000"/>
                </a:solidFill>
                <a:latin typeface="Times New Roman" pitchFamily="18" charset="0"/>
                <a:cs typeface="Times New Roman" pitchFamily="18" charset="0"/>
              </a:rPr>
              <a:t>Alternative hypotheses can be easily tested.</a:t>
            </a:r>
            <a:br>
              <a:rPr lang="en-GB" b="1" dirty="0" smtClean="0">
                <a:solidFill>
                  <a:srgbClr val="FF0000"/>
                </a:solidFill>
                <a:latin typeface="Times New Roman" pitchFamily="18" charset="0"/>
                <a:cs typeface="Times New Roman" pitchFamily="18" charset="0"/>
              </a:rPr>
            </a:br>
            <a:endParaRPr kumimoji="0" lang="en-GB" sz="18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endParaRPr>
          </a:p>
        </p:txBody>
      </p:sp>
      <p:sp>
        <p:nvSpPr>
          <p:cNvPr id="4" name="AutoShape 2" descr="Risultati immagini per smile ic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 name="Picture 3"/>
          <p:cNvPicPr>
            <a:picLocks noChangeAspect="1" noChangeArrowheads="1"/>
          </p:cNvPicPr>
          <p:nvPr/>
        </p:nvPicPr>
        <p:blipFill>
          <a:blip r:embed="rId5"/>
          <a:srcRect/>
          <a:stretch>
            <a:fillRect/>
          </a:stretch>
        </p:blipFill>
        <p:spPr bwMode="auto">
          <a:xfrm>
            <a:off x="1559496" y="3203252"/>
            <a:ext cx="369764" cy="369764"/>
          </a:xfrm>
          <a:prstGeom prst="rect">
            <a:avLst/>
          </a:prstGeom>
          <a:noFill/>
          <a:ln w="9525">
            <a:noFill/>
            <a:miter lim="800000"/>
            <a:headEnd/>
            <a:tailEnd/>
          </a:ln>
          <a:effectLst/>
        </p:spPr>
      </p:pic>
    </p:spTree>
    <p:extLst>
      <p:ext uri="{BB962C8B-B14F-4D97-AF65-F5344CB8AC3E}">
        <p14:creationId xmlns="" xmlns:p14="http://schemas.microsoft.com/office/powerpoint/2010/main" val="11994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0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142852"/>
            <a:ext cx="11233149" cy="648071"/>
          </a:xfrm>
        </p:spPr>
        <p:txBody>
          <a:bodyPr/>
          <a:lstStyle/>
          <a:p>
            <a:r>
              <a:rPr lang="en-GB" sz="3200" dirty="0" smtClean="0">
                <a:latin typeface="Calibri" panose="020F0502020204030204" pitchFamily="34" charset="0"/>
                <a:cs typeface="Calibri" panose="020F0502020204030204" pitchFamily="34" charset="0"/>
              </a:rPr>
              <a:t>The </a:t>
            </a:r>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Package</a:t>
            </a:r>
          </a:p>
          <a:p>
            <a:r>
              <a:rPr lang="en-GB" sz="1800" dirty="0" smtClean="0">
                <a:solidFill>
                  <a:schemeClr val="tx1"/>
                </a:solidFill>
                <a:latin typeface="Calibri" panose="020F0502020204030204" pitchFamily="34" charset="0"/>
                <a:cs typeface="Calibri" panose="020F0502020204030204" pitchFamily="34" charset="0"/>
              </a:rPr>
              <a:t>(https://github.com/albertomontanari/hymodbluecat)</a:t>
            </a:r>
            <a:endParaRPr lang="en-GB" sz="1800" dirty="0">
              <a:solidFill>
                <a:schemeClr val="tx1"/>
              </a:solidFill>
              <a:latin typeface="Calibri" panose="020F0502020204030204" pitchFamily="34" charset="0"/>
              <a:cs typeface="Calibri" panose="020F0502020204030204" pitchFamily="34" charset="0"/>
            </a:endParaRPr>
          </a:p>
        </p:txBody>
      </p:sp>
      <p:sp>
        <p:nvSpPr>
          <p:cNvPr id="7" name="Segnaposto testo 2"/>
          <p:cNvSpPr txBox="1">
            <a:spLocks/>
          </p:cNvSpPr>
          <p:nvPr/>
        </p:nvSpPr>
        <p:spPr>
          <a:xfrm>
            <a:off x="309522" y="1124744"/>
            <a:ext cx="3500462" cy="606745"/>
          </a:xfrm>
          <a:prstGeom prst="rect">
            <a:avLst/>
          </a:prstGeom>
        </p:spPr>
        <p:txBody>
          <a:bodyPr/>
          <a:lstStyle/>
          <a:p>
            <a:pPr marL="180975" lvl="0" indent="-180975">
              <a:spcBef>
                <a:spcPts val="1200"/>
              </a:spcBef>
              <a:buFont typeface="Arial" pitchFamily="34" charset="0"/>
              <a:buChar char="•"/>
            </a:pPr>
            <a:r>
              <a:rPr lang="en-US" dirty="0" smtClean="0">
                <a:latin typeface="Times New Roman" pitchFamily="18" charset="0"/>
                <a:cs typeface="Times New Roman" pitchFamily="18" charset="0"/>
              </a:rPr>
              <a:t>R Environment, </a:t>
            </a:r>
            <a:r>
              <a:rPr lang="en-US" dirty="0" err="1" smtClean="0">
                <a:latin typeface="Times New Roman" pitchFamily="18" charset="0"/>
                <a:cs typeface="Times New Roman" pitchFamily="18" charset="0"/>
              </a:rPr>
              <a:t>Bluecat</a:t>
            </a:r>
            <a:r>
              <a:rPr lang="en-US" dirty="0" smtClean="0">
                <a:latin typeface="Times New Roman" pitchFamily="18" charset="0"/>
                <a:cs typeface="Times New Roman" pitchFamily="18" charset="0"/>
              </a:rPr>
              <a:t> associated to the </a:t>
            </a:r>
            <a:r>
              <a:rPr lang="en-US" dirty="0" err="1" smtClean="0">
                <a:latin typeface="Times New Roman" pitchFamily="18" charset="0"/>
                <a:cs typeface="Times New Roman" pitchFamily="18" charset="0"/>
              </a:rPr>
              <a:t>HyMod</a:t>
            </a:r>
            <a:r>
              <a:rPr lang="en-US" dirty="0" smtClean="0">
                <a:latin typeface="Times New Roman" pitchFamily="18" charset="0"/>
                <a:cs typeface="Times New Roman" pitchFamily="18" charset="0"/>
              </a:rPr>
              <a:t> rainfall-runoff model (Boyle, 2000).</a:t>
            </a: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Straightforward automatic calibration of </a:t>
            </a:r>
            <a:r>
              <a:rPr lang="en-US" dirty="0" err="1" smtClean="0">
                <a:latin typeface="Times New Roman" pitchFamily="18" charset="0"/>
                <a:cs typeface="Times New Roman" pitchFamily="18" charset="0"/>
              </a:rPr>
              <a:t>HyMod</a:t>
            </a:r>
            <a:r>
              <a:rPr lang="en-US" dirty="0" smtClean="0">
                <a:latin typeface="Times New Roman" pitchFamily="18" charset="0"/>
                <a:cs typeface="Times New Roman" pitchFamily="18" charset="0"/>
              </a:rPr>
              <a:t>.</a:t>
            </a:r>
          </a:p>
          <a:p>
            <a:pPr marL="180975" indent="-180975">
              <a:spcBef>
                <a:spcPts val="1200"/>
              </a:spcBef>
              <a:buFont typeface="Arial" pitchFamily="34" charset="0"/>
              <a:buChar char="•"/>
            </a:pPr>
            <a:r>
              <a:rPr lang="en-US" dirty="0" smtClean="0">
                <a:latin typeface="Times New Roman" pitchFamily="18" charset="0"/>
                <a:cs typeface="Times New Roman" pitchFamily="18" charset="0"/>
              </a:rPr>
              <a:t>User guide (very user friendly).</a:t>
            </a: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Step by step reproduction of the case studies presented in our paper.</a:t>
            </a:r>
          </a:p>
          <a:p>
            <a:pPr marL="180975" lvl="0" indent="-180975">
              <a:spcBef>
                <a:spcPts val="1200"/>
              </a:spcBef>
              <a:buFont typeface="Arial" pitchFamily="34" charset="0"/>
              <a:buChar char="•"/>
            </a:pPr>
            <a:r>
              <a:rPr kumimoji="0" lang="en-US"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Model simulation includes uncertainty assessment.</a:t>
            </a:r>
          </a:p>
          <a:p>
            <a:pPr marL="180975" lvl="0" indent="-180975">
              <a:spcBef>
                <a:spcPts val="1200"/>
              </a:spcBef>
              <a:buFont typeface="Arial" pitchFamily="34" charset="0"/>
              <a:buChar char="•"/>
            </a:pP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Easy and quick to install,</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a:t>
            </a:r>
            <a:r>
              <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runs on</a:t>
            </a:r>
            <a:r>
              <a:rPr kumimoji="0" lang="en-GB" sz="18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PC, try it!</a:t>
            </a: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4079670" y="1049839"/>
            <a:ext cx="8088560" cy="5808161"/>
          </a:xfrm>
          <a:prstGeom prst="rect">
            <a:avLst/>
          </a:prstGeom>
          <a:noFill/>
          <a:ln w="9525">
            <a:noFill/>
            <a:miter lim="800000"/>
            <a:headEnd/>
            <a:tailEnd/>
          </a:ln>
          <a:effectLst/>
        </p:spPr>
      </p:pic>
    </p:spTree>
    <p:extLst>
      <p:ext uri="{BB962C8B-B14F-4D97-AF65-F5344CB8AC3E}">
        <p14:creationId xmlns="" xmlns:p14="http://schemas.microsoft.com/office/powerpoint/2010/main" val="11994457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142852"/>
            <a:ext cx="11233149" cy="648071"/>
          </a:xfrm>
        </p:spPr>
        <p:txBody>
          <a:bodyPr/>
          <a:lstStyle/>
          <a:p>
            <a:pPr>
              <a:lnSpc>
                <a:spcPts val="3000"/>
              </a:lnSpc>
            </a:pPr>
            <a:r>
              <a:rPr lang="en-GB" sz="3200" dirty="0" err="1" smtClean="0">
                <a:latin typeface="Calibri" panose="020F0502020204030204" pitchFamily="34" charset="0"/>
                <a:cs typeface="Calibri" panose="020F0502020204030204" pitchFamily="34" charset="0"/>
              </a:rPr>
              <a:t>Bluecat</a:t>
            </a:r>
            <a:r>
              <a:rPr lang="en-GB" sz="3200" dirty="0" smtClean="0">
                <a:latin typeface="Calibri" panose="020F0502020204030204" pitchFamily="34" charset="0"/>
                <a:cs typeface="Calibri" panose="020F0502020204030204" pitchFamily="34" charset="0"/>
              </a:rPr>
              <a:t> application: Testing the goodness of the fit </a:t>
            </a:r>
            <a:br>
              <a:rPr lang="en-GB" sz="3200" dirty="0" smtClean="0">
                <a:latin typeface="Calibri" panose="020F0502020204030204" pitchFamily="34" charset="0"/>
                <a:cs typeface="Calibri" panose="020F0502020204030204" pitchFamily="34" charset="0"/>
              </a:rPr>
            </a:br>
            <a:r>
              <a:rPr lang="en-GB" sz="3200" dirty="0" smtClean="0">
                <a:latin typeface="Calibri" panose="020F0502020204030204" pitchFamily="34" charset="0"/>
                <a:cs typeface="Calibri" panose="020F0502020204030204" pitchFamily="34" charset="0"/>
              </a:rPr>
              <a:t>(included in the package)</a:t>
            </a:r>
            <a:endParaRPr lang="en-GB" sz="3200" dirty="0">
              <a:latin typeface="Calibri" panose="020F0502020204030204" pitchFamily="34" charset="0"/>
              <a:cs typeface="Calibri" panose="020F0502020204030204" pitchFamily="34" charset="0"/>
            </a:endParaRPr>
          </a:p>
        </p:txBody>
      </p:sp>
      <p:sp>
        <p:nvSpPr>
          <p:cNvPr id="11" name="Segnaposto testo 2"/>
          <p:cNvSpPr txBox="1">
            <a:spLocks/>
          </p:cNvSpPr>
          <p:nvPr/>
        </p:nvSpPr>
        <p:spPr>
          <a:xfrm>
            <a:off x="309522" y="1268760"/>
            <a:ext cx="9858444" cy="606745"/>
          </a:xfrm>
          <a:prstGeom prst="rect">
            <a:avLst/>
          </a:prstGeom>
        </p:spPr>
        <p:txBody>
          <a:bodyPr/>
          <a:lstStyle/>
          <a:p>
            <a:pPr marL="180975" lvl="0" indent="-180975">
              <a:spcBef>
                <a:spcPts val="1200"/>
              </a:spcBef>
              <a:buFont typeface="Arial" pitchFamily="34" charset="0"/>
              <a:buChar char="•"/>
            </a:pPr>
            <a:r>
              <a:rPr lang="en-US" dirty="0" smtClean="0">
                <a:latin typeface="Times New Roman" pitchFamily="18" charset="0"/>
                <a:cs typeface="Times New Roman" pitchFamily="18" charset="0"/>
              </a:rPr>
              <a:t>Combined probability-probability plot (CPP): tests whether the marginal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distribution of S-model predictions and true data are similar.</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7" name="Segnaposto testo 2"/>
          <p:cNvSpPr txBox="1">
            <a:spLocks/>
          </p:cNvSpPr>
          <p:nvPr/>
        </p:nvSpPr>
        <p:spPr>
          <a:xfrm>
            <a:off x="309522" y="2318199"/>
            <a:ext cx="6858048" cy="606745"/>
          </a:xfrm>
          <a:prstGeom prst="rect">
            <a:avLst/>
          </a:prstGeom>
        </p:spPr>
        <p:txBody>
          <a:bodyPr/>
          <a:lstStyle/>
          <a:p>
            <a:pPr marL="180975" lvl="0" indent="-180975">
              <a:spcBef>
                <a:spcPts val="1200"/>
              </a:spcBef>
              <a:buFont typeface="Arial" pitchFamily="34" charset="0"/>
              <a:buChar char="•"/>
            </a:pPr>
            <a:r>
              <a:rPr lang="en-US" dirty="0" smtClean="0">
                <a:latin typeface="Times New Roman" pitchFamily="18" charset="0"/>
                <a:cs typeface="Times New Roman" pitchFamily="18" charset="0"/>
              </a:rPr>
              <a:t>Predictive probability-probability plot (PPP): introduce by </a:t>
            </a:r>
            <a:r>
              <a:rPr lang="en-US" dirty="0" err="1" smtClean="0">
                <a:latin typeface="Times New Roman" pitchFamily="18" charset="0"/>
                <a:cs typeface="Times New Roman" pitchFamily="18" charset="0"/>
              </a:rPr>
              <a:t>Laio</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Tamea</a:t>
            </a:r>
            <a:r>
              <a:rPr lang="en-US" dirty="0" smtClean="0">
                <a:latin typeface="Times New Roman" pitchFamily="18" charset="0"/>
                <a:cs typeface="Times New Roman" pitchFamily="18" charset="0"/>
              </a:rPr>
              <a:t> (2007) tests whether the conditional predictive distribution given by the S-model is providing a satisfactory interpretation of the corresponding conditional distribution of the true data.</a:t>
            </a:r>
          </a:p>
          <a:p>
            <a:pPr marL="180975" lvl="0" indent="-180975">
              <a:spcBef>
                <a:spcPts val="1200"/>
              </a:spcBef>
            </a:pPr>
            <a:endParaRPr lang="en-US" dirty="0" smtClean="0">
              <a:latin typeface="Times New Roman" pitchFamily="18" charset="0"/>
              <a:cs typeface="Times New Roman" pitchFamily="18" charset="0"/>
            </a:endParaRP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Nash efficiency and correlation coefficient of S-model predictions (against D-model predictions).</a:t>
            </a:r>
          </a:p>
          <a:p>
            <a:pPr marL="180975" lvl="0" indent="-180975">
              <a:spcBef>
                <a:spcPts val="1200"/>
              </a:spcBef>
            </a:pPr>
            <a:endParaRPr lang="en-US" dirty="0" smtClean="0">
              <a:latin typeface="Times New Roman" pitchFamily="18" charset="0"/>
              <a:cs typeface="Times New Roman" pitchFamily="18" charset="0"/>
            </a:endParaRPr>
          </a:p>
          <a:p>
            <a:pPr marL="180975" lvl="0" indent="-180975">
              <a:spcBef>
                <a:spcPts val="1200"/>
              </a:spcBef>
              <a:buFont typeface="Arial" pitchFamily="34" charset="0"/>
              <a:buChar char="•"/>
            </a:pPr>
            <a:r>
              <a:rPr lang="en-US" dirty="0" smtClean="0">
                <a:latin typeface="Times New Roman" pitchFamily="18" charset="0"/>
                <a:cs typeface="Times New Roman" pitchFamily="18" charset="0"/>
              </a:rPr>
              <a:t>Count of the percentage of points lying outside the confidence bands.</a:t>
            </a:r>
          </a:p>
          <a:p>
            <a:pPr marL="180975" marR="0" lvl="0" indent="-180975" algn="l" defTabSz="914400" rtl="0" eaLnBrk="1" fontAlgn="auto" latinLnBrk="0" hangingPunct="1">
              <a:lnSpc>
                <a:spcPct val="100000"/>
              </a:lnSpc>
              <a:spcBef>
                <a:spcPts val="1200"/>
              </a:spcBef>
              <a:spcAft>
                <a:spcPts val="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10" name="CasellaDiTesto 9"/>
          <p:cNvSpPr txBox="1"/>
          <p:nvPr/>
        </p:nvSpPr>
        <p:spPr>
          <a:xfrm>
            <a:off x="8285880" y="5445224"/>
            <a:ext cx="3714776" cy="461665"/>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it-IT" sz="1200" dirty="0" err="1" smtClean="0"/>
              <a:t>Modifified</a:t>
            </a:r>
            <a:r>
              <a:rPr lang="it-IT" sz="1200" dirty="0" smtClean="0"/>
              <a:t> </a:t>
            </a:r>
            <a:r>
              <a:rPr lang="it-IT" sz="1200" dirty="0" err="1" smtClean="0"/>
              <a:t>after</a:t>
            </a:r>
            <a:r>
              <a:rPr lang="it-IT" sz="1200" dirty="0" smtClean="0"/>
              <a:t> </a:t>
            </a:r>
            <a:r>
              <a:rPr lang="it-IT" sz="1200" dirty="0" err="1" smtClean="0"/>
              <a:t>Laio</a:t>
            </a:r>
            <a:r>
              <a:rPr lang="it-IT" sz="1200" dirty="0" smtClean="0"/>
              <a:t> and </a:t>
            </a:r>
            <a:r>
              <a:rPr lang="it-IT" sz="1200" dirty="0" err="1" smtClean="0"/>
              <a:t>Tamea</a:t>
            </a:r>
            <a:r>
              <a:rPr lang="it-IT" sz="1200" dirty="0" smtClean="0"/>
              <a:t> (2007). Creative </a:t>
            </a:r>
            <a:r>
              <a:rPr lang="it-IT" sz="1200" dirty="0" err="1" smtClean="0"/>
              <a:t>Commons</a:t>
            </a:r>
            <a:r>
              <a:rPr lang="it-IT" sz="1200" dirty="0" smtClean="0"/>
              <a:t> </a:t>
            </a:r>
            <a:r>
              <a:rPr lang="it-IT" sz="1200" dirty="0" err="1" smtClean="0"/>
              <a:t>License</a:t>
            </a:r>
            <a:endParaRPr lang="it-IT" sz="1200" dirty="0"/>
          </a:p>
        </p:txBody>
      </p:sp>
      <p:pic>
        <p:nvPicPr>
          <p:cNvPr id="1031" name="Picture 7"/>
          <p:cNvPicPr>
            <a:picLocks noChangeAspect="1" noChangeArrowheads="1"/>
          </p:cNvPicPr>
          <p:nvPr/>
        </p:nvPicPr>
        <p:blipFill>
          <a:blip r:embed="rId2"/>
          <a:srcRect/>
          <a:stretch>
            <a:fillRect/>
          </a:stretch>
        </p:blipFill>
        <p:spPr bwMode="auto">
          <a:xfrm>
            <a:off x="7392144" y="620688"/>
            <a:ext cx="4799856" cy="4792201"/>
          </a:xfrm>
          <a:prstGeom prst="rect">
            <a:avLst/>
          </a:prstGeom>
          <a:noFill/>
          <a:ln w="9525">
            <a:noFill/>
            <a:miter lim="800000"/>
            <a:headEnd/>
            <a:tailEnd/>
          </a:ln>
          <a:effectLst/>
        </p:spPr>
      </p:pic>
      <p:pic>
        <p:nvPicPr>
          <p:cNvPr id="1032" name="Picture 8"/>
          <p:cNvPicPr>
            <a:picLocks noChangeAspect="1" noChangeArrowheads="1"/>
          </p:cNvPicPr>
          <p:nvPr/>
        </p:nvPicPr>
        <p:blipFill>
          <a:blip r:embed="rId3"/>
          <a:srcRect/>
          <a:stretch>
            <a:fillRect/>
          </a:stretch>
        </p:blipFill>
        <p:spPr bwMode="auto">
          <a:xfrm>
            <a:off x="7392144" y="620688"/>
            <a:ext cx="4799856" cy="4792201"/>
          </a:xfrm>
          <a:prstGeom prst="rect">
            <a:avLst/>
          </a:prstGeom>
          <a:noFill/>
          <a:ln w="9525">
            <a:noFill/>
            <a:miter lim="800000"/>
            <a:headEnd/>
            <a:tailEnd/>
          </a:ln>
          <a:effectLst/>
        </p:spPr>
      </p:pic>
      <p:pic>
        <p:nvPicPr>
          <p:cNvPr id="1034" name="Picture 10"/>
          <p:cNvPicPr>
            <a:picLocks noChangeAspect="1" noChangeArrowheads="1"/>
          </p:cNvPicPr>
          <p:nvPr/>
        </p:nvPicPr>
        <p:blipFill>
          <a:blip r:embed="rId4"/>
          <a:srcRect/>
          <a:stretch>
            <a:fillRect/>
          </a:stretch>
        </p:blipFill>
        <p:spPr bwMode="auto">
          <a:xfrm>
            <a:off x="7392144" y="620688"/>
            <a:ext cx="4799856" cy="4792201"/>
          </a:xfrm>
          <a:prstGeom prst="rect">
            <a:avLst/>
          </a:prstGeom>
          <a:noFill/>
          <a:ln w="9525">
            <a:noFill/>
            <a:miter lim="800000"/>
            <a:headEnd/>
            <a:tailEnd/>
          </a:ln>
          <a:effectLst/>
        </p:spPr>
      </p:pic>
      <p:pic>
        <p:nvPicPr>
          <p:cNvPr id="1035" name="Picture 11"/>
          <p:cNvPicPr>
            <a:picLocks noChangeAspect="1" noChangeArrowheads="1"/>
          </p:cNvPicPr>
          <p:nvPr/>
        </p:nvPicPr>
        <p:blipFill>
          <a:blip r:embed="rId5"/>
          <a:srcRect/>
          <a:stretch>
            <a:fillRect/>
          </a:stretch>
        </p:blipFill>
        <p:spPr bwMode="auto">
          <a:xfrm>
            <a:off x="7392144" y="620688"/>
            <a:ext cx="4799856" cy="4792201"/>
          </a:xfrm>
          <a:prstGeom prst="rect">
            <a:avLst/>
          </a:prstGeom>
          <a:noFill/>
          <a:ln w="9525">
            <a:noFill/>
            <a:miter lim="800000"/>
            <a:headEnd/>
            <a:tailEnd/>
          </a:ln>
          <a:effectLst/>
        </p:spPr>
      </p:pic>
      <p:pic>
        <p:nvPicPr>
          <p:cNvPr id="1036" name="Picture 12"/>
          <p:cNvPicPr>
            <a:picLocks noChangeAspect="1" noChangeArrowheads="1"/>
          </p:cNvPicPr>
          <p:nvPr/>
        </p:nvPicPr>
        <p:blipFill>
          <a:blip r:embed="rId6"/>
          <a:srcRect/>
          <a:stretch>
            <a:fillRect/>
          </a:stretch>
        </p:blipFill>
        <p:spPr bwMode="auto">
          <a:xfrm>
            <a:off x="7392144" y="620688"/>
            <a:ext cx="4799856" cy="4792201"/>
          </a:xfrm>
          <a:prstGeom prst="rect">
            <a:avLst/>
          </a:prstGeom>
          <a:noFill/>
          <a:ln w="9525">
            <a:noFill/>
            <a:miter lim="800000"/>
            <a:headEnd/>
            <a:tailEnd/>
          </a:ln>
          <a:effectLst/>
        </p:spPr>
      </p:pic>
      <p:sp>
        <p:nvSpPr>
          <p:cNvPr id="18" name="Segnaposto testo 2"/>
          <p:cNvSpPr txBox="1">
            <a:spLocks/>
          </p:cNvSpPr>
          <p:nvPr/>
        </p:nvSpPr>
        <p:spPr>
          <a:xfrm>
            <a:off x="298146" y="2321584"/>
            <a:ext cx="6858048" cy="606745"/>
          </a:xfrm>
          <a:prstGeom prst="rect">
            <a:avLst/>
          </a:prstGeom>
        </p:spPr>
        <p:txBody>
          <a:bodyPr/>
          <a:lstStyle/>
          <a:p>
            <a:pPr marL="180975" lvl="0" indent="-180975">
              <a:spcBef>
                <a:spcPts val="1200"/>
              </a:spcBef>
              <a:buFont typeface="Arial" pitchFamily="34" charset="0"/>
              <a:buChar char="•"/>
            </a:pPr>
            <a:r>
              <a:rPr lang="en-US" dirty="0" smtClean="0">
                <a:solidFill>
                  <a:srgbClr val="FF0000"/>
                </a:solidFill>
                <a:latin typeface="Times New Roman" pitchFamily="18" charset="0"/>
                <a:cs typeface="Times New Roman" pitchFamily="18" charset="0"/>
              </a:rPr>
              <a:t>Predictive probability-probability plot (PPP): introduce by </a:t>
            </a:r>
            <a:r>
              <a:rPr lang="en-US" dirty="0" err="1" smtClean="0">
                <a:solidFill>
                  <a:srgbClr val="FF0000"/>
                </a:solidFill>
                <a:latin typeface="Times New Roman" pitchFamily="18" charset="0"/>
                <a:cs typeface="Times New Roman" pitchFamily="18" charset="0"/>
              </a:rPr>
              <a:t>Laio</a:t>
            </a:r>
            <a:r>
              <a:rPr lang="en-US" dirty="0" smtClean="0">
                <a:solidFill>
                  <a:srgbClr val="FF0000"/>
                </a:solidFill>
                <a:latin typeface="Times New Roman" pitchFamily="18" charset="0"/>
                <a:cs typeface="Times New Roman" pitchFamily="18" charset="0"/>
              </a:rPr>
              <a:t> and </a:t>
            </a:r>
            <a:r>
              <a:rPr lang="en-US" dirty="0" err="1" smtClean="0">
                <a:solidFill>
                  <a:srgbClr val="FF0000"/>
                </a:solidFill>
                <a:latin typeface="Times New Roman" pitchFamily="18" charset="0"/>
                <a:cs typeface="Times New Roman" pitchFamily="18" charset="0"/>
              </a:rPr>
              <a:t>Tamea</a:t>
            </a:r>
            <a:r>
              <a:rPr lang="en-US" dirty="0" smtClean="0">
                <a:solidFill>
                  <a:srgbClr val="FF0000"/>
                </a:solidFill>
                <a:latin typeface="Times New Roman" pitchFamily="18" charset="0"/>
                <a:cs typeface="Times New Roman" pitchFamily="18" charset="0"/>
              </a:rPr>
              <a:t> (2007) tests whether the conditional predictive distribution given by the S-model is providing a satisfactory interpretation of the corresponding conditional distribution of the true data.</a:t>
            </a:r>
          </a:p>
        </p:txBody>
      </p:sp>
    </p:spTree>
    <p:extLst>
      <p:ext uri="{BB962C8B-B14F-4D97-AF65-F5344CB8AC3E}">
        <p14:creationId xmlns:p14="http://schemas.microsoft.com/office/powerpoint/2010/main" xmlns="" val="11994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031"/>
                                        </p:tgtEl>
                                        <p:attrNameLst>
                                          <p:attrName>style.visibility</p:attrName>
                                        </p:attrNameLst>
                                      </p:cBhvr>
                                      <p:to>
                                        <p:strVal val="visible"/>
                                      </p:to>
                                    </p:set>
                                    <p:animEffect transition="in" filter="fade">
                                      <p:cBhvr>
                                        <p:cTn id="10" dur="2000"/>
                                        <p:tgtEl>
                                          <p:spTgt spid="10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2000"/>
                                        <p:tgtEl>
                                          <p:spTgt spid="103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34"/>
                                        </p:tgtEl>
                                        <p:attrNameLst>
                                          <p:attrName>style.visibility</p:attrName>
                                        </p:attrNameLst>
                                      </p:cBhvr>
                                      <p:to>
                                        <p:strVal val="visible"/>
                                      </p:to>
                                    </p:set>
                                    <p:animEffect transition="in" filter="fade">
                                      <p:cBhvr>
                                        <p:cTn id="20" dur="2000"/>
                                        <p:tgtEl>
                                          <p:spTgt spid="10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35"/>
                                        </p:tgtEl>
                                        <p:attrNameLst>
                                          <p:attrName>style.visibility</p:attrName>
                                        </p:attrNameLst>
                                      </p:cBhvr>
                                      <p:to>
                                        <p:strVal val="visible"/>
                                      </p:to>
                                    </p:set>
                                    <p:animEffect transition="in" filter="fade">
                                      <p:cBhvr>
                                        <p:cTn id="25" dur="2000"/>
                                        <p:tgtEl>
                                          <p:spTgt spid="103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36"/>
                                        </p:tgtEl>
                                        <p:attrNameLst>
                                          <p:attrName>style.visibility</p:attrName>
                                        </p:attrNameLst>
                                      </p:cBhvr>
                                      <p:to>
                                        <p:strVal val="visible"/>
                                      </p:to>
                                    </p:set>
                                    <p:animEffect transition="in" filter="fade">
                                      <p:cBhvr>
                                        <p:cTn id="30" dur="2000"/>
                                        <p:tgtEl>
                                          <p:spTgt spid="103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5440</TotalTime>
  <Words>1190</Words>
  <Application>Microsoft Office PowerPoint</Application>
  <PresentationFormat>Personalizzato</PresentationFormat>
  <Paragraphs>111</Paragraphs>
  <Slides>12</Slides>
  <Notes>0</Notes>
  <HiddenSlides>0</HiddenSlides>
  <MMClips>0</MMClips>
  <ScaleCrop>false</ScaleCrop>
  <HeadingPairs>
    <vt:vector size="4" baseType="variant">
      <vt:variant>
        <vt:lpstr>Tema</vt:lpstr>
      </vt:variant>
      <vt:variant>
        <vt:i4>3</vt:i4>
      </vt:variant>
      <vt:variant>
        <vt:lpstr>Titoli diapositive</vt:lpstr>
      </vt:variant>
      <vt:variant>
        <vt:i4>12</vt:i4>
      </vt:variant>
    </vt:vector>
  </HeadingPairs>
  <TitlesOfParts>
    <vt:vector size="15"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332</cp:revision>
  <dcterms:created xsi:type="dcterms:W3CDTF">2017-11-13T10:11:35Z</dcterms:created>
  <dcterms:modified xsi:type="dcterms:W3CDTF">2022-05-31T21:41:38Z</dcterms:modified>
</cp:coreProperties>
</file>