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1" r:id="rId3"/>
  </p:sldMasterIdLst>
  <p:handoutMasterIdLst>
    <p:handoutMasterId r:id="rId32"/>
  </p:handoutMasterIdLst>
  <p:sldIdLst>
    <p:sldId id="263" r:id="rId4"/>
    <p:sldId id="302" r:id="rId5"/>
    <p:sldId id="304" r:id="rId6"/>
    <p:sldId id="266" r:id="rId7"/>
    <p:sldId id="323" r:id="rId8"/>
    <p:sldId id="308" r:id="rId9"/>
    <p:sldId id="303" r:id="rId10"/>
    <p:sldId id="310" r:id="rId11"/>
    <p:sldId id="309" r:id="rId12"/>
    <p:sldId id="305" r:id="rId13"/>
    <p:sldId id="306" r:id="rId14"/>
    <p:sldId id="307" r:id="rId15"/>
    <p:sldId id="311" r:id="rId16"/>
    <p:sldId id="316" r:id="rId17"/>
    <p:sldId id="317" r:id="rId18"/>
    <p:sldId id="318" r:id="rId19"/>
    <p:sldId id="322" r:id="rId20"/>
    <p:sldId id="319" r:id="rId21"/>
    <p:sldId id="315" r:id="rId22"/>
    <p:sldId id="312" r:id="rId23"/>
    <p:sldId id="313" r:id="rId24"/>
    <p:sldId id="314" r:id="rId25"/>
    <p:sldId id="294" r:id="rId26"/>
    <p:sldId id="320" r:id="rId27"/>
    <p:sldId id="321" r:id="rId28"/>
    <p:sldId id="300" r:id="rId29"/>
    <p:sldId id="301" r:id="rId30"/>
    <p:sldId id="281" r:id="rId31"/>
  </p:sldIdLst>
  <p:sldSz cx="12192000" cy="6858000"/>
  <p:notesSz cx="12344400" cy="73152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366FF"/>
    <a:srgbClr val="BD2B0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031" autoAdjust="0"/>
    <p:restoredTop sz="94604" autoAdjust="0"/>
  </p:normalViewPr>
  <p:slideViewPr>
    <p:cSldViewPr showGuides="1">
      <p:cViewPr varScale="1">
        <p:scale>
          <a:sx n="100" d="100"/>
          <a:sy n="100" d="100"/>
        </p:scale>
        <p:origin x="-582"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handoutMaster" Target="handoutMasters/handoutMaster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16" y="14"/>
            <a:ext cx="5349607" cy="365362"/>
          </a:xfrm>
          <a:prstGeom prst="rect">
            <a:avLst/>
          </a:prstGeom>
        </p:spPr>
        <p:txBody>
          <a:bodyPr vert="horz" lIns="159866" tIns="79935" rIns="159866" bIns="79935" rtlCol="0"/>
          <a:lstStyle>
            <a:lvl1pPr algn="l">
              <a:defRPr sz="1700"/>
            </a:lvl1pPr>
          </a:lstStyle>
          <a:p>
            <a:endParaRPr lang="it-IT"/>
          </a:p>
        </p:txBody>
      </p:sp>
      <p:sp>
        <p:nvSpPr>
          <p:cNvPr id="3" name="Segnaposto data 2"/>
          <p:cNvSpPr>
            <a:spLocks noGrp="1"/>
          </p:cNvSpPr>
          <p:nvPr>
            <p:ph type="dt" sz="quarter" idx="1"/>
          </p:nvPr>
        </p:nvSpPr>
        <p:spPr>
          <a:xfrm>
            <a:off x="6992046" y="14"/>
            <a:ext cx="5349607" cy="365362"/>
          </a:xfrm>
          <a:prstGeom prst="rect">
            <a:avLst/>
          </a:prstGeom>
        </p:spPr>
        <p:txBody>
          <a:bodyPr vert="horz" lIns="159866" tIns="79935" rIns="159866" bIns="79935" rtlCol="0"/>
          <a:lstStyle>
            <a:lvl1pPr algn="r">
              <a:defRPr sz="1700"/>
            </a:lvl1pPr>
          </a:lstStyle>
          <a:p>
            <a:fld id="{1E7F6B68-51DC-46C5-9EE1-90B919F72C45}" type="datetimeFigureOut">
              <a:rPr lang="it-IT" smtClean="0"/>
              <a:pPr/>
              <a:t>15/03/2022</a:t>
            </a:fld>
            <a:endParaRPr lang="it-IT"/>
          </a:p>
        </p:txBody>
      </p:sp>
      <p:sp>
        <p:nvSpPr>
          <p:cNvPr id="4" name="Segnaposto piè di pagina 3"/>
          <p:cNvSpPr>
            <a:spLocks noGrp="1"/>
          </p:cNvSpPr>
          <p:nvPr>
            <p:ph type="ftr" sz="quarter" idx="2"/>
          </p:nvPr>
        </p:nvSpPr>
        <p:spPr>
          <a:xfrm>
            <a:off x="16" y="6948717"/>
            <a:ext cx="5349607" cy="365362"/>
          </a:xfrm>
          <a:prstGeom prst="rect">
            <a:avLst/>
          </a:prstGeom>
        </p:spPr>
        <p:txBody>
          <a:bodyPr vert="horz" lIns="159866" tIns="79935" rIns="159866" bIns="79935" rtlCol="0" anchor="b"/>
          <a:lstStyle>
            <a:lvl1pPr algn="l">
              <a:defRPr sz="1700"/>
            </a:lvl1pPr>
          </a:lstStyle>
          <a:p>
            <a:endParaRPr lang="it-IT"/>
          </a:p>
        </p:txBody>
      </p:sp>
      <p:sp>
        <p:nvSpPr>
          <p:cNvPr id="5" name="Segnaposto numero diapositiva 4"/>
          <p:cNvSpPr>
            <a:spLocks noGrp="1"/>
          </p:cNvSpPr>
          <p:nvPr>
            <p:ph type="sldNum" sz="quarter" idx="3"/>
          </p:nvPr>
        </p:nvSpPr>
        <p:spPr>
          <a:xfrm>
            <a:off x="6992046" y="6948717"/>
            <a:ext cx="5349607" cy="365362"/>
          </a:xfrm>
          <a:prstGeom prst="rect">
            <a:avLst/>
          </a:prstGeom>
        </p:spPr>
        <p:txBody>
          <a:bodyPr vert="horz" lIns="159866" tIns="79935" rIns="159866" bIns="79935" rtlCol="0" anchor="b"/>
          <a:lstStyle>
            <a:lvl1pPr algn="r">
              <a:defRPr sz="1700"/>
            </a:lvl1pPr>
          </a:lstStyle>
          <a:p>
            <a:fld id="{F3DB7470-2F39-4868-AF69-D3BECF1D3487}"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ayout COPERTINA">
    <p:spTree>
      <p:nvGrpSpPr>
        <p:cNvPr id="1" name=""/>
        <p:cNvGrpSpPr/>
        <p:nvPr/>
      </p:nvGrpSpPr>
      <p:grpSpPr>
        <a:xfrm>
          <a:off x="0" y="0"/>
          <a:ext cx="0" cy="0"/>
          <a:chOff x="0" y="0"/>
          <a:chExt cx="0" cy="0"/>
        </a:xfrm>
      </p:grpSpPr>
      <p:sp>
        <p:nvSpPr>
          <p:cNvPr id="3" name="Segnaposto testo 2"/>
          <p:cNvSpPr>
            <a:spLocks noGrp="1"/>
          </p:cNvSpPr>
          <p:nvPr>
            <p:ph type="body" sz="quarter" idx="10" hasCustomPrompt="1"/>
          </p:nvPr>
        </p:nvSpPr>
        <p:spPr>
          <a:xfrm>
            <a:off x="4751851" y="548680"/>
            <a:ext cx="6913364" cy="4536504"/>
          </a:xfrm>
          <a:prstGeom prst="rect">
            <a:avLst/>
          </a:prstGeom>
        </p:spPr>
        <p:txBody>
          <a:bodyPr anchor="ctr" anchorCtr="0"/>
          <a:lstStyle>
            <a:lvl1pPr marL="0" indent="0">
              <a:buNone/>
              <a:defRPr sz="3600" b="1">
                <a:solidFill>
                  <a:schemeClr val="bg1"/>
                </a:solidFill>
                <a:latin typeface="Century Gothic" panose="020B0502020202020204" pitchFamily="34" charset="0"/>
              </a:defRPr>
            </a:lvl1pPr>
          </a:lstStyle>
          <a:p>
            <a:pPr lvl="0"/>
            <a:r>
              <a:rPr lang="it-IT" dirty="0" smtClean="0"/>
              <a:t>Fare clic per inserire </a:t>
            </a:r>
          </a:p>
          <a:p>
            <a:pPr lvl="0"/>
            <a:r>
              <a:rPr lang="it-IT" dirty="0" smtClean="0"/>
              <a:t>il titolo della presentazione</a:t>
            </a:r>
            <a:endParaRPr lang="it-IT" dirty="0"/>
          </a:p>
        </p:txBody>
      </p:sp>
      <p:sp>
        <p:nvSpPr>
          <p:cNvPr id="6" name="Segnaposto testo 5"/>
          <p:cNvSpPr>
            <a:spLocks noGrp="1"/>
          </p:cNvSpPr>
          <p:nvPr>
            <p:ph type="body" sz="quarter" idx="11" hasCustomPrompt="1"/>
          </p:nvPr>
        </p:nvSpPr>
        <p:spPr>
          <a:xfrm>
            <a:off x="4751917" y="5379814"/>
            <a:ext cx="7008283" cy="425450"/>
          </a:xfrm>
          <a:prstGeom prst="rect">
            <a:avLst/>
          </a:prstGeom>
        </p:spPr>
        <p:txBody>
          <a:bodyPr/>
          <a:lstStyle>
            <a:lvl1pPr marL="0" indent="0">
              <a:buNone/>
              <a:defRPr sz="24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8" name="Segnaposto testo 7"/>
          <p:cNvSpPr>
            <a:spLocks noGrp="1"/>
          </p:cNvSpPr>
          <p:nvPr>
            <p:ph type="body" sz="quarter" idx="12" hasCustomPrompt="1"/>
          </p:nvPr>
        </p:nvSpPr>
        <p:spPr>
          <a:xfrm>
            <a:off x="4751918" y="5877942"/>
            <a:ext cx="7105649" cy="791418"/>
          </a:xfrm>
          <a:prstGeom prst="rect">
            <a:avLst/>
          </a:prstGeom>
        </p:spPr>
        <p:txBody>
          <a:bodyPr/>
          <a:lstStyle>
            <a:lvl1pPr marL="0" indent="0">
              <a:buNone/>
              <a:defRPr sz="2000" baseline="0">
                <a:solidFill>
                  <a:schemeClr val="bg1"/>
                </a:solidFill>
                <a:latin typeface="Century Gothic" panose="020B0502020202020204" pitchFamily="34" charset="0"/>
              </a:defRPr>
            </a:lvl1pPr>
          </a:lstStyle>
          <a:p>
            <a:pPr lvl="0"/>
            <a:r>
              <a:rPr lang="it-IT" dirty="0" smtClean="0"/>
              <a:t>Dipartimento/Struttura </a:t>
            </a:r>
            <a:r>
              <a:rPr lang="it-IT" dirty="0" err="1" smtClean="0"/>
              <a:t>xxxxxx</a:t>
            </a:r>
            <a:r>
              <a:rPr lang="it-IT" dirty="0" smtClean="0"/>
              <a:t> </a:t>
            </a:r>
            <a:r>
              <a:rPr lang="it-IT" dirty="0" err="1" smtClean="0"/>
              <a:t>xxxxxxxxxxxx</a:t>
            </a:r>
            <a:r>
              <a:rPr lang="it-IT" dirty="0" smtClean="0"/>
              <a:t> </a:t>
            </a:r>
            <a:r>
              <a:rPr lang="it-IT" dirty="0" err="1" smtClean="0"/>
              <a:t>xxxxxxxx</a:t>
            </a:r>
            <a:r>
              <a:rPr lang="it-IT" dirty="0" smtClean="0"/>
              <a:t> </a:t>
            </a:r>
            <a:r>
              <a:rPr lang="it-IT" dirty="0" err="1" smtClean="0"/>
              <a:t>xxxxx</a:t>
            </a:r>
            <a:r>
              <a:rPr lang="it-IT" dirty="0" smtClean="0"/>
              <a:t> </a:t>
            </a:r>
            <a:r>
              <a:rPr lang="it-IT" dirty="0" err="1" smtClean="0"/>
              <a:t>xxxxxxxxxxxxxxxxxxx</a:t>
            </a:r>
            <a:r>
              <a:rPr lang="it-IT" dirty="0" smtClean="0"/>
              <a:t> </a:t>
            </a:r>
            <a:r>
              <a:rPr lang="it-IT" dirty="0" err="1" smtClean="0"/>
              <a:t>xxxxx</a:t>
            </a:r>
            <a:endParaRPr lang="it-IT" dirty="0"/>
          </a:p>
        </p:txBody>
      </p:sp>
    </p:spTree>
    <p:extLst>
      <p:ext uri="{BB962C8B-B14F-4D97-AF65-F5344CB8AC3E}">
        <p14:creationId xmlns:p14="http://schemas.microsoft.com/office/powerpoint/2010/main" xmlns="" val="256672569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apositiva con punto elenco">
    <p:spTree>
      <p:nvGrpSpPr>
        <p:cNvPr id="1" name=""/>
        <p:cNvGrpSpPr/>
        <p:nvPr/>
      </p:nvGrpSpPr>
      <p:grpSpPr>
        <a:xfrm>
          <a:off x="0" y="0"/>
          <a:ext cx="0" cy="0"/>
          <a:chOff x="0" y="0"/>
          <a:chExt cx="0" cy="0"/>
        </a:xfrm>
      </p:grpSpPr>
      <p:sp>
        <p:nvSpPr>
          <p:cNvPr id="8" name="Segnaposto testo 7"/>
          <p:cNvSpPr>
            <a:spLocks noGrp="1"/>
          </p:cNvSpPr>
          <p:nvPr>
            <p:ph type="body" sz="quarter" idx="11"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10" name="Segnaposto testo 9"/>
          <p:cNvSpPr>
            <a:spLocks noGrp="1"/>
          </p:cNvSpPr>
          <p:nvPr>
            <p:ph type="body" sz="quarter" idx="12" hasCustomPrompt="1"/>
          </p:nvPr>
        </p:nvSpPr>
        <p:spPr>
          <a:xfrm>
            <a:off x="527051" y="1989138"/>
            <a:ext cx="11233149" cy="3816126"/>
          </a:xfrm>
          <a:prstGeom prst="rect">
            <a:avLst/>
          </a:prstGeom>
        </p:spPr>
        <p:txBody>
          <a:bodyPr/>
          <a:lstStyle>
            <a:lvl1pPr marL="285750" indent="-285750">
              <a:buFont typeface="Wingdings" panose="05000000000000000000" pitchFamily="2" charset="2"/>
              <a:buChar char="§"/>
              <a:defRPr sz="1800" baseline="0">
                <a:latin typeface="Century Gothic" panose="020B0502020202020204" pitchFamily="34" charset="0"/>
              </a:defRPr>
            </a:lvl1pPr>
            <a:lvl2pPr marL="742950" indent="-285750">
              <a:buFont typeface="Wingdings" panose="05000000000000000000" pitchFamily="2" charset="2"/>
              <a:buChar char="§"/>
              <a:defRPr sz="1800">
                <a:latin typeface="Century Gothic" panose="020B0502020202020204" pitchFamily="34" charset="0"/>
              </a:defRPr>
            </a:lvl2pPr>
          </a:lstStyle>
          <a:p>
            <a:pPr lvl="1"/>
            <a:r>
              <a:rPr lang="it-IT" dirty="0" smtClean="0"/>
              <a:t>Fare clic per modificare il punto elenco uno</a:t>
            </a:r>
          </a:p>
          <a:p>
            <a:pPr lvl="1"/>
            <a:r>
              <a:rPr lang="it-IT" dirty="0" smtClean="0"/>
              <a:t>Fare clic per modificare il punto elenco due</a:t>
            </a:r>
          </a:p>
          <a:p>
            <a:pPr lvl="1"/>
            <a:r>
              <a:rPr lang="it-IT" dirty="0" smtClean="0"/>
              <a:t>Fare clic per modificare il punto elenco tre</a:t>
            </a:r>
          </a:p>
          <a:p>
            <a:pPr lvl="1"/>
            <a:r>
              <a:rPr lang="it-IT" dirty="0" smtClean="0"/>
              <a:t>Fare clic per modificare il punto elenco quattro</a:t>
            </a:r>
            <a:endParaRPr lang="it-IT" dirty="0"/>
          </a:p>
        </p:txBody>
      </p:sp>
      <p:sp>
        <p:nvSpPr>
          <p:cNvPr id="16"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04385355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apositiva semplice">
    <p:spTree>
      <p:nvGrpSpPr>
        <p:cNvPr id="1" name=""/>
        <p:cNvGrpSpPr/>
        <p:nvPr/>
      </p:nvGrpSpPr>
      <p:grpSpPr>
        <a:xfrm>
          <a:off x="0" y="0"/>
          <a:ext cx="0" cy="0"/>
          <a:chOff x="0" y="0"/>
          <a:chExt cx="0" cy="0"/>
        </a:xfrm>
      </p:grpSpPr>
      <p:sp>
        <p:nvSpPr>
          <p:cNvPr id="7" name="Segnaposto testo 7"/>
          <p:cNvSpPr>
            <a:spLocks noGrp="1"/>
          </p:cNvSpPr>
          <p:nvPr>
            <p:ph type="body" sz="quarter" idx="10"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
        <p:nvSpPr>
          <p:cNvPr id="9" name="Segnaposto testo 7"/>
          <p:cNvSpPr>
            <a:spLocks noGrp="1"/>
          </p:cNvSpPr>
          <p:nvPr>
            <p:ph type="body" sz="quarter" idx="11" hasCustomPrompt="1"/>
          </p:nvPr>
        </p:nvSpPr>
        <p:spPr>
          <a:xfrm>
            <a:off x="527051" y="1412875"/>
            <a:ext cx="11233149" cy="4464397"/>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Tree>
    <p:extLst>
      <p:ext uri="{BB962C8B-B14F-4D97-AF65-F5344CB8AC3E}">
        <p14:creationId xmlns:p14="http://schemas.microsoft.com/office/powerpoint/2010/main" xmlns="" val="3418157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apositiva con grafico">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911026" y="2781300"/>
            <a:ext cx="10369551" cy="3024188"/>
          </a:xfrm>
          <a:prstGeom prst="rect">
            <a:avLst/>
          </a:prstGeom>
        </p:spPr>
        <p:txBody>
          <a:bodyPr/>
          <a:lstStyle>
            <a:lvl1pPr marL="0" indent="0">
              <a:buNone/>
              <a:defRPr sz="1800" baseline="0">
                <a:latin typeface="Century Gothic" panose="020B0502020202020204" pitchFamily="34" charset="0"/>
              </a:defRPr>
            </a:lvl1pPr>
          </a:lstStyle>
          <a:p>
            <a:r>
              <a:rPr lang="it-IT" dirty="0" smtClean="0"/>
              <a:t>Fare clic sull’icona per inserire un grafico</a:t>
            </a:r>
          </a:p>
        </p:txBody>
      </p:sp>
      <p:sp>
        <p:nvSpPr>
          <p:cNvPr id="11" name="Segnaposto testo 7"/>
          <p:cNvSpPr>
            <a:spLocks noGrp="1"/>
          </p:cNvSpPr>
          <p:nvPr>
            <p:ph type="body" sz="quarter" idx="12" hasCustomPrompt="1"/>
          </p:nvPr>
        </p:nvSpPr>
        <p:spPr>
          <a:xfrm>
            <a:off x="527051" y="1412876"/>
            <a:ext cx="11233149" cy="431949"/>
          </a:xfrm>
          <a:prstGeom prst="rect">
            <a:avLst/>
          </a:prstGeom>
        </p:spPr>
        <p:txBody>
          <a:bodyPr/>
          <a:lstStyle>
            <a:lvl1pPr marL="0" indent="0">
              <a:buFont typeface="Arial" panose="020B0604020202020204" pitchFamily="34" charset="0"/>
              <a:buNone/>
              <a:defRPr sz="1800" baseline="0">
                <a:latin typeface="Century Gothic" panose="020B0502020202020204" pitchFamily="34" charset="0"/>
              </a:defRPr>
            </a:lvl1pPr>
          </a:lstStyle>
          <a:p>
            <a:pPr lvl="0"/>
            <a:r>
              <a:rPr lang="it-IT" dirty="0" smtClean="0"/>
              <a:t>Fare clic per modificare il testo</a:t>
            </a:r>
          </a:p>
        </p:txBody>
      </p:sp>
      <p:sp>
        <p:nvSpPr>
          <p:cNvPr id="6" name="Segnaposto testo 7"/>
          <p:cNvSpPr>
            <a:spLocks noGrp="1"/>
          </p:cNvSpPr>
          <p:nvPr>
            <p:ph type="body" sz="quarter" idx="13"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55583348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apositiva con immagine">
    <p:spTree>
      <p:nvGrpSpPr>
        <p:cNvPr id="1" name=""/>
        <p:cNvGrpSpPr/>
        <p:nvPr/>
      </p:nvGrpSpPr>
      <p:grpSpPr>
        <a:xfrm>
          <a:off x="0" y="0"/>
          <a:ext cx="0" cy="0"/>
          <a:chOff x="0" y="0"/>
          <a:chExt cx="0" cy="0"/>
        </a:xfrm>
      </p:grpSpPr>
      <p:sp>
        <p:nvSpPr>
          <p:cNvPr id="11" name="Segnaposto immagine 10"/>
          <p:cNvSpPr>
            <a:spLocks noGrp="1"/>
          </p:cNvSpPr>
          <p:nvPr>
            <p:ph type="pic" sz="quarter" idx="10" hasCustomPrompt="1"/>
          </p:nvPr>
        </p:nvSpPr>
        <p:spPr>
          <a:xfrm>
            <a:off x="1534584" y="1700809"/>
            <a:ext cx="9122833" cy="4105275"/>
          </a:xfrm>
          <a:prstGeom prst="rect">
            <a:avLst/>
          </a:prstGeom>
        </p:spPr>
        <p:txBody>
          <a:bodyPr/>
          <a:lstStyle>
            <a:lvl1pPr marL="0" indent="0">
              <a:buNone/>
              <a:defRPr sz="1800">
                <a:latin typeface="Century Gothic" panose="020B0502020202020204" pitchFamily="34" charset="0"/>
              </a:defRPr>
            </a:lvl1pPr>
          </a:lstStyle>
          <a:p>
            <a:r>
              <a:rPr lang="it-IT" dirty="0" smtClean="0"/>
              <a:t>Fare clic sull’icona per inserire un’immagine</a:t>
            </a:r>
            <a:endParaRPr lang="it-IT" dirty="0"/>
          </a:p>
        </p:txBody>
      </p:sp>
      <p:sp>
        <p:nvSpPr>
          <p:cNvPr id="5" name="Segnaposto testo 7"/>
          <p:cNvSpPr>
            <a:spLocks noGrp="1"/>
          </p:cNvSpPr>
          <p:nvPr>
            <p:ph type="body" sz="quarter" idx="11" hasCustomPrompt="1"/>
          </p:nvPr>
        </p:nvSpPr>
        <p:spPr>
          <a:xfrm>
            <a:off x="527051" y="476674"/>
            <a:ext cx="11233149" cy="648071"/>
          </a:xfrm>
          <a:prstGeom prst="rect">
            <a:avLst/>
          </a:prstGeom>
        </p:spPr>
        <p:txBody>
          <a:bodyPr/>
          <a:lstStyle>
            <a:lvl1pPr marL="0" indent="0">
              <a:lnSpc>
                <a:spcPts val="2200"/>
              </a:lnSpc>
              <a:buNone/>
              <a:defRPr sz="2400" b="1">
                <a:solidFill>
                  <a:srgbClr val="BD2B0B"/>
                </a:solidFill>
                <a:latin typeface="Century Gothic" panose="020B0502020202020204" pitchFamily="34" charset="0"/>
              </a:defRPr>
            </a:lvl1pPr>
          </a:lstStyle>
          <a:p>
            <a:pPr lvl="0"/>
            <a:r>
              <a:rPr lang="it-IT" dirty="0" smtClean="0"/>
              <a:t>Fare clic per modificare il titolo della diapositiva</a:t>
            </a:r>
          </a:p>
        </p:txBody>
      </p:sp>
    </p:spTree>
    <p:extLst>
      <p:ext uri="{BB962C8B-B14F-4D97-AF65-F5344CB8AC3E}">
        <p14:creationId xmlns:p14="http://schemas.microsoft.com/office/powerpoint/2010/main" xmlns="" val="397025837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Solo titolo">
    <p:spTree>
      <p:nvGrpSpPr>
        <p:cNvPr id="1" name=""/>
        <p:cNvGrpSpPr/>
        <p:nvPr/>
      </p:nvGrpSpPr>
      <p:grpSpPr>
        <a:xfrm>
          <a:off x="0" y="0"/>
          <a:ext cx="0" cy="0"/>
          <a:chOff x="0" y="0"/>
          <a:chExt cx="0" cy="0"/>
        </a:xfrm>
      </p:grpSpPr>
      <p:sp>
        <p:nvSpPr>
          <p:cNvPr id="2" name="Title 1"/>
          <p:cNvSpPr>
            <a:spLocks noGrp="1"/>
          </p:cNvSpPr>
          <p:nvPr>
            <p:ph type="title"/>
          </p:nvPr>
        </p:nvSpPr>
        <p:spPr>
          <a:xfrm>
            <a:off x="1251678" y="382385"/>
            <a:ext cx="10178322" cy="1492132"/>
          </a:xfrm>
          <a:prstGeom prst="rect">
            <a:avLst/>
          </a:prstGeom>
        </p:spPr>
        <p:txBody>
          <a:bodyPr/>
          <a:lstStyle/>
          <a:p>
            <a:r>
              <a:rPr lang="it-IT"/>
              <a:t>Fare clic per modificare lo stile del titolo dello schema</a:t>
            </a:r>
            <a:endParaRPr lang="en-US"/>
          </a:p>
        </p:txBody>
      </p:sp>
      <p:sp>
        <p:nvSpPr>
          <p:cNvPr id="3" name="Date Placeholder 2"/>
          <p:cNvSpPr>
            <a:spLocks noGrp="1"/>
          </p:cNvSpPr>
          <p:nvPr>
            <p:ph type="dt" sz="half" idx="10"/>
          </p:nvPr>
        </p:nvSpPr>
        <p:spPr>
          <a:xfrm>
            <a:off x="1251678" y="6375679"/>
            <a:ext cx="2329722" cy="348462"/>
          </a:xfrm>
          <a:prstGeom prst="rect">
            <a:avLst/>
          </a:prstGeom>
        </p:spPr>
        <p:txBody>
          <a:bodyPr/>
          <a:lstStyle/>
          <a:p>
            <a:fld id="{1878FD80-6DE7-4D33-A577-CD5E6B7F1CB8}" type="datetimeFigureOut">
              <a:rPr lang="it-IT" smtClean="0"/>
              <a:pPr/>
              <a:t>15/03/2022</a:t>
            </a:fld>
            <a:endParaRPr lang="it-IT"/>
          </a:p>
        </p:txBody>
      </p:sp>
      <p:sp>
        <p:nvSpPr>
          <p:cNvPr id="4" name="Footer Placeholder 3"/>
          <p:cNvSpPr>
            <a:spLocks noGrp="1"/>
          </p:cNvSpPr>
          <p:nvPr>
            <p:ph type="ftr" sz="quarter" idx="11"/>
          </p:nvPr>
        </p:nvSpPr>
        <p:spPr>
          <a:xfrm>
            <a:off x="4038600" y="6375679"/>
            <a:ext cx="4114800" cy="345796"/>
          </a:xfrm>
          <a:prstGeom prst="rect">
            <a:avLst/>
          </a:prstGeom>
        </p:spPr>
        <p:txBody>
          <a:bodyPr/>
          <a:lstStyle/>
          <a:p>
            <a:endParaRPr lang="it-IT"/>
          </a:p>
        </p:txBody>
      </p:sp>
      <p:sp>
        <p:nvSpPr>
          <p:cNvPr id="5" name="Slide Number Placeholder 4"/>
          <p:cNvSpPr>
            <a:spLocks noGrp="1"/>
          </p:cNvSpPr>
          <p:nvPr>
            <p:ph type="sldNum" sz="quarter" idx="12"/>
          </p:nvPr>
        </p:nvSpPr>
        <p:spPr>
          <a:xfrm>
            <a:off x="8610601" y="6375679"/>
            <a:ext cx="2819399" cy="345796"/>
          </a:xfrm>
          <a:prstGeom prst="rect">
            <a:avLst/>
          </a:prstGeom>
        </p:spPr>
        <p:txBody>
          <a:bodyPr/>
          <a:lstStyle/>
          <a:p>
            <a:fld id="{5693C43B-B458-48E1-9068-B5273D0DBCA0}" type="slidenum">
              <a:rPr lang="it-IT" smtClean="0"/>
              <a:pPr/>
              <a:t>‹N›</a:t>
            </a:fld>
            <a:endParaRPr lang="it-IT"/>
          </a:p>
        </p:txBody>
      </p:sp>
      <p:sp>
        <p:nvSpPr>
          <p:cNvPr id="6" name="Content Placeholder 2">
            <a:extLst>
              <a:ext uri="{FF2B5EF4-FFF2-40B4-BE49-F238E27FC236}">
                <a16:creationId xmlns="" xmlns:a16="http://schemas.microsoft.com/office/drawing/2014/main" id="{57B652FD-2706-46D6-B4AD-229B5F640AF5}"/>
              </a:ext>
            </a:extLst>
          </p:cNvPr>
          <p:cNvSpPr>
            <a:spLocks noGrp="1"/>
          </p:cNvSpPr>
          <p:nvPr>
            <p:ph idx="1"/>
          </p:nvPr>
        </p:nvSpPr>
        <p:spPr>
          <a:xfrm>
            <a:off x="1251678" y="2068693"/>
            <a:ext cx="6158418" cy="4087558"/>
          </a:xfrm>
          <a:prstGeom prst="rect">
            <a:avLst/>
          </a:prstGeom>
        </p:spPr>
        <p:txBody>
          <a:bodyPr/>
          <a:lstStyle>
            <a:lvl1pPr>
              <a:defRPr sz="3200">
                <a:latin typeface="Arial" panose="020B0604020202020204" pitchFamily="34" charset="0"/>
                <a:cs typeface="Arial" panose="020B0604020202020204" pitchFamily="34" charset="0"/>
              </a:defRPr>
            </a:lvl1pPr>
            <a:lvl2pPr>
              <a:defRPr sz="2800">
                <a:latin typeface="Arial" panose="020B0604020202020204" pitchFamily="34" charset="0"/>
                <a:cs typeface="Arial" panose="020B0604020202020204" pitchFamily="34" charset="0"/>
              </a:defRPr>
            </a:lvl2pPr>
            <a:lvl3pPr>
              <a:defRPr sz="2400">
                <a:latin typeface="Arial" panose="020B0604020202020204" pitchFamily="34" charset="0"/>
                <a:cs typeface="Arial" panose="020B0604020202020204" pitchFamily="34" charset="0"/>
              </a:defRPr>
            </a:lvl3pPr>
            <a:lvl4pPr>
              <a:defRPr sz="2000">
                <a:latin typeface="Arial" panose="020B0604020202020204" pitchFamily="34" charset="0"/>
                <a:cs typeface="Arial" panose="020B0604020202020204" pitchFamily="34" charset="0"/>
              </a:defRPr>
            </a:lvl4pPr>
            <a:lvl5pPr>
              <a:defRPr sz="2000">
                <a:latin typeface="Arial" panose="020B0604020202020204" pitchFamily="34" charset="0"/>
                <a:cs typeface="Arial" panose="020B0604020202020204" pitchFamily="34" charset="0"/>
              </a:defRPr>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Tree>
    <p:extLst>
      <p:ext uri="{BB962C8B-B14F-4D97-AF65-F5344CB8AC3E}">
        <p14:creationId xmlns="" xmlns:p14="http://schemas.microsoft.com/office/powerpoint/2010/main" val="7623205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cSld name="Diapositiva titolo e contenuto - due colonne">
    <p:spTree>
      <p:nvGrpSpPr>
        <p:cNvPr id="1" name=""/>
        <p:cNvGrpSpPr/>
        <p:nvPr/>
      </p:nvGrpSpPr>
      <p:grpSpPr>
        <a:xfrm>
          <a:off x="0" y="0"/>
          <a:ext cx="0" cy="0"/>
          <a:chOff x="0" y="0"/>
          <a:chExt cx="0" cy="0"/>
        </a:xfrm>
      </p:grpSpPr>
      <p:sp>
        <p:nvSpPr>
          <p:cNvPr id="2" name="Titolo 1">
            <a:extLst>
              <a:ext uri="{FF2B5EF4-FFF2-40B4-BE49-F238E27FC236}"/>
            </a:extLst>
          </p:cNvPr>
          <p:cNvSpPr>
            <a:spLocks noGrp="1"/>
          </p:cNvSpPr>
          <p:nvPr>
            <p:ph type="title"/>
          </p:nvPr>
        </p:nvSpPr>
        <p:spPr>
          <a:xfrm>
            <a:off x="695325" y="692150"/>
            <a:ext cx="9205913" cy="917575"/>
          </a:xfrm>
          <a:prstGeom prst="rect">
            <a:avLst/>
          </a:prstGeom>
        </p:spPr>
        <p:txBody>
          <a:bodyPr/>
          <a:lstStyle/>
          <a:p>
            <a:r>
              <a:rPr lang="it-IT"/>
              <a:t>Fare clic per modificare lo stile del titolo dello schema</a:t>
            </a:r>
          </a:p>
        </p:txBody>
      </p:sp>
      <p:sp>
        <p:nvSpPr>
          <p:cNvPr id="3" name="Segnaposto contenuto 2">
            <a:extLst>
              <a:ext uri="{FF2B5EF4-FFF2-40B4-BE49-F238E27FC236}"/>
            </a:extLst>
          </p:cNvPr>
          <p:cNvSpPr>
            <a:spLocks noGrp="1"/>
          </p:cNvSpPr>
          <p:nvPr>
            <p:ph sz="half" idx="1"/>
          </p:nvPr>
        </p:nvSpPr>
        <p:spPr>
          <a:xfrm>
            <a:off x="688342" y="1808163"/>
            <a:ext cx="5216525" cy="3889375"/>
          </a:xfrm>
          <a:prstGeom prst="rect">
            <a:avLst/>
          </a:prstGeom>
        </p:spPr>
        <p:txBody>
          <a:bodyPr/>
          <a:lstStyle/>
          <a:p>
            <a:r>
              <a:rPr lang="it-IT" dirty="0"/>
              <a:t>Modifica gli stili del testo dello schema
Secondo livello
Terzo livello
Quarto livello
Quinto livello</a:t>
            </a:r>
          </a:p>
        </p:txBody>
      </p:sp>
      <p:sp>
        <p:nvSpPr>
          <p:cNvPr id="4" name="Segnaposto contenuto 3">
            <a:extLst>
              <a:ext uri="{FF2B5EF4-FFF2-40B4-BE49-F238E27FC236}"/>
            </a:extLst>
          </p:cNvPr>
          <p:cNvSpPr>
            <a:spLocks noGrp="1"/>
          </p:cNvSpPr>
          <p:nvPr>
            <p:ph sz="half" idx="2"/>
          </p:nvPr>
        </p:nvSpPr>
        <p:spPr>
          <a:xfrm>
            <a:off x="6172200" y="1825625"/>
            <a:ext cx="5216525" cy="3871913"/>
          </a:xfrm>
          <a:prstGeom prst="rect">
            <a:avLst/>
          </a:prstGeom>
        </p:spPr>
        <p:txBody>
          <a:bodyPr/>
          <a:lstStyle/>
          <a:p>
            <a:r>
              <a:rPr lang="it-IT" dirty="0"/>
              <a:t>Modifica gli stili del testo dello schema
Secondo livello
Terzo livello
Quarto livello
Quinto livello</a:t>
            </a:r>
          </a:p>
        </p:txBody>
      </p:sp>
      <p:sp>
        <p:nvSpPr>
          <p:cNvPr id="7" name="Segnaposto numero diapositiva 6">
            <a:extLst>
              <a:ext uri="{FF2B5EF4-FFF2-40B4-BE49-F238E27FC236}"/>
            </a:extLst>
          </p:cNvPr>
          <p:cNvSpPr>
            <a:spLocks noGrp="1"/>
          </p:cNvSpPr>
          <p:nvPr>
            <p:ph type="sldNum" sz="quarter" idx="10"/>
          </p:nvPr>
        </p:nvSpPr>
        <p:spPr>
          <a:xfrm>
            <a:off x="688975" y="6365875"/>
            <a:ext cx="2743200" cy="365125"/>
          </a:xfrm>
          <a:prstGeom prst="rect">
            <a:avLst/>
          </a:prstGeom>
        </p:spPr>
        <p:txBody>
          <a:bodyPr/>
          <a:lstStyle>
            <a:lvl1pPr>
              <a:defRPr/>
            </a:lvl1pPr>
          </a:lstStyle>
          <a:p>
            <a:pPr>
              <a:defRPr/>
            </a:pPr>
            <a:fld id="{8ABA0988-7B49-4B0E-A47A-2D80417F0240}" type="slidenum">
              <a:rPr lang="it-IT"/>
              <a:pPr>
                <a:defRPr/>
              </a:pPr>
              <a:t>‹N›</a:t>
            </a:fld>
            <a:endParaRPr lang="it-IT"/>
          </a:p>
        </p:txBody>
      </p:sp>
    </p:spTree>
  </p:cSld>
  <p:clrMapOvr>
    <a:masterClrMapping/>
  </p:clrMapOvr>
  <p:transition spd="slow">
    <p:wipe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ayout CHIUSURA">
    <p:spTree>
      <p:nvGrpSpPr>
        <p:cNvPr id="1" name=""/>
        <p:cNvGrpSpPr/>
        <p:nvPr/>
      </p:nvGrpSpPr>
      <p:grpSpPr>
        <a:xfrm>
          <a:off x="0" y="0"/>
          <a:ext cx="0" cy="0"/>
          <a:chOff x="0" y="0"/>
          <a:chExt cx="0" cy="0"/>
        </a:xfrm>
      </p:grpSpPr>
      <p:sp>
        <p:nvSpPr>
          <p:cNvPr id="8" name="Segnaposto testo 7"/>
          <p:cNvSpPr>
            <a:spLocks noGrp="1"/>
          </p:cNvSpPr>
          <p:nvPr>
            <p:ph type="body" sz="quarter" idx="10" hasCustomPrompt="1"/>
          </p:nvPr>
        </p:nvSpPr>
        <p:spPr>
          <a:xfrm>
            <a:off x="1487488" y="2780928"/>
            <a:ext cx="9217024" cy="432370"/>
          </a:xfrm>
          <a:prstGeom prst="rect">
            <a:avLst/>
          </a:prstGeom>
        </p:spPr>
        <p:txBody>
          <a:bodyPr/>
          <a:lstStyle>
            <a:lvl1pPr marL="0" indent="0" algn="ctr">
              <a:buFontTx/>
              <a:buNone/>
              <a:defRPr sz="2000" b="1">
                <a:solidFill>
                  <a:schemeClr val="bg1"/>
                </a:solidFill>
                <a:latin typeface="Century Gothic" panose="020B0502020202020204" pitchFamily="34" charset="0"/>
              </a:defRPr>
            </a:lvl1pPr>
          </a:lstStyle>
          <a:p>
            <a:pPr lvl="0"/>
            <a:r>
              <a:rPr lang="it-IT" dirty="0" smtClean="0"/>
              <a:t>Nome Cognome</a:t>
            </a:r>
            <a:endParaRPr lang="it-IT" dirty="0"/>
          </a:p>
        </p:txBody>
      </p:sp>
      <p:sp>
        <p:nvSpPr>
          <p:cNvPr id="13" name="Segnaposto testo 12"/>
          <p:cNvSpPr>
            <a:spLocks noGrp="1"/>
          </p:cNvSpPr>
          <p:nvPr>
            <p:ph type="body" sz="quarter" idx="11" hasCustomPrompt="1"/>
          </p:nvPr>
        </p:nvSpPr>
        <p:spPr>
          <a:xfrm>
            <a:off x="1439483" y="3573017"/>
            <a:ext cx="9313035" cy="936103"/>
          </a:xfrm>
          <a:prstGeom prst="rect">
            <a:avLst/>
          </a:prstGeom>
        </p:spPr>
        <p:txBody>
          <a:bodyPr/>
          <a:lstStyle>
            <a:lvl1pPr marL="0" indent="0" algn="ctr">
              <a:buFontTx/>
              <a:buNone/>
              <a:defRPr sz="1600">
                <a:solidFill>
                  <a:schemeClr val="bg1"/>
                </a:solidFill>
                <a:latin typeface="Century Gothic" panose="020B0502020202020204" pitchFamily="34" charset="0"/>
              </a:defRPr>
            </a:lvl1pPr>
          </a:lstStyle>
          <a:p>
            <a:pPr lvl="0"/>
            <a:r>
              <a:rPr lang="it-IT" dirty="0" smtClean="0"/>
              <a:t>Struttura</a:t>
            </a:r>
            <a:endParaRPr lang="it-IT" dirty="0"/>
          </a:p>
        </p:txBody>
      </p:sp>
      <p:sp>
        <p:nvSpPr>
          <p:cNvPr id="16" name="Segnaposto testo 15"/>
          <p:cNvSpPr>
            <a:spLocks noGrp="1"/>
          </p:cNvSpPr>
          <p:nvPr>
            <p:ph type="body" sz="quarter" idx="12" hasCustomPrompt="1"/>
          </p:nvPr>
        </p:nvSpPr>
        <p:spPr>
          <a:xfrm>
            <a:off x="1390651" y="4725144"/>
            <a:ext cx="9410700" cy="1440160"/>
          </a:xfrm>
          <a:prstGeom prst="rect">
            <a:avLst/>
          </a:prstGeom>
        </p:spPr>
        <p:txBody>
          <a:bodyPr/>
          <a:lstStyle>
            <a:lvl1pPr marL="0" indent="0" algn="ctr">
              <a:buFontTx/>
              <a:buNone/>
              <a:defRPr sz="1300" b="0">
                <a:solidFill>
                  <a:schemeClr val="bg1"/>
                </a:solidFill>
                <a:latin typeface="Century Gothic" panose="020B0502020202020204" pitchFamily="34" charset="0"/>
              </a:defRPr>
            </a:lvl1pPr>
          </a:lstStyle>
          <a:p>
            <a:pPr lvl="0"/>
            <a:r>
              <a:rPr lang="it-IT" dirty="0" smtClean="0"/>
              <a:t>nome.cognome@unibo.it</a:t>
            </a:r>
          </a:p>
          <a:p>
            <a:pPr lvl="0"/>
            <a:r>
              <a:rPr lang="it-IT" dirty="0" smtClean="0"/>
              <a:t>051 20 99982</a:t>
            </a:r>
            <a:endParaRPr lang="it-IT" dirty="0"/>
          </a:p>
        </p:txBody>
      </p:sp>
    </p:spTree>
    <p:extLst>
      <p:ext uri="{BB962C8B-B14F-4D97-AF65-F5344CB8AC3E}">
        <p14:creationId xmlns:p14="http://schemas.microsoft.com/office/powerpoint/2010/main" xmlns="" val="42494506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4.xml"/><Relationship Id="rId7"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4"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9" name="Rettangolo 8"/>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cxnSp>
        <p:nvCxnSpPr>
          <p:cNvPr id="12" name="Connettore 1 11"/>
          <p:cNvCxnSpPr/>
          <p:nvPr userDrawn="1"/>
        </p:nvCxnSpPr>
        <p:spPr>
          <a:xfrm>
            <a:off x="4367808" y="188640"/>
            <a:ext cx="0" cy="640871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Immagine 5"/>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02114" y="214290"/>
            <a:ext cx="3461638" cy="2448272"/>
          </a:xfrm>
          <a:prstGeom prst="rect">
            <a:avLst/>
          </a:prstGeom>
        </p:spPr>
      </p:pic>
    </p:spTree>
    <p:extLst>
      <p:ext uri="{BB962C8B-B14F-4D97-AF65-F5344CB8AC3E}">
        <p14:creationId xmlns:p14="http://schemas.microsoft.com/office/powerpoint/2010/main" xmlns="" val="613657427"/>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4" name="Immagine 3"/>
          <p:cNvPicPr>
            <a:picLocks noChangeAspect="1"/>
          </p:cNvPicPr>
          <p:nvPr userDrawn="1"/>
        </p:nvPicPr>
        <p:blipFill rotWithShape="1">
          <a:blip r:embed="rId8">
            <a:extLst>
              <a:ext uri="{28A0092B-C50C-407E-A947-70E740481C1C}">
                <a14:useLocalDpi xmlns:a14="http://schemas.microsoft.com/office/drawing/2010/main" xmlns="" val="0"/>
              </a:ext>
            </a:extLst>
          </a:blip>
          <a:srcRect b="4910"/>
          <a:stretch/>
        </p:blipFill>
        <p:spPr>
          <a:xfrm>
            <a:off x="10680747" y="5877273"/>
            <a:ext cx="1391917" cy="936104"/>
          </a:xfrm>
          <a:prstGeom prst="rect">
            <a:avLst/>
          </a:prstGeom>
        </p:spPr>
      </p:pic>
    </p:spTree>
    <p:extLst>
      <p:ext uri="{BB962C8B-B14F-4D97-AF65-F5344CB8AC3E}">
        <p14:creationId xmlns:p14="http://schemas.microsoft.com/office/powerpoint/2010/main" xmlns="" val="3570652833"/>
      </p:ext>
    </p:extLst>
  </p:cSld>
  <p:clrMap bg1="lt1" tx1="dk1" bg2="lt2" tx2="dk2" accent1="accent1" accent2="accent2" accent3="accent3" accent4="accent4" accent5="accent5" accent6="accent6" hlink="hlink" folHlink="folHlink"/>
  <p:sldLayoutIdLst>
    <p:sldLayoutId id="2147483670" r:id="rId1"/>
    <p:sldLayoutId id="2147483661" r:id="rId2"/>
    <p:sldLayoutId id="2147483667" r:id="rId3"/>
    <p:sldLayoutId id="2147483669" r:id="rId4"/>
    <p:sldLayoutId id="2147483674" r:id="rId5"/>
    <p:sldLayoutId id="2147483675" r:id="rId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ttangolo 6"/>
          <p:cNvSpPr/>
          <p:nvPr userDrawn="1"/>
        </p:nvSpPr>
        <p:spPr>
          <a:xfrm>
            <a:off x="0" y="0"/>
            <a:ext cx="12192000" cy="6858000"/>
          </a:xfrm>
          <a:prstGeom prst="rect">
            <a:avLst/>
          </a:prstGeom>
          <a:solidFill>
            <a:srgbClr val="BD2B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800"/>
          </a:p>
        </p:txBody>
      </p:sp>
      <p:sp>
        <p:nvSpPr>
          <p:cNvPr id="9" name="CasellaDiTesto 8"/>
          <p:cNvSpPr txBox="1"/>
          <p:nvPr userDrawn="1"/>
        </p:nvSpPr>
        <p:spPr>
          <a:xfrm>
            <a:off x="4175787" y="6453336"/>
            <a:ext cx="3840427" cy="338554"/>
          </a:xfrm>
          <a:prstGeom prst="rect">
            <a:avLst/>
          </a:prstGeom>
          <a:noFill/>
        </p:spPr>
        <p:txBody>
          <a:bodyPr wrap="square" rtlCol="0">
            <a:spAutoFit/>
          </a:bodyPr>
          <a:lstStyle/>
          <a:p>
            <a:pPr algn="ctr"/>
            <a:r>
              <a:rPr lang="it-IT" sz="1600" dirty="0" smtClean="0">
                <a:solidFill>
                  <a:schemeClr val="bg1"/>
                </a:solidFill>
              </a:rPr>
              <a:t>www.unibo.it</a:t>
            </a:r>
            <a:endParaRPr lang="it-IT" sz="1600" dirty="0">
              <a:solidFill>
                <a:schemeClr val="bg1"/>
              </a:solidFill>
            </a:endParaRPr>
          </a:p>
        </p:txBody>
      </p:sp>
      <p:pic>
        <p:nvPicPr>
          <p:cNvPr id="8" name="Immagine 7"/>
          <p:cNvPicPr>
            <a:picLocks noChangeAspect="1"/>
          </p:cNvPicPr>
          <p:nvPr userDrawn="1"/>
        </p:nvPicPr>
        <p:blipFill>
          <a:blip r:embed="rId3">
            <a:extLst>
              <a:ext uri="{28A0092B-C50C-407E-A947-70E740481C1C}">
                <a14:useLocalDpi xmlns:a14="http://schemas.microsoft.com/office/drawing/2010/main" xmlns="" val="0"/>
              </a:ext>
            </a:extLst>
          </a:blip>
          <a:stretch>
            <a:fillRect/>
          </a:stretch>
        </p:blipFill>
        <p:spPr>
          <a:xfrm>
            <a:off x="4772431" y="404663"/>
            <a:ext cx="2648455" cy="1873141"/>
          </a:xfrm>
          <a:prstGeom prst="rect">
            <a:avLst/>
          </a:prstGeom>
        </p:spPr>
      </p:pic>
    </p:spTree>
    <p:extLst>
      <p:ext uri="{BB962C8B-B14F-4D97-AF65-F5344CB8AC3E}">
        <p14:creationId xmlns:p14="http://schemas.microsoft.com/office/powerpoint/2010/main" xmlns="" val="1868398845"/>
      </p:ext>
    </p:extLst>
  </p:cSld>
  <p:clrMap bg1="lt1" tx1="dk1" bg2="lt2" tx2="dk2" accent1="accent1" accent2="accent2" accent3="accent3" accent4="accent4" accent5="accent5" accent6="accent6" hlink="hlink" folHlink="folHlink"/>
  <p:sldLayoutIdLst>
    <p:sldLayoutId id="214748367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4.gif"/><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s://esowc.ecmwf.int/" TargetMode="External"/><Relationship Id="rId2" Type="http://schemas.openxmlformats.org/officeDocument/2006/relationships/hyperlink" Target="https://cds.climate.copernicus.eu/" TargetMode="External"/><Relationship Id="rId1" Type="http://schemas.openxmlformats.org/officeDocument/2006/relationships/slideLayout" Target="../slideLayouts/slideLayout3.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gif"/><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creativecommons.org/licenses/by/4.0" TargetMode="External"/><Relationship Id="rId2" Type="http://schemas.openxmlformats.org/officeDocument/2006/relationships/hyperlink" Target="https://commons.wikimedia.org/wiki/File:The_issues_of_Open_Science.png" TargetMode="Externa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hyperlink" Target="http://www.albertomontanari.it/" TargetMode="External"/><Relationship Id="rId2" Type="http://schemas.openxmlformats.org/officeDocument/2006/relationships/image" Target="../media/image5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commons.wikimedia.org/w/index.php?curid=30879091" TargetMode="External"/><Relationship Id="rId2" Type="http://schemas.openxmlformats.org/officeDocument/2006/relationships/image" Target="../media/image7.gif"/><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0.gi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s://www.albertomontanari.it/climatechange" TargetMode="Externa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751851" y="404664"/>
            <a:ext cx="6913364" cy="1348061"/>
          </a:xfrm>
        </p:spPr>
        <p:txBody>
          <a:bodyPr>
            <a:spAutoFit/>
          </a:bodyPr>
          <a:lstStyle/>
          <a:p>
            <a:pPr algn="ctr"/>
            <a:r>
              <a:rPr lang="it-IT" sz="2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 Lincei per una nuova didattica nella Scuola</a:t>
            </a:r>
          </a:p>
          <a:p>
            <a:pPr algn="ctr"/>
            <a:r>
              <a:rPr lang="it-IT" sz="2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Una rete nazionale</a:t>
            </a:r>
          </a:p>
          <a:p>
            <a:pPr algn="ctr"/>
            <a:r>
              <a:rPr lang="it-IT" sz="24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 Lincei per il clima</a:t>
            </a:r>
            <a:endParaRPr lang="it-IT" sz="240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Segnaposto testo 2"/>
          <p:cNvSpPr>
            <a:spLocks noGrp="1"/>
          </p:cNvSpPr>
          <p:nvPr>
            <p:ph type="body" sz="quarter" idx="11"/>
          </p:nvPr>
        </p:nvSpPr>
        <p:spPr>
          <a:xfrm>
            <a:off x="4751917" y="2420888"/>
            <a:ext cx="7248739" cy="425450"/>
          </a:xfrm>
        </p:spPr>
        <p:txBody>
          <a:bodyPr/>
          <a:lstStyle/>
          <a:p>
            <a:r>
              <a:rPr lang="it-IT" sz="3200" dirty="0" smtClean="0">
                <a:latin typeface="Calibri" panose="020F0502020204030204" pitchFamily="34" charset="0"/>
                <a:cs typeface="Calibri" panose="020F0502020204030204" pitchFamily="34" charset="0"/>
              </a:rPr>
              <a:t>Cambiamento climatico e </a:t>
            </a:r>
            <a:br>
              <a:rPr lang="it-IT" sz="3200" dirty="0" smtClean="0">
                <a:latin typeface="Calibri" panose="020F0502020204030204" pitchFamily="34" charset="0"/>
                <a:cs typeface="Calibri" panose="020F0502020204030204" pitchFamily="34" charset="0"/>
              </a:rPr>
            </a:br>
            <a:r>
              <a:rPr lang="it-IT" sz="3200" dirty="0" smtClean="0">
                <a:latin typeface="Calibri" panose="020F0502020204030204" pitchFamily="34" charset="0"/>
                <a:cs typeface="Calibri" panose="020F0502020204030204" pitchFamily="34" charset="0"/>
              </a:rPr>
              <a:t>frequenza-intensità degli eventi </a:t>
            </a:r>
            <a:br>
              <a:rPr lang="it-IT" sz="3200" dirty="0" smtClean="0">
                <a:latin typeface="Calibri" panose="020F0502020204030204" pitchFamily="34" charset="0"/>
                <a:cs typeface="Calibri" panose="020F0502020204030204" pitchFamily="34" charset="0"/>
              </a:rPr>
            </a:br>
            <a:r>
              <a:rPr lang="it-IT" sz="3200" dirty="0" smtClean="0">
                <a:latin typeface="Calibri" panose="020F0502020204030204" pitchFamily="34" charset="0"/>
                <a:cs typeface="Calibri" panose="020F0502020204030204" pitchFamily="34" charset="0"/>
              </a:rPr>
              <a:t>meteo-idrologici estremi.</a:t>
            </a:r>
            <a:br>
              <a:rPr lang="it-IT" sz="3200" dirty="0" smtClean="0">
                <a:latin typeface="Calibri" panose="020F0502020204030204" pitchFamily="34" charset="0"/>
                <a:cs typeface="Calibri" panose="020F0502020204030204" pitchFamily="34" charset="0"/>
              </a:rPr>
            </a:br>
            <a:r>
              <a:rPr lang="it-IT" sz="3200" dirty="0" smtClean="0">
                <a:latin typeface="Calibri" panose="020F0502020204030204" pitchFamily="34" charset="0"/>
                <a:cs typeface="Calibri" panose="020F0502020204030204" pitchFamily="34" charset="0"/>
              </a:rPr>
              <a:t>Quali soluzioni?</a:t>
            </a:r>
            <a:br>
              <a:rPr lang="it-IT" sz="3200" dirty="0" smtClean="0">
                <a:latin typeface="Calibri" panose="020F0502020204030204" pitchFamily="34" charset="0"/>
                <a:cs typeface="Calibri" panose="020F0502020204030204" pitchFamily="34" charset="0"/>
              </a:rPr>
            </a:br>
            <a:r>
              <a:rPr lang="it-IT" sz="2000" dirty="0" smtClean="0">
                <a:latin typeface="Calibri" panose="020F0502020204030204" pitchFamily="34" charset="0"/>
                <a:cs typeface="Calibri" panose="020F0502020204030204" pitchFamily="34" charset="0"/>
              </a:rPr>
              <a:t/>
            </a:r>
            <a:br>
              <a:rPr lang="it-IT" sz="2000" dirty="0" smtClean="0">
                <a:latin typeface="Calibri" panose="020F0502020204030204" pitchFamily="34" charset="0"/>
                <a:cs typeface="Calibri" panose="020F0502020204030204" pitchFamily="34" charset="0"/>
              </a:rPr>
            </a:br>
            <a:r>
              <a:rPr lang="it-IT" dirty="0" smtClean="0">
                <a:latin typeface="Calibri" panose="020F0502020204030204" pitchFamily="34" charset="0"/>
                <a:cs typeface="Calibri" panose="020F0502020204030204" pitchFamily="34" charset="0"/>
              </a:rPr>
              <a:t>Alberto Montanari</a:t>
            </a:r>
            <a:endParaRPr lang="it-IT" dirty="0">
              <a:latin typeface="Calibri" panose="020F0502020204030204" pitchFamily="34" charset="0"/>
              <a:cs typeface="Calibri" panose="020F0502020204030204" pitchFamily="34" charset="0"/>
            </a:endParaRPr>
          </a:p>
        </p:txBody>
      </p:sp>
      <p:sp>
        <p:nvSpPr>
          <p:cNvPr id="4" name="Segnaposto testo 3"/>
          <p:cNvSpPr>
            <a:spLocks noGrp="1"/>
          </p:cNvSpPr>
          <p:nvPr>
            <p:ph type="body" sz="quarter" idx="12"/>
          </p:nvPr>
        </p:nvSpPr>
        <p:spPr>
          <a:xfrm>
            <a:off x="4751918" y="5157192"/>
            <a:ext cx="7105649" cy="791418"/>
          </a:xfrm>
        </p:spPr>
        <p:txBody>
          <a:bodyPr/>
          <a:lstStyle/>
          <a:p>
            <a:r>
              <a:rPr lang="en-GB" dirty="0" err="1" smtClean="0">
                <a:latin typeface="Calibri" panose="020F0502020204030204" pitchFamily="34" charset="0"/>
                <a:cs typeface="Calibri" panose="020F0502020204030204" pitchFamily="34" charset="0"/>
              </a:rPr>
              <a:t>Dipartimento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Ingegneria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Civile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Chimica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Ambientale</a:t>
            </a:r>
            <a:r>
              <a:rPr lang="en-GB" dirty="0" smtClean="0">
                <a:latin typeface="Calibri" panose="020F0502020204030204" pitchFamily="34" charset="0"/>
                <a:cs typeface="Calibri" panose="020F0502020204030204" pitchFamily="34" charset="0"/>
              </a:rPr>
              <a:t> e </a:t>
            </a:r>
            <a:r>
              <a:rPr lang="en-GB" dirty="0" err="1" smtClean="0">
                <a:latin typeface="Calibri" panose="020F0502020204030204" pitchFamily="34" charset="0"/>
                <a:cs typeface="Calibri" panose="020F0502020204030204" pitchFamily="34" charset="0"/>
              </a:rPr>
              <a:t>dei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Materiali</a:t>
            </a:r>
            <a:r>
              <a:rPr lang="en-GB" dirty="0" smtClean="0">
                <a:latin typeface="Calibri" panose="020F0502020204030204" pitchFamily="34" charset="0"/>
                <a:cs typeface="Calibri" panose="020F0502020204030204" pitchFamily="34" charset="0"/>
              </a:rPr>
              <a:t>, Alma Mater </a:t>
            </a:r>
            <a:r>
              <a:rPr lang="en-GB" dirty="0" err="1" smtClean="0">
                <a:latin typeface="Calibri" panose="020F0502020204030204" pitchFamily="34" charset="0"/>
                <a:cs typeface="Calibri" panose="020F0502020204030204" pitchFamily="34" charset="0"/>
              </a:rPr>
              <a:t>Studiorum</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Università</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Bologna</a:t>
            </a:r>
          </a:p>
          <a:p>
            <a:endParaRPr lang="en-GB" sz="1200" dirty="0" smtClean="0">
              <a:latin typeface="Calibri" panose="020F0502020204030204" pitchFamily="34" charset="0"/>
              <a:cs typeface="Calibri" panose="020F0502020204030204" pitchFamily="34" charset="0"/>
            </a:endParaRPr>
          </a:p>
          <a:p>
            <a:r>
              <a:rPr lang="en-GB" sz="1200" dirty="0" err="1" smtClean="0">
                <a:latin typeface="Calibri" panose="020F0502020204030204" pitchFamily="34" charset="0"/>
                <a:cs typeface="Calibri" panose="020F0502020204030204" pitchFamily="34" charset="0"/>
              </a:rPr>
              <a:t>Presentazione</a:t>
            </a:r>
            <a:r>
              <a:rPr lang="en-GB" sz="1200" dirty="0" smtClean="0">
                <a:latin typeface="Calibri" panose="020F0502020204030204" pitchFamily="34" charset="0"/>
                <a:cs typeface="Calibri" panose="020F0502020204030204" pitchFamily="34" charset="0"/>
              </a:rPr>
              <a:t> </a:t>
            </a:r>
            <a:r>
              <a:rPr lang="en-GB" sz="1200" dirty="0" err="1" smtClean="0">
                <a:latin typeface="Calibri" panose="020F0502020204030204" pitchFamily="34" charset="0"/>
                <a:cs typeface="Calibri" panose="020F0502020204030204" pitchFamily="34" charset="0"/>
              </a:rPr>
              <a:t>scaricabile</a:t>
            </a:r>
            <a:r>
              <a:rPr lang="en-GB" sz="1200" dirty="0" smtClean="0">
                <a:latin typeface="Calibri" panose="020F0502020204030204" pitchFamily="34" charset="0"/>
                <a:cs typeface="Calibri" panose="020F0502020204030204" pitchFamily="34" charset="0"/>
              </a:rPr>
              <a:t> </a:t>
            </a:r>
            <a:r>
              <a:rPr lang="en-GB" sz="1200" dirty="0" err="1" smtClean="0">
                <a:latin typeface="Calibri" panose="020F0502020204030204" pitchFamily="34" charset="0"/>
                <a:cs typeface="Calibri" panose="020F0502020204030204" pitchFamily="34" charset="0"/>
              </a:rPr>
              <a:t>dal</a:t>
            </a:r>
            <a:r>
              <a:rPr lang="en-GB" sz="1200" dirty="0" smtClean="0">
                <a:latin typeface="Calibri" panose="020F0502020204030204" pitchFamily="34" charset="0"/>
                <a:cs typeface="Calibri" panose="020F0502020204030204" pitchFamily="34" charset="0"/>
              </a:rPr>
              <a:t> </a:t>
            </a:r>
            <a:r>
              <a:rPr lang="en-GB" sz="1200" dirty="0" err="1" smtClean="0">
                <a:latin typeface="Calibri" panose="020F0502020204030204" pitchFamily="34" charset="0"/>
                <a:cs typeface="Calibri" panose="020F0502020204030204" pitchFamily="34" charset="0"/>
              </a:rPr>
              <a:t>sito</a:t>
            </a:r>
            <a:r>
              <a:rPr lang="en-GB" sz="1200" dirty="0" smtClean="0">
                <a:latin typeface="Calibri" panose="020F0502020204030204" pitchFamily="34" charset="0"/>
                <a:cs typeface="Calibri" panose="020F0502020204030204" pitchFamily="34" charset="0"/>
              </a:rPr>
              <a:t>: https://www.albertomontanari.it</a:t>
            </a:r>
            <a:endParaRPr lang="en-GB" sz="1200" dirty="0">
              <a:latin typeface="Calibri" panose="020F0502020204030204" pitchFamily="34" charset="0"/>
              <a:cs typeface="Calibri" panose="020F0502020204030204" pitchFamily="34" charset="0"/>
            </a:endParaRPr>
          </a:p>
        </p:txBody>
      </p:sp>
      <p:pic>
        <p:nvPicPr>
          <p:cNvPr id="8194" name="Picture 2" descr="Lincei Scuola"/>
          <p:cNvPicPr>
            <a:picLocks noChangeAspect="1" noChangeArrowheads="1"/>
          </p:cNvPicPr>
          <p:nvPr/>
        </p:nvPicPr>
        <p:blipFill>
          <a:blip r:embed="rId2"/>
          <a:srcRect/>
          <a:stretch>
            <a:fillRect/>
          </a:stretch>
        </p:blipFill>
        <p:spPr bwMode="auto">
          <a:xfrm>
            <a:off x="695400" y="2996952"/>
            <a:ext cx="3267075" cy="762000"/>
          </a:xfrm>
          <a:prstGeom prst="rect">
            <a:avLst/>
          </a:prstGeom>
          <a:noFill/>
        </p:spPr>
      </p:pic>
    </p:spTree>
    <p:extLst>
      <p:ext uri="{BB962C8B-B14F-4D97-AF65-F5344CB8AC3E}">
        <p14:creationId xmlns:p14="http://schemas.microsoft.com/office/powerpoint/2010/main" xmlns="" val="308523040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9"/>
            <a:ext cx="11233149"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Cambiamento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climatico</a:t>
            </a:r>
            <a:r>
              <a:rPr lang="en-GB" sz="3200" dirty="0" smtClean="0">
                <a:latin typeface="Calibri" panose="020F0502020204030204" pitchFamily="34" charset="0"/>
                <a:cs typeface="Calibri" panose="020F0502020204030204" pitchFamily="34" charset="0"/>
              </a:rPr>
              <a:t> e </a:t>
            </a:r>
            <a:r>
              <a:rPr lang="en-GB" sz="3200" dirty="0" err="1" smtClean="0">
                <a:latin typeface="Calibri" panose="020F0502020204030204" pitchFamily="34" charset="0"/>
                <a:cs typeface="Calibri" panose="020F0502020204030204" pitchFamily="34" charset="0"/>
              </a:rPr>
              <a:t>danni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globali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eventi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meteorologici</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51098" y="5589339"/>
            <a:ext cx="11424592" cy="575965"/>
          </a:xfrm>
        </p:spPr>
        <p:txBody>
          <a:bodyPr/>
          <a:lstStyle/>
          <a:p>
            <a:pPr>
              <a:spcAft>
                <a:spcPts val="1200"/>
              </a:spcAft>
            </a:pPr>
            <a:r>
              <a:rPr lang="en-GB" dirty="0" smtClean="0">
                <a:solidFill>
                  <a:srgbClr val="FF0000"/>
                </a:solidFill>
                <a:latin typeface="Calibri" panose="020F0502020204030204" pitchFamily="34" charset="0"/>
                <a:cs typeface="Calibri" panose="020F0502020204030204" pitchFamily="34" charset="0"/>
              </a:rPr>
              <a:t>I </a:t>
            </a:r>
            <a:r>
              <a:rPr lang="en-GB" dirty="0" err="1" smtClean="0">
                <a:solidFill>
                  <a:srgbClr val="FF0000"/>
                </a:solidFill>
                <a:latin typeface="Calibri" panose="020F0502020204030204" pitchFamily="34" charset="0"/>
                <a:cs typeface="Calibri" panose="020F0502020204030204" pitchFamily="34" charset="0"/>
              </a:rPr>
              <a:t>danni</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globali</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da</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eventi</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di</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origine</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meteorologica</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sono</a:t>
            </a:r>
            <a:r>
              <a:rPr lang="en-GB" dirty="0" smtClean="0">
                <a:solidFill>
                  <a:srgbClr val="FF0000"/>
                </a:solidFill>
                <a:latin typeface="Calibri" panose="020F0502020204030204" pitchFamily="34" charset="0"/>
                <a:cs typeface="Calibri" panose="020F0502020204030204" pitchFamily="34" charset="0"/>
              </a:rPr>
              <a:t> in continua </a:t>
            </a:r>
            <a:r>
              <a:rPr lang="en-GB" dirty="0" err="1" smtClean="0">
                <a:solidFill>
                  <a:srgbClr val="FF0000"/>
                </a:solidFill>
                <a:latin typeface="Calibri" panose="020F0502020204030204" pitchFamily="34" charset="0"/>
                <a:cs typeface="Calibri" panose="020F0502020204030204" pitchFamily="34" charset="0"/>
              </a:rPr>
              <a:t>crescita</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Tuttavia</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anche</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il</a:t>
            </a:r>
            <a:r>
              <a:rPr lang="en-GB" dirty="0" smtClean="0">
                <a:solidFill>
                  <a:srgbClr val="FF0000"/>
                </a:solidFill>
                <a:latin typeface="Calibri" panose="020F0502020204030204" pitchFamily="34" charset="0"/>
                <a:cs typeface="Calibri" panose="020F0502020204030204" pitchFamily="34" charset="0"/>
              </a:rPr>
              <a:t> PIL </a:t>
            </a:r>
            <a:r>
              <a:rPr lang="en-GB" dirty="0" err="1" smtClean="0">
                <a:solidFill>
                  <a:srgbClr val="FF0000"/>
                </a:solidFill>
                <a:latin typeface="Calibri" panose="020F0502020204030204" pitchFamily="34" charset="0"/>
                <a:cs typeface="Calibri" panose="020F0502020204030204" pitchFamily="34" charset="0"/>
              </a:rPr>
              <a:t>globale</a:t>
            </a:r>
            <a:r>
              <a:rPr lang="en-GB" dirty="0" smtClean="0">
                <a:solidFill>
                  <a:srgbClr val="FF0000"/>
                </a:solidFill>
                <a:latin typeface="Calibri" panose="020F0502020204030204" pitchFamily="34" charset="0"/>
                <a:cs typeface="Calibri" panose="020F0502020204030204" pitchFamily="34" charset="0"/>
              </a:rPr>
              <a:t> è in </a:t>
            </a:r>
            <a:r>
              <a:rPr lang="en-GB" dirty="0" err="1" smtClean="0">
                <a:solidFill>
                  <a:srgbClr val="FF0000"/>
                </a:solidFill>
                <a:latin typeface="Calibri" panose="020F0502020204030204" pitchFamily="34" charset="0"/>
                <a:cs typeface="Calibri" panose="020F0502020204030204" pitchFamily="34" charset="0"/>
              </a:rPr>
              <a:t>crescita</a:t>
            </a:r>
            <a:r>
              <a:rPr lang="en-GB" dirty="0" smtClean="0">
                <a:solidFill>
                  <a:srgbClr val="FF0000"/>
                </a:solidFill>
                <a:latin typeface="Calibri" panose="020F0502020204030204" pitchFamily="34" charset="0"/>
                <a:cs typeface="Calibri" panose="020F0502020204030204" pitchFamily="34" charset="0"/>
              </a:rPr>
              <a:t>.</a:t>
            </a:r>
            <a:endParaRPr lang="en-GB" sz="2400" b="1" dirty="0" smtClean="0">
              <a:solidFill>
                <a:srgbClr val="FF0000"/>
              </a:solidFill>
              <a:latin typeface="Calibri" panose="020F0502020204030204" pitchFamily="34" charset="0"/>
              <a:cs typeface="Calibri" panose="020F0502020204030204" pitchFamily="34" charset="0"/>
            </a:endParaRPr>
          </a:p>
        </p:txBody>
      </p:sp>
      <p:pic>
        <p:nvPicPr>
          <p:cNvPr id="19459" name="Picture 3"/>
          <p:cNvPicPr>
            <a:picLocks noChangeAspect="1" noChangeArrowheads="1"/>
          </p:cNvPicPr>
          <p:nvPr/>
        </p:nvPicPr>
        <p:blipFill>
          <a:blip r:embed="rId2"/>
          <a:srcRect/>
          <a:stretch>
            <a:fillRect/>
          </a:stretch>
        </p:blipFill>
        <p:spPr bwMode="auto">
          <a:xfrm>
            <a:off x="407368" y="1323573"/>
            <a:ext cx="5086350" cy="3617595"/>
          </a:xfrm>
          <a:prstGeom prst="rect">
            <a:avLst/>
          </a:prstGeom>
          <a:noFill/>
          <a:ln w="9525">
            <a:noFill/>
            <a:miter lim="800000"/>
            <a:headEnd/>
            <a:tailEnd/>
          </a:ln>
          <a:effectLst/>
        </p:spPr>
      </p:pic>
      <p:pic>
        <p:nvPicPr>
          <p:cNvPr id="19460" name="Picture 4"/>
          <p:cNvPicPr>
            <a:picLocks noChangeAspect="1" noChangeArrowheads="1"/>
          </p:cNvPicPr>
          <p:nvPr/>
        </p:nvPicPr>
        <p:blipFill>
          <a:blip r:embed="rId3"/>
          <a:srcRect/>
          <a:stretch>
            <a:fillRect/>
          </a:stretch>
        </p:blipFill>
        <p:spPr bwMode="auto">
          <a:xfrm>
            <a:off x="6168008" y="1308173"/>
            <a:ext cx="5147656" cy="3661198"/>
          </a:xfrm>
          <a:prstGeom prst="rect">
            <a:avLst/>
          </a:prstGeom>
          <a:noFill/>
          <a:ln w="9525">
            <a:noFill/>
            <a:miter lim="800000"/>
            <a:headEnd/>
            <a:tailEnd/>
          </a:ln>
          <a:effectLst/>
        </p:spPr>
      </p:pic>
      <p:sp>
        <p:nvSpPr>
          <p:cNvPr id="6" name="Segnaposto testo 2"/>
          <p:cNvSpPr txBox="1">
            <a:spLocks/>
          </p:cNvSpPr>
          <p:nvPr/>
        </p:nvSpPr>
        <p:spPr>
          <a:xfrm>
            <a:off x="479376" y="4941168"/>
            <a:ext cx="5060454" cy="575965"/>
          </a:xfrm>
          <a:prstGeom prst="rect">
            <a:avLst/>
          </a:prstGeom>
        </p:spPr>
        <p:txBody>
          <a:bodyPr/>
          <a:lstStyle/>
          <a:p>
            <a:pPr marL="0" marR="0" lvl="0" indent="0" algn="l"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lang="en-GB" dirty="0" smtClean="0">
                <a:latin typeface="Calibri" panose="020F0502020204030204" pitchFamily="34" charset="0"/>
                <a:cs typeface="Calibri" panose="020F0502020204030204" pitchFamily="34" charset="0"/>
              </a:rPr>
              <a:t>Danni </a:t>
            </a:r>
            <a:r>
              <a:rPr lang="en-GB" dirty="0" err="1" smtClean="0">
                <a:latin typeface="Calibri" panose="020F0502020204030204" pitchFamily="34" charset="0"/>
                <a:cs typeface="Calibri" panose="020F0502020204030204" pitchFamily="34" charset="0"/>
              </a:rPr>
              <a:t>globali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corretti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tenendo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conto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dell’inflazione</a:t>
            </a:r>
            <a:r>
              <a:rPr lang="en-GB" dirty="0" smtClean="0">
                <a:latin typeface="Calibri" panose="020F0502020204030204" pitchFamily="34" charset="0"/>
                <a:cs typeface="Calibri" panose="020F0502020204030204" pitchFamily="34" charset="0"/>
              </a:rPr>
              <a:t>)</a:t>
            </a:r>
            <a:endParaRPr kumimoji="0" lang="en-GB" sz="2400" b="1" i="0" u="none" strike="noStrike" kern="1200" cap="none" spc="0" normalizeH="0" baseline="0" noProof="0" dirty="0" smtClean="0">
              <a:ln>
                <a:noFill/>
              </a:ln>
              <a:solidFill>
                <a:srgbClr val="FF0000"/>
              </a:solidFill>
              <a:effectLst/>
              <a:uLnTx/>
              <a:uFillTx/>
              <a:latin typeface="Calibri" panose="020F0502020204030204" pitchFamily="34" charset="0"/>
              <a:ea typeface="+mn-ea"/>
              <a:cs typeface="Calibri" panose="020F0502020204030204" pitchFamily="34" charset="0"/>
            </a:endParaRPr>
          </a:p>
        </p:txBody>
      </p:sp>
      <p:sp>
        <p:nvSpPr>
          <p:cNvPr id="7" name="Segnaposto testo 2"/>
          <p:cNvSpPr txBox="1">
            <a:spLocks/>
          </p:cNvSpPr>
          <p:nvPr/>
        </p:nvSpPr>
        <p:spPr>
          <a:xfrm>
            <a:off x="6940202" y="4941168"/>
            <a:ext cx="5060454" cy="575965"/>
          </a:xfrm>
          <a:prstGeom prst="rect">
            <a:avLst/>
          </a:prstGeom>
        </p:spPr>
        <p:txBody>
          <a:bodyPr/>
          <a:lstStyle/>
          <a:p>
            <a:pPr marL="0" marR="0" lvl="0" indent="0" algn="l"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lang="en-GB" dirty="0" smtClean="0">
                <a:latin typeface="Calibri" panose="020F0502020204030204" pitchFamily="34" charset="0"/>
                <a:cs typeface="Calibri" panose="020F0502020204030204" pitchFamily="34" charset="0"/>
              </a:rPr>
              <a:t>Danni </a:t>
            </a:r>
            <a:r>
              <a:rPr lang="en-GB" dirty="0" err="1" smtClean="0">
                <a:latin typeface="Calibri" panose="020F0502020204030204" pitchFamily="34" charset="0"/>
                <a:cs typeface="Calibri" panose="020F0502020204030204" pitchFamily="34" charset="0"/>
              </a:rPr>
              <a:t>globali</a:t>
            </a:r>
            <a:r>
              <a:rPr lang="en-GB" dirty="0" smtClean="0">
                <a:latin typeface="Calibri" panose="020F0502020204030204" pitchFamily="34" charset="0"/>
                <a:cs typeface="Calibri" panose="020F0502020204030204" pitchFamily="34" charset="0"/>
              </a:rPr>
              <a:t> in </a:t>
            </a:r>
            <a:r>
              <a:rPr lang="en-GB" dirty="0" err="1" smtClean="0">
                <a:latin typeface="Calibri" panose="020F0502020204030204" pitchFamily="34" charset="0"/>
                <a:cs typeface="Calibri" panose="020F0502020204030204" pitchFamily="34" charset="0"/>
              </a:rPr>
              <a:t>rapporto</a:t>
            </a:r>
            <a:r>
              <a:rPr lang="en-GB" dirty="0" smtClean="0">
                <a:latin typeface="Calibri" panose="020F0502020204030204" pitchFamily="34" charset="0"/>
                <a:cs typeface="Calibri" panose="020F0502020204030204" pitchFamily="34" charset="0"/>
              </a:rPr>
              <a:t> al PIL </a:t>
            </a:r>
            <a:r>
              <a:rPr lang="en-GB" dirty="0" err="1" smtClean="0">
                <a:latin typeface="Calibri" panose="020F0502020204030204" pitchFamily="34" charset="0"/>
                <a:cs typeface="Calibri" panose="020F0502020204030204" pitchFamily="34" charset="0"/>
              </a:rPr>
              <a:t>globale</a:t>
            </a:r>
            <a:endParaRPr kumimoji="0" lang="en-GB" sz="2400" b="1" i="0" u="none" strike="noStrike" kern="1200" cap="none" spc="0" normalizeH="0" baseline="0" noProof="0" dirty="0" smtClean="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68696" y="396453"/>
            <a:ext cx="5112469" cy="648071"/>
          </a:xfrm>
        </p:spPr>
        <p:txBody>
          <a:bodyPr/>
          <a:lstStyle/>
          <a:p>
            <a:pPr algn="ctr">
              <a:lnSpc>
                <a:spcPct val="100000"/>
              </a:lnSpc>
            </a:pPr>
            <a:r>
              <a:rPr lang="en-GB" sz="3200" dirty="0" err="1" smtClean="0">
                <a:latin typeface="Calibri" panose="020F0502020204030204" pitchFamily="34" charset="0"/>
                <a:cs typeface="Calibri" panose="020F0502020204030204" pitchFamily="34" charset="0"/>
              </a:rPr>
              <a:t>Mitigazione</a:t>
            </a:r>
            <a:r>
              <a:rPr lang="en-GB" sz="3200" dirty="0" smtClean="0">
                <a:latin typeface="Calibri" panose="020F0502020204030204" pitchFamily="34" charset="0"/>
                <a:cs typeface="Calibri" panose="020F0502020204030204" pitchFamily="34" charset="0"/>
              </a:rPr>
              <a:t> del </a:t>
            </a:r>
            <a:br>
              <a:rPr lang="en-GB" sz="3200" dirty="0" smtClean="0">
                <a:latin typeface="Calibri" panose="020F0502020204030204" pitchFamily="34" charset="0"/>
                <a:cs typeface="Calibri" panose="020F0502020204030204" pitchFamily="34" charset="0"/>
              </a:rPr>
            </a:br>
            <a:r>
              <a:rPr lang="en-GB" sz="3200" dirty="0" err="1" smtClean="0">
                <a:latin typeface="Calibri" panose="020F0502020204030204" pitchFamily="34" charset="0"/>
                <a:cs typeface="Calibri" panose="020F0502020204030204" pitchFamily="34" charset="0"/>
              </a:rPr>
              <a:t>cambiamento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climatico</a:t>
            </a:r>
            <a:endParaRPr lang="en-GB" sz="3200" dirty="0">
              <a:latin typeface="Calibri" panose="020F0502020204030204" pitchFamily="34" charset="0"/>
              <a:cs typeface="Calibri" panose="020F0502020204030204" pitchFamily="34" charset="0"/>
            </a:endParaRPr>
          </a:p>
        </p:txBody>
      </p:sp>
      <p:sp>
        <p:nvSpPr>
          <p:cNvPr id="8" name="Segnaposto testo 1"/>
          <p:cNvSpPr txBox="1">
            <a:spLocks/>
          </p:cNvSpPr>
          <p:nvPr/>
        </p:nvSpPr>
        <p:spPr>
          <a:xfrm>
            <a:off x="5807968" y="396453"/>
            <a:ext cx="5112469" cy="648071"/>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32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Adattamento</a:t>
            </a:r>
            <a:r>
              <a:rPr kumimoji="0" lang="en-GB" sz="32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al</a:t>
            </a:r>
            <a:br>
              <a:rPr kumimoji="0" lang="en-GB" sz="32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br>
            <a:r>
              <a:rPr kumimoji="0" lang="en-GB" sz="32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cambiamento</a:t>
            </a:r>
            <a:r>
              <a:rPr kumimoji="0" lang="en-GB" sz="32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t>
            </a:r>
            <a:r>
              <a:rPr kumimoji="0" lang="en-GB" sz="32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climatico</a:t>
            </a:r>
            <a:endParaRPr kumimoji="0" lang="en-GB" sz="32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0" name="Rettangolo 9"/>
          <p:cNvSpPr/>
          <p:nvPr/>
        </p:nvSpPr>
        <p:spPr>
          <a:xfrm>
            <a:off x="407269" y="1692597"/>
            <a:ext cx="3960440" cy="3293209"/>
          </a:xfrm>
          <a:prstGeom prst="rect">
            <a:avLst/>
          </a:prstGeom>
        </p:spPr>
        <p:txBody>
          <a:bodyPr wrap="square">
            <a:spAutoFit/>
          </a:bodyPr>
          <a:lstStyle/>
          <a:p>
            <a:r>
              <a:rPr lang="it-IT" sz="1600" dirty="0" smtClean="0"/>
              <a:t>«</a:t>
            </a:r>
            <a:r>
              <a:rPr lang="it-IT" sz="1600" b="1" dirty="0" smtClean="0"/>
              <a:t>Mitigazione</a:t>
            </a:r>
            <a:r>
              <a:rPr lang="it-IT" sz="1600" dirty="0" smtClean="0"/>
              <a:t>» significa rendere meno gravi gli impatti dei cambiamenti climatici prevenendo o diminuendo l’emissione di gas a effetto serra (GES) nell’atmosfera. La mitigazione si ottiene riducendo le fonti di questi gas (ad esempio mediante l’incremento della quota di energie rinnovabili) oppure potenziandone lo stoccaggio (ad esempio attraverso l’aumento delle dimensioni delle foreste). In breve, la mitigazione è un intervento umano che riduce le fonti delle emissioni di gas a effetto serra e/o rafforza i pozzi di assorbimento. </a:t>
            </a:r>
            <a:endParaRPr lang="it-IT" sz="1600" dirty="0"/>
          </a:p>
        </p:txBody>
      </p:sp>
      <p:sp>
        <p:nvSpPr>
          <p:cNvPr id="11" name="Rettangolo 10"/>
          <p:cNvSpPr/>
          <p:nvPr/>
        </p:nvSpPr>
        <p:spPr>
          <a:xfrm>
            <a:off x="6455941" y="1692597"/>
            <a:ext cx="3816424" cy="3293209"/>
          </a:xfrm>
          <a:prstGeom prst="rect">
            <a:avLst/>
          </a:prstGeom>
        </p:spPr>
        <p:txBody>
          <a:bodyPr wrap="square">
            <a:spAutoFit/>
          </a:bodyPr>
          <a:lstStyle/>
          <a:p>
            <a:r>
              <a:rPr lang="it-IT" sz="1600" dirty="0" smtClean="0"/>
              <a:t>«</a:t>
            </a:r>
            <a:r>
              <a:rPr lang="it-IT" sz="1600" b="1" dirty="0" smtClean="0"/>
              <a:t>Adattamento</a:t>
            </a:r>
            <a:r>
              <a:rPr lang="it-IT" sz="1600" dirty="0" smtClean="0"/>
              <a:t>» significa anticipare gli effetti avversi dei cambiamenti climatici e adottare misure adeguate per prevenire o ridurre i danni. Esempi di misure di adattamento sono modifiche infrastrutturali su larga scala, come la costruzione di difese per proteggere dall’innalzamento del livello del mare, e cambiamenti comportamentali, come la riduzione degli sprechi alimentari da parte dei singoli. In sostanza, l’adattamento può essere inteso come il processo di adeguamento agli effetti attuali e futuri dei cambiamenti climatici.</a:t>
            </a:r>
            <a:r>
              <a:rPr lang="it-IT" sz="1600" b="1" dirty="0" smtClean="0"/>
              <a:t> </a:t>
            </a:r>
            <a:endParaRPr lang="it-IT" sz="1600" dirty="0"/>
          </a:p>
        </p:txBody>
      </p:sp>
      <p:sp>
        <p:nvSpPr>
          <p:cNvPr id="13" name="Rettangolo arrotondato 12"/>
          <p:cNvSpPr/>
          <p:nvPr/>
        </p:nvSpPr>
        <p:spPr>
          <a:xfrm>
            <a:off x="6267349" y="468461"/>
            <a:ext cx="4176464" cy="4608512"/>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22531" name="Picture 3"/>
          <p:cNvPicPr>
            <a:picLocks noChangeAspect="1" noChangeArrowheads="1"/>
          </p:cNvPicPr>
          <p:nvPr/>
        </p:nvPicPr>
        <p:blipFill>
          <a:blip r:embed="rId2"/>
          <a:srcRect/>
          <a:stretch>
            <a:fillRect/>
          </a:stretch>
        </p:blipFill>
        <p:spPr bwMode="auto">
          <a:xfrm>
            <a:off x="3863653" y="2916733"/>
            <a:ext cx="2506099" cy="2168451"/>
          </a:xfrm>
          <a:prstGeom prst="rect">
            <a:avLst/>
          </a:prstGeom>
          <a:noFill/>
          <a:ln w="9525">
            <a:noFill/>
            <a:miter lim="800000"/>
            <a:headEnd/>
            <a:tailEnd/>
          </a:ln>
          <a:effectLst/>
        </p:spPr>
      </p:pic>
      <p:sp>
        <p:nvSpPr>
          <p:cNvPr id="18" name="Segnaposto testo 1"/>
          <p:cNvSpPr>
            <a:spLocks noGrp="1"/>
          </p:cNvSpPr>
          <p:nvPr>
            <p:ph type="body" sz="quarter" idx="10"/>
          </p:nvPr>
        </p:nvSpPr>
        <p:spPr>
          <a:xfrm>
            <a:off x="2639616" y="5373216"/>
            <a:ext cx="5112469" cy="648071"/>
          </a:xfrm>
        </p:spPr>
        <p:txBody>
          <a:bodyPr/>
          <a:lstStyle/>
          <a:p>
            <a:pPr algn="ctr">
              <a:lnSpc>
                <a:spcPct val="100000"/>
              </a:lnSpc>
            </a:pPr>
            <a:r>
              <a:rPr lang="en-GB" sz="3200" dirty="0" err="1" smtClean="0">
                <a:latin typeface="Calibri" panose="020F0502020204030204" pitchFamily="34" charset="0"/>
                <a:cs typeface="Calibri" panose="020F0502020204030204" pitchFamily="34" charset="0"/>
              </a:rPr>
              <a:t>Riduzione</a:t>
            </a:r>
            <a:r>
              <a:rPr lang="en-GB" sz="3200" dirty="0" smtClean="0">
                <a:latin typeface="Calibri" panose="020F0502020204030204" pitchFamily="34" charset="0"/>
                <a:cs typeface="Calibri" panose="020F0502020204030204" pitchFamily="34" charset="0"/>
              </a:rPr>
              <a:t> del </a:t>
            </a:r>
            <a:r>
              <a:rPr lang="en-GB" sz="3200" dirty="0" err="1" smtClean="0">
                <a:latin typeface="Calibri" panose="020F0502020204030204" pitchFamily="34" charset="0"/>
                <a:cs typeface="Calibri" panose="020F0502020204030204" pitchFamily="34" charset="0"/>
              </a:rPr>
              <a:t>rischio</a:t>
            </a:r>
            <a:endParaRPr lang="en-GB" sz="3200" dirty="0">
              <a:latin typeface="Calibri" panose="020F0502020204030204" pitchFamily="34" charset="0"/>
              <a:cs typeface="Calibri" panose="020F0502020204030204" pitchFamily="34" charset="0"/>
            </a:endParaRPr>
          </a:p>
        </p:txBody>
      </p:sp>
      <p:sp>
        <p:nvSpPr>
          <p:cNvPr id="19" name="Rettangolo arrotondato 18"/>
          <p:cNvSpPr/>
          <p:nvPr/>
        </p:nvSpPr>
        <p:spPr>
          <a:xfrm>
            <a:off x="3071565" y="5229200"/>
            <a:ext cx="4176464" cy="1008112"/>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Rettangolo arrotondato 14"/>
          <p:cNvSpPr/>
          <p:nvPr/>
        </p:nvSpPr>
        <p:spPr>
          <a:xfrm>
            <a:off x="10992544" y="1664804"/>
            <a:ext cx="864096" cy="2016224"/>
          </a:xfrm>
          <a:prstGeom prst="roundRect">
            <a:avLst/>
          </a:prstGeom>
          <a:solidFill>
            <a:schemeClr val="accent1">
              <a:alpha val="2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Segnaposto testo 1"/>
          <p:cNvSpPr txBox="1">
            <a:spLocks/>
          </p:cNvSpPr>
          <p:nvPr/>
        </p:nvSpPr>
        <p:spPr>
          <a:xfrm rot="16200000">
            <a:off x="9768409" y="2384884"/>
            <a:ext cx="3312368" cy="648071"/>
          </a:xfrm>
          <a:prstGeom prst="rect">
            <a:avLst/>
          </a:prstGeom>
        </p:spPr>
        <p:txBody>
          <a:bodyPr/>
          <a:lstStyle/>
          <a:p>
            <a:pPr marL="0" marR="0" lvl="0" indent="0" algn="ctr"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GB" sz="3200" b="1" i="0" u="none" strike="noStrike" kern="1200" cap="none" spc="0" normalizeH="0" baseline="0" noProof="0" dirty="0" err="1" smtClean="0">
                <a:ln>
                  <a:noFill/>
                </a:ln>
                <a:solidFill>
                  <a:srgbClr val="BD2B0B"/>
                </a:solidFill>
                <a:effectLst/>
                <a:uLnTx/>
                <a:uFillTx/>
                <a:latin typeface="Calibri" panose="020F0502020204030204" pitchFamily="34" charset="0"/>
                <a:ea typeface="+mn-ea"/>
                <a:cs typeface="Calibri" panose="020F0502020204030204" pitchFamily="34" charset="0"/>
              </a:rPr>
              <a:t>Ingegneria</a:t>
            </a:r>
            <a:endParaRPr kumimoji="0" lang="en-GB" sz="3200" b="1" i="0" u="none" strike="noStrike" kern="1200" cap="none" spc="0" normalizeH="0" baseline="0" noProof="0" dirty="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7" name="Freccia a sinistra 16"/>
          <p:cNvSpPr/>
          <p:nvPr/>
        </p:nvSpPr>
        <p:spPr>
          <a:xfrm>
            <a:off x="10488488" y="2276872"/>
            <a:ext cx="432048" cy="7920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20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20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2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9"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260648"/>
            <a:ext cx="3456384"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Cos’è</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il</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rischio</a:t>
            </a:r>
            <a:endParaRPr lang="en-GB" sz="3200" dirty="0">
              <a:latin typeface="Calibri" panose="020F0502020204030204" pitchFamily="34" charset="0"/>
              <a:cs typeface="Calibri" panose="020F0502020204030204" pitchFamily="34" charset="0"/>
            </a:endParaRPr>
          </a:p>
        </p:txBody>
      </p:sp>
      <p:sp>
        <p:nvSpPr>
          <p:cNvPr id="12" name="Rettangolo 11"/>
          <p:cNvSpPr/>
          <p:nvPr/>
        </p:nvSpPr>
        <p:spPr>
          <a:xfrm>
            <a:off x="335360" y="847740"/>
            <a:ext cx="11377264" cy="4093428"/>
          </a:xfrm>
          <a:prstGeom prst="rect">
            <a:avLst/>
          </a:prstGeom>
        </p:spPr>
        <p:txBody>
          <a:bodyPr wrap="square">
            <a:spAutoFit/>
          </a:bodyPr>
          <a:lstStyle/>
          <a:p>
            <a:r>
              <a:rPr lang="it-IT" sz="1600" dirty="0" smtClean="0"/>
              <a:t>Il rischio è espresso dalla relazione:</a:t>
            </a:r>
          </a:p>
          <a:p>
            <a:endParaRPr lang="it-IT" sz="1600" b="1" dirty="0" smtClean="0"/>
          </a:p>
          <a:p>
            <a:r>
              <a:rPr lang="it-IT" sz="2000" b="1" dirty="0" smtClean="0"/>
              <a:t>R = P </a:t>
            </a:r>
            <a:r>
              <a:rPr lang="it-IT" sz="2000" b="1" dirty="0" smtClean="0">
                <a:latin typeface="Standard Symbols PS"/>
              </a:rPr>
              <a:t>·</a:t>
            </a:r>
            <a:r>
              <a:rPr lang="it-IT" sz="2000" b="1" dirty="0" smtClean="0"/>
              <a:t> V </a:t>
            </a:r>
            <a:r>
              <a:rPr lang="it-IT" sz="2000" b="1" dirty="0" smtClean="0">
                <a:latin typeface="Standard Symbols PS"/>
              </a:rPr>
              <a:t>·</a:t>
            </a:r>
            <a:r>
              <a:rPr lang="it-IT" sz="2000" b="1" dirty="0" smtClean="0"/>
              <a:t> E</a:t>
            </a:r>
            <a:endParaRPr lang="it-IT" sz="2000" dirty="0" smtClean="0"/>
          </a:p>
          <a:p>
            <a:endParaRPr lang="it-IT" sz="1600" b="1" dirty="0" smtClean="0"/>
          </a:p>
          <a:p>
            <a:r>
              <a:rPr lang="en-US" sz="1600" dirty="0" smtClean="0"/>
              <a:t>dove:</a:t>
            </a:r>
          </a:p>
          <a:p>
            <a:endParaRPr lang="it-IT" sz="1600" b="1" dirty="0" smtClean="0"/>
          </a:p>
          <a:p>
            <a:pPr indent="119063">
              <a:buFont typeface="Arial" pitchFamily="34" charset="0"/>
              <a:buChar char="•"/>
            </a:pPr>
            <a:r>
              <a:rPr lang="it-IT" sz="1600" b="1" dirty="0" smtClean="0"/>
              <a:t>P </a:t>
            </a:r>
            <a:r>
              <a:rPr lang="it-IT" sz="1600" dirty="0" smtClean="0"/>
              <a:t>è ”</a:t>
            </a:r>
            <a:r>
              <a:rPr lang="it-IT" sz="1600" b="1" dirty="0" smtClean="0"/>
              <a:t>pericolosità”</a:t>
            </a:r>
            <a:r>
              <a:rPr lang="it-IT" sz="1600" dirty="0" smtClean="0"/>
              <a:t>: 	Probabilità che un evento si verifichi con caratteristiche assegnate. </a:t>
            </a:r>
          </a:p>
          <a:p>
            <a:pPr indent="119063">
              <a:buFont typeface="Arial" pitchFamily="34" charset="0"/>
              <a:buChar char="•"/>
            </a:pPr>
            <a:r>
              <a:rPr lang="it-IT" sz="1600" b="1" dirty="0" smtClean="0"/>
              <a:t>V</a:t>
            </a:r>
            <a:r>
              <a:rPr lang="it-IT" sz="1600" dirty="0" smtClean="0"/>
              <a:t> è ”</a:t>
            </a:r>
            <a:r>
              <a:rPr lang="it-IT" sz="1600" b="1" dirty="0" smtClean="0"/>
              <a:t>vulnerabilità”</a:t>
            </a:r>
            <a:r>
              <a:rPr lang="it-IT" sz="1600" dirty="0" smtClean="0"/>
              <a:t>: 	Propensione a subire danneggiamenti in conseguenza delle sollecitazioni indotte dall’evento. </a:t>
            </a:r>
          </a:p>
          <a:p>
            <a:pPr indent="119063">
              <a:buFont typeface="Arial" pitchFamily="34" charset="0"/>
              <a:buChar char="•"/>
            </a:pPr>
            <a:r>
              <a:rPr lang="it-IT" sz="1600" b="1" dirty="0" smtClean="0"/>
              <a:t>E</a:t>
            </a:r>
            <a:r>
              <a:rPr lang="it-IT" sz="1600" dirty="0" smtClean="0"/>
              <a:t> è </a:t>
            </a:r>
            <a:r>
              <a:rPr lang="it-IT" sz="1600" b="1" dirty="0" smtClean="0"/>
              <a:t>”esposizione</a:t>
            </a:r>
            <a:r>
              <a:rPr lang="it-IT" sz="1600" dirty="0" smtClean="0"/>
              <a:t>”: 	Valore degli elementi a rischio in una data area, come le vite umane o gli insediamenti.</a:t>
            </a:r>
          </a:p>
          <a:p>
            <a:endParaRPr lang="en-US" sz="1600" dirty="0" smtClean="0"/>
          </a:p>
          <a:p>
            <a:r>
              <a:rPr lang="en-US" sz="1600" dirty="0" err="1" smtClean="0"/>
              <a:t>Pericolosità</a:t>
            </a:r>
            <a:r>
              <a:rPr lang="en-US" sz="1600" dirty="0" smtClean="0"/>
              <a:t>, </a:t>
            </a:r>
            <a:r>
              <a:rPr lang="en-US" sz="1600" dirty="0" err="1" smtClean="0"/>
              <a:t>vulnerabilità</a:t>
            </a:r>
            <a:r>
              <a:rPr lang="en-US" sz="1600" dirty="0" smtClean="0"/>
              <a:t> </a:t>
            </a:r>
            <a:r>
              <a:rPr lang="en-US" sz="1600" dirty="0" err="1" smtClean="0"/>
              <a:t>ed</a:t>
            </a:r>
            <a:r>
              <a:rPr lang="en-US" sz="1600" dirty="0" smtClean="0"/>
              <a:t> </a:t>
            </a:r>
            <a:r>
              <a:rPr lang="en-US" sz="1600" dirty="0" err="1" smtClean="0"/>
              <a:t>esposizione</a:t>
            </a:r>
            <a:r>
              <a:rPr lang="en-US" sz="1600" dirty="0" smtClean="0"/>
              <a:t> </a:t>
            </a:r>
            <a:r>
              <a:rPr lang="en-US" sz="1600" dirty="0" err="1" smtClean="0"/>
              <a:t>possono</a:t>
            </a:r>
            <a:r>
              <a:rPr lang="en-US" sz="1600" dirty="0" smtClean="0"/>
              <a:t> </a:t>
            </a:r>
            <a:r>
              <a:rPr lang="en-US" sz="1600" dirty="0" err="1" smtClean="0"/>
              <a:t>combinarsi</a:t>
            </a:r>
            <a:r>
              <a:rPr lang="en-US" sz="1600" dirty="0" smtClean="0"/>
              <a:t> </a:t>
            </a:r>
            <a:r>
              <a:rPr lang="en-US" sz="1600" dirty="0" err="1" smtClean="0"/>
              <a:t>originando</a:t>
            </a:r>
            <a:r>
              <a:rPr lang="en-US" sz="1600" dirty="0" smtClean="0"/>
              <a:t> </a:t>
            </a:r>
            <a:r>
              <a:rPr lang="en-US" sz="1600" dirty="0" err="1" smtClean="0"/>
              <a:t>una</a:t>
            </a:r>
            <a:r>
              <a:rPr lang="en-US" sz="1600" dirty="0" smtClean="0"/>
              <a:t> </a:t>
            </a:r>
            <a:r>
              <a:rPr lang="en-US" sz="1600" dirty="0" err="1" smtClean="0"/>
              <a:t>vasta</a:t>
            </a:r>
            <a:r>
              <a:rPr lang="en-US" sz="1600" dirty="0" smtClean="0"/>
              <a:t> gamma </a:t>
            </a:r>
            <a:r>
              <a:rPr lang="en-US" sz="1600" dirty="0" err="1" smtClean="0"/>
              <a:t>di</a:t>
            </a:r>
            <a:r>
              <a:rPr lang="en-US" sz="1600" dirty="0" smtClean="0"/>
              <a:t> </a:t>
            </a:r>
            <a:r>
              <a:rPr lang="en-US" sz="1600" dirty="0" err="1" smtClean="0"/>
              <a:t>situazioni</a:t>
            </a:r>
            <a:r>
              <a:rPr lang="en-US" sz="1600" dirty="0" smtClean="0"/>
              <a:t>.</a:t>
            </a:r>
          </a:p>
          <a:p>
            <a:endParaRPr lang="en-US" sz="1600" dirty="0" smtClean="0"/>
          </a:p>
          <a:p>
            <a:pPr indent="119063">
              <a:buFont typeface="Arial" pitchFamily="34" charset="0"/>
              <a:buChar char="•"/>
              <a:tabLst>
                <a:tab pos="3943350" algn="l"/>
              </a:tabLst>
            </a:pPr>
            <a:r>
              <a:rPr lang="en-US" sz="1600" dirty="0" err="1" smtClean="0">
                <a:solidFill>
                  <a:srgbClr val="FF0000"/>
                </a:solidFill>
              </a:rPr>
              <a:t>Esempio</a:t>
            </a:r>
            <a:r>
              <a:rPr lang="en-US" sz="1600" dirty="0" smtClean="0">
                <a:solidFill>
                  <a:srgbClr val="FF0000"/>
                </a:solidFill>
              </a:rPr>
              <a:t> </a:t>
            </a:r>
            <a:r>
              <a:rPr lang="en-US" sz="1600" dirty="0" err="1" smtClean="0">
                <a:solidFill>
                  <a:srgbClr val="FF0000"/>
                </a:solidFill>
              </a:rPr>
              <a:t>di</a:t>
            </a:r>
            <a:r>
              <a:rPr lang="en-US" sz="1600" dirty="0" smtClean="0">
                <a:solidFill>
                  <a:srgbClr val="FF0000"/>
                </a:solidFill>
              </a:rPr>
              <a:t> </a:t>
            </a:r>
            <a:r>
              <a:rPr lang="en-US" sz="1600" dirty="0" err="1" smtClean="0">
                <a:solidFill>
                  <a:srgbClr val="FF0000"/>
                </a:solidFill>
              </a:rPr>
              <a:t>interventi</a:t>
            </a:r>
            <a:r>
              <a:rPr lang="en-US" sz="1600" dirty="0" smtClean="0">
                <a:solidFill>
                  <a:srgbClr val="FF0000"/>
                </a:solidFill>
              </a:rPr>
              <a:t> </a:t>
            </a:r>
            <a:r>
              <a:rPr lang="en-US" sz="1600" dirty="0" err="1" smtClean="0">
                <a:solidFill>
                  <a:srgbClr val="FF0000"/>
                </a:solidFill>
              </a:rPr>
              <a:t>finalizzati</a:t>
            </a:r>
            <a:r>
              <a:rPr lang="en-US" sz="1600" dirty="0" smtClean="0">
                <a:solidFill>
                  <a:srgbClr val="FF0000"/>
                </a:solidFill>
              </a:rPr>
              <a:t> a </a:t>
            </a:r>
            <a:r>
              <a:rPr lang="en-US" sz="1600" dirty="0" err="1" smtClean="0">
                <a:solidFill>
                  <a:srgbClr val="FF0000"/>
                </a:solidFill>
              </a:rPr>
              <a:t>ridurre</a:t>
            </a:r>
            <a:r>
              <a:rPr lang="en-US" sz="1600" dirty="0" smtClean="0">
                <a:solidFill>
                  <a:srgbClr val="FF0000"/>
                </a:solidFill>
              </a:rPr>
              <a:t> </a:t>
            </a:r>
            <a:r>
              <a:rPr lang="en-US" sz="1600" dirty="0" smtClean="0">
                <a:solidFill>
                  <a:srgbClr val="FF0000"/>
                </a:solidFill>
              </a:rPr>
              <a:t>P:	</a:t>
            </a:r>
            <a:r>
              <a:rPr lang="en-US" sz="1600" dirty="0" err="1" smtClean="0">
                <a:solidFill>
                  <a:srgbClr val="FF0000"/>
                </a:solidFill>
              </a:rPr>
              <a:t>strategie</a:t>
            </a:r>
            <a:r>
              <a:rPr lang="en-US" sz="1600" dirty="0" smtClean="0">
                <a:solidFill>
                  <a:srgbClr val="FF0000"/>
                </a:solidFill>
              </a:rPr>
              <a:t> </a:t>
            </a:r>
            <a:r>
              <a:rPr lang="en-US" sz="1600" dirty="0" err="1" smtClean="0">
                <a:solidFill>
                  <a:srgbClr val="FF0000"/>
                </a:solidFill>
              </a:rPr>
              <a:t>di</a:t>
            </a:r>
            <a:r>
              <a:rPr lang="en-US" sz="1600" dirty="0" smtClean="0">
                <a:solidFill>
                  <a:srgbClr val="FF0000"/>
                </a:solidFill>
              </a:rPr>
              <a:t> </a:t>
            </a:r>
            <a:r>
              <a:rPr lang="en-US" sz="1600" dirty="0" err="1" smtClean="0">
                <a:solidFill>
                  <a:srgbClr val="FF0000"/>
                </a:solidFill>
              </a:rPr>
              <a:t>mitigazione</a:t>
            </a:r>
            <a:r>
              <a:rPr lang="en-US" sz="1600" dirty="0" smtClean="0">
                <a:solidFill>
                  <a:srgbClr val="FF0000"/>
                </a:solidFill>
              </a:rPr>
              <a:t> </a:t>
            </a:r>
            <a:r>
              <a:rPr lang="en-US" sz="1600" dirty="0" err="1" smtClean="0">
                <a:solidFill>
                  <a:srgbClr val="FF0000"/>
                </a:solidFill>
              </a:rPr>
              <a:t>dei</a:t>
            </a:r>
            <a:r>
              <a:rPr lang="en-US" sz="1600" dirty="0" smtClean="0">
                <a:solidFill>
                  <a:srgbClr val="FF0000"/>
                </a:solidFill>
              </a:rPr>
              <a:t> </a:t>
            </a:r>
            <a:r>
              <a:rPr lang="en-US" sz="1600" dirty="0" err="1" smtClean="0">
                <a:solidFill>
                  <a:srgbClr val="FF0000"/>
                </a:solidFill>
              </a:rPr>
              <a:t>cambiamenti</a:t>
            </a:r>
            <a:r>
              <a:rPr lang="en-US" sz="1600" dirty="0" smtClean="0">
                <a:solidFill>
                  <a:srgbClr val="FF0000"/>
                </a:solidFill>
              </a:rPr>
              <a:t> </a:t>
            </a:r>
            <a:r>
              <a:rPr lang="en-US" sz="1600" dirty="0" err="1" smtClean="0">
                <a:solidFill>
                  <a:srgbClr val="FF0000"/>
                </a:solidFill>
              </a:rPr>
              <a:t>climatici</a:t>
            </a:r>
            <a:r>
              <a:rPr lang="en-US" sz="1600" dirty="0" smtClean="0">
                <a:solidFill>
                  <a:srgbClr val="FF0000"/>
                </a:solidFill>
              </a:rPr>
              <a:t>.</a:t>
            </a:r>
          </a:p>
          <a:p>
            <a:pPr indent="119063">
              <a:buFont typeface="Arial" pitchFamily="34" charset="0"/>
              <a:buChar char="•"/>
              <a:tabLst>
                <a:tab pos="3943350" algn="l"/>
              </a:tabLst>
            </a:pPr>
            <a:r>
              <a:rPr lang="en-US" sz="1600" dirty="0" err="1" smtClean="0">
                <a:solidFill>
                  <a:srgbClr val="FF0000"/>
                </a:solidFill>
              </a:rPr>
              <a:t>Esempi</a:t>
            </a:r>
            <a:r>
              <a:rPr lang="en-US" sz="1600" dirty="0" smtClean="0">
                <a:solidFill>
                  <a:srgbClr val="FF0000"/>
                </a:solidFill>
              </a:rPr>
              <a:t> </a:t>
            </a:r>
            <a:r>
              <a:rPr lang="en-US" sz="1600" dirty="0" err="1" smtClean="0">
                <a:solidFill>
                  <a:srgbClr val="FF0000"/>
                </a:solidFill>
              </a:rPr>
              <a:t>di</a:t>
            </a:r>
            <a:r>
              <a:rPr lang="en-US" sz="1600" dirty="0" smtClean="0">
                <a:solidFill>
                  <a:srgbClr val="FF0000"/>
                </a:solidFill>
              </a:rPr>
              <a:t> </a:t>
            </a:r>
            <a:r>
              <a:rPr lang="en-US" sz="1600" dirty="0" err="1" smtClean="0">
                <a:solidFill>
                  <a:srgbClr val="FF0000"/>
                </a:solidFill>
              </a:rPr>
              <a:t>interventi</a:t>
            </a:r>
            <a:r>
              <a:rPr lang="en-US" sz="1600" dirty="0" smtClean="0">
                <a:solidFill>
                  <a:srgbClr val="FF0000"/>
                </a:solidFill>
              </a:rPr>
              <a:t> </a:t>
            </a:r>
            <a:r>
              <a:rPr lang="en-US" sz="1600" dirty="0" err="1" smtClean="0">
                <a:solidFill>
                  <a:srgbClr val="FF0000"/>
                </a:solidFill>
              </a:rPr>
              <a:t>finalizzati</a:t>
            </a:r>
            <a:r>
              <a:rPr lang="en-US" sz="1600" dirty="0" smtClean="0">
                <a:solidFill>
                  <a:srgbClr val="FF0000"/>
                </a:solidFill>
              </a:rPr>
              <a:t> a </a:t>
            </a:r>
            <a:r>
              <a:rPr lang="en-US" sz="1600" dirty="0" err="1" smtClean="0">
                <a:solidFill>
                  <a:srgbClr val="FF0000"/>
                </a:solidFill>
              </a:rPr>
              <a:t>ridurre</a:t>
            </a:r>
            <a:r>
              <a:rPr lang="en-US" sz="1600" dirty="0" smtClean="0">
                <a:solidFill>
                  <a:srgbClr val="FF0000"/>
                </a:solidFill>
              </a:rPr>
              <a:t> </a:t>
            </a:r>
            <a:r>
              <a:rPr lang="en-US" sz="1600" dirty="0" smtClean="0">
                <a:solidFill>
                  <a:srgbClr val="FF0000"/>
                </a:solidFill>
              </a:rPr>
              <a:t>V: 	</a:t>
            </a:r>
            <a:r>
              <a:rPr lang="en-US" sz="1600" dirty="0" err="1" smtClean="0">
                <a:solidFill>
                  <a:srgbClr val="FF0000"/>
                </a:solidFill>
              </a:rPr>
              <a:t>arginature</a:t>
            </a:r>
            <a:r>
              <a:rPr lang="en-US" sz="1600" dirty="0" smtClean="0">
                <a:solidFill>
                  <a:srgbClr val="FF0000"/>
                </a:solidFill>
              </a:rPr>
              <a:t>, </a:t>
            </a:r>
            <a:r>
              <a:rPr lang="en-US" sz="1600" dirty="0" err="1" smtClean="0">
                <a:solidFill>
                  <a:srgbClr val="FF0000"/>
                </a:solidFill>
              </a:rPr>
              <a:t>dighe</a:t>
            </a:r>
            <a:r>
              <a:rPr lang="en-US" sz="1600" dirty="0" smtClean="0">
                <a:solidFill>
                  <a:srgbClr val="FF0000"/>
                </a:solidFill>
              </a:rPr>
              <a:t> (</a:t>
            </a:r>
            <a:r>
              <a:rPr lang="en-US" sz="1600" dirty="0" err="1" smtClean="0">
                <a:solidFill>
                  <a:srgbClr val="FF0000"/>
                </a:solidFill>
              </a:rPr>
              <a:t>interventi</a:t>
            </a:r>
            <a:r>
              <a:rPr lang="en-US" sz="1600" dirty="0" smtClean="0">
                <a:solidFill>
                  <a:srgbClr val="FF0000"/>
                </a:solidFill>
              </a:rPr>
              <a:t> </a:t>
            </a:r>
            <a:r>
              <a:rPr lang="en-US" sz="1600" dirty="0" err="1" smtClean="0">
                <a:solidFill>
                  <a:srgbClr val="FF0000"/>
                </a:solidFill>
              </a:rPr>
              <a:t>strutturali</a:t>
            </a:r>
            <a:r>
              <a:rPr lang="en-US" sz="1600" dirty="0" smtClean="0">
                <a:solidFill>
                  <a:srgbClr val="FF0000"/>
                </a:solidFill>
              </a:rPr>
              <a:t>), </a:t>
            </a:r>
            <a:r>
              <a:rPr lang="en-US" sz="1600" dirty="0" err="1" smtClean="0">
                <a:solidFill>
                  <a:srgbClr val="FF0000"/>
                </a:solidFill>
              </a:rPr>
              <a:t>sistemi</a:t>
            </a:r>
            <a:r>
              <a:rPr lang="en-US" sz="1600" dirty="0" smtClean="0">
                <a:solidFill>
                  <a:srgbClr val="FF0000"/>
                </a:solidFill>
              </a:rPr>
              <a:t> </a:t>
            </a:r>
            <a:r>
              <a:rPr lang="en-US" sz="1600" dirty="0" err="1" smtClean="0">
                <a:solidFill>
                  <a:srgbClr val="FF0000"/>
                </a:solidFill>
              </a:rPr>
              <a:t>di</a:t>
            </a:r>
            <a:r>
              <a:rPr lang="en-US" sz="1600" dirty="0" smtClean="0">
                <a:solidFill>
                  <a:srgbClr val="FF0000"/>
                </a:solidFill>
              </a:rPr>
              <a:t> </a:t>
            </a:r>
            <a:r>
              <a:rPr lang="en-US" sz="1600" dirty="0" err="1" smtClean="0">
                <a:solidFill>
                  <a:srgbClr val="FF0000"/>
                </a:solidFill>
              </a:rPr>
              <a:t>previsione</a:t>
            </a:r>
            <a:r>
              <a:rPr lang="en-US" sz="1600" dirty="0" smtClean="0">
                <a:solidFill>
                  <a:srgbClr val="FF0000"/>
                </a:solidFill>
              </a:rPr>
              <a:t> (</a:t>
            </a:r>
            <a:r>
              <a:rPr lang="en-US" sz="1600" dirty="0" err="1" smtClean="0">
                <a:solidFill>
                  <a:srgbClr val="FF0000"/>
                </a:solidFill>
              </a:rPr>
              <a:t>interventi</a:t>
            </a:r>
            <a:r>
              <a:rPr lang="en-US" sz="1600" dirty="0" smtClean="0">
                <a:solidFill>
                  <a:srgbClr val="FF0000"/>
                </a:solidFill>
              </a:rPr>
              <a:t> non </a:t>
            </a:r>
            <a:br>
              <a:rPr lang="en-US" sz="1600" dirty="0" smtClean="0">
                <a:solidFill>
                  <a:srgbClr val="FF0000"/>
                </a:solidFill>
              </a:rPr>
            </a:br>
            <a:r>
              <a:rPr lang="en-US" sz="1600" dirty="0" smtClean="0">
                <a:solidFill>
                  <a:srgbClr val="FF0000"/>
                </a:solidFill>
              </a:rPr>
              <a:t>	</a:t>
            </a:r>
            <a:r>
              <a:rPr lang="en-US" sz="1600" dirty="0" err="1" smtClean="0">
                <a:solidFill>
                  <a:srgbClr val="FF0000"/>
                </a:solidFill>
              </a:rPr>
              <a:t>strutturali</a:t>
            </a:r>
            <a:r>
              <a:rPr lang="en-US" sz="1600" dirty="0" smtClean="0">
                <a:solidFill>
                  <a:srgbClr val="FF0000"/>
                </a:solidFill>
              </a:rPr>
              <a:t>).</a:t>
            </a:r>
          </a:p>
          <a:p>
            <a:pPr indent="119063">
              <a:buFont typeface="Arial" pitchFamily="34" charset="0"/>
              <a:buChar char="•"/>
              <a:tabLst>
                <a:tab pos="3943350" algn="l"/>
              </a:tabLst>
            </a:pPr>
            <a:r>
              <a:rPr lang="en-US" sz="1600" dirty="0" err="1" smtClean="0">
                <a:solidFill>
                  <a:srgbClr val="FF0000"/>
                </a:solidFill>
              </a:rPr>
              <a:t>Esempi</a:t>
            </a:r>
            <a:r>
              <a:rPr lang="en-US" sz="1600" dirty="0" smtClean="0">
                <a:solidFill>
                  <a:srgbClr val="FF0000"/>
                </a:solidFill>
              </a:rPr>
              <a:t> </a:t>
            </a:r>
            <a:r>
              <a:rPr lang="en-US" sz="1600" dirty="0" err="1" smtClean="0">
                <a:solidFill>
                  <a:srgbClr val="FF0000"/>
                </a:solidFill>
              </a:rPr>
              <a:t>di</a:t>
            </a:r>
            <a:r>
              <a:rPr lang="en-US" sz="1600" dirty="0" smtClean="0">
                <a:solidFill>
                  <a:srgbClr val="FF0000"/>
                </a:solidFill>
              </a:rPr>
              <a:t> </a:t>
            </a:r>
            <a:r>
              <a:rPr lang="en-US" sz="1600" dirty="0" err="1" smtClean="0">
                <a:solidFill>
                  <a:srgbClr val="FF0000"/>
                </a:solidFill>
              </a:rPr>
              <a:t>interventi</a:t>
            </a:r>
            <a:r>
              <a:rPr lang="en-US" sz="1600" dirty="0" smtClean="0">
                <a:solidFill>
                  <a:srgbClr val="FF0000"/>
                </a:solidFill>
              </a:rPr>
              <a:t> </a:t>
            </a:r>
            <a:r>
              <a:rPr lang="en-US" sz="1600" dirty="0" err="1" smtClean="0">
                <a:solidFill>
                  <a:srgbClr val="FF0000"/>
                </a:solidFill>
              </a:rPr>
              <a:t>finalizzati</a:t>
            </a:r>
            <a:r>
              <a:rPr lang="en-US" sz="1600" dirty="0" smtClean="0">
                <a:solidFill>
                  <a:srgbClr val="FF0000"/>
                </a:solidFill>
              </a:rPr>
              <a:t> a </a:t>
            </a:r>
            <a:r>
              <a:rPr lang="en-US" sz="1600" dirty="0" err="1" smtClean="0">
                <a:solidFill>
                  <a:srgbClr val="FF0000"/>
                </a:solidFill>
              </a:rPr>
              <a:t>ridurre</a:t>
            </a:r>
            <a:r>
              <a:rPr lang="en-US" sz="1600" dirty="0" smtClean="0">
                <a:solidFill>
                  <a:srgbClr val="FF0000"/>
                </a:solidFill>
              </a:rPr>
              <a:t> </a:t>
            </a:r>
            <a:r>
              <a:rPr lang="en-US" sz="1600" dirty="0" smtClean="0">
                <a:solidFill>
                  <a:srgbClr val="FF0000"/>
                </a:solidFill>
              </a:rPr>
              <a:t>E: 	</a:t>
            </a:r>
            <a:r>
              <a:rPr lang="en-US" sz="1600" dirty="0" err="1" smtClean="0">
                <a:solidFill>
                  <a:srgbClr val="FF0000"/>
                </a:solidFill>
              </a:rPr>
              <a:t>delocalizzazione</a:t>
            </a:r>
            <a:r>
              <a:rPr lang="en-US" sz="1600" dirty="0" smtClean="0">
                <a:solidFill>
                  <a:srgbClr val="FF0000"/>
                </a:solidFill>
              </a:rPr>
              <a:t>, </a:t>
            </a:r>
            <a:r>
              <a:rPr lang="en-US" sz="1600" dirty="0" err="1" smtClean="0">
                <a:solidFill>
                  <a:srgbClr val="FF0000"/>
                </a:solidFill>
              </a:rPr>
              <a:t>pianificazione</a:t>
            </a:r>
            <a:r>
              <a:rPr lang="en-US" sz="1600" dirty="0" smtClean="0">
                <a:solidFill>
                  <a:srgbClr val="FF0000"/>
                </a:solidFill>
              </a:rPr>
              <a:t> </a:t>
            </a:r>
            <a:r>
              <a:rPr lang="en-US" sz="1600" dirty="0" err="1" smtClean="0">
                <a:solidFill>
                  <a:srgbClr val="FF0000"/>
                </a:solidFill>
              </a:rPr>
              <a:t>territoriale</a:t>
            </a:r>
            <a:r>
              <a:rPr lang="en-US" sz="1600" dirty="0" smtClean="0">
                <a:solidFill>
                  <a:srgbClr val="FF0000"/>
                </a:solidFill>
              </a:rPr>
              <a:t> </a:t>
            </a:r>
            <a:r>
              <a:rPr lang="en-US" sz="1600" dirty="0" err="1" smtClean="0">
                <a:solidFill>
                  <a:srgbClr val="FF0000"/>
                </a:solidFill>
              </a:rPr>
              <a:t>ed</a:t>
            </a:r>
            <a:r>
              <a:rPr lang="en-US" sz="1600" dirty="0" smtClean="0">
                <a:solidFill>
                  <a:srgbClr val="FF0000"/>
                </a:solidFill>
              </a:rPr>
              <a:t> </a:t>
            </a:r>
            <a:r>
              <a:rPr lang="en-US" sz="1600" dirty="0" err="1" smtClean="0">
                <a:solidFill>
                  <a:srgbClr val="FF0000"/>
                </a:solidFill>
              </a:rPr>
              <a:t>urbanistica</a:t>
            </a:r>
            <a:endParaRPr lang="it-IT" sz="1600" dirty="0" smtClean="0">
              <a:solidFill>
                <a:srgbClr val="FF0000"/>
              </a:solidFill>
            </a:endParaRPr>
          </a:p>
        </p:txBody>
      </p:sp>
      <p:pic>
        <p:nvPicPr>
          <p:cNvPr id="23555" name="Picture 3"/>
          <p:cNvPicPr>
            <a:picLocks noChangeAspect="1" noChangeArrowheads="1"/>
          </p:cNvPicPr>
          <p:nvPr/>
        </p:nvPicPr>
        <p:blipFill>
          <a:blip r:embed="rId2"/>
          <a:srcRect/>
          <a:stretch>
            <a:fillRect/>
          </a:stretch>
        </p:blipFill>
        <p:spPr bwMode="auto">
          <a:xfrm>
            <a:off x="6870814" y="188641"/>
            <a:ext cx="4579228" cy="2160240"/>
          </a:xfrm>
          <a:prstGeom prst="rect">
            <a:avLst/>
          </a:prstGeom>
          <a:noFill/>
          <a:ln w="9525">
            <a:noFill/>
            <a:miter lim="800000"/>
            <a:headEnd/>
            <a:tailEnd/>
          </a:ln>
          <a:effectLst/>
        </p:spPr>
      </p:pic>
      <p:pic>
        <p:nvPicPr>
          <p:cNvPr id="17" name="Picture 5"/>
          <p:cNvPicPr>
            <a:picLocks noChangeAspect="1" noChangeArrowheads="1"/>
          </p:cNvPicPr>
          <p:nvPr/>
        </p:nvPicPr>
        <p:blipFill>
          <a:blip r:embed="rId3"/>
          <a:srcRect/>
          <a:stretch>
            <a:fillRect/>
          </a:stretch>
        </p:blipFill>
        <p:spPr bwMode="auto">
          <a:xfrm>
            <a:off x="425897" y="5013176"/>
            <a:ext cx="3960837" cy="1853077"/>
          </a:xfrm>
          <a:prstGeom prst="rect">
            <a:avLst/>
          </a:prstGeom>
          <a:noFill/>
          <a:ln w="9525">
            <a:noFill/>
            <a:miter lim="800000"/>
            <a:headEnd/>
            <a:tailEnd/>
          </a:ln>
        </p:spPr>
      </p:pic>
      <p:sp>
        <p:nvSpPr>
          <p:cNvPr id="20" name="Rettangolo 7"/>
          <p:cNvSpPr>
            <a:spLocks noChangeArrowheads="1"/>
          </p:cNvSpPr>
          <p:nvPr/>
        </p:nvSpPr>
        <p:spPr bwMode="auto">
          <a:xfrm>
            <a:off x="4602758" y="5967042"/>
            <a:ext cx="5093642" cy="553998"/>
          </a:xfrm>
          <a:prstGeom prst="rect">
            <a:avLst/>
          </a:prstGeom>
          <a:noFill/>
          <a:ln w="9525">
            <a:noFill/>
            <a:miter lim="800000"/>
            <a:headEnd/>
            <a:tailEnd/>
          </a:ln>
        </p:spPr>
        <p:txBody>
          <a:bodyPr wrap="square">
            <a:spAutoFit/>
          </a:bodyPr>
          <a:lstStyle/>
          <a:p>
            <a:r>
              <a:rPr lang="it-IT" sz="1000" dirty="0" err="1"/>
              <a:t>By</a:t>
            </a:r>
            <a:r>
              <a:rPr lang="it-IT" sz="1000" dirty="0"/>
              <a:t> </a:t>
            </a:r>
            <a:r>
              <a:rPr lang="it-IT" sz="1000" dirty="0" err="1"/>
              <a:t>User</a:t>
            </a:r>
            <a:r>
              <a:rPr lang="it-IT" sz="1000" dirty="0"/>
              <a:t>:</a:t>
            </a:r>
            <a:r>
              <a:rPr lang="ja-JP" altLang="it-IT" sz="1000" dirty="0">
                <a:cs typeface="游ゴシック"/>
              </a:rPr>
              <a:t>たまなるたみ </a:t>
            </a:r>
            <a:r>
              <a:rPr lang="it-IT" altLang="ja-JP" sz="1000" dirty="0">
                <a:cs typeface="游ゴシック"/>
              </a:rPr>
              <a:t>- </a:t>
            </a:r>
            <a:r>
              <a:rPr lang="it-IT" sz="1000" dirty="0"/>
              <a:t>http://commons.wikimedia.org/wiki/File:River_Levee_Cross_Section_Figure.png, CC BY-SA 3.0, https://commons.wikimedia.org/w/index.php?curid=6309278</a:t>
            </a:r>
          </a:p>
        </p:txBody>
      </p:sp>
      <p:sp>
        <p:nvSpPr>
          <p:cNvPr id="21" name="Rettangolo 20"/>
          <p:cNvSpPr/>
          <p:nvPr/>
        </p:nvSpPr>
        <p:spPr>
          <a:xfrm>
            <a:off x="4583832" y="5301208"/>
            <a:ext cx="6096000" cy="584775"/>
          </a:xfrm>
          <a:prstGeom prst="rect">
            <a:avLst/>
          </a:prstGeom>
        </p:spPr>
        <p:txBody>
          <a:bodyPr>
            <a:spAutoFit/>
          </a:bodyPr>
          <a:lstStyle/>
          <a:p>
            <a:r>
              <a:rPr lang="it-IT" sz="1600" dirty="0" smtClean="0"/>
              <a:t>Effetto argine: un interessante esempio di interazione fra vulnerabilità ed esposizione</a:t>
            </a:r>
            <a:endParaRPr lang="it-IT" sz="1600" dirty="0"/>
          </a:p>
        </p:txBody>
      </p:sp>
      <p:cxnSp>
        <p:nvCxnSpPr>
          <p:cNvPr id="23" name="Connettore 1 22"/>
          <p:cNvCxnSpPr/>
          <p:nvPr/>
        </p:nvCxnSpPr>
        <p:spPr>
          <a:xfrm>
            <a:off x="191344" y="4941168"/>
            <a:ext cx="1166529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260648"/>
            <a:ext cx="9361040"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Adattamento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cambiamenti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climatici</a:t>
            </a:r>
            <a:endParaRPr lang="en-GB" sz="3200" dirty="0" smtClean="0">
              <a:latin typeface="Calibri" panose="020F0502020204030204" pitchFamily="34" charset="0"/>
              <a:cs typeface="Calibri" panose="020F0502020204030204" pitchFamily="34" charset="0"/>
            </a:endParaRPr>
          </a:p>
          <a:p>
            <a:pPr>
              <a:lnSpc>
                <a:spcPct val="100000"/>
              </a:lnSpc>
            </a:pPr>
            <a:r>
              <a:rPr lang="en-GB" sz="3200" dirty="0" err="1" smtClean="0">
                <a:latin typeface="Calibri" panose="020F0502020204030204" pitchFamily="34" charset="0"/>
                <a:cs typeface="Calibri" panose="020F0502020204030204" pitchFamily="34" charset="0"/>
              </a:rPr>
              <a:t>Interventi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strutturali</a:t>
            </a:r>
            <a:endParaRPr lang="en-GB" sz="3200" dirty="0">
              <a:latin typeface="Calibri" panose="020F0502020204030204" pitchFamily="34" charset="0"/>
              <a:cs typeface="Calibri" panose="020F0502020204030204" pitchFamily="34" charset="0"/>
            </a:endParaRPr>
          </a:p>
        </p:txBody>
      </p:sp>
      <p:pic>
        <p:nvPicPr>
          <p:cNvPr id="31746" name="Picture 2" descr="File:Grand Ethiopian Renaissance Dam Sentinel-2 L2A image on 2022-01-14.jpg"/>
          <p:cNvPicPr>
            <a:picLocks noChangeAspect="1" noChangeArrowheads="1"/>
          </p:cNvPicPr>
          <p:nvPr/>
        </p:nvPicPr>
        <p:blipFill>
          <a:blip r:embed="rId2"/>
          <a:srcRect/>
          <a:stretch>
            <a:fillRect/>
          </a:stretch>
        </p:blipFill>
        <p:spPr bwMode="auto">
          <a:xfrm>
            <a:off x="6240016" y="2131057"/>
            <a:ext cx="5328592" cy="3530191"/>
          </a:xfrm>
          <a:prstGeom prst="rect">
            <a:avLst/>
          </a:prstGeom>
          <a:noFill/>
        </p:spPr>
      </p:pic>
      <p:pic>
        <p:nvPicPr>
          <p:cNvPr id="31750" name="Picture 6" descr="https://upload.wikimedia.org/wikipedia/commons/d/d1/Grand_Ethiopian_Renaissance_Dam_Sentinel-2_L2A_image_on_2018-01-30.jpg"/>
          <p:cNvPicPr>
            <a:picLocks noChangeAspect="1" noChangeArrowheads="1"/>
          </p:cNvPicPr>
          <p:nvPr/>
        </p:nvPicPr>
        <p:blipFill>
          <a:blip r:embed="rId3"/>
          <a:srcRect/>
          <a:stretch>
            <a:fillRect/>
          </a:stretch>
        </p:blipFill>
        <p:spPr bwMode="auto">
          <a:xfrm>
            <a:off x="479377" y="2131058"/>
            <a:ext cx="4976140" cy="3528392"/>
          </a:xfrm>
          <a:prstGeom prst="rect">
            <a:avLst/>
          </a:prstGeom>
          <a:noFill/>
        </p:spPr>
      </p:pic>
      <p:sp>
        <p:nvSpPr>
          <p:cNvPr id="15" name="Rettangolo 14"/>
          <p:cNvSpPr/>
          <p:nvPr/>
        </p:nvSpPr>
        <p:spPr>
          <a:xfrm>
            <a:off x="344419" y="1556792"/>
            <a:ext cx="5319533" cy="369332"/>
          </a:xfrm>
          <a:prstGeom prst="rect">
            <a:avLst/>
          </a:prstGeom>
        </p:spPr>
        <p:txBody>
          <a:bodyPr wrap="none">
            <a:spAutoFit/>
          </a:bodyPr>
          <a:lstStyle/>
          <a:p>
            <a:r>
              <a:rPr lang="it-IT" b="1" dirty="0" err="1" smtClean="0"/>
              <a:t>Grand</a:t>
            </a:r>
            <a:r>
              <a:rPr lang="it-IT" b="1" dirty="0" smtClean="0"/>
              <a:t> </a:t>
            </a:r>
            <a:r>
              <a:rPr lang="it-IT" b="1" dirty="0" err="1" smtClean="0"/>
              <a:t>Ethiopian</a:t>
            </a:r>
            <a:r>
              <a:rPr lang="it-IT" b="1" dirty="0" smtClean="0"/>
              <a:t> Renaissance Dam – Nilo Blu, Etiopia</a:t>
            </a:r>
            <a:endParaRPr lang="it-IT" b="1" dirty="0"/>
          </a:p>
        </p:txBody>
      </p:sp>
      <p:sp>
        <p:nvSpPr>
          <p:cNvPr id="16" name="Rettangolo 15"/>
          <p:cNvSpPr/>
          <p:nvPr/>
        </p:nvSpPr>
        <p:spPr>
          <a:xfrm>
            <a:off x="2634945" y="5805264"/>
            <a:ext cx="652743" cy="369332"/>
          </a:xfrm>
          <a:prstGeom prst="rect">
            <a:avLst/>
          </a:prstGeom>
        </p:spPr>
        <p:txBody>
          <a:bodyPr wrap="none">
            <a:spAutoFit/>
          </a:bodyPr>
          <a:lstStyle/>
          <a:p>
            <a:r>
              <a:rPr lang="it-IT" b="1" dirty="0" smtClean="0"/>
              <a:t>2018</a:t>
            </a:r>
            <a:endParaRPr lang="it-IT" b="1" dirty="0"/>
          </a:p>
        </p:txBody>
      </p:sp>
      <p:sp>
        <p:nvSpPr>
          <p:cNvPr id="18" name="Rettangolo 17"/>
          <p:cNvSpPr/>
          <p:nvPr/>
        </p:nvSpPr>
        <p:spPr>
          <a:xfrm>
            <a:off x="8616280" y="5805264"/>
            <a:ext cx="652743" cy="369332"/>
          </a:xfrm>
          <a:prstGeom prst="rect">
            <a:avLst/>
          </a:prstGeom>
        </p:spPr>
        <p:txBody>
          <a:bodyPr wrap="none">
            <a:spAutoFit/>
          </a:bodyPr>
          <a:lstStyle/>
          <a:p>
            <a:r>
              <a:rPr lang="it-IT" b="1" dirty="0" smtClean="0"/>
              <a:t>2020</a:t>
            </a:r>
            <a:endParaRPr lang="it-IT" b="1"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260648"/>
            <a:ext cx="9361040"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Adattamento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cambiamenti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climatici</a:t>
            </a:r>
            <a:endParaRPr lang="en-GB" sz="3200" dirty="0" smtClean="0">
              <a:latin typeface="Calibri" panose="020F0502020204030204" pitchFamily="34" charset="0"/>
              <a:cs typeface="Calibri" panose="020F0502020204030204" pitchFamily="34" charset="0"/>
            </a:endParaRPr>
          </a:p>
          <a:p>
            <a:pPr>
              <a:lnSpc>
                <a:spcPct val="100000"/>
              </a:lnSpc>
            </a:pPr>
            <a:r>
              <a:rPr lang="en-GB" sz="3200" dirty="0" err="1" smtClean="0">
                <a:latin typeface="Calibri" panose="020F0502020204030204" pitchFamily="34" charset="0"/>
                <a:cs typeface="Calibri" panose="020F0502020204030204" pitchFamily="34" charset="0"/>
              </a:rPr>
              <a:t>Interventi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strutturali</a:t>
            </a:r>
            <a:endParaRPr lang="en-GB" sz="3200" dirty="0">
              <a:latin typeface="Calibri" panose="020F0502020204030204" pitchFamily="34" charset="0"/>
              <a:cs typeface="Calibri" panose="020F0502020204030204" pitchFamily="34" charset="0"/>
            </a:endParaRPr>
          </a:p>
        </p:txBody>
      </p:sp>
      <p:sp>
        <p:nvSpPr>
          <p:cNvPr id="15" name="Rettangolo 14"/>
          <p:cNvSpPr/>
          <p:nvPr/>
        </p:nvSpPr>
        <p:spPr>
          <a:xfrm>
            <a:off x="344419" y="1556792"/>
            <a:ext cx="5904052" cy="3970318"/>
          </a:xfrm>
          <a:prstGeom prst="rect">
            <a:avLst/>
          </a:prstGeom>
        </p:spPr>
        <p:txBody>
          <a:bodyPr wrap="none">
            <a:spAutoFit/>
          </a:bodyPr>
          <a:lstStyle/>
          <a:p>
            <a:r>
              <a:rPr lang="it-IT" b="1" dirty="0" smtClean="0"/>
              <a:t>Esempi per la riduzione del rischio di piena:</a:t>
            </a:r>
          </a:p>
          <a:p>
            <a:pPr indent="119063">
              <a:buFont typeface="Arial" pitchFamily="34" charset="0"/>
              <a:buChar char="•"/>
            </a:pPr>
            <a:r>
              <a:rPr lang="en-US" dirty="0" err="1" smtClean="0"/>
              <a:t>Dighe</a:t>
            </a:r>
            <a:r>
              <a:rPr lang="en-US" dirty="0" smtClean="0"/>
              <a:t> (</a:t>
            </a:r>
            <a:r>
              <a:rPr lang="en-US" dirty="0" err="1" smtClean="0"/>
              <a:t>riduzione</a:t>
            </a:r>
            <a:r>
              <a:rPr lang="en-US" dirty="0" smtClean="0"/>
              <a:t> </a:t>
            </a:r>
            <a:r>
              <a:rPr lang="en-US" dirty="0" err="1" smtClean="0"/>
              <a:t>probabilità</a:t>
            </a:r>
            <a:r>
              <a:rPr lang="en-US" dirty="0" smtClean="0"/>
              <a:t>/</a:t>
            </a:r>
            <a:r>
              <a:rPr lang="en-US" dirty="0" err="1" smtClean="0"/>
              <a:t>vulnerabilità</a:t>
            </a:r>
            <a:r>
              <a:rPr lang="en-US" dirty="0" smtClean="0"/>
              <a:t>);</a:t>
            </a:r>
          </a:p>
          <a:p>
            <a:pPr indent="119063">
              <a:buFont typeface="Arial" pitchFamily="34" charset="0"/>
              <a:buChar char="•"/>
            </a:pPr>
            <a:r>
              <a:rPr lang="en-US" dirty="0" err="1" smtClean="0"/>
              <a:t>Casse</a:t>
            </a:r>
            <a:r>
              <a:rPr lang="en-US" dirty="0" smtClean="0"/>
              <a:t> </a:t>
            </a:r>
            <a:r>
              <a:rPr lang="en-US" dirty="0" err="1" smtClean="0"/>
              <a:t>di</a:t>
            </a:r>
            <a:r>
              <a:rPr lang="en-US" dirty="0" smtClean="0"/>
              <a:t> </a:t>
            </a:r>
            <a:r>
              <a:rPr lang="en-US" dirty="0" err="1" smtClean="0"/>
              <a:t>espansione</a:t>
            </a:r>
            <a:r>
              <a:rPr lang="en-US" dirty="0" smtClean="0"/>
              <a:t> (</a:t>
            </a:r>
            <a:r>
              <a:rPr lang="en-US" dirty="0" err="1" smtClean="0"/>
              <a:t>riduzione</a:t>
            </a:r>
            <a:r>
              <a:rPr lang="en-US" dirty="0" smtClean="0"/>
              <a:t> </a:t>
            </a:r>
            <a:r>
              <a:rPr lang="en-US" dirty="0" err="1" smtClean="0"/>
              <a:t>probabilità</a:t>
            </a:r>
            <a:r>
              <a:rPr lang="en-US" dirty="0" smtClean="0"/>
              <a:t>/</a:t>
            </a:r>
            <a:r>
              <a:rPr lang="en-US" dirty="0" err="1" smtClean="0"/>
              <a:t>vulnerabilità</a:t>
            </a:r>
            <a:r>
              <a:rPr lang="en-US" dirty="0" smtClean="0"/>
              <a:t>);</a:t>
            </a:r>
          </a:p>
          <a:p>
            <a:pPr indent="119063">
              <a:buFont typeface="Arial" pitchFamily="34" charset="0"/>
              <a:buChar char="•"/>
            </a:pPr>
            <a:r>
              <a:rPr lang="en-US" dirty="0" err="1" smtClean="0"/>
              <a:t>Arginature</a:t>
            </a:r>
            <a:r>
              <a:rPr lang="en-US" dirty="0" smtClean="0"/>
              <a:t> (</a:t>
            </a:r>
            <a:r>
              <a:rPr lang="en-US" dirty="0" err="1" smtClean="0"/>
              <a:t>riduzione</a:t>
            </a:r>
            <a:r>
              <a:rPr lang="en-US" dirty="0" smtClean="0"/>
              <a:t> </a:t>
            </a:r>
            <a:r>
              <a:rPr lang="en-US" dirty="0" err="1" smtClean="0"/>
              <a:t>vulnerabilità</a:t>
            </a:r>
            <a:r>
              <a:rPr lang="en-US" dirty="0" smtClean="0"/>
              <a:t>);</a:t>
            </a:r>
          </a:p>
          <a:p>
            <a:pPr indent="119063">
              <a:buFont typeface="Arial" pitchFamily="34" charset="0"/>
              <a:buChar char="•"/>
            </a:pPr>
            <a:r>
              <a:rPr lang="en-US" dirty="0" err="1" smtClean="0"/>
              <a:t>Diversivi</a:t>
            </a:r>
            <a:r>
              <a:rPr lang="en-US" dirty="0" smtClean="0"/>
              <a:t> </a:t>
            </a:r>
            <a:r>
              <a:rPr lang="en-US" dirty="0" err="1" smtClean="0"/>
              <a:t>fluviali</a:t>
            </a:r>
            <a:r>
              <a:rPr lang="en-US" dirty="0" smtClean="0"/>
              <a:t> (</a:t>
            </a:r>
            <a:r>
              <a:rPr lang="en-US" dirty="0" err="1" smtClean="0"/>
              <a:t>riduzione</a:t>
            </a:r>
            <a:r>
              <a:rPr lang="en-US" dirty="0" smtClean="0"/>
              <a:t> </a:t>
            </a:r>
            <a:r>
              <a:rPr lang="en-US" dirty="0" err="1" smtClean="0"/>
              <a:t>probabilità</a:t>
            </a:r>
            <a:r>
              <a:rPr lang="en-US" dirty="0" smtClean="0"/>
              <a:t>).</a:t>
            </a:r>
            <a:endParaRPr lang="it-IT" dirty="0" smtClean="0"/>
          </a:p>
          <a:p>
            <a:endParaRPr lang="it-IT" b="1" dirty="0" smtClean="0"/>
          </a:p>
          <a:p>
            <a:r>
              <a:rPr lang="it-IT" b="1" dirty="0" smtClean="0"/>
              <a:t>Esempi per la riduzione del rischio di magra:</a:t>
            </a:r>
          </a:p>
          <a:p>
            <a:pPr indent="119063">
              <a:buFont typeface="Arial" pitchFamily="34" charset="0"/>
              <a:buChar char="•"/>
            </a:pPr>
            <a:r>
              <a:rPr lang="en-US" dirty="0" err="1" smtClean="0"/>
              <a:t>Invasi</a:t>
            </a:r>
            <a:r>
              <a:rPr lang="en-US" dirty="0" smtClean="0"/>
              <a:t> </a:t>
            </a:r>
            <a:r>
              <a:rPr lang="en-US" dirty="0" err="1" smtClean="0"/>
              <a:t>artificiali</a:t>
            </a:r>
            <a:r>
              <a:rPr lang="en-US" dirty="0" smtClean="0"/>
              <a:t> (</a:t>
            </a:r>
            <a:r>
              <a:rPr lang="en-US" dirty="0" err="1" smtClean="0"/>
              <a:t>riduzione</a:t>
            </a:r>
            <a:r>
              <a:rPr lang="en-US" dirty="0" smtClean="0"/>
              <a:t> </a:t>
            </a:r>
            <a:r>
              <a:rPr lang="en-US" dirty="0" err="1" smtClean="0"/>
              <a:t>probabilità</a:t>
            </a:r>
            <a:r>
              <a:rPr lang="en-US" dirty="0" smtClean="0"/>
              <a:t>/</a:t>
            </a:r>
            <a:r>
              <a:rPr lang="en-US" dirty="0" err="1" smtClean="0"/>
              <a:t>vulnerabilità</a:t>
            </a:r>
            <a:r>
              <a:rPr lang="en-US" dirty="0" smtClean="0"/>
              <a:t>);</a:t>
            </a:r>
          </a:p>
          <a:p>
            <a:pPr indent="119063">
              <a:buFont typeface="Arial" pitchFamily="34" charset="0"/>
              <a:buChar char="•"/>
            </a:pPr>
            <a:r>
              <a:rPr lang="en-US" dirty="0" err="1" smtClean="0"/>
              <a:t>Incremento</a:t>
            </a:r>
            <a:r>
              <a:rPr lang="en-US" dirty="0" smtClean="0"/>
              <a:t> </a:t>
            </a:r>
            <a:r>
              <a:rPr lang="en-US" dirty="0" err="1" smtClean="0"/>
              <a:t>delle</a:t>
            </a:r>
            <a:r>
              <a:rPr lang="en-US" dirty="0" smtClean="0"/>
              <a:t> </a:t>
            </a:r>
            <a:r>
              <a:rPr lang="en-US" dirty="0" err="1" smtClean="0"/>
              <a:t>fonti</a:t>
            </a:r>
            <a:r>
              <a:rPr lang="en-US" dirty="0" smtClean="0"/>
              <a:t> </a:t>
            </a:r>
            <a:r>
              <a:rPr lang="en-US" dirty="0" err="1" smtClean="0"/>
              <a:t>di</a:t>
            </a:r>
            <a:r>
              <a:rPr lang="en-US" dirty="0" smtClean="0"/>
              <a:t> </a:t>
            </a:r>
            <a:r>
              <a:rPr lang="en-US" dirty="0" err="1" smtClean="0"/>
              <a:t>approvvigionamento</a:t>
            </a:r>
            <a:r>
              <a:rPr lang="en-US" dirty="0" smtClean="0"/>
              <a:t>;</a:t>
            </a:r>
            <a:br>
              <a:rPr lang="en-US" dirty="0" smtClean="0"/>
            </a:br>
            <a:r>
              <a:rPr lang="en-US" dirty="0" smtClean="0"/>
              <a:t>  (</a:t>
            </a:r>
            <a:r>
              <a:rPr lang="en-US" dirty="0" err="1" smtClean="0"/>
              <a:t>riduzione</a:t>
            </a:r>
            <a:r>
              <a:rPr lang="en-US" dirty="0" smtClean="0"/>
              <a:t> </a:t>
            </a:r>
            <a:r>
              <a:rPr lang="en-US" dirty="0" err="1" smtClean="0"/>
              <a:t>vulnerabilità</a:t>
            </a:r>
            <a:r>
              <a:rPr lang="en-US" dirty="0" smtClean="0"/>
              <a:t>);</a:t>
            </a:r>
          </a:p>
          <a:p>
            <a:pPr indent="119063">
              <a:buFont typeface="Arial" pitchFamily="34" charset="0"/>
              <a:buChar char="•"/>
            </a:pPr>
            <a:r>
              <a:rPr lang="en-US" dirty="0" err="1" smtClean="0"/>
              <a:t>Diversificazione</a:t>
            </a:r>
            <a:r>
              <a:rPr lang="en-US" dirty="0" smtClean="0"/>
              <a:t> </a:t>
            </a:r>
            <a:r>
              <a:rPr lang="en-US" dirty="0" err="1" smtClean="0"/>
              <a:t>delle</a:t>
            </a:r>
            <a:r>
              <a:rPr lang="en-US" dirty="0" smtClean="0"/>
              <a:t> </a:t>
            </a:r>
            <a:r>
              <a:rPr lang="en-US" dirty="0" err="1" smtClean="0"/>
              <a:t>fonti</a:t>
            </a:r>
            <a:r>
              <a:rPr lang="en-US" dirty="0" smtClean="0"/>
              <a:t> (</a:t>
            </a:r>
            <a:r>
              <a:rPr lang="en-US" dirty="0" err="1" smtClean="0"/>
              <a:t>riduzione</a:t>
            </a:r>
            <a:r>
              <a:rPr lang="en-US" dirty="0" smtClean="0"/>
              <a:t> </a:t>
            </a:r>
            <a:r>
              <a:rPr lang="en-US" dirty="0" err="1" smtClean="0"/>
              <a:t>vulnerabilità</a:t>
            </a:r>
            <a:r>
              <a:rPr lang="en-US" dirty="0" smtClean="0"/>
              <a:t>);</a:t>
            </a:r>
          </a:p>
          <a:p>
            <a:pPr indent="119063">
              <a:buFont typeface="Arial" pitchFamily="34" charset="0"/>
              <a:buChar char="•"/>
            </a:pPr>
            <a:r>
              <a:rPr lang="en-US" dirty="0" err="1" smtClean="0"/>
              <a:t>Sistemi</a:t>
            </a:r>
            <a:r>
              <a:rPr lang="en-US" dirty="0" smtClean="0"/>
              <a:t> </a:t>
            </a:r>
            <a:r>
              <a:rPr lang="en-US" dirty="0" err="1" smtClean="0"/>
              <a:t>di</a:t>
            </a:r>
            <a:r>
              <a:rPr lang="en-US" dirty="0" smtClean="0"/>
              <a:t> </a:t>
            </a:r>
            <a:r>
              <a:rPr lang="en-US" dirty="0" err="1" smtClean="0"/>
              <a:t>irrigazione</a:t>
            </a:r>
            <a:r>
              <a:rPr lang="en-US" dirty="0" smtClean="0"/>
              <a:t> (</a:t>
            </a:r>
            <a:r>
              <a:rPr lang="en-US" dirty="0" err="1" smtClean="0"/>
              <a:t>riduzione</a:t>
            </a:r>
            <a:r>
              <a:rPr lang="en-US" dirty="0" smtClean="0"/>
              <a:t> </a:t>
            </a:r>
            <a:r>
              <a:rPr lang="en-US" dirty="0" err="1" smtClean="0"/>
              <a:t>vulnerabilità</a:t>
            </a:r>
            <a:r>
              <a:rPr lang="en-US" dirty="0" smtClean="0"/>
              <a:t>);</a:t>
            </a:r>
          </a:p>
          <a:p>
            <a:pPr indent="119063">
              <a:buFont typeface="Arial" pitchFamily="34" charset="0"/>
              <a:buChar char="•"/>
            </a:pPr>
            <a:r>
              <a:rPr lang="en-US" dirty="0" err="1" smtClean="0"/>
              <a:t>Cambiamenti</a:t>
            </a:r>
            <a:r>
              <a:rPr lang="en-US" dirty="0" smtClean="0"/>
              <a:t> </a:t>
            </a:r>
            <a:r>
              <a:rPr lang="en-US" dirty="0" err="1" smtClean="0"/>
              <a:t>colturali</a:t>
            </a:r>
            <a:r>
              <a:rPr lang="en-US" dirty="0" smtClean="0"/>
              <a:t> (</a:t>
            </a:r>
            <a:r>
              <a:rPr lang="en-US" dirty="0" err="1" smtClean="0"/>
              <a:t>riduzione</a:t>
            </a:r>
            <a:r>
              <a:rPr lang="en-US" dirty="0" smtClean="0"/>
              <a:t> </a:t>
            </a:r>
            <a:r>
              <a:rPr lang="en-US" dirty="0" err="1" smtClean="0"/>
              <a:t>vulnerabilità</a:t>
            </a:r>
            <a:r>
              <a:rPr lang="en-US" dirty="0" smtClean="0"/>
              <a:t>/</a:t>
            </a:r>
            <a:r>
              <a:rPr lang="en-US" dirty="0" err="1" smtClean="0"/>
              <a:t>esposizione</a:t>
            </a:r>
            <a:r>
              <a:rPr lang="en-US" dirty="0" smtClean="0"/>
              <a:t>).</a:t>
            </a:r>
          </a:p>
          <a:p>
            <a:endParaRPr lang="it-IT" b="1" dirty="0"/>
          </a:p>
        </p:txBody>
      </p:sp>
      <p:pic>
        <p:nvPicPr>
          <p:cNvPr id="1028" name="Picture 4" descr="Z:\home\sturno\sturno\linceiscuola\strutturali.gif"/>
          <p:cNvPicPr>
            <a:picLocks noChangeAspect="1" noChangeArrowheads="1" noCrop="1"/>
          </p:cNvPicPr>
          <p:nvPr/>
        </p:nvPicPr>
        <p:blipFill>
          <a:blip r:embed="rId2"/>
          <a:srcRect/>
          <a:stretch>
            <a:fillRect/>
          </a:stretch>
        </p:blipFill>
        <p:spPr bwMode="auto">
          <a:xfrm>
            <a:off x="6477000" y="1000108"/>
            <a:ext cx="5715000" cy="4572000"/>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9" name="Picture 1"/>
          <p:cNvPicPr>
            <a:picLocks noChangeAspect="1" noChangeArrowheads="1"/>
          </p:cNvPicPr>
          <p:nvPr/>
        </p:nvPicPr>
        <p:blipFill>
          <a:blip r:embed="rId2"/>
          <a:srcRect/>
          <a:stretch>
            <a:fillRect/>
          </a:stretch>
        </p:blipFill>
        <p:spPr bwMode="auto">
          <a:xfrm>
            <a:off x="0" y="0"/>
            <a:ext cx="5146880" cy="6858000"/>
          </a:xfrm>
          <a:prstGeom prst="rect">
            <a:avLst/>
          </a:prstGeom>
          <a:noFill/>
          <a:ln w="9525">
            <a:noFill/>
            <a:miter lim="800000"/>
            <a:headEnd/>
            <a:tailEnd/>
          </a:ln>
          <a:effectLst/>
        </p:spPr>
      </p:pic>
      <p:sp>
        <p:nvSpPr>
          <p:cNvPr id="2" name="Segnaposto testo 1"/>
          <p:cNvSpPr>
            <a:spLocks noGrp="1"/>
          </p:cNvSpPr>
          <p:nvPr>
            <p:ph type="body" sz="quarter" idx="10"/>
          </p:nvPr>
        </p:nvSpPr>
        <p:spPr>
          <a:xfrm>
            <a:off x="4595802" y="-24"/>
            <a:ext cx="6715172"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Adattamento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cambiamenti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climatici</a:t>
            </a:r>
            <a:endParaRPr lang="en-GB" sz="3200" dirty="0" smtClean="0">
              <a:latin typeface="Calibri" panose="020F0502020204030204" pitchFamily="34" charset="0"/>
              <a:cs typeface="Calibri" panose="020F0502020204030204" pitchFamily="34" charset="0"/>
            </a:endParaRPr>
          </a:p>
          <a:p>
            <a:pPr>
              <a:lnSpc>
                <a:spcPct val="100000"/>
              </a:lnSpc>
            </a:pPr>
            <a:r>
              <a:rPr lang="en-GB" sz="3200" dirty="0" err="1" smtClean="0">
                <a:latin typeface="Calibri" panose="020F0502020204030204" pitchFamily="34" charset="0"/>
                <a:cs typeface="Calibri" panose="020F0502020204030204" pitchFamily="34" charset="0"/>
              </a:rPr>
              <a:t>Interventi</a:t>
            </a:r>
            <a:r>
              <a:rPr lang="en-GB" sz="3200" dirty="0" smtClean="0">
                <a:latin typeface="Calibri" panose="020F0502020204030204" pitchFamily="34" charset="0"/>
                <a:cs typeface="Calibri" panose="020F0502020204030204" pitchFamily="34" charset="0"/>
              </a:rPr>
              <a:t> non </a:t>
            </a:r>
            <a:r>
              <a:rPr lang="en-GB" sz="3200" dirty="0" err="1" smtClean="0">
                <a:latin typeface="Calibri" panose="020F0502020204030204" pitchFamily="34" charset="0"/>
                <a:cs typeface="Calibri" panose="020F0502020204030204" pitchFamily="34" charset="0"/>
              </a:rPr>
              <a:t>strutturali</a:t>
            </a:r>
            <a:endParaRPr lang="en-GB" sz="3200" dirty="0">
              <a:latin typeface="Calibri" panose="020F0502020204030204" pitchFamily="34" charset="0"/>
              <a:cs typeface="Calibri" panose="020F0502020204030204" pitchFamily="34" charset="0"/>
            </a:endParaRPr>
          </a:p>
        </p:txBody>
      </p:sp>
      <p:pic>
        <p:nvPicPr>
          <p:cNvPr id="12291" name="Picture 3"/>
          <p:cNvPicPr>
            <a:picLocks noChangeAspect="1" noChangeArrowheads="1"/>
          </p:cNvPicPr>
          <p:nvPr/>
        </p:nvPicPr>
        <p:blipFill>
          <a:blip r:embed="rId3"/>
          <a:srcRect/>
          <a:stretch>
            <a:fillRect/>
          </a:stretch>
        </p:blipFill>
        <p:spPr bwMode="auto">
          <a:xfrm>
            <a:off x="5024431" y="1261184"/>
            <a:ext cx="7167570" cy="5596816"/>
          </a:xfrm>
          <a:prstGeom prst="rect">
            <a:avLst/>
          </a:prstGeom>
          <a:noFill/>
          <a:ln w="9525">
            <a:noFill/>
            <a:miter lim="800000"/>
            <a:headEnd/>
            <a:tailEnd/>
          </a:ln>
          <a:effectLst/>
        </p:spPr>
      </p:pic>
      <p:cxnSp>
        <p:nvCxnSpPr>
          <p:cNvPr id="10" name="Connettore 1 9"/>
          <p:cNvCxnSpPr/>
          <p:nvPr/>
        </p:nvCxnSpPr>
        <p:spPr>
          <a:xfrm rot="5400000">
            <a:off x="2338361" y="3929066"/>
            <a:ext cx="5286412"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4667240" y="209161"/>
            <a:ext cx="7524760"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Adattamento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cambiamenti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climatici</a:t>
            </a:r>
            <a:endParaRPr lang="en-GB" sz="3200" dirty="0" smtClean="0">
              <a:latin typeface="Calibri" panose="020F0502020204030204" pitchFamily="34" charset="0"/>
              <a:cs typeface="Calibri" panose="020F0502020204030204" pitchFamily="34" charset="0"/>
            </a:endParaRPr>
          </a:p>
          <a:p>
            <a:pPr>
              <a:lnSpc>
                <a:spcPct val="100000"/>
              </a:lnSpc>
            </a:pPr>
            <a:r>
              <a:rPr lang="en-GB" sz="3200" dirty="0" err="1" smtClean="0">
                <a:latin typeface="Calibri" panose="020F0502020204030204" pitchFamily="34" charset="0"/>
                <a:cs typeface="Calibri" panose="020F0502020204030204" pitchFamily="34" charset="0"/>
              </a:rPr>
              <a:t>Interventi</a:t>
            </a:r>
            <a:r>
              <a:rPr lang="en-GB" sz="3200" dirty="0" smtClean="0">
                <a:latin typeface="Calibri" panose="020F0502020204030204" pitchFamily="34" charset="0"/>
                <a:cs typeface="Calibri" panose="020F0502020204030204" pitchFamily="34" charset="0"/>
              </a:rPr>
              <a:t> non </a:t>
            </a:r>
            <a:r>
              <a:rPr lang="en-GB" sz="3200" dirty="0" err="1" smtClean="0">
                <a:latin typeface="Calibri" panose="020F0502020204030204" pitchFamily="34" charset="0"/>
                <a:cs typeface="Calibri" panose="020F0502020204030204" pitchFamily="34" charset="0"/>
              </a:rPr>
              <a:t>strutturali</a:t>
            </a:r>
            <a:endParaRPr lang="en-GB" sz="3200" dirty="0">
              <a:latin typeface="Calibri" panose="020F0502020204030204" pitchFamily="34" charset="0"/>
              <a:cs typeface="Calibri" panose="020F0502020204030204" pitchFamily="34" charset="0"/>
            </a:endParaRPr>
          </a:p>
        </p:txBody>
      </p:sp>
      <p:pic>
        <p:nvPicPr>
          <p:cNvPr id="11265" name="Picture 1"/>
          <p:cNvPicPr>
            <a:picLocks noChangeAspect="1" noChangeArrowheads="1"/>
          </p:cNvPicPr>
          <p:nvPr/>
        </p:nvPicPr>
        <p:blipFill>
          <a:blip r:embed="rId2"/>
          <a:srcRect/>
          <a:stretch>
            <a:fillRect/>
          </a:stretch>
        </p:blipFill>
        <p:spPr bwMode="auto">
          <a:xfrm>
            <a:off x="0" y="0"/>
            <a:ext cx="4743146" cy="6858000"/>
          </a:xfrm>
          <a:prstGeom prst="rect">
            <a:avLst/>
          </a:prstGeom>
          <a:noFill/>
          <a:ln w="9525">
            <a:noFill/>
            <a:miter lim="800000"/>
            <a:headEnd/>
            <a:tailEnd/>
          </a:ln>
          <a:effectLst/>
        </p:spPr>
      </p:pic>
      <p:sp>
        <p:nvSpPr>
          <p:cNvPr id="6" name="Rettangolo 5"/>
          <p:cNvSpPr/>
          <p:nvPr/>
        </p:nvSpPr>
        <p:spPr>
          <a:xfrm>
            <a:off x="4738678" y="4286256"/>
            <a:ext cx="6096000" cy="2308324"/>
          </a:xfrm>
          <a:prstGeom prst="rect">
            <a:avLst/>
          </a:prstGeom>
        </p:spPr>
        <p:txBody>
          <a:bodyPr>
            <a:spAutoFit/>
          </a:bodyPr>
          <a:lstStyle/>
          <a:p>
            <a:r>
              <a:rPr lang="it-IT" dirty="0" smtClean="0"/>
              <a:t>L’infrastruttura verde viene sempre più riconosciuta come</a:t>
            </a:r>
          </a:p>
          <a:p>
            <a:r>
              <a:rPr lang="it-IT" dirty="0" smtClean="0"/>
              <a:t>un’importante opportunità per affrontare le complesse sfide</a:t>
            </a:r>
          </a:p>
          <a:p>
            <a:r>
              <a:rPr lang="it-IT" dirty="0" smtClean="0"/>
              <a:t>della gestione dell’acqua e può essere utilizzata per </a:t>
            </a:r>
            <a:r>
              <a:rPr lang="it-IT" dirty="0" err="1" smtClean="0"/>
              <a:t>raggiun-</a:t>
            </a:r>
            <a:endParaRPr lang="it-IT" dirty="0" smtClean="0"/>
          </a:p>
          <a:p>
            <a:r>
              <a:rPr lang="it-IT" dirty="0" err="1" smtClean="0"/>
              <a:t>gere</a:t>
            </a:r>
            <a:r>
              <a:rPr lang="it-IT" dirty="0" smtClean="0"/>
              <a:t> obiettivi in più aree. Se distribuita su larga scala, l’infrastruttura verde può fornire benefici anche per il</a:t>
            </a:r>
          </a:p>
          <a:p>
            <a:r>
              <a:rPr lang="it-IT" dirty="0" smtClean="0"/>
              <a:t>paesaggio.</a:t>
            </a:r>
          </a:p>
          <a:p>
            <a:endParaRPr lang="it-IT" dirty="0" smtClean="0"/>
          </a:p>
          <a:p>
            <a:r>
              <a:rPr lang="it-IT" dirty="0" smtClean="0">
                <a:solidFill>
                  <a:srgbClr val="FF0000"/>
                </a:solidFill>
              </a:rPr>
              <a:t>Come progettare l’infrastruttura verde?</a:t>
            </a:r>
            <a:endParaRPr lang="it-IT" dirty="0">
              <a:solidFill>
                <a:srgbClr val="FF0000"/>
              </a:solidFill>
            </a:endParaRPr>
          </a:p>
        </p:txBody>
      </p:sp>
      <p:pic>
        <p:nvPicPr>
          <p:cNvPr id="11267" name="Picture 3"/>
          <p:cNvPicPr>
            <a:picLocks noChangeAspect="1" noChangeArrowheads="1"/>
          </p:cNvPicPr>
          <p:nvPr/>
        </p:nvPicPr>
        <p:blipFill>
          <a:blip r:embed="rId3"/>
          <a:srcRect/>
          <a:stretch>
            <a:fillRect/>
          </a:stretch>
        </p:blipFill>
        <p:spPr bwMode="auto">
          <a:xfrm>
            <a:off x="4810117" y="1500174"/>
            <a:ext cx="4500594" cy="2724801"/>
          </a:xfrm>
          <a:prstGeom prst="rect">
            <a:avLst/>
          </a:prstGeom>
          <a:noFill/>
          <a:ln w="9525">
            <a:noFill/>
            <a:miter lim="800000"/>
            <a:headEnd/>
            <a:tailEnd/>
          </a:ln>
          <a:effectLst/>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188640"/>
            <a:ext cx="10801200"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Adattamento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cambiamenti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climatici</a:t>
            </a:r>
            <a:endParaRPr lang="en-GB" sz="3200" dirty="0" smtClean="0">
              <a:latin typeface="Calibri" panose="020F0502020204030204" pitchFamily="34" charset="0"/>
              <a:cs typeface="Calibri" panose="020F0502020204030204" pitchFamily="34" charset="0"/>
            </a:endParaRPr>
          </a:p>
          <a:p>
            <a:pPr>
              <a:lnSpc>
                <a:spcPct val="100000"/>
              </a:lnSpc>
            </a:pPr>
            <a:r>
              <a:rPr lang="en-GB" sz="3200" dirty="0" err="1" smtClean="0">
                <a:latin typeface="Calibri" panose="020F0502020204030204" pitchFamily="34" charset="0"/>
                <a:cs typeface="Calibri" panose="020F0502020204030204" pitchFamily="34" charset="0"/>
              </a:rPr>
              <a:t>Interventi</a:t>
            </a:r>
            <a:r>
              <a:rPr lang="en-GB" sz="3200" dirty="0" smtClean="0">
                <a:latin typeface="Calibri" panose="020F0502020204030204" pitchFamily="34" charset="0"/>
                <a:cs typeface="Calibri" panose="020F0502020204030204" pitchFamily="34" charset="0"/>
              </a:rPr>
              <a:t> non </a:t>
            </a:r>
            <a:r>
              <a:rPr lang="en-GB" sz="3200" dirty="0" err="1" smtClean="0">
                <a:latin typeface="Calibri" panose="020F0502020204030204" pitchFamily="34" charset="0"/>
                <a:cs typeface="Calibri" panose="020F0502020204030204" pitchFamily="34" charset="0"/>
              </a:rPr>
              <a:t>strutturali</a:t>
            </a:r>
            <a:r>
              <a:rPr lang="en-GB" sz="3200" dirty="0" smtClean="0">
                <a:latin typeface="Calibri" panose="020F0502020204030204" pitchFamily="34" charset="0"/>
                <a:cs typeface="Calibri" panose="020F0502020204030204" pitchFamily="34" charset="0"/>
              </a:rPr>
              <a:t> – </a:t>
            </a:r>
            <a:r>
              <a:rPr lang="en-GB" sz="3200" dirty="0" err="1" smtClean="0">
                <a:latin typeface="Calibri" panose="020F0502020204030204" pitchFamily="34" charset="0"/>
                <a:cs typeface="Calibri" panose="020F0502020204030204" pitchFamily="34" charset="0"/>
              </a:rPr>
              <a:t>Sistemi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previsione</a:t>
            </a:r>
            <a:r>
              <a:rPr lang="en-GB" sz="3200" dirty="0" smtClean="0">
                <a:latin typeface="Calibri" panose="020F0502020204030204" pitchFamily="34" charset="0"/>
                <a:cs typeface="Calibri" panose="020F0502020204030204" pitchFamily="34" charset="0"/>
              </a:rPr>
              <a:t> e </a:t>
            </a:r>
            <a:r>
              <a:rPr lang="en-GB" sz="3200" dirty="0" err="1" smtClean="0">
                <a:latin typeface="Calibri" panose="020F0502020204030204" pitchFamily="34" charset="0"/>
                <a:cs typeface="Calibri" panose="020F0502020204030204" pitchFamily="34" charset="0"/>
              </a:rPr>
              <a:t>scenari</a:t>
            </a:r>
            <a:r>
              <a:rPr lang="en-GB" sz="3200" dirty="0" smtClean="0">
                <a:latin typeface="Calibri" panose="020F0502020204030204" pitchFamily="34" charset="0"/>
                <a:cs typeface="Calibri" panose="020F0502020204030204" pitchFamily="34" charset="0"/>
              </a:rPr>
              <a:t> </a:t>
            </a:r>
            <a:endParaRPr lang="en-GB" sz="3200" dirty="0">
              <a:latin typeface="Calibri" panose="020F0502020204030204" pitchFamily="34" charset="0"/>
              <a:cs typeface="Calibri" panose="020F0502020204030204" pitchFamily="34" charset="0"/>
            </a:endParaRPr>
          </a:p>
        </p:txBody>
      </p:sp>
      <p:sp>
        <p:nvSpPr>
          <p:cNvPr id="6" name="Rettangolo 5"/>
          <p:cNvSpPr/>
          <p:nvPr/>
        </p:nvSpPr>
        <p:spPr>
          <a:xfrm>
            <a:off x="360040" y="1412776"/>
            <a:ext cx="10920536" cy="4801314"/>
          </a:xfrm>
          <a:prstGeom prst="rect">
            <a:avLst/>
          </a:prstGeom>
        </p:spPr>
        <p:txBody>
          <a:bodyPr wrap="square">
            <a:spAutoFit/>
          </a:bodyPr>
          <a:lstStyle/>
          <a:p>
            <a:r>
              <a:rPr lang="it-IT" dirty="0" smtClean="0"/>
              <a:t>Il funzionamento dei sistemi idrici naturali può essere studiato con modelli matematici  al fine di:</a:t>
            </a:r>
          </a:p>
          <a:p>
            <a:pPr marL="342900" indent="-228600">
              <a:buFont typeface="Arial" pitchFamily="34" charset="0"/>
              <a:buChar char="•"/>
            </a:pPr>
            <a:r>
              <a:rPr lang="en-US" dirty="0" err="1" smtClean="0"/>
              <a:t>Prevedere</a:t>
            </a:r>
            <a:r>
              <a:rPr lang="en-US" dirty="0" smtClean="0"/>
              <a:t> in tempo </a:t>
            </a:r>
            <a:r>
              <a:rPr lang="en-US" dirty="0" err="1" smtClean="0"/>
              <a:t>reale</a:t>
            </a:r>
            <a:r>
              <a:rPr lang="en-US" dirty="0" smtClean="0"/>
              <a:t> </a:t>
            </a:r>
            <a:r>
              <a:rPr lang="en-US" dirty="0" err="1" smtClean="0"/>
              <a:t>l’evoluzione</a:t>
            </a:r>
            <a:r>
              <a:rPr lang="en-US" dirty="0" smtClean="0"/>
              <a:t> </a:t>
            </a:r>
            <a:r>
              <a:rPr lang="en-US" dirty="0" err="1" smtClean="0"/>
              <a:t>di</a:t>
            </a:r>
            <a:r>
              <a:rPr lang="en-US" dirty="0" smtClean="0"/>
              <a:t> un </a:t>
            </a:r>
            <a:r>
              <a:rPr lang="en-US" dirty="0" err="1" smtClean="0"/>
              <a:t>evento</a:t>
            </a:r>
            <a:r>
              <a:rPr lang="en-US" dirty="0" smtClean="0"/>
              <a:t> </a:t>
            </a:r>
            <a:r>
              <a:rPr lang="en-US" dirty="0" err="1" smtClean="0"/>
              <a:t>pericoloso</a:t>
            </a:r>
            <a:r>
              <a:rPr lang="en-US" dirty="0" smtClean="0"/>
              <a:t>;</a:t>
            </a:r>
          </a:p>
          <a:p>
            <a:pPr marL="342900" indent="-228600">
              <a:buFont typeface="Arial" pitchFamily="34" charset="0"/>
              <a:buChar char="•"/>
            </a:pPr>
            <a:r>
              <a:rPr lang="en-US" dirty="0" err="1" smtClean="0"/>
              <a:t>Generare</a:t>
            </a:r>
            <a:r>
              <a:rPr lang="en-US" dirty="0" smtClean="0"/>
              <a:t> </a:t>
            </a:r>
            <a:r>
              <a:rPr lang="en-US" dirty="0" err="1" smtClean="0"/>
              <a:t>ipotetici</a:t>
            </a:r>
            <a:r>
              <a:rPr lang="en-US" dirty="0" smtClean="0"/>
              <a:t> </a:t>
            </a:r>
            <a:r>
              <a:rPr lang="en-US" dirty="0" err="1" smtClean="0"/>
              <a:t>scenari</a:t>
            </a:r>
            <a:r>
              <a:rPr lang="en-US" dirty="0" smtClean="0"/>
              <a:t> </a:t>
            </a:r>
            <a:r>
              <a:rPr lang="en-US" dirty="0" err="1" smtClean="0"/>
              <a:t>futuri</a:t>
            </a:r>
            <a:r>
              <a:rPr lang="en-US" dirty="0" smtClean="0"/>
              <a:t>, in </a:t>
            </a:r>
            <a:r>
              <a:rPr lang="en-US" dirty="0" err="1" smtClean="0"/>
              <a:t>risposta</a:t>
            </a:r>
            <a:r>
              <a:rPr lang="en-US" dirty="0" smtClean="0"/>
              <a:t> ad </a:t>
            </a:r>
            <a:r>
              <a:rPr lang="en-US" dirty="0" err="1" smtClean="0"/>
              <a:t>interventi</a:t>
            </a:r>
            <a:r>
              <a:rPr lang="en-US" dirty="0" smtClean="0"/>
              <a:t> </a:t>
            </a:r>
            <a:r>
              <a:rPr lang="en-US" dirty="0" err="1" smtClean="0"/>
              <a:t>assegnati</a:t>
            </a:r>
            <a:r>
              <a:rPr lang="en-US" dirty="0" smtClean="0"/>
              <a:t> </a:t>
            </a:r>
            <a:r>
              <a:rPr lang="en-US" dirty="0" err="1" smtClean="0"/>
              <a:t>di</a:t>
            </a:r>
            <a:r>
              <a:rPr lang="en-US" dirty="0" smtClean="0"/>
              <a:t> </a:t>
            </a:r>
            <a:r>
              <a:rPr lang="en-US" dirty="0" err="1" smtClean="0"/>
              <a:t>mitigazione</a:t>
            </a:r>
            <a:r>
              <a:rPr lang="en-US" dirty="0" smtClean="0"/>
              <a:t>.</a:t>
            </a:r>
            <a:endParaRPr lang="it-IT" dirty="0" smtClean="0"/>
          </a:p>
          <a:p>
            <a:pPr marL="342900" indent="-228600">
              <a:buFont typeface="Arial" pitchFamily="34" charset="0"/>
              <a:buChar char="•"/>
            </a:pPr>
            <a:endParaRPr lang="en-US" dirty="0" smtClean="0"/>
          </a:p>
          <a:p>
            <a:r>
              <a:rPr lang="en-US" dirty="0" err="1" smtClean="0"/>
              <a:t>Esempio</a:t>
            </a:r>
            <a:r>
              <a:rPr lang="en-US" dirty="0" smtClean="0"/>
              <a:t>:</a:t>
            </a:r>
          </a:p>
          <a:p>
            <a:pPr marL="342900" indent="-228600">
              <a:buFont typeface="Arial" pitchFamily="34" charset="0"/>
              <a:buChar char="•"/>
            </a:pPr>
            <a:r>
              <a:rPr lang="en-US" dirty="0" err="1" smtClean="0"/>
              <a:t>Modelli</a:t>
            </a:r>
            <a:r>
              <a:rPr lang="en-US" dirty="0" smtClean="0"/>
              <a:t> </a:t>
            </a:r>
            <a:r>
              <a:rPr lang="en-US" dirty="0" err="1" smtClean="0"/>
              <a:t>di</a:t>
            </a:r>
            <a:r>
              <a:rPr lang="en-US" dirty="0" smtClean="0"/>
              <a:t> </a:t>
            </a:r>
            <a:r>
              <a:rPr lang="en-US" dirty="0" err="1" smtClean="0"/>
              <a:t>previsione</a:t>
            </a:r>
            <a:r>
              <a:rPr lang="en-US" dirty="0" smtClean="0"/>
              <a:t> </a:t>
            </a:r>
            <a:r>
              <a:rPr lang="en-US" dirty="0" err="1" smtClean="0"/>
              <a:t>meteorologica</a:t>
            </a:r>
            <a:r>
              <a:rPr lang="en-US" dirty="0" smtClean="0"/>
              <a:t>;</a:t>
            </a:r>
          </a:p>
          <a:p>
            <a:pPr marL="342900" indent="-228600">
              <a:buFont typeface="Arial" pitchFamily="34" charset="0"/>
              <a:buChar char="•"/>
            </a:pPr>
            <a:r>
              <a:rPr lang="en-US" dirty="0" err="1" smtClean="0"/>
              <a:t>Modelli</a:t>
            </a:r>
            <a:r>
              <a:rPr lang="en-US" dirty="0" smtClean="0"/>
              <a:t> </a:t>
            </a:r>
            <a:r>
              <a:rPr lang="en-US" dirty="0" err="1" smtClean="0"/>
              <a:t>di</a:t>
            </a:r>
            <a:r>
              <a:rPr lang="en-US" dirty="0" smtClean="0"/>
              <a:t> </a:t>
            </a:r>
            <a:r>
              <a:rPr lang="en-US" dirty="0" err="1" smtClean="0"/>
              <a:t>previsione</a:t>
            </a:r>
            <a:r>
              <a:rPr lang="en-US" dirty="0" smtClean="0"/>
              <a:t>/</a:t>
            </a:r>
            <a:r>
              <a:rPr lang="en-US" dirty="0" err="1" smtClean="0"/>
              <a:t>simulazione</a:t>
            </a:r>
            <a:r>
              <a:rPr lang="en-US" dirty="0" smtClean="0"/>
              <a:t/>
            </a:r>
            <a:br>
              <a:rPr lang="en-US" dirty="0" smtClean="0"/>
            </a:br>
            <a:r>
              <a:rPr lang="en-US" dirty="0" err="1" smtClean="0"/>
              <a:t>climatica</a:t>
            </a:r>
            <a:r>
              <a:rPr lang="en-US" dirty="0" smtClean="0"/>
              <a:t>;</a:t>
            </a:r>
          </a:p>
          <a:p>
            <a:pPr marL="342900" indent="-228600">
              <a:buFont typeface="Arial" pitchFamily="34" charset="0"/>
              <a:buChar char="•"/>
            </a:pPr>
            <a:r>
              <a:rPr lang="en-US" dirty="0" err="1" smtClean="0"/>
              <a:t>Modelli</a:t>
            </a:r>
            <a:r>
              <a:rPr lang="en-US" dirty="0" smtClean="0"/>
              <a:t> </a:t>
            </a:r>
            <a:r>
              <a:rPr lang="en-US" dirty="0" err="1" smtClean="0"/>
              <a:t>di</a:t>
            </a:r>
            <a:r>
              <a:rPr lang="en-US" dirty="0" smtClean="0"/>
              <a:t> </a:t>
            </a:r>
            <a:r>
              <a:rPr lang="en-US" dirty="0" err="1" smtClean="0"/>
              <a:t>previsione</a:t>
            </a:r>
            <a:r>
              <a:rPr lang="en-US" dirty="0" smtClean="0"/>
              <a:t>/</a:t>
            </a:r>
            <a:r>
              <a:rPr lang="en-US" dirty="0" err="1" smtClean="0"/>
              <a:t>simulazione</a:t>
            </a:r>
            <a:r>
              <a:rPr lang="en-US" dirty="0" smtClean="0"/>
              <a:t> </a:t>
            </a:r>
            <a:r>
              <a:rPr lang="en-US" dirty="0" err="1" smtClean="0"/>
              <a:t>di</a:t>
            </a:r>
            <a:r>
              <a:rPr lang="en-US" dirty="0" smtClean="0"/>
              <a:t> </a:t>
            </a:r>
            <a:br>
              <a:rPr lang="en-US" dirty="0" smtClean="0"/>
            </a:br>
            <a:r>
              <a:rPr lang="en-US" dirty="0" err="1" smtClean="0"/>
              <a:t>deflusso</a:t>
            </a:r>
            <a:r>
              <a:rPr lang="en-US" dirty="0" smtClean="0"/>
              <a:t> </a:t>
            </a:r>
            <a:r>
              <a:rPr lang="en-US" dirty="0" err="1" smtClean="0"/>
              <a:t>fluviale</a:t>
            </a:r>
            <a:r>
              <a:rPr lang="en-US" dirty="0" smtClean="0"/>
              <a:t>.</a:t>
            </a:r>
          </a:p>
          <a:p>
            <a:pPr indent="-228600">
              <a:buFont typeface="Arial" pitchFamily="34" charset="0"/>
              <a:buChar char="•"/>
            </a:pPr>
            <a:endParaRPr lang="en-US" dirty="0" smtClean="0"/>
          </a:p>
          <a:p>
            <a:pPr indent="-228600"/>
            <a:r>
              <a:rPr lang="en-US" dirty="0" smtClean="0"/>
              <a:t>Copernicus climate data store:</a:t>
            </a:r>
          </a:p>
          <a:p>
            <a:pPr indent="-228600"/>
            <a:r>
              <a:rPr lang="en-US" dirty="0" smtClean="0">
                <a:hlinkClick r:id="rId2"/>
              </a:rPr>
              <a:t>https://cds.climate.copernicus.eu/</a:t>
            </a:r>
            <a:endParaRPr lang="en-US" dirty="0" smtClean="0"/>
          </a:p>
          <a:p>
            <a:pPr indent="-228600"/>
            <a:endParaRPr lang="en-US" dirty="0" smtClean="0"/>
          </a:p>
          <a:p>
            <a:pPr indent="-228600"/>
            <a:r>
              <a:rPr lang="en-US" dirty="0" smtClean="0"/>
              <a:t>Si </a:t>
            </a:r>
            <a:r>
              <a:rPr lang="en-US" dirty="0" err="1" smtClean="0"/>
              <a:t>vedano</a:t>
            </a:r>
            <a:r>
              <a:rPr lang="en-US" dirty="0" smtClean="0"/>
              <a:t> </a:t>
            </a:r>
            <a:r>
              <a:rPr lang="en-US" dirty="0" err="1" smtClean="0"/>
              <a:t>anche</a:t>
            </a:r>
            <a:r>
              <a:rPr lang="en-US" dirty="0" smtClean="0"/>
              <a:t> le “student challenges” </a:t>
            </a:r>
            <a:r>
              <a:rPr lang="en-US" dirty="0" err="1" smtClean="0"/>
              <a:t>di</a:t>
            </a:r>
            <a:endParaRPr lang="en-US" dirty="0" smtClean="0"/>
          </a:p>
          <a:p>
            <a:pPr indent="-228600"/>
            <a:r>
              <a:rPr lang="en-US" dirty="0" smtClean="0"/>
              <a:t>ECMWF:</a:t>
            </a:r>
          </a:p>
          <a:p>
            <a:pPr indent="-228600"/>
            <a:r>
              <a:rPr lang="en-US" dirty="0" smtClean="0">
                <a:hlinkClick r:id="rId3"/>
              </a:rPr>
              <a:t>https://esowc.ecmwf.int/</a:t>
            </a:r>
            <a:r>
              <a:rPr lang="en-US" dirty="0" smtClean="0"/>
              <a:t> </a:t>
            </a:r>
          </a:p>
        </p:txBody>
      </p:sp>
      <p:pic>
        <p:nvPicPr>
          <p:cNvPr id="1026" name="Picture 2" descr="https://climate.copernicus.eu/sites/default/files/inline-images/CDS_2ndarticle.jpg"/>
          <p:cNvPicPr>
            <a:picLocks noChangeAspect="1" noChangeArrowheads="1"/>
          </p:cNvPicPr>
          <p:nvPr/>
        </p:nvPicPr>
        <p:blipFill>
          <a:blip r:embed="rId4"/>
          <a:srcRect/>
          <a:stretch>
            <a:fillRect/>
          </a:stretch>
        </p:blipFill>
        <p:spPr bwMode="auto">
          <a:xfrm>
            <a:off x="4892232" y="2689448"/>
            <a:ext cx="7299768" cy="4168552"/>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260648"/>
            <a:ext cx="6760772"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Stima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dell’efficacia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degli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interventi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mitigazione</a:t>
            </a:r>
            <a:r>
              <a:rPr lang="en-GB" sz="3200" dirty="0" smtClean="0">
                <a:latin typeface="Calibri" panose="020F0502020204030204" pitchFamily="34" charset="0"/>
                <a:cs typeface="Calibri" panose="020F0502020204030204" pitchFamily="34" charset="0"/>
              </a:rPr>
              <a:t> al fine </a:t>
            </a:r>
            <a:r>
              <a:rPr lang="en-GB" sz="3200" dirty="0" err="1" smtClean="0">
                <a:latin typeface="Calibri" panose="020F0502020204030204" pitchFamily="34" charset="0"/>
                <a:cs typeface="Calibri" panose="020F0502020204030204" pitchFamily="34" charset="0"/>
              </a:rPr>
              <a:t>di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ridurre</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il</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rischio</a:t>
            </a:r>
            <a:endParaRPr lang="en-GB" sz="3200" dirty="0">
              <a:latin typeface="Calibri" panose="020F0502020204030204" pitchFamily="34" charset="0"/>
              <a:cs typeface="Calibri" panose="020F0502020204030204" pitchFamily="34" charset="0"/>
            </a:endParaRPr>
          </a:p>
        </p:txBody>
      </p:sp>
      <p:sp>
        <p:nvSpPr>
          <p:cNvPr id="12" name="Rettangolo 11"/>
          <p:cNvSpPr/>
          <p:nvPr/>
        </p:nvSpPr>
        <p:spPr>
          <a:xfrm>
            <a:off x="354410" y="1568981"/>
            <a:ext cx="8832474" cy="4278094"/>
          </a:xfrm>
          <a:prstGeom prst="rect">
            <a:avLst/>
          </a:prstGeom>
        </p:spPr>
        <p:txBody>
          <a:bodyPr wrap="square">
            <a:spAutoFit/>
          </a:bodyPr>
          <a:lstStyle/>
          <a:p>
            <a:r>
              <a:rPr lang="it-IT" sz="1600" dirty="0" smtClean="0"/>
              <a:t>La stima di </a:t>
            </a:r>
            <a:r>
              <a:rPr lang="it-IT" sz="1600" dirty="0" smtClean="0"/>
              <a:t>rischio </a:t>
            </a:r>
            <a:r>
              <a:rPr lang="it-IT" sz="1600" dirty="0" smtClean="0"/>
              <a:t>può essere associata ad un singolo evento, oppure a tutti gli eventi che potrebbero verificarsi con le rispettive probabilità.</a:t>
            </a:r>
          </a:p>
          <a:p>
            <a:endParaRPr lang="it-IT" sz="1600" dirty="0" smtClean="0"/>
          </a:p>
          <a:p>
            <a:r>
              <a:rPr lang="it-IT" sz="1600" dirty="0" smtClean="0"/>
              <a:t>Ad esempio, </a:t>
            </a:r>
            <a:r>
              <a:rPr lang="it-IT" sz="1600" dirty="0" smtClean="0"/>
              <a:t>il rischio associato ad un’alluvione </a:t>
            </a:r>
            <a:r>
              <a:rPr lang="it-IT" sz="1600" dirty="0" smtClean="0"/>
              <a:t>è spesso proporzionale alla quantità d’acqua che si riversa nel fiume e, in caso di fuoriuscita dal letto fluviale, sul territorio circostante.</a:t>
            </a:r>
          </a:p>
          <a:p>
            <a:endParaRPr lang="it-IT" sz="1600" dirty="0" smtClean="0"/>
          </a:p>
          <a:p>
            <a:r>
              <a:rPr lang="it-IT" sz="1600" dirty="0" smtClean="0"/>
              <a:t>Gli eventi più disastrosi, quindi </a:t>
            </a:r>
            <a:r>
              <a:rPr lang="it-IT" sz="1600" dirty="0" smtClean="0"/>
              <a:t>caratterizzati da maggiore esposizione e vulnerabilità, </a:t>
            </a:r>
            <a:r>
              <a:rPr lang="it-IT" sz="1600" dirty="0" smtClean="0"/>
              <a:t>si verificano con bassa frequenza, ovvero sono meno probabili</a:t>
            </a:r>
            <a:r>
              <a:rPr lang="it-IT" sz="1600" dirty="0" smtClean="0"/>
              <a:t>.</a:t>
            </a:r>
            <a:endParaRPr lang="it-IT" sz="1600" dirty="0" smtClean="0"/>
          </a:p>
          <a:p>
            <a:endParaRPr lang="it-IT" sz="1600" dirty="0" smtClean="0"/>
          </a:p>
          <a:p>
            <a:r>
              <a:rPr lang="it-IT" sz="1600" dirty="0" smtClean="0"/>
              <a:t>La probabilità, in ambito tecnico, è spesso espressa in termini di “tempo di ritorno”, ovvero il tempo medio che intercorre fra due eventi di pari o maggiore eccezionalità.</a:t>
            </a:r>
          </a:p>
          <a:p>
            <a:endParaRPr lang="it-IT" sz="1600" dirty="0" smtClean="0"/>
          </a:p>
          <a:p>
            <a:r>
              <a:rPr lang="it-IT" sz="1600" dirty="0" smtClean="0"/>
              <a:t>Il tempo di ritorno aumenta per decrescente probabilità di </a:t>
            </a:r>
            <a:r>
              <a:rPr lang="it-IT" sz="1600" dirty="0" smtClean="0"/>
              <a:t>accadimento.</a:t>
            </a:r>
            <a:endParaRPr lang="it-IT" sz="1600" dirty="0" smtClean="0"/>
          </a:p>
          <a:p>
            <a:endParaRPr lang="it-IT" sz="1600" dirty="0" smtClean="0">
              <a:solidFill>
                <a:srgbClr val="FF0000"/>
              </a:solidFill>
            </a:endParaRPr>
          </a:p>
          <a:p>
            <a:r>
              <a:rPr lang="it-IT" sz="1600" b="1" dirty="0" smtClean="0">
                <a:solidFill>
                  <a:srgbClr val="FF0000"/>
                </a:solidFill>
              </a:rPr>
              <a:t>Per comprendere il concetto di rischio è essenziale conoscere la teoria della probabilità.</a:t>
            </a:r>
          </a:p>
          <a:p>
            <a:r>
              <a:rPr lang="it-IT" sz="1600" b="1" dirty="0" smtClean="0">
                <a:solidFill>
                  <a:srgbClr val="FF0000"/>
                </a:solidFill>
              </a:rPr>
              <a:t>Gli eventi naturali non sono mai certi, si verificano con modalità più o meno sorprendenti.</a:t>
            </a:r>
          </a:p>
          <a:p>
            <a:r>
              <a:rPr lang="it-IT" sz="1600" b="1" dirty="0" smtClean="0">
                <a:solidFill>
                  <a:srgbClr val="FF0000"/>
                </a:solidFill>
              </a:rPr>
              <a:t>Il compito della scienza e della tecnica è quello di ridurre la sorpresa il più possibile.</a:t>
            </a:r>
          </a:p>
        </p:txBody>
      </p:sp>
      <p:pic>
        <p:nvPicPr>
          <p:cNvPr id="1025" name="Picture 1"/>
          <p:cNvPicPr>
            <a:picLocks noChangeAspect="1" noChangeArrowheads="1"/>
          </p:cNvPicPr>
          <p:nvPr/>
        </p:nvPicPr>
        <p:blipFill>
          <a:blip r:embed="rId2"/>
          <a:srcRect/>
          <a:stretch>
            <a:fillRect/>
          </a:stretch>
        </p:blipFill>
        <p:spPr bwMode="auto">
          <a:xfrm>
            <a:off x="9469892" y="1142984"/>
            <a:ext cx="2198272" cy="4071966"/>
          </a:xfrm>
          <a:prstGeom prst="rect">
            <a:avLst/>
          </a:prstGeom>
          <a:noFill/>
          <a:ln w="9525">
            <a:noFill/>
            <a:miter lim="800000"/>
            <a:headEnd/>
            <a:tailEnd/>
          </a:ln>
          <a:effectLst/>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214290"/>
            <a:ext cx="9361040" cy="648071"/>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Interazione</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fra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fattori</a:t>
            </a:r>
            <a:r>
              <a:rPr lang="en-GB" sz="3200" dirty="0" smtClean="0">
                <a:latin typeface="Calibri" panose="020F0502020204030204" pitchFamily="34" charset="0"/>
                <a:cs typeface="Calibri" panose="020F0502020204030204" pitchFamily="34" charset="0"/>
              </a:rPr>
              <a:t> del </a:t>
            </a:r>
            <a:r>
              <a:rPr lang="en-GB" sz="3200" dirty="0" err="1" smtClean="0">
                <a:latin typeface="Calibri" panose="020F0502020204030204" pitchFamily="34" charset="0"/>
                <a:cs typeface="Calibri" panose="020F0502020204030204" pitchFamily="34" charset="0"/>
              </a:rPr>
              <a:t>rischio</a:t>
            </a:r>
            <a:endParaRPr lang="en-GB" sz="3200" dirty="0">
              <a:latin typeface="Calibri" panose="020F0502020204030204" pitchFamily="34" charset="0"/>
              <a:cs typeface="Calibri" panose="020F0502020204030204" pitchFamily="34" charset="0"/>
            </a:endParaRPr>
          </a:p>
        </p:txBody>
      </p:sp>
      <p:sp>
        <p:nvSpPr>
          <p:cNvPr id="10" name="Titolo 1"/>
          <p:cNvSpPr txBox="1">
            <a:spLocks/>
          </p:cNvSpPr>
          <p:nvPr/>
        </p:nvSpPr>
        <p:spPr>
          <a:xfrm>
            <a:off x="335360" y="999257"/>
            <a:ext cx="6336704" cy="341511"/>
          </a:xfrm>
          <a:prstGeom prst="rect">
            <a:avLst/>
          </a:prstGeom>
        </p:spPr>
        <p:txBody>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it-IT" b="0" i="0" u="none" strike="noStrike" kern="1200" cap="none" spc="0" normalizeH="0" baseline="0" noProof="0" dirty="0" smtClean="0">
                <a:ln>
                  <a:noFill/>
                </a:ln>
                <a:solidFill>
                  <a:schemeClr val="tx1"/>
                </a:solidFill>
                <a:effectLst/>
                <a:uLnTx/>
                <a:uFillTx/>
                <a:latin typeface="+mj-lt"/>
                <a:ea typeface="+mj-ea"/>
                <a:cs typeface="+mj-cs"/>
              </a:rPr>
              <a:t>Probabilità </a:t>
            </a:r>
            <a:r>
              <a:rPr kumimoji="0" lang="it-IT" b="0" i="0" u="none" strike="noStrike" kern="1200" cap="none" spc="0" normalizeH="0" baseline="0" noProof="0" dirty="0" smtClean="0">
                <a:ln>
                  <a:noFill/>
                </a:ln>
                <a:solidFill>
                  <a:schemeClr val="tx1"/>
                </a:solidFill>
                <a:effectLst/>
                <a:uLnTx/>
                <a:uFillTx/>
                <a:latin typeface="+mj-lt"/>
                <a:ea typeface="+mj-ea"/>
                <a:cs typeface="+mj-cs"/>
              </a:rPr>
              <a:t>(</a:t>
            </a:r>
            <a:r>
              <a:rPr kumimoji="0" lang="it-IT" b="0" i="0" u="none" strike="noStrike" kern="1200" cap="none" spc="0" normalizeH="0" baseline="0" noProof="0" dirty="0" err="1" smtClean="0">
                <a:ln>
                  <a:noFill/>
                </a:ln>
                <a:solidFill>
                  <a:schemeClr val="tx1"/>
                </a:solidFill>
                <a:effectLst/>
                <a:uLnTx/>
                <a:uFillTx/>
                <a:latin typeface="+mj-lt"/>
                <a:ea typeface="+mj-ea"/>
                <a:cs typeface="+mj-cs"/>
              </a:rPr>
              <a:t>TdR</a:t>
            </a:r>
            <a:r>
              <a:rPr kumimoji="0" lang="it-IT" b="0" i="0" u="none" strike="noStrike" kern="1200" cap="none" spc="0" normalizeH="0" baseline="0" noProof="0" dirty="0" smtClean="0">
                <a:ln>
                  <a:noFill/>
                </a:ln>
                <a:solidFill>
                  <a:schemeClr val="tx1"/>
                </a:solidFill>
                <a:effectLst/>
                <a:uLnTx/>
                <a:uFillTx/>
                <a:latin typeface="+mj-lt"/>
                <a:ea typeface="+mj-ea"/>
                <a:cs typeface="+mj-cs"/>
              </a:rPr>
              <a:t>), esposizione, vulnerabilità e rischio (curve PEVR)</a:t>
            </a:r>
          </a:p>
        </p:txBody>
      </p:sp>
      <p:pic>
        <p:nvPicPr>
          <p:cNvPr id="1026" name="Picture 2"/>
          <p:cNvPicPr>
            <a:picLocks noChangeAspect="1" noChangeArrowheads="1"/>
          </p:cNvPicPr>
          <p:nvPr/>
        </p:nvPicPr>
        <p:blipFill>
          <a:blip r:embed="rId2"/>
          <a:srcRect/>
          <a:stretch>
            <a:fillRect/>
          </a:stretch>
        </p:blipFill>
        <p:spPr bwMode="auto">
          <a:xfrm>
            <a:off x="5486400" y="1371600"/>
            <a:ext cx="6629400" cy="4191000"/>
          </a:xfrm>
          <a:prstGeom prst="rect">
            <a:avLst/>
          </a:prstGeom>
          <a:noFill/>
          <a:ln w="9525">
            <a:noFill/>
            <a:miter lim="800000"/>
            <a:headEnd/>
            <a:tailEnd/>
          </a:ln>
          <a:effectLst/>
        </p:spPr>
      </p:pic>
      <p:sp>
        <p:nvSpPr>
          <p:cNvPr id="6" name="Rettangolo 5"/>
          <p:cNvSpPr/>
          <p:nvPr/>
        </p:nvSpPr>
        <p:spPr>
          <a:xfrm>
            <a:off x="354410" y="1593374"/>
            <a:ext cx="6480720" cy="2123658"/>
          </a:xfrm>
          <a:prstGeom prst="rect">
            <a:avLst/>
          </a:prstGeom>
        </p:spPr>
        <p:txBody>
          <a:bodyPr wrap="square">
            <a:spAutoFit/>
          </a:bodyPr>
          <a:lstStyle/>
          <a:p>
            <a:r>
              <a:rPr lang="it-IT" sz="2000" b="1" dirty="0" smtClean="0"/>
              <a:t>R </a:t>
            </a:r>
            <a:r>
              <a:rPr lang="it-IT" sz="2000" b="1" dirty="0" smtClean="0"/>
              <a:t>= P </a:t>
            </a:r>
            <a:r>
              <a:rPr lang="it-IT" sz="2000" b="1" dirty="0" smtClean="0">
                <a:latin typeface="Standard Symbols PS"/>
              </a:rPr>
              <a:t>·</a:t>
            </a:r>
            <a:r>
              <a:rPr lang="it-IT" sz="2000" b="1" dirty="0" smtClean="0"/>
              <a:t> V </a:t>
            </a:r>
            <a:r>
              <a:rPr lang="it-IT" sz="2000" b="1" dirty="0" smtClean="0">
                <a:latin typeface="Standard Symbols PS"/>
              </a:rPr>
              <a:t>·</a:t>
            </a:r>
            <a:r>
              <a:rPr lang="it-IT" sz="2000" b="1" dirty="0" smtClean="0"/>
              <a:t> E</a:t>
            </a:r>
            <a:endParaRPr lang="it-IT" sz="2000" dirty="0" smtClean="0"/>
          </a:p>
          <a:p>
            <a:endParaRPr lang="it-IT" sz="1600" b="1" dirty="0" smtClean="0"/>
          </a:p>
          <a:p>
            <a:pPr indent="119063">
              <a:buFont typeface="Arial" pitchFamily="34" charset="0"/>
              <a:buChar char="•"/>
            </a:pPr>
            <a:r>
              <a:rPr lang="it-IT" sz="1600" b="1" dirty="0" smtClean="0"/>
              <a:t>P</a:t>
            </a:r>
            <a:r>
              <a:rPr lang="it-IT" sz="1600" b="1" dirty="0" smtClean="0"/>
              <a:t> </a:t>
            </a:r>
            <a:r>
              <a:rPr lang="it-IT" sz="1600" dirty="0" smtClean="0"/>
              <a:t>è ”</a:t>
            </a:r>
            <a:r>
              <a:rPr lang="it-IT" sz="1600" b="1" dirty="0" smtClean="0"/>
              <a:t>pericolosità”</a:t>
            </a:r>
            <a:r>
              <a:rPr lang="it-IT" sz="1600" dirty="0" smtClean="0"/>
              <a:t>: 	Probabilità che un evento si verifichi con </a:t>
            </a:r>
            <a:r>
              <a:rPr lang="it-IT" sz="1600" dirty="0" smtClean="0"/>
              <a:t>			caratteristiche </a:t>
            </a:r>
            <a:r>
              <a:rPr lang="it-IT" sz="1600" dirty="0" smtClean="0"/>
              <a:t>assegnate. </a:t>
            </a:r>
          </a:p>
          <a:p>
            <a:pPr indent="119063">
              <a:buFont typeface="Arial" pitchFamily="34" charset="0"/>
              <a:buChar char="•"/>
            </a:pPr>
            <a:r>
              <a:rPr lang="it-IT" sz="1600" b="1" dirty="0" smtClean="0"/>
              <a:t>V</a:t>
            </a:r>
            <a:r>
              <a:rPr lang="it-IT" sz="1600" dirty="0" smtClean="0"/>
              <a:t> è ”</a:t>
            </a:r>
            <a:r>
              <a:rPr lang="it-IT" sz="1600" b="1" dirty="0" smtClean="0"/>
              <a:t>vulnerabilità”</a:t>
            </a:r>
            <a:r>
              <a:rPr lang="it-IT" sz="1600" dirty="0" smtClean="0"/>
              <a:t>: 	Propensione a subire danneggiamenti in conseguenza </a:t>
            </a:r>
            <a:r>
              <a:rPr lang="it-IT" sz="1600" dirty="0" smtClean="0"/>
              <a:t>		delle </a:t>
            </a:r>
            <a:r>
              <a:rPr lang="it-IT" sz="1600" dirty="0" smtClean="0"/>
              <a:t>sollecitazioni indotte dall’evento. </a:t>
            </a:r>
          </a:p>
          <a:p>
            <a:pPr indent="119063">
              <a:buFont typeface="Arial" pitchFamily="34" charset="0"/>
              <a:buChar char="•"/>
            </a:pPr>
            <a:r>
              <a:rPr lang="it-IT" sz="1600" b="1" dirty="0" smtClean="0"/>
              <a:t>E</a:t>
            </a:r>
            <a:r>
              <a:rPr lang="it-IT" sz="1600" dirty="0" smtClean="0"/>
              <a:t> è </a:t>
            </a:r>
            <a:r>
              <a:rPr lang="it-IT" sz="1600" b="1" dirty="0" smtClean="0"/>
              <a:t>”esposizione</a:t>
            </a:r>
            <a:r>
              <a:rPr lang="it-IT" sz="1600" dirty="0" smtClean="0"/>
              <a:t>”: 	Valore degli elementi a rischio in una data area, come </a:t>
            </a:r>
            <a:r>
              <a:rPr lang="it-IT" sz="1600" dirty="0" smtClean="0"/>
              <a:t>		le </a:t>
            </a:r>
            <a:r>
              <a:rPr lang="it-IT" sz="1600" dirty="0" smtClean="0"/>
              <a:t>vite umane o gli insediamenti</a:t>
            </a:r>
            <a:r>
              <a:rPr lang="it-IT" sz="1600" dirty="0" smtClean="0"/>
              <a:t>.</a:t>
            </a:r>
            <a:endParaRPr lang="it-IT" sz="1600" dirty="0" smtClean="0">
              <a:solidFill>
                <a:srgbClr val="FF0000"/>
              </a:solidFill>
            </a:endParaRPr>
          </a:p>
        </p:txBody>
      </p:sp>
      <p:pic>
        <p:nvPicPr>
          <p:cNvPr id="1027" name="Picture 3"/>
          <p:cNvPicPr>
            <a:picLocks noChangeAspect="1" noChangeArrowheads="1"/>
          </p:cNvPicPr>
          <p:nvPr/>
        </p:nvPicPr>
        <p:blipFill>
          <a:blip r:embed="rId3"/>
          <a:srcRect/>
          <a:stretch>
            <a:fillRect/>
          </a:stretch>
        </p:blipFill>
        <p:spPr bwMode="auto">
          <a:xfrm>
            <a:off x="5486400" y="1371600"/>
            <a:ext cx="6629400" cy="4191000"/>
          </a:xfrm>
          <a:prstGeom prst="rect">
            <a:avLst/>
          </a:prstGeom>
          <a:noFill/>
          <a:ln w="9525">
            <a:noFill/>
            <a:miter lim="800000"/>
            <a:headEnd/>
            <a:tailEnd/>
          </a:ln>
          <a:effectLst/>
        </p:spPr>
      </p:pic>
      <p:pic>
        <p:nvPicPr>
          <p:cNvPr id="1028" name="Picture 4"/>
          <p:cNvPicPr>
            <a:picLocks noChangeAspect="1" noChangeArrowheads="1"/>
          </p:cNvPicPr>
          <p:nvPr/>
        </p:nvPicPr>
        <p:blipFill>
          <a:blip r:embed="rId4"/>
          <a:srcRect/>
          <a:stretch>
            <a:fillRect/>
          </a:stretch>
        </p:blipFill>
        <p:spPr bwMode="auto">
          <a:xfrm>
            <a:off x="5486400" y="1371600"/>
            <a:ext cx="6629400" cy="4191000"/>
          </a:xfrm>
          <a:prstGeom prst="rect">
            <a:avLst/>
          </a:prstGeom>
          <a:noFill/>
          <a:ln w="9525">
            <a:noFill/>
            <a:miter lim="800000"/>
            <a:headEnd/>
            <a:tailEnd/>
          </a:ln>
          <a:effectLst/>
        </p:spPr>
      </p:pic>
      <p:pic>
        <p:nvPicPr>
          <p:cNvPr id="1029" name="Picture 5"/>
          <p:cNvPicPr>
            <a:picLocks noChangeAspect="1" noChangeArrowheads="1"/>
          </p:cNvPicPr>
          <p:nvPr/>
        </p:nvPicPr>
        <p:blipFill>
          <a:blip r:embed="rId5"/>
          <a:srcRect/>
          <a:stretch>
            <a:fillRect/>
          </a:stretch>
        </p:blipFill>
        <p:spPr bwMode="auto">
          <a:xfrm>
            <a:off x="5486400" y="1371600"/>
            <a:ext cx="6629400" cy="4191000"/>
          </a:xfrm>
          <a:prstGeom prst="rect">
            <a:avLst/>
          </a:prstGeom>
          <a:noFill/>
          <a:ln w="9525">
            <a:noFill/>
            <a:miter lim="800000"/>
            <a:headEnd/>
            <a:tailEnd/>
          </a:ln>
          <a:effectLst/>
        </p:spPr>
      </p:pic>
      <p:sp>
        <p:nvSpPr>
          <p:cNvPr id="9" name="Segnaposto contenuto 2"/>
          <p:cNvSpPr txBox="1">
            <a:spLocks/>
          </p:cNvSpPr>
          <p:nvPr/>
        </p:nvSpPr>
        <p:spPr>
          <a:xfrm>
            <a:off x="335360" y="3860105"/>
            <a:ext cx="6408712" cy="2737247"/>
          </a:xfrm>
          <a:prstGeom prst="rect">
            <a:avLst/>
          </a:prstGeom>
        </p:spPr>
        <p:txBody>
          <a:bodyPr/>
          <a:lstStyle/>
          <a:p>
            <a:pPr marL="182563" marR="0" lvl="0" indent="-18256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b="0" i="0" u="none" strike="noStrike" kern="1200" cap="none" spc="0" normalizeH="0" baseline="0" noProof="0" dirty="0" smtClean="0">
                <a:ln>
                  <a:noFill/>
                </a:ln>
                <a:solidFill>
                  <a:schemeClr val="tx1"/>
                </a:solidFill>
                <a:effectLst/>
                <a:uLnTx/>
                <a:uFillTx/>
                <a:latin typeface="+mn-lt"/>
                <a:ea typeface="+mn-ea"/>
                <a:cs typeface="+mn-cs"/>
              </a:rPr>
              <a:t>La probabilità di superamento può essere espressa in termini di tempo di ritorno: P = f(T).</a:t>
            </a:r>
          </a:p>
          <a:p>
            <a:pPr marL="182563" marR="0" lvl="0" indent="-18256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b="0" i="0" u="none" strike="noStrike" kern="1200" cap="none" spc="0" normalizeH="0" baseline="0" noProof="0" dirty="0" smtClean="0">
                <a:ln>
                  <a:noFill/>
                </a:ln>
                <a:solidFill>
                  <a:schemeClr val="tx1"/>
                </a:solidFill>
                <a:effectLst/>
                <a:uLnTx/>
                <a:uFillTx/>
                <a:latin typeface="+mn-lt"/>
                <a:ea typeface="+mn-ea"/>
                <a:cs typeface="+mn-cs"/>
              </a:rPr>
              <a:t>La vulnerabilità è generalmente espressa nel </a:t>
            </a:r>
            <a:r>
              <a:rPr kumimoji="0" lang="it-IT" b="0" i="0" u="none" strike="noStrike" kern="1200" cap="none" spc="0" normalizeH="0" baseline="0" noProof="0" dirty="0" err="1" smtClean="0">
                <a:ln>
                  <a:noFill/>
                </a:ln>
                <a:solidFill>
                  <a:schemeClr val="tx1"/>
                </a:solidFill>
                <a:effectLst/>
                <a:uLnTx/>
                <a:uFillTx/>
                <a:latin typeface="+mn-lt"/>
                <a:ea typeface="+mn-ea"/>
                <a:cs typeface="+mn-cs"/>
              </a:rPr>
              <a:t>range</a:t>
            </a:r>
            <a:r>
              <a:rPr kumimoji="0" lang="it-IT" b="0" i="0" u="none" strike="noStrike" kern="1200" cap="none" spc="0" normalizeH="0" baseline="0" noProof="0" dirty="0" smtClean="0">
                <a:ln>
                  <a:noFill/>
                </a:ln>
                <a:solidFill>
                  <a:schemeClr val="tx1"/>
                </a:solidFill>
                <a:effectLst/>
                <a:uLnTx/>
                <a:uFillTx/>
                <a:latin typeface="+mn-lt"/>
                <a:ea typeface="+mn-ea"/>
                <a:cs typeface="+mn-cs"/>
              </a:rPr>
              <a:t> 0-1 mediante analisi idrologica/idraulica.</a:t>
            </a:r>
          </a:p>
          <a:p>
            <a:pPr marL="182563" marR="0" lvl="0" indent="-182563"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it-IT" b="0" i="0" u="none" strike="noStrike" kern="1200" cap="none" spc="0" normalizeH="0" baseline="0" noProof="0" dirty="0" smtClean="0">
                <a:ln>
                  <a:noFill/>
                </a:ln>
                <a:solidFill>
                  <a:schemeClr val="tx1"/>
                </a:solidFill>
                <a:effectLst/>
                <a:uLnTx/>
                <a:uFillTx/>
                <a:latin typeface="+mn-lt"/>
                <a:ea typeface="+mn-ea"/>
                <a:cs typeface="+mn-cs"/>
              </a:rPr>
              <a:t>L’esposizione è generalmente espressa con una unità di misura di natura economica mediante analisi</a:t>
            </a:r>
            <a:r>
              <a:rPr lang="it-IT" dirty="0" smtClean="0"/>
              <a:t> </a:t>
            </a:r>
            <a:r>
              <a:rPr kumimoji="0" lang="it-IT" b="0" i="0" u="none" strike="noStrike" kern="1200" cap="none" spc="0" normalizeH="0" baseline="0" noProof="0" dirty="0" smtClean="0">
                <a:ln>
                  <a:noFill/>
                </a:ln>
                <a:solidFill>
                  <a:schemeClr val="tx1"/>
                </a:solidFill>
                <a:effectLst/>
                <a:uLnTx/>
                <a:uFillTx/>
                <a:latin typeface="+mn-lt"/>
                <a:ea typeface="+mn-ea"/>
                <a:cs typeface="+mn-cs"/>
              </a:rPr>
              <a:t>idrologica/idraulica/socio-economica.</a:t>
            </a: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0" lang="it-IT" b="0" i="0" u="none" strike="noStrike" kern="1200" cap="none" spc="0" normalizeH="0" baseline="0" noProof="0" dirty="0" smtClean="0">
                <a:ln>
                  <a:noFill/>
                </a:ln>
                <a:solidFill>
                  <a:schemeClr val="tx1"/>
                </a:solidFill>
                <a:effectLst/>
                <a:uLnTx/>
                <a:uFillTx/>
                <a:latin typeface="+mn-lt"/>
                <a:ea typeface="+mn-ea"/>
                <a:cs typeface="+mn-cs"/>
              </a:rPr>
              <a:t>  NB: il concetto di tempo di ritorno </a:t>
            </a:r>
            <a:r>
              <a:rPr kumimoji="0" lang="it-IT" b="1" i="0" u="none" strike="noStrike" kern="1200" cap="none" spc="0" normalizeH="0" baseline="0" noProof="0" dirty="0" smtClean="0">
                <a:ln>
                  <a:noFill/>
                </a:ln>
                <a:solidFill>
                  <a:schemeClr val="tx1"/>
                </a:solidFill>
                <a:effectLst/>
                <a:uLnTx/>
                <a:uFillTx/>
                <a:latin typeface="+mn-lt"/>
                <a:ea typeface="+mn-ea"/>
                <a:cs typeface="+mn-cs"/>
              </a:rPr>
              <a:t>NON</a:t>
            </a:r>
            <a:r>
              <a:rPr kumimoji="0" lang="it-IT" b="0" i="0" u="none" strike="noStrike" kern="1200" cap="none" spc="0" normalizeH="0" baseline="0" noProof="0" dirty="0" smtClean="0">
                <a:ln>
                  <a:noFill/>
                </a:ln>
                <a:solidFill>
                  <a:schemeClr val="tx1"/>
                </a:solidFill>
                <a:effectLst/>
                <a:uLnTx/>
                <a:uFillTx/>
                <a:latin typeface="+mn-lt"/>
                <a:ea typeface="+mn-ea"/>
                <a:cs typeface="+mn-cs"/>
              </a:rPr>
              <a:t> è superato</a:t>
            </a: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2000"/>
                                        <p:tgtEl>
                                          <p:spTgt spid="102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28"/>
                                        </p:tgtEl>
                                        <p:attrNameLst>
                                          <p:attrName>style.visibility</p:attrName>
                                        </p:attrNameLst>
                                      </p:cBhvr>
                                      <p:to>
                                        <p:strVal val="visible"/>
                                      </p:to>
                                    </p:set>
                                    <p:animEffect transition="in" filter="fade">
                                      <p:cBhvr>
                                        <p:cTn id="12" dur="2000"/>
                                        <p:tgtEl>
                                          <p:spTgt spid="10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29"/>
                                        </p:tgtEl>
                                        <p:attrNameLst>
                                          <p:attrName>style.visibility</p:attrName>
                                        </p:attrNameLst>
                                      </p:cBhvr>
                                      <p:to>
                                        <p:strVal val="visible"/>
                                      </p:to>
                                    </p:set>
                                    <p:animEffect transition="in" filter="fade">
                                      <p:cBhvr>
                                        <p:cTn id="17"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357166"/>
            <a:ext cx="11233149" cy="648071"/>
          </a:xfrm>
        </p:spPr>
        <p:txBody>
          <a:bodyPr/>
          <a:lstStyle/>
          <a:p>
            <a:r>
              <a:rPr lang="en-GB" sz="3200" dirty="0" err="1" smtClean="0">
                <a:latin typeface="Calibri" panose="020F0502020204030204" pitchFamily="34" charset="0"/>
                <a:cs typeface="Calibri" panose="020F0502020204030204" pitchFamily="34" charset="0"/>
              </a:rPr>
              <a:t>Cambiamento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ed</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acqua</a:t>
            </a:r>
            <a:r>
              <a:rPr lang="en-GB" sz="3200" dirty="0" smtClean="0">
                <a:latin typeface="Calibri" panose="020F0502020204030204" pitchFamily="34" charset="0"/>
                <a:cs typeface="Calibri" panose="020F0502020204030204" pitchFamily="34" charset="0"/>
              </a:rPr>
              <a:t>: un </a:t>
            </a:r>
            <a:r>
              <a:rPr lang="en-GB" sz="3200" dirty="0" err="1" smtClean="0">
                <a:latin typeface="Calibri" panose="020F0502020204030204" pitchFamily="34" charset="0"/>
                <a:cs typeface="Calibri" panose="020F0502020204030204" pitchFamily="34" charset="0"/>
              </a:rPr>
              <a:t>punto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interrogativo</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51098" y="4653235"/>
            <a:ext cx="11424592" cy="575965"/>
          </a:xfrm>
        </p:spPr>
        <p:txBody>
          <a:bodyPr/>
          <a:lstStyle/>
          <a:p>
            <a:pPr>
              <a:spcAft>
                <a:spcPts val="1200"/>
              </a:spcAft>
            </a:pPr>
            <a:r>
              <a:rPr lang="en-GB" dirty="0" smtClean="0">
                <a:latin typeface="Calibri" panose="020F0502020204030204" pitchFamily="34" charset="0"/>
                <a:cs typeface="Calibri" panose="020F0502020204030204" pitchFamily="34" charset="0"/>
              </a:rPr>
              <a:t>Il </a:t>
            </a:r>
            <a:r>
              <a:rPr lang="en-GB" dirty="0" err="1" smtClean="0">
                <a:latin typeface="Calibri" panose="020F0502020204030204" pitchFamily="34" charset="0"/>
                <a:cs typeface="Calibri" panose="020F0502020204030204" pitchFamily="34" charset="0"/>
              </a:rPr>
              <a:t>cambiamento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climatico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rappresenta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una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delle</a:t>
            </a:r>
            <a:r>
              <a:rPr lang="en-GB" dirty="0" smtClean="0">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grandi</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sfide</a:t>
            </a:r>
            <a:r>
              <a:rPr lang="en-GB" dirty="0" smtClean="0">
                <a:solidFill>
                  <a:srgbClr val="FF0000"/>
                </a:solidFill>
                <a:latin typeface="Calibri" panose="020F0502020204030204" pitchFamily="34" charset="0"/>
                <a:cs typeface="Calibri" panose="020F0502020204030204" pitchFamily="34" charset="0"/>
              </a:rPr>
              <a:t> per </a:t>
            </a:r>
            <a:r>
              <a:rPr lang="en-GB" dirty="0" err="1" smtClean="0">
                <a:solidFill>
                  <a:srgbClr val="FF0000"/>
                </a:solidFill>
                <a:latin typeface="Calibri" panose="020F0502020204030204" pitchFamily="34" charset="0"/>
                <a:cs typeface="Calibri" panose="020F0502020204030204" pitchFamily="34" charset="0"/>
              </a:rPr>
              <a:t>l’umanità</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nel</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ventunesimo</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secolo</a:t>
            </a:r>
            <a:r>
              <a:rPr lang="en-GB" dirty="0" smtClean="0">
                <a:latin typeface="Calibri" panose="020F0502020204030204" pitchFamily="34" charset="0"/>
                <a:cs typeface="Calibri" panose="020F0502020204030204" pitchFamily="34" charset="0"/>
              </a:rPr>
              <a:t>, per </a:t>
            </a:r>
            <a:r>
              <a:rPr lang="en-GB" dirty="0" err="1" smtClean="0">
                <a:latin typeface="Calibri" panose="020F0502020204030204" pitchFamily="34" charset="0"/>
                <a:cs typeface="Calibri" panose="020F0502020204030204" pitchFamily="34" charset="0"/>
              </a:rPr>
              <a:t>il</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suo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carattere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globale</a:t>
            </a:r>
            <a:r>
              <a:rPr lang="en-GB" dirty="0" smtClean="0">
                <a:latin typeface="Calibri" panose="020F0502020204030204" pitchFamily="34" charset="0"/>
                <a:cs typeface="Calibri" panose="020F0502020204030204" pitchFamily="34" charset="0"/>
              </a:rPr>
              <a:t> e la </a:t>
            </a:r>
            <a:r>
              <a:rPr lang="en-GB" dirty="0" err="1" smtClean="0">
                <a:latin typeface="Calibri" panose="020F0502020204030204" pitchFamily="34" charset="0"/>
                <a:cs typeface="Calibri" panose="020F0502020204030204" pitchFamily="34" charset="0"/>
              </a:rPr>
              <a:t>stretta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connessione</a:t>
            </a:r>
            <a:r>
              <a:rPr lang="en-GB" dirty="0" smtClean="0">
                <a:latin typeface="Calibri" panose="020F0502020204030204" pitchFamily="34" charset="0"/>
                <a:cs typeface="Calibri" panose="020F0502020204030204" pitchFamily="34" charset="0"/>
              </a:rPr>
              <a:t> con </a:t>
            </a:r>
            <a:r>
              <a:rPr lang="en-GB" dirty="0" err="1" smtClean="0">
                <a:latin typeface="Calibri" panose="020F0502020204030204" pitchFamily="34" charset="0"/>
                <a:cs typeface="Calibri" panose="020F0502020204030204" pitchFamily="34" charset="0"/>
              </a:rPr>
              <a:t>l’energia</a:t>
            </a:r>
            <a:r>
              <a:rPr lang="en-GB" dirty="0" smtClean="0">
                <a:latin typeface="Calibri" panose="020F0502020204030204" pitchFamily="34" charset="0"/>
                <a:cs typeface="Calibri" panose="020F0502020204030204" pitchFamily="34" charset="0"/>
              </a:rPr>
              <a:t>, la </a:t>
            </a:r>
            <a:r>
              <a:rPr lang="en-GB" dirty="0" err="1" smtClean="0">
                <a:latin typeface="Calibri" panose="020F0502020204030204" pitchFamily="34" charset="0"/>
                <a:cs typeface="Calibri" panose="020F0502020204030204" pitchFamily="34" charset="0"/>
              </a:rPr>
              <a:t>produzione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agricola</a:t>
            </a:r>
            <a:r>
              <a:rPr lang="en-GB" dirty="0" smtClean="0">
                <a:latin typeface="Calibri" panose="020F0502020204030204" pitchFamily="34" charset="0"/>
                <a:cs typeface="Calibri" panose="020F0502020204030204" pitchFamily="34" charset="0"/>
              </a:rPr>
              <a:t> e la </a:t>
            </a:r>
            <a:r>
              <a:rPr lang="en-GB" dirty="0" err="1" smtClean="0">
                <a:latin typeface="Calibri" panose="020F0502020204030204" pitchFamily="34" charset="0"/>
                <a:cs typeface="Calibri" panose="020F0502020204030204" pitchFamily="34" charset="0"/>
              </a:rPr>
              <a:t>disponibilità</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acqua</a:t>
            </a:r>
            <a:r>
              <a:rPr lang="en-GB" dirty="0" smtClean="0">
                <a:latin typeface="Calibri" panose="020F0502020204030204" pitchFamily="34" charset="0"/>
                <a:cs typeface="Calibri" panose="020F0502020204030204" pitchFamily="34" charset="0"/>
              </a:rPr>
              <a:t> dolce.</a:t>
            </a:r>
          </a:p>
          <a:p>
            <a:pPr>
              <a:spcAft>
                <a:spcPts val="1200"/>
              </a:spcAft>
            </a:pPr>
            <a:r>
              <a:rPr lang="en-GB" sz="2400" b="1" dirty="0" smtClean="0">
                <a:solidFill>
                  <a:srgbClr val="FF0000"/>
                </a:solidFill>
                <a:latin typeface="Calibri" panose="020F0502020204030204" pitchFamily="34" charset="0"/>
                <a:cs typeface="Calibri" panose="020F0502020204030204" pitchFamily="34" charset="0"/>
              </a:rPr>
              <a:t>Il </a:t>
            </a:r>
            <a:r>
              <a:rPr lang="en-GB" sz="2400" b="1" dirty="0" err="1" smtClean="0">
                <a:solidFill>
                  <a:srgbClr val="FF0000"/>
                </a:solidFill>
                <a:latin typeface="Calibri" panose="020F0502020204030204" pitchFamily="34" charset="0"/>
                <a:cs typeface="Calibri" panose="020F0502020204030204" pitchFamily="34" charset="0"/>
              </a:rPr>
              <a:t>rapporto</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fra</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cambiamento</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climatico</a:t>
            </a:r>
            <a:r>
              <a:rPr lang="en-GB" sz="2400" b="1" dirty="0" smtClean="0">
                <a:solidFill>
                  <a:srgbClr val="FF0000"/>
                </a:solidFill>
                <a:latin typeface="Calibri" panose="020F0502020204030204" pitchFamily="34" charset="0"/>
                <a:cs typeface="Calibri" panose="020F0502020204030204" pitchFamily="34" charset="0"/>
              </a:rPr>
              <a:t> e </a:t>
            </a:r>
            <a:r>
              <a:rPr lang="en-GB" sz="2400" b="1" dirty="0" err="1" smtClean="0">
                <a:solidFill>
                  <a:srgbClr val="FF0000"/>
                </a:solidFill>
                <a:latin typeface="Calibri" panose="020F0502020204030204" pitchFamily="34" charset="0"/>
                <a:cs typeface="Calibri" panose="020F0502020204030204" pitchFamily="34" charset="0"/>
              </a:rPr>
              <a:t>risorse</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idriche</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suscita</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interrogativi</a:t>
            </a:r>
            <a:r>
              <a:rPr lang="en-GB" sz="2400" b="1" dirty="0" smtClean="0">
                <a:solidFill>
                  <a:srgbClr val="FF0000"/>
                </a:solidFill>
                <a:latin typeface="Calibri" panose="020F0502020204030204" pitchFamily="34" charset="0"/>
                <a:cs typeface="Calibri" panose="020F0502020204030204" pitchFamily="34" charset="0"/>
              </a:rPr>
              <a:t> </a:t>
            </a:r>
            <a:r>
              <a:rPr lang="en-GB" sz="2400" b="1" dirty="0" err="1" smtClean="0">
                <a:solidFill>
                  <a:srgbClr val="FF0000"/>
                </a:solidFill>
                <a:latin typeface="Calibri" panose="020F0502020204030204" pitchFamily="34" charset="0"/>
                <a:cs typeface="Calibri" panose="020F0502020204030204" pitchFamily="34" charset="0"/>
              </a:rPr>
              <a:t>complessi</a:t>
            </a:r>
            <a:endParaRPr lang="en-GB" sz="2400" b="1" dirty="0" smtClean="0">
              <a:solidFill>
                <a:srgbClr val="FF0000"/>
              </a:solidFill>
              <a:latin typeface="Calibri" panose="020F0502020204030204" pitchFamily="34" charset="0"/>
              <a:cs typeface="Calibri" panose="020F0502020204030204" pitchFamily="34" charset="0"/>
            </a:endParaRPr>
          </a:p>
        </p:txBody>
      </p:sp>
      <p:pic>
        <p:nvPicPr>
          <p:cNvPr id="6" name="Immagine 5" descr="genova.gif"/>
          <p:cNvPicPr>
            <a:picLocks noChangeAspect="1"/>
          </p:cNvPicPr>
          <p:nvPr/>
        </p:nvPicPr>
        <p:blipFill>
          <a:blip r:embed="rId2"/>
          <a:stretch>
            <a:fillRect/>
          </a:stretch>
        </p:blipFill>
        <p:spPr>
          <a:xfrm>
            <a:off x="551384" y="908720"/>
            <a:ext cx="5095884" cy="3395133"/>
          </a:xfrm>
          <a:prstGeom prst="rect">
            <a:avLst/>
          </a:prstGeom>
        </p:spPr>
      </p:pic>
      <p:pic>
        <p:nvPicPr>
          <p:cNvPr id="5" name="Picture 3"/>
          <p:cNvPicPr>
            <a:picLocks noChangeAspect="1" noChangeArrowheads="1"/>
          </p:cNvPicPr>
          <p:nvPr/>
        </p:nvPicPr>
        <p:blipFill>
          <a:blip r:embed="rId3"/>
          <a:srcRect/>
          <a:stretch>
            <a:fillRect/>
          </a:stretch>
        </p:blipFill>
        <p:spPr bwMode="auto">
          <a:xfrm>
            <a:off x="8184232" y="764704"/>
            <a:ext cx="3600400" cy="36004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4"/>
          <a:srcRect/>
          <a:stretch>
            <a:fillRect/>
          </a:stretch>
        </p:blipFill>
        <p:spPr bwMode="auto">
          <a:xfrm>
            <a:off x="5735960" y="1340768"/>
            <a:ext cx="2422434" cy="2428677"/>
          </a:xfrm>
          <a:prstGeom prst="rect">
            <a:avLst/>
          </a:prstGeom>
          <a:noFill/>
          <a:ln w="9525">
            <a:noFill/>
            <a:miter lim="800000"/>
            <a:headEnd/>
            <a:tailEnd/>
          </a:ln>
          <a:effectLst/>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egnaposto contenuto 2"/>
          <p:cNvSpPr>
            <a:spLocks noGrp="1"/>
          </p:cNvSpPr>
          <p:nvPr>
            <p:ph sz="half" idx="1"/>
          </p:nvPr>
        </p:nvSpPr>
        <p:spPr>
          <a:xfrm>
            <a:off x="471488" y="2397145"/>
            <a:ext cx="4614862" cy="3889375"/>
          </a:xfrm>
        </p:spPr>
        <p:txBody>
          <a:bodyPr/>
          <a:lstStyle/>
          <a:p>
            <a:pPr marL="182563" indent="-182563" eaLnBrk="1" hangingPunct="1">
              <a:buFont typeface="Arial" pitchFamily="34" charset="0"/>
              <a:buChar char="•"/>
            </a:pPr>
            <a:r>
              <a:rPr lang="it-IT" sz="1800" dirty="0" smtClean="0"/>
              <a:t>Gli interventi strutturali riducono in prima istanza la vulnerabilità in un intervallo di tempi di ritorno che è necessario definire.</a:t>
            </a:r>
          </a:p>
          <a:p>
            <a:pPr marL="182563" indent="-182563" eaLnBrk="1" hangingPunct="1">
              <a:buFont typeface="Arial" pitchFamily="34" charset="0"/>
              <a:buChar char="•"/>
            </a:pPr>
            <a:r>
              <a:rPr lang="it-IT" sz="1800" dirty="0" smtClean="0"/>
              <a:t>Oltre detto intervallo la vulnerabilità potrebbe aumentare (es. dam break).</a:t>
            </a:r>
          </a:p>
          <a:p>
            <a:pPr marL="182563" indent="-182563" eaLnBrk="1" hangingPunct="1">
              <a:buFont typeface="Arial" pitchFamily="34" charset="0"/>
              <a:buChar char="•"/>
            </a:pPr>
            <a:r>
              <a:rPr lang="it-IT" sz="1800" dirty="0" smtClean="0"/>
              <a:t>L’intervento strutturale potrebbe causare una crescita dell’esposizione </a:t>
            </a:r>
            <a:r>
              <a:rPr lang="it-IT" sz="1800" dirty="0" smtClean="0"/>
              <a:t>(“effetto argine”).</a:t>
            </a:r>
            <a:endParaRPr lang="it-IT" sz="1800" dirty="0" smtClean="0"/>
          </a:p>
        </p:txBody>
      </p:sp>
      <p:sp>
        <p:nvSpPr>
          <p:cNvPr id="16388" name="CasellaDiTesto 6"/>
          <p:cNvSpPr txBox="1">
            <a:spLocks noChangeArrowheads="1"/>
          </p:cNvSpPr>
          <p:nvPr/>
        </p:nvSpPr>
        <p:spPr bwMode="auto">
          <a:xfrm>
            <a:off x="2727325" y="6623050"/>
            <a:ext cx="6742113" cy="246063"/>
          </a:xfrm>
          <a:prstGeom prst="rect">
            <a:avLst/>
          </a:prstGeom>
          <a:solidFill>
            <a:schemeClr val="bg1"/>
          </a:solidFill>
          <a:ln w="9525">
            <a:noFill/>
            <a:miter lim="800000"/>
            <a:headEnd/>
            <a:tailEnd/>
          </a:ln>
        </p:spPr>
        <p:txBody>
          <a:bodyPr>
            <a:spAutoFit/>
          </a:bodyPr>
          <a:lstStyle/>
          <a:p>
            <a:pPr algn="ctr" eaLnBrk="1" hangingPunct="1"/>
            <a:r>
              <a:rPr lang="it-IT" sz="1000" b="1" dirty="0"/>
              <a:t>Presentazione </a:t>
            </a:r>
            <a:r>
              <a:rPr lang="it-IT" sz="1000" b="1" dirty="0" smtClean="0"/>
              <a:t>scaricabile dal sito </a:t>
            </a:r>
            <a:r>
              <a:rPr lang="it-IT" sz="1000" b="1" dirty="0"/>
              <a:t>http://www.albertomontanari.it – E-mail</a:t>
            </a:r>
            <a:r>
              <a:rPr lang="it-IT" sz="1000" b="1" dirty="0">
                <a:latin typeface="Arial" pitchFamily="34" charset="0"/>
              </a:rPr>
              <a:t>: alberto.montanari@unibo.it</a:t>
            </a:r>
          </a:p>
        </p:txBody>
      </p:sp>
      <p:sp>
        <p:nvSpPr>
          <p:cNvPr id="16389" name="Titolo 1"/>
          <p:cNvSpPr>
            <a:spLocks noGrp="1"/>
          </p:cNvSpPr>
          <p:nvPr>
            <p:ph type="title"/>
          </p:nvPr>
        </p:nvSpPr>
        <p:spPr>
          <a:xfrm>
            <a:off x="452398" y="349250"/>
            <a:ext cx="6049964" cy="917575"/>
          </a:xfrm>
        </p:spPr>
        <p:txBody>
          <a:bodyPr/>
          <a:lstStyle/>
          <a:p>
            <a:pPr algn="l" eaLnBrk="1" hangingPunct="1"/>
            <a:r>
              <a:rPr lang="it-IT" sz="3200" b="1" dirty="0" smtClean="0">
                <a:solidFill>
                  <a:srgbClr val="BD2B0B"/>
                </a:solidFill>
                <a:latin typeface="Calibri" panose="020F0502020204030204" pitchFamily="34" charset="0"/>
                <a:ea typeface="+mn-ea"/>
                <a:cs typeface="Calibri" panose="020F0502020204030204" pitchFamily="34" charset="0"/>
              </a:rPr>
              <a:t>Interventi strutturali</a:t>
            </a:r>
          </a:p>
        </p:txBody>
      </p:sp>
      <p:pic>
        <p:nvPicPr>
          <p:cNvPr id="16390" name="Picture 5"/>
          <p:cNvPicPr>
            <a:picLocks noChangeAspect="1" noChangeArrowheads="1"/>
          </p:cNvPicPr>
          <p:nvPr/>
        </p:nvPicPr>
        <p:blipFill>
          <a:blip r:embed="rId2"/>
          <a:srcRect/>
          <a:stretch>
            <a:fillRect/>
          </a:stretch>
        </p:blipFill>
        <p:spPr bwMode="auto">
          <a:xfrm>
            <a:off x="4938713" y="1417638"/>
            <a:ext cx="7246937" cy="4581525"/>
          </a:xfrm>
          <a:prstGeom prst="rect">
            <a:avLst/>
          </a:prstGeom>
          <a:noFill/>
          <a:ln w="9525">
            <a:noFill/>
            <a:miter lim="800000"/>
            <a:headEnd/>
            <a:tailEnd/>
          </a:ln>
        </p:spPr>
      </p:pic>
      <p:pic>
        <p:nvPicPr>
          <p:cNvPr id="24582" name="Picture 6"/>
          <p:cNvPicPr>
            <a:picLocks noChangeAspect="1" noChangeArrowheads="1"/>
          </p:cNvPicPr>
          <p:nvPr/>
        </p:nvPicPr>
        <p:blipFill>
          <a:blip r:embed="rId3"/>
          <a:srcRect/>
          <a:stretch>
            <a:fillRect/>
          </a:stretch>
        </p:blipFill>
        <p:spPr bwMode="auto">
          <a:xfrm>
            <a:off x="4938713" y="1417638"/>
            <a:ext cx="7246937" cy="4581525"/>
          </a:xfrm>
          <a:prstGeom prst="rect">
            <a:avLst/>
          </a:prstGeom>
          <a:noFill/>
          <a:ln w="9525">
            <a:noFill/>
            <a:miter lim="800000"/>
            <a:headEnd/>
            <a:tailEnd/>
          </a:ln>
        </p:spPr>
      </p:pic>
      <p:pic>
        <p:nvPicPr>
          <p:cNvPr id="24583" name="Picture 7"/>
          <p:cNvPicPr>
            <a:picLocks noChangeAspect="1" noChangeArrowheads="1"/>
          </p:cNvPicPr>
          <p:nvPr/>
        </p:nvPicPr>
        <p:blipFill>
          <a:blip r:embed="rId4"/>
          <a:srcRect/>
          <a:stretch>
            <a:fillRect/>
          </a:stretch>
        </p:blipFill>
        <p:spPr bwMode="auto">
          <a:xfrm>
            <a:off x="4938713" y="1417638"/>
            <a:ext cx="7246937" cy="4581525"/>
          </a:xfrm>
          <a:prstGeom prst="rect">
            <a:avLst/>
          </a:prstGeom>
          <a:noFill/>
          <a:ln w="9525">
            <a:noFill/>
            <a:miter lim="800000"/>
            <a:headEnd/>
            <a:tailEnd/>
          </a:ln>
        </p:spPr>
      </p:pic>
      <p:sp>
        <p:nvSpPr>
          <p:cNvPr id="16393" name="CasellaDiTesto 8"/>
          <p:cNvSpPr txBox="1">
            <a:spLocks noChangeArrowheads="1"/>
          </p:cNvSpPr>
          <p:nvPr/>
        </p:nvSpPr>
        <p:spPr bwMode="auto">
          <a:xfrm>
            <a:off x="8023225" y="1408113"/>
            <a:ext cx="2125663" cy="708025"/>
          </a:xfrm>
          <a:prstGeom prst="rect">
            <a:avLst/>
          </a:prstGeom>
          <a:noFill/>
          <a:ln w="9525">
            <a:noFill/>
            <a:miter lim="800000"/>
            <a:headEnd/>
            <a:tailEnd/>
          </a:ln>
        </p:spPr>
        <p:txBody>
          <a:bodyPr>
            <a:spAutoFit/>
          </a:bodyPr>
          <a:lstStyle/>
          <a:p>
            <a:pPr eaLnBrk="1" hangingPunct="1"/>
            <a:r>
              <a:rPr lang="it-IT" sz="4000" b="1"/>
              <a:t>R = P·V·E</a:t>
            </a:r>
          </a:p>
        </p:txBody>
      </p:sp>
      <p:sp>
        <p:nvSpPr>
          <p:cNvPr id="16394" name="CasellaDiTesto 8"/>
          <p:cNvSpPr txBox="1">
            <a:spLocks noChangeArrowheads="1"/>
          </p:cNvSpPr>
          <p:nvPr/>
        </p:nvSpPr>
        <p:spPr bwMode="auto">
          <a:xfrm>
            <a:off x="11476038" y="2060575"/>
            <a:ext cx="503237" cy="585788"/>
          </a:xfrm>
          <a:prstGeom prst="rect">
            <a:avLst/>
          </a:prstGeom>
          <a:noFill/>
          <a:ln w="9525">
            <a:noFill/>
            <a:miter lim="800000"/>
            <a:headEnd/>
            <a:tailEnd/>
          </a:ln>
        </p:spPr>
        <p:txBody>
          <a:bodyPr>
            <a:spAutoFit/>
          </a:bodyPr>
          <a:lstStyle/>
          <a:p>
            <a:pPr eaLnBrk="1" hangingPunct="1"/>
            <a:r>
              <a:rPr lang="it-IT" sz="3200" b="1"/>
              <a:t>E</a:t>
            </a:r>
          </a:p>
        </p:txBody>
      </p:sp>
      <p:sp>
        <p:nvSpPr>
          <p:cNvPr id="16395" name="CasellaDiTesto 8"/>
          <p:cNvSpPr txBox="1">
            <a:spLocks noChangeArrowheads="1"/>
          </p:cNvSpPr>
          <p:nvPr/>
        </p:nvSpPr>
        <p:spPr bwMode="auto">
          <a:xfrm>
            <a:off x="11472863" y="2811463"/>
            <a:ext cx="501650" cy="585787"/>
          </a:xfrm>
          <a:prstGeom prst="rect">
            <a:avLst/>
          </a:prstGeom>
          <a:noFill/>
          <a:ln w="9525">
            <a:noFill/>
            <a:miter lim="800000"/>
            <a:headEnd/>
            <a:tailEnd/>
          </a:ln>
        </p:spPr>
        <p:txBody>
          <a:bodyPr>
            <a:spAutoFit/>
          </a:bodyPr>
          <a:lstStyle/>
          <a:p>
            <a:pPr eaLnBrk="1" hangingPunct="1"/>
            <a:r>
              <a:rPr lang="it-IT" sz="3200" b="1"/>
              <a:t>V</a:t>
            </a:r>
          </a:p>
        </p:txBody>
      </p:sp>
      <p:grpSp>
        <p:nvGrpSpPr>
          <p:cNvPr id="2" name="Gruppo 13"/>
          <p:cNvGrpSpPr>
            <a:grpSpLocks/>
          </p:cNvGrpSpPr>
          <p:nvPr/>
        </p:nvGrpSpPr>
        <p:grpSpPr bwMode="auto">
          <a:xfrm>
            <a:off x="8999538" y="5834063"/>
            <a:ext cx="2771775" cy="534987"/>
            <a:chOff x="8998772" y="5834743"/>
            <a:chExt cx="2772229" cy="533752"/>
          </a:xfrm>
        </p:grpSpPr>
        <p:pic>
          <p:nvPicPr>
            <p:cNvPr id="16397" name="Picture 12"/>
            <p:cNvPicPr>
              <a:picLocks noChangeArrowheads="1"/>
            </p:cNvPicPr>
            <p:nvPr/>
          </p:nvPicPr>
          <p:blipFill>
            <a:blip r:embed="rId5"/>
            <a:srcRect/>
            <a:stretch>
              <a:fillRect/>
            </a:stretch>
          </p:blipFill>
          <p:spPr bwMode="auto">
            <a:xfrm rot="5400000" flipH="1">
              <a:off x="9849254" y="5078743"/>
              <a:ext cx="324000" cy="1836000"/>
            </a:xfrm>
            <a:prstGeom prst="rect">
              <a:avLst/>
            </a:prstGeom>
            <a:noFill/>
            <a:ln w="9525">
              <a:noFill/>
              <a:miter lim="800000"/>
              <a:headEnd/>
              <a:tailEnd/>
            </a:ln>
          </p:spPr>
        </p:pic>
        <p:sp>
          <p:nvSpPr>
            <p:cNvPr id="16398" name="CasellaDiTesto 12"/>
            <p:cNvSpPr txBox="1">
              <a:spLocks noChangeArrowheads="1"/>
            </p:cNvSpPr>
            <p:nvPr/>
          </p:nvSpPr>
          <p:spPr bwMode="auto">
            <a:xfrm>
              <a:off x="8998772" y="5999163"/>
              <a:ext cx="2772229" cy="369332"/>
            </a:xfrm>
            <a:prstGeom prst="rect">
              <a:avLst/>
            </a:prstGeom>
            <a:noFill/>
            <a:ln w="9525">
              <a:noFill/>
              <a:miter lim="800000"/>
              <a:headEnd/>
              <a:tailEnd/>
            </a:ln>
          </p:spPr>
          <p:txBody>
            <a:bodyPr>
              <a:spAutoFit/>
            </a:bodyPr>
            <a:lstStyle/>
            <a:p>
              <a:pPr eaLnBrk="1" hangingPunct="1"/>
              <a:r>
                <a:rPr lang="it-IT" dirty="0"/>
                <a:t>Intervallo di efficacia</a:t>
              </a:r>
            </a:p>
          </p:txBody>
        </p:sp>
      </p:grpSp>
    </p:spTree>
  </p:cSld>
  <p:clrMapOvr>
    <a:masterClrMapping/>
  </p:clrMapOvr>
  <p:transition spd="slow">
    <p:wipe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egnaposto contenuto 2"/>
          <p:cNvSpPr>
            <a:spLocks noGrp="1"/>
          </p:cNvSpPr>
          <p:nvPr>
            <p:ph sz="half" idx="1"/>
          </p:nvPr>
        </p:nvSpPr>
        <p:spPr>
          <a:xfrm>
            <a:off x="471488" y="1601788"/>
            <a:ext cx="4614862" cy="3889375"/>
          </a:xfrm>
        </p:spPr>
        <p:txBody>
          <a:bodyPr/>
          <a:lstStyle/>
          <a:p>
            <a:pPr marL="182563" indent="-182563" eaLnBrk="1" hangingPunct="1">
              <a:buFont typeface="Arial" pitchFamily="34" charset="0"/>
              <a:buChar char="•"/>
            </a:pPr>
            <a:r>
              <a:rPr lang="it-IT" sz="1800" dirty="0" smtClean="0"/>
              <a:t>Gli interventi “nature </a:t>
            </a:r>
            <a:r>
              <a:rPr lang="it-IT" sz="1800" dirty="0" err="1" smtClean="0"/>
              <a:t>based</a:t>
            </a:r>
            <a:r>
              <a:rPr lang="it-IT" sz="1800" dirty="0" smtClean="0"/>
              <a:t>” possono influire sull’esposizione (</a:t>
            </a:r>
            <a:r>
              <a:rPr lang="it-IT" sz="1800" dirty="0" err="1" smtClean="0"/>
              <a:t>es</a:t>
            </a:r>
            <a:r>
              <a:rPr lang="it-IT" sz="1800" dirty="0" smtClean="0"/>
              <a:t>: delocalizzazione).</a:t>
            </a:r>
          </a:p>
          <a:p>
            <a:pPr marL="182563" indent="-182563" eaLnBrk="1" hangingPunct="1">
              <a:buFont typeface="Arial" pitchFamily="34" charset="0"/>
              <a:buChar char="•"/>
            </a:pPr>
            <a:r>
              <a:rPr lang="it-IT" sz="1800" dirty="0" smtClean="0"/>
              <a:t>Più frequentemente influiscono sulla vulnerabilità.</a:t>
            </a:r>
          </a:p>
          <a:p>
            <a:pPr marL="182563" indent="-182563" eaLnBrk="1" hangingPunct="1">
              <a:buFont typeface="Arial" pitchFamily="34" charset="0"/>
              <a:buChar char="•"/>
            </a:pPr>
            <a:r>
              <a:rPr lang="it-IT" sz="1800" dirty="0" smtClean="0"/>
              <a:t>Generalmente non incrementano la vulnerabilità. L’intervallo di efficacia dipende dalla soluzione adottata e viene valutato con analisi idrologica/idraulica.</a:t>
            </a:r>
          </a:p>
        </p:txBody>
      </p:sp>
      <p:sp>
        <p:nvSpPr>
          <p:cNvPr id="17413" name="Titolo 1"/>
          <p:cNvSpPr>
            <a:spLocks noGrp="1"/>
          </p:cNvSpPr>
          <p:nvPr>
            <p:ph type="title"/>
          </p:nvPr>
        </p:nvSpPr>
        <p:spPr>
          <a:xfrm>
            <a:off x="452398" y="296847"/>
            <a:ext cx="6835782" cy="917575"/>
          </a:xfrm>
        </p:spPr>
        <p:txBody>
          <a:bodyPr/>
          <a:lstStyle/>
          <a:p>
            <a:pPr algn="l" eaLnBrk="1" hangingPunct="1"/>
            <a:r>
              <a:rPr lang="it-IT" sz="3200" b="1" dirty="0" smtClean="0">
                <a:solidFill>
                  <a:srgbClr val="BD2B0B"/>
                </a:solidFill>
                <a:latin typeface="Calibri" panose="020F0502020204030204" pitchFamily="34" charset="0"/>
                <a:ea typeface="+mn-ea"/>
                <a:cs typeface="Calibri" panose="020F0502020204030204" pitchFamily="34" charset="0"/>
              </a:rPr>
              <a:t>Interventi “nature </a:t>
            </a:r>
            <a:r>
              <a:rPr lang="it-IT" sz="3200" b="1" dirty="0" err="1" smtClean="0">
                <a:solidFill>
                  <a:srgbClr val="BD2B0B"/>
                </a:solidFill>
                <a:latin typeface="Calibri" panose="020F0502020204030204" pitchFamily="34" charset="0"/>
                <a:ea typeface="+mn-ea"/>
                <a:cs typeface="Calibri" panose="020F0502020204030204" pitchFamily="34" charset="0"/>
              </a:rPr>
              <a:t>based</a:t>
            </a:r>
            <a:r>
              <a:rPr lang="it-IT" sz="3200" b="1" dirty="0" smtClean="0">
                <a:solidFill>
                  <a:srgbClr val="BD2B0B"/>
                </a:solidFill>
                <a:latin typeface="Calibri" panose="020F0502020204030204" pitchFamily="34" charset="0"/>
                <a:ea typeface="+mn-ea"/>
                <a:cs typeface="Calibri" panose="020F0502020204030204" pitchFamily="34" charset="0"/>
              </a:rPr>
              <a:t>”</a:t>
            </a:r>
          </a:p>
        </p:txBody>
      </p:sp>
      <p:pic>
        <p:nvPicPr>
          <p:cNvPr id="17414" name="Picture 3"/>
          <p:cNvPicPr>
            <a:picLocks noChangeAspect="1" noChangeArrowheads="1"/>
          </p:cNvPicPr>
          <p:nvPr/>
        </p:nvPicPr>
        <p:blipFill>
          <a:blip r:embed="rId2"/>
          <a:srcRect/>
          <a:stretch>
            <a:fillRect/>
          </a:stretch>
        </p:blipFill>
        <p:spPr bwMode="auto">
          <a:xfrm>
            <a:off x="4938713" y="1417638"/>
            <a:ext cx="7246937" cy="4581525"/>
          </a:xfrm>
          <a:prstGeom prst="rect">
            <a:avLst/>
          </a:prstGeom>
          <a:noFill/>
          <a:ln w="9525">
            <a:noFill/>
            <a:miter lim="800000"/>
            <a:headEnd/>
            <a:tailEnd/>
          </a:ln>
        </p:spPr>
      </p:pic>
      <p:sp>
        <p:nvSpPr>
          <p:cNvPr id="17415" name="CasellaDiTesto 8"/>
          <p:cNvSpPr txBox="1">
            <a:spLocks noChangeArrowheads="1"/>
          </p:cNvSpPr>
          <p:nvPr/>
        </p:nvSpPr>
        <p:spPr bwMode="auto">
          <a:xfrm>
            <a:off x="8023225" y="1408113"/>
            <a:ext cx="2125663" cy="708025"/>
          </a:xfrm>
          <a:prstGeom prst="rect">
            <a:avLst/>
          </a:prstGeom>
          <a:noFill/>
          <a:ln w="9525">
            <a:noFill/>
            <a:miter lim="800000"/>
            <a:headEnd/>
            <a:tailEnd/>
          </a:ln>
        </p:spPr>
        <p:txBody>
          <a:bodyPr>
            <a:spAutoFit/>
          </a:bodyPr>
          <a:lstStyle/>
          <a:p>
            <a:pPr eaLnBrk="1" hangingPunct="1"/>
            <a:r>
              <a:rPr lang="it-IT" sz="4000" b="1"/>
              <a:t>R = P·V·E</a:t>
            </a:r>
          </a:p>
        </p:txBody>
      </p:sp>
      <p:sp>
        <p:nvSpPr>
          <p:cNvPr id="17416" name="CasellaDiTesto 8"/>
          <p:cNvSpPr txBox="1">
            <a:spLocks noChangeArrowheads="1"/>
          </p:cNvSpPr>
          <p:nvPr/>
        </p:nvSpPr>
        <p:spPr bwMode="auto">
          <a:xfrm>
            <a:off x="11476038" y="2060575"/>
            <a:ext cx="503237" cy="585788"/>
          </a:xfrm>
          <a:prstGeom prst="rect">
            <a:avLst/>
          </a:prstGeom>
          <a:noFill/>
          <a:ln w="9525">
            <a:noFill/>
            <a:miter lim="800000"/>
            <a:headEnd/>
            <a:tailEnd/>
          </a:ln>
        </p:spPr>
        <p:txBody>
          <a:bodyPr>
            <a:spAutoFit/>
          </a:bodyPr>
          <a:lstStyle/>
          <a:p>
            <a:pPr eaLnBrk="1" hangingPunct="1"/>
            <a:r>
              <a:rPr lang="it-IT" sz="3200" b="1"/>
              <a:t>E</a:t>
            </a:r>
          </a:p>
        </p:txBody>
      </p:sp>
      <p:sp>
        <p:nvSpPr>
          <p:cNvPr id="17417" name="CasellaDiTesto 8"/>
          <p:cNvSpPr txBox="1">
            <a:spLocks noChangeArrowheads="1"/>
          </p:cNvSpPr>
          <p:nvPr/>
        </p:nvSpPr>
        <p:spPr bwMode="auto">
          <a:xfrm>
            <a:off x="11472863" y="2811463"/>
            <a:ext cx="501650" cy="585787"/>
          </a:xfrm>
          <a:prstGeom prst="rect">
            <a:avLst/>
          </a:prstGeom>
          <a:noFill/>
          <a:ln w="9525">
            <a:noFill/>
            <a:miter lim="800000"/>
            <a:headEnd/>
            <a:tailEnd/>
          </a:ln>
        </p:spPr>
        <p:txBody>
          <a:bodyPr>
            <a:spAutoFit/>
          </a:bodyPr>
          <a:lstStyle/>
          <a:p>
            <a:pPr eaLnBrk="1" hangingPunct="1"/>
            <a:r>
              <a:rPr lang="it-IT" sz="3200" b="1"/>
              <a:t>V</a:t>
            </a:r>
          </a:p>
        </p:txBody>
      </p:sp>
      <p:pic>
        <p:nvPicPr>
          <p:cNvPr id="17418" name="Picture 12"/>
          <p:cNvPicPr>
            <a:picLocks noChangeArrowheads="1"/>
          </p:cNvPicPr>
          <p:nvPr/>
        </p:nvPicPr>
        <p:blipFill>
          <a:blip r:embed="rId3"/>
          <a:srcRect/>
          <a:stretch>
            <a:fillRect/>
          </a:stretch>
        </p:blipFill>
        <p:spPr bwMode="auto">
          <a:xfrm>
            <a:off x="8975725" y="5738813"/>
            <a:ext cx="1619250" cy="342900"/>
          </a:xfrm>
          <a:prstGeom prst="rect">
            <a:avLst/>
          </a:prstGeom>
          <a:noFill/>
          <a:ln w="9525">
            <a:noFill/>
            <a:miter lim="800000"/>
            <a:headEnd/>
            <a:tailEnd/>
          </a:ln>
        </p:spPr>
      </p:pic>
      <p:sp>
        <p:nvSpPr>
          <p:cNvPr id="17419" name="CasellaDiTesto 12"/>
          <p:cNvSpPr txBox="1">
            <a:spLocks noChangeArrowheads="1"/>
          </p:cNvSpPr>
          <p:nvPr/>
        </p:nvSpPr>
        <p:spPr bwMode="auto">
          <a:xfrm>
            <a:off x="8766175" y="5999163"/>
            <a:ext cx="2773363" cy="369887"/>
          </a:xfrm>
          <a:prstGeom prst="rect">
            <a:avLst/>
          </a:prstGeom>
          <a:noFill/>
          <a:ln w="9525">
            <a:noFill/>
            <a:miter lim="800000"/>
            <a:headEnd/>
            <a:tailEnd/>
          </a:ln>
        </p:spPr>
        <p:txBody>
          <a:bodyPr>
            <a:spAutoFit/>
          </a:bodyPr>
          <a:lstStyle/>
          <a:p>
            <a:pPr eaLnBrk="1" hangingPunct="1"/>
            <a:r>
              <a:rPr lang="it-IT" dirty="0"/>
              <a:t>Intervallo di efficacia</a:t>
            </a:r>
          </a:p>
        </p:txBody>
      </p:sp>
      <p:sp>
        <p:nvSpPr>
          <p:cNvPr id="11" name="CasellaDiTesto 6"/>
          <p:cNvSpPr txBox="1">
            <a:spLocks noChangeArrowheads="1"/>
          </p:cNvSpPr>
          <p:nvPr/>
        </p:nvSpPr>
        <p:spPr bwMode="auto">
          <a:xfrm>
            <a:off x="2727325" y="6623050"/>
            <a:ext cx="6742113" cy="246063"/>
          </a:xfrm>
          <a:prstGeom prst="rect">
            <a:avLst/>
          </a:prstGeom>
          <a:solidFill>
            <a:schemeClr val="bg1"/>
          </a:solidFill>
          <a:ln w="9525">
            <a:noFill/>
            <a:miter lim="800000"/>
            <a:headEnd/>
            <a:tailEnd/>
          </a:ln>
        </p:spPr>
        <p:txBody>
          <a:bodyPr>
            <a:spAutoFit/>
          </a:bodyPr>
          <a:lstStyle/>
          <a:p>
            <a:pPr algn="ctr" eaLnBrk="1" hangingPunct="1"/>
            <a:r>
              <a:rPr lang="it-IT" sz="1000" b="1" dirty="0"/>
              <a:t>Presentazione </a:t>
            </a:r>
            <a:r>
              <a:rPr lang="it-IT" sz="1000" b="1" dirty="0" smtClean="0"/>
              <a:t>scaricabile dal sito </a:t>
            </a:r>
            <a:r>
              <a:rPr lang="it-IT" sz="1000" b="1" dirty="0"/>
              <a:t>http://www.albertomontanari.it – E-mail</a:t>
            </a:r>
            <a:r>
              <a:rPr lang="it-IT" sz="1000" b="1" dirty="0">
                <a:latin typeface="Arial" pitchFamily="34" charset="0"/>
              </a:rPr>
              <a:t>: alberto.montanari@unibo.it</a:t>
            </a:r>
          </a:p>
        </p:txBody>
      </p:sp>
    </p:spTree>
  </p:cSld>
  <p:clrMapOvr>
    <a:masterClrMapping/>
  </p:clrMapOvr>
  <p:transition spd="slow">
    <p:wipe dir="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itolo 1"/>
          <p:cNvSpPr>
            <a:spLocks noGrp="1"/>
          </p:cNvSpPr>
          <p:nvPr>
            <p:ph type="title"/>
          </p:nvPr>
        </p:nvSpPr>
        <p:spPr>
          <a:xfrm>
            <a:off x="463579" y="214290"/>
            <a:ext cx="9775825" cy="917575"/>
          </a:xfrm>
        </p:spPr>
        <p:txBody>
          <a:bodyPr/>
          <a:lstStyle/>
          <a:p>
            <a:pPr algn="l" eaLnBrk="1" hangingPunct="1"/>
            <a:r>
              <a:rPr lang="it-IT" sz="3200" b="1" dirty="0" smtClean="0">
                <a:solidFill>
                  <a:srgbClr val="BD2B0B"/>
                </a:solidFill>
                <a:latin typeface="Calibri" panose="020F0502020204030204" pitchFamily="34" charset="0"/>
                <a:ea typeface="+mn-ea"/>
                <a:cs typeface="Calibri" panose="020F0502020204030204" pitchFamily="34" charset="0"/>
              </a:rPr>
              <a:t>Integrazione di interventi strutturali </a:t>
            </a:r>
            <a:br>
              <a:rPr lang="it-IT" sz="3200" b="1" dirty="0" smtClean="0">
                <a:solidFill>
                  <a:srgbClr val="BD2B0B"/>
                </a:solidFill>
                <a:latin typeface="Calibri" panose="020F0502020204030204" pitchFamily="34" charset="0"/>
                <a:ea typeface="+mn-ea"/>
                <a:cs typeface="Calibri" panose="020F0502020204030204" pitchFamily="34" charset="0"/>
              </a:rPr>
            </a:br>
            <a:r>
              <a:rPr lang="it-IT" sz="3200" b="1" dirty="0" smtClean="0">
                <a:solidFill>
                  <a:srgbClr val="BD2B0B"/>
                </a:solidFill>
                <a:latin typeface="Calibri" panose="020F0502020204030204" pitchFamily="34" charset="0"/>
                <a:ea typeface="+mn-ea"/>
                <a:cs typeface="Calibri" panose="020F0502020204030204" pitchFamily="34" charset="0"/>
              </a:rPr>
              <a:t>ed interventi “nature </a:t>
            </a:r>
            <a:r>
              <a:rPr lang="it-IT" sz="3200" b="1" dirty="0" err="1" smtClean="0">
                <a:solidFill>
                  <a:srgbClr val="BD2B0B"/>
                </a:solidFill>
                <a:latin typeface="Calibri" panose="020F0502020204030204" pitchFamily="34" charset="0"/>
                <a:ea typeface="+mn-ea"/>
                <a:cs typeface="Calibri" panose="020F0502020204030204" pitchFamily="34" charset="0"/>
              </a:rPr>
              <a:t>based</a:t>
            </a:r>
            <a:r>
              <a:rPr lang="it-IT" sz="3200" b="1" dirty="0" smtClean="0">
                <a:solidFill>
                  <a:srgbClr val="BD2B0B"/>
                </a:solidFill>
                <a:latin typeface="Calibri" panose="020F0502020204030204" pitchFamily="34" charset="0"/>
                <a:ea typeface="+mn-ea"/>
                <a:cs typeface="Calibri" panose="020F0502020204030204" pitchFamily="34" charset="0"/>
              </a:rPr>
              <a:t>”</a:t>
            </a:r>
          </a:p>
        </p:txBody>
      </p:sp>
      <p:pic>
        <p:nvPicPr>
          <p:cNvPr id="18437" name="Picture 2"/>
          <p:cNvPicPr>
            <a:picLocks noChangeAspect="1" noChangeArrowheads="1"/>
          </p:cNvPicPr>
          <p:nvPr/>
        </p:nvPicPr>
        <p:blipFill>
          <a:blip r:embed="rId2"/>
          <a:srcRect/>
          <a:stretch>
            <a:fillRect/>
          </a:stretch>
        </p:blipFill>
        <p:spPr bwMode="auto">
          <a:xfrm>
            <a:off x="4938713" y="1417638"/>
            <a:ext cx="7246937" cy="4581525"/>
          </a:xfrm>
          <a:prstGeom prst="rect">
            <a:avLst/>
          </a:prstGeom>
          <a:noFill/>
          <a:ln w="9525">
            <a:noFill/>
            <a:miter lim="800000"/>
            <a:headEnd/>
            <a:tailEnd/>
          </a:ln>
        </p:spPr>
      </p:pic>
      <p:sp>
        <p:nvSpPr>
          <p:cNvPr id="18438" name="Segnaposto contenuto 2"/>
          <p:cNvSpPr>
            <a:spLocks noGrp="1"/>
          </p:cNvSpPr>
          <p:nvPr>
            <p:ph sz="half" idx="1"/>
          </p:nvPr>
        </p:nvSpPr>
        <p:spPr>
          <a:xfrm>
            <a:off x="527045" y="2182831"/>
            <a:ext cx="4854575" cy="3889375"/>
          </a:xfrm>
        </p:spPr>
        <p:txBody>
          <a:bodyPr/>
          <a:lstStyle/>
          <a:p>
            <a:pPr marL="182563" indent="-182563" eaLnBrk="1" hangingPunct="1">
              <a:buFont typeface="Arial" pitchFamily="34" charset="0"/>
              <a:buChar char="•"/>
            </a:pPr>
            <a:r>
              <a:rPr lang="it-IT" sz="1800" dirty="0" smtClean="0"/>
              <a:t>L’integrazione dei due tipi di intervento può dare luogo a diverse combinazioni di effetto che devono essere esplorate mediante analisi idrologica/idraulica.</a:t>
            </a:r>
          </a:p>
          <a:p>
            <a:pPr marL="182563" indent="-182563" eaLnBrk="1" hangingPunct="1">
              <a:buFont typeface="Arial" pitchFamily="34" charset="0"/>
              <a:buChar char="•"/>
            </a:pPr>
            <a:r>
              <a:rPr lang="it-IT" sz="1800" dirty="0" smtClean="0"/>
              <a:t>La combinazione ottimale darà luogo alla massima riduzione di vulnerabilità per intervallo di efficienza il più esteso possibile.</a:t>
            </a:r>
          </a:p>
          <a:p>
            <a:pPr marL="182563" indent="-182563" eaLnBrk="1" hangingPunct="1">
              <a:buFont typeface="Arial" pitchFamily="34" charset="0"/>
              <a:buChar char="•"/>
            </a:pPr>
            <a:r>
              <a:rPr lang="it-IT" sz="1800" dirty="0" smtClean="0"/>
              <a:t>Occorre considerare la riduzione sia della vulnerabilità sia dell’esposizione.</a:t>
            </a:r>
          </a:p>
          <a:p>
            <a:pPr marL="182563" indent="-182563" eaLnBrk="1" hangingPunct="1">
              <a:buFont typeface="Arial" pitchFamily="34" charset="0"/>
              <a:buChar char="•"/>
            </a:pPr>
            <a:endParaRPr lang="it-IT" sz="1800" dirty="0" smtClean="0"/>
          </a:p>
        </p:txBody>
      </p:sp>
      <p:sp>
        <p:nvSpPr>
          <p:cNvPr id="18439" name="CasellaDiTesto 8"/>
          <p:cNvSpPr txBox="1">
            <a:spLocks noChangeArrowheads="1"/>
          </p:cNvSpPr>
          <p:nvPr/>
        </p:nvSpPr>
        <p:spPr bwMode="auto">
          <a:xfrm>
            <a:off x="8023225" y="1408113"/>
            <a:ext cx="2125663" cy="708025"/>
          </a:xfrm>
          <a:prstGeom prst="rect">
            <a:avLst/>
          </a:prstGeom>
          <a:noFill/>
          <a:ln w="9525">
            <a:noFill/>
            <a:miter lim="800000"/>
            <a:headEnd/>
            <a:tailEnd/>
          </a:ln>
        </p:spPr>
        <p:txBody>
          <a:bodyPr>
            <a:spAutoFit/>
          </a:bodyPr>
          <a:lstStyle/>
          <a:p>
            <a:pPr eaLnBrk="1" hangingPunct="1"/>
            <a:r>
              <a:rPr lang="it-IT" sz="4000" b="1"/>
              <a:t>R = P·V·E</a:t>
            </a:r>
          </a:p>
        </p:txBody>
      </p:sp>
      <p:sp>
        <p:nvSpPr>
          <p:cNvPr id="18440" name="CasellaDiTesto 8"/>
          <p:cNvSpPr txBox="1">
            <a:spLocks noChangeArrowheads="1"/>
          </p:cNvSpPr>
          <p:nvPr/>
        </p:nvSpPr>
        <p:spPr bwMode="auto">
          <a:xfrm>
            <a:off x="11476038" y="2060575"/>
            <a:ext cx="503237" cy="585788"/>
          </a:xfrm>
          <a:prstGeom prst="rect">
            <a:avLst/>
          </a:prstGeom>
          <a:noFill/>
          <a:ln w="9525">
            <a:noFill/>
            <a:miter lim="800000"/>
            <a:headEnd/>
            <a:tailEnd/>
          </a:ln>
        </p:spPr>
        <p:txBody>
          <a:bodyPr>
            <a:spAutoFit/>
          </a:bodyPr>
          <a:lstStyle/>
          <a:p>
            <a:pPr eaLnBrk="1" hangingPunct="1"/>
            <a:r>
              <a:rPr lang="it-IT" sz="3200" b="1"/>
              <a:t>E</a:t>
            </a:r>
          </a:p>
        </p:txBody>
      </p:sp>
      <p:sp>
        <p:nvSpPr>
          <p:cNvPr id="18441" name="CasellaDiTesto 8"/>
          <p:cNvSpPr txBox="1">
            <a:spLocks noChangeArrowheads="1"/>
          </p:cNvSpPr>
          <p:nvPr/>
        </p:nvSpPr>
        <p:spPr bwMode="auto">
          <a:xfrm>
            <a:off x="11472863" y="2811463"/>
            <a:ext cx="501650" cy="585787"/>
          </a:xfrm>
          <a:prstGeom prst="rect">
            <a:avLst/>
          </a:prstGeom>
          <a:noFill/>
          <a:ln w="9525">
            <a:noFill/>
            <a:miter lim="800000"/>
            <a:headEnd/>
            <a:tailEnd/>
          </a:ln>
        </p:spPr>
        <p:txBody>
          <a:bodyPr>
            <a:spAutoFit/>
          </a:bodyPr>
          <a:lstStyle/>
          <a:p>
            <a:pPr eaLnBrk="1" hangingPunct="1"/>
            <a:r>
              <a:rPr lang="it-IT" sz="3200" b="1"/>
              <a:t>V</a:t>
            </a:r>
          </a:p>
        </p:txBody>
      </p:sp>
    </p:spTree>
  </p:cSld>
  <p:clrMapOvr>
    <a:masterClrMapping/>
  </p:clrMapOvr>
  <p:transition spd="slow">
    <p:wipe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 xmlns:a16="http://schemas.microsoft.com/office/drawing/2014/main" id="{B36DBFF9-9592-4AB9-9E1B-C70D3A0DA526}"/>
              </a:ext>
            </a:extLst>
          </p:cNvPr>
          <p:cNvSpPr>
            <a:spLocks noGrp="1"/>
          </p:cNvSpPr>
          <p:nvPr>
            <p:ph type="title"/>
          </p:nvPr>
        </p:nvSpPr>
        <p:spPr>
          <a:xfrm>
            <a:off x="432528" y="382385"/>
            <a:ext cx="10178322" cy="742359"/>
          </a:xfrm>
        </p:spPr>
        <p:txBody>
          <a:bodyPr/>
          <a:lstStyle/>
          <a:p>
            <a:pPr algn="l">
              <a:lnSpc>
                <a:spcPts val="2200"/>
              </a:lnSpc>
              <a:spcBef>
                <a:spcPct val="20000"/>
              </a:spcBef>
            </a:pPr>
            <a:r>
              <a:rPr lang="en-GB" sz="3200" b="1" dirty="0" err="1" smtClean="0">
                <a:solidFill>
                  <a:srgbClr val="BD2B0B"/>
                </a:solidFill>
                <a:latin typeface="Calibri" panose="020F0502020204030204" pitchFamily="34" charset="0"/>
                <a:ea typeface="+mn-ea"/>
                <a:cs typeface="Calibri" panose="020F0502020204030204" pitchFamily="34" charset="0"/>
              </a:rPr>
              <a:t>Fattibilità</a:t>
            </a:r>
            <a:r>
              <a:rPr lang="en-GB" sz="3200" b="1" dirty="0" smtClean="0">
                <a:solidFill>
                  <a:srgbClr val="BD2B0B"/>
                </a:solidFill>
                <a:latin typeface="Calibri" panose="020F0502020204030204" pitchFamily="34" charset="0"/>
                <a:ea typeface="+mn-ea"/>
                <a:cs typeface="Calibri" panose="020F0502020204030204" pitchFamily="34" charset="0"/>
              </a:rPr>
              <a:t> </a:t>
            </a:r>
            <a:r>
              <a:rPr lang="en-GB" sz="3200" b="1" dirty="0" err="1" smtClean="0">
                <a:solidFill>
                  <a:srgbClr val="BD2B0B"/>
                </a:solidFill>
                <a:latin typeface="Calibri" panose="020F0502020204030204" pitchFamily="34" charset="0"/>
                <a:ea typeface="+mn-ea"/>
                <a:cs typeface="Calibri" panose="020F0502020204030204" pitchFamily="34" charset="0"/>
              </a:rPr>
              <a:t>tecnica</a:t>
            </a:r>
            <a:r>
              <a:rPr lang="en-GB" sz="3200" b="1" dirty="0" smtClean="0">
                <a:solidFill>
                  <a:srgbClr val="BD2B0B"/>
                </a:solidFill>
                <a:latin typeface="Calibri" panose="020F0502020204030204" pitchFamily="34" charset="0"/>
                <a:ea typeface="+mn-ea"/>
                <a:cs typeface="Calibri" panose="020F0502020204030204" pitchFamily="34" charset="0"/>
              </a:rPr>
              <a:t>: </a:t>
            </a:r>
            <a:r>
              <a:rPr lang="en-GB" sz="3200" b="1" dirty="0" err="1" smtClean="0">
                <a:solidFill>
                  <a:srgbClr val="BD2B0B"/>
                </a:solidFill>
                <a:latin typeface="Calibri" panose="020F0502020204030204" pitchFamily="34" charset="0"/>
                <a:ea typeface="+mn-ea"/>
                <a:cs typeface="Calibri" panose="020F0502020204030204" pitchFamily="34" charset="0"/>
              </a:rPr>
              <a:t>approccio</a:t>
            </a:r>
            <a:r>
              <a:rPr lang="en-GB" sz="3200" b="1" dirty="0" smtClean="0">
                <a:solidFill>
                  <a:srgbClr val="BD2B0B"/>
                </a:solidFill>
                <a:latin typeface="Calibri" panose="020F0502020204030204" pitchFamily="34" charset="0"/>
                <a:ea typeface="+mn-ea"/>
                <a:cs typeface="Calibri" panose="020F0502020204030204" pitchFamily="34" charset="0"/>
              </a:rPr>
              <a:t> “Bottom-up”</a:t>
            </a:r>
            <a:endParaRPr lang="en-GB" sz="3200" b="1" dirty="0">
              <a:solidFill>
                <a:srgbClr val="BD2B0B"/>
              </a:solidFill>
              <a:latin typeface="Calibri" panose="020F0502020204030204" pitchFamily="34" charset="0"/>
              <a:ea typeface="+mn-ea"/>
              <a:cs typeface="Calibri" panose="020F0502020204030204" pitchFamily="34" charset="0"/>
            </a:endParaRPr>
          </a:p>
        </p:txBody>
      </p:sp>
      <p:sp>
        <p:nvSpPr>
          <p:cNvPr id="3" name="Segnaposto contenuto 2">
            <a:extLst>
              <a:ext uri="{FF2B5EF4-FFF2-40B4-BE49-F238E27FC236}">
                <a16:creationId xmlns="" xmlns:a16="http://schemas.microsoft.com/office/drawing/2014/main" id="{567320F8-BCC0-4E91-A04F-269C6EF34FE9}"/>
              </a:ext>
            </a:extLst>
          </p:cNvPr>
          <p:cNvSpPr>
            <a:spLocks noGrp="1"/>
          </p:cNvSpPr>
          <p:nvPr>
            <p:ph idx="1"/>
          </p:nvPr>
        </p:nvSpPr>
        <p:spPr>
          <a:xfrm>
            <a:off x="479376" y="1628800"/>
            <a:ext cx="7629771" cy="2232254"/>
          </a:xfrm>
        </p:spPr>
        <p:txBody>
          <a:bodyPr vert="horz" lIns="91440" tIns="45720" rIns="91440" bIns="45720" rtlCol="0" anchor="t">
            <a:noAutofit/>
          </a:bodyPr>
          <a:lstStyle/>
          <a:p>
            <a:pPr marL="514350" indent="-514350">
              <a:lnSpc>
                <a:spcPct val="150000"/>
              </a:lnSpc>
              <a:buFont typeface="+mj-lt"/>
              <a:buAutoNum type="arabicPeriod"/>
            </a:pPr>
            <a:r>
              <a:rPr lang="it-IT" sz="2000" dirty="0" smtClean="0">
                <a:solidFill>
                  <a:schemeClr val="tx1"/>
                </a:solidFill>
                <a:latin typeface="+mn-lt"/>
                <a:cs typeface="Arial"/>
              </a:rPr>
              <a:t>Stima del rischio nelle condizioni attuali.</a:t>
            </a:r>
          </a:p>
          <a:p>
            <a:pPr marL="514350" indent="-514350">
              <a:lnSpc>
                <a:spcPct val="150000"/>
              </a:lnSpc>
              <a:buFont typeface="+mj-lt"/>
              <a:buAutoNum type="arabicPeriod"/>
            </a:pPr>
            <a:r>
              <a:rPr lang="it-IT" sz="2000" dirty="0" smtClean="0">
                <a:solidFill>
                  <a:schemeClr val="tx1"/>
                </a:solidFill>
                <a:latin typeface="+mn-lt"/>
                <a:cs typeface="Arial"/>
              </a:rPr>
              <a:t>Progettazione tecnica di strategie fattibili e funzionali nelle condizioni attuali.</a:t>
            </a:r>
          </a:p>
          <a:p>
            <a:pPr marL="514350" indent="-514350">
              <a:lnSpc>
                <a:spcPct val="150000"/>
              </a:lnSpc>
              <a:buFont typeface="+mj-lt"/>
              <a:buAutoNum type="arabicPeriod"/>
            </a:pPr>
            <a:r>
              <a:rPr lang="it-IT" sz="2000" dirty="0" smtClean="0">
                <a:solidFill>
                  <a:schemeClr val="tx1"/>
                </a:solidFill>
                <a:latin typeface="+mn-lt"/>
                <a:cs typeface="Arial"/>
              </a:rPr>
              <a:t>Stima della resilienza di strategie nei confronti di scenari di clima futuro con valenza tecnica.</a:t>
            </a:r>
          </a:p>
          <a:p>
            <a:pPr marL="514350" indent="-514350">
              <a:lnSpc>
                <a:spcPct val="150000"/>
              </a:lnSpc>
              <a:buFont typeface="+mj-lt"/>
              <a:buAutoNum type="arabicPeriod"/>
            </a:pPr>
            <a:r>
              <a:rPr lang="it-IT" sz="2000" dirty="0" smtClean="0">
                <a:solidFill>
                  <a:schemeClr val="tx1"/>
                </a:solidFill>
                <a:latin typeface="+mn-lt"/>
                <a:cs typeface="Arial"/>
              </a:rPr>
              <a:t>Identificazione di soluzioni </a:t>
            </a:r>
            <a:r>
              <a:rPr lang="it-IT" sz="2000" dirty="0" err="1" smtClean="0">
                <a:solidFill>
                  <a:schemeClr val="tx1"/>
                </a:solidFill>
                <a:latin typeface="+mn-lt"/>
                <a:cs typeface="Arial"/>
              </a:rPr>
              <a:t>no-regret</a:t>
            </a:r>
            <a:r>
              <a:rPr lang="it-IT" sz="2000" dirty="0" smtClean="0">
                <a:solidFill>
                  <a:schemeClr val="tx1"/>
                </a:solidFill>
                <a:latin typeface="+mn-lt"/>
                <a:cs typeface="Arial"/>
              </a:rPr>
              <a:t> e resilienti.</a:t>
            </a:r>
            <a:endParaRPr lang="it-IT" sz="2000" dirty="0">
              <a:solidFill>
                <a:schemeClr val="tx1"/>
              </a:solidFill>
              <a:latin typeface="+mn-lt"/>
              <a:cs typeface="Arial"/>
            </a:endParaRPr>
          </a:p>
        </p:txBody>
      </p:sp>
      <p:pic>
        <p:nvPicPr>
          <p:cNvPr id="7" name="Picture 2"/>
          <p:cNvPicPr>
            <a:picLocks noChangeAspect="1" noChangeArrowheads="1"/>
          </p:cNvPicPr>
          <p:nvPr/>
        </p:nvPicPr>
        <p:blipFill>
          <a:blip r:embed="rId2"/>
          <a:srcRect/>
          <a:stretch>
            <a:fillRect/>
          </a:stretch>
        </p:blipFill>
        <p:spPr bwMode="auto">
          <a:xfrm>
            <a:off x="8184232" y="404664"/>
            <a:ext cx="1719262" cy="5157787"/>
          </a:xfrm>
          <a:prstGeom prst="rect">
            <a:avLst/>
          </a:prstGeom>
          <a:noFill/>
          <a:ln w="9525">
            <a:noFill/>
            <a:miter lim="800000"/>
            <a:headEnd/>
            <a:tailEnd/>
          </a:ln>
        </p:spPr>
      </p:pic>
      <p:cxnSp>
        <p:nvCxnSpPr>
          <p:cNvPr id="8" name="Connettore 1 7"/>
          <p:cNvCxnSpPr/>
          <p:nvPr/>
        </p:nvCxnSpPr>
        <p:spPr>
          <a:xfrm flipH="1">
            <a:off x="8209632" y="442764"/>
            <a:ext cx="1790700" cy="5372100"/>
          </a:xfrm>
          <a:prstGeom prst="line">
            <a:avLst/>
          </a:prstGeom>
          <a:ln w="73025">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9" name="Connettore 1 8"/>
          <p:cNvCxnSpPr/>
          <p:nvPr/>
        </p:nvCxnSpPr>
        <p:spPr>
          <a:xfrm>
            <a:off x="8184232" y="404664"/>
            <a:ext cx="1828800" cy="5410200"/>
          </a:xfrm>
          <a:prstGeom prst="line">
            <a:avLst/>
          </a:prstGeom>
          <a:ln w="73025">
            <a:solidFill>
              <a:srgbClr val="FF0000"/>
            </a:solidFill>
          </a:ln>
        </p:spPr>
        <p:style>
          <a:lnRef idx="2">
            <a:schemeClr val="accent1"/>
          </a:lnRef>
          <a:fillRef idx="0">
            <a:schemeClr val="accent1"/>
          </a:fillRef>
          <a:effectRef idx="1">
            <a:schemeClr val="accent1"/>
          </a:effectRef>
          <a:fontRef idx="minor">
            <a:schemeClr val="tx1"/>
          </a:fontRef>
        </p:style>
      </p:cxnSp>
      <p:pic>
        <p:nvPicPr>
          <p:cNvPr id="6145" name="Picture 1"/>
          <p:cNvPicPr>
            <a:picLocks noChangeAspect="1" noChangeArrowheads="1"/>
          </p:cNvPicPr>
          <p:nvPr/>
        </p:nvPicPr>
        <p:blipFill>
          <a:blip r:embed="rId3"/>
          <a:srcRect/>
          <a:stretch>
            <a:fillRect/>
          </a:stretch>
        </p:blipFill>
        <p:spPr bwMode="auto">
          <a:xfrm>
            <a:off x="10128448" y="192876"/>
            <a:ext cx="2063552" cy="6665124"/>
          </a:xfrm>
          <a:prstGeom prst="rect">
            <a:avLst/>
          </a:prstGeom>
          <a:noFill/>
          <a:ln w="9525">
            <a:noFill/>
            <a:miter lim="800000"/>
            <a:headEnd/>
            <a:tailEnd/>
          </a:ln>
          <a:effectLst/>
        </p:spPr>
      </p:pic>
      <p:sp>
        <p:nvSpPr>
          <p:cNvPr id="12" name="CasellaDiTesto 6"/>
          <p:cNvSpPr txBox="1">
            <a:spLocks noChangeArrowheads="1"/>
          </p:cNvSpPr>
          <p:nvPr/>
        </p:nvSpPr>
        <p:spPr bwMode="auto">
          <a:xfrm>
            <a:off x="2727325" y="6623050"/>
            <a:ext cx="6742113" cy="246063"/>
          </a:xfrm>
          <a:prstGeom prst="rect">
            <a:avLst/>
          </a:prstGeom>
          <a:solidFill>
            <a:schemeClr val="bg1"/>
          </a:solidFill>
          <a:ln w="9525">
            <a:noFill/>
            <a:miter lim="800000"/>
            <a:headEnd/>
            <a:tailEnd/>
          </a:ln>
        </p:spPr>
        <p:txBody>
          <a:bodyPr>
            <a:spAutoFit/>
          </a:bodyPr>
          <a:lstStyle/>
          <a:p>
            <a:pPr algn="ctr" eaLnBrk="1" hangingPunct="1"/>
            <a:r>
              <a:rPr lang="it-IT" sz="1000" b="1" dirty="0"/>
              <a:t>Presentazione </a:t>
            </a:r>
            <a:r>
              <a:rPr lang="it-IT" sz="1000" b="1" dirty="0" smtClean="0"/>
              <a:t>scaricabile dal sito </a:t>
            </a:r>
            <a:r>
              <a:rPr lang="it-IT" sz="1000" b="1" dirty="0"/>
              <a:t>http://www.albertomontanari.it – E-mail</a:t>
            </a:r>
            <a:r>
              <a:rPr lang="it-IT" sz="1000" b="1" dirty="0">
                <a:latin typeface="Arial" pitchFamily="34" charset="0"/>
              </a:rPr>
              <a:t>: alberto.montanari@unibo.it</a:t>
            </a:r>
          </a:p>
        </p:txBody>
      </p:sp>
    </p:spTree>
    <p:extLst>
      <p:ext uri="{BB962C8B-B14F-4D97-AF65-F5344CB8AC3E}">
        <p14:creationId xmlns="" xmlns:p14="http://schemas.microsoft.com/office/powerpoint/2010/main" val="476311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2000"/>
                                        <p:tgtEl>
                                          <p:spTgt spid="8"/>
                                        </p:tgtEl>
                                      </p:cBhvr>
                                    </p:animEffect>
                                  </p:childTnLst>
                                </p:cTn>
                              </p:par>
                              <p:par>
                                <p:cTn id="11" presetID="10" presetClass="entr" presetSubtype="0" fill="hold" nodeType="withEffect">
                                  <p:stCondLst>
                                    <p:cond delay="0"/>
                                  </p:stCondLst>
                                  <p:childTnLst>
                                    <p:set>
                                      <p:cBhvr>
                                        <p:cTn id="12" dur="1" fill="hold">
                                          <p:stCondLst>
                                            <p:cond delay="0"/>
                                          </p:stCondLst>
                                        </p:cTn>
                                        <p:tgtEl>
                                          <p:spTgt spid="6145"/>
                                        </p:tgtEl>
                                        <p:attrNameLst>
                                          <p:attrName>style.visibility</p:attrName>
                                        </p:attrNameLst>
                                      </p:cBhvr>
                                      <p:to>
                                        <p:strVal val="visible"/>
                                      </p:to>
                                    </p:set>
                                    <p:animEffect transition="in" filter="fade">
                                      <p:cBhvr>
                                        <p:cTn id="13" dur="2000"/>
                                        <p:tgtEl>
                                          <p:spTgt spid="6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itolo 1"/>
          <p:cNvSpPr>
            <a:spLocks noGrp="1"/>
          </p:cNvSpPr>
          <p:nvPr>
            <p:ph type="title"/>
          </p:nvPr>
        </p:nvSpPr>
        <p:spPr>
          <a:xfrm>
            <a:off x="463579" y="214290"/>
            <a:ext cx="9775825" cy="917575"/>
          </a:xfrm>
        </p:spPr>
        <p:txBody>
          <a:bodyPr/>
          <a:lstStyle/>
          <a:p>
            <a:pPr algn="l" eaLnBrk="1" hangingPunct="1"/>
            <a:r>
              <a:rPr lang="it-IT" sz="3200" b="1" dirty="0" smtClean="0">
                <a:solidFill>
                  <a:srgbClr val="BD2B0B"/>
                </a:solidFill>
                <a:latin typeface="Calibri" panose="020F0502020204030204" pitchFamily="34" charset="0"/>
                <a:ea typeface="+mn-ea"/>
                <a:cs typeface="Calibri" panose="020F0502020204030204" pitchFamily="34" charset="0"/>
              </a:rPr>
              <a:t>Un concetto nuovo: amplificazione </a:t>
            </a:r>
            <a:r>
              <a:rPr lang="it-IT" sz="3200" b="1" smtClean="0">
                <a:solidFill>
                  <a:srgbClr val="BD2B0B"/>
                </a:solidFill>
                <a:latin typeface="Calibri" panose="020F0502020204030204" pitchFamily="34" charset="0"/>
                <a:ea typeface="+mn-ea"/>
                <a:cs typeface="Calibri" panose="020F0502020204030204" pitchFamily="34" charset="0"/>
              </a:rPr>
              <a:t>del rischio</a:t>
            </a:r>
            <a:endParaRPr lang="it-IT" sz="3200" b="1" dirty="0" smtClean="0">
              <a:solidFill>
                <a:srgbClr val="BD2B0B"/>
              </a:solidFill>
              <a:latin typeface="Calibri" panose="020F0502020204030204" pitchFamily="34" charset="0"/>
              <a:ea typeface="+mn-ea"/>
              <a:cs typeface="Calibri" panose="020F0502020204030204" pitchFamily="34" charset="0"/>
            </a:endParaRPr>
          </a:p>
        </p:txBody>
      </p:sp>
      <p:pic>
        <p:nvPicPr>
          <p:cNvPr id="37890" name="Picture 2"/>
          <p:cNvPicPr>
            <a:picLocks noChangeAspect="1" noChangeArrowheads="1"/>
          </p:cNvPicPr>
          <p:nvPr/>
        </p:nvPicPr>
        <p:blipFill>
          <a:blip r:embed="rId2"/>
          <a:srcRect/>
          <a:stretch>
            <a:fillRect/>
          </a:stretch>
        </p:blipFill>
        <p:spPr bwMode="auto">
          <a:xfrm>
            <a:off x="7848612" y="1928802"/>
            <a:ext cx="4333220" cy="4929222"/>
          </a:xfrm>
          <a:prstGeom prst="rect">
            <a:avLst/>
          </a:prstGeom>
          <a:noFill/>
          <a:ln w="9525">
            <a:noFill/>
            <a:miter lim="800000"/>
            <a:headEnd/>
            <a:tailEnd/>
          </a:ln>
          <a:effectLst/>
        </p:spPr>
      </p:pic>
      <p:pic>
        <p:nvPicPr>
          <p:cNvPr id="37891" name="Picture 3"/>
          <p:cNvPicPr>
            <a:picLocks noChangeAspect="1" noChangeArrowheads="1"/>
          </p:cNvPicPr>
          <p:nvPr/>
        </p:nvPicPr>
        <p:blipFill>
          <a:blip r:embed="rId3"/>
          <a:srcRect/>
          <a:stretch>
            <a:fillRect/>
          </a:stretch>
        </p:blipFill>
        <p:spPr bwMode="auto">
          <a:xfrm>
            <a:off x="523836" y="2428868"/>
            <a:ext cx="3701723" cy="3714757"/>
          </a:xfrm>
          <a:prstGeom prst="rect">
            <a:avLst/>
          </a:prstGeom>
          <a:noFill/>
          <a:ln w="9525">
            <a:noFill/>
            <a:miter lim="800000"/>
            <a:headEnd/>
            <a:tailEnd/>
          </a:ln>
          <a:effectLst/>
        </p:spPr>
      </p:pic>
      <p:sp>
        <p:nvSpPr>
          <p:cNvPr id="18438" name="Segnaposto contenuto 2"/>
          <p:cNvSpPr>
            <a:spLocks noGrp="1"/>
          </p:cNvSpPr>
          <p:nvPr>
            <p:ph sz="half" idx="1"/>
          </p:nvPr>
        </p:nvSpPr>
        <p:spPr>
          <a:xfrm>
            <a:off x="523836" y="785794"/>
            <a:ext cx="8640789" cy="1817673"/>
          </a:xfrm>
        </p:spPr>
        <p:txBody>
          <a:bodyPr/>
          <a:lstStyle/>
          <a:p>
            <a:pPr marL="182563" indent="-182563" eaLnBrk="1" hangingPunct="1">
              <a:buFont typeface="Arial" pitchFamily="34" charset="0"/>
              <a:buChar char="•"/>
            </a:pPr>
            <a:r>
              <a:rPr lang="it-IT" sz="1800" dirty="0" smtClean="0"/>
              <a:t>In talune circostanze cambiamenti climatici anche di piccola entità possono dare luogo a amplificazione significativa del rischio.</a:t>
            </a:r>
          </a:p>
          <a:p>
            <a:pPr marL="182563" indent="-182563" eaLnBrk="1" hangingPunct="1">
              <a:buFont typeface="Arial" pitchFamily="34" charset="0"/>
              <a:buChar char="•"/>
            </a:pPr>
            <a:r>
              <a:rPr lang="it-IT" sz="1800" dirty="0" smtClean="0"/>
              <a:t>In altre circostanze, il ciclo dell’acqua appare poco sensibile a cambiamenti climatici.</a:t>
            </a:r>
          </a:p>
          <a:p>
            <a:pPr marL="182563" indent="-182563" eaLnBrk="1" hangingPunct="1">
              <a:buFont typeface="Arial" pitchFamily="34" charset="0"/>
              <a:buChar char="•"/>
            </a:pPr>
            <a:r>
              <a:rPr lang="it-IT" sz="1800" dirty="0" smtClean="0"/>
              <a:t>Le ragioni dell’amplificazione, che genera eventi inaspettati, sono in gran pare non note.</a:t>
            </a:r>
          </a:p>
          <a:p>
            <a:pPr marL="182563" indent="-182563" eaLnBrk="1" hangingPunct="1">
              <a:buFont typeface="Arial" pitchFamily="34" charset="0"/>
              <a:buChar char="•"/>
            </a:pPr>
            <a:endParaRPr lang="it-IT" sz="1800" dirty="0" smtClean="0"/>
          </a:p>
        </p:txBody>
      </p:sp>
      <p:sp>
        <p:nvSpPr>
          <p:cNvPr id="11" name="Segnaposto contenuto 2"/>
          <p:cNvSpPr>
            <a:spLocks noGrp="1"/>
          </p:cNvSpPr>
          <p:nvPr>
            <p:ph sz="half" idx="1"/>
          </p:nvPr>
        </p:nvSpPr>
        <p:spPr>
          <a:xfrm>
            <a:off x="4167174" y="3111525"/>
            <a:ext cx="4062442" cy="1817673"/>
          </a:xfrm>
        </p:spPr>
        <p:txBody>
          <a:bodyPr/>
          <a:lstStyle/>
          <a:p>
            <a:pPr marL="182563" indent="-182563" eaLnBrk="1" hangingPunct="1">
              <a:buNone/>
            </a:pPr>
            <a:r>
              <a:rPr lang="it-IT" sz="1800" dirty="0" smtClean="0"/>
              <a:t>Ipotesi di ricerca:</a:t>
            </a:r>
          </a:p>
          <a:p>
            <a:pPr marL="0" indent="0" eaLnBrk="1" hangingPunct="1">
              <a:buNone/>
            </a:pPr>
            <a:r>
              <a:rPr lang="it-IT" sz="1800" dirty="0" smtClean="0">
                <a:solidFill>
                  <a:srgbClr val="FF0000"/>
                </a:solidFill>
              </a:rPr>
              <a:t>L’amplificazione è originata dalla contemporaneità di stati critici di clima, ecologia, idrologia e apparato sociale.</a:t>
            </a:r>
          </a:p>
        </p:txBody>
      </p:sp>
      <p:sp>
        <p:nvSpPr>
          <p:cNvPr id="12" name="Freccia a destra 11"/>
          <p:cNvSpPr/>
          <p:nvPr/>
        </p:nvSpPr>
        <p:spPr>
          <a:xfrm>
            <a:off x="8024826" y="3286124"/>
            <a:ext cx="928694" cy="5715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fade">
                                      <p:cBhvr>
                                        <p:cTn id="7" dur="2000"/>
                                        <p:tgtEl>
                                          <p:spTgt spid="11">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xEl>
                                              <p:pRg st="1" end="1"/>
                                            </p:txEl>
                                          </p:spTgt>
                                        </p:tgtEl>
                                        <p:attrNameLst>
                                          <p:attrName>style.visibility</p:attrName>
                                        </p:attrNameLst>
                                      </p:cBhvr>
                                      <p:to>
                                        <p:strVal val="visible"/>
                                      </p:to>
                                    </p:set>
                                    <p:animEffect transition="in" filter="fade">
                                      <p:cBhvr>
                                        <p:cTn id="10" dur="2000"/>
                                        <p:tgtEl>
                                          <p:spTgt spid="11">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2000"/>
                                        <p:tgtEl>
                                          <p:spTgt spid="12"/>
                                        </p:tgtEl>
                                      </p:cBhvr>
                                    </p:animEffect>
                                  </p:childTnLst>
                                </p:cTn>
                              </p:par>
                              <p:par>
                                <p:cTn id="14" presetID="10" presetClass="entr" presetSubtype="0" fill="hold" nodeType="withEffect">
                                  <p:stCondLst>
                                    <p:cond delay="0"/>
                                  </p:stCondLst>
                                  <p:childTnLst>
                                    <p:set>
                                      <p:cBhvr>
                                        <p:cTn id="15" dur="1" fill="hold">
                                          <p:stCondLst>
                                            <p:cond delay="0"/>
                                          </p:stCondLst>
                                        </p:cTn>
                                        <p:tgtEl>
                                          <p:spTgt spid="37890"/>
                                        </p:tgtEl>
                                        <p:attrNameLst>
                                          <p:attrName>style.visibility</p:attrName>
                                        </p:attrNameLst>
                                      </p:cBhvr>
                                      <p:to>
                                        <p:strVal val="visible"/>
                                      </p:to>
                                    </p:set>
                                    <p:animEffect transition="in" filter="fade">
                                      <p:cBhvr>
                                        <p:cTn id="16" dur="2000"/>
                                        <p:tgtEl>
                                          <p:spTgt spid="378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uiExpand="1" build="p"/>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Titolo 1"/>
          <p:cNvSpPr>
            <a:spLocks noGrp="1"/>
          </p:cNvSpPr>
          <p:nvPr>
            <p:ph type="title"/>
          </p:nvPr>
        </p:nvSpPr>
        <p:spPr>
          <a:xfrm>
            <a:off x="463579" y="214290"/>
            <a:ext cx="11347461" cy="917575"/>
          </a:xfrm>
        </p:spPr>
        <p:txBody>
          <a:bodyPr/>
          <a:lstStyle/>
          <a:p>
            <a:pPr algn="l" eaLnBrk="1" hangingPunct="1"/>
            <a:r>
              <a:rPr lang="it-IT" sz="3200" b="1" dirty="0" smtClean="0">
                <a:solidFill>
                  <a:srgbClr val="BD2B0B"/>
                </a:solidFill>
                <a:latin typeface="Calibri" panose="020F0502020204030204" pitchFamily="34" charset="0"/>
                <a:ea typeface="+mn-ea"/>
                <a:cs typeface="Calibri" panose="020F0502020204030204" pitchFamily="34" charset="0"/>
              </a:rPr>
              <a:t>Esempi di amplificazione ancora non completamente spiegati </a:t>
            </a:r>
          </a:p>
        </p:txBody>
      </p:sp>
      <p:sp>
        <p:nvSpPr>
          <p:cNvPr id="9" name="Titolo 1"/>
          <p:cNvSpPr txBox="1">
            <a:spLocks/>
          </p:cNvSpPr>
          <p:nvPr/>
        </p:nvSpPr>
        <p:spPr>
          <a:xfrm>
            <a:off x="452398" y="2582863"/>
            <a:ext cx="9775825" cy="917575"/>
          </a:xfrm>
          <a:prstGeom prst="rect">
            <a:avLst/>
          </a:prstGeom>
        </p:spPr>
        <p:txBody>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it-IT" sz="32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rPr>
              <a:t>Cause note di</a:t>
            </a:r>
            <a:r>
              <a:rPr kumimoji="0" lang="it-IT" sz="3200" b="1" i="0" u="none" strike="noStrike" kern="1200" cap="none" spc="0" normalizeH="0" noProof="0" dirty="0" smtClean="0">
                <a:ln>
                  <a:noFill/>
                </a:ln>
                <a:solidFill>
                  <a:srgbClr val="BD2B0B"/>
                </a:solidFill>
                <a:effectLst/>
                <a:uLnTx/>
                <a:uFillTx/>
                <a:latin typeface="Calibri" panose="020F0502020204030204" pitchFamily="34" charset="0"/>
                <a:ea typeface="+mn-ea"/>
                <a:cs typeface="Calibri" panose="020F0502020204030204" pitchFamily="34" charset="0"/>
              </a:rPr>
              <a:t> amplificazione</a:t>
            </a:r>
            <a:endParaRPr kumimoji="0" lang="it-IT" sz="3200" b="1" i="0" u="none" strike="noStrike" kern="1200" cap="none" spc="0" normalizeH="0" baseline="0" noProof="0" dirty="0" smtClean="0">
              <a:ln>
                <a:noFill/>
              </a:ln>
              <a:solidFill>
                <a:srgbClr val="BD2B0B"/>
              </a:solidFill>
              <a:effectLst/>
              <a:uLnTx/>
              <a:uFillTx/>
              <a:latin typeface="Calibri" panose="020F0502020204030204" pitchFamily="34" charset="0"/>
              <a:ea typeface="+mn-ea"/>
              <a:cs typeface="Calibri" panose="020F0502020204030204" pitchFamily="34" charset="0"/>
            </a:endParaRPr>
          </a:p>
        </p:txBody>
      </p:sp>
      <p:sp>
        <p:nvSpPr>
          <p:cNvPr id="10" name="Segnaposto contenuto 2"/>
          <p:cNvSpPr>
            <a:spLocks noGrp="1"/>
          </p:cNvSpPr>
          <p:nvPr>
            <p:ph sz="half" idx="1"/>
          </p:nvPr>
        </p:nvSpPr>
        <p:spPr>
          <a:xfrm>
            <a:off x="523836" y="3254401"/>
            <a:ext cx="10572824" cy="1817673"/>
          </a:xfrm>
        </p:spPr>
        <p:txBody>
          <a:bodyPr/>
          <a:lstStyle/>
          <a:p>
            <a:pPr marL="182563" indent="-182563"/>
            <a:r>
              <a:rPr lang="it-IT" sz="1800" dirty="0" smtClean="0"/>
              <a:t>Coincidenza fra durata di pioggia estrema e tempo di </a:t>
            </a:r>
            <a:br>
              <a:rPr lang="it-IT" sz="1800" dirty="0" smtClean="0"/>
            </a:br>
            <a:r>
              <a:rPr lang="it-IT" sz="1800" dirty="0" smtClean="0"/>
              <a:t>formazione  dell’alluvione.</a:t>
            </a:r>
          </a:p>
          <a:p>
            <a:pPr marL="182563" indent="-182563"/>
            <a:r>
              <a:rPr lang="it-IT" sz="1800" dirty="0" smtClean="0"/>
              <a:t>Interventi sugli alvei fluviali, </a:t>
            </a:r>
            <a:r>
              <a:rPr lang="it-IT" sz="1800" dirty="0" err="1" smtClean="0"/>
              <a:t>tombature</a:t>
            </a:r>
            <a:r>
              <a:rPr lang="it-IT" sz="1800" dirty="0" smtClean="0"/>
              <a:t>.</a:t>
            </a:r>
          </a:p>
          <a:p>
            <a:pPr marL="182563" indent="-182563"/>
            <a:r>
              <a:rPr lang="it-IT" sz="1800" dirty="0" smtClean="0"/>
              <a:t>“Effetto argine”.</a:t>
            </a:r>
          </a:p>
          <a:p>
            <a:pPr marL="182563" indent="-182563"/>
            <a:r>
              <a:rPr lang="it-IT" sz="1800" dirty="0" smtClean="0"/>
              <a:t>“Effetto serbatoio”.</a:t>
            </a:r>
          </a:p>
          <a:p>
            <a:pPr marL="182563" indent="-182563"/>
            <a:r>
              <a:rPr lang="it-IT" sz="1800" dirty="0" smtClean="0"/>
              <a:t>Presenza di invasi idrici naturali ed artificiali</a:t>
            </a:r>
          </a:p>
          <a:p>
            <a:pPr marL="182563" indent="-182563" eaLnBrk="1" hangingPunct="1">
              <a:buFont typeface="Arial" pitchFamily="34" charset="0"/>
              <a:buChar char="•"/>
            </a:pPr>
            <a:endParaRPr lang="it-IT" sz="1800" dirty="0" smtClean="0"/>
          </a:p>
        </p:txBody>
      </p:sp>
      <p:grpSp>
        <p:nvGrpSpPr>
          <p:cNvPr id="14" name="Gruppo 13"/>
          <p:cNvGrpSpPr/>
          <p:nvPr/>
        </p:nvGrpSpPr>
        <p:grpSpPr>
          <a:xfrm>
            <a:off x="6159807" y="2000240"/>
            <a:ext cx="6008423" cy="3966206"/>
            <a:chOff x="6159807" y="2071678"/>
            <a:chExt cx="6008423" cy="3966206"/>
          </a:xfrm>
        </p:grpSpPr>
        <p:pic>
          <p:nvPicPr>
            <p:cNvPr id="38914" name="Picture 2"/>
            <p:cNvPicPr>
              <a:picLocks noChangeAspect="1" noChangeArrowheads="1"/>
            </p:cNvPicPr>
            <p:nvPr/>
          </p:nvPicPr>
          <p:blipFill>
            <a:blip r:embed="rId2"/>
            <a:srcRect b="383"/>
            <a:stretch>
              <a:fillRect/>
            </a:stretch>
          </p:blipFill>
          <p:spPr bwMode="auto">
            <a:xfrm>
              <a:off x="6159807" y="2071678"/>
              <a:ext cx="6008423" cy="3966206"/>
            </a:xfrm>
            <a:prstGeom prst="rect">
              <a:avLst/>
            </a:prstGeom>
            <a:noFill/>
            <a:ln w="9525">
              <a:noFill/>
              <a:miter lim="800000"/>
              <a:headEnd/>
              <a:tailEnd/>
            </a:ln>
            <a:effectLst/>
          </p:spPr>
        </p:pic>
        <p:sp>
          <p:nvSpPr>
            <p:cNvPr id="13" name="Rettangolo 12"/>
            <p:cNvSpPr/>
            <p:nvPr/>
          </p:nvSpPr>
          <p:spPr>
            <a:xfrm>
              <a:off x="9739338" y="5864242"/>
              <a:ext cx="214314" cy="1428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8438" name="Segnaposto contenuto 2"/>
          <p:cNvSpPr>
            <a:spLocks noGrp="1"/>
          </p:cNvSpPr>
          <p:nvPr>
            <p:ph sz="half" idx="1"/>
          </p:nvPr>
        </p:nvSpPr>
        <p:spPr>
          <a:xfrm>
            <a:off x="523836" y="714356"/>
            <a:ext cx="10572824" cy="1817673"/>
          </a:xfrm>
        </p:spPr>
        <p:txBody>
          <a:bodyPr/>
          <a:lstStyle/>
          <a:p>
            <a:pPr marL="182563" indent="-182563"/>
            <a:r>
              <a:rPr lang="it-IT" sz="1800" dirty="0" smtClean="0"/>
              <a:t>“</a:t>
            </a:r>
            <a:r>
              <a:rPr lang="it-IT" sz="1800" dirty="0" err="1" smtClean="0"/>
              <a:t>Millenium</a:t>
            </a:r>
            <a:r>
              <a:rPr lang="it-IT" sz="1800" dirty="0" smtClean="0"/>
              <a:t> </a:t>
            </a:r>
            <a:r>
              <a:rPr lang="it-IT" sz="1800" dirty="0" err="1" smtClean="0"/>
              <a:t>drought</a:t>
            </a:r>
            <a:r>
              <a:rPr lang="it-IT" sz="1800" dirty="0" smtClean="0"/>
              <a:t>” in Australia (2001 – 2009, https://en.wikipedia.org/wiki/2000s_Australian_drought).</a:t>
            </a:r>
          </a:p>
          <a:p>
            <a:pPr marL="182563" indent="-182563" eaLnBrk="1" hangingPunct="1">
              <a:buFont typeface="Arial" pitchFamily="34" charset="0"/>
              <a:buChar char="•"/>
            </a:pPr>
            <a:r>
              <a:rPr lang="it-IT" sz="1800" dirty="0" smtClean="0"/>
              <a:t>Piena del Fiume Secchia (2014).</a:t>
            </a:r>
          </a:p>
          <a:p>
            <a:pPr marL="182563" indent="-182563"/>
            <a:r>
              <a:rPr lang="it-IT" sz="1800" dirty="0" smtClean="0"/>
              <a:t>Piena in Germania (2021, https://it.wikipedia.org/wiki/Alluvioni_in_Europa_del_luglio_2021)</a:t>
            </a:r>
          </a:p>
          <a:p>
            <a:pPr marL="182563" indent="-182563"/>
            <a:r>
              <a:rPr lang="it-IT" sz="1800" dirty="0" smtClean="0"/>
              <a:t>“</a:t>
            </a:r>
            <a:r>
              <a:rPr lang="it-IT" sz="1800" dirty="0" err="1" smtClean="0"/>
              <a:t>Dust</a:t>
            </a:r>
            <a:r>
              <a:rPr lang="it-IT" sz="1800" dirty="0" smtClean="0"/>
              <a:t> </a:t>
            </a:r>
            <a:r>
              <a:rPr lang="it-IT" sz="1800" dirty="0" err="1" smtClean="0"/>
              <a:t>bowl</a:t>
            </a:r>
            <a:r>
              <a:rPr lang="it-IT" sz="1800" dirty="0" smtClean="0"/>
              <a:t>” negli Stati Uniti (1931 – 1939, https://it.wikipedia.org/wiki/Dust_Bowl)</a:t>
            </a:r>
          </a:p>
          <a:p>
            <a:pPr marL="182563" indent="-182563" eaLnBrk="1" hangingPunct="1">
              <a:buFont typeface="Arial" pitchFamily="34" charset="0"/>
              <a:buChar char="•"/>
            </a:pPr>
            <a:endParaRPr lang="it-IT" sz="1800" dirty="0" smtClean="0"/>
          </a:p>
        </p:txBody>
      </p:sp>
    </p:spTree>
  </p:cSld>
  <p:clrMapOvr>
    <a:masterClrMapping/>
  </p:clrMapOvr>
  <p:transition spd="slow">
    <p:wipe di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119336" y="206462"/>
            <a:ext cx="7388037" cy="342218"/>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Necessità</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di</a:t>
            </a:r>
            <a:r>
              <a:rPr lang="en-GB" sz="3200" dirty="0" smtClean="0">
                <a:latin typeface="Calibri" panose="020F0502020204030204" pitchFamily="34" charset="0"/>
                <a:cs typeface="Calibri" panose="020F0502020204030204" pitchFamily="34" charset="0"/>
              </a:rPr>
              <a:t> un </a:t>
            </a:r>
            <a:r>
              <a:rPr lang="en-GB" sz="3200" dirty="0" err="1" smtClean="0">
                <a:latin typeface="Calibri" panose="020F0502020204030204" pitchFamily="34" charset="0"/>
                <a:cs typeface="Calibri" panose="020F0502020204030204" pitchFamily="34" charset="0"/>
              </a:rPr>
              <a:t>dialogo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aperto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fra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scienza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ingegneria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inclusa</a:t>
            </a:r>
            <a:r>
              <a:rPr lang="en-GB" sz="3200" dirty="0" smtClean="0">
                <a:latin typeface="Calibri" panose="020F0502020204030204" pitchFamily="34" charset="0"/>
                <a:cs typeface="Calibri" panose="020F0502020204030204" pitchFamily="34" charset="0"/>
              </a:rPr>
              <a:t>) e </a:t>
            </a:r>
            <a:r>
              <a:rPr lang="en-GB" sz="3200" dirty="0" err="1" smtClean="0">
                <a:latin typeface="Calibri" panose="020F0502020204030204" pitchFamily="34" charset="0"/>
                <a:cs typeface="Calibri" panose="020F0502020204030204" pitchFamily="34" charset="0"/>
              </a:rPr>
              <a:t>politica</a:t>
            </a:r>
            <a:r>
              <a:rPr lang="en-GB" sz="3200" dirty="0" smtClean="0">
                <a:latin typeface="Calibri" panose="020F0502020204030204" pitchFamily="34" charset="0"/>
                <a:cs typeface="Calibri" panose="020F0502020204030204" pitchFamily="34" charset="0"/>
              </a:rPr>
              <a:t>.</a:t>
            </a:r>
          </a:p>
          <a:p>
            <a:pPr>
              <a:lnSpc>
                <a:spcPct val="100000"/>
              </a:lnSpc>
            </a:pPr>
            <a:r>
              <a:rPr lang="en-GB" sz="3200" dirty="0" err="1" smtClean="0">
                <a:latin typeface="Calibri" panose="020F0502020204030204" pitchFamily="34" charset="0"/>
                <a:cs typeface="Calibri" panose="020F0502020204030204" pitchFamily="34" charset="0"/>
              </a:rPr>
              <a:t>Una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sfida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fra</a:t>
            </a:r>
            <a:r>
              <a:rPr lang="en-GB" sz="3200" dirty="0" smtClean="0">
                <a:latin typeface="Calibri" panose="020F0502020204030204" pitchFamily="34" charset="0"/>
                <a:cs typeface="Calibri" panose="020F0502020204030204" pitchFamily="34" charset="0"/>
              </a:rPr>
              <a:t> le </a:t>
            </a:r>
            <a:r>
              <a:rPr lang="en-GB" sz="3200" dirty="0" err="1" smtClean="0">
                <a:latin typeface="Calibri" panose="020F0502020204030204" pitchFamily="34" charset="0"/>
                <a:cs typeface="Calibri" panose="020F0502020204030204" pitchFamily="34" charset="0"/>
              </a:rPr>
              <a:t>sfide</a:t>
            </a:r>
            <a:endParaRPr lang="en-GB" sz="3200" dirty="0">
              <a:latin typeface="Calibri" panose="020F0502020204030204" pitchFamily="34" charset="0"/>
              <a:cs typeface="Calibri" panose="020F0502020204030204" pitchFamily="34" charset="0"/>
            </a:endParaRPr>
          </a:p>
        </p:txBody>
      </p:sp>
      <p:pic>
        <p:nvPicPr>
          <p:cNvPr id="3074" name="Picture 2" descr="https://upload.wikimedia.org/wikipedia/commons/a/a0/Faraday_Michael_Christmas_lecture_detail.jpg"/>
          <p:cNvPicPr>
            <a:picLocks noChangeAspect="1" noChangeArrowheads="1"/>
          </p:cNvPicPr>
          <p:nvPr/>
        </p:nvPicPr>
        <p:blipFill>
          <a:blip r:embed="rId2"/>
          <a:srcRect/>
          <a:stretch>
            <a:fillRect/>
          </a:stretch>
        </p:blipFill>
        <p:spPr bwMode="auto">
          <a:xfrm>
            <a:off x="6672064" y="1375382"/>
            <a:ext cx="5298948" cy="3474720"/>
          </a:xfrm>
          <a:prstGeom prst="rect">
            <a:avLst/>
          </a:prstGeom>
          <a:noFill/>
        </p:spPr>
      </p:pic>
      <p:sp>
        <p:nvSpPr>
          <p:cNvPr id="7" name="Rettangolo 6"/>
          <p:cNvSpPr/>
          <p:nvPr/>
        </p:nvSpPr>
        <p:spPr>
          <a:xfrm>
            <a:off x="6672064" y="5047790"/>
            <a:ext cx="5303912" cy="738664"/>
          </a:xfrm>
          <a:prstGeom prst="rect">
            <a:avLst/>
          </a:prstGeom>
          <a:ln>
            <a:solidFill>
              <a:schemeClr val="tx1"/>
            </a:solidFill>
          </a:ln>
          <a:effectLst>
            <a:outerShdw blurRad="50800" dist="38100" dir="2700000" algn="tl" rotWithShape="0">
              <a:prstClr val="black">
                <a:alpha val="40000"/>
              </a:prstClr>
            </a:outerShdw>
          </a:effectLst>
        </p:spPr>
        <p:txBody>
          <a:bodyPr wrap="square">
            <a:spAutoFit/>
          </a:bodyPr>
          <a:lstStyle/>
          <a:p>
            <a:r>
              <a:rPr lang="en-US" sz="1400" dirty="0" smtClean="0"/>
              <a:t>Michael Faraday </a:t>
            </a:r>
            <a:r>
              <a:rPr lang="en-US" sz="1400" dirty="0" err="1" smtClean="0"/>
              <a:t>durante</a:t>
            </a:r>
            <a:r>
              <a:rPr lang="en-US" sz="1400" dirty="0" smtClean="0"/>
              <a:t> </a:t>
            </a:r>
            <a:r>
              <a:rPr lang="en-US" sz="1400" dirty="0" err="1" smtClean="0"/>
              <a:t>una</a:t>
            </a:r>
            <a:r>
              <a:rPr lang="en-US" sz="1400" dirty="0" smtClean="0"/>
              <a:t> “Christmas Lecture “ </a:t>
            </a:r>
            <a:r>
              <a:rPr lang="en-US" sz="1400" dirty="0" err="1" smtClean="0"/>
              <a:t>alla</a:t>
            </a:r>
            <a:r>
              <a:rPr lang="en-US" sz="1400" dirty="0" smtClean="0"/>
              <a:t> Royal Institution (circa 1855).  By Alexander </a:t>
            </a:r>
            <a:r>
              <a:rPr lang="en-US" sz="1400" dirty="0" err="1" smtClean="0"/>
              <a:t>Blaikley</a:t>
            </a:r>
            <a:r>
              <a:rPr lang="en-US" sz="1400" dirty="0" smtClean="0"/>
              <a:t> (1816 - 1903), Public o </a:t>
            </a:r>
            <a:r>
              <a:rPr lang="en-US" sz="1400" dirty="0" err="1" smtClean="0"/>
              <a:t>dominio</a:t>
            </a:r>
            <a:r>
              <a:rPr lang="en-US" sz="1400" dirty="0" smtClean="0"/>
              <a:t>, via Wikimedia Commons</a:t>
            </a:r>
            <a:endParaRPr lang="it-IT" sz="1400" dirty="0" smtClean="0"/>
          </a:p>
        </p:txBody>
      </p:sp>
      <p:pic>
        <p:nvPicPr>
          <p:cNvPr id="6145" name="Picture 1"/>
          <p:cNvPicPr>
            <a:picLocks noChangeAspect="1" noChangeArrowheads="1"/>
          </p:cNvPicPr>
          <p:nvPr/>
        </p:nvPicPr>
        <p:blipFill>
          <a:blip r:embed="rId3"/>
          <a:srcRect/>
          <a:stretch>
            <a:fillRect/>
          </a:stretch>
        </p:blipFill>
        <p:spPr bwMode="auto">
          <a:xfrm>
            <a:off x="491247" y="1866913"/>
            <a:ext cx="4747497" cy="4491045"/>
          </a:xfrm>
          <a:prstGeom prst="rect">
            <a:avLst/>
          </a:prstGeom>
          <a:noFill/>
          <a:ln w="9525">
            <a:noFill/>
            <a:miter lim="800000"/>
            <a:headEnd/>
            <a:tailEnd/>
          </a:ln>
          <a:effectLst/>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0478"/>
            <a:ext cx="6811973" cy="342218"/>
          </a:xfrm>
        </p:spPr>
        <p:txBody>
          <a:bodyPr/>
          <a:lstStyle/>
          <a:p>
            <a:pPr>
              <a:lnSpc>
                <a:spcPct val="100000"/>
              </a:lnSpc>
            </a:pPr>
            <a:r>
              <a:rPr lang="en-GB" sz="3200" dirty="0" err="1" smtClean="0">
                <a:latin typeface="Calibri" panose="020F0502020204030204" pitchFamily="34" charset="0"/>
                <a:cs typeface="Calibri" panose="020F0502020204030204" pitchFamily="34" charset="0"/>
              </a:rPr>
              <a:t>Transdisciplinarietà</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Trasparenza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Diversità</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ed</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Inclusività</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09522" y="1928802"/>
            <a:ext cx="6715172" cy="2357454"/>
          </a:xfrm>
        </p:spPr>
        <p:txBody>
          <a:bodyPr/>
          <a:lstStyle/>
          <a:p>
            <a:pPr marL="180975" indent="-180975">
              <a:spcAft>
                <a:spcPts val="1200"/>
              </a:spcAft>
              <a:buFont typeface="Arial" pitchFamily="34" charset="0"/>
              <a:buChar char="•"/>
            </a:pPr>
            <a:r>
              <a:rPr lang="en-GB" sz="2000" dirty="0" err="1" smtClean="0">
                <a:latin typeface="Calibri" panose="020F0502020204030204" pitchFamily="34" charset="0"/>
                <a:cs typeface="Calibri" panose="020F0502020204030204" pitchFamily="34" charset="0"/>
              </a:rPr>
              <a:t>Multidisciplinarietà</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interdisciplinarietà</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transdisciplinarietà</a:t>
            </a:r>
            <a:r>
              <a:rPr lang="en-GB" sz="2000"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sz="2000" dirty="0" err="1" smtClean="0">
                <a:latin typeface="Calibri" panose="020F0502020204030204" pitchFamily="34" charset="0"/>
                <a:cs typeface="Calibri" panose="020F0502020204030204" pitchFamily="34" charset="0"/>
              </a:rPr>
              <a:t>Informazione</a:t>
            </a:r>
            <a:r>
              <a:rPr lang="en-GB" sz="2000" dirty="0" smtClean="0">
                <a:latin typeface="Calibri" panose="020F0502020204030204" pitchFamily="34" charset="0"/>
                <a:cs typeface="Calibri" panose="020F0502020204030204" pitchFamily="34" charset="0"/>
              </a:rPr>
              <a:t> e </a:t>
            </a:r>
            <a:r>
              <a:rPr lang="en-GB" sz="2000" dirty="0" err="1" smtClean="0">
                <a:latin typeface="Calibri" panose="020F0502020204030204" pitchFamily="34" charset="0"/>
                <a:cs typeface="Calibri" panose="020F0502020204030204" pitchFamily="34" charset="0"/>
              </a:rPr>
              <a:t>dati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aperti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codici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di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calcolo</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aperti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scienza</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aperta</a:t>
            </a:r>
            <a:r>
              <a:rPr lang="en-GB" sz="2000"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sz="2000" dirty="0" err="1" smtClean="0">
                <a:latin typeface="Calibri" panose="020F0502020204030204" pitchFamily="34" charset="0"/>
                <a:cs typeface="Calibri" panose="020F0502020204030204" pitchFamily="34" charset="0"/>
              </a:rPr>
              <a:t>Nuove</a:t>
            </a:r>
            <a:r>
              <a:rPr lang="en-GB" sz="2000" dirty="0" smtClean="0">
                <a:latin typeface="Calibri" panose="020F0502020204030204" pitchFamily="34" charset="0"/>
                <a:cs typeface="Calibri" panose="020F0502020204030204" pitchFamily="34" charset="0"/>
              </a:rPr>
              <a:t> discipline </a:t>
            </a:r>
            <a:r>
              <a:rPr lang="en-GB" sz="2000" dirty="0" err="1" smtClean="0">
                <a:latin typeface="Calibri" panose="020F0502020204030204" pitchFamily="34" charset="0"/>
                <a:cs typeface="Calibri" panose="020F0502020204030204" pitchFamily="34" charset="0"/>
              </a:rPr>
              <a:t>senza</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confini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sono</a:t>
            </a:r>
            <a:r>
              <a:rPr lang="en-GB" sz="2000" dirty="0" smtClean="0">
                <a:latin typeface="Calibri" panose="020F0502020204030204" pitchFamily="34" charset="0"/>
                <a:cs typeface="Calibri" panose="020F0502020204030204" pitchFamily="34" charset="0"/>
              </a:rPr>
              <a:t> la </a:t>
            </a:r>
            <a:r>
              <a:rPr lang="en-GB" sz="2000" dirty="0" err="1" smtClean="0">
                <a:latin typeface="Calibri" panose="020F0502020204030204" pitchFamily="34" charset="0"/>
                <a:cs typeface="Calibri" panose="020F0502020204030204" pitchFamily="34" charset="0"/>
              </a:rPr>
              <a:t>chiave</a:t>
            </a:r>
            <a:r>
              <a:rPr lang="en-GB" sz="2000" dirty="0" smtClean="0">
                <a:latin typeface="Calibri" panose="020F0502020204030204" pitchFamily="34" charset="0"/>
                <a:cs typeface="Calibri" panose="020F0502020204030204" pitchFamily="34" charset="0"/>
              </a:rPr>
              <a:t> per la </a:t>
            </a:r>
            <a:r>
              <a:rPr lang="en-GB" sz="2000" dirty="0" err="1" smtClean="0">
                <a:latin typeface="Calibri" panose="020F0502020204030204" pitchFamily="34" charset="0"/>
                <a:cs typeface="Calibri" panose="020F0502020204030204" pitchFamily="34" charset="0"/>
              </a:rPr>
              <a:t>sostenibilità</a:t>
            </a:r>
            <a:r>
              <a:rPr lang="en-GB" sz="2000" dirty="0" smtClean="0">
                <a:latin typeface="Calibri" panose="020F0502020204030204" pitchFamily="34" charset="0"/>
                <a:cs typeface="Calibri" panose="020F0502020204030204" pitchFamily="34" charset="0"/>
              </a:rPr>
              <a:t>.</a:t>
            </a:r>
          </a:p>
          <a:p>
            <a:pPr marL="180975" indent="-180975">
              <a:spcAft>
                <a:spcPts val="1200"/>
              </a:spcAft>
              <a:buFont typeface="Arial" pitchFamily="34" charset="0"/>
              <a:buChar char="•"/>
            </a:pPr>
            <a:r>
              <a:rPr lang="en-GB" sz="2000" dirty="0" err="1" smtClean="0">
                <a:latin typeface="Calibri" panose="020F0502020204030204" pitchFamily="34" charset="0"/>
                <a:cs typeface="Calibri" panose="020F0502020204030204" pitchFamily="34" charset="0"/>
              </a:rPr>
              <a:t>Diversità</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di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interpretazioni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ed</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obiettivi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scientifici</a:t>
            </a:r>
            <a:r>
              <a:rPr lang="en-GB" sz="2000" dirty="0" smtClean="0">
                <a:latin typeface="Calibri" panose="020F0502020204030204" pitchFamily="34" charset="0"/>
                <a:cs typeface="Calibri" panose="020F0502020204030204" pitchFamily="34" charset="0"/>
              </a:rPr>
              <a:t>. Il </a:t>
            </a:r>
            <a:r>
              <a:rPr lang="en-GB" sz="2000" dirty="0" err="1" smtClean="0">
                <a:latin typeface="Calibri" panose="020F0502020204030204" pitchFamily="34" charset="0"/>
                <a:cs typeface="Calibri" panose="020F0502020204030204" pitchFamily="34" charset="0"/>
              </a:rPr>
              <a:t>progresso</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della</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scienza</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si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ottiene</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mettendo</a:t>
            </a:r>
            <a:r>
              <a:rPr lang="en-GB" sz="2000" dirty="0" smtClean="0">
                <a:latin typeface="Calibri" panose="020F0502020204030204" pitchFamily="34" charset="0"/>
                <a:cs typeface="Calibri" panose="020F0502020204030204" pitchFamily="34" charset="0"/>
              </a:rPr>
              <a:t> in </a:t>
            </a:r>
            <a:r>
              <a:rPr lang="en-GB" sz="2000" dirty="0" err="1" smtClean="0">
                <a:latin typeface="Calibri" panose="020F0502020204030204" pitchFamily="34" charset="0"/>
                <a:cs typeface="Calibri" panose="020F0502020204030204" pitchFamily="34" charset="0"/>
              </a:rPr>
              <a:t>discussione</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teorie</a:t>
            </a:r>
            <a:r>
              <a:rPr lang="en-GB" sz="2000" dirty="0" smtClean="0">
                <a:latin typeface="Calibri" panose="020F0502020204030204" pitchFamily="34" charset="0"/>
                <a:cs typeface="Calibri" panose="020F0502020204030204" pitchFamily="34" charset="0"/>
              </a:rPr>
              <a:t> e </a:t>
            </a:r>
            <a:r>
              <a:rPr lang="en-GB" sz="2000" dirty="0" err="1" smtClean="0">
                <a:latin typeface="Calibri" panose="020F0502020204030204" pitchFamily="34" charset="0"/>
                <a:cs typeface="Calibri" panose="020F0502020204030204" pitchFamily="34" charset="0"/>
              </a:rPr>
              <a:t>risultati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consolodiati</a:t>
            </a:r>
            <a:r>
              <a:rPr lang="en-GB" sz="2000" dirty="0" smtClean="0">
                <a:latin typeface="Calibri" panose="020F0502020204030204" pitchFamily="34" charset="0"/>
                <a:cs typeface="Calibri" panose="020F0502020204030204" pitchFamily="34" charset="0"/>
              </a:rPr>
              <a:t>.</a:t>
            </a:r>
          </a:p>
        </p:txBody>
      </p:sp>
      <p:sp>
        <p:nvSpPr>
          <p:cNvPr id="9" name="Rettangolo 8"/>
          <p:cNvSpPr/>
          <p:nvPr/>
        </p:nvSpPr>
        <p:spPr>
          <a:xfrm>
            <a:off x="7524760" y="5334672"/>
            <a:ext cx="4310050" cy="523220"/>
          </a:xfrm>
          <a:prstGeom prst="rect">
            <a:avLst/>
          </a:prstGeom>
          <a:solidFill>
            <a:schemeClr val="bg1">
              <a:lumMod val="95000"/>
            </a:schemeClr>
          </a:solidFill>
          <a:ln w="12700">
            <a:solidFill>
              <a:schemeClr val="tx1"/>
            </a:solidFill>
          </a:ln>
          <a:effectLst>
            <a:outerShdw blurRad="50800" dist="38100" dir="2700000" algn="tl" rotWithShape="0">
              <a:prstClr val="black">
                <a:alpha val="40000"/>
              </a:prstClr>
            </a:outerShdw>
          </a:effectLst>
        </p:spPr>
        <p:txBody>
          <a:bodyPr wrap="square">
            <a:spAutoFit/>
          </a:bodyPr>
          <a:lstStyle/>
          <a:p>
            <a:pPr algn="ctr"/>
            <a:r>
              <a:rPr lang="it-IT" sz="1400" dirty="0" err="1" smtClean="0"/>
              <a:t>By</a:t>
            </a:r>
            <a:r>
              <a:rPr lang="it-IT" sz="1400" dirty="0" smtClean="0"/>
              <a:t> </a:t>
            </a:r>
            <a:r>
              <a:rPr lang="en-US" sz="1400" dirty="0" smtClean="0">
                <a:hlinkClick r:id="rId2"/>
              </a:rPr>
              <a:t>GTSO-Couperin</a:t>
            </a:r>
            <a:r>
              <a:rPr lang="en-US" sz="1400" dirty="0" smtClean="0"/>
              <a:t>, </a:t>
            </a:r>
            <a:r>
              <a:rPr lang="en-US" sz="1400" dirty="0" smtClean="0">
                <a:hlinkClick r:id="rId3"/>
              </a:rPr>
              <a:t>CC BY 4.0</a:t>
            </a:r>
            <a:r>
              <a:rPr lang="en-US" sz="1400" dirty="0" smtClean="0"/>
              <a:t>, via Wikimedia Commons (</a:t>
            </a:r>
            <a:r>
              <a:rPr lang="en-US" sz="1400" dirty="0" err="1" smtClean="0"/>
              <a:t>modificato</a:t>
            </a:r>
            <a:r>
              <a:rPr lang="en-US" sz="1400" dirty="0" smtClean="0"/>
              <a:t>)</a:t>
            </a:r>
            <a:endParaRPr lang="it-IT" sz="1400" dirty="0"/>
          </a:p>
        </p:txBody>
      </p:sp>
      <p:pic>
        <p:nvPicPr>
          <p:cNvPr id="5122" name="Picture 2"/>
          <p:cNvPicPr>
            <a:picLocks noChangeAspect="1" noChangeArrowheads="1"/>
          </p:cNvPicPr>
          <p:nvPr/>
        </p:nvPicPr>
        <p:blipFill>
          <a:blip r:embed="rId4"/>
          <a:srcRect/>
          <a:stretch>
            <a:fillRect/>
          </a:stretch>
        </p:blipFill>
        <p:spPr bwMode="auto">
          <a:xfrm>
            <a:off x="7117343" y="548326"/>
            <a:ext cx="5060411" cy="4733933"/>
          </a:xfrm>
          <a:prstGeom prst="rect">
            <a:avLst/>
          </a:prstGeom>
          <a:noFill/>
          <a:ln w="9525">
            <a:noFill/>
            <a:miter lim="800000"/>
            <a:headEnd/>
            <a:tailEnd/>
          </a:ln>
          <a:effectLst/>
        </p:spPr>
      </p:pic>
      <p:sp>
        <p:nvSpPr>
          <p:cNvPr id="6" name="CasellaDiTesto 6"/>
          <p:cNvSpPr txBox="1">
            <a:spLocks noChangeArrowheads="1"/>
          </p:cNvSpPr>
          <p:nvPr/>
        </p:nvSpPr>
        <p:spPr bwMode="auto">
          <a:xfrm>
            <a:off x="2727325" y="6623050"/>
            <a:ext cx="6742113" cy="246063"/>
          </a:xfrm>
          <a:prstGeom prst="rect">
            <a:avLst/>
          </a:prstGeom>
          <a:solidFill>
            <a:schemeClr val="bg1"/>
          </a:solidFill>
          <a:ln w="9525">
            <a:noFill/>
            <a:miter lim="800000"/>
            <a:headEnd/>
            <a:tailEnd/>
          </a:ln>
        </p:spPr>
        <p:txBody>
          <a:bodyPr>
            <a:spAutoFit/>
          </a:bodyPr>
          <a:lstStyle/>
          <a:p>
            <a:pPr algn="ctr" eaLnBrk="1" hangingPunct="1"/>
            <a:r>
              <a:rPr lang="it-IT" sz="1000" b="1" dirty="0"/>
              <a:t>Presentazione </a:t>
            </a:r>
            <a:r>
              <a:rPr lang="it-IT" sz="1000" b="1" dirty="0" smtClean="0"/>
              <a:t>scaricabile dal sito </a:t>
            </a:r>
            <a:r>
              <a:rPr lang="it-IT" sz="1000" b="1" dirty="0"/>
              <a:t>http://www.albertomontanari.it – E-mail</a:t>
            </a:r>
            <a:r>
              <a:rPr lang="it-IT" sz="1000" b="1" dirty="0">
                <a:latin typeface="Arial" pitchFamily="34" charset="0"/>
              </a:rPr>
              <a:t>: alberto.montanari@unibo.it</a:t>
            </a: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292139" y="357167"/>
            <a:ext cx="11233149" cy="342218"/>
          </a:xfrm>
        </p:spPr>
        <p:txBody>
          <a:bodyPr/>
          <a:lstStyle/>
          <a:p>
            <a:r>
              <a:rPr lang="en-GB" sz="3200" dirty="0" err="1" smtClean="0">
                <a:latin typeface="Calibri" panose="020F0502020204030204" pitchFamily="34" charset="0"/>
                <a:cs typeface="Calibri" panose="020F0502020204030204" pitchFamily="34" charset="0"/>
              </a:rPr>
              <a:t>Conclusioni</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292402" y="1052736"/>
            <a:ext cx="5659582" cy="857255"/>
          </a:xfrm>
        </p:spPr>
        <p:txBody>
          <a:bodyPr/>
          <a:lstStyle/>
          <a:p>
            <a:pPr marL="180975" indent="-180975">
              <a:spcAft>
                <a:spcPts val="900"/>
              </a:spcAft>
              <a:buFont typeface="Arial" pitchFamily="34" charset="0"/>
              <a:buChar char="•"/>
            </a:pPr>
            <a:r>
              <a:rPr lang="en-US" dirty="0" smtClean="0">
                <a:latin typeface="Calibri" panose="020F0502020204030204" pitchFamily="34" charset="0"/>
                <a:cs typeface="Calibri" panose="020F0502020204030204" pitchFamily="34" charset="0"/>
              </a:rPr>
              <a:t>Il </a:t>
            </a:r>
            <a:r>
              <a:rPr lang="en-US" dirty="0" err="1" smtClean="0">
                <a:latin typeface="Calibri" panose="020F0502020204030204" pitchFamily="34" charset="0"/>
                <a:cs typeface="Calibri" panose="020F0502020204030204" pitchFamily="34" charset="0"/>
              </a:rPr>
              <a:t>problema</a:t>
            </a:r>
            <a:r>
              <a:rPr lang="en-US" dirty="0" smtClean="0">
                <a:latin typeface="Calibri" panose="020F0502020204030204" pitchFamily="34" charset="0"/>
                <a:cs typeface="Calibri" panose="020F0502020204030204" pitchFamily="34" charset="0"/>
              </a:rPr>
              <a:t> del </a:t>
            </a:r>
            <a:r>
              <a:rPr lang="en-US" dirty="0" err="1" smtClean="0">
                <a:latin typeface="Calibri" panose="020F0502020204030204" pitchFamily="34" charset="0"/>
                <a:cs typeface="Calibri" panose="020F0502020204030204" pitchFamily="34" charset="0"/>
              </a:rPr>
              <a:t>cambiamento</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climatico</a:t>
            </a:r>
            <a:r>
              <a:rPr lang="en-US" dirty="0" smtClean="0">
                <a:latin typeface="Calibri" panose="020F0502020204030204" pitchFamily="34" charset="0"/>
                <a:cs typeface="Calibri" panose="020F0502020204030204" pitchFamily="34" charset="0"/>
              </a:rPr>
              <a:t> e </a:t>
            </a:r>
            <a:r>
              <a:rPr lang="en-US" dirty="0" err="1" smtClean="0">
                <a:latin typeface="Calibri" panose="020F0502020204030204" pitchFamily="34" charset="0"/>
                <a:cs typeface="Calibri" panose="020F0502020204030204" pitchFamily="34" charset="0"/>
              </a:rPr>
              <a:t>degli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effetti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sul</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ciclo</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dell’acqua</a:t>
            </a:r>
            <a:r>
              <a:rPr lang="en-US" dirty="0" smtClean="0">
                <a:latin typeface="Calibri" panose="020F0502020204030204" pitchFamily="34" charset="0"/>
                <a:cs typeface="Calibri" panose="020F0502020204030204" pitchFamily="34" charset="0"/>
              </a:rPr>
              <a:t> è </a:t>
            </a:r>
            <a:r>
              <a:rPr lang="en-US" dirty="0" err="1" smtClean="0">
                <a:latin typeface="Calibri" panose="020F0502020204030204" pitchFamily="34" charset="0"/>
                <a:cs typeface="Calibri" panose="020F0502020204030204" pitchFamily="34" charset="0"/>
              </a:rPr>
              <a:t>complesso</a:t>
            </a:r>
            <a:r>
              <a:rPr lang="en-US" dirty="0" smtClean="0">
                <a:latin typeface="Calibri" panose="020F0502020204030204" pitchFamily="34" charset="0"/>
                <a:cs typeface="Calibri" panose="020F0502020204030204" pitchFamily="34" charset="0"/>
              </a:rPr>
              <a:t>. Non </a:t>
            </a:r>
            <a:r>
              <a:rPr lang="en-US" dirty="0" err="1" smtClean="0">
                <a:latin typeface="Calibri" panose="020F0502020204030204" pitchFamily="34" charset="0"/>
                <a:cs typeface="Calibri" panose="020F0502020204030204" pitchFamily="34" charset="0"/>
              </a:rPr>
              <a:t>esistono</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risposte</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semplici</a:t>
            </a:r>
            <a:r>
              <a:rPr lang="en-US" dirty="0" smtClean="0">
                <a:latin typeface="Calibri" panose="020F0502020204030204" pitchFamily="34" charset="0"/>
                <a:cs typeface="Calibri" panose="020F0502020204030204" pitchFamily="34" charset="0"/>
              </a:rPr>
              <a:t>.</a:t>
            </a:r>
            <a:endParaRPr lang="it-IT"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r>
              <a:rPr lang="it-IT" dirty="0" smtClean="0">
                <a:latin typeface="Calibri" panose="020F0502020204030204" pitchFamily="34" charset="0"/>
                <a:cs typeface="Calibri" panose="020F0502020204030204" pitchFamily="34" charset="0"/>
              </a:rPr>
              <a:t>Soluzioni efficaci ai problemi originati dagli eventi </a:t>
            </a:r>
            <a:r>
              <a:rPr lang="it-IT" dirty="0" err="1" smtClean="0">
                <a:latin typeface="Calibri" panose="020F0502020204030204" pitchFamily="34" charset="0"/>
                <a:cs typeface="Calibri" panose="020F0502020204030204" pitchFamily="34" charset="0"/>
              </a:rPr>
              <a:t>idro-meteorologici</a:t>
            </a:r>
            <a:r>
              <a:rPr lang="it-IT" dirty="0" smtClean="0">
                <a:latin typeface="Calibri" panose="020F0502020204030204" pitchFamily="34" charset="0"/>
                <a:cs typeface="Calibri" panose="020F0502020204030204" pitchFamily="34" charset="0"/>
              </a:rPr>
              <a:t> estremi discendono dall’integrazione di informazione, metodi di progettazione e diverse soluzioni.</a:t>
            </a:r>
          </a:p>
          <a:p>
            <a:pPr marL="180975" indent="-180975">
              <a:spcAft>
                <a:spcPts val="900"/>
              </a:spcAft>
              <a:buFont typeface="Arial" pitchFamily="34" charset="0"/>
              <a:buChar char="•"/>
            </a:pPr>
            <a:r>
              <a:rPr lang="it-IT" dirty="0" smtClean="0">
                <a:latin typeface="Calibri" panose="020F0502020204030204" pitchFamily="34" charset="0"/>
                <a:cs typeface="Calibri" panose="020F0502020204030204" pitchFamily="34" charset="0"/>
              </a:rPr>
              <a:t> Il supporto della scienza è fondamentale. Il compito della scienza è quello di presentare la conoscenza e le evidenze a supporto con oggettività, trasparenza ed </a:t>
            </a:r>
            <a:r>
              <a:rPr lang="it-IT" dirty="0" err="1" smtClean="0">
                <a:latin typeface="Calibri" panose="020F0502020204030204" pitchFamily="34" charset="0"/>
                <a:cs typeface="Calibri" panose="020F0502020204030204" pitchFamily="34" charset="0"/>
              </a:rPr>
              <a:t>inclusività</a:t>
            </a:r>
            <a:r>
              <a:rPr lang="it-IT" dirty="0" smtClean="0">
                <a:latin typeface="Calibri" panose="020F0502020204030204" pitchFamily="34" charset="0"/>
                <a:cs typeface="Calibri" panose="020F0502020204030204" pitchFamily="34" charset="0"/>
              </a:rPr>
              <a:t>.</a:t>
            </a:r>
          </a:p>
          <a:p>
            <a:pPr marL="180975" indent="-180975">
              <a:spcAft>
                <a:spcPts val="900"/>
              </a:spcAft>
              <a:buFont typeface="Arial" pitchFamily="34" charset="0"/>
              <a:buChar char="•"/>
            </a:pPr>
            <a:r>
              <a:rPr lang="en-US" dirty="0" smtClean="0">
                <a:latin typeface="Calibri" panose="020F0502020204030204" pitchFamily="34" charset="0"/>
                <a:cs typeface="Calibri" panose="020F0502020204030204" pitchFamily="34" charset="0"/>
              </a:rPr>
              <a:t>Il </a:t>
            </a:r>
            <a:r>
              <a:rPr lang="en-US" dirty="0" err="1" smtClean="0">
                <a:latin typeface="Calibri" panose="020F0502020204030204" pitchFamily="34" charset="0"/>
                <a:cs typeface="Calibri" panose="020F0502020204030204" pitchFamily="34" charset="0"/>
              </a:rPr>
              <a:t>ruolo</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dell’ingegneria</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nell’ideazione</a:t>
            </a:r>
            <a:r>
              <a:rPr lang="en-US" dirty="0" smtClean="0">
                <a:latin typeface="Calibri" panose="020F0502020204030204" pitchFamily="34" charset="0"/>
                <a:cs typeface="Calibri" panose="020F0502020204030204" pitchFamily="34" charset="0"/>
              </a:rPr>
              <a:t> e </a:t>
            </a:r>
            <a:r>
              <a:rPr lang="en-US" dirty="0" err="1" smtClean="0">
                <a:latin typeface="Calibri" panose="020F0502020204030204" pitchFamily="34" charset="0"/>
                <a:cs typeface="Calibri" panose="020F0502020204030204" pitchFamily="34" charset="0"/>
              </a:rPr>
              <a:t>progettazione</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di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strategie</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di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adattamento</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ai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cambiamenti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climatici</a:t>
            </a:r>
            <a:r>
              <a:rPr lang="en-US" dirty="0" smtClean="0">
                <a:latin typeface="Calibri" panose="020F0502020204030204" pitchFamily="34" charset="0"/>
                <a:cs typeface="Calibri" panose="020F0502020204030204" pitchFamily="34" charset="0"/>
              </a:rPr>
              <a:t> è </a:t>
            </a:r>
            <a:r>
              <a:rPr lang="en-US" dirty="0" err="1" smtClean="0">
                <a:latin typeface="Calibri" panose="020F0502020204030204" pitchFamily="34" charset="0"/>
                <a:cs typeface="Calibri" panose="020F0502020204030204" pitchFamily="34" charset="0"/>
              </a:rPr>
              <a:t>fondamentale</a:t>
            </a:r>
            <a:r>
              <a:rPr lang="en-US" dirty="0" smtClean="0">
                <a:latin typeface="Calibri" panose="020F0502020204030204" pitchFamily="34" charset="0"/>
                <a:cs typeface="Calibri" panose="020F0502020204030204" pitchFamily="34" charset="0"/>
              </a:rPr>
              <a:t>.</a:t>
            </a:r>
          </a:p>
          <a:p>
            <a:pPr marL="180975" indent="-180975">
              <a:spcAft>
                <a:spcPts val="900"/>
              </a:spcAft>
              <a:buFont typeface="Arial" pitchFamily="34" charset="0"/>
              <a:buChar char="•"/>
            </a:pPr>
            <a:r>
              <a:rPr lang="en-US" dirty="0" smtClean="0">
                <a:latin typeface="Calibri" panose="020F0502020204030204" pitchFamily="34" charset="0"/>
                <a:cs typeface="Calibri" panose="020F0502020204030204" pitchFamily="34" charset="0"/>
              </a:rPr>
              <a:t>Il </a:t>
            </a:r>
            <a:r>
              <a:rPr lang="en-US" dirty="0" err="1" smtClean="0">
                <a:latin typeface="Calibri" panose="020F0502020204030204" pitchFamily="34" charset="0"/>
                <a:cs typeface="Calibri" panose="020F0502020204030204" pitchFamily="34" charset="0"/>
              </a:rPr>
              <a:t>ruolo</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dei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giovani</a:t>
            </a:r>
            <a:r>
              <a:rPr lang="en-US" dirty="0" smtClean="0">
                <a:latin typeface="Calibri" panose="020F0502020204030204" pitchFamily="34" charset="0"/>
                <a:cs typeface="Calibri" panose="020F0502020204030204" pitchFamily="34" charset="0"/>
              </a:rPr>
              <a:t> </a:t>
            </a:r>
            <a:r>
              <a:rPr lang="en-US" dirty="0" err="1" smtClean="0">
                <a:latin typeface="Calibri" panose="020F0502020204030204" pitchFamily="34" charset="0"/>
                <a:cs typeface="Calibri" panose="020F0502020204030204" pitchFamily="34" charset="0"/>
              </a:rPr>
              <a:t>studenti</a:t>
            </a:r>
            <a:r>
              <a:rPr lang="en-US" dirty="0" smtClean="0">
                <a:latin typeface="Calibri" panose="020F0502020204030204" pitchFamily="34" charset="0"/>
                <a:cs typeface="Calibri" panose="020F0502020204030204" pitchFamily="34" charset="0"/>
              </a:rPr>
              <a:t> è </a:t>
            </a:r>
            <a:r>
              <a:rPr lang="en-US" dirty="0" err="1" smtClean="0">
                <a:latin typeface="Calibri" panose="020F0502020204030204" pitchFamily="34" charset="0"/>
                <a:cs typeface="Calibri" panose="020F0502020204030204" pitchFamily="34" charset="0"/>
              </a:rPr>
              <a:t>fondamentale</a:t>
            </a:r>
            <a:r>
              <a:rPr lang="en-US" dirty="0" smtClean="0">
                <a:latin typeface="Calibri" panose="020F0502020204030204" pitchFamily="34" charset="0"/>
                <a:cs typeface="Calibri" panose="020F0502020204030204" pitchFamily="34" charset="0"/>
              </a:rPr>
              <a:t>!</a:t>
            </a:r>
            <a:endParaRPr lang="it-IT"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endParaRPr lang="it-IT" dirty="0" smtClean="0">
              <a:latin typeface="Calibri" panose="020F0502020204030204" pitchFamily="34" charset="0"/>
              <a:cs typeface="Calibri" panose="020F0502020204030204" pitchFamily="34" charset="0"/>
            </a:endParaRPr>
          </a:p>
          <a:p>
            <a:pPr marL="180975" indent="-180975">
              <a:spcAft>
                <a:spcPts val="900"/>
              </a:spcAft>
              <a:buFont typeface="Arial" pitchFamily="34" charset="0"/>
              <a:buChar char="•"/>
            </a:pPr>
            <a:endParaRPr lang="it-IT" dirty="0" smtClean="0">
              <a:latin typeface="Calibri" panose="020F0502020204030204" pitchFamily="34" charset="0"/>
              <a:cs typeface="Calibri" panose="020F0502020204030204" pitchFamily="34" charset="0"/>
            </a:endParaRPr>
          </a:p>
        </p:txBody>
      </p:sp>
      <p:sp>
        <p:nvSpPr>
          <p:cNvPr id="10" name="Segnaposto testo 1"/>
          <p:cNvSpPr txBox="1">
            <a:spLocks/>
          </p:cNvSpPr>
          <p:nvPr/>
        </p:nvSpPr>
        <p:spPr>
          <a:xfrm>
            <a:off x="335459" y="6327142"/>
            <a:ext cx="11233149" cy="342218"/>
          </a:xfrm>
          <a:prstGeom prst="rect">
            <a:avLst/>
          </a:prstGeom>
          <a:effectLst>
            <a:outerShdw blurRad="50800" dist="38100" dir="2700000" algn="tl" rotWithShape="0">
              <a:prstClr val="black">
                <a:alpha val="40000"/>
              </a:prstClr>
            </a:outerShdw>
          </a:effectLst>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marL="0" marR="0" lvl="0" indent="0" algn="l" defTabSz="914400" rtl="0" eaLnBrk="1" fontAlgn="auto" latinLnBrk="0" hangingPunct="1">
              <a:lnSpc>
                <a:spcPts val="2200"/>
              </a:lnSpc>
              <a:spcBef>
                <a:spcPct val="20000"/>
              </a:spcBef>
              <a:spcAft>
                <a:spcPts val="0"/>
              </a:spcAft>
              <a:buClrTx/>
              <a:buSzTx/>
              <a:buFont typeface="Arial" panose="020B0604020202020204" pitchFamily="34" charset="0"/>
              <a:buNone/>
              <a:tabLst/>
              <a:defRPr/>
            </a:pPr>
            <a:r>
              <a:rPr kumimoji="0" lang="en-GB" sz="2800" b="1" i="0" u="none" strike="noStrike" kern="1200" spc="50" normalizeH="0" baseline="0" noProof="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rPr>
              <a:t>Grazie.</a:t>
            </a:r>
            <a:endParaRPr kumimoji="0" lang="en-GB" sz="2800" b="1" i="0" u="none" strike="noStrike" kern="1200" spc="50" normalizeH="0" baseline="0" noProof="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uLnTx/>
              <a:uFillTx/>
              <a:latin typeface="Calibri" panose="020F0502020204030204" pitchFamily="34" charset="0"/>
              <a:ea typeface="+mn-ea"/>
              <a:cs typeface="Calibri" panose="020F0502020204030204" pitchFamily="34" charset="0"/>
            </a:endParaRPr>
          </a:p>
        </p:txBody>
      </p:sp>
      <p:pic>
        <p:nvPicPr>
          <p:cNvPr id="1027" name="Picture 3"/>
          <p:cNvPicPr>
            <a:picLocks noChangeAspect="1" noChangeArrowheads="1"/>
          </p:cNvPicPr>
          <p:nvPr/>
        </p:nvPicPr>
        <p:blipFill>
          <a:blip r:embed="rId2"/>
          <a:srcRect/>
          <a:stretch>
            <a:fillRect/>
          </a:stretch>
        </p:blipFill>
        <p:spPr bwMode="auto">
          <a:xfrm>
            <a:off x="5983921" y="864096"/>
            <a:ext cx="6208079" cy="4797152"/>
          </a:xfrm>
          <a:prstGeom prst="rect">
            <a:avLst/>
          </a:prstGeom>
          <a:noFill/>
          <a:ln w="9525">
            <a:noFill/>
            <a:miter lim="800000"/>
            <a:headEnd/>
            <a:tailEnd/>
          </a:ln>
          <a:effectLst/>
        </p:spPr>
      </p:pic>
      <p:sp>
        <p:nvSpPr>
          <p:cNvPr id="6" name="CasellaDiTesto 6"/>
          <p:cNvSpPr txBox="1">
            <a:spLocks noChangeArrowheads="1"/>
          </p:cNvSpPr>
          <p:nvPr/>
        </p:nvSpPr>
        <p:spPr bwMode="auto">
          <a:xfrm>
            <a:off x="2727325" y="6290156"/>
            <a:ext cx="6742113" cy="523220"/>
          </a:xfrm>
          <a:prstGeom prst="rect">
            <a:avLst/>
          </a:prstGeom>
          <a:solidFill>
            <a:schemeClr val="bg1"/>
          </a:solidFill>
          <a:ln w="9525">
            <a:noFill/>
            <a:miter lim="800000"/>
            <a:headEnd/>
            <a:tailEnd/>
          </a:ln>
        </p:spPr>
        <p:txBody>
          <a:bodyPr>
            <a:spAutoFit/>
          </a:bodyPr>
          <a:lstStyle/>
          <a:p>
            <a:pPr algn="ctr" eaLnBrk="1" hangingPunct="1"/>
            <a:r>
              <a:rPr lang="it-IT" sz="1400" b="1" dirty="0"/>
              <a:t>Presentazione </a:t>
            </a:r>
            <a:r>
              <a:rPr lang="it-IT" sz="1400" b="1" dirty="0" smtClean="0"/>
              <a:t>scaricabile dal sito </a:t>
            </a:r>
            <a:r>
              <a:rPr lang="it-IT" sz="1400" b="1" dirty="0">
                <a:hlinkClick r:id="rId3"/>
              </a:rPr>
              <a:t>http://www.albertomontanari.it</a:t>
            </a:r>
            <a:r>
              <a:rPr lang="it-IT" sz="1400" b="1" dirty="0"/>
              <a:t> </a:t>
            </a:r>
            <a:r>
              <a:rPr lang="it-IT" sz="1400" b="1" dirty="0" smtClean="0"/>
              <a:t/>
            </a:r>
            <a:br>
              <a:rPr lang="it-IT" sz="1400" b="1" dirty="0" smtClean="0"/>
            </a:br>
            <a:r>
              <a:rPr lang="it-IT" sz="1400" b="1" dirty="0" smtClean="0"/>
              <a:t>E-mail</a:t>
            </a:r>
            <a:r>
              <a:rPr lang="it-IT" sz="1400" b="1" dirty="0">
                <a:latin typeface="Arial" pitchFamily="34" charset="0"/>
              </a:rPr>
              <a:t>: alberto.montanari@unibo.it</a:t>
            </a: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260648"/>
            <a:ext cx="11233149" cy="648071"/>
          </a:xfrm>
        </p:spPr>
        <p:txBody>
          <a:bodyPr/>
          <a:lstStyle/>
          <a:p>
            <a:r>
              <a:rPr lang="en-GB" sz="3200" dirty="0" err="1" smtClean="0">
                <a:latin typeface="Calibri" panose="020F0502020204030204" pitchFamily="34" charset="0"/>
                <a:cs typeface="Calibri" panose="020F0502020204030204" pitchFamily="34" charset="0"/>
              </a:rPr>
              <a:t>Riscaldamento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globale</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evidenza</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inconfutabile</a:t>
            </a:r>
            <a:endParaRPr lang="en-GB" sz="3200" dirty="0">
              <a:latin typeface="Calibri" panose="020F0502020204030204" pitchFamily="34" charset="0"/>
              <a:cs typeface="Calibri" panose="020F0502020204030204" pitchFamily="34" charset="0"/>
            </a:endParaRPr>
          </a:p>
        </p:txBody>
      </p:sp>
      <p:pic>
        <p:nvPicPr>
          <p:cNvPr id="20482" name="Picture 2" descr="https://www.albertomontanari.it/sites/default/files/didattica/sustainabledesign/63_years_of_climate_change_by_NASA.gif"/>
          <p:cNvPicPr>
            <a:picLocks noChangeAspect="1" noChangeArrowheads="1" noCrop="1"/>
          </p:cNvPicPr>
          <p:nvPr/>
        </p:nvPicPr>
        <p:blipFill>
          <a:blip r:embed="rId2"/>
          <a:srcRect/>
          <a:stretch>
            <a:fillRect/>
          </a:stretch>
        </p:blipFill>
        <p:spPr bwMode="auto">
          <a:xfrm>
            <a:off x="0" y="908720"/>
            <a:ext cx="6096000" cy="3429001"/>
          </a:xfrm>
          <a:prstGeom prst="rect">
            <a:avLst/>
          </a:prstGeom>
          <a:noFill/>
        </p:spPr>
      </p:pic>
      <p:sp>
        <p:nvSpPr>
          <p:cNvPr id="7" name="Rettangolo 6"/>
          <p:cNvSpPr/>
          <p:nvPr/>
        </p:nvSpPr>
        <p:spPr>
          <a:xfrm>
            <a:off x="47328" y="4437112"/>
            <a:ext cx="6096000" cy="923330"/>
          </a:xfrm>
          <a:prstGeom prst="rect">
            <a:avLst/>
          </a:prstGeom>
        </p:spPr>
        <p:txBody>
          <a:bodyPr>
            <a:spAutoFit/>
          </a:bodyPr>
          <a:lstStyle/>
          <a:p>
            <a:r>
              <a:rPr lang="en-US" dirty="0" err="1" smtClean="0"/>
              <a:t>Distribuzione</a:t>
            </a:r>
            <a:r>
              <a:rPr lang="en-US" dirty="0" smtClean="0"/>
              <a:t> </a:t>
            </a:r>
            <a:r>
              <a:rPr lang="en-US" dirty="0" err="1" smtClean="0"/>
              <a:t>della</a:t>
            </a:r>
            <a:r>
              <a:rPr lang="en-US" dirty="0" smtClean="0"/>
              <a:t> </a:t>
            </a:r>
            <a:r>
              <a:rPr lang="en-US" dirty="0" err="1" smtClean="0"/>
              <a:t>temperatura</a:t>
            </a:r>
            <a:r>
              <a:rPr lang="en-US" dirty="0" smtClean="0"/>
              <a:t> </a:t>
            </a:r>
            <a:r>
              <a:rPr lang="en-US" dirty="0" err="1" smtClean="0"/>
              <a:t>sulla</a:t>
            </a:r>
            <a:r>
              <a:rPr lang="en-US" dirty="0" smtClean="0"/>
              <a:t> Terra </a:t>
            </a:r>
            <a:r>
              <a:rPr lang="en-US" dirty="0" err="1" smtClean="0"/>
              <a:t>dal</a:t>
            </a:r>
            <a:r>
              <a:rPr lang="en-US" dirty="0" smtClean="0"/>
              <a:t> 1950 al 2013. By NASA, Public Domain, </a:t>
            </a:r>
            <a:r>
              <a:rPr lang="en-US" dirty="0" smtClean="0">
                <a:hlinkClick r:id="rId3"/>
              </a:rPr>
              <a:t>https://commons.wikimedia.org/w/index.php?curid=30879091</a:t>
            </a:r>
            <a:r>
              <a:rPr lang="en-US" dirty="0" smtClean="0"/>
              <a:t> </a:t>
            </a:r>
            <a:endParaRPr lang="it-IT" dirty="0"/>
          </a:p>
        </p:txBody>
      </p:sp>
      <p:pic>
        <p:nvPicPr>
          <p:cNvPr id="20484" name="Picture 4" descr="https://www.albertomontanari.it/sites/default/files/didattica/sustainabledesign/512px-Glacier_decrease_on_Svalbard_in_the_years_1900-1960-2015.jpg"/>
          <p:cNvPicPr>
            <a:picLocks noChangeAspect="1" noChangeArrowheads="1"/>
          </p:cNvPicPr>
          <p:nvPr/>
        </p:nvPicPr>
        <p:blipFill>
          <a:blip r:embed="rId4"/>
          <a:srcRect/>
          <a:stretch>
            <a:fillRect/>
          </a:stretch>
        </p:blipFill>
        <p:spPr bwMode="auto">
          <a:xfrm>
            <a:off x="6888088" y="908720"/>
            <a:ext cx="4876800" cy="4124326"/>
          </a:xfrm>
          <a:prstGeom prst="rect">
            <a:avLst/>
          </a:prstGeom>
          <a:noFill/>
        </p:spPr>
      </p:pic>
      <p:sp>
        <p:nvSpPr>
          <p:cNvPr id="11" name="Rettangolo 10"/>
          <p:cNvSpPr/>
          <p:nvPr/>
        </p:nvSpPr>
        <p:spPr>
          <a:xfrm>
            <a:off x="6878563" y="5085184"/>
            <a:ext cx="4896544" cy="1200329"/>
          </a:xfrm>
          <a:prstGeom prst="rect">
            <a:avLst/>
          </a:prstGeom>
        </p:spPr>
        <p:txBody>
          <a:bodyPr wrap="square">
            <a:spAutoFit/>
          </a:bodyPr>
          <a:lstStyle/>
          <a:p>
            <a:r>
              <a:rPr lang="en-US" dirty="0" err="1" smtClean="0"/>
              <a:t>Ritiro</a:t>
            </a:r>
            <a:r>
              <a:rPr lang="en-US" dirty="0" smtClean="0"/>
              <a:t> del </a:t>
            </a:r>
            <a:r>
              <a:rPr lang="en-US" dirty="0" err="1" smtClean="0"/>
              <a:t>ghiacciaio</a:t>
            </a:r>
            <a:r>
              <a:rPr lang="en-US" dirty="0" smtClean="0"/>
              <a:t> </a:t>
            </a:r>
            <a:r>
              <a:rPr lang="en-US" dirty="0" err="1" smtClean="0"/>
              <a:t>Waggonwaybreen</a:t>
            </a:r>
            <a:r>
              <a:rPr lang="en-US" dirty="0" smtClean="0"/>
              <a:t> al </a:t>
            </a:r>
            <a:r>
              <a:rPr lang="en-US" dirty="0" err="1" smtClean="0"/>
              <a:t>Magdalenfjord</a:t>
            </a:r>
            <a:r>
              <a:rPr lang="en-US" dirty="0" smtClean="0"/>
              <a:t> (</a:t>
            </a:r>
            <a:r>
              <a:rPr lang="en-US" dirty="0" err="1" smtClean="0"/>
              <a:t>isole</a:t>
            </a:r>
            <a:r>
              <a:rPr lang="en-US" dirty="0" smtClean="0"/>
              <a:t> Svalbard). By Andreas </a:t>
            </a:r>
            <a:r>
              <a:rPr lang="en-US" dirty="0" err="1" smtClean="0"/>
              <a:t>Weith</a:t>
            </a:r>
            <a:r>
              <a:rPr lang="en-US" dirty="0" smtClean="0"/>
              <a:t> (Own work) [CC BY-SA 4.0], via Wikimedia Commons. </a:t>
            </a:r>
            <a:endParaRPr lang="it-IT" dirty="0"/>
          </a:p>
        </p:txBody>
      </p:sp>
      <p:sp>
        <p:nvSpPr>
          <p:cNvPr id="12" name="Segnaposto testo 2"/>
          <p:cNvSpPr>
            <a:spLocks noGrp="1"/>
          </p:cNvSpPr>
          <p:nvPr>
            <p:ph type="body" sz="quarter" idx="11"/>
          </p:nvPr>
        </p:nvSpPr>
        <p:spPr>
          <a:xfrm>
            <a:off x="451098" y="5445224"/>
            <a:ext cx="5572894" cy="575965"/>
          </a:xfrm>
        </p:spPr>
        <p:txBody>
          <a:bodyPr/>
          <a:lstStyle/>
          <a:p>
            <a:pPr>
              <a:spcAft>
                <a:spcPts val="1200"/>
              </a:spcAft>
            </a:pPr>
            <a:r>
              <a:rPr lang="en-GB" b="1" dirty="0" smtClean="0">
                <a:solidFill>
                  <a:srgbClr val="FF0000"/>
                </a:solidFill>
                <a:latin typeface="Calibri" panose="020F0502020204030204" pitchFamily="34" charset="0"/>
                <a:cs typeface="Calibri" panose="020F0502020204030204" pitchFamily="34" charset="0"/>
              </a:rPr>
              <a:t>La </a:t>
            </a:r>
            <a:r>
              <a:rPr lang="en-GB" b="1" dirty="0" err="1" smtClean="0">
                <a:solidFill>
                  <a:srgbClr val="FF0000"/>
                </a:solidFill>
                <a:latin typeface="Calibri" panose="020F0502020204030204" pitchFamily="34" charset="0"/>
                <a:cs typeface="Calibri" panose="020F0502020204030204" pitchFamily="34" charset="0"/>
              </a:rPr>
              <a:t>temperatura</a:t>
            </a:r>
            <a:r>
              <a:rPr lang="en-GB" b="1" dirty="0" smtClean="0">
                <a:solidFill>
                  <a:srgbClr val="FF0000"/>
                </a:solidFill>
                <a:latin typeface="Calibri" panose="020F0502020204030204" pitchFamily="34" charset="0"/>
                <a:cs typeface="Calibri" panose="020F0502020204030204" pitchFamily="34" charset="0"/>
              </a:rPr>
              <a:t> è </a:t>
            </a:r>
            <a:r>
              <a:rPr lang="en-GB" b="1" dirty="0" err="1" smtClean="0">
                <a:solidFill>
                  <a:srgbClr val="FF0000"/>
                </a:solidFill>
                <a:latin typeface="Calibri" panose="020F0502020204030204" pitchFamily="34" charset="0"/>
                <a:cs typeface="Calibri" panose="020F0502020204030204" pitchFamily="34" charset="0"/>
              </a:rPr>
              <a:t>facilmente</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decifrabile</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poichè</a:t>
            </a:r>
            <a:r>
              <a:rPr lang="en-GB" b="1" dirty="0" smtClean="0">
                <a:solidFill>
                  <a:srgbClr val="FF0000"/>
                </a:solidFill>
                <a:latin typeface="Calibri" panose="020F0502020204030204" pitchFamily="34" charset="0"/>
                <a:cs typeface="Calibri" panose="020F0502020204030204" pitchFamily="34" charset="0"/>
              </a:rPr>
              <a:t> è </a:t>
            </a:r>
            <a:r>
              <a:rPr lang="en-GB" b="1" dirty="0" err="1" smtClean="0">
                <a:solidFill>
                  <a:srgbClr val="FF0000"/>
                </a:solidFill>
                <a:latin typeface="Calibri" panose="020F0502020204030204" pitchFamily="34" charset="0"/>
                <a:cs typeface="Calibri" panose="020F0502020204030204" pitchFamily="34" charset="0"/>
              </a:rPr>
              <a:t>caratterizzata</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da</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minore</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variabilità</a:t>
            </a:r>
            <a:r>
              <a:rPr lang="en-GB" b="1" dirty="0" smtClean="0">
                <a:solidFill>
                  <a:srgbClr val="FF0000"/>
                </a:solidFill>
                <a:latin typeface="Calibri" panose="020F0502020204030204" pitchFamily="34" charset="0"/>
                <a:cs typeface="Calibri" panose="020F0502020204030204" pitchFamily="34" charset="0"/>
              </a:rPr>
              <a:t> – </a:t>
            </a:r>
            <a:r>
              <a:rPr lang="en-GB" b="1" dirty="0" err="1" smtClean="0">
                <a:solidFill>
                  <a:srgbClr val="FF0000"/>
                </a:solidFill>
                <a:latin typeface="Calibri" panose="020F0502020204030204" pitchFamily="34" charset="0"/>
                <a:cs typeface="Calibri" panose="020F0502020204030204" pitchFamily="34" charset="0"/>
              </a:rPr>
              <a:t>sia</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nel</a:t>
            </a:r>
            <a:r>
              <a:rPr lang="en-GB" b="1" dirty="0" smtClean="0">
                <a:solidFill>
                  <a:srgbClr val="FF0000"/>
                </a:solidFill>
                <a:latin typeface="Calibri" panose="020F0502020204030204" pitchFamily="34" charset="0"/>
                <a:cs typeface="Calibri" panose="020F0502020204030204" pitchFamily="34" charset="0"/>
              </a:rPr>
              <a:t> tempo </a:t>
            </a:r>
            <a:r>
              <a:rPr lang="en-GB" b="1" dirty="0" err="1" smtClean="0">
                <a:solidFill>
                  <a:srgbClr val="FF0000"/>
                </a:solidFill>
                <a:latin typeface="Calibri" panose="020F0502020204030204" pitchFamily="34" charset="0"/>
                <a:cs typeface="Calibri" panose="020F0502020204030204" pitchFamily="34" charset="0"/>
              </a:rPr>
              <a:t>sia</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nello</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spazio</a:t>
            </a:r>
            <a:r>
              <a:rPr lang="en-GB" b="1" dirty="0" smtClean="0">
                <a:solidFill>
                  <a:srgbClr val="FF0000"/>
                </a:solidFill>
                <a:latin typeface="Calibri" panose="020F0502020204030204" pitchFamily="34" charset="0"/>
                <a:cs typeface="Calibri" panose="020F0502020204030204" pitchFamily="34" charset="0"/>
              </a:rPr>
              <a:t> - </a:t>
            </a:r>
            <a:r>
              <a:rPr lang="en-GB" b="1" dirty="0" err="1" smtClean="0">
                <a:solidFill>
                  <a:srgbClr val="FF0000"/>
                </a:solidFill>
                <a:latin typeface="Calibri" panose="020F0502020204030204" pitchFamily="34" charset="0"/>
                <a:cs typeface="Calibri" panose="020F0502020204030204" pitchFamily="34" charset="0"/>
              </a:rPr>
              <a:t>rispetto</a:t>
            </a:r>
            <a:r>
              <a:rPr lang="en-GB" b="1" dirty="0" smtClean="0">
                <a:solidFill>
                  <a:srgbClr val="FF0000"/>
                </a:solidFill>
                <a:latin typeface="Calibri" panose="020F0502020204030204" pitchFamily="34" charset="0"/>
                <a:cs typeface="Calibri" panose="020F0502020204030204" pitchFamily="34" charset="0"/>
              </a:rPr>
              <a:t> ad </a:t>
            </a:r>
            <a:r>
              <a:rPr lang="en-GB" b="1" dirty="0" err="1" smtClean="0">
                <a:solidFill>
                  <a:srgbClr val="FF0000"/>
                </a:solidFill>
                <a:latin typeface="Calibri" panose="020F0502020204030204" pitchFamily="34" charset="0"/>
                <a:cs typeface="Calibri" panose="020F0502020204030204" pitchFamily="34" charset="0"/>
              </a:rPr>
              <a:t>altre</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grandezze</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climatiche</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quali</a:t>
            </a:r>
            <a:r>
              <a:rPr lang="en-GB" b="1" dirty="0" smtClean="0">
                <a:solidFill>
                  <a:srgbClr val="FF0000"/>
                </a:solidFill>
                <a:latin typeface="Calibri" panose="020F0502020204030204" pitchFamily="34" charset="0"/>
                <a:cs typeface="Calibri" panose="020F0502020204030204" pitchFamily="34" charset="0"/>
              </a:rPr>
              <a:t> ad </a:t>
            </a:r>
            <a:r>
              <a:rPr lang="en-GB" b="1" dirty="0" err="1" smtClean="0">
                <a:solidFill>
                  <a:srgbClr val="FF0000"/>
                </a:solidFill>
                <a:latin typeface="Calibri" panose="020F0502020204030204" pitchFamily="34" charset="0"/>
                <a:cs typeface="Calibri" panose="020F0502020204030204" pitchFamily="34" charset="0"/>
              </a:rPr>
              <a:t>esempio</a:t>
            </a:r>
            <a:r>
              <a:rPr lang="en-GB" b="1" dirty="0" smtClean="0">
                <a:solidFill>
                  <a:srgbClr val="FF0000"/>
                </a:solidFill>
                <a:latin typeface="Calibri" panose="020F0502020204030204" pitchFamily="34" charset="0"/>
                <a:cs typeface="Calibri" panose="020F0502020204030204" pitchFamily="34" charset="0"/>
              </a:rPr>
              <a:t> </a:t>
            </a:r>
            <a:r>
              <a:rPr lang="en-GB" b="1" dirty="0" err="1" smtClean="0">
                <a:solidFill>
                  <a:srgbClr val="FF0000"/>
                </a:solidFill>
                <a:latin typeface="Calibri" panose="020F0502020204030204" pitchFamily="34" charset="0"/>
                <a:cs typeface="Calibri" panose="020F0502020204030204" pitchFamily="34" charset="0"/>
              </a:rPr>
              <a:t>pioggia</a:t>
            </a:r>
            <a:r>
              <a:rPr lang="en-GB" b="1" dirty="0" smtClean="0">
                <a:solidFill>
                  <a:srgbClr val="FF0000"/>
                </a:solidFill>
                <a:latin typeface="Calibri" panose="020F0502020204030204" pitchFamily="34" charset="0"/>
                <a:cs typeface="Calibri" panose="020F0502020204030204" pitchFamily="34" charset="0"/>
              </a:rPr>
              <a:t> e </a:t>
            </a:r>
            <a:r>
              <a:rPr lang="en-GB" b="1" dirty="0" err="1" smtClean="0">
                <a:solidFill>
                  <a:srgbClr val="FF0000"/>
                </a:solidFill>
                <a:latin typeface="Calibri" panose="020F0502020204030204" pitchFamily="34" charset="0"/>
                <a:cs typeface="Calibri" panose="020F0502020204030204" pitchFamily="34" charset="0"/>
              </a:rPr>
              <a:t>vento</a:t>
            </a:r>
            <a:r>
              <a:rPr lang="en-GB" b="1" dirty="0" smtClean="0">
                <a:solidFill>
                  <a:srgbClr val="FF0000"/>
                </a:solidFill>
                <a:latin typeface="Calibri" panose="020F0502020204030204" pitchFamily="34" charset="0"/>
                <a:cs typeface="Calibri" panose="020F0502020204030204" pitchFamily="34" charset="0"/>
              </a:rPr>
              <a:t>.</a:t>
            </a:r>
            <a:endParaRPr lang="en-GB" sz="2400" b="1" dirty="0" smtClean="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116632"/>
            <a:ext cx="11233149" cy="648071"/>
          </a:xfrm>
        </p:spPr>
        <p:txBody>
          <a:bodyPr/>
          <a:lstStyle/>
          <a:p>
            <a:r>
              <a:rPr lang="en-GB" sz="3200" dirty="0" err="1" smtClean="0">
                <a:latin typeface="Calibri" panose="020F0502020204030204" pitchFamily="34" charset="0"/>
                <a:cs typeface="Calibri" panose="020F0502020204030204" pitchFamily="34" charset="0"/>
              </a:rPr>
              <a:t>Cambiamento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climatico</a:t>
            </a:r>
            <a:r>
              <a:rPr lang="en-GB" sz="3200" dirty="0" smtClean="0">
                <a:latin typeface="Calibri" panose="020F0502020204030204" pitchFamily="34" charset="0"/>
                <a:cs typeface="Calibri" panose="020F0502020204030204" pitchFamily="34" charset="0"/>
              </a:rPr>
              <a:t> e </a:t>
            </a:r>
            <a:r>
              <a:rPr lang="en-GB" sz="3200" dirty="0" err="1" smtClean="0">
                <a:latin typeface="Calibri" panose="020F0502020204030204" pitchFamily="34" charset="0"/>
                <a:cs typeface="Calibri" panose="020F0502020204030204" pitchFamily="34" charset="0"/>
              </a:rPr>
              <a:t>rischi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legati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all’acqua</a:t>
            </a:r>
            <a:endParaRPr lang="en-GB" sz="3200" dirty="0" smtClean="0">
              <a:latin typeface="Calibri" panose="020F0502020204030204" pitchFamily="34" charset="0"/>
              <a:cs typeface="Calibri" panose="020F0502020204030204" pitchFamily="34" charset="0"/>
            </a:endParaRPr>
          </a:p>
          <a:p>
            <a:r>
              <a:rPr lang="en-GB" sz="2000" dirty="0" err="1" smtClean="0">
                <a:latin typeface="Calibri" panose="020F0502020204030204" pitchFamily="34" charset="0"/>
                <a:cs typeface="Calibri" panose="020F0502020204030204" pitchFamily="34" charset="0"/>
              </a:rPr>
              <a:t>L’esempio</a:t>
            </a:r>
            <a:r>
              <a:rPr lang="en-GB" sz="2000" dirty="0" smtClean="0">
                <a:latin typeface="Calibri" panose="020F0502020204030204" pitchFamily="34" charset="0"/>
                <a:cs typeface="Calibri" panose="020F0502020204030204" pitchFamily="34" charset="0"/>
              </a:rPr>
              <a:t> del Fiume Po </a:t>
            </a:r>
            <a:r>
              <a:rPr lang="en-GB" sz="2000" dirty="0" smtClean="0">
                <a:latin typeface="Calibri" panose="020F0502020204030204" pitchFamily="34" charset="0"/>
                <a:cs typeface="Calibri" panose="020F0502020204030204" pitchFamily="34" charset="0"/>
              </a:rPr>
              <a:t>a </a:t>
            </a:r>
            <a:r>
              <a:rPr lang="en-GB" sz="2000" dirty="0" err="1" smtClean="0">
                <a:latin typeface="Calibri" panose="020F0502020204030204" pitchFamily="34" charset="0"/>
                <a:cs typeface="Calibri" panose="020F0502020204030204" pitchFamily="34" charset="0"/>
              </a:rPr>
              <a:t>Pontelagoscuro</a:t>
            </a:r>
            <a:r>
              <a:rPr lang="en-GB" sz="2000" dirty="0" smtClean="0">
                <a:latin typeface="Calibri" panose="020F0502020204030204" pitchFamily="34" charset="0"/>
                <a:cs typeface="Calibri" panose="020F0502020204030204" pitchFamily="34" charset="0"/>
              </a:rPr>
              <a:t/>
            </a:r>
            <a:br>
              <a:rPr lang="en-GB" sz="2000" dirty="0" smtClean="0">
                <a:latin typeface="Calibri" panose="020F0502020204030204" pitchFamily="34" charset="0"/>
                <a:cs typeface="Calibri" panose="020F0502020204030204" pitchFamily="34" charset="0"/>
              </a:rPr>
            </a:br>
            <a:r>
              <a:rPr lang="en-GB" sz="2000" dirty="0" err="1" smtClean="0">
                <a:latin typeface="Calibri" panose="020F0502020204030204" pitchFamily="34" charset="0"/>
                <a:cs typeface="Calibri" panose="020F0502020204030204" pitchFamily="34" charset="0"/>
              </a:rPr>
              <a:t>Deflussi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medi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giornalieri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massimi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annuali</a:t>
            </a:r>
            <a:r>
              <a:rPr lang="en-GB" sz="2000" dirty="0" smtClean="0">
                <a:latin typeface="Calibri" panose="020F0502020204030204" pitchFamily="34" charset="0"/>
                <a:cs typeface="Calibri" panose="020F0502020204030204" pitchFamily="34" charset="0"/>
              </a:rPr>
              <a:t> 1920-2017</a:t>
            </a:r>
            <a:endParaRPr lang="en-GB" sz="2000" dirty="0">
              <a:latin typeface="Calibri" panose="020F0502020204030204" pitchFamily="34" charset="0"/>
              <a:cs typeface="Calibri" panose="020F0502020204030204" pitchFamily="34" charset="0"/>
            </a:endParaRPr>
          </a:p>
        </p:txBody>
      </p:sp>
      <p:pic>
        <p:nvPicPr>
          <p:cNvPr id="7172" name="Picture 4" descr="File:Po River Sunset - Lido Po, Guastalla, Reggio Emilia, Italy - September 29, 2011 03.jpg"/>
          <p:cNvPicPr>
            <a:picLocks noChangeAspect="1" noChangeArrowheads="1"/>
          </p:cNvPicPr>
          <p:nvPr/>
        </p:nvPicPr>
        <p:blipFill>
          <a:blip r:embed="rId2"/>
          <a:srcRect/>
          <a:stretch>
            <a:fillRect/>
          </a:stretch>
        </p:blipFill>
        <p:spPr bwMode="auto">
          <a:xfrm>
            <a:off x="8801877" y="0"/>
            <a:ext cx="3390123" cy="5085184"/>
          </a:xfrm>
          <a:prstGeom prst="rect">
            <a:avLst/>
          </a:prstGeom>
          <a:noFill/>
        </p:spPr>
      </p:pic>
      <p:sp>
        <p:nvSpPr>
          <p:cNvPr id="9" name="Rettangolo 8"/>
          <p:cNvSpPr/>
          <p:nvPr/>
        </p:nvSpPr>
        <p:spPr>
          <a:xfrm>
            <a:off x="8832304" y="5013176"/>
            <a:ext cx="3359696" cy="1015663"/>
          </a:xfrm>
          <a:prstGeom prst="rect">
            <a:avLst/>
          </a:prstGeom>
        </p:spPr>
        <p:txBody>
          <a:bodyPr wrap="square">
            <a:spAutoFit/>
          </a:bodyPr>
          <a:lstStyle/>
          <a:p>
            <a:r>
              <a:rPr lang="it-IT" dirty="0" smtClean="0"/>
              <a:t>Tramonto sul Fiume Po a Guastalla</a:t>
            </a:r>
          </a:p>
          <a:p>
            <a:r>
              <a:rPr lang="it-IT" sz="1200" dirty="0" err="1" smtClean="0"/>
              <a:t>By</a:t>
            </a:r>
            <a:r>
              <a:rPr lang="it-IT" sz="1200" dirty="0" smtClean="0"/>
              <a:t> Giorgio Galeotti, CC BY 4.0, via </a:t>
            </a:r>
            <a:r>
              <a:rPr lang="it-IT" sz="1200" dirty="0" err="1" smtClean="0"/>
              <a:t>Wikimedia</a:t>
            </a:r>
            <a:r>
              <a:rPr lang="it-IT" sz="1200" dirty="0" smtClean="0"/>
              <a:t> </a:t>
            </a:r>
            <a:r>
              <a:rPr lang="it-IT" sz="1200" dirty="0" err="1" smtClean="0"/>
              <a:t>Commons</a:t>
            </a:r>
            <a:endParaRPr lang="it-IT" sz="1200" dirty="0"/>
          </a:p>
        </p:txBody>
      </p:sp>
      <p:sp>
        <p:nvSpPr>
          <p:cNvPr id="6" name="Rettangolo 5"/>
          <p:cNvSpPr/>
          <p:nvPr/>
        </p:nvSpPr>
        <p:spPr>
          <a:xfrm>
            <a:off x="1559496" y="6021288"/>
            <a:ext cx="6096000" cy="646331"/>
          </a:xfrm>
          <a:prstGeom prst="rect">
            <a:avLst/>
          </a:prstGeom>
          <a:solidFill>
            <a:schemeClr val="bg1">
              <a:lumMod val="85000"/>
            </a:schemeClr>
          </a:solidFill>
          <a:ln>
            <a:solidFill>
              <a:schemeClr val="accent1"/>
            </a:solidFill>
          </a:ln>
        </p:spPr>
        <p:txBody>
          <a:bodyPr>
            <a:spAutoFit/>
          </a:bodyPr>
          <a:lstStyle/>
          <a:p>
            <a:r>
              <a:rPr lang="en-US" dirty="0" err="1" smtClean="0"/>
              <a:t>Deflusso</a:t>
            </a:r>
            <a:r>
              <a:rPr lang="en-US" dirty="0" smtClean="0"/>
              <a:t> </a:t>
            </a:r>
            <a:r>
              <a:rPr lang="en-US" dirty="0" err="1" smtClean="0"/>
              <a:t>fluviale</a:t>
            </a:r>
            <a:r>
              <a:rPr lang="en-US" dirty="0" smtClean="0"/>
              <a:t>: volume </a:t>
            </a:r>
            <a:r>
              <a:rPr lang="en-US" dirty="0" err="1" smtClean="0"/>
              <a:t>di</a:t>
            </a:r>
            <a:r>
              <a:rPr lang="en-US" dirty="0" smtClean="0"/>
              <a:t> </a:t>
            </a:r>
            <a:r>
              <a:rPr lang="en-US" dirty="0" err="1" smtClean="0"/>
              <a:t>acqua</a:t>
            </a:r>
            <a:r>
              <a:rPr lang="en-US" dirty="0" smtClean="0"/>
              <a:t> per </a:t>
            </a:r>
            <a:r>
              <a:rPr lang="en-US" dirty="0" err="1" smtClean="0"/>
              <a:t>unità</a:t>
            </a:r>
            <a:r>
              <a:rPr lang="en-US" dirty="0" smtClean="0"/>
              <a:t> </a:t>
            </a:r>
            <a:r>
              <a:rPr lang="en-US" dirty="0" err="1" smtClean="0"/>
              <a:t>di</a:t>
            </a:r>
            <a:r>
              <a:rPr lang="en-US" dirty="0" smtClean="0"/>
              <a:t> tempo </a:t>
            </a:r>
            <a:r>
              <a:rPr lang="en-US" dirty="0" err="1" smtClean="0"/>
              <a:t>che</a:t>
            </a:r>
            <a:r>
              <a:rPr lang="en-US" dirty="0" smtClean="0"/>
              <a:t> </a:t>
            </a:r>
            <a:r>
              <a:rPr lang="en-US" dirty="0" err="1" smtClean="0"/>
              <a:t>transita</a:t>
            </a:r>
            <a:r>
              <a:rPr lang="en-US" dirty="0" smtClean="0"/>
              <a:t> in </a:t>
            </a:r>
            <a:r>
              <a:rPr lang="en-US" dirty="0" err="1" smtClean="0"/>
              <a:t>un’assegnata</a:t>
            </a:r>
            <a:r>
              <a:rPr lang="en-US" dirty="0" smtClean="0"/>
              <a:t> </a:t>
            </a:r>
            <a:r>
              <a:rPr lang="en-US" dirty="0" err="1" smtClean="0"/>
              <a:t>località</a:t>
            </a:r>
            <a:r>
              <a:rPr lang="en-US" dirty="0" smtClean="0"/>
              <a:t> in un </a:t>
            </a:r>
            <a:r>
              <a:rPr lang="en-US" dirty="0" err="1" smtClean="0"/>
              <a:t>corso</a:t>
            </a:r>
            <a:r>
              <a:rPr lang="en-US" dirty="0" smtClean="0"/>
              <a:t> </a:t>
            </a:r>
            <a:r>
              <a:rPr lang="en-US" dirty="0" err="1" smtClean="0"/>
              <a:t>d’acqua</a:t>
            </a:r>
            <a:endParaRPr lang="it-IT"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116632"/>
            <a:ext cx="11233149" cy="648071"/>
          </a:xfrm>
        </p:spPr>
        <p:txBody>
          <a:bodyPr/>
          <a:lstStyle/>
          <a:p>
            <a:r>
              <a:rPr lang="en-GB" sz="3200" dirty="0" err="1" smtClean="0">
                <a:latin typeface="Calibri" panose="020F0502020204030204" pitchFamily="34" charset="0"/>
                <a:cs typeface="Calibri" panose="020F0502020204030204" pitchFamily="34" charset="0"/>
              </a:rPr>
              <a:t>Cambiamento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climatico</a:t>
            </a:r>
            <a:r>
              <a:rPr lang="en-GB" sz="3200" dirty="0" smtClean="0">
                <a:latin typeface="Calibri" panose="020F0502020204030204" pitchFamily="34" charset="0"/>
                <a:cs typeface="Calibri" panose="020F0502020204030204" pitchFamily="34" charset="0"/>
              </a:rPr>
              <a:t> e </a:t>
            </a:r>
            <a:r>
              <a:rPr lang="en-GB" sz="3200" dirty="0" err="1" smtClean="0">
                <a:latin typeface="Calibri" panose="020F0502020204030204" pitchFamily="34" charset="0"/>
                <a:cs typeface="Calibri" panose="020F0502020204030204" pitchFamily="34" charset="0"/>
              </a:rPr>
              <a:t>rischi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legati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all’acqua</a:t>
            </a:r>
            <a:endParaRPr lang="en-GB" sz="3200" dirty="0" smtClean="0">
              <a:latin typeface="Calibri" panose="020F0502020204030204" pitchFamily="34" charset="0"/>
              <a:cs typeface="Calibri" panose="020F0502020204030204" pitchFamily="34" charset="0"/>
            </a:endParaRPr>
          </a:p>
          <a:p>
            <a:r>
              <a:rPr lang="en-GB" sz="2000" dirty="0" err="1" smtClean="0">
                <a:latin typeface="Calibri" panose="020F0502020204030204" pitchFamily="34" charset="0"/>
                <a:cs typeface="Calibri" panose="020F0502020204030204" pitchFamily="34" charset="0"/>
              </a:rPr>
              <a:t>L’esempio</a:t>
            </a:r>
            <a:r>
              <a:rPr lang="en-GB" sz="2000" dirty="0" smtClean="0">
                <a:latin typeface="Calibri" panose="020F0502020204030204" pitchFamily="34" charset="0"/>
                <a:cs typeface="Calibri" panose="020F0502020204030204" pitchFamily="34" charset="0"/>
              </a:rPr>
              <a:t> del Fiume Po </a:t>
            </a:r>
            <a:r>
              <a:rPr lang="en-GB" sz="2000" dirty="0" smtClean="0">
                <a:latin typeface="Calibri" panose="020F0502020204030204" pitchFamily="34" charset="0"/>
                <a:cs typeface="Calibri" panose="020F0502020204030204" pitchFamily="34" charset="0"/>
              </a:rPr>
              <a:t>a </a:t>
            </a:r>
            <a:r>
              <a:rPr lang="en-GB" sz="2000" dirty="0" err="1" smtClean="0">
                <a:latin typeface="Calibri" panose="020F0502020204030204" pitchFamily="34" charset="0"/>
                <a:cs typeface="Calibri" panose="020F0502020204030204" pitchFamily="34" charset="0"/>
              </a:rPr>
              <a:t>Pontelagoscuro</a:t>
            </a:r>
            <a:r>
              <a:rPr lang="en-GB" sz="2000" dirty="0" smtClean="0">
                <a:latin typeface="Calibri" panose="020F0502020204030204" pitchFamily="34" charset="0"/>
                <a:cs typeface="Calibri" panose="020F0502020204030204" pitchFamily="34" charset="0"/>
              </a:rPr>
              <a:t/>
            </a:r>
            <a:br>
              <a:rPr lang="en-GB" sz="2000" dirty="0" smtClean="0">
                <a:latin typeface="Calibri" panose="020F0502020204030204" pitchFamily="34" charset="0"/>
                <a:cs typeface="Calibri" panose="020F0502020204030204" pitchFamily="34" charset="0"/>
              </a:rPr>
            </a:br>
            <a:r>
              <a:rPr lang="en-GB" sz="2000" dirty="0" err="1" smtClean="0">
                <a:latin typeface="Calibri" panose="020F0502020204030204" pitchFamily="34" charset="0"/>
                <a:cs typeface="Calibri" panose="020F0502020204030204" pitchFamily="34" charset="0"/>
              </a:rPr>
              <a:t>Deflussi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medi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giornalieri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massimi</a:t>
            </a:r>
            <a:r>
              <a:rPr lang="en-GB" sz="2000" dirty="0" smtClean="0">
                <a:latin typeface="Calibri" panose="020F0502020204030204" pitchFamily="34" charset="0"/>
                <a:cs typeface="Calibri" panose="020F0502020204030204" pitchFamily="34" charset="0"/>
              </a:rPr>
              <a:t> </a:t>
            </a:r>
            <a:r>
              <a:rPr lang="en-GB" sz="2000" dirty="0" err="1" smtClean="0">
                <a:latin typeface="Calibri" panose="020F0502020204030204" pitchFamily="34" charset="0"/>
                <a:cs typeface="Calibri" panose="020F0502020204030204" pitchFamily="34" charset="0"/>
              </a:rPr>
              <a:t>annuali</a:t>
            </a:r>
            <a:r>
              <a:rPr lang="en-GB" sz="2000" dirty="0" smtClean="0">
                <a:latin typeface="Calibri" panose="020F0502020204030204" pitchFamily="34" charset="0"/>
                <a:cs typeface="Calibri" panose="020F0502020204030204" pitchFamily="34" charset="0"/>
              </a:rPr>
              <a:t> 1920-2017</a:t>
            </a:r>
            <a:endParaRPr lang="en-GB" sz="2000" dirty="0">
              <a:latin typeface="Calibri" panose="020F0502020204030204" pitchFamily="34" charset="0"/>
              <a:cs typeface="Calibri" panose="020F0502020204030204" pitchFamily="34" charset="0"/>
            </a:endParaRPr>
          </a:p>
        </p:txBody>
      </p:sp>
      <p:pic>
        <p:nvPicPr>
          <p:cNvPr id="8" name="Immagine 7" descr="animation.gif"/>
          <p:cNvPicPr>
            <a:picLocks noChangeAspect="1"/>
          </p:cNvPicPr>
          <p:nvPr/>
        </p:nvPicPr>
        <p:blipFill>
          <a:blip r:embed="rId2"/>
          <a:stretch>
            <a:fillRect/>
          </a:stretch>
        </p:blipFill>
        <p:spPr>
          <a:xfrm>
            <a:off x="191344" y="1052736"/>
            <a:ext cx="8551933" cy="5112568"/>
          </a:xfrm>
          <a:prstGeom prst="rect">
            <a:avLst/>
          </a:prstGeom>
        </p:spPr>
      </p:pic>
      <p:pic>
        <p:nvPicPr>
          <p:cNvPr id="7172" name="Picture 4" descr="File:Po River Sunset - Lido Po, Guastalla, Reggio Emilia, Italy - September 29, 2011 03.jpg"/>
          <p:cNvPicPr>
            <a:picLocks noChangeAspect="1" noChangeArrowheads="1"/>
          </p:cNvPicPr>
          <p:nvPr/>
        </p:nvPicPr>
        <p:blipFill>
          <a:blip r:embed="rId3"/>
          <a:srcRect/>
          <a:stretch>
            <a:fillRect/>
          </a:stretch>
        </p:blipFill>
        <p:spPr bwMode="auto">
          <a:xfrm>
            <a:off x="8801877" y="0"/>
            <a:ext cx="3390123" cy="5085184"/>
          </a:xfrm>
          <a:prstGeom prst="rect">
            <a:avLst/>
          </a:prstGeom>
          <a:noFill/>
        </p:spPr>
      </p:pic>
      <p:sp>
        <p:nvSpPr>
          <p:cNvPr id="9" name="Rettangolo 8"/>
          <p:cNvSpPr/>
          <p:nvPr/>
        </p:nvSpPr>
        <p:spPr>
          <a:xfrm>
            <a:off x="8832304" y="5013176"/>
            <a:ext cx="3359696" cy="1015663"/>
          </a:xfrm>
          <a:prstGeom prst="rect">
            <a:avLst/>
          </a:prstGeom>
        </p:spPr>
        <p:txBody>
          <a:bodyPr wrap="square">
            <a:spAutoFit/>
          </a:bodyPr>
          <a:lstStyle/>
          <a:p>
            <a:r>
              <a:rPr lang="it-IT" dirty="0" smtClean="0"/>
              <a:t>Tramonto sul Fiume Po a Guastalla</a:t>
            </a:r>
          </a:p>
          <a:p>
            <a:r>
              <a:rPr lang="it-IT" sz="1200" dirty="0" err="1" smtClean="0"/>
              <a:t>By</a:t>
            </a:r>
            <a:r>
              <a:rPr lang="it-IT" sz="1200" dirty="0" smtClean="0"/>
              <a:t> Giorgio Galeotti, CC BY 4.0, via </a:t>
            </a:r>
            <a:r>
              <a:rPr lang="it-IT" sz="1200" dirty="0" err="1" smtClean="0"/>
              <a:t>Wikimedia</a:t>
            </a:r>
            <a:r>
              <a:rPr lang="it-IT" sz="1200" dirty="0" smtClean="0"/>
              <a:t> </a:t>
            </a:r>
            <a:r>
              <a:rPr lang="it-IT" sz="1200" dirty="0" err="1" smtClean="0"/>
              <a:t>Commons</a:t>
            </a:r>
            <a:endParaRPr lang="it-IT" sz="1200" dirty="0"/>
          </a:p>
        </p:txBody>
      </p:sp>
      <p:sp>
        <p:nvSpPr>
          <p:cNvPr id="6" name="Rettangolo 5"/>
          <p:cNvSpPr/>
          <p:nvPr/>
        </p:nvSpPr>
        <p:spPr>
          <a:xfrm>
            <a:off x="1559496" y="6021288"/>
            <a:ext cx="6096000" cy="646331"/>
          </a:xfrm>
          <a:prstGeom prst="rect">
            <a:avLst/>
          </a:prstGeom>
          <a:solidFill>
            <a:schemeClr val="bg1">
              <a:lumMod val="85000"/>
            </a:schemeClr>
          </a:solidFill>
          <a:ln>
            <a:solidFill>
              <a:schemeClr val="accent1"/>
            </a:solidFill>
          </a:ln>
        </p:spPr>
        <p:txBody>
          <a:bodyPr>
            <a:spAutoFit/>
          </a:bodyPr>
          <a:lstStyle/>
          <a:p>
            <a:r>
              <a:rPr lang="en-US" dirty="0" err="1" smtClean="0"/>
              <a:t>Deflusso</a:t>
            </a:r>
            <a:r>
              <a:rPr lang="en-US" dirty="0" smtClean="0"/>
              <a:t> </a:t>
            </a:r>
            <a:r>
              <a:rPr lang="en-US" dirty="0" err="1" smtClean="0"/>
              <a:t>fluviale</a:t>
            </a:r>
            <a:r>
              <a:rPr lang="en-US" dirty="0" smtClean="0"/>
              <a:t>: volume </a:t>
            </a:r>
            <a:r>
              <a:rPr lang="en-US" dirty="0" err="1" smtClean="0"/>
              <a:t>di</a:t>
            </a:r>
            <a:r>
              <a:rPr lang="en-US" dirty="0" smtClean="0"/>
              <a:t> </a:t>
            </a:r>
            <a:r>
              <a:rPr lang="en-US" dirty="0" err="1" smtClean="0"/>
              <a:t>acqua</a:t>
            </a:r>
            <a:r>
              <a:rPr lang="en-US" dirty="0" smtClean="0"/>
              <a:t> per </a:t>
            </a:r>
            <a:r>
              <a:rPr lang="en-US" dirty="0" err="1" smtClean="0"/>
              <a:t>unità</a:t>
            </a:r>
            <a:r>
              <a:rPr lang="en-US" dirty="0" smtClean="0"/>
              <a:t> </a:t>
            </a:r>
            <a:r>
              <a:rPr lang="en-US" dirty="0" err="1" smtClean="0"/>
              <a:t>di</a:t>
            </a:r>
            <a:r>
              <a:rPr lang="en-US" dirty="0" smtClean="0"/>
              <a:t> tempo </a:t>
            </a:r>
            <a:r>
              <a:rPr lang="en-US" dirty="0" err="1" smtClean="0"/>
              <a:t>che</a:t>
            </a:r>
            <a:r>
              <a:rPr lang="en-US" dirty="0" smtClean="0"/>
              <a:t> </a:t>
            </a:r>
            <a:r>
              <a:rPr lang="en-US" dirty="0" err="1" smtClean="0"/>
              <a:t>transita</a:t>
            </a:r>
            <a:r>
              <a:rPr lang="en-US" dirty="0" smtClean="0"/>
              <a:t> in </a:t>
            </a:r>
            <a:r>
              <a:rPr lang="en-US" dirty="0" err="1" smtClean="0"/>
              <a:t>un’assegnata</a:t>
            </a:r>
            <a:r>
              <a:rPr lang="en-US" dirty="0" smtClean="0"/>
              <a:t> </a:t>
            </a:r>
            <a:r>
              <a:rPr lang="en-US" dirty="0" err="1" smtClean="0"/>
              <a:t>località</a:t>
            </a:r>
            <a:r>
              <a:rPr lang="en-US" dirty="0" smtClean="0"/>
              <a:t> in un </a:t>
            </a:r>
            <a:r>
              <a:rPr lang="en-US" dirty="0" err="1" smtClean="0"/>
              <a:t>corso</a:t>
            </a:r>
            <a:r>
              <a:rPr lang="en-US" dirty="0" smtClean="0"/>
              <a:t> </a:t>
            </a:r>
            <a:r>
              <a:rPr lang="en-US" dirty="0" err="1" smtClean="0"/>
              <a:t>d’acqua</a:t>
            </a:r>
            <a:endParaRPr lang="it-IT"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360" y="357166"/>
            <a:ext cx="11233149" cy="648071"/>
          </a:xfrm>
        </p:spPr>
        <p:txBody>
          <a:bodyPr/>
          <a:lstStyle/>
          <a:p>
            <a:r>
              <a:rPr lang="en-GB" sz="3200" dirty="0" err="1" smtClean="0">
                <a:latin typeface="Calibri" panose="020F0502020204030204" pitchFamily="34" charset="0"/>
                <a:cs typeface="Calibri" panose="020F0502020204030204" pitchFamily="34" charset="0"/>
              </a:rPr>
              <a:t>Alluvioni</a:t>
            </a:r>
            <a:r>
              <a:rPr lang="en-GB" sz="3200" dirty="0" smtClean="0">
                <a:latin typeface="Calibri" panose="020F0502020204030204" pitchFamily="34" charset="0"/>
                <a:cs typeface="Calibri" panose="020F0502020204030204" pitchFamily="34" charset="0"/>
              </a:rPr>
              <a:t>: un </a:t>
            </a:r>
            <a:r>
              <a:rPr lang="en-GB" sz="3200" dirty="0" err="1" smtClean="0">
                <a:latin typeface="Calibri" panose="020F0502020204030204" pitchFamily="34" charset="0"/>
                <a:cs typeface="Calibri" panose="020F0502020204030204" pitchFamily="34" charset="0"/>
              </a:rPr>
              <a:t>rischio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crescente</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rot="16200000">
            <a:off x="7680127" y="3429048"/>
            <a:ext cx="5616623" cy="575965"/>
          </a:xfrm>
        </p:spPr>
        <p:txBody>
          <a:bodyPr/>
          <a:lstStyle/>
          <a:p>
            <a:pPr>
              <a:spcAft>
                <a:spcPts val="1200"/>
              </a:spcAft>
            </a:pPr>
            <a:r>
              <a:rPr lang="en-GB" sz="1200" dirty="0" err="1" smtClean="0">
                <a:latin typeface="Calibri" panose="020F0502020204030204" pitchFamily="34" charset="0"/>
                <a:cs typeface="Calibri" panose="020F0502020204030204" pitchFamily="34" charset="0"/>
              </a:rPr>
              <a:t>Fonte</a:t>
            </a:r>
            <a:r>
              <a:rPr lang="en-GB" sz="1200" dirty="0" smtClean="0">
                <a:latin typeface="Calibri" panose="020F0502020204030204" pitchFamily="34" charset="0"/>
                <a:cs typeface="Calibri" panose="020F0502020204030204" pitchFamily="34" charset="0"/>
              </a:rPr>
              <a:t>: </a:t>
            </a:r>
            <a:r>
              <a:rPr lang="it-IT" sz="1200" dirty="0" smtClean="0">
                <a:latin typeface="Calibri" panose="020F0502020204030204" pitchFamily="34" charset="0"/>
                <a:cs typeface="Calibri" panose="020F0502020204030204" pitchFamily="34" charset="0"/>
              </a:rPr>
              <a:t>Rapporto mondiale delle Nazioni Unite sullo sviluppo delle risorse idriche 2020, acqua e cambiamenti climatici (https://unesdoc.unesco.org/ark:/48223/pf0000372876_ita)</a:t>
            </a:r>
            <a:endParaRPr lang="en-GB" sz="1200" b="1" dirty="0" smtClean="0">
              <a:solidFill>
                <a:srgbClr val="FF0000"/>
              </a:solidFill>
              <a:latin typeface="Calibri" panose="020F0502020204030204" pitchFamily="34" charset="0"/>
              <a:cs typeface="Calibri" panose="020F0502020204030204" pitchFamily="34" charset="0"/>
            </a:endParaRPr>
          </a:p>
        </p:txBody>
      </p:sp>
      <p:pic>
        <p:nvPicPr>
          <p:cNvPr id="24579" name="Picture 3"/>
          <p:cNvPicPr>
            <a:picLocks noChangeAspect="1" noChangeArrowheads="1"/>
          </p:cNvPicPr>
          <p:nvPr/>
        </p:nvPicPr>
        <p:blipFill>
          <a:blip r:embed="rId2"/>
          <a:srcRect/>
          <a:stretch>
            <a:fillRect/>
          </a:stretch>
        </p:blipFill>
        <p:spPr bwMode="auto">
          <a:xfrm>
            <a:off x="379915" y="836712"/>
            <a:ext cx="9316485" cy="5919688"/>
          </a:xfrm>
          <a:prstGeom prst="rect">
            <a:avLst/>
          </a:prstGeom>
          <a:noFill/>
          <a:ln w="9525">
            <a:noFill/>
            <a:miter lim="800000"/>
            <a:headEnd/>
            <a:tailEnd/>
          </a:ln>
          <a:effectLst/>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357166"/>
            <a:ext cx="11233149" cy="648071"/>
          </a:xfrm>
        </p:spPr>
        <p:txBody>
          <a:bodyPr/>
          <a:lstStyle/>
          <a:p>
            <a:r>
              <a:rPr lang="en-GB" sz="3200" dirty="0" smtClean="0">
                <a:latin typeface="Calibri" panose="020F0502020204030204" pitchFamily="34" charset="0"/>
                <a:cs typeface="Calibri" panose="020F0502020204030204" pitchFamily="34" charset="0"/>
              </a:rPr>
              <a:t>Non solo </a:t>
            </a:r>
            <a:r>
              <a:rPr lang="en-GB" sz="3200" dirty="0" err="1" smtClean="0">
                <a:latin typeface="Calibri" panose="020F0502020204030204" pitchFamily="34" charset="0"/>
                <a:cs typeface="Calibri" panose="020F0502020204030204" pitchFamily="34" charset="0"/>
              </a:rPr>
              <a:t>alluvioni</a:t>
            </a:r>
            <a:r>
              <a:rPr lang="en-GB" sz="3200" dirty="0" smtClean="0">
                <a:latin typeface="Calibri" panose="020F0502020204030204" pitchFamily="34" charset="0"/>
                <a:cs typeface="Calibri" panose="020F0502020204030204" pitchFamily="34" charset="0"/>
              </a:rPr>
              <a:t> - </a:t>
            </a:r>
            <a:r>
              <a:rPr lang="en-GB" sz="3200" dirty="0" err="1" smtClean="0">
                <a:latin typeface="Calibri" panose="020F0502020204030204" pitchFamily="34" charset="0"/>
                <a:cs typeface="Calibri" panose="020F0502020204030204" pitchFamily="34" charset="0"/>
              </a:rPr>
              <a:t>Siccità</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451098" y="5157192"/>
            <a:ext cx="11424592" cy="575965"/>
          </a:xfrm>
        </p:spPr>
        <p:txBody>
          <a:bodyPr/>
          <a:lstStyle/>
          <a:p>
            <a:pPr>
              <a:spcAft>
                <a:spcPts val="1200"/>
              </a:spcAft>
            </a:pPr>
            <a:r>
              <a:rPr lang="en-GB" dirty="0" err="1" smtClean="0">
                <a:latin typeface="Calibri" panose="020F0502020204030204" pitchFamily="34" charset="0"/>
                <a:cs typeface="Calibri" panose="020F0502020204030204" pitchFamily="34" charset="0"/>
              </a:rPr>
              <a:t>L’Italia</a:t>
            </a:r>
            <a:r>
              <a:rPr lang="en-GB" dirty="0" smtClean="0">
                <a:latin typeface="Calibri" panose="020F0502020204030204" pitchFamily="34" charset="0"/>
                <a:cs typeface="Calibri" panose="020F0502020204030204" pitchFamily="34" charset="0"/>
              </a:rPr>
              <a:t> ha un </a:t>
            </a:r>
            <a:r>
              <a:rPr lang="en-GB" dirty="0" err="1" smtClean="0">
                <a:latin typeface="Calibri" panose="020F0502020204030204" pitchFamily="34" charset="0"/>
                <a:cs typeface="Calibri" panose="020F0502020204030204" pitchFamily="34" charset="0"/>
              </a:rPr>
              <a:t>patrimonio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dati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sul</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clima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unico</a:t>
            </a:r>
            <a:r>
              <a:rPr lang="en-GB" dirty="0" smtClean="0">
                <a:latin typeface="Calibri" panose="020F0502020204030204" pitchFamily="34" charset="0"/>
                <a:cs typeface="Calibri" panose="020F0502020204030204" pitchFamily="34" charset="0"/>
              </a:rPr>
              <a:t> al </a:t>
            </a:r>
            <a:r>
              <a:rPr lang="en-GB" dirty="0" err="1" smtClean="0">
                <a:latin typeface="Calibri" panose="020F0502020204030204" pitchFamily="34" charset="0"/>
                <a:cs typeface="Calibri" panose="020F0502020204030204" pitchFamily="34" charset="0"/>
              </a:rPr>
              <a:t>mondo</a:t>
            </a:r>
            <a:r>
              <a:rPr lang="en-GB" dirty="0" smtClean="0">
                <a:latin typeface="Calibri" panose="020F0502020204030204" pitchFamily="34" charset="0"/>
                <a:cs typeface="Calibri" panose="020F0502020204030204" pitchFamily="34" charset="0"/>
              </a:rPr>
              <a:t>. La </a:t>
            </a:r>
            <a:r>
              <a:rPr lang="en-GB" dirty="0" err="1" smtClean="0">
                <a:latin typeface="Calibri" panose="020F0502020204030204" pitchFamily="34" charset="0"/>
                <a:cs typeface="Calibri" panose="020F0502020204030204" pitchFamily="34" charset="0"/>
              </a:rPr>
              <a:t>serie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pioggia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giornaliera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Padova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risale</a:t>
            </a:r>
            <a:r>
              <a:rPr lang="en-GB" dirty="0" smtClean="0">
                <a:latin typeface="Calibri" panose="020F0502020204030204" pitchFamily="34" charset="0"/>
                <a:cs typeface="Calibri" panose="020F0502020204030204" pitchFamily="34" charset="0"/>
              </a:rPr>
              <a:t> al 1725; </a:t>
            </a:r>
            <a:r>
              <a:rPr lang="en-GB" dirty="0" err="1" smtClean="0">
                <a:latin typeface="Calibri" panose="020F0502020204030204" pitchFamily="34" charset="0"/>
                <a:cs typeface="Calibri" panose="020F0502020204030204" pitchFamily="34" charset="0"/>
              </a:rPr>
              <a:t>quelle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Bologna, </a:t>
            </a:r>
            <a:r>
              <a:rPr lang="en-GB" dirty="0" err="1" smtClean="0">
                <a:latin typeface="Calibri" panose="020F0502020204030204" pitchFamily="34" charset="0"/>
                <a:cs typeface="Calibri" panose="020F0502020204030204" pitchFamily="34" charset="0"/>
              </a:rPr>
              <a:t>Genova</a:t>
            </a:r>
            <a:r>
              <a:rPr lang="en-GB" dirty="0" smtClean="0">
                <a:latin typeface="Calibri" panose="020F0502020204030204" pitchFamily="34" charset="0"/>
                <a:cs typeface="Calibri" panose="020F0502020204030204" pitchFamily="34" charset="0"/>
              </a:rPr>
              <a:t> e Firenze </a:t>
            </a:r>
            <a:r>
              <a:rPr lang="en-GB" dirty="0" err="1" smtClean="0">
                <a:latin typeface="Calibri" panose="020F0502020204030204" pitchFamily="34" charset="0"/>
                <a:cs typeface="Calibri" panose="020F0502020204030204" pitchFamily="34" charset="0"/>
              </a:rPr>
              <a:t>risalgono</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ai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primi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decenni</a:t>
            </a:r>
            <a:r>
              <a:rPr lang="en-GB" dirty="0" smtClean="0">
                <a:latin typeface="Calibri" panose="020F0502020204030204" pitchFamily="34" charset="0"/>
                <a:cs typeface="Calibri" panose="020F0502020204030204" pitchFamily="34" charset="0"/>
              </a:rPr>
              <a:t> del 1800.</a:t>
            </a:r>
            <a:br>
              <a:rPr lang="en-GB" dirty="0" smtClean="0">
                <a:latin typeface="Calibri" panose="020F0502020204030204" pitchFamily="34" charset="0"/>
                <a:cs typeface="Calibri" panose="020F0502020204030204" pitchFamily="34" charset="0"/>
              </a:rPr>
            </a:br>
            <a:r>
              <a:rPr lang="en-GB" dirty="0" smtClean="0">
                <a:solidFill>
                  <a:srgbClr val="FF0000"/>
                </a:solidFill>
                <a:latin typeface="Calibri" panose="020F0502020204030204" pitchFamily="34" charset="0"/>
                <a:cs typeface="Calibri" panose="020F0502020204030204" pitchFamily="34" charset="0"/>
              </a:rPr>
              <a:t>Il </a:t>
            </a:r>
            <a:r>
              <a:rPr lang="en-GB" dirty="0" err="1" smtClean="0">
                <a:solidFill>
                  <a:srgbClr val="FF0000"/>
                </a:solidFill>
                <a:latin typeface="Calibri" panose="020F0502020204030204" pitchFamily="34" charset="0"/>
                <a:cs typeface="Calibri" panose="020F0502020204030204" pitchFamily="34" charset="0"/>
              </a:rPr>
              <a:t>grafico</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mette</a:t>
            </a:r>
            <a:r>
              <a:rPr lang="en-GB" dirty="0" smtClean="0">
                <a:solidFill>
                  <a:srgbClr val="FF0000"/>
                </a:solidFill>
                <a:latin typeface="Calibri" panose="020F0502020204030204" pitchFamily="34" charset="0"/>
                <a:cs typeface="Calibri" panose="020F0502020204030204" pitchFamily="34" charset="0"/>
              </a:rPr>
              <a:t> in </a:t>
            </a:r>
            <a:r>
              <a:rPr lang="en-GB" dirty="0" err="1" smtClean="0">
                <a:solidFill>
                  <a:srgbClr val="FF0000"/>
                </a:solidFill>
                <a:latin typeface="Calibri" panose="020F0502020204030204" pitchFamily="34" charset="0"/>
                <a:cs typeface="Calibri" panose="020F0502020204030204" pitchFamily="34" charset="0"/>
              </a:rPr>
              <a:t>evidenza</a:t>
            </a:r>
            <a:r>
              <a:rPr lang="en-GB" dirty="0" smtClean="0">
                <a:solidFill>
                  <a:srgbClr val="FF0000"/>
                </a:solidFill>
                <a:latin typeface="Calibri" panose="020F0502020204030204" pitchFamily="34" charset="0"/>
                <a:cs typeface="Calibri" panose="020F0502020204030204" pitchFamily="34" charset="0"/>
              </a:rPr>
              <a:t> le </a:t>
            </a:r>
            <a:r>
              <a:rPr lang="en-GB" dirty="0" err="1" smtClean="0">
                <a:solidFill>
                  <a:srgbClr val="FF0000"/>
                </a:solidFill>
                <a:latin typeface="Calibri" panose="020F0502020204030204" pitchFamily="34" charset="0"/>
                <a:cs typeface="Calibri" panose="020F0502020204030204" pitchFamily="34" charset="0"/>
              </a:rPr>
              <a:t>magre</a:t>
            </a:r>
            <a:r>
              <a:rPr lang="en-GB" dirty="0" smtClean="0">
                <a:solidFill>
                  <a:srgbClr val="FF0000"/>
                </a:solidFill>
                <a:latin typeface="Calibri" panose="020F0502020204030204" pitchFamily="34" charset="0"/>
                <a:cs typeface="Calibri" panose="020F0502020204030204" pitchFamily="34" charset="0"/>
              </a:rPr>
              <a:t> </a:t>
            </a:r>
            <a:r>
              <a:rPr lang="en-GB" dirty="0" err="1" smtClean="0">
                <a:solidFill>
                  <a:srgbClr val="FF0000"/>
                </a:solidFill>
                <a:latin typeface="Calibri" panose="020F0502020204030204" pitchFamily="34" charset="0"/>
                <a:cs typeface="Calibri" panose="020F0502020204030204" pitchFamily="34" charset="0"/>
              </a:rPr>
              <a:t>pluriennali</a:t>
            </a:r>
            <a:r>
              <a:rPr lang="en-GB" dirty="0" smtClean="0">
                <a:solidFill>
                  <a:srgbClr val="FF0000"/>
                </a:solidFill>
                <a:latin typeface="Calibri" panose="020F0502020204030204" pitchFamily="34" charset="0"/>
                <a:cs typeface="Calibri" panose="020F0502020204030204" pitchFamily="34" charset="0"/>
              </a:rPr>
              <a:t>.</a:t>
            </a:r>
            <a:r>
              <a:rPr lang="en-GB" dirty="0" smtClean="0">
                <a:solidFill>
                  <a:srgbClr val="FF0000"/>
                </a:solidFill>
                <a:latin typeface="Calibri" panose="020F0502020204030204" pitchFamily="34" charset="0"/>
                <a:cs typeface="Calibri" panose="020F0502020204030204" pitchFamily="34" charset="0"/>
              </a:rPr>
              <a:t/>
            </a:r>
            <a:br>
              <a:rPr lang="en-GB" dirty="0" smtClean="0">
                <a:solidFill>
                  <a:srgbClr val="FF0000"/>
                </a:solidFill>
                <a:latin typeface="Calibri" panose="020F0502020204030204" pitchFamily="34" charset="0"/>
                <a:cs typeface="Calibri" panose="020F0502020204030204" pitchFamily="34" charset="0"/>
              </a:rPr>
            </a:br>
            <a:r>
              <a:rPr lang="en-GB" sz="2400" b="1" dirty="0" smtClean="0">
                <a:solidFill>
                  <a:srgbClr val="FF0000"/>
                </a:solidFill>
                <a:latin typeface="Calibri" panose="020F0502020204030204" pitchFamily="34" charset="0"/>
                <a:cs typeface="Calibri" panose="020F0502020204030204" pitchFamily="34" charset="0"/>
              </a:rPr>
              <a:t/>
            </a:r>
            <a:br>
              <a:rPr lang="en-GB" sz="2400" b="1" dirty="0" smtClean="0">
                <a:solidFill>
                  <a:srgbClr val="FF0000"/>
                </a:solidFill>
                <a:latin typeface="Calibri" panose="020F0502020204030204" pitchFamily="34" charset="0"/>
                <a:cs typeface="Calibri" panose="020F0502020204030204" pitchFamily="34" charset="0"/>
              </a:rPr>
            </a:br>
            <a:r>
              <a:rPr lang="en-GB" sz="1600" dirty="0" smtClean="0">
                <a:latin typeface="Calibri" panose="020F0502020204030204" pitchFamily="34" charset="0"/>
                <a:cs typeface="Calibri" panose="020F0502020204030204" pitchFamily="34" charset="0"/>
              </a:rPr>
              <a:t>Per </a:t>
            </a:r>
            <a:r>
              <a:rPr lang="en-GB" sz="1600" dirty="0" err="1" smtClean="0">
                <a:latin typeface="Calibri" panose="020F0502020204030204" pitchFamily="34" charset="0"/>
                <a:cs typeface="Calibri" panose="020F0502020204030204" pitchFamily="34" charset="0"/>
              </a:rPr>
              <a:t>maggiori</a:t>
            </a:r>
            <a:r>
              <a:rPr lang="en-GB" sz="1600" dirty="0" smtClean="0">
                <a:latin typeface="Calibri" panose="020F0502020204030204" pitchFamily="34" charset="0"/>
                <a:cs typeface="Calibri" panose="020F0502020204030204" pitchFamily="34" charset="0"/>
              </a:rPr>
              <a:t> </a:t>
            </a:r>
            <a:r>
              <a:rPr lang="en-GB" sz="1600" dirty="0" err="1" smtClean="0">
                <a:latin typeface="Calibri" panose="020F0502020204030204" pitchFamily="34" charset="0"/>
                <a:cs typeface="Calibri" panose="020F0502020204030204" pitchFamily="34" charset="0"/>
              </a:rPr>
              <a:t>dettagli</a:t>
            </a:r>
            <a:r>
              <a:rPr lang="en-GB" sz="1600" dirty="0" smtClean="0">
                <a:latin typeface="Calibri" panose="020F0502020204030204" pitchFamily="34" charset="0"/>
                <a:cs typeface="Calibri" panose="020F0502020204030204" pitchFamily="34" charset="0"/>
              </a:rPr>
              <a:t>: </a:t>
            </a:r>
            <a:r>
              <a:rPr lang="en-GB" sz="1600" dirty="0" smtClean="0">
                <a:latin typeface="Calibri" panose="020F0502020204030204" pitchFamily="34" charset="0"/>
                <a:cs typeface="Calibri" panose="020F0502020204030204" pitchFamily="34" charset="0"/>
                <a:hlinkClick r:id="rId2"/>
              </a:rPr>
              <a:t>https://www.albertomontanari.it/climatechange</a:t>
            </a:r>
            <a:r>
              <a:rPr lang="en-GB" sz="1600" dirty="0" smtClean="0">
                <a:latin typeface="Calibri" panose="020F0502020204030204" pitchFamily="34" charset="0"/>
                <a:cs typeface="Calibri" panose="020F0502020204030204" pitchFamily="34" charset="0"/>
              </a:rPr>
              <a:t> (in </a:t>
            </a:r>
            <a:r>
              <a:rPr lang="en-GB" sz="1600" dirty="0" err="1" smtClean="0">
                <a:latin typeface="Calibri" panose="020F0502020204030204" pitchFamily="34" charset="0"/>
                <a:cs typeface="Calibri" panose="020F0502020204030204" pitchFamily="34" charset="0"/>
              </a:rPr>
              <a:t>inglese</a:t>
            </a:r>
            <a:r>
              <a:rPr lang="en-GB" sz="1600" dirty="0" smtClean="0">
                <a:latin typeface="Calibri" panose="020F0502020204030204" pitchFamily="34" charset="0"/>
                <a:cs typeface="Calibri" panose="020F0502020204030204" pitchFamily="34" charset="0"/>
              </a:rPr>
              <a:t>)</a:t>
            </a:r>
            <a:endParaRPr lang="en-GB" sz="1600" dirty="0" smtClean="0">
              <a:solidFill>
                <a:srgbClr val="FF0000"/>
              </a:solidFill>
              <a:latin typeface="Calibri" panose="020F0502020204030204" pitchFamily="34" charset="0"/>
              <a:cs typeface="Calibri" panose="020F0502020204030204" pitchFamily="34" charset="0"/>
            </a:endParaRPr>
          </a:p>
        </p:txBody>
      </p:sp>
      <p:pic>
        <p:nvPicPr>
          <p:cNvPr id="19461" name="Picture 5" descr="Z:\home\sturno\sturno\linceiscuola\figura4.jpg"/>
          <p:cNvPicPr>
            <a:picLocks noChangeAspect="1" noChangeArrowheads="1"/>
          </p:cNvPicPr>
          <p:nvPr/>
        </p:nvPicPr>
        <p:blipFill>
          <a:blip r:embed="rId3"/>
          <a:srcRect/>
          <a:stretch>
            <a:fillRect/>
          </a:stretch>
        </p:blipFill>
        <p:spPr bwMode="auto">
          <a:xfrm>
            <a:off x="407368" y="908719"/>
            <a:ext cx="6120680" cy="4327539"/>
          </a:xfrm>
          <a:prstGeom prst="rect">
            <a:avLst/>
          </a:prstGeom>
          <a:noFill/>
        </p:spPr>
      </p:pic>
      <p:pic>
        <p:nvPicPr>
          <p:cNvPr id="8195" name="Picture 3"/>
          <p:cNvPicPr>
            <a:picLocks noChangeAspect="1" noChangeArrowheads="1"/>
          </p:cNvPicPr>
          <p:nvPr/>
        </p:nvPicPr>
        <p:blipFill>
          <a:blip r:embed="rId4"/>
          <a:srcRect/>
          <a:stretch>
            <a:fillRect/>
          </a:stretch>
        </p:blipFill>
        <p:spPr bwMode="auto">
          <a:xfrm>
            <a:off x="7248128" y="1033572"/>
            <a:ext cx="4439136" cy="2891780"/>
          </a:xfrm>
          <a:prstGeom prst="rect">
            <a:avLst/>
          </a:prstGeom>
          <a:noFill/>
          <a:ln w="9525">
            <a:noFill/>
            <a:miter lim="800000"/>
            <a:headEnd/>
            <a:tailEnd/>
          </a:ln>
          <a:effectLst/>
        </p:spPr>
      </p:pic>
      <p:sp>
        <p:nvSpPr>
          <p:cNvPr id="7" name="Rettangolo 6"/>
          <p:cNvSpPr/>
          <p:nvPr/>
        </p:nvSpPr>
        <p:spPr>
          <a:xfrm>
            <a:off x="344504" y="692696"/>
            <a:ext cx="6096000" cy="369332"/>
          </a:xfrm>
          <a:prstGeom prst="rect">
            <a:avLst/>
          </a:prstGeom>
        </p:spPr>
        <p:txBody>
          <a:bodyPr>
            <a:spAutoFit/>
          </a:bodyPr>
          <a:lstStyle/>
          <a:p>
            <a:r>
              <a:rPr lang="en-GB" dirty="0" err="1" smtClean="0">
                <a:latin typeface="Calibri" panose="020F0502020204030204" pitchFamily="34" charset="0"/>
                <a:cs typeface="Calibri" panose="020F0502020204030204" pitchFamily="34" charset="0"/>
              </a:rPr>
              <a:t>Serie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di</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pioggia</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totale</a:t>
            </a:r>
            <a:r>
              <a:rPr lang="en-GB" dirty="0" smtClean="0">
                <a:latin typeface="Calibri" panose="020F0502020204030204" pitchFamily="34" charset="0"/>
                <a:cs typeface="Calibri" panose="020F0502020204030204" pitchFamily="34" charset="0"/>
              </a:rPr>
              <a:t> </a:t>
            </a:r>
            <a:r>
              <a:rPr lang="en-GB" dirty="0" err="1" smtClean="0">
                <a:latin typeface="Calibri" panose="020F0502020204030204" pitchFamily="34" charset="0"/>
                <a:cs typeface="Calibri" panose="020F0502020204030204" pitchFamily="34" charset="0"/>
              </a:rPr>
              <a:t>annuale</a:t>
            </a:r>
            <a:r>
              <a:rPr lang="en-GB" dirty="0" smtClean="0">
                <a:latin typeface="Calibri" panose="020F0502020204030204" pitchFamily="34" charset="0"/>
                <a:cs typeface="Calibri" panose="020F0502020204030204" pitchFamily="34" charset="0"/>
              </a:rPr>
              <a:t> a Bologna 1813 - 2019</a:t>
            </a:r>
            <a:endParaRPr lang="it-IT" dirty="0"/>
          </a:p>
        </p:txBody>
      </p:sp>
      <p:sp>
        <p:nvSpPr>
          <p:cNvPr id="8" name="Rettangolo 7"/>
          <p:cNvSpPr/>
          <p:nvPr/>
        </p:nvSpPr>
        <p:spPr>
          <a:xfrm>
            <a:off x="7157832" y="3985900"/>
            <a:ext cx="4511824" cy="523220"/>
          </a:xfrm>
          <a:prstGeom prst="rect">
            <a:avLst/>
          </a:prstGeom>
        </p:spPr>
        <p:txBody>
          <a:bodyPr wrap="square">
            <a:spAutoFit/>
          </a:bodyPr>
          <a:lstStyle/>
          <a:p>
            <a:r>
              <a:rPr lang="en-GB" sz="1600" dirty="0" smtClean="0">
                <a:latin typeface="Calibri" panose="020F0502020204030204" pitchFamily="34" charset="0"/>
                <a:cs typeface="Calibri" panose="020F0502020204030204" pitchFamily="34" charset="0"/>
              </a:rPr>
              <a:t>La </a:t>
            </a:r>
            <a:r>
              <a:rPr lang="en-GB" sz="1600" dirty="0" err="1" smtClean="0">
                <a:latin typeface="Calibri" panose="020F0502020204030204" pitchFamily="34" charset="0"/>
                <a:cs typeface="Calibri" panose="020F0502020204030204" pitchFamily="34" charset="0"/>
              </a:rPr>
              <a:t>torre</a:t>
            </a:r>
            <a:r>
              <a:rPr lang="en-GB" sz="1600" dirty="0" smtClean="0">
                <a:latin typeface="Calibri" panose="020F0502020204030204" pitchFamily="34" charset="0"/>
                <a:cs typeface="Calibri" panose="020F0502020204030204" pitchFamily="34" charset="0"/>
              </a:rPr>
              <a:t> </a:t>
            </a:r>
            <a:r>
              <a:rPr lang="en-GB" sz="1600" dirty="0" err="1" smtClean="0">
                <a:latin typeface="Calibri" panose="020F0502020204030204" pitchFamily="34" charset="0"/>
                <a:cs typeface="Calibri" panose="020F0502020204030204" pitchFamily="34" charset="0"/>
              </a:rPr>
              <a:t>dell’Osservatorio</a:t>
            </a:r>
            <a:r>
              <a:rPr lang="en-GB" sz="1600" dirty="0" smtClean="0">
                <a:latin typeface="Calibri" panose="020F0502020204030204" pitchFamily="34" charset="0"/>
                <a:cs typeface="Calibri" panose="020F0502020204030204" pitchFamily="34" charset="0"/>
              </a:rPr>
              <a:t> </a:t>
            </a:r>
            <a:r>
              <a:rPr lang="en-GB" sz="1600" dirty="0" err="1" smtClean="0">
                <a:latin typeface="Calibri" panose="020F0502020204030204" pitchFamily="34" charset="0"/>
                <a:cs typeface="Calibri" panose="020F0502020204030204" pitchFamily="34" charset="0"/>
              </a:rPr>
              <a:t>della</a:t>
            </a:r>
            <a:r>
              <a:rPr lang="en-GB" sz="1600" dirty="0" smtClean="0">
                <a:latin typeface="Calibri" panose="020F0502020204030204" pitchFamily="34" charset="0"/>
                <a:cs typeface="Calibri" panose="020F0502020204030204" pitchFamily="34" charset="0"/>
              </a:rPr>
              <a:t> </a:t>
            </a:r>
            <a:r>
              <a:rPr lang="en-GB" sz="1600" dirty="0" err="1" smtClean="0">
                <a:latin typeface="Calibri" panose="020F0502020204030204" pitchFamily="34" charset="0"/>
                <a:cs typeface="Calibri" panose="020F0502020204030204" pitchFamily="34" charset="0"/>
              </a:rPr>
              <a:t>Specola</a:t>
            </a:r>
            <a:r>
              <a:rPr lang="en-GB" sz="1600" dirty="0" smtClean="0">
                <a:latin typeface="Calibri" panose="020F0502020204030204" pitchFamily="34" charset="0"/>
                <a:cs typeface="Calibri" panose="020F0502020204030204" pitchFamily="34" charset="0"/>
              </a:rPr>
              <a:t> a Bologna</a:t>
            </a:r>
          </a:p>
          <a:p>
            <a:r>
              <a:rPr lang="it-IT" sz="1200" dirty="0" smtClean="0"/>
              <a:t>Di Paolo Monti, CC BY-SA 4.0,  da </a:t>
            </a:r>
            <a:r>
              <a:rPr lang="it-IT" sz="1200" dirty="0" err="1" smtClean="0"/>
              <a:t>Wikimedia.org</a:t>
            </a:r>
            <a:endParaRPr lang="it-IT" sz="1200" dirty="0"/>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357166"/>
            <a:ext cx="11233149" cy="648071"/>
          </a:xfrm>
        </p:spPr>
        <p:txBody>
          <a:bodyPr/>
          <a:lstStyle/>
          <a:p>
            <a:r>
              <a:rPr lang="en-GB" sz="3200" dirty="0" err="1" smtClean="0">
                <a:latin typeface="Calibri" panose="020F0502020204030204" pitchFamily="34" charset="0"/>
                <a:cs typeface="Calibri" panose="020F0502020204030204" pitchFamily="34" charset="0"/>
              </a:rPr>
              <a:t>Abbiamo</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crescente</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necessità</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acqua</a:t>
            </a:r>
            <a:r>
              <a:rPr lang="en-GB" sz="3200" dirty="0" smtClean="0">
                <a:latin typeface="Calibri" panose="020F0502020204030204" pitchFamily="34" charset="0"/>
                <a:cs typeface="Calibri" panose="020F0502020204030204" pitchFamily="34" charset="0"/>
              </a:rPr>
              <a:t> dolce</a:t>
            </a:r>
            <a:endParaRPr lang="en-GB" sz="3200" dirty="0">
              <a:latin typeface="Calibri" panose="020F0502020204030204" pitchFamily="34" charset="0"/>
              <a:cs typeface="Calibri" panose="020F0502020204030204" pitchFamily="34" charset="0"/>
            </a:endParaRPr>
          </a:p>
        </p:txBody>
      </p:sp>
      <p:sp>
        <p:nvSpPr>
          <p:cNvPr id="3" name="Segnaposto testo 2"/>
          <p:cNvSpPr>
            <a:spLocks noGrp="1"/>
          </p:cNvSpPr>
          <p:nvPr>
            <p:ph type="body" sz="quarter" idx="11"/>
          </p:nvPr>
        </p:nvSpPr>
        <p:spPr>
          <a:xfrm>
            <a:off x="335360" y="5710555"/>
            <a:ext cx="11424592" cy="575965"/>
          </a:xfrm>
        </p:spPr>
        <p:txBody>
          <a:bodyPr/>
          <a:lstStyle/>
          <a:p>
            <a:pPr>
              <a:spcAft>
                <a:spcPts val="1200"/>
              </a:spcAft>
            </a:pPr>
            <a:r>
              <a:rPr lang="en-GB" sz="1200" dirty="0" err="1" smtClean="0">
                <a:latin typeface="Calibri" panose="020F0502020204030204" pitchFamily="34" charset="0"/>
                <a:cs typeface="Calibri" panose="020F0502020204030204" pitchFamily="34" charset="0"/>
              </a:rPr>
              <a:t>Fonte</a:t>
            </a:r>
            <a:r>
              <a:rPr lang="en-GB" sz="1200" dirty="0" smtClean="0">
                <a:latin typeface="Calibri" panose="020F0502020204030204" pitchFamily="34" charset="0"/>
                <a:cs typeface="Calibri" panose="020F0502020204030204" pitchFamily="34" charset="0"/>
              </a:rPr>
              <a:t>: </a:t>
            </a:r>
            <a:r>
              <a:rPr lang="it-IT" sz="1200" dirty="0" smtClean="0">
                <a:latin typeface="Calibri" panose="020F0502020204030204" pitchFamily="34" charset="0"/>
                <a:cs typeface="Calibri" panose="020F0502020204030204" pitchFamily="34" charset="0"/>
              </a:rPr>
              <a:t>Rapporto mondiale delle Nazioni Unite sullo sviluppo delle risorse idriche 2020, acqua e cambiamenti climatici (https://unesdoc.unesco.org/ark:/48223/pf0000372876_ita</a:t>
            </a:r>
            <a:endParaRPr lang="en-GB" sz="1200" b="1" dirty="0" smtClean="0">
              <a:solidFill>
                <a:srgbClr val="FF0000"/>
              </a:solidFill>
              <a:latin typeface="Calibri" panose="020F0502020204030204" pitchFamily="34" charset="0"/>
              <a:cs typeface="Calibri" panose="020F0502020204030204" pitchFamily="34" charset="0"/>
            </a:endParaRPr>
          </a:p>
        </p:txBody>
      </p:sp>
      <p:pic>
        <p:nvPicPr>
          <p:cNvPr id="24578" name="Picture 2"/>
          <p:cNvPicPr>
            <a:picLocks noChangeAspect="1" noChangeArrowheads="1"/>
          </p:cNvPicPr>
          <p:nvPr/>
        </p:nvPicPr>
        <p:blipFill>
          <a:blip r:embed="rId2"/>
          <a:srcRect/>
          <a:stretch>
            <a:fillRect/>
          </a:stretch>
        </p:blipFill>
        <p:spPr bwMode="auto">
          <a:xfrm>
            <a:off x="369268" y="957928"/>
            <a:ext cx="8283128" cy="4657130"/>
          </a:xfrm>
          <a:prstGeom prst="rect">
            <a:avLst/>
          </a:prstGeom>
          <a:noFill/>
          <a:ln w="9525">
            <a:noFill/>
            <a:miter lim="800000"/>
            <a:headEnd/>
            <a:tailEnd/>
          </a:ln>
          <a:effectLst/>
        </p:spPr>
      </p:pic>
      <p:sp>
        <p:nvSpPr>
          <p:cNvPr id="5" name="Rettangolo 4"/>
          <p:cNvSpPr/>
          <p:nvPr/>
        </p:nvSpPr>
        <p:spPr>
          <a:xfrm>
            <a:off x="9167834" y="3886146"/>
            <a:ext cx="2786082" cy="400110"/>
          </a:xfrm>
          <a:prstGeom prst="rect">
            <a:avLst/>
          </a:prstGeom>
        </p:spPr>
        <p:txBody>
          <a:bodyPr wrap="square">
            <a:spAutoFit/>
          </a:bodyPr>
          <a:lstStyle/>
          <a:p>
            <a:r>
              <a:rPr lang="en-US" sz="1000" dirty="0" smtClean="0"/>
              <a:t>By Alex </a:t>
            </a:r>
            <a:r>
              <a:rPr lang="en-US" sz="1000" dirty="0" err="1" smtClean="0"/>
              <a:t>Proimos</a:t>
            </a:r>
            <a:r>
              <a:rPr lang="en-US" sz="1000" dirty="0" smtClean="0"/>
              <a:t> from Sydney, Australia, CC BY 2.0, via Wikimedia Commons</a:t>
            </a:r>
            <a:endParaRPr lang="it-IT" sz="1000" dirty="0"/>
          </a:p>
        </p:txBody>
      </p:sp>
      <p:pic>
        <p:nvPicPr>
          <p:cNvPr id="17410" name="Picture 2" descr="https://upload.wikimedia.org/wikipedia/commons/thumb/a/a8/Pumping_Water_%288506131579%29.jpg/512px-Pumping_Water_%288506131579%29.jpg"/>
          <p:cNvPicPr>
            <a:picLocks noChangeAspect="1" noChangeArrowheads="1"/>
          </p:cNvPicPr>
          <p:nvPr/>
        </p:nvPicPr>
        <p:blipFill>
          <a:blip r:embed="rId3"/>
          <a:srcRect/>
          <a:stretch>
            <a:fillRect/>
          </a:stretch>
        </p:blipFill>
        <p:spPr bwMode="auto">
          <a:xfrm>
            <a:off x="9031386" y="1814444"/>
            <a:ext cx="3160613" cy="2105018"/>
          </a:xfrm>
          <a:prstGeom prst="rect">
            <a:avLst/>
          </a:prstGeom>
          <a:noFill/>
        </p:spPr>
      </p:pic>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testo 1"/>
          <p:cNvSpPr>
            <a:spLocks noGrp="1"/>
          </p:cNvSpPr>
          <p:nvPr>
            <p:ph type="body" sz="quarter" idx="10"/>
          </p:nvPr>
        </p:nvSpPr>
        <p:spPr>
          <a:xfrm>
            <a:off x="335459" y="357166"/>
            <a:ext cx="11233149" cy="648071"/>
          </a:xfrm>
        </p:spPr>
        <p:txBody>
          <a:bodyPr/>
          <a:lstStyle/>
          <a:p>
            <a:r>
              <a:rPr lang="en-GB" sz="3200" dirty="0" err="1" smtClean="0">
                <a:latin typeface="Calibri" panose="020F0502020204030204" pitchFamily="34" charset="0"/>
                <a:cs typeface="Calibri" panose="020F0502020204030204" pitchFamily="34" charset="0"/>
              </a:rPr>
              <a:t>L’acqua</a:t>
            </a:r>
            <a:r>
              <a:rPr lang="en-GB" sz="3200" dirty="0" smtClean="0">
                <a:latin typeface="Calibri" panose="020F0502020204030204" pitchFamily="34" charset="0"/>
                <a:cs typeface="Calibri" panose="020F0502020204030204" pitchFamily="34" charset="0"/>
              </a:rPr>
              <a:t> è </a:t>
            </a:r>
            <a:r>
              <a:rPr lang="en-GB" sz="3200" dirty="0" err="1" smtClean="0">
                <a:latin typeface="Calibri" panose="020F0502020204030204" pitchFamily="34" charset="0"/>
                <a:cs typeface="Calibri" panose="020F0502020204030204" pitchFamily="34" charset="0"/>
              </a:rPr>
              <a:t>portatrice</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di</a:t>
            </a:r>
            <a:r>
              <a:rPr lang="en-GB" sz="3200" dirty="0" smtClean="0">
                <a:latin typeface="Calibri" panose="020F0502020204030204" pitchFamily="34" charset="0"/>
                <a:cs typeface="Calibri" panose="020F0502020204030204" pitchFamily="34" charset="0"/>
              </a:rPr>
              <a:t> </a:t>
            </a:r>
            <a:r>
              <a:rPr lang="en-GB" sz="3200" dirty="0" err="1" smtClean="0">
                <a:latin typeface="Calibri" panose="020F0502020204030204" pitchFamily="34" charset="0"/>
                <a:cs typeface="Calibri" panose="020F0502020204030204" pitchFamily="34" charset="0"/>
              </a:rPr>
              <a:t>rischio</a:t>
            </a:r>
            <a:endParaRPr lang="en-GB" sz="3200" dirty="0">
              <a:latin typeface="Calibri" panose="020F0502020204030204" pitchFamily="34" charset="0"/>
              <a:cs typeface="Calibri" panose="020F0502020204030204" pitchFamily="34" charset="0"/>
            </a:endParaRPr>
          </a:p>
        </p:txBody>
      </p:sp>
      <p:pic>
        <p:nvPicPr>
          <p:cNvPr id="25602" name="Picture 2"/>
          <p:cNvPicPr>
            <a:picLocks noChangeAspect="1" noChangeArrowheads="1"/>
          </p:cNvPicPr>
          <p:nvPr/>
        </p:nvPicPr>
        <p:blipFill>
          <a:blip r:embed="rId2"/>
          <a:srcRect/>
          <a:stretch>
            <a:fillRect/>
          </a:stretch>
        </p:blipFill>
        <p:spPr bwMode="auto">
          <a:xfrm>
            <a:off x="380960" y="801043"/>
            <a:ext cx="8756166" cy="5580285"/>
          </a:xfrm>
          <a:prstGeom prst="rect">
            <a:avLst/>
          </a:prstGeom>
          <a:noFill/>
          <a:ln w="9525">
            <a:noFill/>
            <a:miter lim="800000"/>
            <a:headEnd/>
            <a:tailEnd/>
          </a:ln>
          <a:effectLst/>
        </p:spPr>
      </p:pic>
      <p:sp>
        <p:nvSpPr>
          <p:cNvPr id="7" name="Segnaposto testo 2"/>
          <p:cNvSpPr txBox="1">
            <a:spLocks/>
          </p:cNvSpPr>
          <p:nvPr/>
        </p:nvSpPr>
        <p:spPr>
          <a:xfrm rot="16200000">
            <a:off x="7680127" y="3069009"/>
            <a:ext cx="5616623" cy="575965"/>
          </a:xfrm>
          <a:prstGeom prst="rect">
            <a:avLst/>
          </a:prstGeom>
        </p:spPr>
        <p:txBody>
          <a:bodyPr/>
          <a:lstStyle/>
          <a:p>
            <a:pPr marL="0" marR="0" lvl="0" indent="0" algn="l" defTabSz="914400" rtl="0" eaLnBrk="1" fontAlgn="auto" latinLnBrk="0" hangingPunct="1">
              <a:lnSpc>
                <a:spcPct val="100000"/>
              </a:lnSpc>
              <a:spcBef>
                <a:spcPct val="20000"/>
              </a:spcBef>
              <a:spcAft>
                <a:spcPts val="1200"/>
              </a:spcAft>
              <a:buClrTx/>
              <a:buSzTx/>
              <a:buFont typeface="Arial" panose="020B0604020202020204" pitchFamily="34" charset="0"/>
              <a:buNone/>
              <a:tabLst/>
              <a:defRPr/>
            </a:pPr>
            <a:r>
              <a:rPr kumimoji="0" lang="en-GB" sz="1200" b="0" i="0" u="none" strike="noStrike" kern="1200" cap="none" spc="0" normalizeH="0" baseline="0" noProof="0" dirty="0" err="1" smtClean="0">
                <a:ln>
                  <a:noFill/>
                </a:ln>
                <a:solidFill>
                  <a:schemeClr val="tx1"/>
                </a:solidFill>
                <a:effectLst/>
                <a:uLnTx/>
                <a:uFillTx/>
                <a:latin typeface="Calibri" panose="020F0502020204030204" pitchFamily="34" charset="0"/>
                <a:ea typeface="+mn-ea"/>
                <a:cs typeface="Calibri" panose="020F0502020204030204" pitchFamily="34" charset="0"/>
              </a:rPr>
              <a:t>Fonte</a:t>
            </a:r>
            <a:r>
              <a:rPr kumimoji="0" lang="en-GB" sz="1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 </a:t>
            </a:r>
            <a:r>
              <a:rPr kumimoji="0" lang="it-IT" sz="1200" b="0"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Rapporto mondiale delle Nazioni Unite sullo sviluppo delle risorse idriche 2020, acqua e cambiamenti climatici (https://unesdoc.unesco.org/ark:/48223/pf0000372876_ita)</a:t>
            </a:r>
            <a:endParaRPr kumimoji="0" lang="en-GB" sz="1200" b="1" i="0" u="none" strike="noStrike" kern="1200" cap="none" spc="0" normalizeH="0" baseline="0" noProof="0" dirty="0" smtClean="0">
              <a:ln>
                <a:noFill/>
              </a:ln>
              <a:solidFill>
                <a:srgbClr val="FF0000"/>
              </a:solidFill>
              <a:effectLst/>
              <a:uLnTx/>
              <a:uFillTx/>
              <a:latin typeface="Calibri" panose="020F0502020204030204" pitchFamily="34" charset="0"/>
              <a:ea typeface="+mn-ea"/>
              <a:cs typeface="Calibri" panose="020F0502020204030204" pitchFamily="34" charset="0"/>
            </a:endParaRPr>
          </a:p>
        </p:txBody>
      </p:sp>
    </p:spTree>
    <p:extLst>
      <p:ext uri="{BB962C8B-B14F-4D97-AF65-F5344CB8AC3E}">
        <p14:creationId xmlns:p14="http://schemas.microsoft.com/office/powerpoint/2010/main" xmlns="" val="1312730194"/>
      </p:ext>
    </p:extLst>
  </p:cSld>
  <p:clrMapOvr>
    <a:masterClrMapping/>
  </p:clrMapOvr>
  <p:timing>
    <p:tnLst>
      <p:par>
        <p:cTn id="1" dur="indefinite" restart="never" nodeType="tmRoot"/>
      </p:par>
    </p:tnLst>
  </p:timing>
</p:sld>
</file>

<file path=ppt/theme/theme1.xml><?xml version="1.0" encoding="utf-8"?>
<a:theme xmlns:a="http://schemas.openxmlformats.org/drawingml/2006/main" name="COPERTIN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rtlCol="0">
        <a:spAutoFit/>
      </a:bodyPr>
      <a:lstStyle>
        <a:defPPr>
          <a:defRPr sz="4000" b="1" dirty="0" smtClean="0">
            <a:solidFill>
              <a:schemeClr val="bg1"/>
            </a:solidFill>
            <a:latin typeface="Century Gothic" panose="020B0502020202020204" pitchFamily="34" charset="0"/>
          </a:defRPr>
        </a:defPPr>
      </a:lstStyle>
    </a:txDef>
  </a:objectDefaults>
  <a:extraClrSchemeLst/>
</a:theme>
</file>

<file path=ppt/theme/theme2.xml><?xml version="1.0" encoding="utf-8"?>
<a:theme xmlns:a="http://schemas.openxmlformats.org/drawingml/2006/main" name="DIAPOSITIV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HIUSURA">
  <a:themeElements>
    <a:clrScheme name="Personalizzato 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EEECE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5988</TotalTime>
  <Words>1772</Words>
  <Application>Microsoft Office PowerPoint</Application>
  <PresentationFormat>Personalizzato</PresentationFormat>
  <Paragraphs>202</Paragraphs>
  <Slides>28</Slides>
  <Notes>0</Notes>
  <HiddenSlides>0</HiddenSlides>
  <MMClips>0</MMClips>
  <ScaleCrop>false</ScaleCrop>
  <HeadingPairs>
    <vt:vector size="4" baseType="variant">
      <vt:variant>
        <vt:lpstr>Tema</vt:lpstr>
      </vt:variant>
      <vt:variant>
        <vt:i4>3</vt:i4>
      </vt:variant>
      <vt:variant>
        <vt:lpstr>Titoli diapositive</vt:lpstr>
      </vt:variant>
      <vt:variant>
        <vt:i4>28</vt:i4>
      </vt:variant>
    </vt:vector>
  </HeadingPairs>
  <TitlesOfParts>
    <vt:vector size="31" baseType="lpstr">
      <vt:lpstr>COPERTINA</vt:lpstr>
      <vt:lpstr>DIAPOSITIVE</vt:lpstr>
      <vt:lpstr>CHIUSURA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Interventi strutturali</vt:lpstr>
      <vt:lpstr>Interventi “nature based”</vt:lpstr>
      <vt:lpstr>Integrazione di interventi strutturali  ed interventi “nature based”</vt:lpstr>
      <vt:lpstr>Fattibilità tecnica: approccio “Bottom-up”</vt:lpstr>
      <vt:lpstr>Un concetto nuovo: amplificazione del rischio</vt:lpstr>
      <vt:lpstr>Esempi di amplificazione ancora non completamente spiegati </vt:lpstr>
      <vt:lpstr>Diapositiva 26</vt:lpstr>
      <vt:lpstr>Diapositiva 27</vt:lpstr>
      <vt:lpstr>Diapositiva 28</vt:lpstr>
    </vt:vector>
  </TitlesOfParts>
  <Company>Università di Bologna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UTENTE</dc:creator>
  <cp:lastModifiedBy>sturno</cp:lastModifiedBy>
  <cp:revision>359</cp:revision>
  <dcterms:created xsi:type="dcterms:W3CDTF">2017-11-13T10:11:35Z</dcterms:created>
  <dcterms:modified xsi:type="dcterms:W3CDTF">2022-03-15T06:12:46Z</dcterms:modified>
</cp:coreProperties>
</file>