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sldIdLst>
    <p:sldId id="263" r:id="rId4"/>
    <p:sldId id="264" r:id="rId5"/>
    <p:sldId id="268" r:id="rId6"/>
    <p:sldId id="266" r:id="rId7"/>
    <p:sldId id="282" r:id="rId8"/>
    <p:sldId id="283" r:id="rId9"/>
    <p:sldId id="284" r:id="rId10"/>
    <p:sldId id="286" r:id="rId11"/>
    <p:sldId id="287" r:id="rId12"/>
    <p:sldId id="288" r:id="rId13"/>
    <p:sldId id="285" r:id="rId14"/>
    <p:sldId id="289" r:id="rId15"/>
    <p:sldId id="270" r:id="rId16"/>
    <p:sldId id="276" r:id="rId17"/>
    <p:sldId id="277" r:id="rId18"/>
    <p:sldId id="274" r:id="rId19"/>
    <p:sldId id="290" r:id="rId20"/>
    <p:sldId id="281" r:id="rId2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102" d="100"/>
          <a:sy n="102" d="100"/>
        </p:scale>
        <p:origin x="-1098"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p14="http://schemas.microsoft.com/office/powerpoint/2010/main" xmlns=""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p14="http://schemas.microsoft.com/office/powerpoint/2010/main" xmlns=""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02114" y="214290"/>
            <a:ext cx="3461638" cy="2448272"/>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7">
            <a:extLst>
              <a:ext uri="{28A0092B-C50C-407E-A947-70E740481C1C}">
                <a14:useLocalDpi xmlns:a14="http://schemas.microsoft.com/office/drawing/2010/main" xmlns="" val="0"/>
              </a:ext>
            </a:extLst>
          </a:blip>
          <a:srcRect b="4910"/>
          <a:stretch/>
        </p:blipFill>
        <p:spPr>
          <a:xfrm>
            <a:off x="10680747" y="5877273"/>
            <a:ext cx="1391917" cy="936104"/>
          </a:xfrm>
          <a:prstGeom prst="rect">
            <a:avLst/>
          </a:prstGeom>
        </p:spPr>
      </p:pic>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 id="2147483673"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772431" y="404663"/>
            <a:ext cx="2648455" cy="1873141"/>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commons.wikimedia.org/w/index.php?curid=1587372" TargetMode="External"/><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commons.wikimedia.org/w/index.php?curid=72143043" TargetMode="External"/><Relationship Id="rId2" Type="http://schemas.openxmlformats.org/officeDocument/2006/relationships/hyperlink" Target="https://www.flickr.com/photos/gdsdigital/4306320940/" TargetMode="Externa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751851" y="1772816"/>
            <a:ext cx="6913364" cy="2345257"/>
          </a:xfrm>
        </p:spPr>
        <p:txBody>
          <a:bodyPr>
            <a:spAutoFit/>
          </a:bodyPr>
          <a:lstStyle/>
          <a:p>
            <a:r>
              <a:rPr lang="en-US" dirty="0" smtClean="0">
                <a:latin typeface="Calibri" panose="020F0502020204030204" pitchFamily="34" charset="0"/>
                <a:cs typeface="Calibri" panose="020F0502020204030204" pitchFamily="34" charset="0"/>
              </a:rPr>
              <a:t>Taking a wide perspective</a:t>
            </a:r>
          </a:p>
          <a:p>
            <a:r>
              <a:rPr lang="en-US" sz="2400" b="0" dirty="0" smtClean="0">
                <a:latin typeface="Calibri" panose="020F0502020204030204" pitchFamily="34" charset="0"/>
                <a:cs typeface="Calibri" panose="020F0502020204030204" pitchFamily="34" charset="0"/>
              </a:rPr>
              <a:t>FUTURE EARTH, CLIMATE CHANGE AND SOCIETAL CHALLENGES</a:t>
            </a:r>
          </a:p>
          <a:p>
            <a:r>
              <a:rPr lang="it-IT" sz="2400" b="0" dirty="0" smtClean="0">
                <a:latin typeface="Calibri" panose="020F0502020204030204" pitchFamily="34" charset="0"/>
                <a:cs typeface="Calibri" panose="020F0502020204030204" pitchFamily="34" charset="0"/>
              </a:rPr>
              <a:t>36 CYCLE </a:t>
            </a:r>
            <a:r>
              <a:rPr lang="it-IT" sz="2400" b="0" dirty="0" smtClean="0">
                <a:latin typeface="Calibri" panose="020F0502020204030204" pitchFamily="34" charset="0"/>
                <a:cs typeface="Calibri" panose="020F0502020204030204" pitchFamily="34" charset="0"/>
              </a:rPr>
              <a:t>INAUGURAL DAY</a:t>
            </a:r>
            <a:endParaRPr lang="it-IT" sz="2400" b="0" dirty="0" smtClean="0">
              <a:latin typeface="Calibri" panose="020F0502020204030204" pitchFamily="34" charset="0"/>
              <a:cs typeface="Calibri" panose="020F0502020204030204" pitchFamily="34" charset="0"/>
            </a:endParaRPr>
          </a:p>
          <a:p>
            <a:endParaRPr lang="it-IT" sz="2400" b="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751917" y="4616796"/>
            <a:ext cx="7008283" cy="425450"/>
          </a:xfrm>
        </p:spPr>
        <p:txBody>
          <a:bodyPr/>
          <a:lstStyle/>
          <a:p>
            <a:r>
              <a:rPr lang="it-IT" dirty="0" smtClean="0">
                <a:latin typeface="Calibri" panose="020F0502020204030204" pitchFamily="34" charset="0"/>
                <a:cs typeface="Calibri" panose="020F0502020204030204" pitchFamily="34" charset="0"/>
              </a:rPr>
              <a:t>Alberto Montanari</a:t>
            </a:r>
            <a:endParaRPr lang="it-IT" dirty="0">
              <a:latin typeface="Calibri" panose="020F0502020204030204" pitchFamily="34" charset="0"/>
              <a:cs typeface="Calibri" panose="020F0502020204030204" pitchFamily="34" charset="0"/>
            </a:endParaRPr>
          </a:p>
        </p:txBody>
      </p:sp>
      <p:sp>
        <p:nvSpPr>
          <p:cNvPr id="4" name="Segnaposto testo 3"/>
          <p:cNvSpPr>
            <a:spLocks noGrp="1"/>
          </p:cNvSpPr>
          <p:nvPr>
            <p:ph type="body" sz="quarter" idx="12"/>
          </p:nvPr>
        </p:nvSpPr>
        <p:spPr>
          <a:xfrm>
            <a:off x="4751918" y="5114924"/>
            <a:ext cx="7105649" cy="791418"/>
          </a:xfrm>
        </p:spPr>
        <p:txBody>
          <a:bodyPr/>
          <a:lstStyle/>
          <a:p>
            <a:r>
              <a:rPr lang="it-IT" dirty="0" err="1" smtClean="0">
                <a:latin typeface="Calibri" panose="020F0502020204030204" pitchFamily="34" charset="0"/>
                <a:cs typeface="Calibri" panose="020F0502020204030204" pitchFamily="34" charset="0"/>
              </a:rPr>
              <a:t>Department</a:t>
            </a:r>
            <a:r>
              <a:rPr lang="it-IT" dirty="0" smtClean="0">
                <a:latin typeface="Calibri" panose="020F0502020204030204" pitchFamily="34" charset="0"/>
                <a:cs typeface="Calibri" panose="020F0502020204030204" pitchFamily="34" charset="0"/>
              </a:rPr>
              <a:t> of </a:t>
            </a:r>
            <a:r>
              <a:rPr lang="it-IT" dirty="0" err="1" smtClean="0">
                <a:latin typeface="Calibri" panose="020F0502020204030204" pitchFamily="34" charset="0"/>
                <a:cs typeface="Calibri" panose="020F0502020204030204" pitchFamily="34" charset="0"/>
              </a:rPr>
              <a:t>Civil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Chemical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Environmental</a:t>
            </a:r>
            <a:r>
              <a:rPr lang="it-IT" dirty="0" smtClean="0">
                <a:latin typeface="Calibri" panose="020F0502020204030204" pitchFamily="34" charset="0"/>
                <a:cs typeface="Calibri" panose="020F0502020204030204" pitchFamily="34" charset="0"/>
              </a:rPr>
              <a:t> and Material </a:t>
            </a:r>
            <a:r>
              <a:rPr lang="it-IT" dirty="0" err="1" smtClean="0">
                <a:latin typeface="Calibri" panose="020F0502020204030204" pitchFamily="34" charset="0"/>
                <a:cs typeface="Calibri" panose="020F0502020204030204" pitchFamily="34" charset="0"/>
              </a:rPr>
              <a:t>Engineering</a:t>
            </a:r>
            <a:r>
              <a:rPr lang="it-IT" dirty="0" smtClean="0">
                <a:latin typeface="Calibri" panose="020F0502020204030204" pitchFamily="34" charset="0"/>
                <a:cs typeface="Calibri" panose="020F0502020204030204" pitchFamily="34" charset="0"/>
              </a:rPr>
              <a:t>, Alma Mater Studiorum, </a:t>
            </a:r>
            <a:r>
              <a:rPr lang="it-IT" dirty="0" err="1" smtClean="0">
                <a:latin typeface="Calibri" panose="020F0502020204030204" pitchFamily="34" charset="0"/>
                <a:cs typeface="Calibri" panose="020F0502020204030204" pitchFamily="34" charset="0"/>
              </a:rPr>
              <a:t>University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of</a:t>
            </a:r>
            <a:r>
              <a:rPr lang="it-IT" dirty="0" smtClean="0">
                <a:latin typeface="Calibri" panose="020F0502020204030204" pitchFamily="34" charset="0"/>
                <a:cs typeface="Calibri" panose="020F0502020204030204" pitchFamily="34" charset="0"/>
              </a:rPr>
              <a:t> Bologna</a:t>
            </a:r>
          </a:p>
          <a:p>
            <a:endParaRPr lang="it-IT" dirty="0" smtClean="0">
              <a:latin typeface="Calibri" panose="020F0502020204030204" pitchFamily="34" charset="0"/>
              <a:cs typeface="Calibri" panose="020F0502020204030204" pitchFamily="34" charset="0"/>
            </a:endParaRPr>
          </a:p>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latin typeface="Calibri" panose="020F0502020204030204" pitchFamily="34" charset="0"/>
              <a:cs typeface="Calibri" panose="020F0502020204030204" pitchFamily="34" charset="0"/>
            </a:endParaRPr>
          </a:p>
        </p:txBody>
      </p:sp>
      <p:pic>
        <p:nvPicPr>
          <p:cNvPr id="1027" name="Picture 3"/>
          <p:cNvPicPr>
            <a:picLocks noChangeAspect="1" noChangeArrowheads="1"/>
          </p:cNvPicPr>
          <p:nvPr/>
        </p:nvPicPr>
        <p:blipFill>
          <a:blip r:embed="rId2"/>
          <a:srcRect/>
          <a:stretch>
            <a:fillRect/>
          </a:stretch>
        </p:blipFill>
        <p:spPr bwMode="auto">
          <a:xfrm>
            <a:off x="139487" y="2571743"/>
            <a:ext cx="4071966" cy="4190969"/>
          </a:xfrm>
          <a:prstGeom prst="rect">
            <a:avLst/>
          </a:prstGeom>
          <a:noFill/>
          <a:ln w="9525">
            <a:noFill/>
            <a:miter lim="800000"/>
            <a:headEnd/>
            <a:tailEnd/>
          </a:ln>
          <a:effectLst/>
        </p:spPr>
      </p:pic>
    </p:spTree>
    <p:extLst>
      <p:ext uri="{BB962C8B-B14F-4D97-AF65-F5344CB8AC3E}">
        <p14:creationId xmlns:p14="http://schemas.microsoft.com/office/powerpoint/2010/main" xmlns=""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sellaDiTesto 11"/>
          <p:cNvSpPr txBox="1"/>
          <p:nvPr/>
        </p:nvSpPr>
        <p:spPr>
          <a:xfrm>
            <a:off x="312712" y="796642"/>
            <a:ext cx="12192000" cy="400110"/>
          </a:xfrm>
          <a:prstGeom prst="rect">
            <a:avLst/>
          </a:prstGeom>
          <a:noFill/>
        </p:spPr>
        <p:txBody>
          <a:bodyPr wrap="square" rtlCol="0">
            <a:spAutoFit/>
          </a:bodyPr>
          <a:lstStyle/>
          <a:p>
            <a:pPr algn="ctr"/>
            <a:r>
              <a:rPr lang="en-US" sz="2000" b="1" u="none" dirty="0" smtClean="0">
                <a:latin typeface="Calibri" pitchFamily="34" charset="0"/>
              </a:rPr>
              <a:t>The </a:t>
            </a:r>
            <a:r>
              <a:rPr lang="en-US" sz="2000" b="1" u="none" dirty="0" err="1" smtClean="0">
                <a:latin typeface="Calibri" pitchFamily="34" charset="0"/>
              </a:rPr>
              <a:t>Millenium</a:t>
            </a:r>
            <a:r>
              <a:rPr lang="en-US" sz="2000" b="1" u="none" dirty="0" smtClean="0">
                <a:latin typeface="Calibri" pitchFamily="34" charset="0"/>
              </a:rPr>
              <a:t> Drought in Australia (2001-2009)</a:t>
            </a:r>
            <a:endParaRPr lang="en-US" sz="1200" b="1" u="none" dirty="0" smtClean="0">
              <a:latin typeface="Calibri" pitchFamily="34" charset="0"/>
            </a:endParaRPr>
          </a:p>
        </p:txBody>
      </p:sp>
      <p:sp>
        <p:nvSpPr>
          <p:cNvPr id="9" name="Segnaposto testo 1"/>
          <p:cNvSpPr txBox="1">
            <a:spLocks/>
          </p:cNvSpPr>
          <p:nvPr/>
        </p:nvSpPr>
        <p:spPr>
          <a:xfrm>
            <a:off x="263352" y="357166"/>
            <a:ext cx="11233149" cy="648071"/>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en-GB" sz="2400" b="1" dirty="0" smtClean="0">
                <a:solidFill>
                  <a:srgbClr val="BD2B0B"/>
                </a:solidFill>
                <a:latin typeface="Calibri" panose="020F0502020204030204" pitchFamily="34" charset="0"/>
                <a:cs typeface="Calibri" panose="020F0502020204030204" pitchFamily="34" charset="0"/>
              </a:rPr>
              <a:t>Example #3: multi-year droughts</a:t>
            </a:r>
            <a:endParaRPr lang="en-GB" sz="2400" b="1" dirty="0">
              <a:solidFill>
                <a:srgbClr val="BD2B0B"/>
              </a:solidFill>
              <a:latin typeface="Calibri" panose="020F0502020204030204" pitchFamily="34" charset="0"/>
              <a:cs typeface="Calibri" panose="020F0502020204030204" pitchFamily="34" charset="0"/>
            </a:endParaRPr>
          </a:p>
        </p:txBody>
      </p:sp>
      <p:sp>
        <p:nvSpPr>
          <p:cNvPr id="7" name="Rettangolo 6"/>
          <p:cNvSpPr/>
          <p:nvPr/>
        </p:nvSpPr>
        <p:spPr>
          <a:xfrm>
            <a:off x="179512" y="2048649"/>
            <a:ext cx="5988496" cy="3539430"/>
          </a:xfrm>
          <a:prstGeom prst="rect">
            <a:avLst/>
          </a:prstGeom>
        </p:spPr>
        <p:txBody>
          <a:bodyPr wrap="square">
            <a:spAutoFit/>
          </a:bodyPr>
          <a:lstStyle/>
          <a:p>
            <a:pPr marL="112713" indent="-112713" algn="just">
              <a:buFont typeface="Arial" pitchFamily="34" charset="0"/>
              <a:buChar char="•"/>
            </a:pPr>
            <a:r>
              <a:rPr lang="en-US" sz="1400" u="none" dirty="0" smtClean="0"/>
              <a:t>The “</a:t>
            </a:r>
            <a:r>
              <a:rPr lang="en-US" sz="1400" u="none" dirty="0" err="1" smtClean="0"/>
              <a:t>Millenium</a:t>
            </a:r>
            <a:r>
              <a:rPr lang="en-US" sz="1400" u="none" dirty="0" smtClean="0"/>
              <a:t> Drought” occurred in Australia from 2001 to 2009. It is considered the most devastating drought of the modern </a:t>
            </a:r>
            <a:r>
              <a:rPr lang="en-US" sz="1400" dirty="0" smtClean="0"/>
              <a:t>Australian society</a:t>
            </a:r>
            <a:r>
              <a:rPr lang="en-US" sz="1400" u="none" dirty="0" smtClean="0"/>
              <a:t>.</a:t>
            </a:r>
          </a:p>
          <a:p>
            <a:pPr marL="112713" indent="-112713" algn="just">
              <a:buFont typeface="Arial" pitchFamily="34" charset="0"/>
              <a:buChar char="•"/>
            </a:pPr>
            <a:endParaRPr lang="en-US" sz="1400" u="none" dirty="0" smtClean="0"/>
          </a:p>
          <a:p>
            <a:pPr marL="112713" indent="-112713" algn="just">
              <a:buFont typeface="Arial" pitchFamily="34" charset="0"/>
              <a:buChar char="•"/>
            </a:pPr>
            <a:r>
              <a:rPr lang="en-US" sz="1400" u="none" dirty="0" smtClean="0"/>
              <a:t>During 1996 and 1997 rainfall was below average. From 2001 precipitation was very low until 2009, with 2006 being the driest year.</a:t>
            </a:r>
          </a:p>
          <a:p>
            <a:pPr marL="112713" indent="-112713" algn="just">
              <a:buFont typeface="Arial" pitchFamily="34" charset="0"/>
              <a:buChar char="•"/>
            </a:pPr>
            <a:endParaRPr lang="en-US" sz="1400" u="none" dirty="0" smtClean="0"/>
          </a:p>
          <a:p>
            <a:pPr marL="112713" indent="-112713" algn="just">
              <a:buFont typeface="Arial" pitchFamily="34" charset="0"/>
              <a:buChar char="•"/>
            </a:pPr>
            <a:r>
              <a:rPr lang="en-US" sz="1400" u="none" dirty="0" smtClean="0"/>
              <a:t>Studies have estimated that the return period of the </a:t>
            </a:r>
            <a:r>
              <a:rPr lang="en-US" sz="1400" u="none" dirty="0" err="1" smtClean="0"/>
              <a:t>Millenium</a:t>
            </a:r>
            <a:r>
              <a:rPr lang="en-US" sz="1400" u="none" dirty="0" smtClean="0"/>
              <a:t> Drought may be higher than 1000 years. It is interesting to note that Australia already suffered from multi-year droughts in the past. </a:t>
            </a:r>
          </a:p>
          <a:p>
            <a:pPr marL="112713" indent="-112713" algn="just">
              <a:buFont typeface="Arial" pitchFamily="34" charset="0"/>
              <a:buChar char="•"/>
            </a:pPr>
            <a:endParaRPr lang="en-US" sz="1400" u="none" dirty="0" smtClean="0"/>
          </a:p>
          <a:p>
            <a:pPr marL="112713" indent="-112713" algn="just">
              <a:buFont typeface="Arial" pitchFamily="34" charset="0"/>
              <a:buChar char="•"/>
            </a:pPr>
            <a:r>
              <a:rPr lang="en-US" sz="1400" u="none" dirty="0" smtClean="0"/>
              <a:t>In this case as well, it seems that the drought was induced by an anomalous atmospheric circulation pattern.</a:t>
            </a:r>
          </a:p>
          <a:p>
            <a:pPr marL="112713" indent="-112713" algn="just">
              <a:buFont typeface="Arial" pitchFamily="34" charset="0"/>
              <a:buChar char="•"/>
            </a:pPr>
            <a:endParaRPr lang="en-US" sz="1400" u="none" dirty="0" smtClean="0"/>
          </a:p>
          <a:p>
            <a:pPr marL="112713" indent="-112713" algn="just">
              <a:buFont typeface="Arial" pitchFamily="34" charset="0"/>
              <a:buChar char="•"/>
            </a:pPr>
            <a:r>
              <a:rPr lang="en-US" sz="1400" u="none" dirty="0" smtClean="0"/>
              <a:t>During the drought the deficit in precipitation (-11%) has been amplified 4 time</a:t>
            </a:r>
            <a:r>
              <a:rPr lang="en-US" sz="1400" dirty="0" smtClean="0"/>
              <a:t>s in the </a:t>
            </a:r>
            <a:r>
              <a:rPr lang="en-US" sz="1400" u="none" dirty="0" smtClean="0"/>
              <a:t>river discharge (-46%). The reasons for such amplification are not yet known.</a:t>
            </a:r>
            <a:endParaRPr lang="en-US" sz="1400" u="none" dirty="0" smtClean="0"/>
          </a:p>
        </p:txBody>
      </p:sp>
      <p:pic>
        <p:nvPicPr>
          <p:cNvPr id="13" name="Picture 2"/>
          <p:cNvPicPr>
            <a:picLocks noChangeAspect="1" noChangeArrowheads="1"/>
          </p:cNvPicPr>
          <p:nvPr/>
        </p:nvPicPr>
        <p:blipFill>
          <a:blip r:embed="rId2" cstate="print"/>
          <a:srcRect/>
          <a:stretch>
            <a:fillRect/>
          </a:stretch>
        </p:blipFill>
        <p:spPr bwMode="auto">
          <a:xfrm>
            <a:off x="6528048" y="1396282"/>
            <a:ext cx="4143372" cy="53450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63352" y="357166"/>
            <a:ext cx="11233149" cy="648071"/>
          </a:xfrm>
        </p:spPr>
        <p:txBody>
          <a:bodyPr/>
          <a:lstStyle/>
          <a:p>
            <a:r>
              <a:rPr lang="en-GB" dirty="0" smtClean="0">
                <a:latin typeface="Calibri" panose="020F0502020204030204" pitchFamily="34" charset="0"/>
                <a:cs typeface="Calibri" panose="020F0502020204030204" pitchFamily="34" charset="0"/>
              </a:rPr>
              <a:t>Example #4: The case of the Emilia-Romagna region</a:t>
            </a:r>
            <a:endParaRPr lang="en-GB" dirty="0">
              <a:latin typeface="Calibri" panose="020F0502020204030204" pitchFamily="34" charset="0"/>
              <a:cs typeface="Calibri" panose="020F0502020204030204" pitchFamily="34" charset="0"/>
            </a:endParaRPr>
          </a:p>
        </p:txBody>
      </p:sp>
      <p:pic>
        <p:nvPicPr>
          <p:cNvPr id="1026" name="Picture 2" descr="Z:\home\sturno\sturno\lincei\HESS\regr-min-eng.jpg"/>
          <p:cNvPicPr>
            <a:picLocks noChangeAspect="1" noChangeArrowheads="1"/>
          </p:cNvPicPr>
          <p:nvPr/>
        </p:nvPicPr>
        <p:blipFill>
          <a:blip r:embed="rId2"/>
          <a:srcRect/>
          <a:stretch>
            <a:fillRect/>
          </a:stretch>
        </p:blipFill>
        <p:spPr bwMode="auto">
          <a:xfrm>
            <a:off x="0" y="692696"/>
            <a:ext cx="5663952" cy="2909262"/>
          </a:xfrm>
          <a:prstGeom prst="rect">
            <a:avLst/>
          </a:prstGeom>
          <a:noFill/>
        </p:spPr>
      </p:pic>
      <p:pic>
        <p:nvPicPr>
          <p:cNvPr id="1027" name="Picture 3" descr="Z:\home\sturno\sturno\lincei\HESS\regression-minima.gif"/>
          <p:cNvPicPr>
            <a:picLocks noChangeAspect="1" noChangeArrowheads="1" noCrop="1"/>
          </p:cNvPicPr>
          <p:nvPr/>
        </p:nvPicPr>
        <p:blipFill>
          <a:blip r:embed="rId3"/>
          <a:srcRect/>
          <a:stretch>
            <a:fillRect/>
          </a:stretch>
        </p:blipFill>
        <p:spPr bwMode="auto">
          <a:xfrm>
            <a:off x="5181167" y="1392239"/>
            <a:ext cx="7010833" cy="4557041"/>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63352" y="357166"/>
            <a:ext cx="11233149" cy="648071"/>
          </a:xfrm>
        </p:spPr>
        <p:txBody>
          <a:bodyPr/>
          <a:lstStyle/>
          <a:p>
            <a:r>
              <a:rPr lang="en-GB" dirty="0" smtClean="0">
                <a:latin typeface="Calibri" panose="020F0502020204030204" pitchFamily="34" charset="0"/>
                <a:cs typeface="Calibri" panose="020F0502020204030204" pitchFamily="34" charset="0"/>
              </a:rPr>
              <a:t>Example #4: The case of the Emilia-Romagna region</a:t>
            </a:r>
            <a:endParaRPr lang="en-GB" dirty="0">
              <a:latin typeface="Calibri" panose="020F0502020204030204" pitchFamily="34" charset="0"/>
              <a:cs typeface="Calibri" panose="020F0502020204030204" pitchFamily="34" charset="0"/>
            </a:endParaRPr>
          </a:p>
        </p:txBody>
      </p:sp>
      <p:pic>
        <p:nvPicPr>
          <p:cNvPr id="4" name="Picture 2" descr="Z:\home\sturno\sturno\hera\boann.png"/>
          <p:cNvPicPr>
            <a:picLocks noChangeAspect="1" noChangeArrowheads="1"/>
          </p:cNvPicPr>
          <p:nvPr/>
        </p:nvPicPr>
        <p:blipFill>
          <a:blip r:embed="rId2" cstate="print"/>
          <a:srcRect/>
          <a:stretch>
            <a:fillRect/>
          </a:stretch>
        </p:blipFill>
        <p:spPr bwMode="auto">
          <a:xfrm>
            <a:off x="142844" y="1268760"/>
            <a:ext cx="6490374" cy="4871851"/>
          </a:xfrm>
          <a:prstGeom prst="rect">
            <a:avLst/>
          </a:prstGeom>
          <a:noFill/>
        </p:spPr>
      </p:pic>
      <p:sp>
        <p:nvSpPr>
          <p:cNvPr id="5" name="Rettangolo 4"/>
          <p:cNvSpPr/>
          <p:nvPr/>
        </p:nvSpPr>
        <p:spPr>
          <a:xfrm>
            <a:off x="6816080" y="1412776"/>
            <a:ext cx="5184576" cy="4616648"/>
          </a:xfrm>
          <a:prstGeom prst="rect">
            <a:avLst/>
          </a:prstGeom>
        </p:spPr>
        <p:txBody>
          <a:bodyPr wrap="square">
            <a:spAutoFit/>
          </a:bodyPr>
          <a:lstStyle/>
          <a:p>
            <a:pPr marL="114300" indent="-114300" algn="just">
              <a:buFont typeface="Arial" pitchFamily="34" charset="0"/>
              <a:buChar char="•"/>
            </a:pPr>
            <a:r>
              <a:rPr lang="it-IT" sz="1400" u="none" dirty="0" err="1" smtClean="0"/>
              <a:t>Multi-year</a:t>
            </a:r>
            <a:r>
              <a:rPr lang="it-IT" sz="1400" u="none" dirty="0" smtClean="0"/>
              <a:t> </a:t>
            </a:r>
            <a:r>
              <a:rPr lang="it-IT" sz="1400" u="none" dirty="0" err="1" smtClean="0"/>
              <a:t>droughts</a:t>
            </a:r>
            <a:r>
              <a:rPr lang="it-IT" sz="1400" u="none" dirty="0" smtClean="0"/>
              <a:t> can </a:t>
            </a:r>
            <a:r>
              <a:rPr lang="it-IT" sz="1400" u="none" dirty="0" err="1" smtClean="0"/>
              <a:t>occur</a:t>
            </a:r>
            <a:r>
              <a:rPr lang="it-IT" sz="1400" u="none" dirty="0" smtClean="0"/>
              <a:t> </a:t>
            </a:r>
            <a:r>
              <a:rPr lang="it-IT" sz="1400" u="none" dirty="0" smtClean="0"/>
              <a:t>in the Emilia-Romagna </a:t>
            </a:r>
            <a:r>
              <a:rPr lang="it-IT" sz="1400" u="none" dirty="0" err="1" smtClean="0"/>
              <a:t>region</a:t>
            </a:r>
            <a:r>
              <a:rPr lang="it-IT" sz="1400" u="none" dirty="0" smtClean="0"/>
              <a:t>.</a:t>
            </a:r>
          </a:p>
          <a:p>
            <a:pPr marL="114300" indent="-114300" algn="just">
              <a:buFont typeface="Arial" pitchFamily="34" charset="0"/>
              <a:buChar char="•"/>
            </a:pPr>
            <a:endParaRPr lang="en-US" sz="1400" dirty="0" smtClean="0"/>
          </a:p>
          <a:p>
            <a:pPr marL="114300" indent="-114300" algn="just">
              <a:buFont typeface="Arial" pitchFamily="34" charset="0"/>
              <a:buChar char="•"/>
            </a:pPr>
            <a:r>
              <a:rPr lang="en-US" sz="1400" u="none" dirty="0" smtClean="0"/>
              <a:t>We did not experience multi-year meteorological droughts in the recent past but </a:t>
            </a:r>
            <a:r>
              <a:rPr lang="en-US" sz="1400" u="none" dirty="0" smtClean="0"/>
              <a:t>our meteorological history shows that they may occur in </a:t>
            </a:r>
            <a:r>
              <a:rPr lang="en-US" sz="1400" u="none" dirty="0" smtClean="0"/>
              <a:t>the future.</a:t>
            </a:r>
          </a:p>
          <a:p>
            <a:pPr marL="114300" indent="-114300" algn="just">
              <a:buFont typeface="Arial" pitchFamily="34" charset="0"/>
              <a:buChar char="•"/>
            </a:pPr>
            <a:endParaRPr lang="en-US" sz="1400" dirty="0" smtClean="0"/>
          </a:p>
          <a:p>
            <a:pPr marL="114300" indent="-114300" algn="just">
              <a:buFont typeface="Arial" pitchFamily="34" charset="0"/>
              <a:buChar char="•"/>
            </a:pPr>
            <a:r>
              <a:rPr lang="en-US" sz="1400" u="none" dirty="0" smtClean="0"/>
              <a:t>How to get prepared to future events?</a:t>
            </a:r>
          </a:p>
          <a:p>
            <a:pPr marL="114300" indent="-114300" algn="just">
              <a:buFont typeface="Arial" pitchFamily="34" charset="0"/>
              <a:buChar char="•"/>
            </a:pPr>
            <a:endParaRPr lang="en-US" sz="1400" dirty="0" smtClean="0"/>
          </a:p>
          <a:p>
            <a:pPr marL="114300" indent="-114300" algn="just">
              <a:buFont typeface="Arial" pitchFamily="34" charset="0"/>
              <a:buChar char="•"/>
            </a:pPr>
            <a:r>
              <a:rPr lang="en-US" sz="1400" u="none" dirty="0" smtClean="0"/>
              <a:t>How to best profit from climate models, seasonal meteorological predictions, and other precursors?</a:t>
            </a:r>
          </a:p>
          <a:p>
            <a:pPr marL="114300" indent="-114300" algn="just">
              <a:buFont typeface="Arial" pitchFamily="34" charset="0"/>
              <a:buChar char="•"/>
            </a:pPr>
            <a:endParaRPr lang="en-US" sz="1400" dirty="0" smtClean="0"/>
          </a:p>
          <a:p>
            <a:pPr marL="114300" indent="-114300" algn="just">
              <a:buFont typeface="Arial" pitchFamily="34" charset="0"/>
              <a:buChar char="•"/>
            </a:pPr>
            <a:r>
              <a:rPr lang="en-US" sz="1400" u="none" dirty="0" smtClean="0"/>
              <a:t>How can we reduce the risk?</a:t>
            </a:r>
          </a:p>
          <a:p>
            <a:pPr marL="114300" indent="-114300" algn="just">
              <a:buFont typeface="Arial" pitchFamily="34" charset="0"/>
              <a:buChar char="•"/>
            </a:pPr>
            <a:endParaRPr lang="en-US" sz="1400" dirty="0" smtClean="0"/>
          </a:p>
          <a:p>
            <a:pPr marL="114300" indent="-114300" algn="just">
              <a:buFont typeface="Arial" pitchFamily="34" charset="0"/>
              <a:buChar char="•"/>
            </a:pPr>
            <a:r>
              <a:rPr lang="en-US" sz="1400" u="none" dirty="0" smtClean="0"/>
              <a:t>Risk is given by the product of hazard, vulnerability and exposure.</a:t>
            </a:r>
          </a:p>
          <a:p>
            <a:pPr marL="114300" indent="-114300" algn="just">
              <a:buFont typeface="Arial" pitchFamily="34" charset="0"/>
              <a:buChar char="•"/>
            </a:pPr>
            <a:endParaRPr lang="en-US" sz="1400" dirty="0" smtClean="0"/>
          </a:p>
          <a:p>
            <a:pPr marL="114300" indent="-114300" algn="just">
              <a:buFont typeface="Arial" pitchFamily="34" charset="0"/>
              <a:buChar char="•"/>
            </a:pPr>
            <a:r>
              <a:rPr lang="en-US" sz="1400" u="none" dirty="0" smtClean="0"/>
              <a:t>There is ample room for innovative research in climate risk mitigation and climate adaptation.</a:t>
            </a:r>
          </a:p>
          <a:p>
            <a:pPr marL="114300" indent="-114300" algn="just">
              <a:buFont typeface="Arial" pitchFamily="34" charset="0"/>
              <a:buChar char="•"/>
            </a:pPr>
            <a:endParaRPr lang="en-US" sz="1400" dirty="0" smtClean="0"/>
          </a:p>
          <a:p>
            <a:pPr marL="114300" indent="-114300" algn="just">
              <a:buFont typeface="Arial" pitchFamily="34" charset="0"/>
              <a:buChar char="•"/>
            </a:pPr>
            <a:r>
              <a:rPr lang="en-US" sz="1400" b="1" u="none" dirty="0" smtClean="0">
                <a:solidFill>
                  <a:srgbClr val="FF0000"/>
                </a:solidFill>
              </a:rPr>
              <a:t>Fascinating opportunities for bridging physics with statistics, economics  and engineering.</a:t>
            </a:r>
            <a:endParaRPr lang="it-IT" sz="1400" b="1" u="none" dirty="0" smtClean="0">
              <a:solidFill>
                <a:srgbClr val="FF0000"/>
              </a:solidFill>
            </a:endParaRPr>
          </a:p>
          <a:p>
            <a:pPr algn="just"/>
            <a:endParaRPr lang="it-IT" sz="1400" u="none" dirty="0" smtClean="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6"/>
            <a:ext cx="11233149" cy="648071"/>
          </a:xfrm>
        </p:spPr>
        <p:txBody>
          <a:bodyPr/>
          <a:lstStyle/>
          <a:p>
            <a:r>
              <a:rPr lang="en-GB" smtClean="0">
                <a:latin typeface="Calibri" panose="020F0502020204030204" pitchFamily="34" charset="0"/>
                <a:cs typeface="Calibri" panose="020F0502020204030204" pitchFamily="34" charset="0"/>
              </a:rPr>
              <a:t>COVID-19 and the Geoscientific community: a growing concern</a:t>
            </a:r>
            <a:endParaRPr lang="en-GB">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464933"/>
            <a:ext cx="6715172" cy="4464397"/>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How will research workflow and career path evolve in the future?</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Will the research goals of geosciences get lower priority?</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Will research funding and university budget be affected?</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Should the research agenda of geosciences be revisited?</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What role should be played by scientific association to recover from the emergency?</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What advice should we give to early career researchers?</a:t>
            </a:r>
            <a:endParaRPr lang="en-GB" sz="1200" dirty="0" smtClean="0">
              <a:solidFill>
                <a:srgbClr val="0000FF"/>
              </a:solidFill>
              <a:latin typeface="Calibri" panose="020F0502020204030204" pitchFamily="34" charset="0"/>
              <a:cs typeface="Calibri" panose="020F0502020204030204" pitchFamily="34" charset="0"/>
            </a:endParaRPr>
          </a:p>
        </p:txBody>
      </p:sp>
      <p:pic>
        <p:nvPicPr>
          <p:cNvPr id="16385" name="Picture 1"/>
          <p:cNvPicPr>
            <a:picLocks noChangeAspect="1" noChangeArrowheads="1"/>
          </p:cNvPicPr>
          <p:nvPr/>
        </p:nvPicPr>
        <p:blipFill>
          <a:blip r:embed="rId2"/>
          <a:srcRect/>
          <a:stretch>
            <a:fillRect/>
          </a:stretch>
        </p:blipFill>
        <p:spPr bwMode="auto">
          <a:xfrm>
            <a:off x="7137405" y="1428736"/>
            <a:ext cx="4983157" cy="1612443"/>
          </a:xfrm>
          <a:prstGeom prst="rect">
            <a:avLst/>
          </a:prstGeom>
          <a:noFill/>
          <a:ln w="9525">
            <a:noFill/>
            <a:miter lim="800000"/>
            <a:headEnd/>
            <a:tailEnd/>
          </a:ln>
          <a:effectLst/>
        </p:spPr>
      </p:pic>
      <p:pic>
        <p:nvPicPr>
          <p:cNvPr id="16386" name="Picture 2"/>
          <p:cNvPicPr>
            <a:picLocks noChangeAspect="1" noChangeArrowheads="1"/>
          </p:cNvPicPr>
          <p:nvPr/>
        </p:nvPicPr>
        <p:blipFill>
          <a:blip r:embed="rId3"/>
          <a:srcRect/>
          <a:stretch>
            <a:fillRect/>
          </a:stretch>
        </p:blipFill>
        <p:spPr bwMode="auto">
          <a:xfrm>
            <a:off x="7208390" y="3286124"/>
            <a:ext cx="4983610" cy="1567709"/>
          </a:xfrm>
          <a:prstGeom prst="rect">
            <a:avLst/>
          </a:prstGeom>
          <a:noFill/>
          <a:ln w="9525">
            <a:noFill/>
            <a:miter lim="800000"/>
            <a:headEnd/>
            <a:tailEnd/>
          </a:ln>
          <a:effectLst/>
        </p:spPr>
      </p:pic>
      <p:sp>
        <p:nvSpPr>
          <p:cNvPr id="6" name="Rettangolo 5"/>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6"/>
            <a:ext cx="11233149" cy="648071"/>
          </a:xfrm>
        </p:spPr>
        <p:txBody>
          <a:bodyPr/>
          <a:lstStyle/>
          <a:p>
            <a:r>
              <a:rPr lang="en-GB" dirty="0" smtClean="0">
                <a:latin typeface="Calibri" panose="020F0502020204030204" pitchFamily="34" charset="0"/>
                <a:cs typeface="Calibri" panose="020F0502020204030204" pitchFamily="34" charset="0"/>
              </a:rPr>
              <a:t>COVID-19 and the </a:t>
            </a:r>
            <a:r>
              <a:rPr lang="en-GB" dirty="0" err="1" smtClean="0">
                <a:latin typeface="Calibri" panose="020F0502020204030204" pitchFamily="34" charset="0"/>
                <a:cs typeface="Calibri" panose="020F0502020204030204" pitchFamily="34" charset="0"/>
              </a:rPr>
              <a:t>Geoscientific</a:t>
            </a:r>
            <a:r>
              <a:rPr lang="en-GB" dirty="0" smtClean="0">
                <a:latin typeface="Calibri" panose="020F0502020204030204" pitchFamily="34" charset="0"/>
                <a:cs typeface="Calibri" panose="020F0502020204030204" pitchFamily="34" charset="0"/>
              </a:rPr>
              <a:t> community: looking at the future</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750685"/>
            <a:ext cx="6715172" cy="4464397"/>
          </a:xfrm>
        </p:spPr>
        <p:txBody>
          <a:bodyPr/>
          <a:lstStyle/>
          <a:p>
            <a:pPr marL="180975" indent="-180975">
              <a:spcAft>
                <a:spcPts val="1200"/>
              </a:spcAft>
            </a:pPr>
            <a:r>
              <a:rPr lang="en-GB" sz="2000" b="1" dirty="0" smtClean="0">
                <a:solidFill>
                  <a:srgbClr val="0000FF"/>
                </a:solidFill>
                <a:latin typeface="Calibri" panose="020F0502020204030204" pitchFamily="34" charset="0"/>
                <a:cs typeface="Calibri" panose="020F0502020204030204" pitchFamily="34" charset="0"/>
              </a:rPr>
              <a:t>Let’s adopt a positive view:</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What can </a:t>
            </a:r>
            <a:r>
              <a:rPr lang="en-GB" sz="2000" dirty="0" err="1" smtClean="0">
                <a:solidFill>
                  <a:srgbClr val="0000FF"/>
                </a:solidFill>
                <a:latin typeface="Calibri" panose="020F0502020204030204" pitchFamily="34" charset="0"/>
                <a:cs typeface="Calibri" panose="020F0502020204030204" pitchFamily="34" charset="0"/>
              </a:rPr>
              <a:t>geoscience</a:t>
            </a:r>
            <a:r>
              <a:rPr lang="en-GB" sz="2000" dirty="0" smtClean="0">
                <a:solidFill>
                  <a:srgbClr val="0000FF"/>
                </a:solidFill>
                <a:latin typeface="Calibri" panose="020F0502020204030204" pitchFamily="34" charset="0"/>
                <a:cs typeface="Calibri" panose="020F0502020204030204" pitchFamily="34" charset="0"/>
              </a:rPr>
              <a:t> learn from COVID-19?</a:t>
            </a:r>
          </a:p>
          <a:p>
            <a:pPr marL="180975" indent="-180975">
              <a:spcAft>
                <a:spcPts val="1200"/>
              </a:spcAft>
              <a:buFont typeface="Arial" pitchFamily="34" charset="0"/>
              <a:buChar char="•"/>
            </a:pPr>
            <a:r>
              <a:rPr lang="en-GB" sz="2000" dirty="0" smtClean="0">
                <a:solidFill>
                  <a:srgbClr val="0000FF"/>
                </a:solidFill>
                <a:latin typeface="Calibri" panose="020F0502020204030204" pitchFamily="34" charset="0"/>
                <a:cs typeface="Calibri" panose="020F0502020204030204" pitchFamily="34" charset="0"/>
              </a:rPr>
              <a:t>How can we transform the crisis into an opportunity?</a:t>
            </a:r>
            <a:endParaRPr lang="en-GB" sz="2000" dirty="0">
              <a:solidFill>
                <a:srgbClr val="0000FF"/>
              </a:solidFill>
              <a:latin typeface="Calibri" panose="020F0502020204030204" pitchFamily="34" charset="0"/>
              <a:cs typeface="Calibri" panose="020F0502020204030204" pitchFamily="34" charset="0"/>
            </a:endParaRPr>
          </a:p>
          <a:p>
            <a:pPr marL="180975" indent="-180975">
              <a:spcAft>
                <a:spcPts val="1200"/>
              </a:spcAft>
            </a:pPr>
            <a:r>
              <a:rPr lang="en-GB" sz="2000" dirty="0" smtClean="0">
                <a:solidFill>
                  <a:srgbClr val="0000FF"/>
                </a:solidFill>
                <a:latin typeface="Calibri" panose="020F0502020204030204" pitchFamily="34" charset="0"/>
                <a:cs typeface="Calibri" panose="020F0502020204030204" pitchFamily="34" charset="0"/>
              </a:rPr>
              <a:t>“...</a:t>
            </a:r>
            <a:r>
              <a:rPr lang="en-US" sz="2000" dirty="0" smtClean="0">
                <a:solidFill>
                  <a:srgbClr val="0000FF"/>
                </a:solidFill>
                <a:latin typeface="Calibri" panose="020F0502020204030204" pitchFamily="34" charset="0"/>
                <a:cs typeface="Calibri" panose="020F0502020204030204" pitchFamily="34" charset="0"/>
              </a:rPr>
              <a:t>a positive attitude is the best way to pay a tribute to the persons – including some colleagues and friends – who lost their lives due to COVID-19. It is in their memory that we are looking to the future and making an effort to transform this crisis into an opportunity.”</a:t>
            </a:r>
            <a:br>
              <a:rPr lang="en-US" sz="2000" dirty="0" smtClean="0">
                <a:solidFill>
                  <a:srgbClr val="0000FF"/>
                </a:solidFill>
                <a:latin typeface="Calibri" panose="020F0502020204030204" pitchFamily="34" charset="0"/>
                <a:cs typeface="Calibri" panose="020F0502020204030204" pitchFamily="34" charset="0"/>
              </a:rPr>
            </a:br>
            <a:r>
              <a:rPr lang="en-US" sz="1200" dirty="0" smtClean="0">
                <a:solidFill>
                  <a:srgbClr val="0000FF"/>
                </a:solidFill>
                <a:latin typeface="Calibri" panose="020F0502020204030204" pitchFamily="34" charset="0"/>
                <a:cs typeface="Calibri" panose="020F0502020204030204" pitchFamily="34" charset="0"/>
              </a:rPr>
              <a:t>EGU Blogs – </a:t>
            </a:r>
            <a:r>
              <a:rPr lang="en-US" sz="1200" dirty="0" err="1" smtClean="0">
                <a:solidFill>
                  <a:srgbClr val="0000FF"/>
                </a:solidFill>
                <a:latin typeface="Calibri" panose="020F0502020204030204" pitchFamily="34" charset="0"/>
                <a:cs typeface="Calibri" panose="020F0502020204030204" pitchFamily="34" charset="0"/>
              </a:rPr>
              <a:t>Geolog</a:t>
            </a:r>
            <a:r>
              <a:rPr lang="en-US" sz="1200" dirty="0" smtClean="0">
                <a:solidFill>
                  <a:srgbClr val="0000FF"/>
                </a:solidFill>
                <a:latin typeface="Calibri" panose="020F0502020204030204" pitchFamily="34" charset="0"/>
                <a:cs typeface="Calibri" panose="020F0502020204030204" pitchFamily="34" charset="0"/>
              </a:rPr>
              <a:t>, May 4</a:t>
            </a:r>
            <a:r>
              <a:rPr lang="en-US" sz="1200" baseline="30000" dirty="0" smtClean="0">
                <a:solidFill>
                  <a:srgbClr val="0000FF"/>
                </a:solidFill>
                <a:latin typeface="Calibri" panose="020F0502020204030204" pitchFamily="34" charset="0"/>
                <a:cs typeface="Calibri" panose="020F0502020204030204" pitchFamily="34" charset="0"/>
              </a:rPr>
              <a:t>th</a:t>
            </a:r>
            <a:r>
              <a:rPr lang="en-US" sz="1200" dirty="0" smtClean="0">
                <a:solidFill>
                  <a:srgbClr val="0000FF"/>
                </a:solidFill>
                <a:latin typeface="Calibri" panose="020F0502020204030204" pitchFamily="34" charset="0"/>
                <a:cs typeface="Calibri" panose="020F0502020204030204" pitchFamily="34" charset="0"/>
              </a:rPr>
              <a:t>, 2020</a:t>
            </a:r>
            <a:endParaRPr lang="en-GB" sz="1200" dirty="0" smtClean="0">
              <a:solidFill>
                <a:srgbClr val="0000FF"/>
              </a:solidFill>
              <a:latin typeface="Calibri" panose="020F0502020204030204" pitchFamily="34" charset="0"/>
              <a:cs typeface="Calibri" panose="020F0502020204030204" pitchFamily="34" charset="0"/>
            </a:endParaRPr>
          </a:p>
        </p:txBody>
      </p:sp>
      <p:pic>
        <p:nvPicPr>
          <p:cNvPr id="16387" name="Picture 3"/>
          <p:cNvPicPr>
            <a:picLocks noChangeAspect="1" noChangeArrowheads="1"/>
          </p:cNvPicPr>
          <p:nvPr/>
        </p:nvPicPr>
        <p:blipFill>
          <a:blip r:embed="rId2"/>
          <a:srcRect/>
          <a:stretch>
            <a:fillRect/>
          </a:stretch>
        </p:blipFill>
        <p:spPr bwMode="auto">
          <a:xfrm>
            <a:off x="7684299" y="2242764"/>
            <a:ext cx="4507701" cy="2329244"/>
          </a:xfrm>
          <a:prstGeom prst="rect">
            <a:avLst/>
          </a:prstGeom>
          <a:noFill/>
          <a:ln w="9525">
            <a:noFill/>
            <a:miter lim="800000"/>
            <a:headEnd/>
            <a:tailEnd/>
          </a:ln>
          <a:effectLst/>
        </p:spPr>
      </p:pic>
      <p:sp>
        <p:nvSpPr>
          <p:cNvPr id="5" name="Rettangolo 4"/>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p:cNvPicPr>
            <a:picLocks noChangeAspect="1" noChangeArrowheads="1"/>
          </p:cNvPicPr>
          <p:nvPr/>
        </p:nvPicPr>
        <p:blipFill>
          <a:blip r:embed="rId2"/>
          <a:srcRect/>
          <a:stretch>
            <a:fillRect/>
          </a:stretch>
        </p:blipFill>
        <p:spPr bwMode="auto">
          <a:xfrm>
            <a:off x="8656852" y="3700354"/>
            <a:ext cx="3357586" cy="728778"/>
          </a:xfrm>
          <a:prstGeom prst="rect">
            <a:avLst/>
          </a:prstGeom>
          <a:noFill/>
          <a:ln w="9525">
            <a:noFill/>
            <a:miter lim="800000"/>
            <a:headEnd/>
            <a:tailEnd/>
          </a:ln>
          <a:effectLst/>
        </p:spPr>
      </p:pic>
      <p:pic>
        <p:nvPicPr>
          <p:cNvPr id="19460" name="Picture 4"/>
          <p:cNvPicPr>
            <a:picLocks noChangeAspect="1" noChangeArrowheads="1"/>
          </p:cNvPicPr>
          <p:nvPr/>
        </p:nvPicPr>
        <p:blipFill>
          <a:blip r:embed="rId3"/>
          <a:srcRect/>
          <a:stretch>
            <a:fillRect/>
          </a:stretch>
        </p:blipFill>
        <p:spPr bwMode="auto">
          <a:xfrm>
            <a:off x="7501543" y="3057412"/>
            <a:ext cx="4738125" cy="500066"/>
          </a:xfrm>
          <a:prstGeom prst="rect">
            <a:avLst/>
          </a:prstGeom>
          <a:noFill/>
          <a:ln w="9525">
            <a:noFill/>
            <a:miter lim="800000"/>
            <a:headEnd/>
            <a:tailEnd/>
          </a:ln>
          <a:effectLst/>
        </p:spPr>
      </p:pic>
      <p:sp>
        <p:nvSpPr>
          <p:cNvPr id="10" name="Segnaposto testo 9"/>
          <p:cNvSpPr>
            <a:spLocks noGrp="1"/>
          </p:cNvSpPr>
          <p:nvPr>
            <p:ph type="body" sz="quarter" idx="11"/>
          </p:nvPr>
        </p:nvSpPr>
        <p:spPr>
          <a:xfrm>
            <a:off x="267472" y="1464933"/>
            <a:ext cx="7471602" cy="4464397"/>
          </a:xfrm>
        </p:spPr>
        <p:txBody>
          <a:bodyPr/>
          <a:lstStyle/>
          <a:p>
            <a:pPr marL="180975" lvl="0" indent="-180975">
              <a:spcAft>
                <a:spcPts val="1800"/>
              </a:spcAft>
              <a:buFont typeface="Arial" pitchFamily="34" charset="0"/>
              <a:buChar char="•"/>
              <a:defRPr/>
            </a:pPr>
            <a:r>
              <a:rPr lang="en-GB" sz="2000" dirty="0" smtClean="0">
                <a:solidFill>
                  <a:srgbClr val="0000FF"/>
                </a:solidFill>
                <a:latin typeface="Calibri" panose="020F0502020204030204" pitchFamily="34" charset="0"/>
                <a:cs typeface="Calibri" panose="020F0502020204030204" pitchFamily="34" charset="0"/>
              </a:rPr>
              <a:t>We should be positive, inclusive and ethically irreprehensible. Harsh tones don’t help, people today appreciate hope and optimism.</a:t>
            </a:r>
          </a:p>
          <a:p>
            <a:pPr marL="180975" lvl="0" indent="-180975">
              <a:spcAft>
                <a:spcPts val="1800"/>
              </a:spcAft>
              <a:buFont typeface="Arial" pitchFamily="34" charset="0"/>
              <a:buChar char="•"/>
              <a:defRPr/>
            </a:pPr>
            <a:r>
              <a:rPr lang="en-GB" sz="2000" dirty="0" smtClean="0">
                <a:solidFill>
                  <a:srgbClr val="0000FF"/>
                </a:solidFill>
                <a:latin typeface="Calibri" panose="020F0502020204030204" pitchFamily="34" charset="0"/>
                <a:cs typeface="Calibri" panose="020F0502020204030204" pitchFamily="34" charset="0"/>
              </a:rPr>
              <a:t>Recognize uncertainty. The role of scientists is to find new knowledge and communicate it objectively, with an evidence-based approach.</a:t>
            </a:r>
          </a:p>
          <a:p>
            <a:pPr marL="180975" lvl="0" indent="-180975">
              <a:spcAft>
                <a:spcPts val="1800"/>
              </a:spcAft>
              <a:buFont typeface="Arial" pitchFamily="34" charset="0"/>
              <a:buChar char="•"/>
              <a:defRPr/>
            </a:pPr>
            <a:r>
              <a:rPr lang="en-GB" sz="2000" dirty="0" smtClean="0">
                <a:solidFill>
                  <a:srgbClr val="0000FF"/>
                </a:solidFill>
                <a:latin typeface="Calibri" panose="020F0502020204030204" pitchFamily="34" charset="0"/>
              </a:rPr>
              <a:t>Let’s beware that the classical career path where one is stimulated to get publications and citations will change soon, by including metrics that will evaluate public engagement, cooperation and interdisciplinarity.</a:t>
            </a:r>
            <a:endParaRPr lang="it-IT" sz="2000" dirty="0"/>
          </a:p>
        </p:txBody>
      </p:sp>
      <p:sp>
        <p:nvSpPr>
          <p:cNvPr id="13" name="CasellaDiTesto 12"/>
          <p:cNvSpPr txBox="1"/>
          <p:nvPr/>
        </p:nvSpPr>
        <p:spPr>
          <a:xfrm>
            <a:off x="7752855" y="2000240"/>
            <a:ext cx="3798606" cy="923330"/>
          </a:xfrm>
          <a:prstGeom prst="rect">
            <a:avLst/>
          </a:prstGeom>
          <a:noFill/>
        </p:spPr>
        <p:txBody>
          <a:bodyPr wrap="square" rtlCol="0">
            <a:spAutoFit/>
          </a:bodyPr>
          <a:lstStyle/>
          <a:p>
            <a:r>
              <a:rPr lang="it-IT" dirty="0" err="1" smtClean="0"/>
              <a:t>From</a:t>
            </a:r>
            <a:r>
              <a:rPr lang="it-IT" dirty="0" smtClean="0"/>
              <a:t> the Interim Report of the IPPR </a:t>
            </a:r>
            <a:r>
              <a:rPr lang="it-IT" dirty="0" err="1" smtClean="0"/>
              <a:t>Envrionmental</a:t>
            </a:r>
            <a:r>
              <a:rPr lang="it-IT" dirty="0" smtClean="0"/>
              <a:t> </a:t>
            </a:r>
            <a:r>
              <a:rPr lang="it-IT" dirty="0" err="1" smtClean="0"/>
              <a:t>Justice</a:t>
            </a:r>
            <a:r>
              <a:rPr lang="it-IT" dirty="0" smtClean="0"/>
              <a:t> </a:t>
            </a:r>
            <a:r>
              <a:rPr lang="it-IT" dirty="0" err="1" smtClean="0"/>
              <a:t>Commission</a:t>
            </a:r>
            <a:r>
              <a:rPr lang="it-IT" dirty="0" smtClean="0"/>
              <a:t>, 2020:  </a:t>
            </a:r>
            <a:endParaRPr lang="it-IT" dirty="0"/>
          </a:p>
        </p:txBody>
      </p:sp>
      <p:sp>
        <p:nvSpPr>
          <p:cNvPr id="14" name="Rettangolo arrotondato 13"/>
          <p:cNvSpPr/>
          <p:nvPr/>
        </p:nvSpPr>
        <p:spPr>
          <a:xfrm>
            <a:off x="7596198" y="2000240"/>
            <a:ext cx="4595802" cy="257176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321959" y="6509587"/>
            <a:ext cx="3822457" cy="276999"/>
          </a:xfrm>
          <a:prstGeom prst="rect">
            <a:avLst/>
          </a:prstGeom>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
        <p:nvSpPr>
          <p:cNvPr id="11" name="Segnaposto testo 1"/>
          <p:cNvSpPr txBox="1">
            <a:spLocks/>
          </p:cNvSpPr>
          <p:nvPr/>
        </p:nvSpPr>
        <p:spPr>
          <a:xfrm>
            <a:off x="292139" y="357166"/>
            <a:ext cx="11233149" cy="648071"/>
          </a:xfrm>
          <a:prstGeom prst="rect">
            <a:avLst/>
          </a:prstGeom>
        </p:spPr>
        <p:txBody>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400" b="1" i="0" u="none" strike="noStrike" kern="1200" cap="none" spc="0" normalizeH="0" baseline="0" noProof="0" smtClean="0">
                <a:ln>
                  <a:noFill/>
                </a:ln>
                <a:solidFill>
                  <a:srgbClr val="BD2B0B"/>
                </a:solidFill>
                <a:effectLst/>
                <a:uLnTx/>
                <a:uFillTx/>
                <a:latin typeface="Calibri" panose="020F0502020204030204" pitchFamily="34" charset="0"/>
                <a:ea typeface="+mn-ea"/>
                <a:cs typeface="Calibri" panose="020F0502020204030204" pitchFamily="34" charset="0"/>
              </a:rPr>
              <a:t>COVID-19 and the Geoscientific community: looking at the future</a:t>
            </a:r>
            <a:endParaRPr kumimoji="0" lang="en-GB" sz="24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Openness and transparency</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503594"/>
            <a:ext cx="7072362" cy="2357454"/>
          </a:xfrm>
        </p:spPr>
        <p:txBody>
          <a:bodyPr/>
          <a:lstStyle/>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COVID-19 has shown once again the fundamental role of openness.</a:t>
            </a:r>
          </a:p>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Publish in open access journals, make your data and software available, keep yourself fully open and transparent.</a:t>
            </a:r>
          </a:p>
          <a:p>
            <a:pPr marL="180975" indent="-180975">
              <a:spcAft>
                <a:spcPts val="1200"/>
              </a:spcAft>
              <a:buFont typeface="Arial" pitchFamily="34" charset="0"/>
              <a:buChar char="•"/>
            </a:pPr>
            <a:r>
              <a:rPr lang="en-GB" sz="2000" dirty="0" smtClean="0">
                <a:latin typeface="Calibri" panose="020F0502020204030204" pitchFamily="34" charset="0"/>
                <a:cs typeface="Calibri" panose="020F0502020204030204" pitchFamily="34" charset="0"/>
              </a:rPr>
              <a:t>Openness requires an additional effort. To be efficient, I suggest that you plan your activity by taking openness into account since the beginning.</a:t>
            </a:r>
          </a:p>
          <a:p>
            <a:pPr marL="180975" lvl="0" indent="-180975">
              <a:spcAft>
                <a:spcPts val="1200"/>
              </a:spcAft>
              <a:buFont typeface="Arial" pitchFamily="34" charset="0"/>
              <a:buChar char="•"/>
            </a:pPr>
            <a:r>
              <a:rPr lang="en-GB" sz="2000" b="1" dirty="0" smtClean="0">
                <a:solidFill>
                  <a:srgbClr val="0000FF"/>
                </a:solidFill>
                <a:latin typeface="Calibri" panose="020F0502020204030204" pitchFamily="34" charset="0"/>
                <a:cs typeface="Calibri" panose="020F0502020204030204" pitchFamily="34" charset="0"/>
              </a:rPr>
              <a:t>I am an open teacher, everything is openly available on my web site. It proved to be a very successful strategy!</a:t>
            </a:r>
            <a:endParaRPr lang="en-GB" sz="2000" dirty="0" smtClean="0">
              <a:solidFill>
                <a:srgbClr val="0000FF"/>
              </a:solidFill>
              <a:latin typeface="Calibri" panose="020F0502020204030204" pitchFamily="34" charset="0"/>
              <a:cs typeface="Calibri" panose="020F0502020204030204" pitchFamily="34" charset="0"/>
            </a:endParaRPr>
          </a:p>
          <a:p>
            <a:pPr marL="180975" indent="-180975">
              <a:spcAft>
                <a:spcPts val="1200"/>
              </a:spcAft>
              <a:buFont typeface="Arial" pitchFamily="34" charset="0"/>
              <a:buChar char="•"/>
            </a:pPr>
            <a:endParaRPr lang="en-GB" sz="2000" dirty="0" smtClean="0">
              <a:latin typeface="Calibri" panose="020F0502020204030204" pitchFamily="34" charset="0"/>
              <a:cs typeface="Calibri" panose="020F0502020204030204" pitchFamily="34" charset="0"/>
            </a:endParaRPr>
          </a:p>
        </p:txBody>
      </p:sp>
      <p:pic>
        <p:nvPicPr>
          <p:cNvPr id="1028" name="Picture 4"/>
          <p:cNvPicPr>
            <a:picLocks noChangeAspect="1" noChangeArrowheads="1"/>
          </p:cNvPicPr>
          <p:nvPr/>
        </p:nvPicPr>
        <p:blipFill>
          <a:blip r:embed="rId2"/>
          <a:srcRect/>
          <a:stretch>
            <a:fillRect/>
          </a:stretch>
        </p:blipFill>
        <p:spPr bwMode="auto">
          <a:xfrm>
            <a:off x="7440543" y="1043874"/>
            <a:ext cx="4727686" cy="2643206"/>
          </a:xfrm>
          <a:prstGeom prst="rect">
            <a:avLst/>
          </a:prstGeom>
          <a:noFill/>
          <a:ln w="9525">
            <a:noFill/>
            <a:miter lim="800000"/>
            <a:headEnd/>
            <a:tailEnd/>
          </a:ln>
          <a:effectLst/>
        </p:spPr>
      </p:pic>
      <p:sp>
        <p:nvSpPr>
          <p:cNvPr id="9" name="Rettangolo 8"/>
          <p:cNvSpPr/>
          <p:nvPr/>
        </p:nvSpPr>
        <p:spPr>
          <a:xfrm>
            <a:off x="7500990" y="3898005"/>
            <a:ext cx="4595802" cy="2031325"/>
          </a:xfrm>
          <a:prstGeom prst="rect">
            <a:avLst/>
          </a:prstGeom>
          <a:solidFill>
            <a:schemeClr val="bg1">
              <a:lumMod val="75000"/>
            </a:schemeClr>
          </a:solidFill>
          <a:ln w="12700">
            <a:solidFill>
              <a:schemeClr val="tx1"/>
            </a:solidFill>
          </a:ln>
          <a:effectLst>
            <a:outerShdw blurRad="50800" dist="38100" dir="2700000" algn="tl" rotWithShape="0">
              <a:prstClr val="black">
                <a:alpha val="40000"/>
              </a:prstClr>
            </a:outerShdw>
          </a:effectLst>
        </p:spPr>
        <p:txBody>
          <a:bodyPr wrap="square">
            <a:spAutoFit/>
          </a:bodyPr>
          <a:lstStyle/>
          <a:p>
            <a:r>
              <a:rPr lang="en-GB" sz="1400" b="1" dirty="0" smtClean="0">
                <a:latin typeface="Calibri" panose="020F0502020204030204" pitchFamily="34" charset="0"/>
                <a:cs typeface="Calibri" panose="020F0502020204030204" pitchFamily="34" charset="0"/>
              </a:rPr>
              <a:t>Supporting material for my lectures</a:t>
            </a:r>
            <a:r>
              <a:rPr lang="en-GB" sz="1400" dirty="0" smtClean="0">
                <a:latin typeface="Calibri" panose="020F0502020204030204" pitchFamily="34" charset="0"/>
                <a:cs typeface="Calibri" panose="020F0502020204030204" pitchFamily="34" charset="0"/>
              </a:rPr>
              <a:t> is given as open web pages in my web sites. </a:t>
            </a:r>
            <a:r>
              <a:rPr lang="en-GB" sz="1400" b="1" dirty="0" smtClean="0">
                <a:latin typeface="Calibri" panose="020F0502020204030204" pitchFamily="34" charset="0"/>
                <a:cs typeface="Calibri" panose="020F0502020204030204" pitchFamily="34" charset="0"/>
              </a:rPr>
              <a:t>Lectures in streaming and available for post viewing</a:t>
            </a:r>
            <a:r>
              <a:rPr lang="en-GB" sz="1400" dirty="0" smtClean="0">
                <a:latin typeface="Calibri" panose="020F0502020204030204" pitchFamily="34" charset="0"/>
                <a:cs typeface="Calibri" panose="020F0502020204030204" pitchFamily="34" charset="0"/>
              </a:rPr>
              <a:t>. </a:t>
            </a:r>
          </a:p>
          <a:p>
            <a:r>
              <a:rPr lang="en-GB" sz="1400" dirty="0" smtClean="0">
                <a:latin typeface="Calibri" panose="020F0502020204030204" pitchFamily="34" charset="0"/>
              </a:rPr>
              <a:t>More than 100.000 views in 6 years, 10% from abroad.</a:t>
            </a:r>
          </a:p>
          <a:p>
            <a:pPr>
              <a:buFont typeface="Arial" pitchFamily="34" charset="0"/>
              <a:buChar char="•"/>
            </a:pPr>
            <a:r>
              <a:rPr lang="en-GB" sz="1400" dirty="0" smtClean="0">
                <a:latin typeface="Calibri" panose="020F0502020204030204" pitchFamily="34" charset="0"/>
              </a:rPr>
              <a:t> Hydrology and water resources;</a:t>
            </a:r>
          </a:p>
          <a:p>
            <a:pPr>
              <a:buFont typeface="Arial" pitchFamily="34" charset="0"/>
              <a:buChar char="•"/>
            </a:pPr>
            <a:r>
              <a:rPr lang="en-GB" sz="1400" dirty="0" smtClean="0">
                <a:latin typeface="Calibri" panose="020F0502020204030204" pitchFamily="34" charset="0"/>
              </a:rPr>
              <a:t> Climate change;</a:t>
            </a:r>
          </a:p>
          <a:p>
            <a:pPr>
              <a:buFont typeface="Arial" pitchFamily="34" charset="0"/>
              <a:buChar char="•"/>
            </a:pPr>
            <a:r>
              <a:rPr lang="en-GB" sz="1400" dirty="0" smtClean="0">
                <a:latin typeface="Calibri" panose="020F0502020204030204" pitchFamily="34" charset="0"/>
              </a:rPr>
              <a:t> River training;</a:t>
            </a:r>
          </a:p>
          <a:p>
            <a:pPr>
              <a:buFont typeface="Arial" pitchFamily="34" charset="0"/>
              <a:buChar char="•"/>
            </a:pPr>
            <a:r>
              <a:rPr lang="en-GB" sz="1400" dirty="0" smtClean="0">
                <a:latin typeface="Calibri" panose="020F0502020204030204" pitchFamily="34" charset="0"/>
              </a:rPr>
              <a:t> Coastal Engineering;</a:t>
            </a:r>
          </a:p>
          <a:p>
            <a:pPr>
              <a:buFont typeface="Arial" pitchFamily="34" charset="0"/>
              <a:buChar char="•"/>
            </a:pPr>
            <a:r>
              <a:rPr lang="en-GB" sz="1400" dirty="0" smtClean="0">
                <a:latin typeface="Calibri" panose="020F0502020204030204" pitchFamily="34" charset="0"/>
              </a:rPr>
              <a:t> Harbour Engineering.</a:t>
            </a:r>
            <a:endParaRPr lang="it-IT" sz="14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err="1" smtClean="0">
                <a:latin typeface="Calibri" panose="020F0502020204030204" pitchFamily="34" charset="0"/>
                <a:cs typeface="Calibri" panose="020F0502020204030204" pitchFamily="34" charset="0"/>
              </a:rPr>
              <a:t>How</a:t>
            </a:r>
            <a:r>
              <a:rPr lang="it-IT" dirty="0" smtClean="0">
                <a:latin typeface="Calibri" panose="020F0502020204030204" pitchFamily="34" charset="0"/>
                <a:cs typeface="Calibri" panose="020F0502020204030204" pitchFamily="34" charset="0"/>
              </a:rPr>
              <a:t> can EGU </a:t>
            </a:r>
            <a:r>
              <a:rPr lang="it-IT" dirty="0" err="1" smtClean="0">
                <a:latin typeface="Calibri" panose="020F0502020204030204" pitchFamily="34" charset="0"/>
                <a:cs typeface="Calibri" panose="020F0502020204030204" pitchFamily="34" charset="0"/>
              </a:rPr>
              <a:t>support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you</a:t>
            </a:r>
            <a:r>
              <a:rPr lang="it-IT" dirty="0" smtClean="0">
                <a:latin typeface="Calibri" panose="020F0502020204030204" pitchFamily="34" charset="0"/>
                <a:cs typeface="Calibri" panose="020F0502020204030204" pitchFamily="34" charset="0"/>
              </a:rPr>
              <a:t>?</a:t>
            </a:r>
            <a:endParaRPr lang="it-IT" dirty="0">
              <a:latin typeface="Calibri" panose="020F0502020204030204" pitchFamily="34" charset="0"/>
              <a:cs typeface="Calibri" panose="020F0502020204030204" pitchFamily="34" charset="0"/>
            </a:endParaRPr>
          </a:p>
        </p:txBody>
      </p:sp>
      <p:pic>
        <p:nvPicPr>
          <p:cNvPr id="15362" name="Picture 2" descr="Z:\home\sturno\2020-06-04-101307_1600x1200_scrot.png"/>
          <p:cNvPicPr>
            <a:picLocks noChangeAspect="1" noChangeArrowheads="1"/>
          </p:cNvPicPr>
          <p:nvPr/>
        </p:nvPicPr>
        <p:blipFill>
          <a:blip r:embed="rId2"/>
          <a:srcRect l="12520" t="11024" r="14173" b="36800"/>
          <a:stretch>
            <a:fillRect/>
          </a:stretch>
        </p:blipFill>
        <p:spPr bwMode="auto">
          <a:xfrm>
            <a:off x="6479150" y="44624"/>
            <a:ext cx="5665522" cy="3024446"/>
          </a:xfrm>
          <a:prstGeom prst="rect">
            <a:avLst/>
          </a:prstGeom>
          <a:noFill/>
        </p:spPr>
      </p:pic>
      <p:sp>
        <p:nvSpPr>
          <p:cNvPr id="5" name="Segnaposto testo 2"/>
          <p:cNvSpPr>
            <a:spLocks noGrp="1"/>
          </p:cNvSpPr>
          <p:nvPr>
            <p:ph type="body" sz="quarter" idx="11"/>
          </p:nvPr>
        </p:nvSpPr>
        <p:spPr>
          <a:xfrm>
            <a:off x="335360" y="836811"/>
            <a:ext cx="5976664" cy="2520181"/>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Get affiliated to national and international scientific associations. They are essential for networking.</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Make yourself  available to support the association with voluntary work.</a:t>
            </a:r>
          </a:p>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EGU has support programmes for Earth Sciences: mentoring activities, short courses, networking activities, opportunities for organising sessions, become reviewer, editor etc.</a:t>
            </a:r>
          </a:p>
        </p:txBody>
      </p:sp>
      <p:sp>
        <p:nvSpPr>
          <p:cNvPr id="7" name="Segnaposto testo 2"/>
          <p:cNvSpPr txBox="1">
            <a:spLocks/>
          </p:cNvSpPr>
          <p:nvPr/>
        </p:nvSpPr>
        <p:spPr>
          <a:xfrm>
            <a:off x="335360" y="3501008"/>
            <a:ext cx="11089232" cy="1656085"/>
          </a:xfrm>
          <a:prstGeom prst="rect">
            <a:avLst/>
          </a:prstGeom>
        </p:spPr>
        <p:txBody>
          <a:bodyPr/>
          <a:lstStyle/>
          <a:p>
            <a:pPr marL="180975" marR="0" lvl="0" indent="-180975" algn="l" defTabSz="914400" rtl="0" eaLnBrk="1" fontAlgn="auto" latinLnBrk="0" hangingPunct="1">
              <a:lnSpc>
                <a:spcPct val="100000"/>
              </a:lnSpc>
              <a:spcBef>
                <a:spcPct val="20000"/>
              </a:spcBef>
              <a:spcAft>
                <a:spcPts val="1200"/>
              </a:spcAft>
              <a:buClrTx/>
              <a:buSzTx/>
              <a:buFont typeface="Arial" pitchFamily="34" charset="0"/>
              <a:buChar char="•"/>
              <a:tabLst/>
              <a:defRPr/>
            </a:pPr>
            <a:r>
              <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EGU has an intensive award programme for early career scientists. It is an interesting opportunity to get your ideas and work assessed by peers.</a:t>
            </a:r>
          </a:p>
          <a:p>
            <a:pPr marL="180975" marR="0" lvl="0" indent="-180975" algn="l" defTabSz="914400" rtl="0" eaLnBrk="1" fontAlgn="auto" latinLnBrk="0" hangingPunct="1">
              <a:lnSpc>
                <a:spcPct val="100000"/>
              </a:lnSpc>
              <a:spcBef>
                <a:spcPct val="20000"/>
              </a:spcBef>
              <a:spcAft>
                <a:spcPts val="1200"/>
              </a:spcAft>
              <a:buClrTx/>
              <a:buSzTx/>
              <a:buFont typeface="Arial" pitchFamily="34" charset="0"/>
              <a:buChar char="•"/>
              <a:tabLst/>
              <a:defRPr/>
            </a:pPr>
            <a:r>
              <a:rPr lang="en-GB" dirty="0" smtClean="0">
                <a:latin typeface="Calibri" panose="020F0502020204030204" pitchFamily="34" charset="0"/>
                <a:cs typeface="Calibri" panose="020F0502020204030204" pitchFamily="34" charset="0"/>
              </a:rPr>
              <a:t>How to get involved? Start by submitting abstracts to EGU events. The 2021 EGU General Assembly will be an online event. Then, identify your closest division in the EGU web site and contact the division president to make yourself available. Next, propose a scientific session in some EGU events.</a:t>
            </a:r>
            <a:endPar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a:p>
            <a:pPr marL="180975" marR="0" lvl="0" indent="-180975" algn="l" defTabSz="914400" rtl="0" eaLnBrk="1" fontAlgn="auto" latinLnBrk="0" hangingPunct="1">
              <a:lnSpc>
                <a:spcPct val="100000"/>
              </a:lnSpc>
              <a:spcBef>
                <a:spcPct val="20000"/>
              </a:spcBef>
              <a:spcAft>
                <a:spcPts val="1200"/>
              </a:spcAft>
              <a:buClrTx/>
              <a:buSzTx/>
              <a:buFont typeface="Arial" pitchFamily="34" charset="0"/>
              <a:buChar char="•"/>
              <a:tabLst/>
              <a:defRPr/>
            </a:pPr>
            <a:endParaRPr kumimoji="0" lang="en-GB" sz="18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dirty="0" smtClean="0">
                <a:latin typeface="Calibri" panose="020F0502020204030204" pitchFamily="34" charset="0"/>
                <a:cs typeface="Calibri" panose="020F0502020204030204" pitchFamily="34" charset="0"/>
              </a:rPr>
              <a:t>Final suggestions</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92402" y="714357"/>
            <a:ext cx="9836046" cy="857255"/>
          </a:xfrm>
        </p:spPr>
        <p:txBody>
          <a:bodyPr/>
          <a:lstStyle/>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Start your Ph.D. by taking any possible opportunity to improve your skills. Attend courses, learn how to use software, study the literature of your discipline and sister ones.</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Keep a close relationship with your advisor.</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Build a plan for your research. Figure out a coherent plan for </a:t>
            </a:r>
            <a:r>
              <a:rPr lang="en-GB" dirty="0" smtClean="0">
                <a:latin typeface="Calibri" panose="020F0502020204030204" pitchFamily="34" charset="0"/>
                <a:cs typeface="Calibri" panose="020F0502020204030204" pitchFamily="34" charset="0"/>
              </a:rPr>
              <a:t>your career</a:t>
            </a:r>
            <a:r>
              <a:rPr lang="en-GB" dirty="0" smtClean="0">
                <a:latin typeface="Calibri" panose="020F0502020204030204" pitchFamily="34" charset="0"/>
                <a:cs typeface="Calibri" panose="020F0502020204030204" pitchFamily="34" charset="0"/>
              </a:rPr>
              <a:t>. Think at the societal impact and build relevant connections and networking activities.</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Start as soon as possible to submit contributions to conferences and get affiliated to scientific associations.</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Make a publication plan. Ideally at the international level.</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Be well prepared to reply to the question “What are you doing”? Your reply should highlight your motivation and the expected impact.</a:t>
            </a:r>
          </a:p>
          <a:p>
            <a:pPr marL="180975" indent="-180975">
              <a:spcAft>
                <a:spcPts val="900"/>
              </a:spcAft>
              <a:buFont typeface="Arial" pitchFamily="34" charset="0"/>
              <a:buChar char="•"/>
            </a:pPr>
            <a:r>
              <a:rPr lang="en-GB" dirty="0" smtClean="0">
                <a:latin typeface="Calibri" panose="020F0502020204030204" pitchFamily="34" charset="0"/>
                <a:cs typeface="Calibri" panose="020F0502020204030204" pitchFamily="34" charset="0"/>
              </a:rPr>
              <a:t>Be enthusiastic. A good researcher is creative and creativity benefits from enthusiasm and positive </a:t>
            </a:r>
            <a:r>
              <a:rPr lang="en-GB" dirty="0" smtClean="0">
                <a:latin typeface="Calibri" panose="020F0502020204030204" pitchFamily="34" charset="0"/>
                <a:cs typeface="Calibri" panose="020F0502020204030204" pitchFamily="34" charset="0"/>
              </a:rPr>
              <a:t>attitude.</a:t>
            </a:r>
            <a:endParaRPr lang="en-GB" dirty="0" smtClean="0">
              <a:latin typeface="Calibri" panose="020F0502020204030204" pitchFamily="34" charset="0"/>
              <a:cs typeface="Calibri" panose="020F0502020204030204" pitchFamily="34" charset="0"/>
            </a:endParaRPr>
          </a:p>
          <a:p>
            <a:pPr marL="180975" indent="-180975">
              <a:spcAft>
                <a:spcPts val="900"/>
              </a:spcAft>
              <a:buFont typeface="Arial" pitchFamily="34" charset="0"/>
              <a:buChar char="•"/>
            </a:pPr>
            <a:r>
              <a:rPr lang="en-GB" b="1" dirty="0" smtClean="0">
                <a:solidFill>
                  <a:srgbClr val="FF0000"/>
                </a:solidFill>
                <a:latin typeface="Calibri" panose="020F0502020204030204" pitchFamily="34" charset="0"/>
                <a:cs typeface="Calibri" panose="020F0502020204030204" pitchFamily="34" charset="0"/>
              </a:rPr>
              <a:t>Keep an intensive dialogue with your fellow Ph.D. candidates. Cooperation is an essential ingredient for your research!</a:t>
            </a:r>
          </a:p>
          <a:p>
            <a:pPr marL="180975" indent="-180975">
              <a:spcAft>
                <a:spcPts val="900"/>
              </a:spcAft>
              <a:buFont typeface="Arial" pitchFamily="34" charset="0"/>
              <a:buChar char="•"/>
            </a:pPr>
            <a:endParaRPr lang="en-GB" dirty="0" smtClean="0">
              <a:latin typeface="Calibri" panose="020F0502020204030204" pitchFamily="34" charset="0"/>
              <a:cs typeface="Calibri" panose="020F0502020204030204" pitchFamily="34" charset="0"/>
            </a:endParaRPr>
          </a:p>
        </p:txBody>
      </p:sp>
      <p:sp>
        <p:nvSpPr>
          <p:cNvPr id="10" name="Segnaposto testo 1"/>
          <p:cNvSpPr txBox="1">
            <a:spLocks/>
          </p:cNvSpPr>
          <p:nvPr/>
        </p:nvSpPr>
        <p:spPr>
          <a:xfrm>
            <a:off x="296131" y="6039110"/>
            <a:ext cx="11233149" cy="342218"/>
          </a:xfrm>
          <a:prstGeom prst="rect">
            <a:avLst/>
          </a:prstGeom>
          <a:effectLst>
            <a:outerShdw blurRad="50800" dist="38100" dir="2700000" algn="tl" rotWithShape="0">
              <a:prstClr val="black">
                <a:alpha val="40000"/>
              </a:prstClr>
            </a:outerShdw>
          </a:effectLst>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8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rPr>
              <a:t>Thank you for the invitation to speak and</a:t>
            </a:r>
            <a:r>
              <a:rPr kumimoji="0" lang="en-GB" sz="2800" b="1" i="0" u="none" strike="noStrike" kern="1200" spc="50" normalizeH="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rPr>
              <a:t> your attendance!!</a:t>
            </a:r>
            <a:endParaRPr kumimoji="0" lang="en-GB" sz="2800" b="1" i="0" u="none" strike="noStrike" kern="1200"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endParaRPr>
          </a:p>
        </p:txBody>
      </p:sp>
      <p:sp>
        <p:nvSpPr>
          <p:cNvPr id="8" name="Rettangolo 7"/>
          <p:cNvSpPr/>
          <p:nvPr/>
        </p:nvSpPr>
        <p:spPr>
          <a:xfrm>
            <a:off x="3630865" y="6509587"/>
            <a:ext cx="3822457" cy="276999"/>
          </a:xfrm>
          <a:prstGeom prst="rect">
            <a:avLst/>
          </a:prstGeom>
          <a:solidFill>
            <a:schemeClr val="bg1">
              <a:lumMod val="85000"/>
            </a:schemeClr>
          </a:solidFill>
          <a:ln>
            <a:solidFill>
              <a:schemeClr val="tx1"/>
            </a:solidFill>
          </a:ln>
          <a:effectLst>
            <a:outerShdw blurRad="50800" dist="38100" dir="2700000" algn="tl" rotWithShape="0">
              <a:prstClr val="black">
                <a:alpha val="40000"/>
              </a:prstClr>
            </a:outerShdw>
          </a:effectLst>
        </p:spPr>
        <p:txBody>
          <a:bodyPr wrap="none">
            <a:spAutoFit/>
          </a:bodyPr>
          <a:lstStyle/>
          <a:p>
            <a:r>
              <a:rPr lang="it-IT" sz="1200" dirty="0" err="1" smtClean="0">
                <a:latin typeface="Calibri" panose="020F0502020204030204" pitchFamily="34" charset="0"/>
                <a:cs typeface="Calibri" panose="020F0502020204030204" pitchFamily="34" charset="0"/>
              </a:rPr>
              <a:t>Presentation</a:t>
            </a:r>
            <a:r>
              <a:rPr lang="it-IT" sz="1200" dirty="0" smtClean="0">
                <a:latin typeface="Calibri" panose="020F0502020204030204" pitchFamily="34" charset="0"/>
                <a:cs typeface="Calibri" panose="020F0502020204030204" pitchFamily="34" charset="0"/>
              </a:rPr>
              <a:t> </a:t>
            </a:r>
            <a:r>
              <a:rPr lang="it-IT" sz="1200" dirty="0" err="1" smtClean="0">
                <a:latin typeface="Calibri" panose="020F0502020204030204" pitchFamily="34" charset="0"/>
                <a:cs typeface="Calibri" panose="020F0502020204030204" pitchFamily="34" charset="0"/>
              </a:rPr>
              <a:t>available</a:t>
            </a:r>
            <a:r>
              <a:rPr lang="it-IT" sz="1200" dirty="0" smtClean="0">
                <a:latin typeface="Calibri" panose="020F0502020204030204" pitchFamily="34" charset="0"/>
                <a:cs typeface="Calibri" panose="020F0502020204030204" pitchFamily="34" charset="0"/>
              </a:rPr>
              <a:t> at https://www.albertomontanari.it</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Connettore 7 21"/>
          <p:cNvCxnSpPr/>
          <p:nvPr/>
        </p:nvCxnSpPr>
        <p:spPr>
          <a:xfrm>
            <a:off x="3667108" y="6429396"/>
            <a:ext cx="4857784" cy="142876"/>
          </a:xfrm>
          <a:prstGeom prst="curved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 name="Immagine 3" descr="boann-eng.png"/>
          <p:cNvPicPr>
            <a:picLocks noChangeAspect="1"/>
          </p:cNvPicPr>
          <p:nvPr/>
        </p:nvPicPr>
        <p:blipFill>
          <a:blip r:embed="rId2"/>
          <a:stretch>
            <a:fillRect/>
          </a:stretch>
        </p:blipFill>
        <p:spPr>
          <a:xfrm>
            <a:off x="5453058" y="1214422"/>
            <a:ext cx="3507829" cy="2476115"/>
          </a:xfrm>
          <a:prstGeom prst="rect">
            <a:avLst/>
          </a:prstGeom>
        </p:spPr>
      </p:pic>
      <p:cxnSp>
        <p:nvCxnSpPr>
          <p:cNvPr id="13" name="Connettore 7 12"/>
          <p:cNvCxnSpPr/>
          <p:nvPr/>
        </p:nvCxnSpPr>
        <p:spPr>
          <a:xfrm flipV="1">
            <a:off x="4810116" y="3286124"/>
            <a:ext cx="4214842" cy="785818"/>
          </a:xfrm>
          <a:prstGeom prst="curvedConnector3">
            <a:avLst>
              <a:gd name="adj1" fmla="val 90813"/>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Segnaposto testo 1"/>
          <p:cNvSpPr>
            <a:spLocks noGrp="1"/>
          </p:cNvSpPr>
          <p:nvPr>
            <p:ph type="body" sz="quarter" idx="10"/>
          </p:nvPr>
        </p:nvSpPr>
        <p:spPr>
          <a:xfrm>
            <a:off x="309522" y="357166"/>
            <a:ext cx="11233149" cy="648071"/>
          </a:xfrm>
        </p:spPr>
        <p:txBody>
          <a:bodyPr/>
          <a:lstStyle/>
          <a:p>
            <a:r>
              <a:rPr lang="it-IT" dirty="0" smtClean="0">
                <a:latin typeface="Calibri" panose="020F0502020204030204" pitchFamily="34" charset="0"/>
                <a:cs typeface="Calibri" panose="020F0502020204030204" pitchFamily="34" charset="0"/>
              </a:rPr>
              <a:t>Background – </a:t>
            </a:r>
            <a:r>
              <a:rPr lang="it-IT" dirty="0" err="1" smtClean="0">
                <a:latin typeface="Calibri" panose="020F0502020204030204" pitchFamily="34" charset="0"/>
                <a:cs typeface="Calibri" panose="020F0502020204030204" pitchFamily="34" charset="0"/>
              </a:rPr>
              <a:t>My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current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research</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activity</a:t>
            </a:r>
            <a:endParaRPr lang="it-IT"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000108"/>
            <a:ext cx="11572956" cy="4464397"/>
          </a:xfrm>
        </p:spPr>
        <p:txBody>
          <a:bodyPr/>
          <a:lstStyle/>
          <a:p>
            <a:r>
              <a:rPr lang="it-IT" dirty="0" err="1" smtClean="0">
                <a:latin typeface="Calibri" panose="020F0502020204030204" pitchFamily="34" charset="0"/>
                <a:cs typeface="Calibri" panose="020F0502020204030204" pitchFamily="34" charset="0"/>
              </a:rPr>
              <a:t>My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research</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activity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has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been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always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focused</a:t>
            </a:r>
            <a:r>
              <a:rPr lang="it-IT" dirty="0" smtClean="0">
                <a:latin typeface="Calibri" panose="020F0502020204030204" pitchFamily="34" charset="0"/>
                <a:cs typeface="Calibri" panose="020F0502020204030204" pitchFamily="34" charset="0"/>
              </a:rPr>
              <a:t> on </a:t>
            </a:r>
            <a:r>
              <a:rPr lang="it-IT" dirty="0" err="1" smtClean="0">
                <a:latin typeface="Calibri" panose="020F0502020204030204" pitchFamily="34" charset="0"/>
                <a:cs typeface="Calibri" panose="020F0502020204030204" pitchFamily="34" charset="0"/>
              </a:rPr>
              <a:t>assessment</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adaptation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to</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hydrological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change</a:t>
            </a:r>
            <a:r>
              <a:rPr lang="it-IT" dirty="0" smtClean="0">
                <a:latin typeface="Calibri" panose="020F0502020204030204" pitchFamily="34" charset="0"/>
                <a:cs typeface="Calibri" panose="020F0502020204030204" pitchFamily="34" charset="0"/>
              </a:rPr>
              <a:t> in the </a:t>
            </a:r>
            <a:r>
              <a:rPr lang="it-IT" dirty="0" err="1" smtClean="0">
                <a:latin typeface="Calibri" panose="020F0502020204030204" pitchFamily="34" charset="0"/>
                <a:cs typeface="Calibri" panose="020F0502020204030204" pitchFamily="34" charset="0"/>
              </a:rPr>
              <a:t>widest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sense</a:t>
            </a:r>
            <a:r>
              <a:rPr lang="it-IT" dirty="0" smtClean="0">
                <a:latin typeface="Calibri" panose="020F0502020204030204" pitchFamily="34" charset="0"/>
                <a:cs typeface="Calibri" panose="020F0502020204030204" pitchFamily="34" charset="0"/>
              </a:rPr>
              <a:t>.</a:t>
            </a:r>
          </a:p>
          <a:p>
            <a:r>
              <a:rPr lang="it-IT" dirty="0" err="1" smtClean="0">
                <a:latin typeface="Calibri" panose="020F0502020204030204" pitchFamily="34" charset="0"/>
                <a:cs typeface="Calibri" panose="020F0502020204030204" pitchFamily="34" charset="0"/>
              </a:rPr>
              <a:t>My</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current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research</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interests</a:t>
            </a:r>
            <a:r>
              <a:rPr lang="it-IT" dirty="0" smtClean="0">
                <a:latin typeface="Calibri" panose="020F0502020204030204" pitchFamily="34" charset="0"/>
                <a:cs typeface="Calibri" panose="020F0502020204030204" pitchFamily="34" charset="0"/>
              </a:rPr>
              <a:t>:</a:t>
            </a:r>
          </a:p>
          <a:p>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r>
              <a:rPr lang="it-IT" dirty="0" err="1" smtClean="0">
                <a:latin typeface="Calibri" panose="020F0502020204030204" pitchFamily="34" charset="0"/>
                <a:cs typeface="Calibri" panose="020F0502020204030204" pitchFamily="34" charset="0"/>
              </a:rPr>
              <a:t>Multi-year</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drought</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frequency</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adaptation</a:t>
            </a: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r>
              <a:rPr lang="it-IT" dirty="0" err="1" smtClean="0">
                <a:latin typeface="Calibri" panose="020F0502020204030204" pitchFamily="34" charset="0"/>
                <a:cs typeface="Calibri" panose="020F0502020204030204" pitchFamily="34" charset="0"/>
              </a:rPr>
              <a:t>Changes</a:t>
            </a:r>
            <a:r>
              <a:rPr lang="it-IT" dirty="0" smtClean="0">
                <a:latin typeface="Calibri" panose="020F0502020204030204" pitchFamily="34" charset="0"/>
                <a:cs typeface="Calibri" panose="020F0502020204030204" pitchFamily="34" charset="0"/>
              </a:rPr>
              <a:t> in </a:t>
            </a:r>
            <a:r>
              <a:rPr lang="it-IT" dirty="0" err="1" smtClean="0">
                <a:latin typeface="Calibri" panose="020F0502020204030204" pitchFamily="34" charset="0"/>
                <a:cs typeface="Calibri" panose="020F0502020204030204" pitchFamily="34" charset="0"/>
              </a:rPr>
              <a:t>vulnerability</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exposure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through</a:t>
            </a:r>
            <a:r>
              <a:rPr lang="it-IT" dirty="0" smtClean="0">
                <a:latin typeface="Calibri" panose="020F0502020204030204" pitchFamily="34" charset="0"/>
                <a:cs typeface="Calibri" panose="020F0502020204030204" pitchFamily="34" charset="0"/>
              </a:rPr>
              <a:t> </a:t>
            </a:r>
            <a:br>
              <a:rPr lang="it-IT" dirty="0" smtClean="0">
                <a:latin typeface="Calibri" panose="020F0502020204030204" pitchFamily="34" charset="0"/>
                <a:cs typeface="Calibri" panose="020F0502020204030204" pitchFamily="34" charset="0"/>
              </a:rPr>
            </a:br>
            <a:r>
              <a:rPr lang="it-IT" dirty="0" smtClean="0">
                <a:latin typeface="Calibri" panose="020F0502020204030204" pitchFamily="34" charset="0"/>
                <a:cs typeface="Calibri" panose="020F0502020204030204" pitchFamily="34" charset="0"/>
              </a:rPr>
              <a:t>advanced </a:t>
            </a:r>
            <a:r>
              <a:rPr lang="it-IT" dirty="0" err="1" smtClean="0">
                <a:latin typeface="Calibri" panose="020F0502020204030204" pitchFamily="34" charset="0"/>
                <a:cs typeface="Calibri" panose="020F0502020204030204" pitchFamily="34" charset="0"/>
              </a:rPr>
              <a:t>monitoring</a:t>
            </a: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r>
              <a:rPr lang="it-IT" dirty="0" err="1" smtClean="0">
                <a:latin typeface="Calibri" panose="020F0502020204030204" pitchFamily="34" charset="0"/>
                <a:cs typeface="Calibri" panose="020F0502020204030204" pitchFamily="34" charset="0"/>
              </a:rPr>
              <a:t>Climate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change</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rainfall</a:t>
            </a:r>
            <a:r>
              <a:rPr lang="it-IT" dirty="0" smtClean="0">
                <a:latin typeface="Calibri" panose="020F0502020204030204" pitchFamily="34" charset="0"/>
                <a:cs typeface="Calibri" panose="020F0502020204030204" pitchFamily="34" charset="0"/>
              </a:rPr>
              <a:t> and </a:t>
            </a:r>
            <a:r>
              <a:rPr lang="it-IT" dirty="0" err="1" smtClean="0">
                <a:latin typeface="Calibri" panose="020F0502020204030204" pitchFamily="34" charset="0"/>
                <a:cs typeface="Calibri" panose="020F0502020204030204" pitchFamily="34" charset="0"/>
              </a:rPr>
              <a:t>floods</a:t>
            </a: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buFont typeface="Arial" pitchFamily="34" charset="0"/>
              <a:buChar char="•"/>
            </a:pPr>
            <a:r>
              <a:rPr lang="it-IT" dirty="0" err="1" smtClean="0">
                <a:latin typeface="Calibri" panose="020F0502020204030204" pitchFamily="34" charset="0"/>
                <a:cs typeface="Calibri" panose="020F0502020204030204" pitchFamily="34" charset="0"/>
              </a:rPr>
              <a:t>Stochastic</a:t>
            </a:r>
            <a:r>
              <a:rPr lang="it-IT" dirty="0" smtClean="0">
                <a:latin typeface="Calibri" panose="020F0502020204030204" pitchFamily="34" charset="0"/>
                <a:cs typeface="Calibri" panose="020F0502020204030204" pitchFamily="34" charset="0"/>
              </a:rPr>
              <a:t> </a:t>
            </a:r>
            <a:r>
              <a:rPr lang="it-IT" smtClean="0">
                <a:latin typeface="Calibri" panose="020F0502020204030204" pitchFamily="34" charset="0"/>
                <a:cs typeface="Calibri" panose="020F0502020204030204" pitchFamily="34" charset="0"/>
              </a:rPr>
              <a:t>physically-based</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modelling</a:t>
            </a:r>
            <a:r>
              <a:rPr lang="it-IT" dirty="0" smtClean="0">
                <a:latin typeface="Calibri" panose="020F0502020204030204" pitchFamily="34" charset="0"/>
                <a:cs typeface="Calibri" panose="020F0502020204030204" pitchFamily="34" charset="0"/>
              </a:rPr>
              <a:t> of </a:t>
            </a:r>
            <a:br>
              <a:rPr lang="it-IT" dirty="0" smtClean="0">
                <a:latin typeface="Calibri" panose="020F0502020204030204" pitchFamily="34" charset="0"/>
                <a:cs typeface="Calibri" panose="020F0502020204030204" pitchFamily="34" charset="0"/>
              </a:rPr>
            </a:br>
            <a:r>
              <a:rPr lang="it-IT" dirty="0" err="1" smtClean="0">
                <a:latin typeface="Calibri" panose="020F0502020204030204" pitchFamily="34" charset="0"/>
                <a:cs typeface="Calibri" panose="020F0502020204030204" pitchFamily="34" charset="0"/>
              </a:rPr>
              <a:t>hydrological</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processes</a:t>
            </a:r>
            <a:r>
              <a:rPr lang="it-IT" dirty="0" smtClean="0">
                <a:latin typeface="Calibri" panose="020F0502020204030204" pitchFamily="34" charset="0"/>
                <a:cs typeface="Calibri" panose="020F0502020204030204" pitchFamily="34" charset="0"/>
              </a:rPr>
              <a:t> </a:t>
            </a:r>
            <a:endParaRPr lang="it-IT" dirty="0">
              <a:latin typeface="Calibri" panose="020F0502020204030204" pitchFamily="34" charset="0"/>
              <a:cs typeface="Calibri" panose="020F0502020204030204" pitchFamily="34" charset="0"/>
            </a:endParaRPr>
          </a:p>
        </p:txBody>
      </p:sp>
      <p:sp>
        <p:nvSpPr>
          <p:cNvPr id="5" name="CasellaDiTesto 4"/>
          <p:cNvSpPr txBox="1"/>
          <p:nvPr/>
        </p:nvSpPr>
        <p:spPr>
          <a:xfrm>
            <a:off x="6238876" y="1357298"/>
            <a:ext cx="2714644" cy="276999"/>
          </a:xfrm>
          <a:prstGeom prst="rect">
            <a:avLst/>
          </a:prstGeom>
          <a:noFill/>
        </p:spPr>
        <p:txBody>
          <a:bodyPr wrap="square" rtlCol="0">
            <a:spAutoFit/>
          </a:bodyPr>
          <a:lstStyle/>
          <a:p>
            <a:r>
              <a:rPr lang="it-IT" sz="1200" dirty="0" err="1" smtClean="0"/>
              <a:t>Annual</a:t>
            </a:r>
            <a:r>
              <a:rPr lang="it-IT" sz="1200" dirty="0" smtClean="0"/>
              <a:t> </a:t>
            </a:r>
            <a:r>
              <a:rPr lang="it-IT" sz="1200" dirty="0" err="1" smtClean="0"/>
              <a:t>rainfall</a:t>
            </a:r>
            <a:r>
              <a:rPr lang="it-IT" sz="1200" dirty="0" smtClean="0"/>
              <a:t> in Bologna 1813-2017</a:t>
            </a:r>
            <a:endParaRPr lang="it-IT" sz="1200" dirty="0"/>
          </a:p>
        </p:txBody>
      </p:sp>
      <p:pic>
        <p:nvPicPr>
          <p:cNvPr id="6" name="Picture 2" descr="D:\Conferences\EGU2015\oral\Nile_delta_GRL.PNG"/>
          <p:cNvPicPr>
            <a:picLocks noChangeAspect="1" noChangeArrowheads="1"/>
          </p:cNvPicPr>
          <p:nvPr/>
        </p:nvPicPr>
        <p:blipFill>
          <a:blip r:embed="rId3" cstate="print"/>
          <a:srcRect/>
          <a:stretch>
            <a:fillRect/>
          </a:stretch>
        </p:blipFill>
        <p:spPr bwMode="auto">
          <a:xfrm>
            <a:off x="9167834" y="2407929"/>
            <a:ext cx="2527287" cy="2521269"/>
          </a:xfrm>
          <a:prstGeom prst="rect">
            <a:avLst/>
          </a:prstGeom>
          <a:noFill/>
        </p:spPr>
      </p:pic>
      <p:pic>
        <p:nvPicPr>
          <p:cNvPr id="7" name="Picture 2"/>
          <p:cNvPicPr>
            <a:picLocks noChangeAspect="1" noChangeArrowheads="1"/>
          </p:cNvPicPr>
          <p:nvPr/>
        </p:nvPicPr>
        <p:blipFill>
          <a:blip r:embed="rId4"/>
          <a:srcRect/>
          <a:stretch>
            <a:fillRect/>
          </a:stretch>
        </p:blipFill>
        <p:spPr bwMode="auto">
          <a:xfrm>
            <a:off x="5381620" y="3538623"/>
            <a:ext cx="2699636" cy="3319401"/>
          </a:xfrm>
          <a:prstGeom prst="rect">
            <a:avLst/>
          </a:prstGeom>
          <a:noFill/>
          <a:ln w="9525">
            <a:noFill/>
            <a:miter lim="800000"/>
            <a:headEnd/>
            <a:tailEnd/>
          </a:ln>
          <a:effectLst/>
        </p:spPr>
      </p:pic>
      <p:pic>
        <p:nvPicPr>
          <p:cNvPr id="5121" name="Picture 1"/>
          <p:cNvPicPr>
            <a:picLocks noChangeAspect="1" noChangeArrowheads="1"/>
          </p:cNvPicPr>
          <p:nvPr/>
        </p:nvPicPr>
        <p:blipFill>
          <a:blip r:embed="rId5"/>
          <a:srcRect/>
          <a:stretch>
            <a:fillRect/>
          </a:stretch>
        </p:blipFill>
        <p:spPr bwMode="auto">
          <a:xfrm>
            <a:off x="8521026" y="4818066"/>
            <a:ext cx="1861254" cy="2039934"/>
          </a:xfrm>
          <a:prstGeom prst="rect">
            <a:avLst/>
          </a:prstGeom>
          <a:noFill/>
          <a:ln w="9525">
            <a:noFill/>
            <a:miter lim="800000"/>
            <a:headEnd/>
            <a:tailEnd/>
          </a:ln>
          <a:effectLst/>
        </p:spPr>
      </p:pic>
      <p:cxnSp>
        <p:nvCxnSpPr>
          <p:cNvPr id="11" name="Connettore 7 10"/>
          <p:cNvCxnSpPr/>
          <p:nvPr/>
        </p:nvCxnSpPr>
        <p:spPr>
          <a:xfrm flipV="1">
            <a:off x="4952992" y="2071678"/>
            <a:ext cx="357190" cy="142876"/>
          </a:xfrm>
          <a:prstGeom prst="curved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Connettore 7 17"/>
          <p:cNvCxnSpPr/>
          <p:nvPr/>
        </p:nvCxnSpPr>
        <p:spPr>
          <a:xfrm flipV="1">
            <a:off x="3952860" y="5072074"/>
            <a:ext cx="1500198" cy="142876"/>
          </a:xfrm>
          <a:prstGeom prst="curvedConnector3">
            <a:avLst>
              <a:gd name="adj1" fmla="val 50000"/>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1994457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2037"/>
            <a:ext cx="11233149" cy="648071"/>
          </a:xfrm>
        </p:spPr>
        <p:txBody>
          <a:bodyPr/>
          <a:lstStyle/>
          <a:p>
            <a:r>
              <a:rPr lang="it-IT" dirty="0" smtClean="0">
                <a:latin typeface="Calibri" panose="020F0502020204030204" pitchFamily="34" charset="0"/>
                <a:cs typeface="Calibri" panose="020F0502020204030204" pitchFamily="34" charset="0"/>
              </a:rPr>
              <a:t>Background: </a:t>
            </a:r>
            <a:r>
              <a:rPr lang="it-IT" dirty="0" err="1" smtClean="0">
                <a:latin typeface="Calibri" panose="020F0502020204030204" pitchFamily="34" charset="0"/>
                <a:cs typeface="Calibri" panose="020F0502020204030204" pitchFamily="34" charset="0"/>
              </a:rPr>
              <a:t>European</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Geosciences</a:t>
            </a:r>
            <a:r>
              <a:rPr lang="it-IT" dirty="0" smtClean="0">
                <a:latin typeface="Calibri" panose="020F0502020204030204" pitchFamily="34" charset="0"/>
                <a:cs typeface="Calibri" panose="020F0502020204030204" pitchFamily="34" charset="0"/>
              </a:rPr>
              <a:t> </a:t>
            </a:r>
            <a:r>
              <a:rPr lang="it-IT" dirty="0" err="1" smtClean="0">
                <a:latin typeface="Calibri" panose="020F0502020204030204" pitchFamily="34" charset="0"/>
                <a:cs typeface="Calibri" panose="020F0502020204030204" pitchFamily="34" charset="0"/>
              </a:rPr>
              <a:t>Union</a:t>
            </a:r>
            <a:r>
              <a:rPr lang="it-IT" dirty="0" smtClean="0">
                <a:latin typeface="Calibri" panose="020F0502020204030204" pitchFamily="34" charset="0"/>
                <a:cs typeface="Calibri" panose="020F0502020204030204" pitchFamily="34" charset="0"/>
              </a:rPr>
              <a:t> - EGU</a:t>
            </a:r>
            <a:endParaRPr lang="it-IT" dirty="0">
              <a:latin typeface="Calibri" panose="020F0502020204030204" pitchFamily="34" charset="0"/>
              <a:cs typeface="Calibri" panose="020F0502020204030204" pitchFamily="34" charset="0"/>
            </a:endParaRPr>
          </a:p>
        </p:txBody>
      </p:sp>
      <p:pic>
        <p:nvPicPr>
          <p:cNvPr id="15362" name="Picture 2" descr="Z:\home\sturno\2020-06-04-101307_1600x1200_scrot.png"/>
          <p:cNvPicPr>
            <a:picLocks noChangeAspect="1" noChangeArrowheads="1"/>
          </p:cNvPicPr>
          <p:nvPr/>
        </p:nvPicPr>
        <p:blipFill>
          <a:blip r:embed="rId2"/>
          <a:srcRect l="12520" t="11024" r="14173" b="15118"/>
          <a:stretch>
            <a:fillRect/>
          </a:stretch>
        </p:blipFill>
        <p:spPr bwMode="auto">
          <a:xfrm>
            <a:off x="166646" y="1506973"/>
            <a:ext cx="6703065" cy="5065299"/>
          </a:xfrm>
          <a:prstGeom prst="rect">
            <a:avLst/>
          </a:prstGeom>
          <a:noFill/>
        </p:spPr>
      </p:pic>
      <p:pic>
        <p:nvPicPr>
          <p:cNvPr id="15363" name="Picture 3" descr="Z:\home\sturno\2020-06-04-101337_1600x1200_scrot.png"/>
          <p:cNvPicPr>
            <a:picLocks noChangeAspect="1" noChangeArrowheads="1"/>
          </p:cNvPicPr>
          <p:nvPr/>
        </p:nvPicPr>
        <p:blipFill>
          <a:blip r:embed="rId3"/>
          <a:srcRect l="11811" t="11024" r="11811" b="12598"/>
          <a:stretch>
            <a:fillRect/>
          </a:stretch>
        </p:blipFill>
        <p:spPr bwMode="auto">
          <a:xfrm>
            <a:off x="6160449" y="857232"/>
            <a:ext cx="6031551" cy="4523645"/>
          </a:xfrm>
          <a:prstGeom prst="rect">
            <a:avLst/>
          </a:prstGeom>
          <a:noFill/>
          <a:ln>
            <a:solidFill>
              <a:schemeClr val="tx1"/>
            </a:solidFill>
          </a:ln>
        </p:spPr>
      </p:pic>
    </p:spTree>
    <p:extLst>
      <p:ext uri="{BB962C8B-B14F-4D97-AF65-F5344CB8AC3E}">
        <p14:creationId xmlns:p14="http://schemas.microsoft.com/office/powerpoint/2010/main" xmlns="" val="12067531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09522" y="357166"/>
            <a:ext cx="11233149" cy="648071"/>
          </a:xfrm>
        </p:spPr>
        <p:txBody>
          <a:bodyPr/>
          <a:lstStyle/>
          <a:p>
            <a:r>
              <a:rPr lang="en-GB" dirty="0" smtClean="0">
                <a:latin typeface="Calibri" panose="020F0502020204030204" pitchFamily="34" charset="0"/>
                <a:cs typeface="Calibri" panose="020F0502020204030204" pitchFamily="34" charset="0"/>
              </a:rPr>
              <a:t>Sustainability: a wide perspective</a:t>
            </a:r>
            <a:endParaRPr lang="en-GB" dirty="0">
              <a:latin typeface="Calibri" panose="020F0502020204030204" pitchFamily="34" charset="0"/>
              <a:cs typeface="Calibri" panose="020F0502020204030204" pitchFamily="34" charset="0"/>
            </a:endParaRPr>
          </a:p>
        </p:txBody>
      </p:sp>
      <p:pic>
        <p:nvPicPr>
          <p:cNvPr id="15362" name="Picture 2" descr="https://www.albertomontanari.it/sites/default/files/didattica/sustainable2.jpg"/>
          <p:cNvPicPr>
            <a:picLocks noChangeAspect="1" noChangeArrowheads="1"/>
          </p:cNvPicPr>
          <p:nvPr/>
        </p:nvPicPr>
        <p:blipFill>
          <a:blip r:embed="rId2"/>
          <a:srcRect/>
          <a:stretch>
            <a:fillRect/>
          </a:stretch>
        </p:blipFill>
        <p:spPr bwMode="auto">
          <a:xfrm>
            <a:off x="7536160" y="1052736"/>
            <a:ext cx="4655840" cy="2968099"/>
          </a:xfrm>
          <a:prstGeom prst="rect">
            <a:avLst/>
          </a:prstGeom>
          <a:noFill/>
        </p:spPr>
      </p:pic>
      <p:sp>
        <p:nvSpPr>
          <p:cNvPr id="3" name="Segnaposto testo 2"/>
          <p:cNvSpPr>
            <a:spLocks noGrp="1"/>
          </p:cNvSpPr>
          <p:nvPr>
            <p:ph type="body" sz="quarter" idx="11"/>
          </p:nvPr>
        </p:nvSpPr>
        <p:spPr>
          <a:xfrm>
            <a:off x="309522" y="1052835"/>
            <a:ext cx="7226638" cy="4464397"/>
          </a:xfrm>
        </p:spPr>
        <p:txBody>
          <a:bodyPr/>
          <a:lstStyle/>
          <a:p>
            <a:pPr marL="180975" indent="-180975">
              <a:spcAft>
                <a:spcPts val="1200"/>
              </a:spcAft>
              <a:buFont typeface="Arial" pitchFamily="34" charset="0"/>
              <a:buChar char="•"/>
            </a:pPr>
            <a:r>
              <a:rPr lang="en-GB" dirty="0" smtClean="0">
                <a:latin typeface="Calibri" panose="020F0502020204030204" pitchFamily="34" charset="0"/>
                <a:cs typeface="Calibri" panose="020F0502020204030204" pitchFamily="34" charset="0"/>
              </a:rPr>
              <a:t>Sustainability requires bridging several disciplines.</a:t>
            </a:r>
            <a:endParaRPr lang="en-US" dirty="0" smtClean="0">
              <a:latin typeface="Calibri" panose="020F0502020204030204" pitchFamily="34" charset="0"/>
              <a:cs typeface="Calibri" panose="020F0502020204030204" pitchFamily="34" charset="0"/>
            </a:endParaRPr>
          </a:p>
          <a:p>
            <a:pPr marL="180975" indent="-180975">
              <a:spcAft>
                <a:spcPts val="1200"/>
              </a:spcAft>
              <a:buFont typeface="Arial" pitchFamily="34" charset="0"/>
              <a:buChar char="•"/>
            </a:pPr>
            <a:r>
              <a:rPr lang="en-US" dirty="0" err="1" smtClean="0">
                <a:latin typeface="Calibri" panose="020F0502020204030204" pitchFamily="34" charset="0"/>
                <a:cs typeface="Calibri" panose="020F0502020204030204" pitchFamily="34" charset="0"/>
              </a:rPr>
              <a:t>Multidisciplinarity</a:t>
            </a:r>
            <a:r>
              <a:rPr lang="en-US" dirty="0" smtClean="0">
                <a:latin typeface="Calibri" panose="020F0502020204030204" pitchFamily="34" charset="0"/>
                <a:cs typeface="Calibri" panose="020F0502020204030204" pitchFamily="34" charset="0"/>
              </a:rPr>
              <a:t> contrasts disciplinary perspectives in an additive manner, meaning two or more disciplines each provide their viewpoint on a problem from their perspectives. </a:t>
            </a:r>
            <a:r>
              <a:rPr lang="en-US" dirty="0" err="1" smtClean="0">
                <a:latin typeface="Calibri" panose="020F0502020204030204" pitchFamily="34" charset="0"/>
                <a:cs typeface="Calibri" panose="020F0502020204030204" pitchFamily="34" charset="0"/>
              </a:rPr>
              <a:t>Multidisciplinarity</a:t>
            </a:r>
            <a:r>
              <a:rPr lang="en-US" dirty="0" smtClean="0">
                <a:latin typeface="Calibri" panose="020F0502020204030204" pitchFamily="34" charset="0"/>
                <a:cs typeface="Calibri" panose="020F0502020204030204" pitchFamily="34" charset="0"/>
              </a:rPr>
              <a:t> involves little interaction across disciplines. </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Interdisciplinarity combines two or more disciplines to a new level of integration suggesting component boundaries start to break down. Interdisciplinarity is no longer a simple addition of parts but the recognition that each discipline can affect the research output of the other. </a:t>
            </a:r>
          </a:p>
          <a:p>
            <a:pPr marL="180975" indent="-180975">
              <a:spcAft>
                <a:spcPts val="1200"/>
              </a:spcAft>
              <a:buFont typeface="Arial" pitchFamily="34" charset="0"/>
              <a:buChar char="•"/>
            </a:pPr>
            <a:r>
              <a:rPr lang="en-US" dirty="0" err="1" smtClean="0">
                <a:latin typeface="Calibri" panose="020F0502020204030204" pitchFamily="34" charset="0"/>
                <a:cs typeface="Calibri" panose="020F0502020204030204" pitchFamily="34" charset="0"/>
              </a:rPr>
              <a:t>Transdisciplinarity</a:t>
            </a:r>
            <a:r>
              <a:rPr lang="en-US" dirty="0" smtClean="0">
                <a:latin typeface="Calibri" panose="020F0502020204030204" pitchFamily="34" charset="0"/>
                <a:cs typeface="Calibri" panose="020F0502020204030204" pitchFamily="34" charset="0"/>
              </a:rPr>
              <a:t> occurs when two or more discipline perspectives transcend each other to form a new holistic approach. The outcome will be completely different from what one would expect from the addition of the parts. </a:t>
            </a:r>
            <a:r>
              <a:rPr lang="en-US" dirty="0" err="1" smtClean="0">
                <a:latin typeface="Calibri" panose="020F0502020204030204" pitchFamily="34" charset="0"/>
                <a:cs typeface="Calibri" panose="020F0502020204030204" pitchFamily="34" charset="0"/>
              </a:rPr>
              <a:t>Transdisciplinarity</a:t>
            </a:r>
            <a:r>
              <a:rPr lang="en-US" dirty="0" smtClean="0">
                <a:latin typeface="Calibri" panose="020F0502020204030204" pitchFamily="34" charset="0"/>
                <a:cs typeface="Calibri" panose="020F0502020204030204" pitchFamily="34" charset="0"/>
              </a:rPr>
              <a:t> results in a type </a:t>
            </a:r>
            <a:r>
              <a:rPr lang="en-US" dirty="0" err="1" smtClean="0">
                <a:latin typeface="Calibri" panose="020F0502020204030204" pitchFamily="34" charset="0"/>
                <a:cs typeface="Calibri" panose="020F0502020204030204" pitchFamily="34" charset="0"/>
              </a:rPr>
              <a:t>xenogenesis</a:t>
            </a:r>
            <a:r>
              <a:rPr lang="en-US" dirty="0" smtClean="0">
                <a:latin typeface="Calibri" panose="020F0502020204030204" pitchFamily="34" charset="0"/>
                <a:cs typeface="Calibri" panose="020F0502020204030204" pitchFamily="34" charset="0"/>
              </a:rPr>
              <a:t> where output is created as a result of disciplines integrating to become something completely new. </a:t>
            </a:r>
          </a:p>
        </p:txBody>
      </p:sp>
      <p:sp>
        <p:nvSpPr>
          <p:cNvPr id="7" name="Rettangolo 6"/>
          <p:cNvSpPr/>
          <p:nvPr/>
        </p:nvSpPr>
        <p:spPr>
          <a:xfrm>
            <a:off x="8040216" y="4149080"/>
            <a:ext cx="3647728" cy="707886"/>
          </a:xfrm>
          <a:prstGeom prst="rect">
            <a:avLst/>
          </a:prstGeom>
        </p:spPr>
        <p:txBody>
          <a:bodyPr wrap="square">
            <a:spAutoFit/>
          </a:bodyPr>
          <a:lstStyle/>
          <a:p>
            <a:r>
              <a:rPr lang="it-IT" sz="1000" dirty="0" err="1" smtClean="0"/>
              <a:t>By</a:t>
            </a:r>
            <a:r>
              <a:rPr lang="it-IT" sz="1000" dirty="0" smtClean="0"/>
              <a:t> </a:t>
            </a:r>
            <a:r>
              <a:rPr lang="it-IT" sz="1000" dirty="0" err="1" smtClean="0"/>
              <a:t>original</a:t>
            </a:r>
            <a:r>
              <a:rPr lang="it-IT" sz="1000" dirty="0" smtClean="0"/>
              <a:t>: Johann </a:t>
            </a:r>
            <a:r>
              <a:rPr lang="it-IT" sz="1000" dirty="0" err="1" smtClean="0"/>
              <a:t>Dréo</a:t>
            </a:r>
            <a:r>
              <a:rPr lang="it-IT" sz="1000" dirty="0" smtClean="0"/>
              <a:t> (talk · </a:t>
            </a:r>
            <a:r>
              <a:rPr lang="it-IT" sz="1000" dirty="0" err="1" smtClean="0"/>
              <a:t>contribs</a:t>
            </a:r>
            <a:r>
              <a:rPr lang="it-IT" sz="1000" dirty="0" smtClean="0"/>
              <a:t>)</a:t>
            </a:r>
            <a:r>
              <a:rPr lang="it-IT" sz="1000" dirty="0" err="1" smtClean="0"/>
              <a:t>translation</a:t>
            </a:r>
            <a:r>
              <a:rPr lang="it-IT" sz="1000" dirty="0" smtClean="0"/>
              <a:t>: Pro bug catcher (talk · </a:t>
            </a:r>
            <a:r>
              <a:rPr lang="it-IT" sz="1000" dirty="0" err="1" smtClean="0"/>
              <a:t>contribs</a:t>
            </a:r>
            <a:r>
              <a:rPr lang="it-IT" sz="1000" dirty="0" smtClean="0"/>
              <a:t>) - </a:t>
            </a:r>
            <a:r>
              <a:rPr lang="it-IT" sz="1000" dirty="0" err="1" smtClean="0"/>
              <a:t>Own</a:t>
            </a:r>
            <a:r>
              <a:rPr lang="it-IT" sz="1000" dirty="0" smtClean="0"/>
              <a:t> </a:t>
            </a:r>
            <a:r>
              <a:rPr lang="it-IT" sz="1000" dirty="0" err="1" smtClean="0"/>
              <a:t>workInspired</a:t>
            </a:r>
            <a:r>
              <a:rPr lang="it-IT" sz="1000" dirty="0" smtClean="0"/>
              <a:t> </a:t>
            </a:r>
            <a:r>
              <a:rPr lang="it-IT" sz="1000" dirty="0" err="1" smtClean="0"/>
              <a:t>from</a:t>
            </a:r>
            <a:r>
              <a:rPr lang="it-IT" sz="1000" dirty="0" smtClean="0"/>
              <a:t> </a:t>
            </a:r>
            <a:r>
              <a:rPr lang="it-IT" sz="1000" dirty="0" err="1" smtClean="0"/>
              <a:t>Developpement</a:t>
            </a:r>
            <a:r>
              <a:rPr lang="it-IT" sz="1000" dirty="0" smtClean="0"/>
              <a:t> </a:t>
            </a:r>
            <a:r>
              <a:rPr lang="it-IT" sz="1000" dirty="0" err="1" smtClean="0"/>
              <a:t>durable.jpgTranslated</a:t>
            </a:r>
            <a:r>
              <a:rPr lang="it-IT" sz="1000" dirty="0" smtClean="0"/>
              <a:t> </a:t>
            </a:r>
            <a:r>
              <a:rPr lang="it-IT" sz="1000" dirty="0" err="1" smtClean="0"/>
              <a:t>from</a:t>
            </a:r>
            <a:r>
              <a:rPr lang="it-IT" sz="1000" dirty="0" smtClean="0"/>
              <a:t> </a:t>
            </a:r>
            <a:r>
              <a:rPr lang="it-IT" sz="1000" dirty="0" err="1" smtClean="0"/>
              <a:t>Developpement</a:t>
            </a:r>
            <a:r>
              <a:rPr lang="it-IT" sz="1000" dirty="0" smtClean="0"/>
              <a:t> </a:t>
            </a:r>
            <a:r>
              <a:rPr lang="it-IT" sz="1000" dirty="0" err="1" smtClean="0"/>
              <a:t>durable.svg</a:t>
            </a:r>
            <a:r>
              <a:rPr lang="it-IT" sz="1000" dirty="0" smtClean="0"/>
              <a:t>, CC BY-SA 3.0, </a:t>
            </a:r>
            <a:r>
              <a:rPr lang="it-IT" sz="1000" dirty="0" smtClean="0">
                <a:hlinkClick r:id="rId3"/>
              </a:rPr>
              <a:t>https://commons.wikimedia.org/w/index.php?curid=1587372</a:t>
            </a:r>
            <a:r>
              <a:rPr lang="it-IT" sz="1000" dirty="0" smtClean="0"/>
              <a:t> </a:t>
            </a:r>
            <a:endParaRPr lang="it-IT" sz="10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191344" y="357166"/>
            <a:ext cx="11233149" cy="648071"/>
          </a:xfrm>
        </p:spPr>
        <p:txBody>
          <a:bodyPr/>
          <a:lstStyle/>
          <a:p>
            <a:r>
              <a:rPr lang="en-GB" dirty="0" smtClean="0">
                <a:latin typeface="Calibri" panose="020F0502020204030204" pitchFamily="34" charset="0"/>
                <a:cs typeface="Calibri" panose="020F0502020204030204" pitchFamily="34" charset="0"/>
              </a:rPr>
              <a:t>How can we get to target?</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191344" y="836811"/>
            <a:ext cx="6506558" cy="4464397"/>
          </a:xfrm>
        </p:spPr>
        <p:txBody>
          <a:bodyPr/>
          <a:lstStyle/>
          <a:p>
            <a:pPr marL="180975" indent="-180975">
              <a:spcBef>
                <a:spcPts val="200"/>
              </a:spcBef>
              <a:spcAft>
                <a:spcPts val="600"/>
              </a:spcAft>
              <a:buFont typeface="Arial" pitchFamily="34" charset="0"/>
              <a:buChar char="•"/>
            </a:pPr>
            <a:r>
              <a:rPr lang="en-US" dirty="0" smtClean="0">
                <a:latin typeface="Calibri" panose="020F0502020204030204" pitchFamily="34" charset="0"/>
                <a:cs typeface="Calibri" panose="020F0502020204030204" pitchFamily="34" charset="0"/>
              </a:rPr>
              <a:t>Select your Ph.D. research topic by thinking broad, but </a:t>
            </a:r>
            <a:r>
              <a:rPr lang="en-US" dirty="0" smtClean="0">
                <a:latin typeface="Calibri" panose="020F0502020204030204" pitchFamily="34" charset="0"/>
                <a:cs typeface="Calibri" panose="020F0502020204030204" pitchFamily="34" charset="0"/>
              </a:rPr>
              <a:t>identify a </a:t>
            </a:r>
            <a:r>
              <a:rPr lang="en-US" dirty="0" smtClean="0">
                <a:latin typeface="Calibri" panose="020F0502020204030204" pitchFamily="34" charset="0"/>
                <a:cs typeface="Calibri" panose="020F0502020204030204" pitchFamily="34" charset="0"/>
              </a:rPr>
              <a:t>well defined and concrete target.</a:t>
            </a:r>
          </a:p>
          <a:p>
            <a:pPr marL="180975" indent="-180975">
              <a:spcBef>
                <a:spcPts val="200"/>
              </a:spcBef>
              <a:spcAft>
                <a:spcPts val="600"/>
              </a:spcAft>
              <a:buFont typeface="Arial" pitchFamily="34" charset="0"/>
              <a:buChar char="•"/>
            </a:pPr>
            <a:r>
              <a:rPr lang="en-US" dirty="0" smtClean="0">
                <a:latin typeface="Calibri" panose="020F0502020204030204" pitchFamily="34" charset="0"/>
                <a:cs typeface="Calibri" panose="020F0502020204030204" pitchFamily="34" charset="0"/>
              </a:rPr>
              <a:t>Think at the societal implications of your results – What is the benefit </a:t>
            </a:r>
            <a:r>
              <a:rPr lang="en-US" dirty="0" smtClean="0">
                <a:latin typeface="Calibri" panose="020F0502020204030204" pitchFamily="34" charset="0"/>
                <a:cs typeface="Calibri" panose="020F0502020204030204" pitchFamily="34" charset="0"/>
              </a:rPr>
              <a:t>for people delivered by your research? </a:t>
            </a:r>
            <a:r>
              <a:rPr lang="en-US" dirty="0" smtClean="0">
                <a:latin typeface="Calibri" panose="020F0502020204030204" pitchFamily="34" charset="0"/>
                <a:cs typeface="Calibri" panose="020F0502020204030204" pitchFamily="34" charset="0"/>
              </a:rPr>
              <a:t>What is the truth that you aim to discover?</a:t>
            </a:r>
          </a:p>
          <a:p>
            <a:pPr marL="180975" indent="-180975">
              <a:spcBef>
                <a:spcPts val="200"/>
              </a:spcBef>
              <a:spcAft>
                <a:spcPts val="600"/>
              </a:spcAft>
              <a:buFont typeface="Arial" pitchFamily="34" charset="0"/>
              <a:buChar char="•"/>
            </a:pPr>
            <a:r>
              <a:rPr lang="en-US" dirty="0" smtClean="0">
                <a:latin typeface="Calibri" panose="020F0502020204030204" pitchFamily="34" charset="0"/>
                <a:cs typeface="Calibri" panose="020F0502020204030204" pitchFamily="34" charset="0"/>
              </a:rPr>
              <a:t>Fix a clear, ambitious but not pretentious target. My suggestion: look courageous and motivated but prudent.</a:t>
            </a:r>
          </a:p>
          <a:p>
            <a:pPr marL="180975" indent="-180975">
              <a:spcBef>
                <a:spcPts val="200"/>
              </a:spcBef>
              <a:spcAft>
                <a:spcPts val="600"/>
              </a:spcAft>
              <a:buFont typeface="Arial" pitchFamily="34" charset="0"/>
              <a:buChar char="•"/>
            </a:pPr>
            <a:r>
              <a:rPr lang="en-US" dirty="0" smtClean="0">
                <a:latin typeface="Calibri" panose="020F0502020204030204" pitchFamily="34" charset="0"/>
                <a:cs typeface="Calibri" panose="020F0502020204030204" pitchFamily="34" charset="0"/>
              </a:rPr>
              <a:t>Elaborate a dream, and a dream publication you would like to publish. You will benefit from your dream publication even if it is not published (mine has not yet been published).</a:t>
            </a:r>
          </a:p>
          <a:p>
            <a:pPr marL="180975" indent="-180975">
              <a:spcBef>
                <a:spcPts val="200"/>
              </a:spcBef>
              <a:spcAft>
                <a:spcPts val="600"/>
              </a:spcAft>
              <a:buFont typeface="Arial" pitchFamily="34" charset="0"/>
              <a:buChar char="•"/>
            </a:pPr>
            <a:r>
              <a:rPr lang="en-US" dirty="0" smtClean="0">
                <a:latin typeface="Calibri" panose="020F0502020204030204" pitchFamily="34" charset="0"/>
                <a:cs typeface="Calibri" panose="020F0502020204030204" pitchFamily="34" charset="0"/>
              </a:rPr>
              <a:t>Identify the broad connections between yours and other disciplines. Can you create innovative concepts? Can you create a new discipline?</a:t>
            </a:r>
          </a:p>
          <a:p>
            <a:pPr marL="180975" indent="-180975">
              <a:spcBef>
                <a:spcPts val="200"/>
              </a:spcBef>
              <a:spcAft>
                <a:spcPts val="600"/>
              </a:spcAft>
              <a:buFont typeface="Arial" pitchFamily="34" charset="0"/>
              <a:buChar char="•"/>
            </a:pPr>
            <a:r>
              <a:rPr lang="en-US" dirty="0" smtClean="0">
                <a:latin typeface="Calibri" panose="020F0502020204030204" pitchFamily="34" charset="0"/>
                <a:cs typeface="Calibri" panose="020F0502020204030204" pitchFamily="34" charset="0"/>
              </a:rPr>
              <a:t>Remind: clever ideas are often based on a relatively simple intuition.</a:t>
            </a:r>
          </a:p>
          <a:p>
            <a:pPr marL="180975" indent="-180975">
              <a:spcBef>
                <a:spcPts val="200"/>
              </a:spcBef>
              <a:spcAft>
                <a:spcPts val="600"/>
              </a:spcAft>
              <a:buFont typeface="Arial" pitchFamily="34" charset="0"/>
              <a:buChar char="•"/>
            </a:pPr>
            <a:r>
              <a:rPr lang="en-US" dirty="0" smtClean="0">
                <a:latin typeface="Calibri" panose="020F0502020204030204" pitchFamily="34" charset="0"/>
                <a:cs typeface="Calibri" panose="020F0502020204030204" pitchFamily="34" charset="0"/>
              </a:rPr>
              <a:t>Base your ideas on a through revision of the literature. This effort takes a while but it’s the better investment for research. Keep up to date!!</a:t>
            </a:r>
          </a:p>
        </p:txBody>
      </p:sp>
      <p:sp>
        <p:nvSpPr>
          <p:cNvPr id="7" name="Rettangolo 6"/>
          <p:cNvSpPr/>
          <p:nvPr/>
        </p:nvSpPr>
        <p:spPr>
          <a:xfrm>
            <a:off x="6840760" y="5909210"/>
            <a:ext cx="4151784" cy="400110"/>
          </a:xfrm>
          <a:prstGeom prst="rect">
            <a:avLst/>
          </a:prstGeom>
        </p:spPr>
        <p:txBody>
          <a:bodyPr wrap="square">
            <a:spAutoFit/>
          </a:bodyPr>
          <a:lstStyle/>
          <a:p>
            <a:r>
              <a:rPr lang="en-US" sz="1000" dirty="0" smtClean="0"/>
              <a:t>By Tiffany </a:t>
            </a:r>
            <a:r>
              <a:rPr lang="en-US" sz="1000" dirty="0" err="1" smtClean="0"/>
              <a:t>Farrant</a:t>
            </a:r>
            <a:r>
              <a:rPr lang="en-US" sz="1000" dirty="0" smtClean="0"/>
              <a:t> - </a:t>
            </a:r>
            <a:r>
              <a:rPr lang="en-US" sz="1000" dirty="0" smtClean="0">
                <a:hlinkClick r:id="rId2"/>
              </a:rPr>
              <a:t>https://www.flickr.com/photos/gdsdigital/4306320940/</a:t>
            </a:r>
            <a:r>
              <a:rPr lang="en-US" sz="1000" dirty="0" smtClean="0"/>
              <a:t>, CC BY 2.0, </a:t>
            </a:r>
            <a:r>
              <a:rPr lang="en-US" sz="1000" dirty="0" smtClean="0">
                <a:hlinkClick r:id="rId3"/>
              </a:rPr>
              <a:t>https://commons.wikimedia.org/w/index.php?curid=72143043</a:t>
            </a:r>
            <a:r>
              <a:rPr lang="en-US" sz="1000" dirty="0" smtClean="0"/>
              <a:t> </a:t>
            </a:r>
            <a:endParaRPr lang="it-IT" sz="1000" dirty="0"/>
          </a:p>
        </p:txBody>
      </p:sp>
      <p:pic>
        <p:nvPicPr>
          <p:cNvPr id="29698" name="Picture 2" descr="https://www.albertomontanari.it/sites/default/files/didattica/sustainabledesign/World_Water_Footprint.png"/>
          <p:cNvPicPr>
            <a:picLocks noChangeAspect="1" noChangeArrowheads="1"/>
          </p:cNvPicPr>
          <p:nvPr/>
        </p:nvPicPr>
        <p:blipFill>
          <a:blip r:embed="rId4"/>
          <a:srcRect/>
          <a:stretch>
            <a:fillRect/>
          </a:stretch>
        </p:blipFill>
        <p:spPr bwMode="auto">
          <a:xfrm>
            <a:off x="6744072" y="-1"/>
            <a:ext cx="5447927" cy="5753507"/>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s://www.albertomontanari.it/sites/default/files/didattica/sustainabledesign/World_Water_Footprint.png"/>
          <p:cNvPicPr>
            <a:picLocks noChangeAspect="1" noChangeArrowheads="1"/>
          </p:cNvPicPr>
          <p:nvPr/>
        </p:nvPicPr>
        <p:blipFill>
          <a:blip r:embed="rId2"/>
          <a:srcRect/>
          <a:stretch>
            <a:fillRect/>
          </a:stretch>
        </p:blipFill>
        <p:spPr bwMode="auto">
          <a:xfrm>
            <a:off x="3418665" y="-1"/>
            <a:ext cx="6493759" cy="6858001"/>
          </a:xfrm>
          <a:prstGeom prst="rect">
            <a:avLst/>
          </a:prstGeom>
          <a:noFill/>
        </p:spPr>
      </p:pic>
      <p:sp>
        <p:nvSpPr>
          <p:cNvPr id="9" name="Segnaposto testo 1"/>
          <p:cNvSpPr>
            <a:spLocks noGrp="1"/>
          </p:cNvSpPr>
          <p:nvPr>
            <p:ph type="body" sz="quarter" idx="10"/>
          </p:nvPr>
        </p:nvSpPr>
        <p:spPr>
          <a:xfrm rot="18207007">
            <a:off x="-1020020" y="2824165"/>
            <a:ext cx="5112568" cy="648071"/>
          </a:xfrm>
        </p:spPr>
        <p:txBody>
          <a:bodyPr/>
          <a:lstStyle/>
          <a:p>
            <a:pPr algn="ctr"/>
            <a:r>
              <a:rPr lang="en-GB" dirty="0" smtClean="0">
                <a:latin typeface="Calibri" panose="020F0502020204030204" pitchFamily="34" charset="0"/>
                <a:cs typeface="Calibri" panose="020F0502020204030204" pitchFamily="34" charset="0"/>
              </a:rPr>
              <a:t>Example #1: global water footprint</a:t>
            </a:r>
            <a:endParaRPr lang="en-GB" dirty="0">
              <a:latin typeface="Calibri" panose="020F0502020204030204" pitchFamily="34" charset="0"/>
              <a:cs typeface="Calibri" panose="020F0502020204030204" pitchFamily="34" charset="0"/>
            </a:endParaRPr>
          </a:p>
        </p:txBody>
      </p:sp>
      <p:sp>
        <p:nvSpPr>
          <p:cNvPr id="10" name="Rettangolo 9"/>
          <p:cNvSpPr/>
          <p:nvPr/>
        </p:nvSpPr>
        <p:spPr>
          <a:xfrm rot="18196540">
            <a:off x="-1186824" y="2927702"/>
            <a:ext cx="6096000" cy="523220"/>
          </a:xfrm>
          <a:prstGeom prst="rect">
            <a:avLst/>
          </a:prstGeom>
        </p:spPr>
        <p:txBody>
          <a:bodyPr>
            <a:spAutoFit/>
          </a:bodyPr>
          <a:lstStyle/>
          <a:p>
            <a:pPr algn="ctr"/>
            <a:r>
              <a:rPr lang="en-US" sz="1400" dirty="0" smtClean="0"/>
              <a:t>Hoekstra, A. Y., &amp; </a:t>
            </a:r>
            <a:r>
              <a:rPr lang="en-US" sz="1400" dirty="0" err="1" smtClean="0"/>
              <a:t>Mekonnen</a:t>
            </a:r>
            <a:r>
              <a:rPr lang="en-US" sz="1400" dirty="0" smtClean="0"/>
              <a:t>, M. M. (2012). The water footprint of humanity. </a:t>
            </a:r>
            <a:r>
              <a:rPr lang="en-US" sz="1400" i="1" dirty="0" smtClean="0"/>
              <a:t>Proceedings of the national academy of sciences</a:t>
            </a:r>
            <a:r>
              <a:rPr lang="en-US" sz="1400" dirty="0" smtClean="0"/>
              <a:t>, </a:t>
            </a:r>
            <a:r>
              <a:rPr lang="en-US" sz="1400" i="1" dirty="0" smtClean="0"/>
              <a:t>109</a:t>
            </a:r>
            <a:r>
              <a:rPr lang="en-US" sz="1400" dirty="0" smtClean="0"/>
              <a:t>(9), 3232-3237.</a:t>
            </a:r>
            <a:endParaRPr lang="en-US" sz="14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63352" y="357166"/>
            <a:ext cx="11233149" cy="648071"/>
          </a:xfrm>
        </p:spPr>
        <p:txBody>
          <a:bodyPr/>
          <a:lstStyle/>
          <a:p>
            <a:r>
              <a:rPr lang="en-GB" dirty="0" smtClean="0">
                <a:latin typeface="Calibri" panose="020F0502020204030204" pitchFamily="34" charset="0"/>
                <a:cs typeface="Calibri" panose="020F0502020204030204" pitchFamily="34" charset="0"/>
              </a:rPr>
              <a:t>Example #2: climate models</a:t>
            </a:r>
            <a:endParaRPr lang="en-GB"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63352" y="1196851"/>
            <a:ext cx="6336704" cy="4464397"/>
          </a:xfrm>
        </p:spPr>
        <p:txBody>
          <a:bodyPr/>
          <a:lstStyle/>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Climate modeling is a meaningful example of interdisciplinarity.</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Climate models bring together: atmosphere, </a:t>
            </a:r>
            <a:r>
              <a:rPr lang="en-US" dirty="0" err="1" smtClean="0">
                <a:latin typeface="Calibri" panose="020F0502020204030204" pitchFamily="34" charset="0"/>
                <a:cs typeface="Calibri" panose="020F0502020204030204" pitchFamily="34" charset="0"/>
              </a:rPr>
              <a:t>cryosphere</a:t>
            </a:r>
            <a:r>
              <a:rPr lang="en-US" dirty="0" smtClean="0">
                <a:latin typeface="Calibri" panose="020F0502020204030204" pitchFamily="34" charset="0"/>
                <a:cs typeface="Calibri" panose="020F0502020204030204" pitchFamily="34" charset="0"/>
              </a:rPr>
              <a:t>, hydrosphere, biosphere, </a:t>
            </a:r>
            <a:r>
              <a:rPr lang="en-US" dirty="0" err="1" smtClean="0">
                <a:latin typeface="Calibri" panose="020F0502020204030204" pitchFamily="34" charset="0"/>
                <a:cs typeface="Calibri" panose="020F0502020204030204" pitchFamily="34" charset="0"/>
              </a:rPr>
              <a:t>technosphere</a:t>
            </a:r>
            <a:r>
              <a:rPr lang="en-US" dirty="0" smtClean="0">
                <a:latin typeface="Calibri" panose="020F0502020204030204" pitchFamily="34" charset="0"/>
                <a:cs typeface="Calibri" panose="020F0502020204030204" pitchFamily="34" charset="0"/>
              </a:rPr>
              <a:t>. </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Many of the above interactions are still poorly explored. In particular, the connection with the </a:t>
            </a:r>
            <a:r>
              <a:rPr lang="en-US" dirty="0" err="1" smtClean="0">
                <a:latin typeface="Calibri" panose="020F0502020204030204" pitchFamily="34" charset="0"/>
                <a:cs typeface="Calibri" panose="020F0502020204030204" pitchFamily="34" charset="0"/>
              </a:rPr>
              <a:t>technosphere</a:t>
            </a:r>
            <a:r>
              <a:rPr lang="en-US" dirty="0" smtClean="0">
                <a:latin typeface="Calibri" panose="020F0502020204030204" pitchFamily="34" charset="0"/>
                <a:cs typeface="Calibri" panose="020F0502020204030204" pitchFamily="34" charset="0"/>
              </a:rPr>
              <a:t> is still modeled as a one way interaction.</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Interesting research questions are still open, like data assimilation and uncertainty assessment.</a:t>
            </a:r>
          </a:p>
          <a:p>
            <a:pPr marL="180975" indent="-180975">
              <a:spcAft>
                <a:spcPts val="1200"/>
              </a:spcAft>
              <a:buFont typeface="Arial" pitchFamily="34" charset="0"/>
              <a:buChar char="•"/>
            </a:pPr>
            <a:r>
              <a:rPr lang="en-US" dirty="0" smtClean="0">
                <a:latin typeface="Calibri" panose="020F0502020204030204" pitchFamily="34" charset="0"/>
                <a:cs typeface="Calibri" panose="020F0502020204030204" pitchFamily="34" charset="0"/>
              </a:rPr>
              <a:t>Other interesting question are related to land surface modeling in the framework of climate models.</a:t>
            </a:r>
          </a:p>
          <a:p>
            <a:pPr marL="180975" indent="-180975">
              <a:spcAft>
                <a:spcPts val="1200"/>
              </a:spcAft>
              <a:buFont typeface="Arial" pitchFamily="34" charset="0"/>
              <a:buChar char="•"/>
            </a:pPr>
            <a:r>
              <a:rPr lang="en-US" b="1" dirty="0" smtClean="0">
                <a:solidFill>
                  <a:srgbClr val="FF0000"/>
                </a:solidFill>
                <a:latin typeface="Calibri" panose="020F0502020204030204" pitchFamily="34" charset="0"/>
                <a:cs typeface="Calibri" panose="020F0502020204030204" pitchFamily="34" charset="0"/>
              </a:rPr>
              <a:t>Climate adaptation and interaction with engineering are also interesting opportunities </a:t>
            </a:r>
            <a:r>
              <a:rPr lang="en-US" dirty="0" smtClean="0">
                <a:latin typeface="Calibri" panose="020F0502020204030204" pitchFamily="34" charset="0"/>
                <a:cs typeface="Calibri" panose="020F0502020204030204" pitchFamily="34" charset="0"/>
              </a:rPr>
              <a:t>(see next example)</a:t>
            </a:r>
          </a:p>
        </p:txBody>
      </p:sp>
      <p:sp>
        <p:nvSpPr>
          <p:cNvPr id="7" name="Rettangolo 6"/>
          <p:cNvSpPr/>
          <p:nvPr/>
        </p:nvSpPr>
        <p:spPr>
          <a:xfrm>
            <a:off x="6840760" y="5517232"/>
            <a:ext cx="4151784" cy="400110"/>
          </a:xfrm>
          <a:prstGeom prst="rect">
            <a:avLst/>
          </a:prstGeom>
        </p:spPr>
        <p:txBody>
          <a:bodyPr wrap="square">
            <a:spAutoFit/>
          </a:bodyPr>
          <a:lstStyle/>
          <a:p>
            <a:r>
              <a:rPr lang="en-US" sz="1000" dirty="0" smtClean="0"/>
              <a:t>Grid representation of the climate system by GCMs. Processes that are reproduced include physical and chemical phenomena. Image source: NOAA. </a:t>
            </a:r>
            <a:endParaRPr lang="it-IT" sz="1000" dirty="0"/>
          </a:p>
        </p:txBody>
      </p:sp>
      <p:pic>
        <p:nvPicPr>
          <p:cNvPr id="30722" name="Picture 2" descr="https://www.albertomontanari.it/sites/default/files/didattica/sustainabledesign/AtmosphericModelSchematic.png"/>
          <p:cNvPicPr>
            <a:picLocks noChangeAspect="1" noChangeArrowheads="1"/>
          </p:cNvPicPr>
          <p:nvPr/>
        </p:nvPicPr>
        <p:blipFill>
          <a:blip r:embed="rId2"/>
          <a:srcRect/>
          <a:stretch>
            <a:fillRect/>
          </a:stretch>
        </p:blipFill>
        <p:spPr bwMode="auto">
          <a:xfrm>
            <a:off x="6888088" y="332656"/>
            <a:ext cx="5143500" cy="4876801"/>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sellaDiTesto 11"/>
          <p:cNvSpPr txBox="1"/>
          <p:nvPr/>
        </p:nvSpPr>
        <p:spPr>
          <a:xfrm>
            <a:off x="312712" y="1012666"/>
            <a:ext cx="12192000" cy="400110"/>
          </a:xfrm>
          <a:prstGeom prst="rect">
            <a:avLst/>
          </a:prstGeom>
          <a:noFill/>
        </p:spPr>
        <p:txBody>
          <a:bodyPr wrap="square" rtlCol="0">
            <a:spAutoFit/>
          </a:bodyPr>
          <a:lstStyle/>
          <a:p>
            <a:pPr algn="ctr"/>
            <a:r>
              <a:rPr lang="en-US" sz="2000" b="1" u="none" dirty="0" smtClean="0">
                <a:latin typeface="Calibri" pitchFamily="34" charset="0"/>
              </a:rPr>
              <a:t>The drought of </a:t>
            </a:r>
            <a:r>
              <a:rPr lang="en-US" sz="2000" b="1" u="none" dirty="0" err="1" smtClean="0">
                <a:latin typeface="Calibri" pitchFamily="34" charset="0"/>
              </a:rPr>
              <a:t>Capetown</a:t>
            </a:r>
            <a:r>
              <a:rPr lang="en-US" sz="2000" b="1" u="none" dirty="0" smtClean="0">
                <a:latin typeface="Calibri" pitchFamily="34" charset="0"/>
              </a:rPr>
              <a:t> (2015-2018)</a:t>
            </a:r>
            <a:endParaRPr lang="en-US" sz="1200" b="1" u="none" dirty="0" smtClean="0">
              <a:latin typeface="Calibri" pitchFamily="34" charset="0"/>
            </a:endParaRPr>
          </a:p>
        </p:txBody>
      </p:sp>
      <p:sp>
        <p:nvSpPr>
          <p:cNvPr id="16" name="Rettangolo 15"/>
          <p:cNvSpPr/>
          <p:nvPr/>
        </p:nvSpPr>
        <p:spPr>
          <a:xfrm>
            <a:off x="239348" y="2765246"/>
            <a:ext cx="4704523" cy="1815882"/>
          </a:xfrm>
          <a:prstGeom prst="rect">
            <a:avLst/>
          </a:prstGeom>
        </p:spPr>
        <p:txBody>
          <a:bodyPr wrap="square">
            <a:spAutoFit/>
          </a:bodyPr>
          <a:lstStyle/>
          <a:p>
            <a:pPr marL="85725" indent="-85725">
              <a:buFont typeface="Arial" pitchFamily="34" charset="0"/>
              <a:buChar char="•"/>
            </a:pPr>
            <a:r>
              <a:rPr lang="it-IT" sz="1400" u="none" dirty="0" smtClean="0"/>
              <a:t>The </a:t>
            </a:r>
            <a:r>
              <a:rPr lang="it-IT" sz="1400" u="none" dirty="0" err="1" smtClean="0"/>
              <a:t>drought</a:t>
            </a:r>
            <a:r>
              <a:rPr lang="it-IT" sz="1400" u="none" dirty="0" smtClean="0"/>
              <a:t> </a:t>
            </a:r>
            <a:r>
              <a:rPr lang="it-IT" sz="1400" u="none" dirty="0" err="1" smtClean="0"/>
              <a:t>induced</a:t>
            </a:r>
            <a:r>
              <a:rPr lang="it-IT" sz="1400" u="none" dirty="0" smtClean="0"/>
              <a:t> a </a:t>
            </a:r>
            <a:r>
              <a:rPr lang="it-IT" sz="1400" u="none" dirty="0" err="1" smtClean="0"/>
              <a:t>critical</a:t>
            </a:r>
            <a:r>
              <a:rPr lang="it-IT" sz="1400" u="none" dirty="0" smtClean="0"/>
              <a:t> situation in Cape Town.</a:t>
            </a:r>
          </a:p>
          <a:p>
            <a:pPr marL="85725" indent="-85725">
              <a:buFont typeface="Arial" pitchFamily="34" charset="0"/>
              <a:buChar char="•"/>
            </a:pPr>
            <a:endParaRPr lang="en-US" sz="1400" dirty="0" smtClean="0"/>
          </a:p>
          <a:p>
            <a:pPr marL="85725" indent="-85725">
              <a:buFont typeface="Arial" pitchFamily="34" charset="0"/>
              <a:buChar char="•"/>
            </a:pPr>
            <a:r>
              <a:rPr lang="en-US" sz="1400" u="none" dirty="0" smtClean="0"/>
              <a:t>Restrictions were introduced to water use.</a:t>
            </a:r>
          </a:p>
          <a:p>
            <a:pPr marL="85725" indent="-85725">
              <a:buFont typeface="Arial" pitchFamily="34" charset="0"/>
              <a:buChar char="•"/>
            </a:pPr>
            <a:endParaRPr lang="en-US" sz="1400" dirty="0" smtClean="0"/>
          </a:p>
          <a:p>
            <a:pPr marL="85725" indent="-85725">
              <a:buFont typeface="Arial" pitchFamily="34" charset="0"/>
              <a:buChar char="•"/>
            </a:pPr>
            <a:r>
              <a:rPr lang="en-US" sz="1400" u="none" dirty="0" smtClean="0"/>
              <a:t>The crisis had relevant societal implications.</a:t>
            </a:r>
          </a:p>
          <a:p>
            <a:pPr marL="85725" indent="-85725">
              <a:buFont typeface="Arial" pitchFamily="34" charset="0"/>
              <a:buChar char="•"/>
            </a:pPr>
            <a:endParaRPr lang="en-US" sz="1400" dirty="0" smtClean="0"/>
          </a:p>
          <a:p>
            <a:pPr marL="85725" indent="-85725">
              <a:buFont typeface="Arial" pitchFamily="34" charset="0"/>
              <a:buChar char="•"/>
            </a:pPr>
            <a:endParaRPr lang="it-IT" sz="1400" u="none" dirty="0" smtClean="0"/>
          </a:p>
          <a:p>
            <a:pPr marL="85725" indent="-85725"/>
            <a:endParaRPr lang="it-IT" sz="1400" u="none" dirty="0" smtClean="0"/>
          </a:p>
        </p:txBody>
      </p:sp>
      <p:sp>
        <p:nvSpPr>
          <p:cNvPr id="17" name="Rettangolo 16"/>
          <p:cNvSpPr/>
          <p:nvPr/>
        </p:nvSpPr>
        <p:spPr>
          <a:xfrm>
            <a:off x="5159895" y="5364505"/>
            <a:ext cx="6768753" cy="584775"/>
          </a:xfrm>
          <a:prstGeom prst="rect">
            <a:avLst/>
          </a:prstGeom>
          <a:solidFill>
            <a:schemeClr val="bg1"/>
          </a:solidFill>
        </p:spPr>
        <p:txBody>
          <a:bodyPr wrap="square">
            <a:spAutoFit/>
          </a:bodyPr>
          <a:lstStyle/>
          <a:p>
            <a:pPr algn="ctr"/>
            <a:r>
              <a:rPr lang="it-IT" sz="1200" u="none" dirty="0" smtClean="0"/>
              <a:t>Water </a:t>
            </a:r>
            <a:r>
              <a:rPr lang="it-IT" sz="1200" u="none" dirty="0" err="1" smtClean="0"/>
              <a:t>balance</a:t>
            </a:r>
            <a:r>
              <a:rPr lang="it-IT" sz="1200" u="none" dirty="0" smtClean="0"/>
              <a:t> </a:t>
            </a:r>
            <a:r>
              <a:rPr lang="it-IT" sz="1200" u="none" dirty="0" err="1" smtClean="0"/>
              <a:t>for</a:t>
            </a:r>
            <a:r>
              <a:rPr lang="it-IT" sz="1200" u="none" dirty="0" smtClean="0"/>
              <a:t> the water </a:t>
            </a:r>
            <a:r>
              <a:rPr lang="it-IT" sz="1200" u="none" dirty="0" err="1" smtClean="0"/>
              <a:t>supply</a:t>
            </a:r>
            <a:r>
              <a:rPr lang="it-IT" sz="1200" u="none" dirty="0" smtClean="0"/>
              <a:t> system </a:t>
            </a:r>
            <a:r>
              <a:rPr lang="it-IT" sz="1200" u="none" dirty="0" err="1" smtClean="0"/>
              <a:t>of</a:t>
            </a:r>
            <a:r>
              <a:rPr lang="it-IT" sz="1200" u="none" dirty="0" smtClean="0"/>
              <a:t> Cape Town </a:t>
            </a:r>
            <a:r>
              <a:rPr lang="it-IT" sz="1200" u="none" dirty="0" err="1" smtClean="0"/>
              <a:t>as</a:t>
            </a:r>
            <a:r>
              <a:rPr lang="it-IT" sz="1200" u="none" dirty="0" smtClean="0"/>
              <a:t> </a:t>
            </a:r>
            <a:r>
              <a:rPr lang="it-IT" sz="1200" u="none" dirty="0" err="1" smtClean="0"/>
              <a:t>depicted</a:t>
            </a:r>
            <a:r>
              <a:rPr lang="it-IT" sz="1200" u="none" dirty="0" smtClean="0"/>
              <a:t> </a:t>
            </a:r>
            <a:r>
              <a:rPr lang="it-IT" sz="1200" u="none" dirty="0" err="1" smtClean="0"/>
              <a:t>by</a:t>
            </a:r>
            <a:r>
              <a:rPr lang="it-IT" sz="1200" u="none" dirty="0" smtClean="0"/>
              <a:t> a master </a:t>
            </a:r>
            <a:r>
              <a:rPr lang="it-IT" sz="1200" u="none" dirty="0" err="1" smtClean="0"/>
              <a:t>plan</a:t>
            </a:r>
            <a:r>
              <a:rPr lang="it-IT" sz="1200" u="none" dirty="0" smtClean="0"/>
              <a:t> </a:t>
            </a:r>
            <a:r>
              <a:rPr lang="it-IT" sz="1200" dirty="0" smtClean="0"/>
              <a:t> </a:t>
            </a:r>
            <a:r>
              <a:rPr lang="it-IT" sz="1200" u="none" dirty="0" err="1" smtClean="0"/>
              <a:t>proposed</a:t>
            </a:r>
            <a:r>
              <a:rPr lang="it-IT" sz="1200" u="none" dirty="0" smtClean="0"/>
              <a:t> in 2007</a:t>
            </a:r>
          </a:p>
          <a:p>
            <a:pPr algn="ctr"/>
            <a:r>
              <a:rPr lang="it-IT" sz="1000" u="none" dirty="0" err="1" smtClean="0"/>
              <a:t>From</a:t>
            </a:r>
            <a:r>
              <a:rPr lang="it-IT" sz="1000" u="none" dirty="0" smtClean="0"/>
              <a:t>: </a:t>
            </a:r>
            <a:r>
              <a:rPr lang="en-US" sz="1000" u="none" dirty="0" smtClean="0"/>
              <a:t>Muller, M. (2017). Understanding the origins of Cape Town’s water crisis. Civil Engineering= </a:t>
            </a:r>
            <a:r>
              <a:rPr lang="en-US" sz="1000" u="none" dirty="0" err="1" smtClean="0"/>
              <a:t>Siviele</a:t>
            </a:r>
            <a:r>
              <a:rPr lang="en-US" sz="1000" u="none" dirty="0" smtClean="0"/>
              <a:t> </a:t>
            </a:r>
            <a:r>
              <a:rPr lang="en-US" sz="1000" u="none" dirty="0" err="1" smtClean="0"/>
              <a:t>Ingenieurswese</a:t>
            </a:r>
            <a:r>
              <a:rPr lang="en-US" sz="1000" u="none" dirty="0" smtClean="0"/>
              <a:t>, 2017(v25i5), 11-16.</a:t>
            </a:r>
            <a:endParaRPr lang="it-IT" sz="1000" u="none" dirty="0"/>
          </a:p>
        </p:txBody>
      </p:sp>
      <p:sp>
        <p:nvSpPr>
          <p:cNvPr id="7" name="Rettangolo 6"/>
          <p:cNvSpPr/>
          <p:nvPr/>
        </p:nvSpPr>
        <p:spPr>
          <a:xfrm>
            <a:off x="239350" y="1609055"/>
            <a:ext cx="11713301" cy="307777"/>
          </a:xfrm>
          <a:prstGeom prst="rect">
            <a:avLst/>
          </a:prstGeom>
        </p:spPr>
        <p:txBody>
          <a:bodyPr wrap="square">
            <a:spAutoFit/>
          </a:bodyPr>
          <a:lstStyle/>
          <a:p>
            <a:pPr marL="85725" indent="-85725">
              <a:buFont typeface="Arial" pitchFamily="34" charset="0"/>
              <a:buChar char="•"/>
            </a:pPr>
            <a:r>
              <a:rPr lang="it-IT" sz="1400" u="none" dirty="0" err="1" smtClean="0"/>
              <a:t>From</a:t>
            </a:r>
            <a:r>
              <a:rPr lang="it-IT" sz="1400" u="none" dirty="0" smtClean="0"/>
              <a:t> 2014 </a:t>
            </a:r>
            <a:r>
              <a:rPr lang="it-IT" sz="1400" u="none" dirty="0" err="1" smtClean="0"/>
              <a:t>to</a:t>
            </a:r>
            <a:r>
              <a:rPr lang="it-IT" sz="1400" u="none" dirty="0" smtClean="0"/>
              <a:t> 2017 a </a:t>
            </a:r>
            <a:r>
              <a:rPr lang="it-IT" sz="1400" u="none" dirty="0" err="1" smtClean="0"/>
              <a:t>multi-year</a:t>
            </a:r>
            <a:r>
              <a:rPr lang="it-IT" sz="1400" u="none" dirty="0" smtClean="0"/>
              <a:t> </a:t>
            </a:r>
            <a:r>
              <a:rPr lang="it-IT" sz="1400" u="none" dirty="0" err="1" smtClean="0"/>
              <a:t>drought</a:t>
            </a:r>
            <a:r>
              <a:rPr lang="it-IT" sz="1400" u="none" dirty="0" smtClean="0"/>
              <a:t> hit Cape Town, </a:t>
            </a:r>
            <a:r>
              <a:rPr lang="it-IT" sz="1400" u="none" dirty="0" err="1" smtClean="0"/>
              <a:t>after</a:t>
            </a:r>
            <a:r>
              <a:rPr lang="it-IT" sz="1400" u="none" dirty="0" smtClean="0"/>
              <a:t> some </a:t>
            </a:r>
            <a:r>
              <a:rPr lang="it-IT" sz="1400" u="none" dirty="0" err="1" smtClean="0"/>
              <a:t>years</a:t>
            </a:r>
            <a:r>
              <a:rPr lang="it-IT" sz="1400" u="none" dirty="0" smtClean="0"/>
              <a:t> </a:t>
            </a:r>
            <a:r>
              <a:rPr lang="it-IT" sz="1400" u="none" dirty="0" err="1" smtClean="0"/>
              <a:t>of</a:t>
            </a:r>
            <a:r>
              <a:rPr lang="it-IT" sz="1400" u="none" dirty="0" smtClean="0"/>
              <a:t> </a:t>
            </a:r>
            <a:r>
              <a:rPr lang="it-IT" sz="1400" u="none" dirty="0" err="1" smtClean="0"/>
              <a:t>precipitation</a:t>
            </a:r>
            <a:r>
              <a:rPr lang="it-IT" sz="1400" u="none" dirty="0" smtClean="0"/>
              <a:t> </a:t>
            </a:r>
            <a:r>
              <a:rPr lang="it-IT" sz="1400" u="none" dirty="0" err="1" smtClean="0"/>
              <a:t>abundance</a:t>
            </a:r>
            <a:r>
              <a:rPr lang="it-IT" sz="1400" u="none" dirty="0" smtClean="0"/>
              <a:t>.</a:t>
            </a:r>
            <a:endParaRPr lang="it-IT" sz="1400" u="none" dirty="0"/>
          </a:p>
        </p:txBody>
      </p:sp>
      <p:pic>
        <p:nvPicPr>
          <p:cNvPr id="48130" name="Picture 2"/>
          <p:cNvPicPr>
            <a:picLocks noChangeAspect="1" noChangeArrowheads="1"/>
          </p:cNvPicPr>
          <p:nvPr/>
        </p:nvPicPr>
        <p:blipFill>
          <a:blip r:embed="rId2" cstate="print"/>
          <a:srcRect/>
          <a:stretch>
            <a:fillRect/>
          </a:stretch>
        </p:blipFill>
        <p:spPr bwMode="auto">
          <a:xfrm>
            <a:off x="5519936" y="1988840"/>
            <a:ext cx="5799715" cy="3351619"/>
          </a:xfrm>
          <a:prstGeom prst="rect">
            <a:avLst/>
          </a:prstGeom>
          <a:noFill/>
          <a:ln w="9525">
            <a:noFill/>
            <a:miter lim="800000"/>
            <a:headEnd/>
            <a:tailEnd/>
          </a:ln>
          <a:effectLst/>
        </p:spPr>
      </p:pic>
      <p:sp>
        <p:nvSpPr>
          <p:cNvPr id="9" name="Segnaposto testo 1"/>
          <p:cNvSpPr txBox="1">
            <a:spLocks/>
          </p:cNvSpPr>
          <p:nvPr/>
        </p:nvSpPr>
        <p:spPr>
          <a:xfrm>
            <a:off x="263352" y="357166"/>
            <a:ext cx="11233149" cy="648071"/>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en-GB" sz="2400" b="1" dirty="0" smtClean="0">
                <a:solidFill>
                  <a:srgbClr val="BD2B0B"/>
                </a:solidFill>
                <a:latin typeface="Calibri" panose="020F0502020204030204" pitchFamily="34" charset="0"/>
                <a:cs typeface="Calibri" panose="020F0502020204030204" pitchFamily="34" charset="0"/>
              </a:rPr>
              <a:t>Example #3: multi-year droughts</a:t>
            </a:r>
            <a:endParaRPr lang="en-GB" sz="2400" b="1" dirty="0">
              <a:solidFill>
                <a:srgbClr val="BD2B0B"/>
              </a:solidFill>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sellaDiTesto 11"/>
          <p:cNvSpPr txBox="1"/>
          <p:nvPr/>
        </p:nvSpPr>
        <p:spPr>
          <a:xfrm>
            <a:off x="312712" y="1012666"/>
            <a:ext cx="12192000" cy="400110"/>
          </a:xfrm>
          <a:prstGeom prst="rect">
            <a:avLst/>
          </a:prstGeom>
          <a:noFill/>
        </p:spPr>
        <p:txBody>
          <a:bodyPr wrap="square" rtlCol="0">
            <a:spAutoFit/>
          </a:bodyPr>
          <a:lstStyle/>
          <a:p>
            <a:pPr algn="ctr"/>
            <a:r>
              <a:rPr lang="en-US" sz="2000" b="1" u="none" dirty="0" smtClean="0">
                <a:latin typeface="Calibri" pitchFamily="34" charset="0"/>
              </a:rPr>
              <a:t>The drought of California (2011-2017)</a:t>
            </a:r>
            <a:endParaRPr lang="en-US" sz="1200" b="1" u="none" dirty="0" smtClean="0">
              <a:latin typeface="Calibri" pitchFamily="34" charset="0"/>
            </a:endParaRPr>
          </a:p>
        </p:txBody>
      </p:sp>
      <p:sp>
        <p:nvSpPr>
          <p:cNvPr id="9" name="Segnaposto testo 1"/>
          <p:cNvSpPr txBox="1">
            <a:spLocks/>
          </p:cNvSpPr>
          <p:nvPr/>
        </p:nvSpPr>
        <p:spPr>
          <a:xfrm>
            <a:off x="263352" y="357166"/>
            <a:ext cx="11233149" cy="648071"/>
          </a:xfrm>
          <a:prstGeom prst="rect">
            <a:avLst/>
          </a:prstGeom>
        </p:spPr>
        <p:txBody>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en-GB" sz="2400" b="1" dirty="0" smtClean="0">
                <a:solidFill>
                  <a:srgbClr val="BD2B0B"/>
                </a:solidFill>
                <a:latin typeface="Calibri" panose="020F0502020204030204" pitchFamily="34" charset="0"/>
                <a:cs typeface="Calibri" panose="020F0502020204030204" pitchFamily="34" charset="0"/>
              </a:rPr>
              <a:t>Example #3: multi-year droughts</a:t>
            </a:r>
            <a:endParaRPr lang="en-GB" sz="2400" b="1" dirty="0">
              <a:solidFill>
                <a:srgbClr val="BD2B0B"/>
              </a:solidFill>
              <a:latin typeface="Calibri" panose="020F0502020204030204" pitchFamily="34" charset="0"/>
              <a:cs typeface="Calibri" panose="020F0502020204030204" pitchFamily="34" charset="0"/>
            </a:endParaRPr>
          </a:p>
        </p:txBody>
      </p:sp>
      <p:sp>
        <p:nvSpPr>
          <p:cNvPr id="8" name="Rettangolo 7"/>
          <p:cNvSpPr/>
          <p:nvPr/>
        </p:nvSpPr>
        <p:spPr>
          <a:xfrm>
            <a:off x="875928" y="2262931"/>
            <a:ext cx="5035430" cy="2462213"/>
          </a:xfrm>
          <a:prstGeom prst="rect">
            <a:avLst/>
          </a:prstGeom>
        </p:spPr>
        <p:txBody>
          <a:bodyPr wrap="square">
            <a:spAutoFit/>
          </a:bodyPr>
          <a:lstStyle/>
          <a:p>
            <a:pPr marL="112713" indent="-112713" algn="just">
              <a:buFont typeface="Arial" pitchFamily="34" charset="0"/>
              <a:buChar char="•"/>
            </a:pPr>
            <a:r>
              <a:rPr lang="en-US" sz="1400" u="none" dirty="0" smtClean="0"/>
              <a:t>During 2011-2017 California was hit by a long drought that looks unprecedent</a:t>
            </a:r>
            <a:r>
              <a:rPr lang="en-US" sz="1400" dirty="0" smtClean="0"/>
              <a:t>ed in the available observation period</a:t>
            </a:r>
            <a:r>
              <a:rPr lang="en-US" sz="1400" u="none" dirty="0" smtClean="0"/>
              <a:t>.</a:t>
            </a:r>
          </a:p>
          <a:p>
            <a:pPr marL="112713" indent="-112713" algn="just">
              <a:buFont typeface="Arial" pitchFamily="34" charset="0"/>
              <a:buChar char="•"/>
            </a:pPr>
            <a:endParaRPr lang="en-US" sz="1400" u="none" dirty="0" smtClean="0"/>
          </a:p>
          <a:p>
            <a:pPr marL="112713" indent="-112713" algn="just">
              <a:buFont typeface="Arial" pitchFamily="34" charset="0"/>
              <a:buChar char="•"/>
            </a:pPr>
            <a:r>
              <a:rPr lang="en-US" sz="1400" u="none" dirty="0" smtClean="0"/>
              <a:t>The impact of the drought was massive. About 102 millions of trees were lost. </a:t>
            </a:r>
          </a:p>
          <a:p>
            <a:pPr marL="112713" indent="-112713" algn="just">
              <a:buFont typeface="Arial" pitchFamily="34" charset="0"/>
              <a:buChar char="•"/>
            </a:pPr>
            <a:endParaRPr lang="en-US" sz="1400" dirty="0" smtClean="0"/>
          </a:p>
          <a:p>
            <a:pPr marL="112713" indent="-112713" algn="just">
              <a:buFont typeface="Arial" pitchFamily="34" charset="0"/>
              <a:buChar char="•"/>
            </a:pPr>
            <a:r>
              <a:rPr lang="en-US" sz="1400" u="none" dirty="0" smtClean="0"/>
              <a:t>The drought was caused by an unusual circulation pattern in the atmosphere.</a:t>
            </a:r>
          </a:p>
          <a:p>
            <a:pPr marL="112713" indent="-112713" algn="just">
              <a:buFont typeface="Arial" pitchFamily="34" charset="0"/>
              <a:buChar char="•"/>
            </a:pPr>
            <a:endParaRPr lang="en-US" sz="1400" u="none" dirty="0" smtClean="0"/>
          </a:p>
          <a:p>
            <a:pPr marL="112713" indent="-112713" algn="just">
              <a:buFont typeface="Arial" pitchFamily="34" charset="0"/>
              <a:buChar char="•"/>
            </a:pPr>
            <a:r>
              <a:rPr lang="en-US" sz="1400" u="none" dirty="0" smtClean="0"/>
              <a:t>In February 2017 a long period of rainfall closed the sequence of dry years.</a:t>
            </a:r>
          </a:p>
        </p:txBody>
      </p:sp>
      <p:pic>
        <p:nvPicPr>
          <p:cNvPr id="10" name="Immagine 9" descr="Progression_of_the_2012-2014_historic_California_drought,_from_December_2013_to_July_2014.gif"/>
          <p:cNvPicPr>
            <a:picLocks noChangeAspect="1"/>
          </p:cNvPicPr>
          <p:nvPr/>
        </p:nvPicPr>
        <p:blipFill>
          <a:blip r:embed="rId2" cstate="print"/>
          <a:stretch>
            <a:fillRect/>
          </a:stretch>
        </p:blipFill>
        <p:spPr>
          <a:xfrm>
            <a:off x="6339986" y="1719477"/>
            <a:ext cx="3309946" cy="3084268"/>
          </a:xfrm>
          <a:prstGeom prst="rect">
            <a:avLst/>
          </a:prstGeom>
        </p:spPr>
      </p:pic>
      <p:sp>
        <p:nvSpPr>
          <p:cNvPr id="11" name="Rettangolo 10"/>
          <p:cNvSpPr/>
          <p:nvPr/>
        </p:nvSpPr>
        <p:spPr>
          <a:xfrm>
            <a:off x="6411424" y="5005625"/>
            <a:ext cx="3428992" cy="1015663"/>
          </a:xfrm>
          <a:prstGeom prst="rect">
            <a:avLst/>
          </a:prstGeom>
        </p:spPr>
        <p:txBody>
          <a:bodyPr wrap="square">
            <a:spAutoFit/>
          </a:bodyPr>
          <a:lstStyle/>
          <a:p>
            <a:r>
              <a:rPr lang="en-US" sz="1200" u="none" dirty="0" smtClean="0"/>
              <a:t>By National Drought Mitigation Center - http://www.motherjones.com/blue-marble/2014/08?page=1, Public Domain, https://commons.wikimedia.org/w/index.php?curid=37336636</a:t>
            </a:r>
            <a:endParaRPr lang="it-IT" sz="1200" u="non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4314</TotalTime>
  <Words>1844</Words>
  <Application>Microsoft Office PowerPoint</Application>
  <PresentationFormat>Personalizzato</PresentationFormat>
  <Paragraphs>148</Paragraphs>
  <Slides>18</Slides>
  <Notes>0</Notes>
  <HiddenSlides>0</HiddenSlides>
  <MMClips>0</MMClips>
  <ScaleCrop>false</ScaleCrop>
  <HeadingPairs>
    <vt:vector size="4" baseType="variant">
      <vt:variant>
        <vt:lpstr>Tema</vt:lpstr>
      </vt:variant>
      <vt:variant>
        <vt:i4>3</vt:i4>
      </vt:variant>
      <vt:variant>
        <vt:lpstr>Titoli diapositive</vt:lpstr>
      </vt:variant>
      <vt:variant>
        <vt:i4>18</vt:i4>
      </vt:variant>
    </vt:vector>
  </HeadingPairs>
  <TitlesOfParts>
    <vt:vector size="21"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Alberto</cp:lastModifiedBy>
  <cp:revision>216</cp:revision>
  <dcterms:created xsi:type="dcterms:W3CDTF">2017-11-13T10:11:35Z</dcterms:created>
  <dcterms:modified xsi:type="dcterms:W3CDTF">2020-11-09T13:50:29Z</dcterms:modified>
</cp:coreProperties>
</file>