
<file path=[Content_Types].xml><?xml version="1.0" encoding="utf-8"?>
<Types xmlns="http://schemas.openxmlformats.org/package/2006/content-types">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5.xml" ContentType="application/vnd.openxmlformats-officedocument.presentationml.slide+xml"/>
  <Override PartName="/ppt/slides/slide6.xml" ContentType="application/vnd.openxmlformats-officedocument.presentationml.slide+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slideLayouts/slideLayout6.xml" ContentType="application/vnd.openxmlformats-officedocument.presentationml.slideLayout+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 id="2147483660" r:id="rId2"/>
    <p:sldMasterId id="2147483671" r:id="rId3"/>
  </p:sldMasterIdLst>
  <p:sldIdLst>
    <p:sldId id="263" r:id="rId4"/>
    <p:sldId id="265" r:id="rId5"/>
    <p:sldId id="268" r:id="rId6"/>
    <p:sldId id="266" r:id="rId7"/>
    <p:sldId id="269" r:id="rId8"/>
    <p:sldId id="270" r:id="rId9"/>
    <p:sldId id="276" r:id="rId10"/>
    <p:sldId id="271" r:id="rId11"/>
    <p:sldId id="272" r:id="rId12"/>
    <p:sldId id="277" r:id="rId13"/>
    <p:sldId id="278" r:id="rId14"/>
    <p:sldId id="273" r:id="rId15"/>
    <p:sldId id="274" r:id="rId16"/>
    <p:sldId id="282" r:id="rId17"/>
    <p:sldId id="281" r:id="rId18"/>
  </p:sldIdLst>
  <p:sldSz cx="12192000" cy="6858000"/>
  <p:notesSz cx="6858000" cy="9144000"/>
  <p:defaultText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3366FF"/>
    <a:srgbClr val="BD2B0B"/>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0031" autoAdjust="0"/>
    <p:restoredTop sz="94604" autoAdjust="0"/>
  </p:normalViewPr>
  <p:slideViewPr>
    <p:cSldViewPr showGuides="1">
      <p:cViewPr varScale="1">
        <p:scale>
          <a:sx n="105" d="100"/>
          <a:sy n="105" d="100"/>
        </p:scale>
        <p:origin x="-114" y="-366"/>
      </p:cViewPr>
      <p:guideLst>
        <p:guide orient="horz" pos="2160"/>
        <p:guide pos="3840"/>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3" Type="http://schemas.openxmlformats.org/officeDocument/2006/relationships/slideMaster" Target="slideMasters/slideMaster3.xml"/><Relationship Id="rId21" Type="http://schemas.openxmlformats.org/officeDocument/2006/relationships/theme" Target="theme/theme1.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5" Type="http://schemas.openxmlformats.org/officeDocument/2006/relationships/slide" Target="slides/slide2.xml"/><Relationship Id="rId15" Type="http://schemas.openxmlformats.org/officeDocument/2006/relationships/slide" Target="slides/slide12.xml"/><Relationship Id="rId10" Type="http://schemas.openxmlformats.org/officeDocument/2006/relationships/slide" Target="slides/slide7.xml"/><Relationship Id="rId19" Type="http://schemas.openxmlformats.org/officeDocument/2006/relationships/presProps" Target="presProps.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Layout COPERTINA">
    <p:spTree>
      <p:nvGrpSpPr>
        <p:cNvPr id="1" name=""/>
        <p:cNvGrpSpPr/>
        <p:nvPr/>
      </p:nvGrpSpPr>
      <p:grpSpPr>
        <a:xfrm>
          <a:off x="0" y="0"/>
          <a:ext cx="0" cy="0"/>
          <a:chOff x="0" y="0"/>
          <a:chExt cx="0" cy="0"/>
        </a:xfrm>
      </p:grpSpPr>
      <p:sp>
        <p:nvSpPr>
          <p:cNvPr id="3" name="Segnaposto testo 2"/>
          <p:cNvSpPr>
            <a:spLocks noGrp="1"/>
          </p:cNvSpPr>
          <p:nvPr>
            <p:ph type="body" sz="quarter" idx="10" hasCustomPrompt="1"/>
          </p:nvPr>
        </p:nvSpPr>
        <p:spPr>
          <a:xfrm>
            <a:off x="4751851" y="548680"/>
            <a:ext cx="6913364" cy="4536504"/>
          </a:xfrm>
          <a:prstGeom prst="rect">
            <a:avLst/>
          </a:prstGeom>
        </p:spPr>
        <p:txBody>
          <a:bodyPr anchor="ctr" anchorCtr="0"/>
          <a:lstStyle>
            <a:lvl1pPr marL="0" indent="0">
              <a:buNone/>
              <a:defRPr sz="3600" b="1">
                <a:solidFill>
                  <a:schemeClr val="bg1"/>
                </a:solidFill>
                <a:latin typeface="Century Gothic" panose="020B0502020202020204" pitchFamily="34" charset="0"/>
              </a:defRPr>
            </a:lvl1pPr>
          </a:lstStyle>
          <a:p>
            <a:pPr lvl="0"/>
            <a:r>
              <a:rPr lang="it-IT" dirty="0" smtClean="0"/>
              <a:t>Fare clic per inserire </a:t>
            </a:r>
          </a:p>
          <a:p>
            <a:pPr lvl="0"/>
            <a:r>
              <a:rPr lang="it-IT" dirty="0" smtClean="0"/>
              <a:t>il titolo della presentazione</a:t>
            </a:r>
            <a:endParaRPr lang="it-IT" dirty="0"/>
          </a:p>
        </p:txBody>
      </p:sp>
      <p:sp>
        <p:nvSpPr>
          <p:cNvPr id="6" name="Segnaposto testo 5"/>
          <p:cNvSpPr>
            <a:spLocks noGrp="1"/>
          </p:cNvSpPr>
          <p:nvPr>
            <p:ph type="body" sz="quarter" idx="11" hasCustomPrompt="1"/>
          </p:nvPr>
        </p:nvSpPr>
        <p:spPr>
          <a:xfrm>
            <a:off x="4751917" y="5379814"/>
            <a:ext cx="7008283" cy="425450"/>
          </a:xfrm>
          <a:prstGeom prst="rect">
            <a:avLst/>
          </a:prstGeom>
        </p:spPr>
        <p:txBody>
          <a:bodyPr/>
          <a:lstStyle>
            <a:lvl1pPr marL="0" indent="0">
              <a:buNone/>
              <a:defRPr sz="2400" b="1">
                <a:solidFill>
                  <a:schemeClr val="bg1"/>
                </a:solidFill>
                <a:latin typeface="Century Gothic" panose="020B0502020202020204" pitchFamily="34" charset="0"/>
              </a:defRPr>
            </a:lvl1pPr>
          </a:lstStyle>
          <a:p>
            <a:pPr lvl="0"/>
            <a:r>
              <a:rPr lang="it-IT" dirty="0" smtClean="0"/>
              <a:t>Nome Cognome</a:t>
            </a:r>
            <a:endParaRPr lang="it-IT" dirty="0"/>
          </a:p>
        </p:txBody>
      </p:sp>
      <p:sp>
        <p:nvSpPr>
          <p:cNvPr id="8" name="Segnaposto testo 7"/>
          <p:cNvSpPr>
            <a:spLocks noGrp="1"/>
          </p:cNvSpPr>
          <p:nvPr>
            <p:ph type="body" sz="quarter" idx="12" hasCustomPrompt="1"/>
          </p:nvPr>
        </p:nvSpPr>
        <p:spPr>
          <a:xfrm>
            <a:off x="4751918" y="5877942"/>
            <a:ext cx="7105649" cy="791418"/>
          </a:xfrm>
          <a:prstGeom prst="rect">
            <a:avLst/>
          </a:prstGeom>
        </p:spPr>
        <p:txBody>
          <a:bodyPr/>
          <a:lstStyle>
            <a:lvl1pPr marL="0" indent="0">
              <a:buNone/>
              <a:defRPr sz="2000" baseline="0">
                <a:solidFill>
                  <a:schemeClr val="bg1"/>
                </a:solidFill>
                <a:latin typeface="Century Gothic" panose="020B0502020202020204" pitchFamily="34" charset="0"/>
              </a:defRPr>
            </a:lvl1pPr>
          </a:lstStyle>
          <a:p>
            <a:pPr lvl="0"/>
            <a:r>
              <a:rPr lang="it-IT" dirty="0" smtClean="0"/>
              <a:t>Dipartimento/Struttura </a:t>
            </a:r>
            <a:r>
              <a:rPr lang="it-IT" dirty="0" err="1" smtClean="0"/>
              <a:t>xxxxxx</a:t>
            </a:r>
            <a:r>
              <a:rPr lang="it-IT" dirty="0" smtClean="0"/>
              <a:t> </a:t>
            </a:r>
            <a:r>
              <a:rPr lang="it-IT" dirty="0" err="1" smtClean="0"/>
              <a:t>xxxxxxxxxxxx</a:t>
            </a:r>
            <a:r>
              <a:rPr lang="it-IT" dirty="0" smtClean="0"/>
              <a:t> </a:t>
            </a:r>
            <a:r>
              <a:rPr lang="it-IT" dirty="0" err="1" smtClean="0"/>
              <a:t>xxxxxxxx</a:t>
            </a:r>
            <a:r>
              <a:rPr lang="it-IT" dirty="0" smtClean="0"/>
              <a:t> </a:t>
            </a:r>
            <a:r>
              <a:rPr lang="it-IT" dirty="0" err="1" smtClean="0"/>
              <a:t>xxxxx</a:t>
            </a:r>
            <a:r>
              <a:rPr lang="it-IT" dirty="0" smtClean="0"/>
              <a:t> </a:t>
            </a:r>
            <a:r>
              <a:rPr lang="it-IT" dirty="0" err="1" smtClean="0"/>
              <a:t>xxxxxxxxxxxxxxxxxxx</a:t>
            </a:r>
            <a:r>
              <a:rPr lang="it-IT" dirty="0" smtClean="0"/>
              <a:t> </a:t>
            </a:r>
            <a:r>
              <a:rPr lang="it-IT" dirty="0" err="1" smtClean="0"/>
              <a:t>xxxxx</a:t>
            </a:r>
            <a:endParaRPr lang="it-IT" dirty="0"/>
          </a:p>
        </p:txBody>
      </p:sp>
    </p:spTree>
    <p:extLst>
      <p:ext uri="{BB962C8B-B14F-4D97-AF65-F5344CB8AC3E}">
        <p14:creationId xmlns="" xmlns:p14="http://schemas.microsoft.com/office/powerpoint/2010/main" val="2566725695"/>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iapositiva con punto elenco">
    <p:spTree>
      <p:nvGrpSpPr>
        <p:cNvPr id="1" name=""/>
        <p:cNvGrpSpPr/>
        <p:nvPr/>
      </p:nvGrpSpPr>
      <p:grpSpPr>
        <a:xfrm>
          <a:off x="0" y="0"/>
          <a:ext cx="0" cy="0"/>
          <a:chOff x="0" y="0"/>
          <a:chExt cx="0" cy="0"/>
        </a:xfrm>
      </p:grpSpPr>
      <p:sp>
        <p:nvSpPr>
          <p:cNvPr id="8" name="Segnaposto testo 7"/>
          <p:cNvSpPr>
            <a:spLocks noGrp="1"/>
          </p:cNvSpPr>
          <p:nvPr>
            <p:ph type="body" sz="quarter" idx="11" hasCustomPrompt="1"/>
          </p:nvPr>
        </p:nvSpPr>
        <p:spPr>
          <a:xfrm>
            <a:off x="527051" y="1412876"/>
            <a:ext cx="11233149" cy="431949"/>
          </a:xfrm>
          <a:prstGeom prst="rect">
            <a:avLst/>
          </a:prstGeom>
        </p:spPr>
        <p:txBody>
          <a:bodyPr/>
          <a:lstStyle>
            <a:lvl1pPr marL="0" indent="0">
              <a:buFont typeface="Arial" panose="020B0604020202020204" pitchFamily="34" charset="0"/>
              <a:buNone/>
              <a:defRPr sz="1800" baseline="0">
                <a:latin typeface="Century Gothic" panose="020B0502020202020204" pitchFamily="34" charset="0"/>
              </a:defRPr>
            </a:lvl1pPr>
          </a:lstStyle>
          <a:p>
            <a:pPr lvl="0"/>
            <a:r>
              <a:rPr lang="it-IT" dirty="0" smtClean="0"/>
              <a:t>Fare clic per modificare il testo</a:t>
            </a:r>
          </a:p>
        </p:txBody>
      </p:sp>
      <p:sp>
        <p:nvSpPr>
          <p:cNvPr id="10" name="Segnaposto testo 9"/>
          <p:cNvSpPr>
            <a:spLocks noGrp="1"/>
          </p:cNvSpPr>
          <p:nvPr>
            <p:ph type="body" sz="quarter" idx="12" hasCustomPrompt="1"/>
          </p:nvPr>
        </p:nvSpPr>
        <p:spPr>
          <a:xfrm>
            <a:off x="527051" y="1989138"/>
            <a:ext cx="11233149" cy="3816126"/>
          </a:xfrm>
          <a:prstGeom prst="rect">
            <a:avLst/>
          </a:prstGeom>
        </p:spPr>
        <p:txBody>
          <a:bodyPr/>
          <a:lstStyle>
            <a:lvl1pPr marL="285750" indent="-285750">
              <a:buFont typeface="Wingdings" panose="05000000000000000000" pitchFamily="2" charset="2"/>
              <a:buChar char="§"/>
              <a:defRPr sz="1800" baseline="0">
                <a:latin typeface="Century Gothic" panose="020B0502020202020204" pitchFamily="34" charset="0"/>
              </a:defRPr>
            </a:lvl1pPr>
            <a:lvl2pPr marL="742950" indent="-285750">
              <a:buFont typeface="Wingdings" panose="05000000000000000000" pitchFamily="2" charset="2"/>
              <a:buChar char="§"/>
              <a:defRPr sz="1800">
                <a:latin typeface="Century Gothic" panose="020B0502020202020204" pitchFamily="34" charset="0"/>
              </a:defRPr>
            </a:lvl2pPr>
          </a:lstStyle>
          <a:p>
            <a:pPr lvl="1"/>
            <a:r>
              <a:rPr lang="it-IT" dirty="0" smtClean="0"/>
              <a:t>Fare clic per modificare il punto elenco uno</a:t>
            </a:r>
          </a:p>
          <a:p>
            <a:pPr lvl="1"/>
            <a:r>
              <a:rPr lang="it-IT" dirty="0" smtClean="0"/>
              <a:t>Fare clic per modificare il punto elenco due</a:t>
            </a:r>
          </a:p>
          <a:p>
            <a:pPr lvl="1"/>
            <a:r>
              <a:rPr lang="it-IT" dirty="0" smtClean="0"/>
              <a:t>Fare clic per modificare il punto elenco tre</a:t>
            </a:r>
          </a:p>
          <a:p>
            <a:pPr lvl="1"/>
            <a:r>
              <a:rPr lang="it-IT" dirty="0" smtClean="0"/>
              <a:t>Fare clic per modificare il punto elenco quattro</a:t>
            </a:r>
            <a:endParaRPr lang="it-IT" dirty="0"/>
          </a:p>
        </p:txBody>
      </p:sp>
      <p:sp>
        <p:nvSpPr>
          <p:cNvPr id="16" name="Segnaposto testo 7"/>
          <p:cNvSpPr>
            <a:spLocks noGrp="1"/>
          </p:cNvSpPr>
          <p:nvPr>
            <p:ph type="body" sz="quarter" idx="10" hasCustomPrompt="1"/>
          </p:nvPr>
        </p:nvSpPr>
        <p:spPr>
          <a:xfrm>
            <a:off x="527051" y="476674"/>
            <a:ext cx="11233149" cy="648071"/>
          </a:xfrm>
          <a:prstGeom prst="rect">
            <a:avLst/>
          </a:prstGeom>
        </p:spPr>
        <p:txBody>
          <a:bodyPr/>
          <a:lstStyle>
            <a:lvl1pPr marL="0" indent="0">
              <a:lnSpc>
                <a:spcPts val="2200"/>
              </a:lnSpc>
              <a:buNone/>
              <a:defRPr sz="2400" b="1">
                <a:solidFill>
                  <a:srgbClr val="BD2B0B"/>
                </a:solidFill>
                <a:latin typeface="Century Gothic" panose="020B0502020202020204" pitchFamily="34" charset="0"/>
              </a:defRPr>
            </a:lvl1pPr>
          </a:lstStyle>
          <a:p>
            <a:pPr lvl="0"/>
            <a:r>
              <a:rPr lang="it-IT" dirty="0" smtClean="0"/>
              <a:t>Fare clic per modificare il titolo della diapositiva</a:t>
            </a:r>
          </a:p>
        </p:txBody>
      </p:sp>
    </p:spTree>
    <p:extLst>
      <p:ext uri="{BB962C8B-B14F-4D97-AF65-F5344CB8AC3E}">
        <p14:creationId xmlns="" xmlns:p14="http://schemas.microsoft.com/office/powerpoint/2010/main" val="3043853558"/>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iapositiva semplice">
    <p:spTree>
      <p:nvGrpSpPr>
        <p:cNvPr id="1" name=""/>
        <p:cNvGrpSpPr/>
        <p:nvPr/>
      </p:nvGrpSpPr>
      <p:grpSpPr>
        <a:xfrm>
          <a:off x="0" y="0"/>
          <a:ext cx="0" cy="0"/>
          <a:chOff x="0" y="0"/>
          <a:chExt cx="0" cy="0"/>
        </a:xfrm>
      </p:grpSpPr>
      <p:sp>
        <p:nvSpPr>
          <p:cNvPr id="7" name="Segnaposto testo 7"/>
          <p:cNvSpPr>
            <a:spLocks noGrp="1"/>
          </p:cNvSpPr>
          <p:nvPr>
            <p:ph type="body" sz="quarter" idx="10" hasCustomPrompt="1"/>
          </p:nvPr>
        </p:nvSpPr>
        <p:spPr>
          <a:xfrm>
            <a:off x="527051" y="476674"/>
            <a:ext cx="11233149" cy="648071"/>
          </a:xfrm>
          <a:prstGeom prst="rect">
            <a:avLst/>
          </a:prstGeom>
        </p:spPr>
        <p:txBody>
          <a:bodyPr/>
          <a:lstStyle>
            <a:lvl1pPr marL="0" indent="0">
              <a:lnSpc>
                <a:spcPts val="2200"/>
              </a:lnSpc>
              <a:buNone/>
              <a:defRPr sz="2400" b="1">
                <a:solidFill>
                  <a:srgbClr val="BD2B0B"/>
                </a:solidFill>
                <a:latin typeface="Century Gothic" panose="020B0502020202020204" pitchFamily="34" charset="0"/>
              </a:defRPr>
            </a:lvl1pPr>
          </a:lstStyle>
          <a:p>
            <a:pPr lvl="0"/>
            <a:r>
              <a:rPr lang="it-IT" dirty="0" smtClean="0"/>
              <a:t>Fare clic per modificare il titolo della diapositiva</a:t>
            </a:r>
          </a:p>
        </p:txBody>
      </p:sp>
      <p:sp>
        <p:nvSpPr>
          <p:cNvPr id="9" name="Segnaposto testo 7"/>
          <p:cNvSpPr>
            <a:spLocks noGrp="1"/>
          </p:cNvSpPr>
          <p:nvPr>
            <p:ph type="body" sz="quarter" idx="11" hasCustomPrompt="1"/>
          </p:nvPr>
        </p:nvSpPr>
        <p:spPr>
          <a:xfrm>
            <a:off x="527051" y="1412875"/>
            <a:ext cx="11233149" cy="4464397"/>
          </a:xfrm>
          <a:prstGeom prst="rect">
            <a:avLst/>
          </a:prstGeom>
        </p:spPr>
        <p:txBody>
          <a:bodyPr/>
          <a:lstStyle>
            <a:lvl1pPr marL="0" indent="0">
              <a:buFont typeface="Arial" panose="020B0604020202020204" pitchFamily="34" charset="0"/>
              <a:buNone/>
              <a:defRPr sz="1800" baseline="0">
                <a:latin typeface="Century Gothic" panose="020B0502020202020204" pitchFamily="34" charset="0"/>
              </a:defRPr>
            </a:lvl1pPr>
          </a:lstStyle>
          <a:p>
            <a:pPr lvl="0"/>
            <a:r>
              <a:rPr lang="it-IT" dirty="0" smtClean="0"/>
              <a:t>Fare clic per modificare il testo</a:t>
            </a:r>
          </a:p>
        </p:txBody>
      </p:sp>
    </p:spTree>
    <p:extLst>
      <p:ext uri="{BB962C8B-B14F-4D97-AF65-F5344CB8AC3E}">
        <p14:creationId xmlns="" xmlns:p14="http://schemas.microsoft.com/office/powerpoint/2010/main" val="3418157680"/>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iapositiva con grafico">
    <p:spTree>
      <p:nvGrpSpPr>
        <p:cNvPr id="1" name=""/>
        <p:cNvGrpSpPr/>
        <p:nvPr/>
      </p:nvGrpSpPr>
      <p:grpSpPr>
        <a:xfrm>
          <a:off x="0" y="0"/>
          <a:ext cx="0" cy="0"/>
          <a:chOff x="0" y="0"/>
          <a:chExt cx="0" cy="0"/>
        </a:xfrm>
      </p:grpSpPr>
      <p:sp>
        <p:nvSpPr>
          <p:cNvPr id="9" name="Segnaposto grafico 8"/>
          <p:cNvSpPr>
            <a:spLocks noGrp="1"/>
          </p:cNvSpPr>
          <p:nvPr>
            <p:ph type="chart" sz="quarter" idx="10" hasCustomPrompt="1"/>
          </p:nvPr>
        </p:nvSpPr>
        <p:spPr>
          <a:xfrm>
            <a:off x="911026" y="2781300"/>
            <a:ext cx="10369551" cy="3024188"/>
          </a:xfrm>
          <a:prstGeom prst="rect">
            <a:avLst/>
          </a:prstGeom>
        </p:spPr>
        <p:txBody>
          <a:bodyPr/>
          <a:lstStyle>
            <a:lvl1pPr marL="0" indent="0">
              <a:buNone/>
              <a:defRPr sz="1800" baseline="0">
                <a:latin typeface="Century Gothic" panose="020B0502020202020204" pitchFamily="34" charset="0"/>
              </a:defRPr>
            </a:lvl1pPr>
          </a:lstStyle>
          <a:p>
            <a:r>
              <a:rPr lang="it-IT" dirty="0" smtClean="0"/>
              <a:t>Fare clic sull’icona per inserire un grafico</a:t>
            </a:r>
          </a:p>
        </p:txBody>
      </p:sp>
      <p:sp>
        <p:nvSpPr>
          <p:cNvPr id="11" name="Segnaposto testo 7"/>
          <p:cNvSpPr>
            <a:spLocks noGrp="1"/>
          </p:cNvSpPr>
          <p:nvPr>
            <p:ph type="body" sz="quarter" idx="12" hasCustomPrompt="1"/>
          </p:nvPr>
        </p:nvSpPr>
        <p:spPr>
          <a:xfrm>
            <a:off x="527051" y="1412876"/>
            <a:ext cx="11233149" cy="431949"/>
          </a:xfrm>
          <a:prstGeom prst="rect">
            <a:avLst/>
          </a:prstGeom>
        </p:spPr>
        <p:txBody>
          <a:bodyPr/>
          <a:lstStyle>
            <a:lvl1pPr marL="0" indent="0">
              <a:buFont typeface="Arial" panose="020B0604020202020204" pitchFamily="34" charset="0"/>
              <a:buNone/>
              <a:defRPr sz="1800" baseline="0">
                <a:latin typeface="Century Gothic" panose="020B0502020202020204" pitchFamily="34" charset="0"/>
              </a:defRPr>
            </a:lvl1pPr>
          </a:lstStyle>
          <a:p>
            <a:pPr lvl="0"/>
            <a:r>
              <a:rPr lang="it-IT" dirty="0" smtClean="0"/>
              <a:t>Fare clic per modificare il testo</a:t>
            </a:r>
          </a:p>
        </p:txBody>
      </p:sp>
      <p:sp>
        <p:nvSpPr>
          <p:cNvPr id="6" name="Segnaposto testo 7"/>
          <p:cNvSpPr>
            <a:spLocks noGrp="1"/>
          </p:cNvSpPr>
          <p:nvPr>
            <p:ph type="body" sz="quarter" idx="13" hasCustomPrompt="1"/>
          </p:nvPr>
        </p:nvSpPr>
        <p:spPr>
          <a:xfrm>
            <a:off x="527051" y="476674"/>
            <a:ext cx="11233149" cy="648071"/>
          </a:xfrm>
          <a:prstGeom prst="rect">
            <a:avLst/>
          </a:prstGeom>
        </p:spPr>
        <p:txBody>
          <a:bodyPr/>
          <a:lstStyle>
            <a:lvl1pPr marL="0" indent="0">
              <a:lnSpc>
                <a:spcPts val="2200"/>
              </a:lnSpc>
              <a:buNone/>
              <a:defRPr sz="2400" b="1">
                <a:solidFill>
                  <a:srgbClr val="BD2B0B"/>
                </a:solidFill>
                <a:latin typeface="Century Gothic" panose="020B0502020202020204" pitchFamily="34" charset="0"/>
              </a:defRPr>
            </a:lvl1pPr>
          </a:lstStyle>
          <a:p>
            <a:pPr lvl="0"/>
            <a:r>
              <a:rPr lang="it-IT" dirty="0" smtClean="0"/>
              <a:t>Fare clic per modificare il titolo della diapositiva</a:t>
            </a:r>
          </a:p>
        </p:txBody>
      </p:sp>
    </p:spTree>
    <p:extLst>
      <p:ext uri="{BB962C8B-B14F-4D97-AF65-F5344CB8AC3E}">
        <p14:creationId xmlns="" xmlns:p14="http://schemas.microsoft.com/office/powerpoint/2010/main" val="555833482"/>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Diapositiva con immagine">
    <p:spTree>
      <p:nvGrpSpPr>
        <p:cNvPr id="1" name=""/>
        <p:cNvGrpSpPr/>
        <p:nvPr/>
      </p:nvGrpSpPr>
      <p:grpSpPr>
        <a:xfrm>
          <a:off x="0" y="0"/>
          <a:ext cx="0" cy="0"/>
          <a:chOff x="0" y="0"/>
          <a:chExt cx="0" cy="0"/>
        </a:xfrm>
      </p:grpSpPr>
      <p:sp>
        <p:nvSpPr>
          <p:cNvPr id="11" name="Segnaposto immagine 10"/>
          <p:cNvSpPr>
            <a:spLocks noGrp="1"/>
          </p:cNvSpPr>
          <p:nvPr>
            <p:ph type="pic" sz="quarter" idx="10" hasCustomPrompt="1"/>
          </p:nvPr>
        </p:nvSpPr>
        <p:spPr>
          <a:xfrm>
            <a:off x="1534584" y="1700809"/>
            <a:ext cx="9122833" cy="4105275"/>
          </a:xfrm>
          <a:prstGeom prst="rect">
            <a:avLst/>
          </a:prstGeom>
        </p:spPr>
        <p:txBody>
          <a:bodyPr/>
          <a:lstStyle>
            <a:lvl1pPr marL="0" indent="0">
              <a:buNone/>
              <a:defRPr sz="1800">
                <a:latin typeface="Century Gothic" panose="020B0502020202020204" pitchFamily="34" charset="0"/>
              </a:defRPr>
            </a:lvl1pPr>
          </a:lstStyle>
          <a:p>
            <a:r>
              <a:rPr lang="it-IT" dirty="0" smtClean="0"/>
              <a:t>Fare clic sull’icona per inserire un’immagine</a:t>
            </a:r>
            <a:endParaRPr lang="it-IT" dirty="0"/>
          </a:p>
        </p:txBody>
      </p:sp>
      <p:sp>
        <p:nvSpPr>
          <p:cNvPr id="5" name="Segnaposto testo 7"/>
          <p:cNvSpPr>
            <a:spLocks noGrp="1"/>
          </p:cNvSpPr>
          <p:nvPr>
            <p:ph type="body" sz="quarter" idx="11" hasCustomPrompt="1"/>
          </p:nvPr>
        </p:nvSpPr>
        <p:spPr>
          <a:xfrm>
            <a:off x="527051" y="476674"/>
            <a:ext cx="11233149" cy="648071"/>
          </a:xfrm>
          <a:prstGeom prst="rect">
            <a:avLst/>
          </a:prstGeom>
        </p:spPr>
        <p:txBody>
          <a:bodyPr/>
          <a:lstStyle>
            <a:lvl1pPr marL="0" indent="0">
              <a:lnSpc>
                <a:spcPts val="2200"/>
              </a:lnSpc>
              <a:buNone/>
              <a:defRPr sz="2400" b="1">
                <a:solidFill>
                  <a:srgbClr val="BD2B0B"/>
                </a:solidFill>
                <a:latin typeface="Century Gothic" panose="020B0502020202020204" pitchFamily="34" charset="0"/>
              </a:defRPr>
            </a:lvl1pPr>
          </a:lstStyle>
          <a:p>
            <a:pPr lvl="0"/>
            <a:r>
              <a:rPr lang="it-IT" dirty="0" smtClean="0"/>
              <a:t>Fare clic per modificare il titolo della diapositiva</a:t>
            </a:r>
          </a:p>
        </p:txBody>
      </p:sp>
    </p:spTree>
    <p:extLst>
      <p:ext uri="{BB962C8B-B14F-4D97-AF65-F5344CB8AC3E}">
        <p14:creationId xmlns="" xmlns:p14="http://schemas.microsoft.com/office/powerpoint/2010/main" val="3970258377"/>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Layout CHIUSURA">
    <p:spTree>
      <p:nvGrpSpPr>
        <p:cNvPr id="1" name=""/>
        <p:cNvGrpSpPr/>
        <p:nvPr/>
      </p:nvGrpSpPr>
      <p:grpSpPr>
        <a:xfrm>
          <a:off x="0" y="0"/>
          <a:ext cx="0" cy="0"/>
          <a:chOff x="0" y="0"/>
          <a:chExt cx="0" cy="0"/>
        </a:xfrm>
      </p:grpSpPr>
      <p:sp>
        <p:nvSpPr>
          <p:cNvPr id="8" name="Segnaposto testo 7"/>
          <p:cNvSpPr>
            <a:spLocks noGrp="1"/>
          </p:cNvSpPr>
          <p:nvPr>
            <p:ph type="body" sz="quarter" idx="10" hasCustomPrompt="1"/>
          </p:nvPr>
        </p:nvSpPr>
        <p:spPr>
          <a:xfrm>
            <a:off x="1487488" y="2780928"/>
            <a:ext cx="9217024" cy="432370"/>
          </a:xfrm>
          <a:prstGeom prst="rect">
            <a:avLst/>
          </a:prstGeom>
        </p:spPr>
        <p:txBody>
          <a:bodyPr/>
          <a:lstStyle>
            <a:lvl1pPr marL="0" indent="0" algn="ctr">
              <a:buFontTx/>
              <a:buNone/>
              <a:defRPr sz="2000" b="1">
                <a:solidFill>
                  <a:schemeClr val="bg1"/>
                </a:solidFill>
                <a:latin typeface="Century Gothic" panose="020B0502020202020204" pitchFamily="34" charset="0"/>
              </a:defRPr>
            </a:lvl1pPr>
          </a:lstStyle>
          <a:p>
            <a:pPr lvl="0"/>
            <a:r>
              <a:rPr lang="it-IT" dirty="0" smtClean="0"/>
              <a:t>Nome Cognome</a:t>
            </a:r>
            <a:endParaRPr lang="it-IT" dirty="0"/>
          </a:p>
        </p:txBody>
      </p:sp>
      <p:sp>
        <p:nvSpPr>
          <p:cNvPr id="13" name="Segnaposto testo 12"/>
          <p:cNvSpPr>
            <a:spLocks noGrp="1"/>
          </p:cNvSpPr>
          <p:nvPr>
            <p:ph type="body" sz="quarter" idx="11" hasCustomPrompt="1"/>
          </p:nvPr>
        </p:nvSpPr>
        <p:spPr>
          <a:xfrm>
            <a:off x="1439483" y="3573017"/>
            <a:ext cx="9313035" cy="936103"/>
          </a:xfrm>
          <a:prstGeom prst="rect">
            <a:avLst/>
          </a:prstGeom>
        </p:spPr>
        <p:txBody>
          <a:bodyPr/>
          <a:lstStyle>
            <a:lvl1pPr marL="0" indent="0" algn="ctr">
              <a:buFontTx/>
              <a:buNone/>
              <a:defRPr sz="1600">
                <a:solidFill>
                  <a:schemeClr val="bg1"/>
                </a:solidFill>
                <a:latin typeface="Century Gothic" panose="020B0502020202020204" pitchFamily="34" charset="0"/>
              </a:defRPr>
            </a:lvl1pPr>
          </a:lstStyle>
          <a:p>
            <a:pPr lvl="0"/>
            <a:r>
              <a:rPr lang="it-IT" dirty="0" smtClean="0"/>
              <a:t>Struttura</a:t>
            </a:r>
            <a:endParaRPr lang="it-IT" dirty="0"/>
          </a:p>
        </p:txBody>
      </p:sp>
      <p:sp>
        <p:nvSpPr>
          <p:cNvPr id="16" name="Segnaposto testo 15"/>
          <p:cNvSpPr>
            <a:spLocks noGrp="1"/>
          </p:cNvSpPr>
          <p:nvPr>
            <p:ph type="body" sz="quarter" idx="12" hasCustomPrompt="1"/>
          </p:nvPr>
        </p:nvSpPr>
        <p:spPr>
          <a:xfrm>
            <a:off x="1390651" y="4725144"/>
            <a:ext cx="9410700" cy="1440160"/>
          </a:xfrm>
          <a:prstGeom prst="rect">
            <a:avLst/>
          </a:prstGeom>
        </p:spPr>
        <p:txBody>
          <a:bodyPr/>
          <a:lstStyle>
            <a:lvl1pPr marL="0" indent="0" algn="ctr">
              <a:buFontTx/>
              <a:buNone/>
              <a:defRPr sz="1300" b="0">
                <a:solidFill>
                  <a:schemeClr val="bg1"/>
                </a:solidFill>
                <a:latin typeface="Century Gothic" panose="020B0502020202020204" pitchFamily="34" charset="0"/>
              </a:defRPr>
            </a:lvl1pPr>
          </a:lstStyle>
          <a:p>
            <a:pPr lvl="0"/>
            <a:r>
              <a:rPr lang="it-IT" dirty="0" smtClean="0"/>
              <a:t>nome.cognome@unibo.it</a:t>
            </a:r>
          </a:p>
          <a:p>
            <a:pPr lvl="0"/>
            <a:r>
              <a:rPr lang="it-IT" dirty="0" smtClean="0"/>
              <a:t>051 20 99982</a:t>
            </a:r>
            <a:endParaRPr lang="it-IT" dirty="0"/>
          </a:p>
        </p:txBody>
      </p:sp>
    </p:spTree>
    <p:extLst>
      <p:ext uri="{BB962C8B-B14F-4D97-AF65-F5344CB8AC3E}">
        <p14:creationId xmlns="" xmlns:p14="http://schemas.microsoft.com/office/powerpoint/2010/main" val="4249450617"/>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slideLayout" Target="../slideLayouts/slideLayout3.xml"/><Relationship Id="rId1" Type="http://schemas.openxmlformats.org/officeDocument/2006/relationships/slideLayout" Target="../slideLayouts/slideLayout2.xml"/><Relationship Id="rId6" Type="http://schemas.openxmlformats.org/officeDocument/2006/relationships/image" Target="../media/image2.png"/><Relationship Id="rId5" Type="http://schemas.openxmlformats.org/officeDocument/2006/relationships/theme" Target="../theme/theme2.xml"/><Relationship Id="rId4" Type="http://schemas.openxmlformats.org/officeDocument/2006/relationships/slideLayout" Target="../slideLayouts/slideLayout5.xml"/></Relationships>
</file>

<file path=ppt/slideMasters/_rels/slideMaster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3.xml"/><Relationship Id="rId1" Type="http://schemas.openxmlformats.org/officeDocument/2006/relationships/slideLayout" Target="../slideLayouts/slideLayout6.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9" name="Rettangolo 8"/>
          <p:cNvSpPr/>
          <p:nvPr userDrawn="1"/>
        </p:nvSpPr>
        <p:spPr>
          <a:xfrm>
            <a:off x="0" y="0"/>
            <a:ext cx="12192000" cy="6858000"/>
          </a:xfrm>
          <a:prstGeom prst="rect">
            <a:avLst/>
          </a:prstGeom>
          <a:solidFill>
            <a:srgbClr val="BD2B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sz="1800"/>
          </a:p>
        </p:txBody>
      </p:sp>
      <p:cxnSp>
        <p:nvCxnSpPr>
          <p:cNvPr id="12" name="Connettore 1 11"/>
          <p:cNvCxnSpPr/>
          <p:nvPr userDrawn="1"/>
        </p:nvCxnSpPr>
        <p:spPr>
          <a:xfrm>
            <a:off x="4367808" y="188640"/>
            <a:ext cx="0" cy="640871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pic>
        <p:nvPicPr>
          <p:cNvPr id="6" name="Immagine 5"/>
          <p:cNvPicPr>
            <a:picLocks noChangeAspect="1"/>
          </p:cNvPicPr>
          <p:nvPr userDrawn="1"/>
        </p:nvPicPr>
        <p:blipFill>
          <a:blip r:embed="rId3">
            <a:extLst>
              <a:ext uri="{28A0092B-C50C-407E-A947-70E740481C1C}">
                <a14:useLocalDpi xmlns="" xmlns:a14="http://schemas.microsoft.com/office/drawing/2010/main" val="0"/>
              </a:ext>
            </a:extLst>
          </a:blip>
          <a:stretch>
            <a:fillRect/>
          </a:stretch>
        </p:blipFill>
        <p:spPr>
          <a:xfrm>
            <a:off x="402114" y="214290"/>
            <a:ext cx="3461638" cy="2448272"/>
          </a:xfrm>
          <a:prstGeom prst="rect">
            <a:avLst/>
          </a:prstGeom>
        </p:spPr>
      </p:pic>
    </p:spTree>
    <p:extLst>
      <p:ext uri="{BB962C8B-B14F-4D97-AF65-F5344CB8AC3E}">
        <p14:creationId xmlns="" xmlns:p14="http://schemas.microsoft.com/office/powerpoint/2010/main" val="613657427"/>
      </p:ext>
    </p:extLst>
  </p:cSld>
  <p:clrMap bg1="lt1" tx1="dk1" bg2="lt2" tx2="dk2" accent1="accent1" accent2="accent2" accent3="accent3" accent4="accent4" accent5="accent5" accent6="accent6" hlink="hlink" folHlink="folHlink"/>
  <p:sldLayoutIdLst>
    <p:sldLayoutId id="2147483649" r:id="rId1"/>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4" name="Immagine 3"/>
          <p:cNvPicPr>
            <a:picLocks noChangeAspect="1"/>
          </p:cNvPicPr>
          <p:nvPr userDrawn="1"/>
        </p:nvPicPr>
        <p:blipFill rotWithShape="1">
          <a:blip r:embed="rId6">
            <a:extLst>
              <a:ext uri="{28A0092B-C50C-407E-A947-70E740481C1C}">
                <a14:useLocalDpi xmlns="" xmlns:a14="http://schemas.microsoft.com/office/drawing/2010/main" val="0"/>
              </a:ext>
            </a:extLst>
          </a:blip>
          <a:srcRect b="4910"/>
          <a:stretch/>
        </p:blipFill>
        <p:spPr>
          <a:xfrm>
            <a:off x="10680747" y="5877273"/>
            <a:ext cx="1391917" cy="936104"/>
          </a:xfrm>
          <a:prstGeom prst="rect">
            <a:avLst/>
          </a:prstGeom>
        </p:spPr>
      </p:pic>
    </p:spTree>
    <p:extLst>
      <p:ext uri="{BB962C8B-B14F-4D97-AF65-F5344CB8AC3E}">
        <p14:creationId xmlns="" xmlns:p14="http://schemas.microsoft.com/office/powerpoint/2010/main" val="3570652833"/>
      </p:ext>
    </p:extLst>
  </p:cSld>
  <p:clrMap bg1="lt1" tx1="dk1" bg2="lt2" tx2="dk2" accent1="accent1" accent2="accent2" accent3="accent3" accent4="accent4" accent5="accent5" accent6="accent6" hlink="hlink" folHlink="folHlink"/>
  <p:sldLayoutIdLst>
    <p:sldLayoutId id="2147483670" r:id="rId1"/>
    <p:sldLayoutId id="2147483661" r:id="rId2"/>
    <p:sldLayoutId id="2147483667" r:id="rId3"/>
    <p:sldLayoutId id="2147483669" r:id="rId4"/>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Rettangolo 6"/>
          <p:cNvSpPr/>
          <p:nvPr userDrawn="1"/>
        </p:nvSpPr>
        <p:spPr>
          <a:xfrm>
            <a:off x="0" y="0"/>
            <a:ext cx="12192000" cy="6858000"/>
          </a:xfrm>
          <a:prstGeom prst="rect">
            <a:avLst/>
          </a:prstGeom>
          <a:solidFill>
            <a:srgbClr val="BD2B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sz="1800"/>
          </a:p>
        </p:txBody>
      </p:sp>
      <p:sp>
        <p:nvSpPr>
          <p:cNvPr id="9" name="CasellaDiTesto 8"/>
          <p:cNvSpPr txBox="1"/>
          <p:nvPr userDrawn="1"/>
        </p:nvSpPr>
        <p:spPr>
          <a:xfrm>
            <a:off x="4175787" y="6453336"/>
            <a:ext cx="3840427" cy="338554"/>
          </a:xfrm>
          <a:prstGeom prst="rect">
            <a:avLst/>
          </a:prstGeom>
          <a:noFill/>
        </p:spPr>
        <p:txBody>
          <a:bodyPr wrap="square" rtlCol="0">
            <a:spAutoFit/>
          </a:bodyPr>
          <a:lstStyle/>
          <a:p>
            <a:pPr algn="ctr"/>
            <a:r>
              <a:rPr lang="it-IT" sz="1600" dirty="0" smtClean="0">
                <a:solidFill>
                  <a:schemeClr val="bg1"/>
                </a:solidFill>
              </a:rPr>
              <a:t>www.unibo.it</a:t>
            </a:r>
            <a:endParaRPr lang="it-IT" sz="1600" dirty="0">
              <a:solidFill>
                <a:schemeClr val="bg1"/>
              </a:solidFill>
            </a:endParaRPr>
          </a:p>
        </p:txBody>
      </p:sp>
      <p:pic>
        <p:nvPicPr>
          <p:cNvPr id="8" name="Immagine 7"/>
          <p:cNvPicPr>
            <a:picLocks noChangeAspect="1"/>
          </p:cNvPicPr>
          <p:nvPr userDrawn="1"/>
        </p:nvPicPr>
        <p:blipFill>
          <a:blip r:embed="rId3">
            <a:extLst>
              <a:ext uri="{28A0092B-C50C-407E-A947-70E740481C1C}">
                <a14:useLocalDpi xmlns="" xmlns:a14="http://schemas.microsoft.com/office/drawing/2010/main" val="0"/>
              </a:ext>
            </a:extLst>
          </a:blip>
          <a:stretch>
            <a:fillRect/>
          </a:stretch>
        </p:blipFill>
        <p:spPr>
          <a:xfrm>
            <a:off x="4772431" y="404663"/>
            <a:ext cx="2648455" cy="1873141"/>
          </a:xfrm>
          <a:prstGeom prst="rect">
            <a:avLst/>
          </a:prstGeom>
        </p:spPr>
      </p:pic>
    </p:spTree>
    <p:extLst>
      <p:ext uri="{BB962C8B-B14F-4D97-AF65-F5344CB8AC3E}">
        <p14:creationId xmlns="" xmlns:p14="http://schemas.microsoft.com/office/powerpoint/2010/main" val="1868398845"/>
      </p:ext>
    </p:extLst>
  </p:cSld>
  <p:clrMap bg1="lt1" tx1="dk1" bg2="lt2" tx2="dk2" accent1="accent1" accent2="accent2" accent3="accent3" accent4="accent4" accent5="accent5" accent6="accent6" hlink="hlink" folHlink="folHlink"/>
  <p:sldLayoutIdLst>
    <p:sldLayoutId id="2147483672" r:id="rId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3.xml"/><Relationship Id="rId4" Type="http://schemas.openxmlformats.org/officeDocument/2006/relationships/image" Target="../media/image9.png"/></Relationships>
</file>

<file path=ppt/slides/_rels/slide1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20.png"/><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hyperlink" Target="https://www.un-igrac.org/" TargetMode="External"/><Relationship Id="rId1" Type="http://schemas.openxmlformats.org/officeDocument/2006/relationships/slideLayout" Target="../slideLayouts/slideLayout3.xml"/><Relationship Id="rId4" Type="http://schemas.openxmlformats.org/officeDocument/2006/relationships/image" Target="../media/image22.png"/></Relationships>
</file>

<file path=ppt/slides/_rels/slide1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23.png"/><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3.xml"/><Relationship Id="rId4" Type="http://schemas.openxmlformats.org/officeDocument/2006/relationships/image" Target="../media/image9.png"/></Relationships>
</file>

<file path=ppt/slides/_rels/slide1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26.png"/><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jpe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3.xml"/><Relationship Id="rId4" Type="http://schemas.openxmlformats.org/officeDocument/2006/relationships/image" Target="../media/image9.png"/></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4.png"/><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3.xml"/><Relationship Id="rId4" Type="http://schemas.openxmlformats.org/officeDocument/2006/relationships/image" Target="../media/image9.png"/></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7.png"/><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testo 1"/>
          <p:cNvSpPr>
            <a:spLocks noGrp="1"/>
          </p:cNvSpPr>
          <p:nvPr>
            <p:ph type="body" sz="quarter" idx="10"/>
          </p:nvPr>
        </p:nvSpPr>
        <p:spPr>
          <a:xfrm>
            <a:off x="4751851" y="188640"/>
            <a:ext cx="6913364" cy="2566857"/>
          </a:xfrm>
        </p:spPr>
        <p:txBody>
          <a:bodyPr>
            <a:spAutoFit/>
          </a:bodyPr>
          <a:lstStyle/>
          <a:p>
            <a:r>
              <a:rPr lang="en-GB" dirty="0" smtClean="0"/>
              <a:t>A new mission for the geosciences in an age of pandemics and beyond</a:t>
            </a:r>
            <a:endParaRPr lang="en-US" dirty="0" smtClean="0">
              <a:latin typeface="Calibri" panose="020F0502020204030204" pitchFamily="34" charset="0"/>
              <a:cs typeface="Calibri" panose="020F0502020204030204" pitchFamily="34" charset="0"/>
            </a:endParaRPr>
          </a:p>
          <a:p>
            <a:r>
              <a:rPr lang="en-US" sz="2400" b="0" dirty="0" smtClean="0">
                <a:latin typeface="Calibri" panose="020F0502020204030204" pitchFamily="34" charset="0"/>
                <a:cs typeface="Calibri" panose="020F0502020204030204" pitchFamily="34" charset="0"/>
              </a:rPr>
              <a:t>Talk presented at the </a:t>
            </a:r>
            <a:r>
              <a:rPr lang="en-US" sz="2400" b="0" dirty="0" err="1" smtClean="0">
                <a:latin typeface="Calibri" panose="020F0502020204030204" pitchFamily="34" charset="0"/>
                <a:cs typeface="Calibri" panose="020F0502020204030204" pitchFamily="34" charset="0"/>
              </a:rPr>
              <a:t>JpGU</a:t>
            </a:r>
            <a:r>
              <a:rPr lang="en-US" sz="2400" b="0" dirty="0" smtClean="0">
                <a:latin typeface="Calibri" panose="020F0502020204030204" pitchFamily="34" charset="0"/>
                <a:cs typeface="Calibri" panose="020F0502020204030204" pitchFamily="34" charset="0"/>
              </a:rPr>
              <a:t> AGU 2020 Virtual Meeting, July 13, 2020</a:t>
            </a:r>
            <a:endParaRPr lang="it-IT" sz="2400" b="0" dirty="0">
              <a:latin typeface="Calibri" panose="020F0502020204030204" pitchFamily="34" charset="0"/>
              <a:cs typeface="Calibri" panose="020F0502020204030204" pitchFamily="34" charset="0"/>
            </a:endParaRPr>
          </a:p>
        </p:txBody>
      </p:sp>
      <p:sp>
        <p:nvSpPr>
          <p:cNvPr id="3" name="Segnaposto testo 2"/>
          <p:cNvSpPr>
            <a:spLocks noGrp="1"/>
          </p:cNvSpPr>
          <p:nvPr>
            <p:ph type="body" sz="quarter" idx="11"/>
          </p:nvPr>
        </p:nvSpPr>
        <p:spPr>
          <a:xfrm>
            <a:off x="4751917" y="4616796"/>
            <a:ext cx="7008283" cy="425450"/>
          </a:xfrm>
        </p:spPr>
        <p:txBody>
          <a:bodyPr/>
          <a:lstStyle/>
          <a:p>
            <a:r>
              <a:rPr lang="it-IT" dirty="0" smtClean="0">
                <a:latin typeface="Calibri" panose="020F0502020204030204" pitchFamily="34" charset="0"/>
                <a:cs typeface="Calibri" panose="020F0502020204030204" pitchFamily="34" charset="0"/>
              </a:rPr>
              <a:t>Alberto Montanari</a:t>
            </a:r>
            <a:endParaRPr lang="it-IT" dirty="0">
              <a:latin typeface="Calibri" panose="020F0502020204030204" pitchFamily="34" charset="0"/>
              <a:cs typeface="Calibri" panose="020F0502020204030204" pitchFamily="34" charset="0"/>
            </a:endParaRPr>
          </a:p>
        </p:txBody>
      </p:sp>
      <p:sp>
        <p:nvSpPr>
          <p:cNvPr id="4" name="Segnaposto testo 3"/>
          <p:cNvSpPr>
            <a:spLocks noGrp="1"/>
          </p:cNvSpPr>
          <p:nvPr>
            <p:ph type="body" sz="quarter" idx="12"/>
          </p:nvPr>
        </p:nvSpPr>
        <p:spPr>
          <a:xfrm>
            <a:off x="4751918" y="5114924"/>
            <a:ext cx="7105649" cy="791418"/>
          </a:xfrm>
        </p:spPr>
        <p:txBody>
          <a:bodyPr/>
          <a:lstStyle/>
          <a:p>
            <a:r>
              <a:rPr lang="it-IT" dirty="0" err="1" smtClean="0">
                <a:latin typeface="Calibri" panose="020F0502020204030204" pitchFamily="34" charset="0"/>
                <a:cs typeface="Calibri" panose="020F0502020204030204" pitchFamily="34" charset="0"/>
              </a:rPr>
              <a:t>Department</a:t>
            </a:r>
            <a:r>
              <a:rPr lang="it-IT" dirty="0" smtClean="0">
                <a:latin typeface="Calibri" panose="020F0502020204030204" pitchFamily="34" charset="0"/>
                <a:cs typeface="Calibri" panose="020F0502020204030204" pitchFamily="34" charset="0"/>
              </a:rPr>
              <a:t> of </a:t>
            </a:r>
            <a:r>
              <a:rPr lang="it-IT" dirty="0" err="1" smtClean="0">
                <a:latin typeface="Calibri" panose="020F0502020204030204" pitchFamily="34" charset="0"/>
                <a:cs typeface="Calibri" panose="020F0502020204030204" pitchFamily="34" charset="0"/>
              </a:rPr>
              <a:t>Civil</a:t>
            </a:r>
            <a:r>
              <a:rPr lang="it-IT" dirty="0" smtClean="0">
                <a:latin typeface="Calibri" panose="020F0502020204030204" pitchFamily="34" charset="0"/>
                <a:cs typeface="Calibri" panose="020F0502020204030204" pitchFamily="34" charset="0"/>
              </a:rPr>
              <a:t>, </a:t>
            </a:r>
            <a:r>
              <a:rPr lang="it-IT" dirty="0" err="1" smtClean="0">
                <a:latin typeface="Calibri" panose="020F0502020204030204" pitchFamily="34" charset="0"/>
                <a:cs typeface="Calibri" panose="020F0502020204030204" pitchFamily="34" charset="0"/>
              </a:rPr>
              <a:t>Chemical</a:t>
            </a:r>
            <a:r>
              <a:rPr lang="it-IT" dirty="0" smtClean="0">
                <a:latin typeface="Calibri" panose="020F0502020204030204" pitchFamily="34" charset="0"/>
                <a:cs typeface="Calibri" panose="020F0502020204030204" pitchFamily="34" charset="0"/>
              </a:rPr>
              <a:t>, </a:t>
            </a:r>
            <a:r>
              <a:rPr lang="it-IT" dirty="0" err="1" smtClean="0">
                <a:latin typeface="Calibri" panose="020F0502020204030204" pitchFamily="34" charset="0"/>
                <a:cs typeface="Calibri" panose="020F0502020204030204" pitchFamily="34" charset="0"/>
              </a:rPr>
              <a:t>Environmental</a:t>
            </a:r>
            <a:r>
              <a:rPr lang="it-IT" dirty="0" smtClean="0">
                <a:latin typeface="Calibri" panose="020F0502020204030204" pitchFamily="34" charset="0"/>
                <a:cs typeface="Calibri" panose="020F0502020204030204" pitchFamily="34" charset="0"/>
              </a:rPr>
              <a:t> and Material </a:t>
            </a:r>
            <a:r>
              <a:rPr lang="it-IT" dirty="0" err="1" smtClean="0">
                <a:latin typeface="Calibri" panose="020F0502020204030204" pitchFamily="34" charset="0"/>
                <a:cs typeface="Calibri" panose="020F0502020204030204" pitchFamily="34" charset="0"/>
              </a:rPr>
              <a:t>Engineering</a:t>
            </a:r>
            <a:r>
              <a:rPr lang="it-IT" dirty="0" smtClean="0">
                <a:latin typeface="Calibri" panose="020F0502020204030204" pitchFamily="34" charset="0"/>
                <a:cs typeface="Calibri" panose="020F0502020204030204" pitchFamily="34" charset="0"/>
              </a:rPr>
              <a:t>, Alma Mater Studiorum, </a:t>
            </a:r>
            <a:r>
              <a:rPr lang="it-IT" dirty="0" err="1" smtClean="0">
                <a:latin typeface="Calibri" panose="020F0502020204030204" pitchFamily="34" charset="0"/>
                <a:cs typeface="Calibri" panose="020F0502020204030204" pitchFamily="34" charset="0"/>
              </a:rPr>
              <a:t>University</a:t>
            </a:r>
            <a:r>
              <a:rPr lang="it-IT" dirty="0" smtClean="0">
                <a:latin typeface="Calibri" panose="020F0502020204030204" pitchFamily="34" charset="0"/>
                <a:cs typeface="Calibri" panose="020F0502020204030204" pitchFamily="34" charset="0"/>
              </a:rPr>
              <a:t> </a:t>
            </a:r>
            <a:r>
              <a:rPr lang="it-IT" dirty="0" err="1" smtClean="0">
                <a:latin typeface="Calibri" panose="020F0502020204030204" pitchFamily="34" charset="0"/>
                <a:cs typeface="Calibri" panose="020F0502020204030204" pitchFamily="34" charset="0"/>
              </a:rPr>
              <a:t>of</a:t>
            </a:r>
            <a:r>
              <a:rPr lang="it-IT" dirty="0" smtClean="0">
                <a:latin typeface="Calibri" panose="020F0502020204030204" pitchFamily="34" charset="0"/>
                <a:cs typeface="Calibri" panose="020F0502020204030204" pitchFamily="34" charset="0"/>
              </a:rPr>
              <a:t> Bologna</a:t>
            </a:r>
          </a:p>
          <a:p>
            <a:endParaRPr lang="it-IT" dirty="0" smtClean="0">
              <a:latin typeface="Calibri" panose="020F0502020204030204" pitchFamily="34" charset="0"/>
              <a:cs typeface="Calibri" panose="020F0502020204030204" pitchFamily="34" charset="0"/>
            </a:endParaRPr>
          </a:p>
          <a:p>
            <a:r>
              <a:rPr lang="it-IT" sz="1200" dirty="0" err="1" smtClean="0">
                <a:latin typeface="Calibri" panose="020F0502020204030204" pitchFamily="34" charset="0"/>
                <a:cs typeface="Calibri" panose="020F0502020204030204" pitchFamily="34" charset="0"/>
              </a:rPr>
              <a:t>Presentation</a:t>
            </a:r>
            <a:r>
              <a:rPr lang="it-IT" sz="1200" dirty="0" smtClean="0">
                <a:latin typeface="Calibri" panose="020F0502020204030204" pitchFamily="34" charset="0"/>
                <a:cs typeface="Calibri" panose="020F0502020204030204" pitchFamily="34" charset="0"/>
              </a:rPr>
              <a:t> </a:t>
            </a:r>
            <a:r>
              <a:rPr lang="it-IT" sz="1200" dirty="0" err="1" smtClean="0">
                <a:latin typeface="Calibri" panose="020F0502020204030204" pitchFamily="34" charset="0"/>
                <a:cs typeface="Calibri" panose="020F0502020204030204" pitchFamily="34" charset="0"/>
              </a:rPr>
              <a:t>available</a:t>
            </a:r>
            <a:r>
              <a:rPr lang="it-IT" sz="1200" dirty="0" smtClean="0">
                <a:latin typeface="Calibri" panose="020F0502020204030204" pitchFamily="34" charset="0"/>
                <a:cs typeface="Calibri" panose="020F0502020204030204" pitchFamily="34" charset="0"/>
              </a:rPr>
              <a:t> at https://www.albertomontanari.it</a:t>
            </a:r>
            <a:endParaRPr lang="it-IT" sz="1200" dirty="0">
              <a:latin typeface="Calibri" panose="020F0502020204030204" pitchFamily="34" charset="0"/>
              <a:cs typeface="Calibri" panose="020F0502020204030204" pitchFamily="34" charset="0"/>
            </a:endParaRPr>
          </a:p>
        </p:txBody>
      </p:sp>
      <p:pic>
        <p:nvPicPr>
          <p:cNvPr id="5" name="Picture 2"/>
          <p:cNvPicPr>
            <a:picLocks noChangeAspect="1" noChangeArrowheads="1"/>
          </p:cNvPicPr>
          <p:nvPr/>
        </p:nvPicPr>
        <p:blipFill>
          <a:blip r:embed="rId2"/>
          <a:srcRect/>
          <a:stretch>
            <a:fillRect/>
          </a:stretch>
        </p:blipFill>
        <p:spPr bwMode="auto">
          <a:xfrm>
            <a:off x="4856141" y="2924944"/>
            <a:ext cx="4722986" cy="1510413"/>
          </a:xfrm>
          <a:prstGeom prst="rect">
            <a:avLst/>
          </a:prstGeom>
          <a:noFill/>
          <a:ln w="9525">
            <a:noFill/>
            <a:miter lim="800000"/>
            <a:headEnd/>
            <a:tailEnd/>
          </a:ln>
          <a:effectLst/>
        </p:spPr>
      </p:pic>
      <p:pic>
        <p:nvPicPr>
          <p:cNvPr id="7" name="pasted-image.pdf"/>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238084" y="4590713"/>
            <a:ext cx="3714776" cy="162436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400000"/>
                <a:headEnd/>
                <a:tailEnd/>
              </a14:hiddenLine>
            </a:ext>
          </a:extLst>
        </p:spPr>
      </p:pic>
    </p:spTree>
    <p:extLst>
      <p:ext uri="{BB962C8B-B14F-4D97-AF65-F5344CB8AC3E}">
        <p14:creationId xmlns="" xmlns:p14="http://schemas.microsoft.com/office/powerpoint/2010/main" val="3085230404"/>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9" name="Picture 3"/>
          <p:cNvPicPr>
            <a:picLocks noChangeAspect="1" noChangeArrowheads="1"/>
          </p:cNvPicPr>
          <p:nvPr/>
        </p:nvPicPr>
        <p:blipFill>
          <a:blip r:embed="rId2"/>
          <a:srcRect/>
          <a:stretch>
            <a:fillRect/>
          </a:stretch>
        </p:blipFill>
        <p:spPr bwMode="auto">
          <a:xfrm>
            <a:off x="8656852" y="3700354"/>
            <a:ext cx="3357586" cy="728778"/>
          </a:xfrm>
          <a:prstGeom prst="rect">
            <a:avLst/>
          </a:prstGeom>
          <a:noFill/>
          <a:ln w="9525">
            <a:noFill/>
            <a:miter lim="800000"/>
            <a:headEnd/>
            <a:tailEnd/>
          </a:ln>
          <a:effectLst/>
        </p:spPr>
      </p:pic>
      <p:pic>
        <p:nvPicPr>
          <p:cNvPr id="19460" name="Picture 4"/>
          <p:cNvPicPr>
            <a:picLocks noChangeAspect="1" noChangeArrowheads="1"/>
          </p:cNvPicPr>
          <p:nvPr/>
        </p:nvPicPr>
        <p:blipFill>
          <a:blip r:embed="rId3"/>
          <a:srcRect/>
          <a:stretch>
            <a:fillRect/>
          </a:stretch>
        </p:blipFill>
        <p:spPr bwMode="auto">
          <a:xfrm>
            <a:off x="7501543" y="3057412"/>
            <a:ext cx="4738125" cy="500066"/>
          </a:xfrm>
          <a:prstGeom prst="rect">
            <a:avLst/>
          </a:prstGeom>
          <a:noFill/>
          <a:ln w="9525">
            <a:noFill/>
            <a:miter lim="800000"/>
            <a:headEnd/>
            <a:tailEnd/>
          </a:ln>
          <a:effectLst/>
        </p:spPr>
      </p:pic>
      <p:sp>
        <p:nvSpPr>
          <p:cNvPr id="9" name="Segnaposto testo 8"/>
          <p:cNvSpPr>
            <a:spLocks noGrp="1"/>
          </p:cNvSpPr>
          <p:nvPr>
            <p:ph type="body" sz="quarter" idx="10"/>
          </p:nvPr>
        </p:nvSpPr>
        <p:spPr>
          <a:xfrm>
            <a:off x="274033" y="352037"/>
            <a:ext cx="11233149" cy="648071"/>
          </a:xfrm>
        </p:spPr>
        <p:txBody>
          <a:bodyPr/>
          <a:lstStyle/>
          <a:p>
            <a:r>
              <a:rPr lang="en-GB" dirty="0" smtClean="0">
                <a:latin typeface="Calibri" panose="020F0502020204030204" pitchFamily="34" charset="0"/>
                <a:cs typeface="Calibri" panose="020F0502020204030204" pitchFamily="34" charset="0"/>
              </a:rPr>
              <a:t>Essential premises</a:t>
            </a:r>
            <a:endParaRPr lang="it-IT" dirty="0"/>
          </a:p>
        </p:txBody>
      </p:sp>
      <p:sp>
        <p:nvSpPr>
          <p:cNvPr id="10" name="Segnaposto testo 9"/>
          <p:cNvSpPr>
            <a:spLocks noGrp="1"/>
          </p:cNvSpPr>
          <p:nvPr>
            <p:ph type="body" sz="quarter" idx="11"/>
          </p:nvPr>
        </p:nvSpPr>
        <p:spPr>
          <a:xfrm>
            <a:off x="267472" y="1464933"/>
            <a:ext cx="7471602" cy="4464397"/>
          </a:xfrm>
        </p:spPr>
        <p:txBody>
          <a:bodyPr/>
          <a:lstStyle/>
          <a:p>
            <a:pPr marL="180975" lvl="0" indent="-180975">
              <a:spcAft>
                <a:spcPts val="1800"/>
              </a:spcAft>
              <a:buFont typeface="Arial" pitchFamily="34" charset="0"/>
              <a:buChar char="•"/>
              <a:defRPr/>
            </a:pPr>
            <a:r>
              <a:rPr lang="en-GB" sz="2000" dirty="0" smtClean="0">
                <a:solidFill>
                  <a:srgbClr val="0000FF"/>
                </a:solidFill>
                <a:latin typeface="Calibri" panose="020F0502020204030204" pitchFamily="34" charset="0"/>
                <a:cs typeface="Calibri" panose="020F0502020204030204" pitchFamily="34" charset="0"/>
              </a:rPr>
              <a:t>We should be positive, inclusive and ethically irreprehensible. Harsh tones don’t help, people today appreciate hope and optimism.</a:t>
            </a:r>
          </a:p>
          <a:p>
            <a:pPr marL="180975" lvl="0" indent="-180975">
              <a:spcAft>
                <a:spcPts val="1800"/>
              </a:spcAft>
              <a:buFont typeface="Arial" pitchFamily="34" charset="0"/>
              <a:buChar char="•"/>
              <a:defRPr/>
            </a:pPr>
            <a:r>
              <a:rPr lang="en-GB" sz="2000" dirty="0" smtClean="0">
                <a:solidFill>
                  <a:srgbClr val="0000FF"/>
                </a:solidFill>
                <a:latin typeface="Calibri" panose="020F0502020204030204" pitchFamily="34" charset="0"/>
                <a:cs typeface="Calibri" panose="020F0502020204030204" pitchFamily="34" charset="0"/>
              </a:rPr>
              <a:t>Recognize uncertainty. The role of scientists is to find new knowledge and communicate it objectively, with an evidence-based approach.</a:t>
            </a:r>
          </a:p>
          <a:p>
            <a:pPr marL="180975" lvl="0" indent="-180975">
              <a:spcAft>
                <a:spcPts val="1800"/>
              </a:spcAft>
              <a:buFont typeface="Arial" pitchFamily="34" charset="0"/>
              <a:buChar char="•"/>
              <a:defRPr/>
            </a:pPr>
            <a:r>
              <a:rPr lang="en-GB" sz="2000" dirty="0" smtClean="0">
                <a:solidFill>
                  <a:srgbClr val="0000FF"/>
                </a:solidFill>
                <a:latin typeface="Calibri" panose="020F0502020204030204" pitchFamily="34" charset="0"/>
              </a:rPr>
              <a:t>Let’s beware that the classical career path where one is stimulated to get publications and citations will change soon, by including metrics that will evaluate public engagement, cooperation and interdisciplinarity.</a:t>
            </a:r>
            <a:endParaRPr lang="it-IT" sz="2000" dirty="0"/>
          </a:p>
        </p:txBody>
      </p:sp>
      <p:sp>
        <p:nvSpPr>
          <p:cNvPr id="13" name="CasellaDiTesto 12"/>
          <p:cNvSpPr txBox="1"/>
          <p:nvPr/>
        </p:nvSpPr>
        <p:spPr>
          <a:xfrm>
            <a:off x="7752855" y="2000240"/>
            <a:ext cx="3798606" cy="923330"/>
          </a:xfrm>
          <a:prstGeom prst="rect">
            <a:avLst/>
          </a:prstGeom>
          <a:noFill/>
        </p:spPr>
        <p:txBody>
          <a:bodyPr wrap="square" rtlCol="0">
            <a:spAutoFit/>
          </a:bodyPr>
          <a:lstStyle/>
          <a:p>
            <a:r>
              <a:rPr lang="it-IT" dirty="0" err="1" smtClean="0"/>
              <a:t>From</a:t>
            </a:r>
            <a:r>
              <a:rPr lang="it-IT" dirty="0" smtClean="0"/>
              <a:t> the Interim Report of the IPPR </a:t>
            </a:r>
            <a:r>
              <a:rPr lang="it-IT" dirty="0" err="1" smtClean="0"/>
              <a:t>Envrionmental</a:t>
            </a:r>
            <a:r>
              <a:rPr lang="it-IT" dirty="0" smtClean="0"/>
              <a:t> </a:t>
            </a:r>
            <a:r>
              <a:rPr lang="it-IT" dirty="0" err="1" smtClean="0"/>
              <a:t>Justice</a:t>
            </a:r>
            <a:r>
              <a:rPr lang="it-IT" dirty="0" smtClean="0"/>
              <a:t> </a:t>
            </a:r>
            <a:r>
              <a:rPr lang="it-IT" dirty="0" err="1" smtClean="0"/>
              <a:t>Commission</a:t>
            </a:r>
            <a:r>
              <a:rPr lang="it-IT" dirty="0" smtClean="0"/>
              <a:t>, 2020:  </a:t>
            </a:r>
            <a:endParaRPr lang="it-IT" dirty="0"/>
          </a:p>
        </p:txBody>
      </p:sp>
      <p:sp>
        <p:nvSpPr>
          <p:cNvPr id="14" name="Rettangolo arrotondato 13"/>
          <p:cNvSpPr/>
          <p:nvPr/>
        </p:nvSpPr>
        <p:spPr>
          <a:xfrm>
            <a:off x="7596198" y="2000240"/>
            <a:ext cx="4595802" cy="2571768"/>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8" name="Rettangolo 7"/>
          <p:cNvSpPr/>
          <p:nvPr/>
        </p:nvSpPr>
        <p:spPr>
          <a:xfrm>
            <a:off x="321959" y="6509587"/>
            <a:ext cx="3822457" cy="276999"/>
          </a:xfrm>
          <a:prstGeom prst="rect">
            <a:avLst/>
          </a:prstGeom>
        </p:spPr>
        <p:txBody>
          <a:bodyPr wrap="none">
            <a:spAutoFit/>
          </a:bodyPr>
          <a:lstStyle/>
          <a:p>
            <a:r>
              <a:rPr lang="it-IT" sz="1200" dirty="0" err="1" smtClean="0">
                <a:latin typeface="Calibri" panose="020F0502020204030204" pitchFamily="34" charset="0"/>
                <a:cs typeface="Calibri" panose="020F0502020204030204" pitchFamily="34" charset="0"/>
              </a:rPr>
              <a:t>Presentation</a:t>
            </a:r>
            <a:r>
              <a:rPr lang="it-IT" sz="1200" dirty="0" smtClean="0">
                <a:latin typeface="Calibri" panose="020F0502020204030204" pitchFamily="34" charset="0"/>
                <a:cs typeface="Calibri" panose="020F0502020204030204" pitchFamily="34" charset="0"/>
              </a:rPr>
              <a:t> </a:t>
            </a:r>
            <a:r>
              <a:rPr lang="it-IT" sz="1200" dirty="0" err="1" smtClean="0">
                <a:latin typeface="Calibri" panose="020F0502020204030204" pitchFamily="34" charset="0"/>
                <a:cs typeface="Calibri" panose="020F0502020204030204" pitchFamily="34" charset="0"/>
              </a:rPr>
              <a:t>available</a:t>
            </a:r>
            <a:r>
              <a:rPr lang="it-IT" sz="1200" dirty="0" smtClean="0">
                <a:latin typeface="Calibri" panose="020F0502020204030204" pitchFamily="34" charset="0"/>
                <a:cs typeface="Calibri" panose="020F0502020204030204" pitchFamily="34" charset="0"/>
              </a:rPr>
              <a:t> at https://www.albertomontanari.it</a:t>
            </a:r>
            <a:endParaRPr lang="it-IT" sz="1200" dirty="0"/>
          </a:p>
        </p:txBody>
      </p:sp>
      <p:pic>
        <p:nvPicPr>
          <p:cNvPr id="11" name="Picture 2" descr="Z:\home\sturno\Scrivania\Istantanea_2020-07-09_14-47-27.png"/>
          <p:cNvPicPr>
            <a:picLocks noChangeAspect="1" noChangeArrowheads="1"/>
          </p:cNvPicPr>
          <p:nvPr/>
        </p:nvPicPr>
        <p:blipFill>
          <a:blip r:embed="rId4"/>
          <a:srcRect r="1588"/>
          <a:stretch>
            <a:fillRect/>
          </a:stretch>
        </p:blipFill>
        <p:spPr bwMode="auto">
          <a:xfrm>
            <a:off x="8365644" y="5886450"/>
            <a:ext cx="2230950" cy="971550"/>
          </a:xfrm>
          <a:prstGeom prst="rect">
            <a:avLst/>
          </a:prstGeom>
          <a:noFill/>
        </p:spPr>
      </p:pic>
    </p:spTree>
    <p:extLst>
      <p:ext uri="{BB962C8B-B14F-4D97-AF65-F5344CB8AC3E}">
        <p14:creationId xmlns="" xmlns:p14="http://schemas.microsoft.com/office/powerpoint/2010/main" val="1312730194"/>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testo 1"/>
          <p:cNvSpPr>
            <a:spLocks noGrp="1"/>
          </p:cNvSpPr>
          <p:nvPr>
            <p:ph type="body" sz="quarter" idx="10"/>
          </p:nvPr>
        </p:nvSpPr>
        <p:spPr>
          <a:xfrm>
            <a:off x="292139" y="357167"/>
            <a:ext cx="11233149" cy="342218"/>
          </a:xfrm>
        </p:spPr>
        <p:txBody>
          <a:bodyPr/>
          <a:lstStyle/>
          <a:p>
            <a:r>
              <a:rPr lang="en-GB" dirty="0" smtClean="0">
                <a:latin typeface="Calibri" panose="020F0502020204030204" pitchFamily="34" charset="0"/>
                <a:cs typeface="Calibri" panose="020F0502020204030204" pitchFamily="34" charset="0"/>
              </a:rPr>
              <a:t>How should our work change? (1/2)</a:t>
            </a:r>
            <a:endParaRPr lang="en-GB" dirty="0">
              <a:latin typeface="Calibri" panose="020F0502020204030204" pitchFamily="34" charset="0"/>
              <a:cs typeface="Calibri" panose="020F0502020204030204" pitchFamily="34" charset="0"/>
            </a:endParaRPr>
          </a:p>
        </p:txBody>
      </p:sp>
      <p:sp>
        <p:nvSpPr>
          <p:cNvPr id="3" name="Segnaposto testo 2"/>
          <p:cNvSpPr>
            <a:spLocks noGrp="1"/>
          </p:cNvSpPr>
          <p:nvPr>
            <p:ph type="body" sz="quarter" idx="11"/>
          </p:nvPr>
        </p:nvSpPr>
        <p:spPr>
          <a:xfrm>
            <a:off x="238084" y="1714488"/>
            <a:ext cx="6858048" cy="2357454"/>
          </a:xfrm>
        </p:spPr>
        <p:txBody>
          <a:bodyPr/>
          <a:lstStyle/>
          <a:p>
            <a:pPr marL="180975" indent="-180975">
              <a:spcAft>
                <a:spcPts val="1800"/>
              </a:spcAft>
              <a:buFont typeface="Arial" pitchFamily="34" charset="0"/>
              <a:buChar char="•"/>
            </a:pPr>
            <a:r>
              <a:rPr lang="en-GB" dirty="0" smtClean="0">
                <a:latin typeface="Calibri" panose="020F0502020204030204" pitchFamily="34" charset="0"/>
                <a:cs typeface="Calibri" panose="020F0502020204030204" pitchFamily="34" charset="0"/>
              </a:rPr>
              <a:t>Look at the links among our research goals, environmental health and public health. They exist for sure, given that we are working in geosciences.</a:t>
            </a:r>
          </a:p>
          <a:p>
            <a:pPr marL="180975" indent="-180975">
              <a:spcAft>
                <a:spcPts val="1800"/>
              </a:spcAft>
              <a:buFont typeface="Arial" pitchFamily="34" charset="0"/>
              <a:buChar char="•"/>
            </a:pPr>
            <a:r>
              <a:rPr lang="en-GB" dirty="0" smtClean="0">
                <a:latin typeface="Calibri" panose="020F0502020204030204" pitchFamily="34" charset="0"/>
                <a:cs typeface="Calibri" panose="020F0502020204030204" pitchFamily="34" charset="0"/>
              </a:rPr>
              <a:t>Identify how recovering from the crisis may benefit from our research goals and </a:t>
            </a:r>
            <a:r>
              <a:rPr lang="en-GB" dirty="0" err="1" smtClean="0">
                <a:latin typeface="Calibri" panose="020F0502020204030204" pitchFamily="34" charset="0"/>
                <a:cs typeface="Calibri" panose="020F0502020204030204" pitchFamily="34" charset="0"/>
              </a:rPr>
              <a:t>viceversa</a:t>
            </a:r>
            <a:r>
              <a:rPr lang="en-GB" dirty="0" smtClean="0">
                <a:latin typeface="Calibri" panose="020F0502020204030204" pitchFamily="34" charset="0"/>
                <a:cs typeface="Calibri" panose="020F0502020204030204" pitchFamily="34" charset="0"/>
              </a:rPr>
              <a:t>.</a:t>
            </a:r>
          </a:p>
          <a:p>
            <a:pPr marL="180975" indent="-180975">
              <a:spcAft>
                <a:spcPts val="1800"/>
              </a:spcAft>
              <a:buFont typeface="Arial" pitchFamily="34" charset="0"/>
              <a:buChar char="•"/>
            </a:pPr>
            <a:r>
              <a:rPr lang="en-GB" dirty="0" smtClean="0">
                <a:latin typeface="Calibri" panose="020F0502020204030204" pitchFamily="34" charset="0"/>
                <a:cs typeface="Calibri" panose="020F0502020204030204" pitchFamily="34" charset="0"/>
              </a:rPr>
              <a:t>Embrace a new, broader vision that puts our research goals in the wider context of environmental health at large. </a:t>
            </a:r>
          </a:p>
        </p:txBody>
      </p:sp>
      <p:pic>
        <p:nvPicPr>
          <p:cNvPr id="22529" name="Picture 1"/>
          <p:cNvPicPr>
            <a:picLocks noChangeAspect="1" noChangeArrowheads="1"/>
          </p:cNvPicPr>
          <p:nvPr/>
        </p:nvPicPr>
        <p:blipFill>
          <a:blip r:embed="rId2"/>
          <a:srcRect/>
          <a:stretch>
            <a:fillRect/>
          </a:stretch>
        </p:blipFill>
        <p:spPr bwMode="auto">
          <a:xfrm>
            <a:off x="7109464" y="824219"/>
            <a:ext cx="5058766" cy="4540259"/>
          </a:xfrm>
          <a:prstGeom prst="rect">
            <a:avLst/>
          </a:prstGeom>
          <a:noFill/>
          <a:ln w="9525">
            <a:noFill/>
            <a:miter lim="800000"/>
            <a:headEnd/>
            <a:tailEnd/>
          </a:ln>
          <a:effectLst/>
        </p:spPr>
      </p:pic>
      <p:sp>
        <p:nvSpPr>
          <p:cNvPr id="13" name="Rettangolo 12"/>
          <p:cNvSpPr/>
          <p:nvPr/>
        </p:nvSpPr>
        <p:spPr>
          <a:xfrm>
            <a:off x="7881950" y="5467665"/>
            <a:ext cx="4024298" cy="461665"/>
          </a:xfrm>
          <a:prstGeom prst="rect">
            <a:avLst/>
          </a:prstGeom>
        </p:spPr>
        <p:txBody>
          <a:bodyPr wrap="square">
            <a:spAutoFit/>
          </a:bodyPr>
          <a:lstStyle/>
          <a:p>
            <a:pPr algn="ctr"/>
            <a:r>
              <a:rPr lang="it-IT" sz="1200" dirty="0" err="1" smtClean="0"/>
              <a:t>By</a:t>
            </a:r>
            <a:r>
              <a:rPr lang="it-IT" sz="1200" dirty="0" smtClean="0"/>
              <a:t> </a:t>
            </a:r>
            <a:r>
              <a:rPr lang="it-IT" sz="1200" dirty="0" err="1" smtClean="0"/>
              <a:t>Viniece</a:t>
            </a:r>
            <a:r>
              <a:rPr lang="it-IT" sz="1200" dirty="0" smtClean="0"/>
              <a:t> </a:t>
            </a:r>
            <a:r>
              <a:rPr lang="it-IT" sz="1200" dirty="0" err="1" smtClean="0"/>
              <a:t>Jennings</a:t>
            </a:r>
            <a:r>
              <a:rPr lang="it-IT" sz="1200" dirty="0" smtClean="0"/>
              <a:t>, Jessica </a:t>
            </a:r>
            <a:r>
              <a:rPr lang="it-IT" sz="1200" dirty="0" err="1" smtClean="0"/>
              <a:t>Yun</a:t>
            </a:r>
            <a:r>
              <a:rPr lang="it-IT" sz="1200" dirty="0" smtClean="0"/>
              <a:t>, Lincoln </a:t>
            </a:r>
            <a:r>
              <a:rPr lang="it-IT" sz="1200" dirty="0" err="1" smtClean="0"/>
              <a:t>Larson</a:t>
            </a:r>
            <a:r>
              <a:rPr lang="it-IT" sz="1200" dirty="0" smtClean="0"/>
              <a:t> / CC BY (https://creativecommons.org/licenses/by/4.0)</a:t>
            </a:r>
            <a:endParaRPr lang="it-IT" sz="1200" dirty="0"/>
          </a:p>
        </p:txBody>
      </p:sp>
      <p:sp>
        <p:nvSpPr>
          <p:cNvPr id="6" name="Segnaposto testo 2"/>
          <p:cNvSpPr txBox="1">
            <a:spLocks/>
          </p:cNvSpPr>
          <p:nvPr/>
        </p:nvSpPr>
        <p:spPr>
          <a:xfrm>
            <a:off x="1881158" y="5228060"/>
            <a:ext cx="5000660" cy="915584"/>
          </a:xfrm>
          <a:prstGeom prst="rect">
            <a:avLst/>
          </a:prstGeom>
          <a:solidFill>
            <a:schemeClr val="bg1">
              <a:lumMod val="85000"/>
            </a:schemeClr>
          </a:solidFill>
          <a:ln w="6350">
            <a:solidFill>
              <a:schemeClr val="tx1"/>
            </a:solidFill>
          </a:ln>
          <a:effectLst>
            <a:outerShdw blurRad="50800" dist="38100" dir="2700000" algn="tl" rotWithShape="0">
              <a:prstClr val="black">
                <a:alpha val="40000"/>
              </a:prstClr>
            </a:outerShdw>
          </a:effectLst>
        </p:spPr>
        <p:txBody>
          <a:bodyPr/>
          <a:lstStyle/>
          <a:p>
            <a:pPr marR="0" lvl="0" algn="l" defTabSz="914400" rtl="0" eaLnBrk="1" fontAlgn="auto" latinLnBrk="0" hangingPunct="1">
              <a:lnSpc>
                <a:spcPct val="100000"/>
              </a:lnSpc>
              <a:spcBef>
                <a:spcPct val="20000"/>
              </a:spcBef>
              <a:spcAft>
                <a:spcPts val="1200"/>
              </a:spcAft>
              <a:buClrTx/>
              <a:buSzTx/>
              <a:tabLst/>
              <a:defRPr/>
            </a:pPr>
            <a:r>
              <a:rPr kumimoji="0" lang="en-GB" sz="1800" b="0" i="0" u="none" strike="noStrike" kern="1200" cap="none" spc="0" normalizeH="0" baseline="0" noProof="0" dirty="0" smtClean="0">
                <a:ln>
                  <a:noFill/>
                </a:ln>
                <a:solidFill>
                  <a:schemeClr val="tx1"/>
                </a:solidFill>
                <a:effectLst/>
                <a:uLnTx/>
                <a:uFillTx/>
                <a:latin typeface="Calibri" panose="020F0502020204030204" pitchFamily="34" charset="0"/>
                <a:ea typeface="+mn-ea"/>
                <a:cs typeface="Calibri" panose="020F0502020204030204" pitchFamily="34" charset="0"/>
              </a:rPr>
              <a:t>Ask yourself what you can do to make your</a:t>
            </a:r>
            <a:r>
              <a:rPr kumimoji="0" lang="en-GB" sz="1800" b="0" i="0" u="none" strike="noStrike" kern="1200" cap="none" spc="0" normalizeH="0" noProof="0" dirty="0" smtClean="0">
                <a:ln>
                  <a:noFill/>
                </a:ln>
                <a:solidFill>
                  <a:schemeClr val="tx1"/>
                </a:solidFill>
                <a:effectLst/>
                <a:uLnTx/>
                <a:uFillTx/>
                <a:latin typeface="Calibri" panose="020F0502020204030204" pitchFamily="34" charset="0"/>
                <a:ea typeface="+mn-ea"/>
                <a:cs typeface="Calibri" panose="020F0502020204030204" pitchFamily="34" charset="0"/>
              </a:rPr>
              <a:t> research helpful to humanity in the context of the current crisis. For sure there is an opportunity.</a:t>
            </a:r>
            <a:endParaRPr kumimoji="0" lang="en-GB" sz="1800" b="0" i="0" u="none" strike="noStrike" kern="1200" cap="none" spc="0" normalizeH="0" baseline="0" noProof="0" dirty="0" smtClean="0">
              <a:ln>
                <a:noFill/>
              </a:ln>
              <a:solidFill>
                <a:schemeClr val="tx1"/>
              </a:solidFill>
              <a:effectLst/>
              <a:uLnTx/>
              <a:uFillTx/>
              <a:latin typeface="Calibri" panose="020F0502020204030204" pitchFamily="34" charset="0"/>
              <a:ea typeface="+mn-ea"/>
              <a:cs typeface="Calibri" panose="020F0502020204030204" pitchFamily="34" charset="0"/>
            </a:endParaRPr>
          </a:p>
        </p:txBody>
      </p:sp>
      <p:pic>
        <p:nvPicPr>
          <p:cNvPr id="7" name="Picture 2" descr="Z:\home\sturno\Scrivania\Istantanea_2020-07-09_14-47-27.png"/>
          <p:cNvPicPr>
            <a:picLocks noChangeAspect="1" noChangeArrowheads="1"/>
          </p:cNvPicPr>
          <p:nvPr/>
        </p:nvPicPr>
        <p:blipFill>
          <a:blip r:embed="rId3"/>
          <a:srcRect r="1588"/>
          <a:stretch>
            <a:fillRect/>
          </a:stretch>
        </p:blipFill>
        <p:spPr bwMode="auto">
          <a:xfrm>
            <a:off x="8310578" y="5886450"/>
            <a:ext cx="2230950" cy="971550"/>
          </a:xfrm>
          <a:prstGeom prst="rect">
            <a:avLst/>
          </a:prstGeom>
          <a:noFill/>
        </p:spPr>
      </p:pic>
    </p:spTree>
    <p:extLst>
      <p:ext uri="{BB962C8B-B14F-4D97-AF65-F5344CB8AC3E}">
        <p14:creationId xmlns="" xmlns:p14="http://schemas.microsoft.com/office/powerpoint/2010/main" val="1312730194"/>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testo 1"/>
          <p:cNvSpPr>
            <a:spLocks noGrp="1"/>
          </p:cNvSpPr>
          <p:nvPr>
            <p:ph type="body" sz="quarter" idx="10"/>
          </p:nvPr>
        </p:nvSpPr>
        <p:spPr>
          <a:xfrm>
            <a:off x="292139" y="357167"/>
            <a:ext cx="11233149" cy="342218"/>
          </a:xfrm>
        </p:spPr>
        <p:txBody>
          <a:bodyPr/>
          <a:lstStyle/>
          <a:p>
            <a:r>
              <a:rPr lang="en-GB" dirty="0" smtClean="0">
                <a:latin typeface="Calibri" panose="020F0502020204030204" pitchFamily="34" charset="0"/>
                <a:cs typeface="Calibri" panose="020F0502020204030204" pitchFamily="34" charset="0"/>
              </a:rPr>
              <a:t>How should our work change? (2/2)</a:t>
            </a:r>
            <a:endParaRPr lang="en-GB" dirty="0">
              <a:latin typeface="Calibri" panose="020F0502020204030204" pitchFamily="34" charset="0"/>
              <a:cs typeface="Calibri" panose="020F0502020204030204" pitchFamily="34" charset="0"/>
            </a:endParaRPr>
          </a:p>
        </p:txBody>
      </p:sp>
      <p:sp>
        <p:nvSpPr>
          <p:cNvPr id="3" name="Segnaposto testo 2"/>
          <p:cNvSpPr>
            <a:spLocks noGrp="1"/>
          </p:cNvSpPr>
          <p:nvPr>
            <p:ph type="body" sz="quarter" idx="11"/>
          </p:nvPr>
        </p:nvSpPr>
        <p:spPr>
          <a:xfrm>
            <a:off x="309522" y="1357298"/>
            <a:ext cx="6858048" cy="2357454"/>
          </a:xfrm>
        </p:spPr>
        <p:txBody>
          <a:bodyPr/>
          <a:lstStyle/>
          <a:p>
            <a:pPr marL="180975" indent="-180975">
              <a:spcAft>
                <a:spcPts val="1200"/>
              </a:spcAft>
              <a:buFont typeface="Arial" pitchFamily="34" charset="0"/>
              <a:buChar char="•"/>
            </a:pPr>
            <a:r>
              <a:rPr lang="en-GB" dirty="0" smtClean="0">
                <a:latin typeface="Calibri" panose="020F0502020204030204" pitchFamily="34" charset="0"/>
                <a:cs typeface="Calibri" panose="020F0502020204030204" pitchFamily="34" charset="0"/>
              </a:rPr>
              <a:t>Promote networking: we need to eliminate barriers, we need to speak a single voice. Climate research, water resources management, natural hazards are branches of the same discipline.</a:t>
            </a:r>
          </a:p>
          <a:p>
            <a:pPr marL="180975" indent="-180975">
              <a:spcAft>
                <a:spcPts val="1200"/>
              </a:spcAft>
              <a:buFont typeface="Arial" pitchFamily="34" charset="0"/>
              <a:buChar char="•"/>
            </a:pPr>
            <a:r>
              <a:rPr lang="en-GB" dirty="0" smtClean="0">
                <a:latin typeface="Calibri" panose="020F0502020204030204" pitchFamily="34" charset="0"/>
                <a:cs typeface="Calibri" panose="020F0502020204030204" pitchFamily="34" charset="0"/>
              </a:rPr>
              <a:t>Speaking a single voice does not mean imposing one single opinion: a respectful confrontation of different interpretations is the key to success (look at the current crisis).</a:t>
            </a:r>
          </a:p>
          <a:p>
            <a:pPr marL="180975" indent="-180975">
              <a:spcAft>
                <a:spcPts val="1200"/>
              </a:spcAft>
              <a:buFont typeface="Arial" pitchFamily="34" charset="0"/>
              <a:buChar char="•"/>
            </a:pPr>
            <a:r>
              <a:rPr lang="en-GB" dirty="0" smtClean="0">
                <a:latin typeface="Calibri" panose="020F0502020204030204" pitchFamily="34" charset="0"/>
                <a:cs typeface="Calibri" panose="020F0502020204030204" pitchFamily="34" charset="0"/>
              </a:rPr>
              <a:t>Identify the reasons why </a:t>
            </a:r>
            <a:r>
              <a:rPr lang="en-GB" dirty="0" err="1" smtClean="0">
                <a:latin typeface="Calibri" panose="020F0502020204030204" pitchFamily="34" charset="0"/>
                <a:cs typeface="Calibri" panose="020F0502020204030204" pitchFamily="34" charset="0"/>
              </a:rPr>
              <a:t>geoscience</a:t>
            </a:r>
            <a:r>
              <a:rPr lang="en-GB" dirty="0" smtClean="0">
                <a:latin typeface="Calibri" panose="020F0502020204030204" pitchFamily="34" charset="0"/>
                <a:cs typeface="Calibri" panose="020F0502020204030204" pitchFamily="34" charset="0"/>
              </a:rPr>
              <a:t> was not effective so far in communicating our expertise and our suggested solutions. </a:t>
            </a:r>
          </a:p>
          <a:p>
            <a:pPr marL="180975" indent="-180975">
              <a:spcAft>
                <a:spcPts val="1200"/>
              </a:spcAft>
              <a:buFont typeface="Arial" pitchFamily="34" charset="0"/>
              <a:buChar char="•"/>
            </a:pPr>
            <a:r>
              <a:rPr lang="en-GB" dirty="0" smtClean="0">
                <a:latin typeface="Calibri" panose="020F0502020204030204" pitchFamily="34" charset="0"/>
                <a:cs typeface="Calibri" panose="020F0502020204030204" pitchFamily="34" charset="0"/>
              </a:rPr>
              <a:t>Catastrophic predictions don’t help to rise trust in science if not accompanied by convincing uncertainty assessment.</a:t>
            </a:r>
          </a:p>
        </p:txBody>
      </p:sp>
      <p:sp>
        <p:nvSpPr>
          <p:cNvPr id="5" name="Segnaposto testo 2"/>
          <p:cNvSpPr txBox="1">
            <a:spLocks/>
          </p:cNvSpPr>
          <p:nvPr/>
        </p:nvSpPr>
        <p:spPr>
          <a:xfrm>
            <a:off x="5238744" y="5535877"/>
            <a:ext cx="6761912" cy="1179271"/>
          </a:xfrm>
          <a:prstGeom prst="rect">
            <a:avLst/>
          </a:prstGeom>
          <a:solidFill>
            <a:schemeClr val="bg1">
              <a:lumMod val="85000"/>
            </a:schemeClr>
          </a:solidFill>
          <a:ln w="6350">
            <a:solidFill>
              <a:schemeClr val="tx1"/>
            </a:solidFill>
          </a:ln>
          <a:effectLst>
            <a:outerShdw blurRad="50800" dist="38100" dir="2700000" algn="tl" rotWithShape="0">
              <a:prstClr val="black">
                <a:alpha val="40000"/>
              </a:prstClr>
            </a:outerShdw>
          </a:effectLst>
        </p:spPr>
        <p:txBody>
          <a:bodyPr/>
          <a:lstStyle/>
          <a:p>
            <a:pPr marR="0" lvl="0" algn="l" defTabSz="914400" rtl="0" eaLnBrk="1" fontAlgn="auto" latinLnBrk="0" hangingPunct="1">
              <a:lnSpc>
                <a:spcPct val="100000"/>
              </a:lnSpc>
              <a:spcBef>
                <a:spcPct val="20000"/>
              </a:spcBef>
              <a:spcAft>
                <a:spcPts val="1200"/>
              </a:spcAft>
              <a:buClrTx/>
              <a:buSzTx/>
              <a:tabLst/>
              <a:defRPr/>
            </a:pPr>
            <a:r>
              <a:rPr kumimoji="0" lang="en-GB" sz="1800" b="0" i="0" u="none" strike="noStrike" kern="1200" cap="none" spc="0" normalizeH="0" baseline="0" noProof="0" dirty="0" smtClean="0">
                <a:ln>
                  <a:noFill/>
                </a:ln>
                <a:solidFill>
                  <a:schemeClr val="tx1"/>
                </a:solidFill>
                <a:effectLst/>
                <a:uLnTx/>
                <a:uFillTx/>
                <a:latin typeface="Calibri" panose="020F0502020204030204" pitchFamily="34" charset="0"/>
                <a:ea typeface="+mn-ea"/>
                <a:cs typeface="Calibri" panose="020F0502020204030204" pitchFamily="34" charset="0"/>
              </a:rPr>
              <a:t>During COVID-19 medical scientists did not reach a consensus, but their diversity of opinions was transparently</a:t>
            </a:r>
            <a:r>
              <a:rPr kumimoji="0" lang="en-GB" sz="1800" b="0" i="0" u="none" strike="noStrike" kern="1200" cap="none" spc="0" normalizeH="0" noProof="0" dirty="0" smtClean="0">
                <a:ln>
                  <a:noFill/>
                </a:ln>
                <a:solidFill>
                  <a:schemeClr val="tx1"/>
                </a:solidFill>
                <a:effectLst/>
                <a:uLnTx/>
                <a:uFillTx/>
                <a:latin typeface="Calibri" panose="020F0502020204030204" pitchFamily="34" charset="0"/>
                <a:ea typeface="+mn-ea"/>
                <a:cs typeface="Calibri" panose="020F0502020204030204" pitchFamily="34" charset="0"/>
              </a:rPr>
              <a:t> communicated and discussed. It was a key ingredient to stimulate public interest  and trust, which we should include in our recipes.</a:t>
            </a:r>
            <a:endParaRPr kumimoji="0" lang="en-GB" sz="1800" b="0" i="0" u="none" strike="noStrike" kern="1200" cap="none" spc="0" normalizeH="0" baseline="0" noProof="0" dirty="0" smtClean="0">
              <a:ln>
                <a:noFill/>
              </a:ln>
              <a:solidFill>
                <a:schemeClr val="tx1"/>
              </a:solidFill>
              <a:effectLst/>
              <a:uLnTx/>
              <a:uFillTx/>
              <a:latin typeface="Calibri" panose="020F0502020204030204" pitchFamily="34" charset="0"/>
              <a:ea typeface="+mn-ea"/>
              <a:cs typeface="Calibri" panose="020F0502020204030204" pitchFamily="34" charset="0"/>
            </a:endParaRPr>
          </a:p>
        </p:txBody>
      </p:sp>
      <p:sp>
        <p:nvSpPr>
          <p:cNvPr id="10" name="Rettangolo 9"/>
          <p:cNvSpPr/>
          <p:nvPr/>
        </p:nvSpPr>
        <p:spPr>
          <a:xfrm>
            <a:off x="10488489" y="3429000"/>
            <a:ext cx="1584176" cy="1015663"/>
          </a:xfrm>
          <a:prstGeom prst="rect">
            <a:avLst/>
          </a:prstGeom>
        </p:spPr>
        <p:txBody>
          <a:bodyPr wrap="square">
            <a:spAutoFit/>
          </a:bodyPr>
          <a:lstStyle/>
          <a:p>
            <a:r>
              <a:rPr lang="en-US" sz="1200" dirty="0" smtClean="0"/>
              <a:t>Modified from </a:t>
            </a:r>
            <a:r>
              <a:rPr lang="en-US" sz="1200" dirty="0" err="1" smtClean="0"/>
              <a:t>from</a:t>
            </a:r>
            <a:r>
              <a:rPr lang="en-US" sz="1200" dirty="0" smtClean="0"/>
              <a:t> IGRAC (</a:t>
            </a:r>
            <a:r>
              <a:rPr lang="en-US" sz="1200" dirty="0" smtClean="0">
                <a:hlinkClick r:id="rId2"/>
              </a:rPr>
              <a:t>https://www.un-igrac.org/</a:t>
            </a:r>
            <a:r>
              <a:rPr lang="en-US" sz="1200" dirty="0" smtClean="0"/>
              <a:t>) under CC BY-SA</a:t>
            </a:r>
            <a:endParaRPr lang="it-IT" sz="1200" dirty="0"/>
          </a:p>
        </p:txBody>
      </p:sp>
      <p:pic>
        <p:nvPicPr>
          <p:cNvPr id="1030" name="Picture 6"/>
          <p:cNvPicPr>
            <a:picLocks noChangeAspect="1" noChangeArrowheads="1"/>
          </p:cNvPicPr>
          <p:nvPr/>
        </p:nvPicPr>
        <p:blipFill>
          <a:blip r:embed="rId3"/>
          <a:srcRect/>
          <a:stretch>
            <a:fillRect/>
          </a:stretch>
        </p:blipFill>
        <p:spPr bwMode="auto">
          <a:xfrm>
            <a:off x="7536160" y="5295"/>
            <a:ext cx="4651024" cy="3345721"/>
          </a:xfrm>
          <a:prstGeom prst="rect">
            <a:avLst/>
          </a:prstGeom>
          <a:noFill/>
          <a:ln w="9525">
            <a:noFill/>
            <a:miter lim="800000"/>
            <a:headEnd/>
            <a:tailEnd/>
          </a:ln>
          <a:effectLst/>
        </p:spPr>
      </p:pic>
      <p:pic>
        <p:nvPicPr>
          <p:cNvPr id="1031" name="Picture 7"/>
          <p:cNvPicPr>
            <a:picLocks noChangeAspect="1" noChangeArrowheads="1"/>
          </p:cNvPicPr>
          <p:nvPr/>
        </p:nvPicPr>
        <p:blipFill>
          <a:blip r:embed="rId4"/>
          <a:srcRect/>
          <a:stretch>
            <a:fillRect/>
          </a:stretch>
        </p:blipFill>
        <p:spPr bwMode="auto">
          <a:xfrm>
            <a:off x="7568505" y="3429000"/>
            <a:ext cx="2847975" cy="1590675"/>
          </a:xfrm>
          <a:prstGeom prst="rect">
            <a:avLst/>
          </a:prstGeom>
          <a:noFill/>
          <a:ln w="9525">
            <a:noFill/>
            <a:miter lim="800000"/>
            <a:headEnd/>
            <a:tailEnd/>
          </a:ln>
          <a:effectLst/>
        </p:spPr>
      </p:pic>
      <p:sp>
        <p:nvSpPr>
          <p:cNvPr id="13" name="CasellaDiTesto 12"/>
          <p:cNvSpPr txBox="1"/>
          <p:nvPr/>
        </p:nvSpPr>
        <p:spPr>
          <a:xfrm>
            <a:off x="7536160" y="2112"/>
            <a:ext cx="4655840" cy="584775"/>
          </a:xfrm>
          <a:prstGeom prst="rect">
            <a:avLst/>
          </a:prstGeom>
          <a:solidFill>
            <a:schemeClr val="bg1">
              <a:lumMod val="75000"/>
            </a:schemeClr>
          </a:solidFill>
          <a:ln>
            <a:solidFill>
              <a:schemeClr val="tx1"/>
            </a:solidFill>
          </a:ln>
        </p:spPr>
        <p:txBody>
          <a:bodyPr wrap="square" rtlCol="0">
            <a:spAutoFit/>
          </a:bodyPr>
          <a:lstStyle/>
          <a:p>
            <a:r>
              <a:rPr lang="it-IT" sz="1600" dirty="0" err="1" smtClean="0"/>
              <a:t>Groundwater</a:t>
            </a:r>
            <a:r>
              <a:rPr lang="it-IT" sz="1600" dirty="0" smtClean="0"/>
              <a:t> stress: </a:t>
            </a:r>
            <a:r>
              <a:rPr lang="it-IT" sz="1600" dirty="0" err="1" smtClean="0"/>
              <a:t>an</a:t>
            </a:r>
            <a:r>
              <a:rPr lang="it-IT" sz="1600" dirty="0" smtClean="0"/>
              <a:t> </a:t>
            </a:r>
            <a:r>
              <a:rPr lang="it-IT" sz="1600" dirty="0" err="1" smtClean="0"/>
              <a:t>example</a:t>
            </a:r>
            <a:r>
              <a:rPr lang="it-IT" sz="1600" dirty="0" smtClean="0"/>
              <a:t> </a:t>
            </a:r>
            <a:r>
              <a:rPr lang="it-IT" sz="1600" dirty="0" err="1" smtClean="0"/>
              <a:t>of</a:t>
            </a:r>
            <a:r>
              <a:rPr lang="it-IT" sz="1600" dirty="0" smtClean="0"/>
              <a:t> a </a:t>
            </a:r>
            <a:r>
              <a:rPr lang="it-IT" sz="1600" dirty="0" err="1" smtClean="0"/>
              <a:t>potentially</a:t>
            </a:r>
            <a:r>
              <a:rPr lang="it-IT" sz="1600" dirty="0" smtClean="0"/>
              <a:t> </a:t>
            </a:r>
            <a:r>
              <a:rPr lang="it-IT" sz="1600" dirty="0" err="1" smtClean="0"/>
              <a:t>controversial</a:t>
            </a:r>
            <a:r>
              <a:rPr lang="it-IT" sz="1600" dirty="0" smtClean="0"/>
              <a:t> global </a:t>
            </a:r>
            <a:r>
              <a:rPr lang="it-IT" sz="1600" dirty="0" err="1" smtClean="0"/>
              <a:t>threat</a:t>
            </a:r>
            <a:r>
              <a:rPr lang="it-IT" sz="1600" dirty="0" smtClean="0"/>
              <a:t> </a:t>
            </a:r>
            <a:r>
              <a:rPr lang="it-IT" sz="1600" dirty="0" err="1" smtClean="0"/>
              <a:t>investigated</a:t>
            </a:r>
            <a:r>
              <a:rPr lang="it-IT" sz="1600" dirty="0" smtClean="0"/>
              <a:t> in </a:t>
            </a:r>
            <a:r>
              <a:rPr lang="it-IT" sz="1600" dirty="0" err="1" smtClean="0"/>
              <a:t>Geosciences</a:t>
            </a:r>
            <a:r>
              <a:rPr lang="it-IT" sz="1600" dirty="0" smtClean="0"/>
              <a:t> </a:t>
            </a:r>
            <a:endParaRPr lang="it-IT" sz="1600" dirty="0"/>
          </a:p>
        </p:txBody>
      </p:sp>
      <p:sp>
        <p:nvSpPr>
          <p:cNvPr id="9" name="Rettangolo 8"/>
          <p:cNvSpPr/>
          <p:nvPr/>
        </p:nvSpPr>
        <p:spPr>
          <a:xfrm>
            <a:off x="321959" y="6509587"/>
            <a:ext cx="3822457" cy="276999"/>
          </a:xfrm>
          <a:prstGeom prst="rect">
            <a:avLst/>
          </a:prstGeom>
        </p:spPr>
        <p:txBody>
          <a:bodyPr wrap="none">
            <a:spAutoFit/>
          </a:bodyPr>
          <a:lstStyle/>
          <a:p>
            <a:r>
              <a:rPr lang="it-IT" sz="1200" dirty="0" err="1" smtClean="0">
                <a:latin typeface="Calibri" panose="020F0502020204030204" pitchFamily="34" charset="0"/>
                <a:cs typeface="Calibri" panose="020F0502020204030204" pitchFamily="34" charset="0"/>
              </a:rPr>
              <a:t>Presentation</a:t>
            </a:r>
            <a:r>
              <a:rPr lang="it-IT" sz="1200" dirty="0" smtClean="0">
                <a:latin typeface="Calibri" panose="020F0502020204030204" pitchFamily="34" charset="0"/>
                <a:cs typeface="Calibri" panose="020F0502020204030204" pitchFamily="34" charset="0"/>
              </a:rPr>
              <a:t> </a:t>
            </a:r>
            <a:r>
              <a:rPr lang="it-IT" sz="1200" dirty="0" err="1" smtClean="0">
                <a:latin typeface="Calibri" panose="020F0502020204030204" pitchFamily="34" charset="0"/>
                <a:cs typeface="Calibri" panose="020F0502020204030204" pitchFamily="34" charset="0"/>
              </a:rPr>
              <a:t>available</a:t>
            </a:r>
            <a:r>
              <a:rPr lang="it-IT" sz="1200" dirty="0" smtClean="0">
                <a:latin typeface="Calibri" panose="020F0502020204030204" pitchFamily="34" charset="0"/>
                <a:cs typeface="Calibri" panose="020F0502020204030204" pitchFamily="34" charset="0"/>
              </a:rPr>
              <a:t> at https://www.albertomontanari.it</a:t>
            </a:r>
            <a:endParaRPr lang="it-IT" sz="1200" dirty="0"/>
          </a:p>
        </p:txBody>
      </p:sp>
    </p:spTree>
    <p:extLst>
      <p:ext uri="{BB962C8B-B14F-4D97-AF65-F5344CB8AC3E}">
        <p14:creationId xmlns="" xmlns:p14="http://schemas.microsoft.com/office/powerpoint/2010/main" val="1312730194"/>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testo 1"/>
          <p:cNvSpPr>
            <a:spLocks noGrp="1"/>
          </p:cNvSpPr>
          <p:nvPr>
            <p:ph type="body" sz="quarter" idx="10"/>
          </p:nvPr>
        </p:nvSpPr>
        <p:spPr>
          <a:xfrm>
            <a:off x="292139" y="357167"/>
            <a:ext cx="11233149" cy="342218"/>
          </a:xfrm>
        </p:spPr>
        <p:txBody>
          <a:bodyPr/>
          <a:lstStyle/>
          <a:p>
            <a:r>
              <a:rPr lang="en-GB" dirty="0" smtClean="0">
                <a:latin typeface="Calibri" panose="020F0502020204030204" pitchFamily="34" charset="0"/>
                <a:cs typeface="Calibri" panose="020F0502020204030204" pitchFamily="34" charset="0"/>
              </a:rPr>
              <a:t>Virtual meetings and open teaching</a:t>
            </a:r>
            <a:endParaRPr lang="en-GB" dirty="0">
              <a:latin typeface="Calibri" panose="020F0502020204030204" pitchFamily="34" charset="0"/>
              <a:cs typeface="Calibri" panose="020F0502020204030204" pitchFamily="34" charset="0"/>
            </a:endParaRPr>
          </a:p>
        </p:txBody>
      </p:sp>
      <p:sp>
        <p:nvSpPr>
          <p:cNvPr id="3" name="Segnaposto testo 2"/>
          <p:cNvSpPr>
            <a:spLocks noGrp="1"/>
          </p:cNvSpPr>
          <p:nvPr>
            <p:ph type="body" sz="quarter" idx="11"/>
          </p:nvPr>
        </p:nvSpPr>
        <p:spPr>
          <a:xfrm>
            <a:off x="309522" y="1214422"/>
            <a:ext cx="7072362" cy="2357454"/>
          </a:xfrm>
        </p:spPr>
        <p:txBody>
          <a:bodyPr/>
          <a:lstStyle/>
          <a:p>
            <a:pPr marL="180975" indent="-180975">
              <a:spcAft>
                <a:spcPts val="1200"/>
              </a:spcAft>
              <a:buFont typeface="Arial" pitchFamily="34" charset="0"/>
              <a:buChar char="•"/>
            </a:pPr>
            <a:r>
              <a:rPr lang="en-GB" sz="2000" dirty="0" smtClean="0">
                <a:latin typeface="Calibri" panose="020F0502020204030204" pitchFamily="34" charset="0"/>
                <a:cs typeface="Calibri" panose="020F0502020204030204" pitchFamily="34" charset="0"/>
              </a:rPr>
              <a:t>COVID-19 has shown that virtual meetings and virtual and open teaching work really well.</a:t>
            </a:r>
            <a:br>
              <a:rPr lang="en-GB" sz="2000" dirty="0" smtClean="0">
                <a:latin typeface="Calibri" panose="020F0502020204030204" pitchFamily="34" charset="0"/>
                <a:cs typeface="Calibri" panose="020F0502020204030204" pitchFamily="34" charset="0"/>
              </a:rPr>
            </a:br>
            <a:r>
              <a:rPr lang="en-GB" sz="2000" b="1" dirty="0" smtClean="0">
                <a:latin typeface="Calibri" panose="020F0502020204030204" pitchFamily="34" charset="0"/>
                <a:cs typeface="Calibri" panose="020F0502020204030204" pitchFamily="34" charset="0"/>
              </a:rPr>
              <a:t>Pros:</a:t>
            </a:r>
            <a:r>
              <a:rPr lang="en-GB" sz="2000" dirty="0" smtClean="0">
                <a:latin typeface="Calibri" panose="020F0502020204030204" pitchFamily="34" charset="0"/>
                <a:cs typeface="Calibri" panose="020F0502020204030204" pitchFamily="34" charset="0"/>
              </a:rPr>
              <a:t> more interaction, diversity, inclusivity, accessibility, reduced impact, openness, transparency.</a:t>
            </a:r>
            <a:br>
              <a:rPr lang="en-GB" sz="2000" dirty="0" smtClean="0">
                <a:latin typeface="Calibri" panose="020F0502020204030204" pitchFamily="34" charset="0"/>
                <a:cs typeface="Calibri" panose="020F0502020204030204" pitchFamily="34" charset="0"/>
              </a:rPr>
            </a:br>
            <a:r>
              <a:rPr lang="en-GB" sz="2000" b="1" dirty="0" smtClean="0">
                <a:latin typeface="Calibri" panose="020F0502020204030204" pitchFamily="34" charset="0"/>
                <a:cs typeface="Calibri" panose="020F0502020204030204" pitchFamily="34" charset="0"/>
              </a:rPr>
              <a:t>Cons:</a:t>
            </a:r>
            <a:r>
              <a:rPr lang="en-GB" sz="2000" dirty="0" smtClean="0">
                <a:latin typeface="Calibri" panose="020F0502020204030204" pitchFamily="34" charset="0"/>
                <a:cs typeface="Calibri" panose="020F0502020204030204" pitchFamily="34" charset="0"/>
              </a:rPr>
              <a:t> no face-to-face interaction, isolation, personal effort, netiquette.</a:t>
            </a:r>
          </a:p>
          <a:p>
            <a:pPr marL="180975" indent="-180975">
              <a:spcAft>
                <a:spcPts val="1200"/>
              </a:spcAft>
              <a:buFont typeface="Arial" pitchFamily="34" charset="0"/>
              <a:buChar char="•"/>
            </a:pPr>
            <a:r>
              <a:rPr lang="en-GB" sz="2000" dirty="0" smtClean="0">
                <a:latin typeface="Calibri" panose="020F0502020204030204" pitchFamily="34" charset="0"/>
                <a:cs typeface="Calibri" panose="020F0502020204030204" pitchFamily="34" charset="0"/>
              </a:rPr>
              <a:t>EGU is adopting a </a:t>
            </a:r>
            <a:r>
              <a:rPr lang="en-GB" sz="2000" b="1" dirty="0" smtClean="0">
                <a:latin typeface="Calibri" panose="020F0502020204030204" pitchFamily="34" charset="0"/>
                <a:cs typeface="Calibri" panose="020F0502020204030204" pitchFamily="34" charset="0"/>
              </a:rPr>
              <a:t>blended model</a:t>
            </a:r>
            <a:r>
              <a:rPr lang="en-GB" sz="2000" dirty="0" smtClean="0">
                <a:latin typeface="Calibri" panose="020F0502020204030204" pitchFamily="34" charset="0"/>
                <a:cs typeface="Calibri" panose="020F0502020204030204" pitchFamily="34" charset="0"/>
              </a:rPr>
              <a:t>, which is already being planned. Same status to all presentation (displays), equality of opportunities, diversity.</a:t>
            </a:r>
          </a:p>
          <a:p>
            <a:pPr marL="180975" lvl="0" indent="-180975">
              <a:spcAft>
                <a:spcPts val="1200"/>
              </a:spcAft>
              <a:buFont typeface="Arial" pitchFamily="34" charset="0"/>
              <a:buChar char="•"/>
            </a:pPr>
            <a:r>
              <a:rPr lang="en-GB" sz="2000" b="1" dirty="0" smtClean="0">
                <a:solidFill>
                  <a:srgbClr val="0000FF"/>
                </a:solidFill>
                <a:latin typeface="Calibri" panose="020F0502020204030204" pitchFamily="34" charset="0"/>
                <a:cs typeface="Calibri" panose="020F0502020204030204" pitchFamily="34" charset="0"/>
              </a:rPr>
              <a:t>Education is fundamental </a:t>
            </a:r>
            <a:r>
              <a:rPr lang="en-GB" sz="2000" dirty="0" smtClean="0">
                <a:solidFill>
                  <a:srgbClr val="0000FF"/>
                </a:solidFill>
                <a:latin typeface="Calibri" panose="020F0502020204030204" pitchFamily="34" charset="0"/>
                <a:cs typeface="Calibri" panose="020F0502020204030204" pitchFamily="34" charset="0"/>
              </a:rPr>
              <a:t>to recovery from COVID-19: let’s make </a:t>
            </a:r>
            <a:r>
              <a:rPr lang="en-GB" sz="2000" b="1" dirty="0" smtClean="0">
                <a:solidFill>
                  <a:srgbClr val="0000FF"/>
                </a:solidFill>
                <a:latin typeface="Calibri" panose="020F0502020204030204" pitchFamily="34" charset="0"/>
                <a:cs typeface="Calibri" panose="020F0502020204030204" pitchFamily="34" charset="0"/>
              </a:rPr>
              <a:t>teaching open</a:t>
            </a:r>
            <a:r>
              <a:rPr lang="en-GB" sz="2000" dirty="0" smtClean="0">
                <a:solidFill>
                  <a:srgbClr val="0000FF"/>
                </a:solidFill>
                <a:latin typeface="Calibri" panose="020F0502020204030204" pitchFamily="34" charset="0"/>
                <a:cs typeface="Calibri" panose="020F0502020204030204" pitchFamily="34" charset="0"/>
              </a:rPr>
              <a:t>! Emphasis on accessibility and content rather than presentation quality.</a:t>
            </a:r>
          </a:p>
          <a:p>
            <a:pPr marL="180975" indent="-180975">
              <a:spcAft>
                <a:spcPts val="1200"/>
              </a:spcAft>
              <a:buFont typeface="Arial" pitchFamily="34" charset="0"/>
              <a:buChar char="•"/>
            </a:pPr>
            <a:endParaRPr lang="en-GB" sz="2000" dirty="0" smtClean="0">
              <a:latin typeface="Calibri" panose="020F0502020204030204" pitchFamily="34" charset="0"/>
              <a:cs typeface="Calibri" panose="020F0502020204030204" pitchFamily="34" charset="0"/>
            </a:endParaRPr>
          </a:p>
        </p:txBody>
      </p:sp>
      <p:pic>
        <p:nvPicPr>
          <p:cNvPr id="1028" name="Picture 4"/>
          <p:cNvPicPr>
            <a:picLocks noChangeAspect="1" noChangeArrowheads="1"/>
          </p:cNvPicPr>
          <p:nvPr/>
        </p:nvPicPr>
        <p:blipFill>
          <a:blip r:embed="rId2"/>
          <a:srcRect/>
          <a:stretch>
            <a:fillRect/>
          </a:stretch>
        </p:blipFill>
        <p:spPr bwMode="auto">
          <a:xfrm>
            <a:off x="7440543" y="1043874"/>
            <a:ext cx="4727686" cy="2643206"/>
          </a:xfrm>
          <a:prstGeom prst="rect">
            <a:avLst/>
          </a:prstGeom>
          <a:noFill/>
          <a:ln w="9525">
            <a:noFill/>
            <a:miter lim="800000"/>
            <a:headEnd/>
            <a:tailEnd/>
          </a:ln>
          <a:effectLst/>
        </p:spPr>
      </p:pic>
      <p:sp>
        <p:nvSpPr>
          <p:cNvPr id="9" name="Rettangolo 8"/>
          <p:cNvSpPr/>
          <p:nvPr/>
        </p:nvSpPr>
        <p:spPr>
          <a:xfrm>
            <a:off x="7500990" y="3786190"/>
            <a:ext cx="4595802" cy="2031325"/>
          </a:xfrm>
          <a:prstGeom prst="rect">
            <a:avLst/>
          </a:prstGeom>
          <a:solidFill>
            <a:schemeClr val="bg1">
              <a:lumMod val="75000"/>
            </a:schemeClr>
          </a:solidFill>
          <a:ln w="12700">
            <a:solidFill>
              <a:schemeClr val="tx1"/>
            </a:solidFill>
          </a:ln>
          <a:effectLst>
            <a:outerShdw blurRad="50800" dist="38100" dir="2700000" algn="tl" rotWithShape="0">
              <a:prstClr val="black">
                <a:alpha val="40000"/>
              </a:prstClr>
            </a:outerShdw>
          </a:effectLst>
        </p:spPr>
        <p:txBody>
          <a:bodyPr wrap="square">
            <a:spAutoFit/>
          </a:bodyPr>
          <a:lstStyle/>
          <a:p>
            <a:r>
              <a:rPr lang="en-GB" sz="1400" b="1" dirty="0" smtClean="0">
                <a:latin typeface="Calibri" panose="020F0502020204030204" pitchFamily="34" charset="0"/>
                <a:cs typeface="Calibri" panose="020F0502020204030204" pitchFamily="34" charset="0"/>
              </a:rPr>
              <a:t>Supporting material for my lectures</a:t>
            </a:r>
            <a:r>
              <a:rPr lang="en-GB" sz="1400" dirty="0" smtClean="0">
                <a:latin typeface="Calibri" panose="020F0502020204030204" pitchFamily="34" charset="0"/>
                <a:cs typeface="Calibri" panose="020F0502020204030204" pitchFamily="34" charset="0"/>
              </a:rPr>
              <a:t> is given as open web pages in my web sites. </a:t>
            </a:r>
            <a:r>
              <a:rPr lang="en-GB" sz="1400" b="1" dirty="0" smtClean="0">
                <a:latin typeface="Calibri" panose="020F0502020204030204" pitchFamily="34" charset="0"/>
                <a:cs typeface="Calibri" panose="020F0502020204030204" pitchFamily="34" charset="0"/>
              </a:rPr>
              <a:t>Lectures in streaming and available for post viewing</a:t>
            </a:r>
            <a:r>
              <a:rPr lang="en-GB" sz="1400" dirty="0" smtClean="0">
                <a:latin typeface="Calibri" panose="020F0502020204030204" pitchFamily="34" charset="0"/>
                <a:cs typeface="Calibri" panose="020F0502020204030204" pitchFamily="34" charset="0"/>
              </a:rPr>
              <a:t>. </a:t>
            </a:r>
          </a:p>
          <a:p>
            <a:r>
              <a:rPr lang="en-GB" sz="1400" dirty="0" smtClean="0">
                <a:latin typeface="Calibri" panose="020F0502020204030204" pitchFamily="34" charset="0"/>
              </a:rPr>
              <a:t>More than 100.000 views in 6 years, 10% from abroad.</a:t>
            </a:r>
          </a:p>
          <a:p>
            <a:pPr>
              <a:buFont typeface="Arial" pitchFamily="34" charset="0"/>
              <a:buChar char="•"/>
            </a:pPr>
            <a:r>
              <a:rPr lang="en-GB" sz="1400" dirty="0" smtClean="0">
                <a:latin typeface="Calibri" panose="020F0502020204030204" pitchFamily="34" charset="0"/>
              </a:rPr>
              <a:t> Hydrology and water resources;</a:t>
            </a:r>
          </a:p>
          <a:p>
            <a:pPr>
              <a:buFont typeface="Arial" pitchFamily="34" charset="0"/>
              <a:buChar char="•"/>
            </a:pPr>
            <a:r>
              <a:rPr lang="en-GB" sz="1400" dirty="0" smtClean="0">
                <a:latin typeface="Calibri" panose="020F0502020204030204" pitchFamily="34" charset="0"/>
              </a:rPr>
              <a:t> Climate change;</a:t>
            </a:r>
          </a:p>
          <a:p>
            <a:pPr>
              <a:buFont typeface="Arial" pitchFamily="34" charset="0"/>
              <a:buChar char="•"/>
            </a:pPr>
            <a:r>
              <a:rPr lang="en-GB" sz="1400" dirty="0" smtClean="0">
                <a:latin typeface="Calibri" panose="020F0502020204030204" pitchFamily="34" charset="0"/>
              </a:rPr>
              <a:t> River training;</a:t>
            </a:r>
          </a:p>
          <a:p>
            <a:pPr>
              <a:buFont typeface="Arial" pitchFamily="34" charset="0"/>
              <a:buChar char="•"/>
            </a:pPr>
            <a:r>
              <a:rPr lang="en-GB" sz="1400" dirty="0" smtClean="0">
                <a:latin typeface="Calibri" panose="020F0502020204030204" pitchFamily="34" charset="0"/>
              </a:rPr>
              <a:t> Coastal Engineering;</a:t>
            </a:r>
          </a:p>
          <a:p>
            <a:pPr>
              <a:buFont typeface="Arial" pitchFamily="34" charset="0"/>
              <a:buChar char="•"/>
            </a:pPr>
            <a:r>
              <a:rPr lang="en-GB" sz="1400" dirty="0" smtClean="0">
                <a:latin typeface="Calibri" panose="020F0502020204030204" pitchFamily="34" charset="0"/>
              </a:rPr>
              <a:t> Harbour Engineering.</a:t>
            </a:r>
            <a:endParaRPr lang="it-IT" sz="1400" dirty="0"/>
          </a:p>
        </p:txBody>
      </p:sp>
      <p:pic>
        <p:nvPicPr>
          <p:cNvPr id="6" name="Picture 2" descr="Z:\home\sturno\Scrivania\Istantanea_2020-07-09_14-47-27.png"/>
          <p:cNvPicPr>
            <a:picLocks noChangeAspect="1" noChangeArrowheads="1"/>
          </p:cNvPicPr>
          <p:nvPr/>
        </p:nvPicPr>
        <p:blipFill>
          <a:blip r:embed="rId3"/>
          <a:srcRect r="1588"/>
          <a:stretch>
            <a:fillRect/>
          </a:stretch>
        </p:blipFill>
        <p:spPr bwMode="auto">
          <a:xfrm>
            <a:off x="8508520" y="5886450"/>
            <a:ext cx="2230950" cy="971550"/>
          </a:xfrm>
          <a:prstGeom prst="rect">
            <a:avLst/>
          </a:prstGeom>
          <a:noFill/>
        </p:spPr>
      </p:pic>
    </p:spTree>
    <p:extLst>
      <p:ext uri="{BB962C8B-B14F-4D97-AF65-F5344CB8AC3E}">
        <p14:creationId xmlns="" xmlns:p14="http://schemas.microsoft.com/office/powerpoint/2010/main" val="1312730194"/>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testo 1"/>
          <p:cNvSpPr>
            <a:spLocks noGrp="1"/>
          </p:cNvSpPr>
          <p:nvPr>
            <p:ph type="body" sz="quarter" idx="10"/>
          </p:nvPr>
        </p:nvSpPr>
        <p:spPr>
          <a:xfrm>
            <a:off x="292139" y="357167"/>
            <a:ext cx="11233149" cy="342218"/>
          </a:xfrm>
        </p:spPr>
        <p:txBody>
          <a:bodyPr/>
          <a:lstStyle/>
          <a:p>
            <a:r>
              <a:rPr lang="en-GB" dirty="0" smtClean="0">
                <a:latin typeface="Calibri" panose="020F0502020204030204" pitchFamily="34" charset="0"/>
                <a:cs typeface="Calibri" panose="020F0502020204030204" pitchFamily="34" charset="0"/>
              </a:rPr>
              <a:t>Public trust in science</a:t>
            </a:r>
            <a:endParaRPr lang="en-GB" dirty="0">
              <a:latin typeface="Calibri" panose="020F0502020204030204" pitchFamily="34" charset="0"/>
              <a:cs typeface="Calibri" panose="020F0502020204030204" pitchFamily="34" charset="0"/>
            </a:endParaRPr>
          </a:p>
        </p:txBody>
      </p:sp>
      <p:sp>
        <p:nvSpPr>
          <p:cNvPr id="3" name="Segnaposto testo 2"/>
          <p:cNvSpPr>
            <a:spLocks noGrp="1"/>
          </p:cNvSpPr>
          <p:nvPr>
            <p:ph type="body" sz="quarter" idx="11"/>
          </p:nvPr>
        </p:nvSpPr>
        <p:spPr>
          <a:xfrm>
            <a:off x="309522" y="764704"/>
            <a:ext cx="7946718" cy="2357454"/>
          </a:xfrm>
        </p:spPr>
        <p:txBody>
          <a:bodyPr/>
          <a:lstStyle/>
          <a:p>
            <a:pPr marL="180975" indent="-180975">
              <a:spcAft>
                <a:spcPts val="1200"/>
              </a:spcAft>
              <a:buFont typeface="Arial" pitchFamily="34" charset="0"/>
              <a:buChar char="•"/>
            </a:pPr>
            <a:r>
              <a:rPr lang="en-US" dirty="0" smtClean="0">
                <a:latin typeface="Calibri" panose="020F0502020204030204" pitchFamily="34" charset="0"/>
                <a:cs typeface="Calibri" panose="020F0502020204030204" pitchFamily="34" charset="0"/>
              </a:rPr>
              <a:t>The </a:t>
            </a:r>
            <a:r>
              <a:rPr lang="en-US" dirty="0" err="1" smtClean="0">
                <a:latin typeface="Calibri" panose="020F0502020204030204" pitchFamily="34" charset="0"/>
                <a:cs typeface="Calibri" panose="020F0502020204030204" pitchFamily="34" charset="0"/>
              </a:rPr>
              <a:t>geoscientific</a:t>
            </a:r>
            <a:r>
              <a:rPr lang="en-US" dirty="0" smtClean="0">
                <a:latin typeface="Calibri" panose="020F0502020204030204" pitchFamily="34" charset="0"/>
                <a:cs typeface="Calibri" panose="020F0502020204030204" pitchFamily="34" charset="0"/>
              </a:rPr>
              <a:t> community has a credibility problem.</a:t>
            </a:r>
          </a:p>
          <a:p>
            <a:pPr marL="180975" indent="-180975">
              <a:spcAft>
                <a:spcPts val="1200"/>
              </a:spcAft>
              <a:buFont typeface="Arial" pitchFamily="34" charset="0"/>
              <a:buChar char="•"/>
            </a:pPr>
            <a:r>
              <a:rPr lang="en-US" dirty="0" smtClean="0">
                <a:latin typeface="Calibri" panose="020F0502020204030204" pitchFamily="34" charset="0"/>
                <a:cs typeface="Calibri" panose="020F0502020204030204" pitchFamily="34" charset="0"/>
              </a:rPr>
              <a:t>Scientists are no longer perceived exclusively as guardians of objective truth (including uncertainty).</a:t>
            </a:r>
          </a:p>
          <a:p>
            <a:pPr marL="180975" indent="-180975">
              <a:spcAft>
                <a:spcPts val="1200"/>
              </a:spcAft>
              <a:buFont typeface="Arial" pitchFamily="34" charset="0"/>
              <a:buChar char="•"/>
            </a:pPr>
            <a:r>
              <a:rPr lang="en-US" dirty="0" smtClean="0">
                <a:latin typeface="Calibri" panose="020F0502020204030204" pitchFamily="34" charset="0"/>
                <a:cs typeface="Calibri" panose="020F0502020204030204" pitchFamily="34" charset="0"/>
              </a:rPr>
              <a:t>COVID-19 may present a way to mitigate (hopefully resolve) the problem.</a:t>
            </a:r>
          </a:p>
          <a:p>
            <a:pPr marL="180975" indent="-180975">
              <a:spcAft>
                <a:spcPts val="1200"/>
              </a:spcAft>
              <a:buFont typeface="Arial" pitchFamily="34" charset="0"/>
              <a:buChar char="•"/>
            </a:pPr>
            <a:r>
              <a:rPr lang="en-US" dirty="0" smtClean="0">
                <a:latin typeface="Calibri" panose="020F0502020204030204" pitchFamily="34" charset="0"/>
                <a:cs typeface="Calibri" panose="020F0502020204030204" pitchFamily="34" charset="0"/>
              </a:rPr>
              <a:t>Recognizing uncertainty and diversity of opinions is the key to success.</a:t>
            </a:r>
          </a:p>
          <a:p>
            <a:pPr marL="180975" indent="-180975">
              <a:spcAft>
                <a:spcPts val="1200"/>
              </a:spcAft>
              <a:buFont typeface="Arial" pitchFamily="34" charset="0"/>
              <a:buChar char="•"/>
            </a:pPr>
            <a:r>
              <a:rPr lang="en-US" dirty="0" smtClean="0">
                <a:latin typeface="Calibri" panose="020F0502020204030204" pitchFamily="34" charset="0"/>
                <a:cs typeface="Calibri" panose="020F0502020204030204" pitchFamily="34" charset="0"/>
              </a:rPr>
              <a:t>Quoting from Andrews </a:t>
            </a:r>
            <a:r>
              <a:rPr lang="en-US" dirty="0" err="1" smtClean="0">
                <a:latin typeface="Calibri" panose="020F0502020204030204" pitchFamily="34" charset="0"/>
                <a:cs typeface="Calibri" panose="020F0502020204030204" pitchFamily="34" charset="0"/>
              </a:rPr>
              <a:t>Fearon</a:t>
            </a:r>
            <a:r>
              <a:rPr lang="en-US" dirty="0" smtClean="0">
                <a:latin typeface="Calibri" panose="020F0502020204030204" pitchFamily="34" charset="0"/>
                <a:cs typeface="Calibri" panose="020F0502020204030204" pitchFamily="34" charset="0"/>
              </a:rPr>
              <a:t>, Nature 2020:</a:t>
            </a:r>
          </a:p>
          <a:p>
            <a:pPr marL="180975" indent="-180975">
              <a:spcAft>
                <a:spcPts val="1200"/>
              </a:spcAft>
            </a:pPr>
            <a:r>
              <a:rPr lang="en-US" dirty="0" smtClean="0">
                <a:latin typeface="Calibri" panose="020F0502020204030204" pitchFamily="34" charset="0"/>
                <a:cs typeface="Calibri" panose="020F0502020204030204" pitchFamily="34" charset="0"/>
              </a:rPr>
              <a:t>	“With great trust comes great responsibility. As we ramp up research to meet the public’s need for solutions, we must be especially careful to communicate transparent information about our capabilities, uncertainties, disagreements or agreements”</a:t>
            </a:r>
          </a:p>
        </p:txBody>
      </p:sp>
      <p:sp>
        <p:nvSpPr>
          <p:cNvPr id="6" name="Rettangolo 5"/>
          <p:cNvSpPr/>
          <p:nvPr/>
        </p:nvSpPr>
        <p:spPr>
          <a:xfrm>
            <a:off x="8143868" y="4429132"/>
            <a:ext cx="4048132" cy="830997"/>
          </a:xfrm>
          <a:prstGeom prst="rect">
            <a:avLst/>
          </a:prstGeom>
        </p:spPr>
        <p:txBody>
          <a:bodyPr wrap="square">
            <a:spAutoFit/>
          </a:bodyPr>
          <a:lstStyle/>
          <a:p>
            <a:r>
              <a:rPr lang="it-IT" sz="1200" dirty="0" err="1" smtClean="0"/>
              <a:t>By</a:t>
            </a:r>
            <a:r>
              <a:rPr lang="it-IT" sz="1200" dirty="0" smtClean="0"/>
              <a:t> </a:t>
            </a:r>
            <a:r>
              <a:rPr lang="it-IT" sz="1200" dirty="0" err="1" smtClean="0"/>
              <a:t>Frerk</a:t>
            </a:r>
            <a:r>
              <a:rPr lang="it-IT" sz="1200" dirty="0" smtClean="0"/>
              <a:t> </a:t>
            </a:r>
            <a:r>
              <a:rPr lang="it-IT" sz="1200" dirty="0" err="1" smtClean="0"/>
              <a:t>Meyer</a:t>
            </a:r>
            <a:r>
              <a:rPr lang="it-IT" sz="1200" dirty="0" smtClean="0"/>
              <a:t> </a:t>
            </a:r>
            <a:r>
              <a:rPr lang="it-IT" sz="1200" dirty="0" err="1" smtClean="0"/>
              <a:t>from</a:t>
            </a:r>
            <a:r>
              <a:rPr lang="it-IT" sz="1200" dirty="0" smtClean="0"/>
              <a:t> </a:t>
            </a:r>
            <a:r>
              <a:rPr lang="it-IT" sz="1200" dirty="0" err="1" smtClean="0"/>
              <a:t>Buchholz</a:t>
            </a:r>
            <a:r>
              <a:rPr lang="it-IT" sz="1200" dirty="0" smtClean="0"/>
              <a:t> in </a:t>
            </a:r>
            <a:r>
              <a:rPr lang="it-IT" sz="1200" dirty="0" err="1" smtClean="0"/>
              <a:t>der</a:t>
            </a:r>
            <a:r>
              <a:rPr lang="it-IT" sz="1200" dirty="0" smtClean="0"/>
              <a:t> </a:t>
            </a:r>
            <a:r>
              <a:rPr lang="it-IT" sz="1200" dirty="0" err="1" smtClean="0"/>
              <a:t>Nordheide</a:t>
            </a:r>
            <a:r>
              <a:rPr lang="it-IT" sz="1200" dirty="0" smtClean="0"/>
              <a:t>, </a:t>
            </a:r>
            <a:r>
              <a:rPr lang="it-IT" sz="1200" dirty="0" err="1" smtClean="0"/>
              <a:t>Niedersachsen</a:t>
            </a:r>
            <a:r>
              <a:rPr lang="it-IT" sz="1200" dirty="0" smtClean="0"/>
              <a:t> - In science </a:t>
            </a:r>
            <a:r>
              <a:rPr lang="it-IT" sz="1200" dirty="0" err="1" smtClean="0"/>
              <a:t>we</a:t>
            </a:r>
            <a:r>
              <a:rPr lang="it-IT" sz="1200" dirty="0" smtClean="0"/>
              <a:t> trust, CC BY-SA 2.0, https://commons.wikimedia.org/w/index.php?curid=87043664</a:t>
            </a:r>
            <a:endParaRPr lang="it-IT" sz="1200" dirty="0"/>
          </a:p>
        </p:txBody>
      </p:sp>
      <p:pic>
        <p:nvPicPr>
          <p:cNvPr id="1026" name="Picture 2"/>
          <p:cNvPicPr>
            <a:picLocks noChangeAspect="1" noChangeArrowheads="1"/>
          </p:cNvPicPr>
          <p:nvPr/>
        </p:nvPicPr>
        <p:blipFill>
          <a:blip r:embed="rId2"/>
          <a:srcRect/>
          <a:stretch>
            <a:fillRect/>
          </a:stretch>
        </p:blipFill>
        <p:spPr bwMode="auto">
          <a:xfrm>
            <a:off x="8596330" y="142852"/>
            <a:ext cx="2804940" cy="4235460"/>
          </a:xfrm>
          <a:prstGeom prst="rect">
            <a:avLst/>
          </a:prstGeom>
          <a:noFill/>
          <a:ln w="9525">
            <a:noFill/>
            <a:miter lim="800000"/>
            <a:headEnd/>
            <a:tailEnd/>
          </a:ln>
          <a:effectLst/>
        </p:spPr>
      </p:pic>
      <p:pic>
        <p:nvPicPr>
          <p:cNvPr id="8" name="Immagine 7" descr="Schermata del 2020-06-09 16-29-25.png"/>
          <p:cNvPicPr>
            <a:picLocks noChangeAspect="1"/>
          </p:cNvPicPr>
          <p:nvPr/>
        </p:nvPicPr>
        <p:blipFill>
          <a:blip r:embed="rId3"/>
          <a:stretch>
            <a:fillRect/>
          </a:stretch>
        </p:blipFill>
        <p:spPr>
          <a:xfrm>
            <a:off x="623392" y="4756283"/>
            <a:ext cx="4896544" cy="1985085"/>
          </a:xfrm>
          <a:prstGeom prst="rect">
            <a:avLst/>
          </a:prstGeom>
        </p:spPr>
      </p:pic>
      <p:pic>
        <p:nvPicPr>
          <p:cNvPr id="7" name="Picture 2" descr="Z:\home\sturno\Scrivania\Istantanea_2020-07-09_14-47-27.png"/>
          <p:cNvPicPr>
            <a:picLocks noChangeAspect="1" noChangeArrowheads="1"/>
          </p:cNvPicPr>
          <p:nvPr/>
        </p:nvPicPr>
        <p:blipFill>
          <a:blip r:embed="rId4"/>
          <a:srcRect r="1588"/>
          <a:stretch>
            <a:fillRect/>
          </a:stretch>
        </p:blipFill>
        <p:spPr bwMode="auto">
          <a:xfrm>
            <a:off x="8310578" y="5886450"/>
            <a:ext cx="2230950" cy="971550"/>
          </a:xfrm>
          <a:prstGeom prst="rect">
            <a:avLst/>
          </a:prstGeom>
          <a:noFill/>
        </p:spPr>
      </p:pic>
    </p:spTree>
    <p:extLst>
      <p:ext uri="{BB962C8B-B14F-4D97-AF65-F5344CB8AC3E}">
        <p14:creationId xmlns="" xmlns:p14="http://schemas.microsoft.com/office/powerpoint/2010/main" val="1312730194"/>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testo 1"/>
          <p:cNvSpPr>
            <a:spLocks noGrp="1"/>
          </p:cNvSpPr>
          <p:nvPr>
            <p:ph type="body" sz="quarter" idx="10"/>
          </p:nvPr>
        </p:nvSpPr>
        <p:spPr>
          <a:xfrm>
            <a:off x="292139" y="357167"/>
            <a:ext cx="11233149" cy="342218"/>
          </a:xfrm>
        </p:spPr>
        <p:txBody>
          <a:bodyPr/>
          <a:lstStyle/>
          <a:p>
            <a:r>
              <a:rPr lang="en-GB" dirty="0" smtClean="0">
                <a:latin typeface="Calibri" panose="020F0502020204030204" pitchFamily="34" charset="0"/>
                <a:cs typeface="Calibri" panose="020F0502020204030204" pitchFamily="34" charset="0"/>
              </a:rPr>
              <a:t>Keywords of my talk</a:t>
            </a:r>
            <a:endParaRPr lang="en-GB" dirty="0">
              <a:latin typeface="Calibri" panose="020F0502020204030204" pitchFamily="34" charset="0"/>
              <a:cs typeface="Calibri" panose="020F0502020204030204" pitchFamily="34" charset="0"/>
            </a:endParaRPr>
          </a:p>
        </p:txBody>
      </p:sp>
      <p:sp>
        <p:nvSpPr>
          <p:cNvPr id="3" name="Segnaposto testo 2"/>
          <p:cNvSpPr>
            <a:spLocks noGrp="1"/>
          </p:cNvSpPr>
          <p:nvPr>
            <p:ph type="body" sz="quarter" idx="11"/>
          </p:nvPr>
        </p:nvSpPr>
        <p:spPr>
          <a:xfrm>
            <a:off x="292402" y="714357"/>
            <a:ext cx="9836046" cy="857255"/>
          </a:xfrm>
        </p:spPr>
        <p:txBody>
          <a:bodyPr/>
          <a:lstStyle/>
          <a:p>
            <a:pPr marL="180975" indent="-180975">
              <a:spcAft>
                <a:spcPts val="900"/>
              </a:spcAft>
              <a:buFont typeface="Arial" pitchFamily="34" charset="0"/>
              <a:buChar char="•"/>
            </a:pPr>
            <a:r>
              <a:rPr lang="en-GB" dirty="0" smtClean="0">
                <a:latin typeface="Calibri" panose="020F0502020204030204" pitchFamily="34" charset="0"/>
                <a:cs typeface="Calibri" panose="020F0502020204030204" pitchFamily="34" charset="0"/>
              </a:rPr>
              <a:t>Positive attitude;</a:t>
            </a:r>
          </a:p>
          <a:p>
            <a:pPr marL="180975" indent="-180975">
              <a:spcAft>
                <a:spcPts val="900"/>
              </a:spcAft>
              <a:buFont typeface="Arial" pitchFamily="34" charset="0"/>
              <a:buChar char="•"/>
            </a:pPr>
            <a:r>
              <a:rPr lang="en-GB" dirty="0" smtClean="0">
                <a:latin typeface="Calibri" panose="020F0502020204030204" pitchFamily="34" charset="0"/>
                <a:cs typeface="Calibri" panose="020F0502020204030204" pitchFamily="34" charset="0"/>
              </a:rPr>
              <a:t>Window of opportunity;</a:t>
            </a:r>
          </a:p>
          <a:p>
            <a:pPr marL="180975" indent="-180975">
              <a:spcAft>
                <a:spcPts val="900"/>
              </a:spcAft>
              <a:buFont typeface="Arial" pitchFamily="34" charset="0"/>
              <a:buChar char="•"/>
            </a:pPr>
            <a:r>
              <a:rPr lang="en-GB" dirty="0" smtClean="0">
                <a:latin typeface="Calibri" panose="020F0502020204030204" pitchFamily="34" charset="0"/>
                <a:cs typeface="Calibri" panose="020F0502020204030204" pitchFamily="34" charset="0"/>
              </a:rPr>
              <a:t>Cooperation;</a:t>
            </a:r>
          </a:p>
          <a:p>
            <a:pPr marL="180975" indent="-180975">
              <a:spcAft>
                <a:spcPts val="900"/>
              </a:spcAft>
              <a:buFont typeface="Arial" pitchFamily="34" charset="0"/>
              <a:buChar char="•"/>
            </a:pPr>
            <a:r>
              <a:rPr lang="en-GB" dirty="0" smtClean="0">
                <a:latin typeface="Calibri" panose="020F0502020204030204" pitchFamily="34" charset="0"/>
                <a:cs typeface="Calibri" panose="020F0502020204030204" pitchFamily="34" charset="0"/>
              </a:rPr>
              <a:t>Synergetic recovery;</a:t>
            </a:r>
          </a:p>
          <a:p>
            <a:pPr marL="180975" indent="-180975">
              <a:spcAft>
                <a:spcPts val="900"/>
              </a:spcAft>
              <a:buFont typeface="Arial" pitchFamily="34" charset="0"/>
              <a:buChar char="•"/>
            </a:pPr>
            <a:r>
              <a:rPr lang="en-GB" dirty="0" smtClean="0">
                <a:latin typeface="Calibri" panose="020F0502020204030204" pitchFamily="34" charset="0"/>
                <a:cs typeface="Calibri" panose="020F0502020204030204" pitchFamily="34" charset="0"/>
              </a:rPr>
              <a:t>Diversity and equality (including diversity of opinions);</a:t>
            </a:r>
          </a:p>
          <a:p>
            <a:pPr marL="180975" indent="-180975">
              <a:spcAft>
                <a:spcPts val="900"/>
              </a:spcAft>
              <a:buFont typeface="Arial" pitchFamily="34" charset="0"/>
              <a:buChar char="•"/>
            </a:pPr>
            <a:r>
              <a:rPr lang="en-GB" dirty="0" smtClean="0">
                <a:latin typeface="Calibri" panose="020F0502020204030204" pitchFamily="34" charset="0"/>
                <a:cs typeface="Calibri" panose="020F0502020204030204" pitchFamily="34" charset="0"/>
              </a:rPr>
              <a:t>Virtual networking;</a:t>
            </a:r>
          </a:p>
          <a:p>
            <a:pPr marL="180975" indent="-180975">
              <a:spcAft>
                <a:spcPts val="900"/>
              </a:spcAft>
              <a:buFont typeface="Arial" pitchFamily="34" charset="0"/>
              <a:buChar char="•"/>
            </a:pPr>
            <a:r>
              <a:rPr lang="en-GB" dirty="0" smtClean="0">
                <a:latin typeface="Calibri" panose="020F0502020204030204" pitchFamily="34" charset="0"/>
                <a:cs typeface="Calibri" panose="020F0502020204030204" pitchFamily="34" charset="0"/>
              </a:rPr>
              <a:t>Open science;</a:t>
            </a:r>
          </a:p>
          <a:p>
            <a:pPr marL="180975" indent="-180975">
              <a:spcAft>
                <a:spcPts val="900"/>
              </a:spcAft>
              <a:buFont typeface="Arial" pitchFamily="34" charset="0"/>
              <a:buChar char="•"/>
            </a:pPr>
            <a:r>
              <a:rPr lang="en-GB" dirty="0" smtClean="0">
                <a:latin typeface="Calibri" panose="020F0502020204030204" pitchFamily="34" charset="0"/>
                <a:cs typeface="Calibri" panose="020F0502020204030204" pitchFamily="34" charset="0"/>
              </a:rPr>
              <a:t>Objective truth;</a:t>
            </a:r>
          </a:p>
          <a:p>
            <a:pPr marL="180975" indent="-180975">
              <a:spcAft>
                <a:spcPts val="900"/>
              </a:spcAft>
              <a:buFont typeface="Arial" pitchFamily="34" charset="0"/>
              <a:buChar char="•"/>
            </a:pPr>
            <a:r>
              <a:rPr lang="en-GB" dirty="0" smtClean="0">
                <a:latin typeface="Calibri" panose="020F0502020204030204" pitchFamily="34" charset="0"/>
                <a:cs typeface="Calibri" panose="020F0502020204030204" pitchFamily="34" charset="0"/>
              </a:rPr>
              <a:t>Uncertainty.</a:t>
            </a:r>
          </a:p>
          <a:p>
            <a:pPr marL="180975" indent="-180975">
              <a:spcAft>
                <a:spcPts val="900"/>
              </a:spcAft>
            </a:pPr>
            <a:r>
              <a:rPr lang="en-GB" b="1" dirty="0" smtClean="0">
                <a:latin typeface="Calibri" panose="020F0502020204030204" pitchFamily="34" charset="0"/>
                <a:cs typeface="Calibri" panose="020F0502020204030204" pitchFamily="34" charset="0"/>
              </a:rPr>
              <a:t>Winston Churchill</a:t>
            </a:r>
            <a:r>
              <a:rPr lang="en-GB" dirty="0" smtClean="0">
                <a:latin typeface="Calibri" panose="020F0502020204030204" pitchFamily="34" charset="0"/>
                <a:cs typeface="Calibri" panose="020F0502020204030204" pitchFamily="34" charset="0"/>
              </a:rPr>
              <a:t>: </a:t>
            </a:r>
            <a:r>
              <a:rPr lang="en-US" dirty="0" smtClean="0">
                <a:latin typeface="Calibri" panose="020F0502020204030204" pitchFamily="34" charset="0"/>
                <a:cs typeface="Calibri" panose="020F0502020204030204" pitchFamily="34" charset="0"/>
              </a:rPr>
              <a:t>“Don’t waste of good crisis” (around 1940s)</a:t>
            </a:r>
          </a:p>
          <a:p>
            <a:pPr marL="180975" indent="-180975">
              <a:spcAft>
                <a:spcPts val="900"/>
              </a:spcAft>
            </a:pPr>
            <a:r>
              <a:rPr lang="en-US" b="1" dirty="0" err="1" smtClean="0">
                <a:latin typeface="Calibri" panose="020F0502020204030204" pitchFamily="34" charset="0"/>
                <a:cs typeface="Calibri" panose="020F0502020204030204" pitchFamily="34" charset="0"/>
              </a:rPr>
              <a:t>Rahm</a:t>
            </a:r>
            <a:r>
              <a:rPr lang="en-US" b="1" dirty="0" smtClean="0">
                <a:latin typeface="Calibri" panose="020F0502020204030204" pitchFamily="34" charset="0"/>
                <a:cs typeface="Calibri" panose="020F0502020204030204" pitchFamily="34" charset="0"/>
              </a:rPr>
              <a:t> Emanuel</a:t>
            </a:r>
            <a:r>
              <a:rPr lang="en-US" dirty="0" smtClean="0">
                <a:latin typeface="Calibri" panose="020F0502020204030204" pitchFamily="34" charset="0"/>
                <a:cs typeface="Calibri" panose="020F0502020204030204" pitchFamily="34" charset="0"/>
              </a:rPr>
              <a:t> (Chief of Staff at White House 2009-2010): “You never let a serious crisis go to waste. And what I mean by that it’s an opportunity to do things you think you could not do before”.</a:t>
            </a:r>
            <a:endParaRPr lang="en-GB" dirty="0" smtClean="0">
              <a:latin typeface="Calibri" panose="020F0502020204030204" pitchFamily="34" charset="0"/>
              <a:cs typeface="Calibri" panose="020F0502020204030204" pitchFamily="34" charset="0"/>
            </a:endParaRPr>
          </a:p>
          <a:p>
            <a:pPr marL="180975" indent="-180975">
              <a:spcAft>
                <a:spcPts val="900"/>
              </a:spcAft>
            </a:pPr>
            <a:endParaRPr lang="en-GB" dirty="0" smtClean="0">
              <a:latin typeface="Calibri" panose="020F0502020204030204" pitchFamily="34" charset="0"/>
              <a:cs typeface="Calibri" panose="020F0502020204030204" pitchFamily="34" charset="0"/>
            </a:endParaRPr>
          </a:p>
          <a:p>
            <a:pPr marL="180975" indent="-180975">
              <a:spcAft>
                <a:spcPts val="900"/>
              </a:spcAft>
              <a:buFont typeface="Arial" pitchFamily="34" charset="0"/>
              <a:buChar char="•"/>
            </a:pPr>
            <a:endParaRPr lang="en-GB" dirty="0" smtClean="0">
              <a:latin typeface="Calibri" panose="020F0502020204030204" pitchFamily="34" charset="0"/>
              <a:cs typeface="Calibri" panose="020F0502020204030204" pitchFamily="34" charset="0"/>
            </a:endParaRPr>
          </a:p>
        </p:txBody>
      </p:sp>
      <p:sp>
        <p:nvSpPr>
          <p:cNvPr id="4" name="Rettangolo 3"/>
          <p:cNvSpPr/>
          <p:nvPr/>
        </p:nvSpPr>
        <p:spPr>
          <a:xfrm>
            <a:off x="7310304" y="3597364"/>
            <a:ext cx="4775376" cy="954107"/>
          </a:xfrm>
          <a:prstGeom prst="rect">
            <a:avLst/>
          </a:prstGeom>
        </p:spPr>
        <p:txBody>
          <a:bodyPr wrap="square">
            <a:spAutoFit/>
          </a:bodyPr>
          <a:lstStyle/>
          <a:p>
            <a:r>
              <a:rPr lang="en-US" sz="1400" dirty="0" smtClean="0"/>
              <a:t>Yard sign displayed by members of the public in St. Louis during the COVID-19 pandemic, March-April-May 2020</a:t>
            </a:r>
          </a:p>
          <a:p>
            <a:r>
              <a:rPr lang="en-US" sz="1400" dirty="0" smtClean="0"/>
              <a:t>By Lock </a:t>
            </a:r>
            <a:r>
              <a:rPr lang="en-US" sz="1400" dirty="0" err="1" smtClean="0"/>
              <a:t>Shen</a:t>
            </a:r>
            <a:r>
              <a:rPr lang="en-US" sz="1400" dirty="0" smtClean="0"/>
              <a:t> - Own work, CC BY-SA 4.0, https://commons.wikimedia.org/w/index.php?curid=90525298</a:t>
            </a:r>
            <a:endParaRPr lang="it-IT" sz="1400" dirty="0"/>
          </a:p>
        </p:txBody>
      </p:sp>
      <p:pic>
        <p:nvPicPr>
          <p:cNvPr id="3073" name="Picture 1"/>
          <p:cNvPicPr>
            <a:picLocks noChangeAspect="1" noChangeArrowheads="1"/>
          </p:cNvPicPr>
          <p:nvPr/>
        </p:nvPicPr>
        <p:blipFill>
          <a:blip r:embed="rId2"/>
          <a:srcRect/>
          <a:stretch>
            <a:fillRect/>
          </a:stretch>
        </p:blipFill>
        <p:spPr bwMode="auto">
          <a:xfrm>
            <a:off x="7390312" y="140980"/>
            <a:ext cx="4608512" cy="3456384"/>
          </a:xfrm>
          <a:prstGeom prst="rect">
            <a:avLst/>
          </a:prstGeom>
          <a:noFill/>
          <a:ln w="9525">
            <a:noFill/>
            <a:miter lim="800000"/>
            <a:headEnd/>
            <a:tailEnd/>
          </a:ln>
          <a:effectLst/>
        </p:spPr>
      </p:pic>
      <p:sp>
        <p:nvSpPr>
          <p:cNvPr id="9" name="Rettangolo arrotondato 8"/>
          <p:cNvSpPr/>
          <p:nvPr/>
        </p:nvSpPr>
        <p:spPr>
          <a:xfrm>
            <a:off x="7176120" y="0"/>
            <a:ext cx="5015880" cy="4581128"/>
          </a:xfrm>
          <a:prstGeom prst="roundRect">
            <a:avLst>
              <a:gd name="adj" fmla="val 7650"/>
            </a:avLst>
          </a:prstGeom>
          <a:noFill/>
          <a:effectLst>
            <a:outerShdw blurRad="254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0" name="Segnaposto testo 1"/>
          <p:cNvSpPr txBox="1">
            <a:spLocks/>
          </p:cNvSpPr>
          <p:nvPr/>
        </p:nvSpPr>
        <p:spPr>
          <a:xfrm>
            <a:off x="296131" y="6039110"/>
            <a:ext cx="11233149" cy="342218"/>
          </a:xfrm>
          <a:prstGeom prst="rect">
            <a:avLst/>
          </a:prstGeom>
          <a:effectLst>
            <a:outerShdw blurRad="50800" dist="38100" dir="2700000" algn="tl" rotWithShape="0">
              <a:prstClr val="black">
                <a:alpha val="40000"/>
              </a:prstClr>
            </a:outerShdw>
          </a:effectLst>
        </p:spPr>
        <p:txBody>
          <a:bodyPr>
            <a:scene3d>
              <a:camera prst="orthographicFront"/>
              <a:lightRig rig="soft" dir="tl">
                <a:rot lat="0" lon="0" rev="0"/>
              </a:lightRig>
            </a:scene3d>
            <a:sp3d contourW="25400" prstMaterial="matte">
              <a:bevelT w="25400" h="55880" prst="artDeco"/>
              <a:contourClr>
                <a:schemeClr val="accent2">
                  <a:tint val="20000"/>
                </a:schemeClr>
              </a:contourClr>
            </a:sp3d>
          </a:bodyPr>
          <a:lstStyle/>
          <a:p>
            <a:pPr marL="0" marR="0" lvl="0" indent="0" algn="l" defTabSz="914400" rtl="0" eaLnBrk="1" fontAlgn="auto" latinLnBrk="0" hangingPunct="1">
              <a:lnSpc>
                <a:spcPts val="2200"/>
              </a:lnSpc>
              <a:spcBef>
                <a:spcPct val="20000"/>
              </a:spcBef>
              <a:spcAft>
                <a:spcPts val="0"/>
              </a:spcAft>
              <a:buClrTx/>
              <a:buSzTx/>
              <a:buFont typeface="Arial" panose="020B0604020202020204" pitchFamily="34" charset="0"/>
              <a:buNone/>
              <a:tabLst/>
              <a:defRPr/>
            </a:pPr>
            <a:r>
              <a:rPr kumimoji="0" lang="en-GB" sz="2800" b="1" i="0" u="none" strike="noStrike" kern="1200" spc="50" normalizeH="0" baseline="0" noProof="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uLnTx/>
                <a:uFillTx/>
                <a:latin typeface="Calibri" panose="020F0502020204030204" pitchFamily="34" charset="0"/>
                <a:ea typeface="+mn-ea"/>
                <a:cs typeface="Calibri" panose="020F0502020204030204" pitchFamily="34" charset="0"/>
              </a:rPr>
              <a:t>Thank you for the invitation to </a:t>
            </a:r>
            <a:r>
              <a:rPr kumimoji="0" lang="en-GB" sz="2800" b="1" i="0" u="none" strike="noStrike" kern="1200" spc="50" normalizeH="0" baseline="0" noProof="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uLnTx/>
                <a:uFillTx/>
                <a:latin typeface="Calibri" panose="020F0502020204030204" pitchFamily="34" charset="0"/>
                <a:ea typeface="+mn-ea"/>
                <a:cs typeface="Calibri" panose="020F0502020204030204" pitchFamily="34" charset="0"/>
              </a:rPr>
              <a:t>speak</a:t>
            </a:r>
            <a:endParaRPr kumimoji="0" lang="en-GB" sz="2800" b="1" i="0" u="none" strike="noStrike" kern="1200" spc="50" normalizeH="0" baseline="0" noProof="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uLnTx/>
              <a:uFillTx/>
              <a:latin typeface="Calibri" panose="020F0502020204030204" pitchFamily="34" charset="0"/>
              <a:ea typeface="+mn-ea"/>
              <a:cs typeface="Calibri" panose="020F0502020204030204" pitchFamily="34" charset="0"/>
            </a:endParaRPr>
          </a:p>
        </p:txBody>
      </p:sp>
      <p:sp>
        <p:nvSpPr>
          <p:cNvPr id="8" name="Rettangolo 7"/>
          <p:cNvSpPr/>
          <p:nvPr/>
        </p:nvSpPr>
        <p:spPr>
          <a:xfrm>
            <a:off x="3630865" y="6509587"/>
            <a:ext cx="3822457" cy="276999"/>
          </a:xfrm>
          <a:prstGeom prst="rect">
            <a:avLst/>
          </a:prstGeom>
          <a:solidFill>
            <a:schemeClr val="bg1">
              <a:lumMod val="85000"/>
            </a:schemeClr>
          </a:solidFill>
          <a:ln>
            <a:solidFill>
              <a:schemeClr val="tx1"/>
            </a:solidFill>
          </a:ln>
          <a:effectLst>
            <a:outerShdw blurRad="50800" dist="38100" dir="2700000" algn="tl" rotWithShape="0">
              <a:prstClr val="black">
                <a:alpha val="40000"/>
              </a:prstClr>
            </a:outerShdw>
          </a:effectLst>
        </p:spPr>
        <p:txBody>
          <a:bodyPr wrap="none">
            <a:spAutoFit/>
          </a:bodyPr>
          <a:lstStyle/>
          <a:p>
            <a:r>
              <a:rPr lang="it-IT" sz="1200" dirty="0" err="1" smtClean="0">
                <a:latin typeface="Calibri" panose="020F0502020204030204" pitchFamily="34" charset="0"/>
                <a:cs typeface="Calibri" panose="020F0502020204030204" pitchFamily="34" charset="0"/>
              </a:rPr>
              <a:t>Presentation</a:t>
            </a:r>
            <a:r>
              <a:rPr lang="it-IT" sz="1200" dirty="0" smtClean="0">
                <a:latin typeface="Calibri" panose="020F0502020204030204" pitchFamily="34" charset="0"/>
                <a:cs typeface="Calibri" panose="020F0502020204030204" pitchFamily="34" charset="0"/>
              </a:rPr>
              <a:t> </a:t>
            </a:r>
            <a:r>
              <a:rPr lang="it-IT" sz="1200" dirty="0" err="1" smtClean="0">
                <a:latin typeface="Calibri" panose="020F0502020204030204" pitchFamily="34" charset="0"/>
                <a:cs typeface="Calibri" panose="020F0502020204030204" pitchFamily="34" charset="0"/>
              </a:rPr>
              <a:t>available</a:t>
            </a:r>
            <a:r>
              <a:rPr lang="it-IT" sz="1200" dirty="0" smtClean="0">
                <a:latin typeface="Calibri" panose="020F0502020204030204" pitchFamily="34" charset="0"/>
                <a:cs typeface="Calibri" panose="020F0502020204030204" pitchFamily="34" charset="0"/>
              </a:rPr>
              <a:t> at https://www.albertomontanari.it</a:t>
            </a:r>
            <a:endParaRPr lang="it-IT" sz="1200" dirty="0"/>
          </a:p>
        </p:txBody>
      </p:sp>
      <p:pic>
        <p:nvPicPr>
          <p:cNvPr id="11" name="Picture 2" descr="Z:\home\sturno\Scrivania\Istantanea_2020-07-09_14-47-27.png"/>
          <p:cNvPicPr>
            <a:picLocks noChangeAspect="1" noChangeArrowheads="1"/>
          </p:cNvPicPr>
          <p:nvPr/>
        </p:nvPicPr>
        <p:blipFill>
          <a:blip r:embed="rId3"/>
          <a:srcRect r="1588"/>
          <a:stretch>
            <a:fillRect/>
          </a:stretch>
        </p:blipFill>
        <p:spPr bwMode="auto">
          <a:xfrm>
            <a:off x="8508520" y="5886450"/>
            <a:ext cx="2230950" cy="971550"/>
          </a:xfrm>
          <a:prstGeom prst="rect">
            <a:avLst/>
          </a:prstGeom>
          <a:noFill/>
        </p:spPr>
      </p:pic>
    </p:spTree>
    <p:extLst>
      <p:ext uri="{BB962C8B-B14F-4D97-AF65-F5344CB8AC3E}">
        <p14:creationId xmlns="" xmlns:p14="http://schemas.microsoft.com/office/powerpoint/2010/main" val="131273019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testo 1"/>
          <p:cNvSpPr>
            <a:spLocks noGrp="1"/>
          </p:cNvSpPr>
          <p:nvPr>
            <p:ph type="body" sz="quarter" idx="10"/>
          </p:nvPr>
        </p:nvSpPr>
        <p:spPr>
          <a:xfrm>
            <a:off x="309522" y="352037"/>
            <a:ext cx="11233149" cy="648071"/>
          </a:xfrm>
        </p:spPr>
        <p:txBody>
          <a:bodyPr/>
          <a:lstStyle/>
          <a:p>
            <a:r>
              <a:rPr lang="it-IT" dirty="0" smtClean="0">
                <a:latin typeface="Calibri" panose="020F0502020204030204" pitchFamily="34" charset="0"/>
                <a:cs typeface="Calibri" panose="020F0502020204030204" pitchFamily="34" charset="0"/>
              </a:rPr>
              <a:t>Background: Alma Mater Studiorum, </a:t>
            </a:r>
            <a:r>
              <a:rPr lang="it-IT" dirty="0" err="1" smtClean="0">
                <a:latin typeface="Calibri" panose="020F0502020204030204" pitchFamily="34" charset="0"/>
                <a:cs typeface="Calibri" panose="020F0502020204030204" pitchFamily="34" charset="0"/>
              </a:rPr>
              <a:t>University</a:t>
            </a:r>
            <a:r>
              <a:rPr lang="it-IT" dirty="0" smtClean="0">
                <a:latin typeface="Calibri" panose="020F0502020204030204" pitchFamily="34" charset="0"/>
                <a:cs typeface="Calibri" panose="020F0502020204030204" pitchFamily="34" charset="0"/>
              </a:rPr>
              <a:t> of Bologna</a:t>
            </a:r>
            <a:endParaRPr lang="it-IT" dirty="0">
              <a:latin typeface="Calibri" panose="020F0502020204030204" pitchFamily="34" charset="0"/>
              <a:cs typeface="Calibri" panose="020F0502020204030204" pitchFamily="34" charset="0"/>
            </a:endParaRPr>
          </a:p>
        </p:txBody>
      </p:sp>
      <p:pic>
        <p:nvPicPr>
          <p:cNvPr id="4097" name="Picture 1"/>
          <p:cNvPicPr>
            <a:picLocks noChangeAspect="1" noChangeArrowheads="1"/>
          </p:cNvPicPr>
          <p:nvPr/>
        </p:nvPicPr>
        <p:blipFill>
          <a:blip r:embed="rId2"/>
          <a:srcRect/>
          <a:stretch>
            <a:fillRect/>
          </a:stretch>
        </p:blipFill>
        <p:spPr bwMode="auto">
          <a:xfrm>
            <a:off x="1095340" y="890611"/>
            <a:ext cx="9399588" cy="5895975"/>
          </a:xfrm>
          <a:prstGeom prst="rect">
            <a:avLst/>
          </a:prstGeom>
          <a:noFill/>
          <a:ln w="9525">
            <a:noFill/>
            <a:miter lim="800000"/>
            <a:headEnd/>
            <a:tailEnd/>
          </a:ln>
          <a:effectLst/>
        </p:spPr>
      </p:pic>
      <p:sp>
        <p:nvSpPr>
          <p:cNvPr id="4" name="Rettangolo 3"/>
          <p:cNvSpPr/>
          <p:nvPr/>
        </p:nvSpPr>
        <p:spPr>
          <a:xfrm>
            <a:off x="321959" y="6509587"/>
            <a:ext cx="3822457" cy="276999"/>
          </a:xfrm>
          <a:prstGeom prst="rect">
            <a:avLst/>
          </a:prstGeom>
        </p:spPr>
        <p:txBody>
          <a:bodyPr wrap="none">
            <a:spAutoFit/>
          </a:bodyPr>
          <a:lstStyle/>
          <a:p>
            <a:r>
              <a:rPr lang="it-IT" sz="1200" dirty="0" err="1" smtClean="0">
                <a:latin typeface="Calibri" panose="020F0502020204030204" pitchFamily="34" charset="0"/>
                <a:cs typeface="Calibri" panose="020F0502020204030204" pitchFamily="34" charset="0"/>
              </a:rPr>
              <a:t>Presentation</a:t>
            </a:r>
            <a:r>
              <a:rPr lang="it-IT" sz="1200" dirty="0" smtClean="0">
                <a:latin typeface="Calibri" panose="020F0502020204030204" pitchFamily="34" charset="0"/>
                <a:cs typeface="Calibri" panose="020F0502020204030204" pitchFamily="34" charset="0"/>
              </a:rPr>
              <a:t> </a:t>
            </a:r>
            <a:r>
              <a:rPr lang="it-IT" sz="1200" dirty="0" err="1" smtClean="0">
                <a:latin typeface="Calibri" panose="020F0502020204030204" pitchFamily="34" charset="0"/>
                <a:cs typeface="Calibri" panose="020F0502020204030204" pitchFamily="34" charset="0"/>
              </a:rPr>
              <a:t>available</a:t>
            </a:r>
            <a:r>
              <a:rPr lang="it-IT" sz="1200" dirty="0" smtClean="0">
                <a:latin typeface="Calibri" panose="020F0502020204030204" pitchFamily="34" charset="0"/>
                <a:cs typeface="Calibri" panose="020F0502020204030204" pitchFamily="34" charset="0"/>
              </a:rPr>
              <a:t> at https://www.albertomontanari.it</a:t>
            </a:r>
            <a:endParaRPr lang="it-IT" sz="1200" dirty="0"/>
          </a:p>
        </p:txBody>
      </p:sp>
    </p:spTree>
    <p:extLst>
      <p:ext uri="{BB962C8B-B14F-4D97-AF65-F5344CB8AC3E}">
        <p14:creationId xmlns="" xmlns:p14="http://schemas.microsoft.com/office/powerpoint/2010/main" val="120675316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testo 1"/>
          <p:cNvSpPr>
            <a:spLocks noGrp="1"/>
          </p:cNvSpPr>
          <p:nvPr>
            <p:ph type="body" sz="quarter" idx="10"/>
          </p:nvPr>
        </p:nvSpPr>
        <p:spPr>
          <a:xfrm>
            <a:off x="292139" y="352037"/>
            <a:ext cx="11233149" cy="648071"/>
          </a:xfrm>
        </p:spPr>
        <p:txBody>
          <a:bodyPr/>
          <a:lstStyle/>
          <a:p>
            <a:r>
              <a:rPr lang="it-IT" dirty="0" smtClean="0">
                <a:latin typeface="Calibri" panose="020F0502020204030204" pitchFamily="34" charset="0"/>
                <a:cs typeface="Calibri" panose="020F0502020204030204" pitchFamily="34" charset="0"/>
              </a:rPr>
              <a:t>Background: </a:t>
            </a:r>
            <a:r>
              <a:rPr lang="it-IT" dirty="0" err="1" smtClean="0">
                <a:latin typeface="Calibri" panose="020F0502020204030204" pitchFamily="34" charset="0"/>
                <a:cs typeface="Calibri" panose="020F0502020204030204" pitchFamily="34" charset="0"/>
              </a:rPr>
              <a:t>European</a:t>
            </a:r>
            <a:r>
              <a:rPr lang="it-IT" dirty="0" smtClean="0">
                <a:latin typeface="Calibri" panose="020F0502020204030204" pitchFamily="34" charset="0"/>
                <a:cs typeface="Calibri" panose="020F0502020204030204" pitchFamily="34" charset="0"/>
              </a:rPr>
              <a:t> </a:t>
            </a:r>
            <a:r>
              <a:rPr lang="it-IT" dirty="0" err="1" smtClean="0">
                <a:latin typeface="Calibri" panose="020F0502020204030204" pitchFamily="34" charset="0"/>
                <a:cs typeface="Calibri" panose="020F0502020204030204" pitchFamily="34" charset="0"/>
              </a:rPr>
              <a:t>Geosciences</a:t>
            </a:r>
            <a:r>
              <a:rPr lang="it-IT" dirty="0" smtClean="0">
                <a:latin typeface="Calibri" panose="020F0502020204030204" pitchFamily="34" charset="0"/>
                <a:cs typeface="Calibri" panose="020F0502020204030204" pitchFamily="34" charset="0"/>
              </a:rPr>
              <a:t> </a:t>
            </a:r>
            <a:r>
              <a:rPr lang="it-IT" dirty="0" err="1" smtClean="0">
                <a:latin typeface="Calibri" panose="020F0502020204030204" pitchFamily="34" charset="0"/>
                <a:cs typeface="Calibri" panose="020F0502020204030204" pitchFamily="34" charset="0"/>
              </a:rPr>
              <a:t>Union</a:t>
            </a:r>
            <a:r>
              <a:rPr lang="it-IT" dirty="0" smtClean="0">
                <a:latin typeface="Calibri" panose="020F0502020204030204" pitchFamily="34" charset="0"/>
                <a:cs typeface="Calibri" panose="020F0502020204030204" pitchFamily="34" charset="0"/>
              </a:rPr>
              <a:t> - EGU</a:t>
            </a:r>
            <a:endParaRPr lang="it-IT" dirty="0">
              <a:latin typeface="Calibri" panose="020F0502020204030204" pitchFamily="34" charset="0"/>
              <a:cs typeface="Calibri" panose="020F0502020204030204" pitchFamily="34" charset="0"/>
            </a:endParaRPr>
          </a:p>
        </p:txBody>
      </p:sp>
      <p:pic>
        <p:nvPicPr>
          <p:cNvPr id="15362" name="Picture 2" descr="Z:\home\sturno\2020-06-04-101307_1600x1200_scrot.png"/>
          <p:cNvPicPr>
            <a:picLocks noChangeAspect="1" noChangeArrowheads="1"/>
          </p:cNvPicPr>
          <p:nvPr/>
        </p:nvPicPr>
        <p:blipFill>
          <a:blip r:embed="rId2"/>
          <a:srcRect l="12520" t="11024" r="14173" b="15118"/>
          <a:stretch>
            <a:fillRect/>
          </a:stretch>
        </p:blipFill>
        <p:spPr bwMode="auto">
          <a:xfrm>
            <a:off x="166646" y="1506973"/>
            <a:ext cx="6703065" cy="5065299"/>
          </a:xfrm>
          <a:prstGeom prst="rect">
            <a:avLst/>
          </a:prstGeom>
          <a:noFill/>
        </p:spPr>
      </p:pic>
      <p:pic>
        <p:nvPicPr>
          <p:cNvPr id="15363" name="Picture 3" descr="Z:\home\sturno\2020-06-04-101337_1600x1200_scrot.png"/>
          <p:cNvPicPr>
            <a:picLocks noChangeAspect="1" noChangeArrowheads="1"/>
          </p:cNvPicPr>
          <p:nvPr/>
        </p:nvPicPr>
        <p:blipFill>
          <a:blip r:embed="rId3"/>
          <a:srcRect l="11811" t="11024" r="11811" b="12598"/>
          <a:stretch>
            <a:fillRect/>
          </a:stretch>
        </p:blipFill>
        <p:spPr bwMode="auto">
          <a:xfrm>
            <a:off x="6160449" y="857232"/>
            <a:ext cx="6031551" cy="4523645"/>
          </a:xfrm>
          <a:prstGeom prst="rect">
            <a:avLst/>
          </a:prstGeom>
          <a:noFill/>
          <a:ln>
            <a:solidFill>
              <a:schemeClr val="tx1"/>
            </a:solidFill>
          </a:ln>
        </p:spPr>
      </p:pic>
    </p:spTree>
    <p:extLst>
      <p:ext uri="{BB962C8B-B14F-4D97-AF65-F5344CB8AC3E}">
        <p14:creationId xmlns="" xmlns:p14="http://schemas.microsoft.com/office/powerpoint/2010/main" val="120675316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testo 1"/>
          <p:cNvSpPr>
            <a:spLocks noGrp="1"/>
          </p:cNvSpPr>
          <p:nvPr>
            <p:ph type="body" sz="quarter" idx="10"/>
          </p:nvPr>
        </p:nvSpPr>
        <p:spPr>
          <a:xfrm>
            <a:off x="309522" y="357166"/>
            <a:ext cx="11233149" cy="648071"/>
          </a:xfrm>
        </p:spPr>
        <p:txBody>
          <a:bodyPr/>
          <a:lstStyle/>
          <a:p>
            <a:r>
              <a:rPr lang="en-GB" smtClean="0">
                <a:latin typeface="Calibri" panose="020F0502020204030204" pitchFamily="34" charset="0"/>
                <a:cs typeface="Calibri" panose="020F0502020204030204" pitchFamily="34" charset="0"/>
              </a:rPr>
              <a:t>COVID-19: a sudden change of context</a:t>
            </a:r>
            <a:endParaRPr lang="en-GB">
              <a:latin typeface="Calibri" panose="020F0502020204030204" pitchFamily="34" charset="0"/>
              <a:cs typeface="Calibri" panose="020F0502020204030204" pitchFamily="34" charset="0"/>
            </a:endParaRPr>
          </a:p>
        </p:txBody>
      </p:sp>
      <p:sp>
        <p:nvSpPr>
          <p:cNvPr id="3" name="Segnaposto testo 2"/>
          <p:cNvSpPr>
            <a:spLocks noGrp="1"/>
          </p:cNvSpPr>
          <p:nvPr>
            <p:ph type="body" sz="quarter" idx="11"/>
          </p:nvPr>
        </p:nvSpPr>
        <p:spPr>
          <a:xfrm>
            <a:off x="309522" y="857232"/>
            <a:ext cx="8215370" cy="4464397"/>
          </a:xfrm>
        </p:spPr>
        <p:txBody>
          <a:bodyPr/>
          <a:lstStyle/>
          <a:p>
            <a:pPr marL="180975" indent="-180975">
              <a:spcAft>
                <a:spcPts val="1200"/>
              </a:spcAft>
              <a:buFont typeface="Arial" pitchFamily="34" charset="0"/>
              <a:buChar char="•"/>
            </a:pPr>
            <a:r>
              <a:rPr lang="en-GB" dirty="0" smtClean="0">
                <a:latin typeface="Calibri" panose="020F0502020204030204" pitchFamily="34" charset="0"/>
                <a:cs typeface="Calibri" panose="020F0502020204030204" pitchFamily="34" charset="0"/>
              </a:rPr>
              <a:t>February 24</a:t>
            </a:r>
            <a:r>
              <a:rPr lang="en-GB" baseline="30000" dirty="0" smtClean="0">
                <a:latin typeface="Calibri" panose="020F0502020204030204" pitchFamily="34" charset="0"/>
                <a:cs typeface="Calibri" panose="020F0502020204030204" pitchFamily="34" charset="0"/>
              </a:rPr>
              <a:t>th</a:t>
            </a:r>
            <a:r>
              <a:rPr lang="en-GB" dirty="0" smtClean="0">
                <a:latin typeface="Calibri" panose="020F0502020204030204" pitchFamily="34" charset="0"/>
                <a:cs typeface="Calibri" panose="020F0502020204030204" pitchFamily="34" charset="0"/>
              </a:rPr>
              <a:t>: Schools and Universities closed in my Region.</a:t>
            </a:r>
          </a:p>
          <a:p>
            <a:pPr marL="180975" indent="-180975">
              <a:spcAft>
                <a:spcPts val="1200"/>
              </a:spcAft>
              <a:buFont typeface="Arial" pitchFamily="34" charset="0"/>
              <a:buChar char="•"/>
            </a:pPr>
            <a:r>
              <a:rPr lang="en-GB" dirty="0" smtClean="0">
                <a:latin typeface="Calibri" panose="020F0502020204030204" pitchFamily="34" charset="0"/>
                <a:cs typeface="Calibri" panose="020F0502020204030204" pitchFamily="34" charset="0"/>
              </a:rPr>
              <a:t>March 2: University of Bologna went online with all courses. About 30.000 students reached in streaming.</a:t>
            </a:r>
          </a:p>
          <a:p>
            <a:pPr marL="180975" indent="-180975">
              <a:spcAft>
                <a:spcPts val="1200"/>
              </a:spcAft>
              <a:buFont typeface="Arial" pitchFamily="34" charset="0"/>
              <a:buChar char="•"/>
            </a:pPr>
            <a:r>
              <a:rPr lang="en-GB" dirty="0" smtClean="0">
                <a:latin typeface="Calibri" panose="020F0502020204030204" pitchFamily="34" charset="0"/>
                <a:cs typeface="Calibri" panose="020F0502020204030204" pitchFamily="34" charset="0"/>
              </a:rPr>
              <a:t>March 8</a:t>
            </a:r>
            <a:r>
              <a:rPr lang="en-GB" baseline="30000" dirty="0" smtClean="0">
                <a:latin typeface="Calibri" panose="020F0502020204030204" pitchFamily="34" charset="0"/>
                <a:cs typeface="Calibri" panose="020F0502020204030204" pitchFamily="34" charset="0"/>
              </a:rPr>
              <a:t>th</a:t>
            </a:r>
            <a:r>
              <a:rPr lang="en-GB" dirty="0" smtClean="0">
                <a:latin typeface="Calibri" panose="020F0502020204030204" pitchFamily="34" charset="0"/>
                <a:cs typeface="Calibri" panose="020F0502020204030204" pitchFamily="34" charset="0"/>
              </a:rPr>
              <a:t> to May 4</a:t>
            </a:r>
            <a:r>
              <a:rPr lang="en-GB" baseline="30000" dirty="0" smtClean="0">
                <a:latin typeface="Calibri" panose="020F0502020204030204" pitchFamily="34" charset="0"/>
                <a:cs typeface="Calibri" panose="020F0502020204030204" pitchFamily="34" charset="0"/>
              </a:rPr>
              <a:t>th</a:t>
            </a:r>
            <a:r>
              <a:rPr lang="en-GB" dirty="0" smtClean="0">
                <a:latin typeface="Calibri" panose="020F0502020204030204" pitchFamily="34" charset="0"/>
                <a:cs typeface="Calibri" panose="020F0502020204030204" pitchFamily="34" charset="0"/>
              </a:rPr>
              <a:t>: locked down. I never went 200m away from my home.</a:t>
            </a:r>
          </a:p>
          <a:p>
            <a:pPr marL="180975" indent="-180975">
              <a:spcAft>
                <a:spcPts val="1200"/>
              </a:spcAft>
              <a:buFont typeface="Arial" pitchFamily="34" charset="0"/>
              <a:buChar char="•"/>
            </a:pPr>
            <a:r>
              <a:rPr lang="en-GB" dirty="0" smtClean="0">
                <a:latin typeface="Calibri" panose="020F0502020204030204" pitchFamily="34" charset="0"/>
                <a:cs typeface="Calibri" panose="020F0502020204030204" pitchFamily="34" charset="0"/>
              </a:rPr>
              <a:t>Some friends affected. For about 5 weeks the intensive treatment of the main hospital in my home city was close to saturation.</a:t>
            </a:r>
          </a:p>
          <a:p>
            <a:pPr marL="180975" indent="-180975">
              <a:spcAft>
                <a:spcPts val="1200"/>
              </a:spcAft>
              <a:buFont typeface="Arial" pitchFamily="34" charset="0"/>
              <a:buChar char="•"/>
            </a:pPr>
            <a:r>
              <a:rPr lang="en-GB" dirty="0" smtClean="0">
                <a:latin typeface="Calibri" panose="020F0502020204030204" pitchFamily="34" charset="0"/>
                <a:cs typeface="Calibri" panose="020F0502020204030204" pitchFamily="34" charset="0"/>
              </a:rPr>
              <a:t>March 20: EGU decided to turn its annual general assembly into an online meeting. </a:t>
            </a:r>
            <a:br>
              <a:rPr lang="en-GB" dirty="0" smtClean="0">
                <a:latin typeface="Calibri" panose="020F0502020204030204" pitchFamily="34" charset="0"/>
                <a:cs typeface="Calibri" panose="020F0502020204030204" pitchFamily="34" charset="0"/>
              </a:rPr>
            </a:br>
            <a:r>
              <a:rPr lang="en-GB" dirty="0" smtClean="0">
                <a:latin typeface="Calibri" panose="020F0502020204030204" pitchFamily="34" charset="0"/>
                <a:cs typeface="Calibri" panose="020F0502020204030204" pitchFamily="34" charset="0"/>
              </a:rPr>
              <a:t>- Union events and a selection of short courses in streaming. </a:t>
            </a:r>
            <a:br>
              <a:rPr lang="en-GB" dirty="0" smtClean="0">
                <a:latin typeface="Calibri" panose="020F0502020204030204" pitchFamily="34" charset="0"/>
                <a:cs typeface="Calibri" panose="020F0502020204030204" pitchFamily="34" charset="0"/>
              </a:rPr>
            </a:br>
            <a:r>
              <a:rPr lang="en-GB" dirty="0" smtClean="0">
                <a:latin typeface="Calibri" panose="020F0502020204030204" pitchFamily="34" charset="0"/>
                <a:cs typeface="Calibri" panose="020F0502020204030204" pitchFamily="34" charset="0"/>
              </a:rPr>
              <a:t>- Sessions online through chats.</a:t>
            </a:r>
            <a:br>
              <a:rPr lang="en-GB" dirty="0" smtClean="0">
                <a:latin typeface="Calibri" panose="020F0502020204030204" pitchFamily="34" charset="0"/>
                <a:cs typeface="Calibri" panose="020F0502020204030204" pitchFamily="34" charset="0"/>
              </a:rPr>
            </a:br>
            <a:r>
              <a:rPr lang="en-GB" dirty="0" smtClean="0">
                <a:latin typeface="Calibri" panose="020F0502020204030204" pitchFamily="34" charset="0"/>
                <a:cs typeface="Calibri" panose="020F0502020204030204" pitchFamily="34" charset="0"/>
              </a:rPr>
              <a:t>- Presentations and additional material uploaded in </a:t>
            </a:r>
            <a:r>
              <a:rPr lang="en-GB" dirty="0" err="1" smtClean="0">
                <a:latin typeface="Calibri" panose="020F0502020204030204" pitchFamily="34" charset="0"/>
                <a:cs typeface="Calibri" panose="020F0502020204030204" pitchFamily="34" charset="0"/>
              </a:rPr>
              <a:t>EGUsphere</a:t>
            </a:r>
            <a:r>
              <a:rPr lang="en-GB" dirty="0" smtClean="0">
                <a:latin typeface="Calibri" panose="020F0502020204030204" pitchFamily="34" charset="0"/>
                <a:cs typeface="Calibri" panose="020F0502020204030204" pitchFamily="34" charset="0"/>
              </a:rPr>
              <a:t> with comments.</a:t>
            </a:r>
          </a:p>
          <a:p>
            <a:pPr marL="180975" indent="-180975">
              <a:spcAft>
                <a:spcPts val="1200"/>
              </a:spcAft>
              <a:buFont typeface="Arial" pitchFamily="34" charset="0"/>
              <a:buChar char="•"/>
            </a:pPr>
            <a:r>
              <a:rPr lang="en-GB" dirty="0" smtClean="0">
                <a:latin typeface="Calibri" panose="020F0502020204030204" pitchFamily="34" charset="0"/>
                <a:cs typeface="Calibri" panose="020F0502020204030204" pitchFamily="34" charset="0"/>
              </a:rPr>
              <a:t>May 3</a:t>
            </a:r>
            <a:r>
              <a:rPr lang="en-GB" baseline="30000" dirty="0" smtClean="0">
                <a:latin typeface="Calibri" panose="020F0502020204030204" pitchFamily="34" charset="0"/>
                <a:cs typeface="Calibri" panose="020F0502020204030204" pitchFamily="34" charset="0"/>
              </a:rPr>
              <a:t>rd</a:t>
            </a:r>
            <a:r>
              <a:rPr lang="en-GB" dirty="0" smtClean="0">
                <a:latin typeface="Calibri" panose="020F0502020204030204" pitchFamily="34" charset="0"/>
                <a:cs typeface="Calibri" panose="020F0502020204030204" pitchFamily="34" charset="0"/>
              </a:rPr>
              <a:t>-8</a:t>
            </a:r>
            <a:r>
              <a:rPr lang="en-GB" baseline="30000" dirty="0" smtClean="0">
                <a:latin typeface="Calibri" panose="020F0502020204030204" pitchFamily="34" charset="0"/>
                <a:cs typeface="Calibri" panose="020F0502020204030204" pitchFamily="34" charset="0"/>
              </a:rPr>
              <a:t>th</a:t>
            </a:r>
            <a:r>
              <a:rPr lang="en-GB" dirty="0" smtClean="0">
                <a:latin typeface="Calibri" panose="020F0502020204030204" pitchFamily="34" charset="0"/>
                <a:cs typeface="Calibri" panose="020F0502020204030204" pitchFamily="34" charset="0"/>
              </a:rPr>
              <a:t>: EGU General Assembly.</a:t>
            </a:r>
          </a:p>
          <a:p>
            <a:pPr marL="180975" indent="-180975">
              <a:spcAft>
                <a:spcPts val="1200"/>
              </a:spcAft>
              <a:buFont typeface="Arial" pitchFamily="34" charset="0"/>
              <a:buChar char="•"/>
            </a:pPr>
            <a:r>
              <a:rPr lang="en-GB" dirty="0" smtClean="0">
                <a:latin typeface="Calibri" panose="020F0502020204030204" pitchFamily="34" charset="0"/>
                <a:cs typeface="Calibri" panose="020F0502020204030204" pitchFamily="34" charset="0"/>
              </a:rPr>
              <a:t>May 4</a:t>
            </a:r>
            <a:r>
              <a:rPr lang="en-GB" baseline="30000" dirty="0" smtClean="0">
                <a:latin typeface="Calibri" panose="020F0502020204030204" pitchFamily="34" charset="0"/>
                <a:cs typeface="Calibri" panose="020F0502020204030204" pitchFamily="34" charset="0"/>
              </a:rPr>
              <a:t>th</a:t>
            </a:r>
            <a:r>
              <a:rPr lang="en-GB" dirty="0" smtClean="0">
                <a:latin typeface="Calibri" panose="020F0502020204030204" pitchFamily="34" charset="0"/>
                <a:cs typeface="Calibri" panose="020F0502020204030204" pitchFamily="34" charset="0"/>
              </a:rPr>
              <a:t>: Beginning of Phase 2 in Italy. End of lockdown. Some commercial activities and travelling still limited.</a:t>
            </a:r>
          </a:p>
          <a:p>
            <a:pPr marL="180975" indent="-180975">
              <a:spcAft>
                <a:spcPts val="1200"/>
              </a:spcAft>
              <a:buFont typeface="Arial" pitchFamily="34" charset="0"/>
              <a:buChar char="•"/>
            </a:pPr>
            <a:r>
              <a:rPr lang="en-GB" dirty="0" smtClean="0">
                <a:latin typeface="Calibri" panose="020F0502020204030204" pitchFamily="34" charset="0"/>
                <a:cs typeface="Calibri" panose="020F0502020204030204" pitchFamily="34" charset="0"/>
              </a:rPr>
              <a:t>May 18 and June 2</a:t>
            </a:r>
            <a:r>
              <a:rPr lang="en-GB" baseline="30000" dirty="0" smtClean="0">
                <a:latin typeface="Calibri" panose="020F0502020204030204" pitchFamily="34" charset="0"/>
                <a:cs typeface="Calibri" panose="020F0502020204030204" pitchFamily="34" charset="0"/>
              </a:rPr>
              <a:t>nd</a:t>
            </a:r>
            <a:r>
              <a:rPr lang="en-GB" dirty="0" smtClean="0">
                <a:latin typeface="Calibri" panose="020F0502020204030204" pitchFamily="34" charset="0"/>
                <a:cs typeface="Calibri" panose="020F0502020204030204" pitchFamily="34" charset="0"/>
              </a:rPr>
              <a:t>: restrictions to commercial activities and travelling removed.</a:t>
            </a:r>
            <a:endParaRPr lang="en-GB" dirty="0">
              <a:latin typeface="Calibri" panose="020F0502020204030204" pitchFamily="34" charset="0"/>
              <a:cs typeface="Calibri" panose="020F0502020204030204" pitchFamily="34" charset="0"/>
            </a:endParaRPr>
          </a:p>
        </p:txBody>
      </p:sp>
      <p:pic>
        <p:nvPicPr>
          <p:cNvPr id="3073" name="Picture 1"/>
          <p:cNvPicPr>
            <a:picLocks noChangeAspect="1" noChangeArrowheads="1"/>
          </p:cNvPicPr>
          <p:nvPr/>
        </p:nvPicPr>
        <p:blipFill>
          <a:blip r:embed="rId2"/>
          <a:srcRect/>
          <a:stretch>
            <a:fillRect/>
          </a:stretch>
        </p:blipFill>
        <p:spPr bwMode="auto">
          <a:xfrm>
            <a:off x="8557920" y="285728"/>
            <a:ext cx="3634080" cy="5133995"/>
          </a:xfrm>
          <a:prstGeom prst="rect">
            <a:avLst/>
          </a:prstGeom>
          <a:noFill/>
          <a:ln w="9525">
            <a:noFill/>
            <a:miter lim="800000"/>
            <a:headEnd/>
            <a:tailEnd/>
          </a:ln>
          <a:effectLst/>
        </p:spPr>
      </p:pic>
      <p:sp>
        <p:nvSpPr>
          <p:cNvPr id="6" name="Rettangolo 5"/>
          <p:cNvSpPr/>
          <p:nvPr/>
        </p:nvSpPr>
        <p:spPr>
          <a:xfrm>
            <a:off x="8072494" y="5386344"/>
            <a:ext cx="4167174" cy="400110"/>
          </a:xfrm>
          <a:prstGeom prst="rect">
            <a:avLst/>
          </a:prstGeom>
        </p:spPr>
        <p:txBody>
          <a:bodyPr wrap="square">
            <a:spAutoFit/>
          </a:bodyPr>
          <a:lstStyle/>
          <a:p>
            <a:pPr algn="r"/>
            <a:r>
              <a:rPr lang="en-US" sz="1000" dirty="0" smtClean="0"/>
              <a:t>Protect yourself and others against COVID-19, New Zealand Ministry of Health </a:t>
            </a:r>
            <a:r>
              <a:rPr lang="en-US" sz="1000" dirty="0" err="1" smtClean="0"/>
              <a:t>Manatū</a:t>
            </a:r>
            <a:r>
              <a:rPr lang="en-US" sz="1000" dirty="0" smtClean="0"/>
              <a:t> </a:t>
            </a:r>
            <a:r>
              <a:rPr lang="en-US" sz="1000" dirty="0" err="1" smtClean="0"/>
              <a:t>Hauora</a:t>
            </a:r>
            <a:r>
              <a:rPr lang="en-US" sz="1000" dirty="0" smtClean="0"/>
              <a:t>, CC BY 4.0 / Public domain</a:t>
            </a:r>
            <a:endParaRPr lang="it-IT" sz="1000" dirty="0"/>
          </a:p>
        </p:txBody>
      </p:sp>
      <p:pic>
        <p:nvPicPr>
          <p:cNvPr id="7" name="Picture 2" descr="Z:\home\sturno\Scrivania\Istantanea_2020-07-09_14-47-27.png"/>
          <p:cNvPicPr>
            <a:picLocks noChangeAspect="1" noChangeArrowheads="1"/>
          </p:cNvPicPr>
          <p:nvPr/>
        </p:nvPicPr>
        <p:blipFill>
          <a:blip r:embed="rId3"/>
          <a:srcRect r="1588"/>
          <a:stretch>
            <a:fillRect/>
          </a:stretch>
        </p:blipFill>
        <p:spPr bwMode="auto">
          <a:xfrm>
            <a:off x="8524892" y="5886450"/>
            <a:ext cx="2230950" cy="971550"/>
          </a:xfrm>
          <a:prstGeom prst="rect">
            <a:avLst/>
          </a:prstGeom>
          <a:noFill/>
        </p:spPr>
      </p:pic>
    </p:spTree>
    <p:extLst>
      <p:ext uri="{BB962C8B-B14F-4D97-AF65-F5344CB8AC3E}">
        <p14:creationId xmlns="" xmlns:p14="http://schemas.microsoft.com/office/powerpoint/2010/main" val="1312730194"/>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testo 1"/>
          <p:cNvSpPr>
            <a:spLocks noGrp="1"/>
          </p:cNvSpPr>
          <p:nvPr>
            <p:ph type="body" sz="quarter" idx="10"/>
          </p:nvPr>
        </p:nvSpPr>
        <p:spPr>
          <a:xfrm>
            <a:off x="309522" y="357166"/>
            <a:ext cx="11233149" cy="648071"/>
          </a:xfrm>
        </p:spPr>
        <p:txBody>
          <a:bodyPr/>
          <a:lstStyle/>
          <a:p>
            <a:r>
              <a:rPr lang="en-GB" smtClean="0">
                <a:latin typeface="Calibri" panose="020F0502020204030204" pitchFamily="34" charset="0"/>
                <a:cs typeface="Calibri" panose="020F0502020204030204" pitchFamily="34" charset="0"/>
              </a:rPr>
              <a:t>EGU2020 General Assembly: Sharing Geosciences Online</a:t>
            </a:r>
            <a:endParaRPr lang="en-GB">
              <a:latin typeface="Calibri" panose="020F0502020204030204" pitchFamily="34" charset="0"/>
              <a:cs typeface="Calibri" panose="020F0502020204030204" pitchFamily="34" charset="0"/>
            </a:endParaRPr>
          </a:p>
        </p:txBody>
      </p:sp>
      <p:sp>
        <p:nvSpPr>
          <p:cNvPr id="3" name="Segnaposto testo 2"/>
          <p:cNvSpPr>
            <a:spLocks noGrp="1"/>
          </p:cNvSpPr>
          <p:nvPr>
            <p:ph type="body" sz="quarter" idx="11"/>
          </p:nvPr>
        </p:nvSpPr>
        <p:spPr>
          <a:xfrm>
            <a:off x="309522" y="857232"/>
            <a:ext cx="8215370" cy="4464397"/>
          </a:xfrm>
        </p:spPr>
        <p:txBody>
          <a:bodyPr/>
          <a:lstStyle/>
          <a:p>
            <a:pPr marL="180975" indent="-180975">
              <a:spcAft>
                <a:spcPts val="1200"/>
              </a:spcAft>
              <a:buFont typeface="Arial" pitchFamily="34" charset="0"/>
              <a:buChar char="•"/>
            </a:pPr>
            <a:r>
              <a:rPr lang="en-GB" b="1" dirty="0" smtClean="0">
                <a:latin typeface="Calibri" panose="020F0502020204030204" pitchFamily="34" charset="0"/>
                <a:cs typeface="Calibri" panose="020F0502020204030204" pitchFamily="34" charset="0"/>
              </a:rPr>
              <a:t>No registration fee</a:t>
            </a:r>
            <a:r>
              <a:rPr lang="en-GB" dirty="0" smtClean="0">
                <a:latin typeface="Calibri" panose="020F0502020204030204" pitchFamily="34" charset="0"/>
                <a:cs typeface="Calibri" panose="020F0502020204030204" pitchFamily="34" charset="0"/>
              </a:rPr>
              <a:t> (abstract processing charge only).</a:t>
            </a:r>
          </a:p>
          <a:p>
            <a:pPr marL="180975" indent="-180975">
              <a:spcAft>
                <a:spcPts val="1200"/>
              </a:spcAft>
              <a:buFont typeface="Arial" pitchFamily="34" charset="0"/>
              <a:buChar char="•"/>
            </a:pPr>
            <a:r>
              <a:rPr lang="en-GB" b="1" dirty="0" smtClean="0">
                <a:solidFill>
                  <a:srgbClr val="FF0000"/>
                </a:solidFill>
                <a:latin typeface="Calibri" panose="020F0502020204030204" pitchFamily="34" charset="0"/>
                <a:cs typeface="Calibri" panose="020F0502020204030204" pitchFamily="34" charset="0"/>
              </a:rPr>
              <a:t>18.036</a:t>
            </a:r>
            <a:r>
              <a:rPr lang="en-GB" dirty="0" smtClean="0">
                <a:solidFill>
                  <a:srgbClr val="FF0000"/>
                </a:solidFill>
                <a:latin typeface="Calibri" panose="020F0502020204030204" pitchFamily="34" charset="0"/>
                <a:cs typeface="Calibri" panose="020F0502020204030204" pitchFamily="34" charset="0"/>
              </a:rPr>
              <a:t> contributions; </a:t>
            </a:r>
            <a:r>
              <a:rPr lang="en-GB" b="1" dirty="0" smtClean="0">
                <a:solidFill>
                  <a:srgbClr val="FF0000"/>
                </a:solidFill>
                <a:latin typeface="Calibri" panose="020F0502020204030204" pitchFamily="34" charset="0"/>
                <a:cs typeface="Calibri" panose="020F0502020204030204" pitchFamily="34" charset="0"/>
              </a:rPr>
              <a:t>11.380</a:t>
            </a:r>
            <a:r>
              <a:rPr lang="en-GB" dirty="0" smtClean="0">
                <a:solidFill>
                  <a:srgbClr val="FF0000"/>
                </a:solidFill>
                <a:latin typeface="Calibri" panose="020F0502020204030204" pitchFamily="34" charset="0"/>
                <a:cs typeface="Calibri" panose="020F0502020204030204" pitchFamily="34" charset="0"/>
              </a:rPr>
              <a:t> presentation uploads which received </a:t>
            </a:r>
            <a:r>
              <a:rPr lang="en-GB" b="1" dirty="0" smtClean="0">
                <a:solidFill>
                  <a:srgbClr val="FF0000"/>
                </a:solidFill>
                <a:latin typeface="Calibri" panose="020F0502020204030204" pitchFamily="34" charset="0"/>
                <a:cs typeface="Calibri" panose="020F0502020204030204" pitchFamily="34" charset="0"/>
              </a:rPr>
              <a:t>6.297</a:t>
            </a:r>
            <a:r>
              <a:rPr lang="en-GB" dirty="0" smtClean="0">
                <a:solidFill>
                  <a:srgbClr val="FF0000"/>
                </a:solidFill>
                <a:latin typeface="Calibri" panose="020F0502020204030204" pitchFamily="34" charset="0"/>
                <a:cs typeface="Calibri" panose="020F0502020204030204" pitchFamily="34" charset="0"/>
              </a:rPr>
              <a:t> comments.</a:t>
            </a:r>
          </a:p>
          <a:p>
            <a:pPr marL="180975" indent="-180975">
              <a:spcAft>
                <a:spcPts val="1200"/>
              </a:spcAft>
              <a:buFont typeface="Arial" pitchFamily="34" charset="0"/>
              <a:buChar char="•"/>
            </a:pPr>
            <a:r>
              <a:rPr lang="en-GB" b="1" dirty="0" smtClean="0">
                <a:latin typeface="Calibri" panose="020F0502020204030204" pitchFamily="34" charset="0"/>
                <a:cs typeface="Calibri" panose="020F0502020204030204" pitchFamily="34" charset="0"/>
              </a:rPr>
              <a:t>756</a:t>
            </a:r>
            <a:r>
              <a:rPr lang="en-GB" dirty="0" smtClean="0">
                <a:latin typeface="Calibri" panose="020F0502020204030204" pitchFamily="34" charset="0"/>
                <a:cs typeface="Calibri" panose="020F0502020204030204" pitchFamily="34" charset="0"/>
              </a:rPr>
              <a:t> sessions.</a:t>
            </a:r>
          </a:p>
          <a:p>
            <a:pPr marL="180975" indent="-180975">
              <a:spcAft>
                <a:spcPts val="1200"/>
              </a:spcAft>
              <a:buFont typeface="Arial" pitchFamily="34" charset="0"/>
              <a:buChar char="•"/>
            </a:pPr>
            <a:r>
              <a:rPr lang="en-GB" b="1" dirty="0" smtClean="0">
                <a:latin typeface="Calibri" panose="020F0502020204030204" pitchFamily="34" charset="0"/>
                <a:cs typeface="Calibri" panose="020F0502020204030204" pitchFamily="34" charset="0"/>
              </a:rPr>
              <a:t>5</a:t>
            </a:r>
            <a:r>
              <a:rPr lang="en-GB" dirty="0" smtClean="0">
                <a:latin typeface="Calibri" panose="020F0502020204030204" pitchFamily="34" charset="0"/>
                <a:cs typeface="Calibri" panose="020F0502020204030204" pitchFamily="34" charset="0"/>
              </a:rPr>
              <a:t> Union Sessions; </a:t>
            </a:r>
            <a:r>
              <a:rPr lang="en-GB" b="1" dirty="0" smtClean="0">
                <a:latin typeface="Calibri" panose="020F0502020204030204" pitchFamily="34" charset="0"/>
                <a:cs typeface="Calibri" panose="020F0502020204030204" pitchFamily="34" charset="0"/>
              </a:rPr>
              <a:t>5</a:t>
            </a:r>
            <a:r>
              <a:rPr lang="en-GB" dirty="0" smtClean="0">
                <a:latin typeface="Calibri" panose="020F0502020204030204" pitchFamily="34" charset="0"/>
                <a:cs typeface="Calibri" panose="020F0502020204030204" pitchFamily="34" charset="0"/>
              </a:rPr>
              <a:t> Great Debates; </a:t>
            </a:r>
            <a:r>
              <a:rPr lang="en-GB" b="1" dirty="0" smtClean="0">
                <a:latin typeface="Calibri" panose="020F0502020204030204" pitchFamily="34" charset="0"/>
                <a:cs typeface="Calibri" panose="020F0502020204030204" pitchFamily="34" charset="0"/>
              </a:rPr>
              <a:t>11</a:t>
            </a:r>
            <a:r>
              <a:rPr lang="en-GB" dirty="0" smtClean="0">
                <a:latin typeface="Calibri" panose="020F0502020204030204" pitchFamily="34" charset="0"/>
                <a:cs typeface="Calibri" panose="020F0502020204030204" pitchFamily="34" charset="0"/>
              </a:rPr>
              <a:t> Short Courses.</a:t>
            </a:r>
          </a:p>
          <a:p>
            <a:pPr marL="180975" indent="-180975">
              <a:spcAft>
                <a:spcPts val="1200"/>
              </a:spcAft>
              <a:buFont typeface="Arial" pitchFamily="34" charset="0"/>
              <a:buChar char="•"/>
            </a:pPr>
            <a:r>
              <a:rPr lang="en-GB" b="1" dirty="0" smtClean="0">
                <a:solidFill>
                  <a:srgbClr val="FF0000"/>
                </a:solidFill>
                <a:latin typeface="Calibri" panose="020F0502020204030204" pitchFamily="34" charset="0"/>
                <a:cs typeface="Calibri" panose="020F0502020204030204" pitchFamily="34" charset="0"/>
              </a:rPr>
              <a:t>26.219</a:t>
            </a:r>
            <a:r>
              <a:rPr lang="en-GB" dirty="0" smtClean="0">
                <a:solidFill>
                  <a:srgbClr val="FF0000"/>
                </a:solidFill>
                <a:latin typeface="Calibri" panose="020F0502020204030204" pitchFamily="34" charset="0"/>
                <a:cs typeface="Calibri" panose="020F0502020204030204" pitchFamily="34" charset="0"/>
              </a:rPr>
              <a:t> individual users of </a:t>
            </a:r>
            <a:r>
              <a:rPr lang="en-GB" b="1" dirty="0" smtClean="0">
                <a:solidFill>
                  <a:srgbClr val="FF0000"/>
                </a:solidFill>
                <a:latin typeface="Calibri" panose="020F0502020204030204" pitchFamily="34" charset="0"/>
                <a:cs typeface="Calibri" panose="020F0502020204030204" pitchFamily="34" charset="0"/>
              </a:rPr>
              <a:t>721</a:t>
            </a:r>
            <a:r>
              <a:rPr lang="en-GB" dirty="0" smtClean="0">
                <a:solidFill>
                  <a:srgbClr val="FF0000"/>
                </a:solidFill>
                <a:latin typeface="Calibri" panose="020F0502020204030204" pitchFamily="34" charset="0"/>
                <a:cs typeface="Calibri" panose="020F0502020204030204" pitchFamily="34" charset="0"/>
              </a:rPr>
              <a:t> live chats which received </a:t>
            </a:r>
            <a:r>
              <a:rPr lang="en-GB" b="1" dirty="0" smtClean="0">
                <a:solidFill>
                  <a:srgbClr val="FF0000"/>
                </a:solidFill>
                <a:latin typeface="Calibri" panose="020F0502020204030204" pitchFamily="34" charset="0"/>
                <a:cs typeface="Calibri" panose="020F0502020204030204" pitchFamily="34" charset="0"/>
              </a:rPr>
              <a:t>200.400 </a:t>
            </a:r>
            <a:r>
              <a:rPr lang="en-GB" dirty="0" smtClean="0">
                <a:solidFill>
                  <a:srgbClr val="FF0000"/>
                </a:solidFill>
                <a:latin typeface="Calibri" panose="020F0502020204030204" pitchFamily="34" charset="0"/>
                <a:cs typeface="Calibri" panose="020F0502020204030204" pitchFamily="34" charset="0"/>
              </a:rPr>
              <a:t>messages.</a:t>
            </a:r>
          </a:p>
          <a:p>
            <a:pPr marL="180975" indent="-180975">
              <a:spcAft>
                <a:spcPts val="1200"/>
              </a:spcAft>
              <a:buFont typeface="Arial" pitchFamily="34" charset="0"/>
              <a:buChar char="•"/>
            </a:pPr>
            <a:r>
              <a:rPr lang="en-GB" dirty="0" smtClean="0">
                <a:solidFill>
                  <a:srgbClr val="FF0000"/>
                </a:solidFill>
                <a:latin typeface="Calibri" panose="020F0502020204030204" pitchFamily="34" charset="0"/>
                <a:cs typeface="Calibri" panose="020F0502020204030204" pitchFamily="34" charset="0"/>
              </a:rPr>
              <a:t>Attendants from </a:t>
            </a:r>
            <a:r>
              <a:rPr lang="en-GB" b="1" dirty="0" smtClean="0">
                <a:solidFill>
                  <a:srgbClr val="FF0000"/>
                </a:solidFill>
                <a:latin typeface="Calibri" panose="020F0502020204030204" pitchFamily="34" charset="0"/>
                <a:cs typeface="Calibri" panose="020F0502020204030204" pitchFamily="34" charset="0"/>
              </a:rPr>
              <a:t>140</a:t>
            </a:r>
            <a:r>
              <a:rPr lang="en-GB" dirty="0" smtClean="0">
                <a:solidFill>
                  <a:srgbClr val="FF0000"/>
                </a:solidFill>
                <a:latin typeface="Calibri" panose="020F0502020204030204" pitchFamily="34" charset="0"/>
                <a:cs typeface="Calibri" panose="020F0502020204030204" pitchFamily="34" charset="0"/>
              </a:rPr>
              <a:t> different countries (against a usual number of about </a:t>
            </a:r>
            <a:r>
              <a:rPr lang="en-GB" b="1" dirty="0" smtClean="0">
                <a:solidFill>
                  <a:srgbClr val="FF0000"/>
                </a:solidFill>
                <a:latin typeface="Calibri" panose="020F0502020204030204" pitchFamily="34" charset="0"/>
                <a:cs typeface="Calibri" panose="020F0502020204030204" pitchFamily="34" charset="0"/>
              </a:rPr>
              <a:t>110</a:t>
            </a:r>
            <a:r>
              <a:rPr lang="en-GB" dirty="0" smtClean="0">
                <a:solidFill>
                  <a:srgbClr val="FF0000"/>
                </a:solidFill>
                <a:latin typeface="Calibri" panose="020F0502020204030204" pitchFamily="34" charset="0"/>
                <a:cs typeface="Calibri" panose="020F0502020204030204" pitchFamily="34" charset="0"/>
              </a:rPr>
              <a:t>).</a:t>
            </a:r>
          </a:p>
          <a:p>
            <a:pPr marL="180975" indent="-180975">
              <a:spcAft>
                <a:spcPts val="1200"/>
              </a:spcAft>
              <a:buFont typeface="Arial" pitchFamily="34" charset="0"/>
              <a:buChar char="•"/>
            </a:pPr>
            <a:r>
              <a:rPr lang="en-US" dirty="0" smtClean="0">
                <a:latin typeface="Calibri" panose="020F0502020204030204" pitchFamily="34" charset="0"/>
                <a:cs typeface="Calibri" panose="020F0502020204030204" pitchFamily="34" charset="0"/>
              </a:rPr>
              <a:t>Zoom sessions: more than </a:t>
            </a:r>
            <a:r>
              <a:rPr lang="en-US" b="1" dirty="0" smtClean="0">
                <a:latin typeface="Calibri" panose="020F0502020204030204" pitchFamily="34" charset="0"/>
                <a:cs typeface="Calibri" panose="020F0502020204030204" pitchFamily="34" charset="0"/>
              </a:rPr>
              <a:t>7.000</a:t>
            </a:r>
            <a:r>
              <a:rPr lang="en-US" dirty="0" smtClean="0">
                <a:latin typeface="Calibri" panose="020F0502020204030204" pitchFamily="34" charset="0"/>
                <a:cs typeface="Calibri" panose="020F0502020204030204" pitchFamily="34" charset="0"/>
              </a:rPr>
              <a:t> participants. GDB </a:t>
            </a:r>
            <a:r>
              <a:rPr lang="en-US" b="1" dirty="0" smtClean="0">
                <a:latin typeface="Calibri" panose="020F0502020204030204" pitchFamily="34" charset="0"/>
                <a:cs typeface="Calibri" panose="020F0502020204030204" pitchFamily="34" charset="0"/>
              </a:rPr>
              <a:t>3.279</a:t>
            </a:r>
            <a:r>
              <a:rPr lang="en-US" dirty="0" smtClean="0">
                <a:latin typeface="Calibri" panose="020F0502020204030204" pitchFamily="34" charset="0"/>
                <a:cs typeface="Calibri" panose="020F0502020204030204" pitchFamily="34" charset="0"/>
              </a:rPr>
              <a:t> attendees, US </a:t>
            </a:r>
            <a:r>
              <a:rPr lang="en-US" b="1" dirty="0" smtClean="0">
                <a:latin typeface="Calibri" panose="020F0502020204030204" pitchFamily="34" charset="0"/>
                <a:cs typeface="Calibri" panose="020F0502020204030204" pitchFamily="34" charset="0"/>
              </a:rPr>
              <a:t>3.373</a:t>
            </a:r>
            <a:r>
              <a:rPr lang="en-US" dirty="0" smtClean="0">
                <a:latin typeface="Calibri" panose="020F0502020204030204" pitchFamily="34" charset="0"/>
                <a:cs typeface="Calibri" panose="020F0502020204030204" pitchFamily="34" charset="0"/>
              </a:rPr>
              <a:t> attendees </a:t>
            </a:r>
            <a:endParaRPr lang="en-GB" dirty="0" smtClean="0">
              <a:latin typeface="Calibri" panose="020F0502020204030204" pitchFamily="34" charset="0"/>
              <a:cs typeface="Calibri" panose="020F0502020204030204" pitchFamily="34" charset="0"/>
            </a:endParaRPr>
          </a:p>
          <a:p>
            <a:pPr marL="180975" indent="-180975">
              <a:spcAft>
                <a:spcPts val="1200"/>
              </a:spcAft>
              <a:buFont typeface="Arial" pitchFamily="34" charset="0"/>
              <a:buChar char="•"/>
            </a:pPr>
            <a:r>
              <a:rPr lang="en-GB" dirty="0" smtClean="0">
                <a:latin typeface="Calibri" panose="020F0502020204030204" pitchFamily="34" charset="0"/>
                <a:cs typeface="Calibri" panose="020F0502020204030204" pitchFamily="34" charset="0"/>
              </a:rPr>
              <a:t>Peak connections: </a:t>
            </a:r>
            <a:r>
              <a:rPr lang="en-GB" b="1" dirty="0" smtClean="0">
                <a:latin typeface="Calibri" panose="020F0502020204030204" pitchFamily="34" charset="0"/>
                <a:cs typeface="Calibri" panose="020F0502020204030204" pitchFamily="34" charset="0"/>
              </a:rPr>
              <a:t>5.090 </a:t>
            </a:r>
            <a:r>
              <a:rPr lang="en-GB" dirty="0" smtClean="0">
                <a:latin typeface="Calibri" panose="020F0502020204030204" pitchFamily="34" charset="0"/>
                <a:cs typeface="Calibri" panose="020F0502020204030204" pitchFamily="34" charset="0"/>
              </a:rPr>
              <a:t>on Thursday May 7</a:t>
            </a:r>
            <a:r>
              <a:rPr lang="en-GB" baseline="30000" dirty="0" smtClean="0">
                <a:latin typeface="Calibri" panose="020F0502020204030204" pitchFamily="34" charset="0"/>
                <a:cs typeface="Calibri" panose="020F0502020204030204" pitchFamily="34" charset="0"/>
              </a:rPr>
              <a:t>th</a:t>
            </a:r>
            <a:r>
              <a:rPr lang="en-GB" dirty="0" smtClean="0">
                <a:latin typeface="Calibri" panose="020F0502020204030204" pitchFamily="34" charset="0"/>
                <a:cs typeface="Calibri" panose="020F0502020204030204" pitchFamily="34" charset="0"/>
              </a:rPr>
              <a:t>.</a:t>
            </a:r>
          </a:p>
          <a:p>
            <a:pPr marL="180975" indent="-180975">
              <a:spcAft>
                <a:spcPts val="1200"/>
              </a:spcAft>
              <a:buFont typeface="Arial" pitchFamily="34" charset="0"/>
              <a:buChar char="•"/>
            </a:pPr>
            <a:r>
              <a:rPr lang="en-GB" dirty="0" smtClean="0">
                <a:latin typeface="Calibri" panose="020F0502020204030204" pitchFamily="34" charset="0"/>
                <a:cs typeface="Calibri" panose="020F0502020204030204" pitchFamily="34" charset="0"/>
              </a:rPr>
              <a:t>Relevant commitment by </a:t>
            </a:r>
            <a:r>
              <a:rPr lang="en-GB" b="1" dirty="0" smtClean="0">
                <a:latin typeface="Calibri" panose="020F0502020204030204" pitchFamily="34" charset="0"/>
                <a:cs typeface="Calibri" panose="020F0502020204030204" pitchFamily="34" charset="0"/>
              </a:rPr>
              <a:t>Conveners</a:t>
            </a:r>
            <a:r>
              <a:rPr lang="en-GB" dirty="0" smtClean="0">
                <a:latin typeface="Calibri" panose="020F0502020204030204" pitchFamily="34" charset="0"/>
                <a:cs typeface="Calibri" panose="020F0502020204030204" pitchFamily="34" charset="0"/>
              </a:rPr>
              <a:t>.</a:t>
            </a:r>
          </a:p>
          <a:p>
            <a:pPr marL="180975" indent="-180975">
              <a:spcAft>
                <a:spcPts val="1200"/>
              </a:spcAft>
              <a:buFont typeface="Arial" pitchFamily="34" charset="0"/>
              <a:buChar char="•"/>
            </a:pPr>
            <a:r>
              <a:rPr lang="en-GB" b="1" dirty="0" smtClean="0">
                <a:latin typeface="Calibri" panose="020F0502020204030204" pitchFamily="34" charset="0"/>
                <a:cs typeface="Calibri" panose="020F0502020204030204" pitchFamily="34" charset="0"/>
              </a:rPr>
              <a:t>High quality</a:t>
            </a:r>
            <a:r>
              <a:rPr lang="en-GB" dirty="0" smtClean="0">
                <a:latin typeface="Calibri" panose="020F0502020204030204" pitchFamily="34" charset="0"/>
                <a:cs typeface="Calibri" panose="020F0502020204030204" pitchFamily="34" charset="0"/>
              </a:rPr>
              <a:t> of some presentations (short videos).</a:t>
            </a:r>
          </a:p>
          <a:p>
            <a:pPr marL="180975" indent="-180975">
              <a:spcAft>
                <a:spcPts val="1200"/>
              </a:spcAft>
              <a:buFont typeface="Arial" pitchFamily="34" charset="0"/>
              <a:buChar char="•"/>
            </a:pPr>
            <a:r>
              <a:rPr lang="en-GB" b="1" dirty="0" smtClean="0">
                <a:latin typeface="Calibri" panose="020F0502020204030204" pitchFamily="34" charset="0"/>
                <a:cs typeface="Calibri" panose="020F0502020204030204" pitchFamily="34" charset="0"/>
              </a:rPr>
              <a:t>Great support</a:t>
            </a:r>
            <a:r>
              <a:rPr lang="en-GB" dirty="0" smtClean="0">
                <a:latin typeface="Calibri" panose="020F0502020204030204" pitchFamily="34" charset="0"/>
                <a:cs typeface="Calibri" panose="020F0502020204030204" pitchFamily="34" charset="0"/>
              </a:rPr>
              <a:t> from the community.</a:t>
            </a:r>
          </a:p>
          <a:p>
            <a:pPr marL="180975" indent="-180975">
              <a:spcAft>
                <a:spcPts val="1200"/>
              </a:spcAft>
              <a:buFont typeface="Arial" pitchFamily="34" charset="0"/>
              <a:buChar char="•"/>
            </a:pPr>
            <a:endParaRPr lang="en-GB" dirty="0">
              <a:latin typeface="Calibri" panose="020F0502020204030204" pitchFamily="34" charset="0"/>
              <a:cs typeface="Calibri" panose="020F0502020204030204" pitchFamily="34" charset="0"/>
            </a:endParaRPr>
          </a:p>
        </p:txBody>
      </p:sp>
      <p:pic>
        <p:nvPicPr>
          <p:cNvPr id="17409" name="Picture 1"/>
          <p:cNvPicPr>
            <a:picLocks noChangeAspect="1" noChangeArrowheads="1"/>
          </p:cNvPicPr>
          <p:nvPr/>
        </p:nvPicPr>
        <p:blipFill>
          <a:blip r:embed="rId2"/>
          <a:srcRect/>
          <a:stretch>
            <a:fillRect/>
          </a:stretch>
        </p:blipFill>
        <p:spPr bwMode="auto">
          <a:xfrm>
            <a:off x="8953520" y="1928802"/>
            <a:ext cx="2907661" cy="1273177"/>
          </a:xfrm>
          <a:prstGeom prst="rect">
            <a:avLst/>
          </a:prstGeom>
          <a:noFill/>
          <a:ln w="9525">
            <a:noFill/>
            <a:miter lim="800000"/>
            <a:headEnd/>
            <a:tailEnd/>
          </a:ln>
          <a:effectLst/>
        </p:spPr>
      </p:pic>
      <p:pic>
        <p:nvPicPr>
          <p:cNvPr id="17410" name="Picture 2"/>
          <p:cNvPicPr>
            <a:picLocks noChangeAspect="1" noChangeArrowheads="1"/>
          </p:cNvPicPr>
          <p:nvPr/>
        </p:nvPicPr>
        <p:blipFill>
          <a:blip r:embed="rId3"/>
          <a:srcRect/>
          <a:stretch>
            <a:fillRect/>
          </a:stretch>
        </p:blipFill>
        <p:spPr bwMode="auto">
          <a:xfrm>
            <a:off x="8239140" y="3500438"/>
            <a:ext cx="3714750" cy="1038225"/>
          </a:xfrm>
          <a:prstGeom prst="rect">
            <a:avLst/>
          </a:prstGeom>
          <a:noFill/>
          <a:ln w="9525">
            <a:noFill/>
            <a:miter lim="800000"/>
            <a:headEnd/>
            <a:tailEnd/>
          </a:ln>
          <a:effectLst/>
        </p:spPr>
      </p:pic>
    </p:spTree>
    <p:extLst>
      <p:ext uri="{BB962C8B-B14F-4D97-AF65-F5344CB8AC3E}">
        <p14:creationId xmlns="" xmlns:p14="http://schemas.microsoft.com/office/powerpoint/2010/main" val="131273019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testo 1"/>
          <p:cNvSpPr>
            <a:spLocks noGrp="1"/>
          </p:cNvSpPr>
          <p:nvPr>
            <p:ph type="body" sz="quarter" idx="10"/>
          </p:nvPr>
        </p:nvSpPr>
        <p:spPr>
          <a:xfrm>
            <a:off x="292139" y="357166"/>
            <a:ext cx="11233149" cy="648071"/>
          </a:xfrm>
        </p:spPr>
        <p:txBody>
          <a:bodyPr/>
          <a:lstStyle/>
          <a:p>
            <a:r>
              <a:rPr lang="en-GB" smtClean="0">
                <a:latin typeface="Calibri" panose="020F0502020204030204" pitchFamily="34" charset="0"/>
                <a:cs typeface="Calibri" panose="020F0502020204030204" pitchFamily="34" charset="0"/>
              </a:rPr>
              <a:t>COVID-19 and the Geoscientific community: a growing concern</a:t>
            </a:r>
            <a:endParaRPr lang="en-GB">
              <a:latin typeface="Calibri" panose="020F0502020204030204" pitchFamily="34" charset="0"/>
              <a:cs typeface="Calibri" panose="020F0502020204030204" pitchFamily="34" charset="0"/>
            </a:endParaRPr>
          </a:p>
        </p:txBody>
      </p:sp>
      <p:sp>
        <p:nvSpPr>
          <p:cNvPr id="3" name="Segnaposto testo 2"/>
          <p:cNvSpPr>
            <a:spLocks noGrp="1"/>
          </p:cNvSpPr>
          <p:nvPr>
            <p:ph type="body" sz="quarter" idx="11"/>
          </p:nvPr>
        </p:nvSpPr>
        <p:spPr>
          <a:xfrm>
            <a:off x="309522" y="1464933"/>
            <a:ext cx="6715172" cy="4464397"/>
          </a:xfrm>
        </p:spPr>
        <p:txBody>
          <a:bodyPr/>
          <a:lstStyle/>
          <a:p>
            <a:pPr marL="180975" indent="-180975">
              <a:spcAft>
                <a:spcPts val="1200"/>
              </a:spcAft>
              <a:buFont typeface="Arial" pitchFamily="34" charset="0"/>
              <a:buChar char="•"/>
            </a:pPr>
            <a:r>
              <a:rPr lang="en-GB" dirty="0" smtClean="0">
                <a:latin typeface="Calibri" panose="020F0502020204030204" pitchFamily="34" charset="0"/>
                <a:cs typeface="Calibri" panose="020F0502020204030204" pitchFamily="34" charset="0"/>
              </a:rPr>
              <a:t>How will research workflow and career path evolve in the future?</a:t>
            </a:r>
          </a:p>
          <a:p>
            <a:pPr marL="180975" indent="-180975">
              <a:spcAft>
                <a:spcPts val="1200"/>
              </a:spcAft>
              <a:buFont typeface="Arial" pitchFamily="34" charset="0"/>
              <a:buChar char="•"/>
            </a:pPr>
            <a:r>
              <a:rPr lang="en-GB" dirty="0" smtClean="0">
                <a:latin typeface="Calibri" panose="020F0502020204030204" pitchFamily="34" charset="0"/>
                <a:cs typeface="Calibri" panose="020F0502020204030204" pitchFamily="34" charset="0"/>
              </a:rPr>
              <a:t>Will the research goals of geosciences get lower priority?</a:t>
            </a:r>
          </a:p>
          <a:p>
            <a:pPr marL="180975" indent="-180975">
              <a:spcAft>
                <a:spcPts val="1200"/>
              </a:spcAft>
              <a:buFont typeface="Arial" pitchFamily="34" charset="0"/>
              <a:buChar char="•"/>
            </a:pPr>
            <a:r>
              <a:rPr lang="en-GB" dirty="0" smtClean="0">
                <a:latin typeface="Calibri" panose="020F0502020204030204" pitchFamily="34" charset="0"/>
                <a:cs typeface="Calibri" panose="020F0502020204030204" pitchFamily="34" charset="0"/>
              </a:rPr>
              <a:t>Will research funding and university budget be affected?</a:t>
            </a:r>
          </a:p>
          <a:p>
            <a:pPr marL="180975" indent="-180975">
              <a:spcAft>
                <a:spcPts val="1200"/>
              </a:spcAft>
              <a:buFont typeface="Arial" pitchFamily="34" charset="0"/>
              <a:buChar char="•"/>
            </a:pPr>
            <a:r>
              <a:rPr lang="en-GB" dirty="0" smtClean="0">
                <a:latin typeface="Calibri" panose="020F0502020204030204" pitchFamily="34" charset="0"/>
                <a:cs typeface="Calibri" panose="020F0502020204030204" pitchFamily="34" charset="0"/>
              </a:rPr>
              <a:t>Should the research agenda of geosciences be revisited?</a:t>
            </a:r>
          </a:p>
          <a:p>
            <a:pPr marL="180975" indent="-180975">
              <a:spcAft>
                <a:spcPts val="1200"/>
              </a:spcAft>
              <a:buFont typeface="Arial" pitchFamily="34" charset="0"/>
              <a:buChar char="•"/>
            </a:pPr>
            <a:r>
              <a:rPr lang="en-GB" dirty="0" smtClean="0">
                <a:latin typeface="Calibri" panose="020F0502020204030204" pitchFamily="34" charset="0"/>
                <a:cs typeface="Calibri" panose="020F0502020204030204" pitchFamily="34" charset="0"/>
              </a:rPr>
              <a:t>What role should be played by scientific association to recover from the emergency?</a:t>
            </a:r>
          </a:p>
          <a:p>
            <a:pPr marL="180975" indent="-180975">
              <a:spcAft>
                <a:spcPts val="1200"/>
              </a:spcAft>
              <a:buFont typeface="Arial" pitchFamily="34" charset="0"/>
              <a:buChar char="•"/>
            </a:pPr>
            <a:r>
              <a:rPr lang="en-GB" dirty="0" smtClean="0">
                <a:latin typeface="Calibri" panose="020F0502020204030204" pitchFamily="34" charset="0"/>
                <a:cs typeface="Calibri" panose="020F0502020204030204" pitchFamily="34" charset="0"/>
              </a:rPr>
              <a:t>What advice should we give to early career researchers?</a:t>
            </a:r>
            <a:endParaRPr lang="en-GB" sz="1200" dirty="0" smtClean="0">
              <a:solidFill>
                <a:srgbClr val="0000FF"/>
              </a:solidFill>
              <a:latin typeface="Calibri" panose="020F0502020204030204" pitchFamily="34" charset="0"/>
              <a:cs typeface="Calibri" panose="020F0502020204030204" pitchFamily="34" charset="0"/>
            </a:endParaRPr>
          </a:p>
        </p:txBody>
      </p:sp>
      <p:pic>
        <p:nvPicPr>
          <p:cNvPr id="16385" name="Picture 1"/>
          <p:cNvPicPr>
            <a:picLocks noChangeAspect="1" noChangeArrowheads="1"/>
          </p:cNvPicPr>
          <p:nvPr/>
        </p:nvPicPr>
        <p:blipFill>
          <a:blip r:embed="rId2"/>
          <a:srcRect/>
          <a:stretch>
            <a:fillRect/>
          </a:stretch>
        </p:blipFill>
        <p:spPr bwMode="auto">
          <a:xfrm>
            <a:off x="7137405" y="1428736"/>
            <a:ext cx="4983157" cy="1612443"/>
          </a:xfrm>
          <a:prstGeom prst="rect">
            <a:avLst/>
          </a:prstGeom>
          <a:noFill/>
          <a:ln w="9525">
            <a:noFill/>
            <a:miter lim="800000"/>
            <a:headEnd/>
            <a:tailEnd/>
          </a:ln>
          <a:effectLst/>
        </p:spPr>
      </p:pic>
      <p:pic>
        <p:nvPicPr>
          <p:cNvPr id="16386" name="Picture 2"/>
          <p:cNvPicPr>
            <a:picLocks noChangeAspect="1" noChangeArrowheads="1"/>
          </p:cNvPicPr>
          <p:nvPr/>
        </p:nvPicPr>
        <p:blipFill>
          <a:blip r:embed="rId3"/>
          <a:srcRect/>
          <a:stretch>
            <a:fillRect/>
          </a:stretch>
        </p:blipFill>
        <p:spPr bwMode="auto">
          <a:xfrm>
            <a:off x="7208390" y="3286124"/>
            <a:ext cx="4983610" cy="1567709"/>
          </a:xfrm>
          <a:prstGeom prst="rect">
            <a:avLst/>
          </a:prstGeom>
          <a:noFill/>
          <a:ln w="9525">
            <a:noFill/>
            <a:miter lim="800000"/>
            <a:headEnd/>
            <a:tailEnd/>
          </a:ln>
          <a:effectLst/>
        </p:spPr>
      </p:pic>
      <p:sp>
        <p:nvSpPr>
          <p:cNvPr id="6" name="Rettangolo 5"/>
          <p:cNvSpPr/>
          <p:nvPr/>
        </p:nvSpPr>
        <p:spPr>
          <a:xfrm>
            <a:off x="321959" y="6509587"/>
            <a:ext cx="3822457" cy="276999"/>
          </a:xfrm>
          <a:prstGeom prst="rect">
            <a:avLst/>
          </a:prstGeom>
        </p:spPr>
        <p:txBody>
          <a:bodyPr wrap="none">
            <a:spAutoFit/>
          </a:bodyPr>
          <a:lstStyle/>
          <a:p>
            <a:r>
              <a:rPr lang="it-IT" sz="1200" dirty="0" err="1" smtClean="0">
                <a:latin typeface="Calibri" panose="020F0502020204030204" pitchFamily="34" charset="0"/>
                <a:cs typeface="Calibri" panose="020F0502020204030204" pitchFamily="34" charset="0"/>
              </a:rPr>
              <a:t>Presentation</a:t>
            </a:r>
            <a:r>
              <a:rPr lang="it-IT" sz="1200" dirty="0" smtClean="0">
                <a:latin typeface="Calibri" panose="020F0502020204030204" pitchFamily="34" charset="0"/>
                <a:cs typeface="Calibri" panose="020F0502020204030204" pitchFamily="34" charset="0"/>
              </a:rPr>
              <a:t> </a:t>
            </a:r>
            <a:r>
              <a:rPr lang="it-IT" sz="1200" dirty="0" err="1" smtClean="0">
                <a:latin typeface="Calibri" panose="020F0502020204030204" pitchFamily="34" charset="0"/>
                <a:cs typeface="Calibri" panose="020F0502020204030204" pitchFamily="34" charset="0"/>
              </a:rPr>
              <a:t>available</a:t>
            </a:r>
            <a:r>
              <a:rPr lang="it-IT" sz="1200" dirty="0" smtClean="0">
                <a:latin typeface="Calibri" panose="020F0502020204030204" pitchFamily="34" charset="0"/>
                <a:cs typeface="Calibri" panose="020F0502020204030204" pitchFamily="34" charset="0"/>
              </a:rPr>
              <a:t> at https://www.albertomontanari.it</a:t>
            </a:r>
            <a:endParaRPr lang="it-IT" sz="1200" dirty="0"/>
          </a:p>
        </p:txBody>
      </p:sp>
      <p:pic>
        <p:nvPicPr>
          <p:cNvPr id="7" name="Picture 2" descr="Z:\home\sturno\Scrivania\Istantanea_2020-07-09_14-47-27.png"/>
          <p:cNvPicPr>
            <a:picLocks noChangeAspect="1" noChangeArrowheads="1"/>
          </p:cNvPicPr>
          <p:nvPr/>
        </p:nvPicPr>
        <p:blipFill>
          <a:blip r:embed="rId4"/>
          <a:srcRect r="1588"/>
          <a:stretch>
            <a:fillRect/>
          </a:stretch>
        </p:blipFill>
        <p:spPr bwMode="auto">
          <a:xfrm>
            <a:off x="8310578" y="5886450"/>
            <a:ext cx="2230950" cy="971550"/>
          </a:xfrm>
          <a:prstGeom prst="rect">
            <a:avLst/>
          </a:prstGeom>
          <a:noFill/>
        </p:spPr>
      </p:pic>
    </p:spTree>
    <p:extLst>
      <p:ext uri="{BB962C8B-B14F-4D97-AF65-F5344CB8AC3E}">
        <p14:creationId xmlns="" xmlns:p14="http://schemas.microsoft.com/office/powerpoint/2010/main" val="131273019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testo 1"/>
          <p:cNvSpPr>
            <a:spLocks noGrp="1"/>
          </p:cNvSpPr>
          <p:nvPr>
            <p:ph type="body" sz="quarter" idx="10"/>
          </p:nvPr>
        </p:nvSpPr>
        <p:spPr>
          <a:xfrm>
            <a:off x="292139" y="357166"/>
            <a:ext cx="11233149" cy="648071"/>
          </a:xfrm>
        </p:spPr>
        <p:txBody>
          <a:bodyPr/>
          <a:lstStyle/>
          <a:p>
            <a:r>
              <a:rPr lang="en-GB" dirty="0" smtClean="0">
                <a:latin typeface="Calibri" panose="020F0502020204030204" pitchFamily="34" charset="0"/>
                <a:cs typeface="Calibri" panose="020F0502020204030204" pitchFamily="34" charset="0"/>
              </a:rPr>
              <a:t>COVID-19 and the </a:t>
            </a:r>
            <a:r>
              <a:rPr lang="en-GB" dirty="0" err="1" smtClean="0">
                <a:latin typeface="Calibri" panose="020F0502020204030204" pitchFamily="34" charset="0"/>
                <a:cs typeface="Calibri" panose="020F0502020204030204" pitchFamily="34" charset="0"/>
              </a:rPr>
              <a:t>Geoscientific</a:t>
            </a:r>
            <a:r>
              <a:rPr lang="en-GB" dirty="0" smtClean="0">
                <a:latin typeface="Calibri" panose="020F0502020204030204" pitchFamily="34" charset="0"/>
                <a:cs typeface="Calibri" panose="020F0502020204030204" pitchFamily="34" charset="0"/>
              </a:rPr>
              <a:t> community: looking at the future</a:t>
            </a:r>
            <a:endParaRPr lang="en-GB" dirty="0">
              <a:latin typeface="Calibri" panose="020F0502020204030204" pitchFamily="34" charset="0"/>
              <a:cs typeface="Calibri" panose="020F0502020204030204" pitchFamily="34" charset="0"/>
            </a:endParaRPr>
          </a:p>
        </p:txBody>
      </p:sp>
      <p:sp>
        <p:nvSpPr>
          <p:cNvPr id="3" name="Segnaposto testo 2"/>
          <p:cNvSpPr>
            <a:spLocks noGrp="1"/>
          </p:cNvSpPr>
          <p:nvPr>
            <p:ph type="body" sz="quarter" idx="11"/>
          </p:nvPr>
        </p:nvSpPr>
        <p:spPr>
          <a:xfrm>
            <a:off x="309522" y="1750685"/>
            <a:ext cx="6715172" cy="4464397"/>
          </a:xfrm>
        </p:spPr>
        <p:txBody>
          <a:bodyPr/>
          <a:lstStyle/>
          <a:p>
            <a:pPr marL="180975" indent="-180975">
              <a:spcAft>
                <a:spcPts val="1200"/>
              </a:spcAft>
            </a:pPr>
            <a:r>
              <a:rPr lang="en-GB" sz="2000" b="1" dirty="0" smtClean="0">
                <a:solidFill>
                  <a:srgbClr val="0000FF"/>
                </a:solidFill>
                <a:latin typeface="Calibri" panose="020F0502020204030204" pitchFamily="34" charset="0"/>
                <a:cs typeface="Calibri" panose="020F0502020204030204" pitchFamily="34" charset="0"/>
              </a:rPr>
              <a:t>Let’s adopt a positive view:</a:t>
            </a:r>
          </a:p>
          <a:p>
            <a:pPr marL="180975" indent="-180975">
              <a:spcAft>
                <a:spcPts val="1200"/>
              </a:spcAft>
              <a:buFont typeface="Arial" pitchFamily="34" charset="0"/>
              <a:buChar char="•"/>
            </a:pPr>
            <a:r>
              <a:rPr lang="en-GB" sz="2000" dirty="0" smtClean="0">
                <a:solidFill>
                  <a:srgbClr val="0000FF"/>
                </a:solidFill>
                <a:latin typeface="Calibri" panose="020F0502020204030204" pitchFamily="34" charset="0"/>
                <a:cs typeface="Calibri" panose="020F0502020204030204" pitchFamily="34" charset="0"/>
              </a:rPr>
              <a:t>What can </a:t>
            </a:r>
            <a:r>
              <a:rPr lang="en-GB" sz="2000" dirty="0" err="1" smtClean="0">
                <a:solidFill>
                  <a:srgbClr val="0000FF"/>
                </a:solidFill>
                <a:latin typeface="Calibri" panose="020F0502020204030204" pitchFamily="34" charset="0"/>
                <a:cs typeface="Calibri" panose="020F0502020204030204" pitchFamily="34" charset="0"/>
              </a:rPr>
              <a:t>geoscience</a:t>
            </a:r>
            <a:r>
              <a:rPr lang="en-GB" sz="2000" dirty="0" smtClean="0">
                <a:solidFill>
                  <a:srgbClr val="0000FF"/>
                </a:solidFill>
                <a:latin typeface="Calibri" panose="020F0502020204030204" pitchFamily="34" charset="0"/>
                <a:cs typeface="Calibri" panose="020F0502020204030204" pitchFamily="34" charset="0"/>
              </a:rPr>
              <a:t> learn from COVID-19?</a:t>
            </a:r>
          </a:p>
          <a:p>
            <a:pPr marL="180975" indent="-180975">
              <a:spcAft>
                <a:spcPts val="1200"/>
              </a:spcAft>
              <a:buFont typeface="Arial" pitchFamily="34" charset="0"/>
              <a:buChar char="•"/>
            </a:pPr>
            <a:r>
              <a:rPr lang="en-GB" sz="2000" dirty="0" smtClean="0">
                <a:solidFill>
                  <a:srgbClr val="0000FF"/>
                </a:solidFill>
                <a:latin typeface="Calibri" panose="020F0502020204030204" pitchFamily="34" charset="0"/>
                <a:cs typeface="Calibri" panose="020F0502020204030204" pitchFamily="34" charset="0"/>
              </a:rPr>
              <a:t>How can we transform the crisis into an opportunity?</a:t>
            </a:r>
            <a:endParaRPr lang="en-GB" sz="2000" dirty="0">
              <a:solidFill>
                <a:srgbClr val="0000FF"/>
              </a:solidFill>
              <a:latin typeface="Calibri" panose="020F0502020204030204" pitchFamily="34" charset="0"/>
              <a:cs typeface="Calibri" panose="020F0502020204030204" pitchFamily="34" charset="0"/>
            </a:endParaRPr>
          </a:p>
          <a:p>
            <a:pPr marL="180975" indent="-180975">
              <a:spcAft>
                <a:spcPts val="1200"/>
              </a:spcAft>
            </a:pPr>
            <a:r>
              <a:rPr lang="en-GB" sz="2000" dirty="0" smtClean="0">
                <a:solidFill>
                  <a:srgbClr val="0000FF"/>
                </a:solidFill>
                <a:latin typeface="Calibri" panose="020F0502020204030204" pitchFamily="34" charset="0"/>
                <a:cs typeface="Calibri" panose="020F0502020204030204" pitchFamily="34" charset="0"/>
              </a:rPr>
              <a:t>“...</a:t>
            </a:r>
            <a:r>
              <a:rPr lang="en-US" sz="2000" dirty="0" smtClean="0">
                <a:solidFill>
                  <a:srgbClr val="0000FF"/>
                </a:solidFill>
                <a:latin typeface="Calibri" panose="020F0502020204030204" pitchFamily="34" charset="0"/>
                <a:cs typeface="Calibri" panose="020F0502020204030204" pitchFamily="34" charset="0"/>
              </a:rPr>
              <a:t>a positive attitude is the best way to pay a tribute to the persons – including some colleagues and friends – who lost their lives due to COVID-19. It is in their memory that we are looking to the future and making an effort to transform this crisis into an opportunity.”</a:t>
            </a:r>
            <a:br>
              <a:rPr lang="en-US" sz="2000" dirty="0" smtClean="0">
                <a:solidFill>
                  <a:srgbClr val="0000FF"/>
                </a:solidFill>
                <a:latin typeface="Calibri" panose="020F0502020204030204" pitchFamily="34" charset="0"/>
                <a:cs typeface="Calibri" panose="020F0502020204030204" pitchFamily="34" charset="0"/>
              </a:rPr>
            </a:br>
            <a:r>
              <a:rPr lang="en-US" sz="1200" dirty="0" smtClean="0">
                <a:solidFill>
                  <a:srgbClr val="0000FF"/>
                </a:solidFill>
                <a:latin typeface="Calibri" panose="020F0502020204030204" pitchFamily="34" charset="0"/>
                <a:cs typeface="Calibri" panose="020F0502020204030204" pitchFamily="34" charset="0"/>
              </a:rPr>
              <a:t>EGU Blogs – </a:t>
            </a:r>
            <a:r>
              <a:rPr lang="en-US" sz="1200" dirty="0" err="1" smtClean="0">
                <a:solidFill>
                  <a:srgbClr val="0000FF"/>
                </a:solidFill>
                <a:latin typeface="Calibri" panose="020F0502020204030204" pitchFamily="34" charset="0"/>
                <a:cs typeface="Calibri" panose="020F0502020204030204" pitchFamily="34" charset="0"/>
              </a:rPr>
              <a:t>Geolog</a:t>
            </a:r>
            <a:r>
              <a:rPr lang="en-US" sz="1200" dirty="0" smtClean="0">
                <a:solidFill>
                  <a:srgbClr val="0000FF"/>
                </a:solidFill>
                <a:latin typeface="Calibri" panose="020F0502020204030204" pitchFamily="34" charset="0"/>
                <a:cs typeface="Calibri" panose="020F0502020204030204" pitchFamily="34" charset="0"/>
              </a:rPr>
              <a:t>, May 4</a:t>
            </a:r>
            <a:r>
              <a:rPr lang="en-US" sz="1200" baseline="30000" dirty="0" smtClean="0">
                <a:solidFill>
                  <a:srgbClr val="0000FF"/>
                </a:solidFill>
                <a:latin typeface="Calibri" panose="020F0502020204030204" pitchFamily="34" charset="0"/>
                <a:cs typeface="Calibri" panose="020F0502020204030204" pitchFamily="34" charset="0"/>
              </a:rPr>
              <a:t>th</a:t>
            </a:r>
            <a:r>
              <a:rPr lang="en-US" sz="1200" dirty="0" smtClean="0">
                <a:solidFill>
                  <a:srgbClr val="0000FF"/>
                </a:solidFill>
                <a:latin typeface="Calibri" panose="020F0502020204030204" pitchFamily="34" charset="0"/>
                <a:cs typeface="Calibri" panose="020F0502020204030204" pitchFamily="34" charset="0"/>
              </a:rPr>
              <a:t>, 2020</a:t>
            </a:r>
            <a:endParaRPr lang="en-GB" sz="1200" dirty="0" smtClean="0">
              <a:solidFill>
                <a:srgbClr val="0000FF"/>
              </a:solidFill>
              <a:latin typeface="Calibri" panose="020F0502020204030204" pitchFamily="34" charset="0"/>
              <a:cs typeface="Calibri" panose="020F0502020204030204" pitchFamily="34" charset="0"/>
            </a:endParaRPr>
          </a:p>
        </p:txBody>
      </p:sp>
      <p:pic>
        <p:nvPicPr>
          <p:cNvPr id="16387" name="Picture 3"/>
          <p:cNvPicPr>
            <a:picLocks noChangeAspect="1" noChangeArrowheads="1"/>
          </p:cNvPicPr>
          <p:nvPr/>
        </p:nvPicPr>
        <p:blipFill>
          <a:blip r:embed="rId2"/>
          <a:srcRect/>
          <a:stretch>
            <a:fillRect/>
          </a:stretch>
        </p:blipFill>
        <p:spPr bwMode="auto">
          <a:xfrm>
            <a:off x="7684299" y="2242764"/>
            <a:ext cx="4507701" cy="2329244"/>
          </a:xfrm>
          <a:prstGeom prst="rect">
            <a:avLst/>
          </a:prstGeom>
          <a:noFill/>
          <a:ln w="9525">
            <a:noFill/>
            <a:miter lim="800000"/>
            <a:headEnd/>
            <a:tailEnd/>
          </a:ln>
          <a:effectLst/>
        </p:spPr>
      </p:pic>
      <p:sp>
        <p:nvSpPr>
          <p:cNvPr id="5" name="Rettangolo 4"/>
          <p:cNvSpPr/>
          <p:nvPr/>
        </p:nvSpPr>
        <p:spPr>
          <a:xfrm>
            <a:off x="321959" y="6509587"/>
            <a:ext cx="3822457" cy="276999"/>
          </a:xfrm>
          <a:prstGeom prst="rect">
            <a:avLst/>
          </a:prstGeom>
        </p:spPr>
        <p:txBody>
          <a:bodyPr wrap="none">
            <a:spAutoFit/>
          </a:bodyPr>
          <a:lstStyle/>
          <a:p>
            <a:r>
              <a:rPr lang="it-IT" sz="1200" dirty="0" err="1" smtClean="0">
                <a:latin typeface="Calibri" panose="020F0502020204030204" pitchFamily="34" charset="0"/>
                <a:cs typeface="Calibri" panose="020F0502020204030204" pitchFamily="34" charset="0"/>
              </a:rPr>
              <a:t>Presentation</a:t>
            </a:r>
            <a:r>
              <a:rPr lang="it-IT" sz="1200" dirty="0" smtClean="0">
                <a:latin typeface="Calibri" panose="020F0502020204030204" pitchFamily="34" charset="0"/>
                <a:cs typeface="Calibri" panose="020F0502020204030204" pitchFamily="34" charset="0"/>
              </a:rPr>
              <a:t> </a:t>
            </a:r>
            <a:r>
              <a:rPr lang="it-IT" sz="1200" dirty="0" err="1" smtClean="0">
                <a:latin typeface="Calibri" panose="020F0502020204030204" pitchFamily="34" charset="0"/>
                <a:cs typeface="Calibri" panose="020F0502020204030204" pitchFamily="34" charset="0"/>
              </a:rPr>
              <a:t>available</a:t>
            </a:r>
            <a:r>
              <a:rPr lang="it-IT" sz="1200" dirty="0" smtClean="0">
                <a:latin typeface="Calibri" panose="020F0502020204030204" pitchFamily="34" charset="0"/>
                <a:cs typeface="Calibri" panose="020F0502020204030204" pitchFamily="34" charset="0"/>
              </a:rPr>
              <a:t> at https://www.albertomontanari.it</a:t>
            </a:r>
            <a:endParaRPr lang="it-IT" sz="1200" dirty="0"/>
          </a:p>
        </p:txBody>
      </p:sp>
      <p:pic>
        <p:nvPicPr>
          <p:cNvPr id="6" name="Picture 2" descr="Z:\home\sturno\Scrivania\Istantanea_2020-07-09_14-47-27.png"/>
          <p:cNvPicPr>
            <a:picLocks noChangeAspect="1" noChangeArrowheads="1"/>
          </p:cNvPicPr>
          <p:nvPr/>
        </p:nvPicPr>
        <p:blipFill>
          <a:blip r:embed="rId3"/>
          <a:srcRect r="1588"/>
          <a:stretch>
            <a:fillRect/>
          </a:stretch>
        </p:blipFill>
        <p:spPr bwMode="auto">
          <a:xfrm>
            <a:off x="8310578" y="5886450"/>
            <a:ext cx="2230950" cy="971550"/>
          </a:xfrm>
          <a:prstGeom prst="rect">
            <a:avLst/>
          </a:prstGeom>
          <a:noFill/>
        </p:spPr>
      </p:pic>
    </p:spTree>
    <p:extLst>
      <p:ext uri="{BB962C8B-B14F-4D97-AF65-F5344CB8AC3E}">
        <p14:creationId xmlns="" xmlns:p14="http://schemas.microsoft.com/office/powerpoint/2010/main" val="131273019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testo 1"/>
          <p:cNvSpPr>
            <a:spLocks noGrp="1"/>
          </p:cNvSpPr>
          <p:nvPr>
            <p:ph type="body" sz="quarter" idx="10"/>
          </p:nvPr>
        </p:nvSpPr>
        <p:spPr>
          <a:xfrm>
            <a:off x="292139" y="357167"/>
            <a:ext cx="11233149" cy="342218"/>
          </a:xfrm>
        </p:spPr>
        <p:txBody>
          <a:bodyPr/>
          <a:lstStyle/>
          <a:p>
            <a:r>
              <a:rPr lang="en-GB" smtClean="0">
                <a:latin typeface="Calibri" panose="020F0502020204030204" pitchFamily="34" charset="0"/>
                <a:cs typeface="Calibri" panose="020F0502020204030204" pitchFamily="34" charset="0"/>
              </a:rPr>
              <a:t>The crisis as an opportunity</a:t>
            </a:r>
            <a:endParaRPr lang="en-GB">
              <a:latin typeface="Calibri" panose="020F0502020204030204" pitchFamily="34" charset="0"/>
              <a:cs typeface="Calibri" panose="020F0502020204030204" pitchFamily="34" charset="0"/>
            </a:endParaRPr>
          </a:p>
        </p:txBody>
      </p:sp>
      <p:sp>
        <p:nvSpPr>
          <p:cNvPr id="3" name="Segnaposto testo 2"/>
          <p:cNvSpPr>
            <a:spLocks noGrp="1"/>
          </p:cNvSpPr>
          <p:nvPr>
            <p:ph type="body" sz="quarter" idx="11"/>
          </p:nvPr>
        </p:nvSpPr>
        <p:spPr>
          <a:xfrm>
            <a:off x="309522" y="714357"/>
            <a:ext cx="6500858" cy="2357454"/>
          </a:xfrm>
        </p:spPr>
        <p:txBody>
          <a:bodyPr/>
          <a:lstStyle/>
          <a:p>
            <a:pPr marL="180975" indent="-180975">
              <a:spcAft>
                <a:spcPts val="1200"/>
              </a:spcAft>
              <a:buFont typeface="Arial" pitchFamily="34" charset="0"/>
              <a:buChar char="•"/>
            </a:pPr>
            <a:r>
              <a:rPr lang="en-GB" smtClean="0">
                <a:latin typeface="Calibri" panose="020F0502020204030204" pitchFamily="34" charset="0"/>
                <a:cs typeface="Calibri" panose="020F0502020204030204" pitchFamily="34" charset="0"/>
              </a:rPr>
              <a:t>“The first commitment we need must be that science [and teaching] must go on. For this reason, it was important to me that EGU made the decision to move as many of its General Assembly activities as possible online after we were forced to cancel the physical meeting in Vienna.” </a:t>
            </a:r>
            <a:r>
              <a:rPr lang="en-GB" sz="1200" smtClean="0">
                <a:latin typeface="Calibri" panose="020F0502020204030204" pitchFamily="34" charset="0"/>
                <a:cs typeface="Calibri" panose="020F0502020204030204" pitchFamily="34" charset="0"/>
              </a:rPr>
              <a:t>EGU Blogs – Geolog, March 25, 2020)</a:t>
            </a:r>
          </a:p>
          <a:p>
            <a:pPr marL="180975" indent="-180975">
              <a:spcAft>
                <a:spcPts val="1200"/>
              </a:spcAft>
              <a:buFont typeface="Arial" pitchFamily="34" charset="0"/>
              <a:buChar char="•"/>
            </a:pPr>
            <a:r>
              <a:rPr lang="en-GB" smtClean="0">
                <a:solidFill>
                  <a:srgbClr val="0000FF"/>
                </a:solidFill>
                <a:latin typeface="Calibri" panose="020F0502020204030204" pitchFamily="34" charset="0"/>
                <a:cs typeface="Calibri" panose="020F0502020204030204" pitchFamily="34" charset="0"/>
              </a:rPr>
              <a:t>A synergetic recovery from COVID-19 may open a window of opportunity to promote environmental health at large. The contribution of geosciences is essential.</a:t>
            </a:r>
          </a:p>
          <a:p>
            <a:pPr marL="180975" indent="-180975">
              <a:spcAft>
                <a:spcPts val="1200"/>
              </a:spcAft>
              <a:buFont typeface="Arial" pitchFamily="34" charset="0"/>
              <a:buChar char="•"/>
            </a:pPr>
            <a:r>
              <a:rPr lang="en-GB" smtClean="0">
                <a:latin typeface="Calibri" panose="020F0502020204030204" pitchFamily="34" charset="0"/>
                <a:cs typeface="Calibri" panose="020F0502020204030204" pitchFamily="34" charset="0"/>
              </a:rPr>
              <a:t>We can make networking easier, broader and more efficient.</a:t>
            </a:r>
          </a:p>
          <a:p>
            <a:pPr marL="180975" indent="-180975">
              <a:spcAft>
                <a:spcPts val="1200"/>
              </a:spcAft>
              <a:buFont typeface="Arial" pitchFamily="34" charset="0"/>
              <a:buChar char="•"/>
            </a:pPr>
            <a:r>
              <a:rPr lang="en-GB" smtClean="0">
                <a:latin typeface="Calibri" panose="020F0502020204030204" pitchFamily="34" charset="0"/>
                <a:cs typeface="Calibri" panose="020F0502020204030204" pitchFamily="34" charset="0"/>
              </a:rPr>
              <a:t>Diversity and inclusivity can be enhanced.</a:t>
            </a:r>
          </a:p>
        </p:txBody>
      </p:sp>
      <p:pic>
        <p:nvPicPr>
          <p:cNvPr id="18434" name="Picture 2"/>
          <p:cNvPicPr>
            <a:picLocks noChangeAspect="1" noChangeArrowheads="1"/>
          </p:cNvPicPr>
          <p:nvPr/>
        </p:nvPicPr>
        <p:blipFill>
          <a:blip r:embed="rId2"/>
          <a:srcRect/>
          <a:stretch>
            <a:fillRect/>
          </a:stretch>
        </p:blipFill>
        <p:spPr bwMode="auto">
          <a:xfrm>
            <a:off x="7298207" y="3714752"/>
            <a:ext cx="4893792" cy="2073274"/>
          </a:xfrm>
          <a:prstGeom prst="rect">
            <a:avLst/>
          </a:prstGeom>
          <a:noFill/>
          <a:ln w="9525">
            <a:noFill/>
            <a:miter lim="800000"/>
            <a:headEnd/>
            <a:tailEnd/>
          </a:ln>
          <a:effectLst/>
        </p:spPr>
      </p:pic>
      <p:pic>
        <p:nvPicPr>
          <p:cNvPr id="18435" name="Picture 3"/>
          <p:cNvPicPr>
            <a:picLocks noChangeAspect="1" noChangeArrowheads="1"/>
          </p:cNvPicPr>
          <p:nvPr/>
        </p:nvPicPr>
        <p:blipFill>
          <a:blip r:embed="rId3"/>
          <a:srcRect/>
          <a:stretch>
            <a:fillRect/>
          </a:stretch>
        </p:blipFill>
        <p:spPr bwMode="auto">
          <a:xfrm>
            <a:off x="7292142" y="1071546"/>
            <a:ext cx="4899858" cy="2244310"/>
          </a:xfrm>
          <a:prstGeom prst="rect">
            <a:avLst/>
          </a:prstGeom>
          <a:noFill/>
          <a:ln w="9525">
            <a:noFill/>
            <a:miter lim="800000"/>
            <a:headEnd/>
            <a:tailEnd/>
          </a:ln>
          <a:effectLst/>
        </p:spPr>
      </p:pic>
      <p:sp>
        <p:nvSpPr>
          <p:cNvPr id="9" name="Segnaposto testo 1"/>
          <p:cNvSpPr txBox="1">
            <a:spLocks/>
          </p:cNvSpPr>
          <p:nvPr/>
        </p:nvSpPr>
        <p:spPr>
          <a:xfrm>
            <a:off x="292139" y="4500570"/>
            <a:ext cx="11233149" cy="342218"/>
          </a:xfrm>
          <a:prstGeom prst="rect">
            <a:avLst/>
          </a:prstGeom>
        </p:spPr>
        <p:txBody>
          <a:bodyPr/>
          <a:lstStyle/>
          <a:p>
            <a:pPr marL="0" marR="0" lvl="0" indent="0" algn="l" defTabSz="914400" rtl="0" eaLnBrk="1" fontAlgn="auto" latinLnBrk="0" hangingPunct="1">
              <a:lnSpc>
                <a:spcPts val="2200"/>
              </a:lnSpc>
              <a:spcBef>
                <a:spcPct val="20000"/>
              </a:spcBef>
              <a:spcAft>
                <a:spcPts val="0"/>
              </a:spcAft>
              <a:buClrTx/>
              <a:buSzTx/>
              <a:buFont typeface="Arial" panose="020B0604020202020204" pitchFamily="34" charset="0"/>
              <a:buNone/>
              <a:tabLst/>
              <a:defRPr/>
            </a:pPr>
            <a:r>
              <a:rPr kumimoji="0" lang="en-GB" sz="2400" b="1" i="0" u="none" strike="noStrike" kern="1200" cap="none" spc="0" normalizeH="0" baseline="0" smtClean="0">
                <a:ln>
                  <a:noFill/>
                </a:ln>
                <a:solidFill>
                  <a:srgbClr val="BD2B0B"/>
                </a:solidFill>
                <a:effectLst/>
                <a:uLnTx/>
                <a:uFillTx/>
                <a:latin typeface="Calibri" panose="020F0502020204030204" pitchFamily="34" charset="0"/>
                <a:ea typeface="+mn-ea"/>
                <a:cs typeface="Calibri" panose="020F0502020204030204" pitchFamily="34" charset="0"/>
              </a:rPr>
              <a:t>Key questions</a:t>
            </a:r>
            <a:r>
              <a:rPr kumimoji="0" lang="en-GB" sz="2400" b="1" i="0" u="none" strike="noStrike" kern="1200" cap="none" spc="0" normalizeH="0" smtClean="0">
                <a:ln>
                  <a:noFill/>
                </a:ln>
                <a:solidFill>
                  <a:srgbClr val="BD2B0B"/>
                </a:solidFill>
                <a:effectLst/>
                <a:uLnTx/>
                <a:uFillTx/>
                <a:latin typeface="Calibri" panose="020F0502020204030204" pitchFamily="34" charset="0"/>
                <a:ea typeface="+mn-ea"/>
                <a:cs typeface="Calibri" panose="020F0502020204030204" pitchFamily="34" charset="0"/>
              </a:rPr>
              <a:t> and issues</a:t>
            </a:r>
            <a:endParaRPr kumimoji="0" lang="en-GB" sz="2400" b="1" i="0" u="none" strike="noStrike" kern="1200" cap="none" spc="0" normalizeH="0" baseline="0">
              <a:ln>
                <a:noFill/>
              </a:ln>
              <a:solidFill>
                <a:srgbClr val="BD2B0B"/>
              </a:solidFill>
              <a:effectLst/>
              <a:uLnTx/>
              <a:uFillTx/>
              <a:latin typeface="Calibri" panose="020F0502020204030204" pitchFamily="34" charset="0"/>
              <a:ea typeface="+mn-ea"/>
              <a:cs typeface="Calibri" panose="020F0502020204030204" pitchFamily="34" charset="0"/>
            </a:endParaRPr>
          </a:p>
        </p:txBody>
      </p:sp>
      <p:sp>
        <p:nvSpPr>
          <p:cNvPr id="10" name="Segnaposto testo 2"/>
          <p:cNvSpPr txBox="1">
            <a:spLocks/>
          </p:cNvSpPr>
          <p:nvPr/>
        </p:nvSpPr>
        <p:spPr>
          <a:xfrm>
            <a:off x="309522" y="4857760"/>
            <a:ext cx="6500858" cy="1428760"/>
          </a:xfrm>
          <a:prstGeom prst="rect">
            <a:avLst/>
          </a:prstGeom>
        </p:spPr>
        <p:txBody>
          <a:bodyPr/>
          <a:lstStyle/>
          <a:p>
            <a:pPr marL="180975" marR="0" lvl="0" indent="-180975" algn="l" defTabSz="914400" rtl="0" eaLnBrk="1" fontAlgn="auto" latinLnBrk="0" hangingPunct="1">
              <a:lnSpc>
                <a:spcPct val="100000"/>
              </a:lnSpc>
              <a:spcBef>
                <a:spcPct val="20000"/>
              </a:spcBef>
              <a:spcAft>
                <a:spcPts val="1200"/>
              </a:spcAft>
              <a:buClrTx/>
              <a:buSzTx/>
              <a:buFont typeface="Arial" pitchFamily="34" charset="0"/>
              <a:buChar char="•"/>
              <a:tabLst/>
              <a:defRPr/>
            </a:pPr>
            <a:r>
              <a:rPr kumimoji="0" lang="en-GB" sz="1800" b="0" i="0" u="none" strike="noStrike" kern="1200" cap="none" spc="0" normalizeH="0" baseline="0" dirty="0" smtClean="0">
                <a:ln>
                  <a:noFill/>
                </a:ln>
                <a:solidFill>
                  <a:schemeClr val="tx1"/>
                </a:solidFill>
                <a:effectLst/>
                <a:uLnTx/>
                <a:uFillTx/>
                <a:latin typeface="Calibri" panose="020F0502020204030204" pitchFamily="34" charset="0"/>
                <a:ea typeface="+mn-ea"/>
                <a:cs typeface="Calibri" panose="020F0502020204030204" pitchFamily="34" charset="0"/>
              </a:rPr>
              <a:t>Evolution of COVID-19 is highly uncertain.</a:t>
            </a:r>
          </a:p>
          <a:p>
            <a:pPr marL="180975" lvl="0" indent="-180975">
              <a:spcBef>
                <a:spcPct val="20000"/>
              </a:spcBef>
              <a:spcAft>
                <a:spcPts val="1200"/>
              </a:spcAft>
              <a:buFont typeface="Arial" pitchFamily="34" charset="0"/>
              <a:buChar char="•"/>
              <a:defRPr/>
            </a:pPr>
            <a:r>
              <a:rPr lang="en-GB" dirty="0" smtClean="0">
                <a:latin typeface="Calibri" panose="020F0502020204030204" pitchFamily="34" charset="0"/>
                <a:cs typeface="Calibri" panose="020F0502020204030204" pitchFamily="34" charset="0"/>
              </a:rPr>
              <a:t>Will the </a:t>
            </a:r>
            <a:r>
              <a:rPr lang="en-GB" dirty="0" err="1" smtClean="0">
                <a:latin typeface="Calibri" panose="020F0502020204030204" pitchFamily="34" charset="0"/>
                <a:cs typeface="Calibri" panose="020F0502020204030204" pitchFamily="34" charset="0"/>
              </a:rPr>
              <a:t>geoscience</a:t>
            </a:r>
            <a:r>
              <a:rPr lang="en-GB" dirty="0" smtClean="0">
                <a:latin typeface="Calibri" panose="020F0502020204030204" pitchFamily="34" charset="0"/>
                <a:cs typeface="Calibri" panose="020F0502020204030204" pitchFamily="34" charset="0"/>
              </a:rPr>
              <a:t> community willing and able to adapt?</a:t>
            </a:r>
          </a:p>
          <a:p>
            <a:pPr marL="180975" marR="0" lvl="0" indent="-180975" algn="l" defTabSz="914400" rtl="0" eaLnBrk="1" fontAlgn="auto" latinLnBrk="0" hangingPunct="1">
              <a:lnSpc>
                <a:spcPct val="100000"/>
              </a:lnSpc>
              <a:spcBef>
                <a:spcPct val="20000"/>
              </a:spcBef>
              <a:spcAft>
                <a:spcPts val="1200"/>
              </a:spcAft>
              <a:buClrTx/>
              <a:buSzTx/>
              <a:buFont typeface="Arial" pitchFamily="34" charset="0"/>
              <a:buChar char="•"/>
              <a:tabLst/>
              <a:defRPr/>
            </a:pPr>
            <a:r>
              <a:rPr kumimoji="0" lang="en-GB" sz="1800" b="0" i="0" u="none" strike="noStrike" kern="1200" cap="none" spc="0" normalizeH="0" baseline="0" dirty="0" smtClean="0">
                <a:ln>
                  <a:noFill/>
                </a:ln>
                <a:solidFill>
                  <a:srgbClr val="0000FF"/>
                </a:solidFill>
                <a:effectLst/>
                <a:uLnTx/>
                <a:uFillTx/>
                <a:latin typeface="Calibri" panose="020F0502020204030204" pitchFamily="34" charset="0"/>
                <a:ea typeface="+mn-ea"/>
                <a:cs typeface="Calibri" panose="020F0502020204030204" pitchFamily="34" charset="0"/>
              </a:rPr>
              <a:t>How to promote synergetic recovery? </a:t>
            </a:r>
            <a:r>
              <a:rPr lang="en-GB" dirty="0" smtClean="0">
                <a:solidFill>
                  <a:srgbClr val="0000FF"/>
                </a:solidFill>
                <a:latin typeface="Calibri" panose="020F0502020204030204" pitchFamily="34" charset="0"/>
                <a:cs typeface="Calibri" panose="020F0502020204030204" pitchFamily="34" charset="0"/>
              </a:rPr>
              <a:t>How will our meetings be?</a:t>
            </a:r>
            <a:endParaRPr kumimoji="0" lang="en-GB" sz="1800" b="0" i="0" u="none" strike="noStrike" kern="1200" cap="none" spc="0" normalizeH="0" baseline="0" dirty="0" smtClean="0">
              <a:ln>
                <a:noFill/>
              </a:ln>
              <a:solidFill>
                <a:srgbClr val="0000FF"/>
              </a:solidFill>
              <a:effectLst/>
              <a:uLnTx/>
              <a:uFillTx/>
              <a:latin typeface="Calibri" panose="020F0502020204030204" pitchFamily="34" charset="0"/>
              <a:ea typeface="+mn-ea"/>
              <a:cs typeface="Calibri" panose="020F0502020204030204" pitchFamily="34" charset="0"/>
            </a:endParaRPr>
          </a:p>
        </p:txBody>
      </p:sp>
      <p:pic>
        <p:nvPicPr>
          <p:cNvPr id="8" name="Picture 2" descr="Z:\home\sturno\Scrivania\Istantanea_2020-07-09_14-47-27.png"/>
          <p:cNvPicPr>
            <a:picLocks noChangeAspect="1" noChangeArrowheads="1"/>
          </p:cNvPicPr>
          <p:nvPr/>
        </p:nvPicPr>
        <p:blipFill>
          <a:blip r:embed="rId4"/>
          <a:srcRect r="1588"/>
          <a:stretch>
            <a:fillRect/>
          </a:stretch>
        </p:blipFill>
        <p:spPr bwMode="auto">
          <a:xfrm>
            <a:off x="8310578" y="5886450"/>
            <a:ext cx="2230950" cy="971550"/>
          </a:xfrm>
          <a:prstGeom prst="rect">
            <a:avLst/>
          </a:prstGeom>
          <a:noFill/>
        </p:spPr>
      </p:pic>
    </p:spTree>
    <p:extLst>
      <p:ext uri="{BB962C8B-B14F-4D97-AF65-F5344CB8AC3E}">
        <p14:creationId xmlns="" xmlns:p14="http://schemas.microsoft.com/office/powerpoint/2010/main" val="1312730194"/>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testo 1"/>
          <p:cNvSpPr>
            <a:spLocks noGrp="1"/>
          </p:cNvSpPr>
          <p:nvPr>
            <p:ph type="body" sz="quarter" idx="10"/>
          </p:nvPr>
        </p:nvSpPr>
        <p:spPr>
          <a:xfrm>
            <a:off x="292139" y="357167"/>
            <a:ext cx="11233149" cy="342218"/>
          </a:xfrm>
        </p:spPr>
        <p:txBody>
          <a:bodyPr/>
          <a:lstStyle/>
          <a:p>
            <a:r>
              <a:rPr lang="en-GB" dirty="0" smtClean="0">
                <a:latin typeface="Calibri" panose="020F0502020204030204" pitchFamily="34" charset="0"/>
                <a:cs typeface="Calibri" panose="020F0502020204030204" pitchFamily="34" charset="0"/>
              </a:rPr>
              <a:t>How to promote synergetic recovery </a:t>
            </a:r>
            <a:endParaRPr lang="en-GB" dirty="0">
              <a:latin typeface="Calibri" panose="020F0502020204030204" pitchFamily="34" charset="0"/>
              <a:cs typeface="Calibri" panose="020F0502020204030204" pitchFamily="34" charset="0"/>
            </a:endParaRPr>
          </a:p>
        </p:txBody>
      </p:sp>
      <p:sp>
        <p:nvSpPr>
          <p:cNvPr id="3" name="Segnaposto testo 2"/>
          <p:cNvSpPr>
            <a:spLocks noGrp="1"/>
          </p:cNvSpPr>
          <p:nvPr>
            <p:ph type="body" sz="quarter" idx="11"/>
          </p:nvPr>
        </p:nvSpPr>
        <p:spPr>
          <a:xfrm>
            <a:off x="309522" y="1571612"/>
            <a:ext cx="8143932" cy="2357454"/>
          </a:xfrm>
        </p:spPr>
        <p:txBody>
          <a:bodyPr/>
          <a:lstStyle/>
          <a:p>
            <a:pPr marL="180975" indent="-180975">
              <a:spcAft>
                <a:spcPts val="1200"/>
              </a:spcAft>
              <a:buFont typeface="Arial" pitchFamily="34" charset="0"/>
              <a:buChar char="•"/>
            </a:pPr>
            <a:r>
              <a:rPr lang="en-GB" sz="2000" dirty="0" smtClean="0">
                <a:latin typeface="Calibri" panose="020F0502020204030204" pitchFamily="34" charset="0"/>
                <a:cs typeface="Calibri" panose="020F0502020204030204" pitchFamily="34" charset="0"/>
              </a:rPr>
              <a:t>COVID-19 has increased public trust in science and emphasised the relevant role of research and scientific expertise to seek the benefit of humanity.</a:t>
            </a:r>
          </a:p>
          <a:p>
            <a:pPr marL="180975" indent="-180975">
              <a:spcAft>
                <a:spcPts val="1200"/>
              </a:spcAft>
              <a:buFont typeface="Arial" pitchFamily="34" charset="0"/>
              <a:buChar char="•"/>
            </a:pPr>
            <a:r>
              <a:rPr lang="en-GB" sz="2000" dirty="0" smtClean="0">
                <a:latin typeface="Calibri" panose="020F0502020204030204" pitchFamily="34" charset="0"/>
                <a:cs typeface="Calibri" panose="020F0502020204030204" pitchFamily="34" charset="0"/>
              </a:rPr>
              <a:t>We need a synergy of expertises to get to target, which needs to be driven by cooperation rather than competition.</a:t>
            </a:r>
          </a:p>
          <a:p>
            <a:pPr marL="180975" indent="-180975">
              <a:spcAft>
                <a:spcPts val="1200"/>
              </a:spcAft>
              <a:buFont typeface="Arial" pitchFamily="34" charset="0"/>
              <a:buChar char="•"/>
            </a:pPr>
            <a:r>
              <a:rPr lang="en-GB" sz="2000" dirty="0" smtClean="0">
                <a:solidFill>
                  <a:srgbClr val="0000FF"/>
                </a:solidFill>
                <a:latin typeface="Calibri" panose="020F0502020204030204" pitchFamily="34" charset="0"/>
                <a:cs typeface="Calibri" panose="020F0502020204030204" pitchFamily="34" charset="0"/>
              </a:rPr>
              <a:t>We don’t need to change our research goals. But we need to change the way we work, which may imply a revision of our agenda.</a:t>
            </a:r>
          </a:p>
          <a:p>
            <a:pPr marL="180975" indent="-180975">
              <a:spcAft>
                <a:spcPts val="1200"/>
              </a:spcAft>
              <a:buFont typeface="Arial" pitchFamily="34" charset="0"/>
              <a:buChar char="•"/>
            </a:pPr>
            <a:r>
              <a:rPr lang="en-GB" sz="2000" dirty="0" smtClean="0">
                <a:solidFill>
                  <a:srgbClr val="0000FF"/>
                </a:solidFill>
                <a:latin typeface="Calibri" panose="020F0502020204030204" pitchFamily="34" charset="0"/>
                <a:cs typeface="Calibri" panose="020F0502020204030204" pitchFamily="34" charset="0"/>
              </a:rPr>
              <a:t>We need to revisit interaction, networking and communication.</a:t>
            </a:r>
          </a:p>
          <a:p>
            <a:pPr marL="180975" indent="-180975">
              <a:spcAft>
                <a:spcPts val="1200"/>
              </a:spcAft>
              <a:buFont typeface="Arial" pitchFamily="34" charset="0"/>
              <a:buChar char="•"/>
            </a:pPr>
            <a:endParaRPr lang="en-GB" sz="2000" dirty="0" smtClean="0">
              <a:latin typeface="Calibri" panose="020F0502020204030204" pitchFamily="34" charset="0"/>
              <a:cs typeface="Calibri" panose="020F0502020204030204" pitchFamily="34" charset="0"/>
            </a:endParaRPr>
          </a:p>
        </p:txBody>
      </p:sp>
      <p:pic>
        <p:nvPicPr>
          <p:cNvPr id="19458" name="Picture 2"/>
          <p:cNvPicPr>
            <a:picLocks noChangeAspect="1" noChangeArrowheads="1"/>
          </p:cNvPicPr>
          <p:nvPr/>
        </p:nvPicPr>
        <p:blipFill>
          <a:blip r:embed="rId2"/>
          <a:srcRect/>
          <a:stretch>
            <a:fillRect/>
          </a:stretch>
        </p:blipFill>
        <p:spPr bwMode="auto">
          <a:xfrm>
            <a:off x="9073381" y="1074722"/>
            <a:ext cx="2951973" cy="3997352"/>
          </a:xfrm>
          <a:prstGeom prst="rect">
            <a:avLst/>
          </a:prstGeom>
          <a:noFill/>
          <a:ln w="9525">
            <a:noFill/>
            <a:miter lim="800000"/>
            <a:headEnd/>
            <a:tailEnd/>
          </a:ln>
          <a:effectLst/>
        </p:spPr>
      </p:pic>
      <p:sp>
        <p:nvSpPr>
          <p:cNvPr id="5" name="Rettangolo 4"/>
          <p:cNvSpPr/>
          <p:nvPr/>
        </p:nvSpPr>
        <p:spPr>
          <a:xfrm>
            <a:off x="321959" y="6509587"/>
            <a:ext cx="3822457" cy="276999"/>
          </a:xfrm>
          <a:prstGeom prst="rect">
            <a:avLst/>
          </a:prstGeom>
        </p:spPr>
        <p:txBody>
          <a:bodyPr wrap="none">
            <a:spAutoFit/>
          </a:bodyPr>
          <a:lstStyle/>
          <a:p>
            <a:r>
              <a:rPr lang="it-IT" sz="1200" dirty="0" err="1" smtClean="0">
                <a:latin typeface="Calibri" panose="020F0502020204030204" pitchFamily="34" charset="0"/>
                <a:cs typeface="Calibri" panose="020F0502020204030204" pitchFamily="34" charset="0"/>
              </a:rPr>
              <a:t>Presentation</a:t>
            </a:r>
            <a:r>
              <a:rPr lang="it-IT" sz="1200" dirty="0" smtClean="0">
                <a:latin typeface="Calibri" panose="020F0502020204030204" pitchFamily="34" charset="0"/>
                <a:cs typeface="Calibri" panose="020F0502020204030204" pitchFamily="34" charset="0"/>
              </a:rPr>
              <a:t> </a:t>
            </a:r>
            <a:r>
              <a:rPr lang="it-IT" sz="1200" dirty="0" err="1" smtClean="0">
                <a:latin typeface="Calibri" panose="020F0502020204030204" pitchFamily="34" charset="0"/>
                <a:cs typeface="Calibri" panose="020F0502020204030204" pitchFamily="34" charset="0"/>
              </a:rPr>
              <a:t>available</a:t>
            </a:r>
            <a:r>
              <a:rPr lang="it-IT" sz="1200" dirty="0" smtClean="0">
                <a:latin typeface="Calibri" panose="020F0502020204030204" pitchFamily="34" charset="0"/>
                <a:cs typeface="Calibri" panose="020F0502020204030204" pitchFamily="34" charset="0"/>
              </a:rPr>
              <a:t> at https://www.albertomontanari.it</a:t>
            </a:r>
            <a:endParaRPr lang="it-IT" sz="1200" dirty="0"/>
          </a:p>
        </p:txBody>
      </p:sp>
      <p:pic>
        <p:nvPicPr>
          <p:cNvPr id="6" name="Picture 2" descr="Z:\home\sturno\Scrivania\Istantanea_2020-07-09_14-47-27.png"/>
          <p:cNvPicPr>
            <a:picLocks noChangeAspect="1" noChangeArrowheads="1"/>
          </p:cNvPicPr>
          <p:nvPr/>
        </p:nvPicPr>
        <p:blipFill>
          <a:blip r:embed="rId3"/>
          <a:srcRect r="1588"/>
          <a:stretch>
            <a:fillRect/>
          </a:stretch>
        </p:blipFill>
        <p:spPr bwMode="auto">
          <a:xfrm>
            <a:off x="8382016" y="5886450"/>
            <a:ext cx="2230950" cy="971550"/>
          </a:xfrm>
          <a:prstGeom prst="rect">
            <a:avLst/>
          </a:prstGeom>
          <a:noFill/>
        </p:spPr>
      </p:pic>
    </p:spTree>
    <p:extLst>
      <p:ext uri="{BB962C8B-B14F-4D97-AF65-F5344CB8AC3E}">
        <p14:creationId xmlns="" xmlns:p14="http://schemas.microsoft.com/office/powerpoint/2010/main" val="1312730194"/>
      </p:ext>
    </p:extLst>
  </p:cSld>
  <p:clrMapOvr>
    <a:masterClrMapping/>
  </p:clrMapOvr>
  <p:timing>
    <p:tnLst>
      <p:par>
        <p:cTn id="1" dur="indefinite" restart="never" nodeType="tmRoot"/>
      </p:par>
    </p:tnLst>
  </p:timing>
</p:sld>
</file>

<file path=ppt/theme/theme1.xml><?xml version="1.0" encoding="utf-8"?>
<a:theme xmlns:a="http://schemas.openxmlformats.org/drawingml/2006/main" name="COPERTINA">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square" rtlCol="0">
        <a:spAutoFit/>
      </a:bodyPr>
      <a:lstStyle>
        <a:defPPr>
          <a:defRPr sz="4000" b="1" dirty="0" smtClean="0">
            <a:solidFill>
              <a:schemeClr val="bg1"/>
            </a:solidFill>
            <a:latin typeface="Century Gothic" panose="020B0502020202020204" pitchFamily="34" charset="0"/>
          </a:defRPr>
        </a:defPPr>
      </a:lstStyle>
    </a:txDef>
  </a:objectDefaults>
  <a:extraClrSchemeLst/>
</a:theme>
</file>

<file path=ppt/theme/theme2.xml><?xml version="1.0" encoding="utf-8"?>
<a:theme xmlns:a="http://schemas.openxmlformats.org/drawingml/2006/main" name="DIAPOSITIV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CHIUSURA">
  <a:themeElements>
    <a:clrScheme name="Personalizzato 1">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FFFFFF"/>
      </a:hlink>
      <a:folHlink>
        <a:srgbClr val="EEECE1"/>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2737</TotalTime>
  <Words>1416</Words>
  <Application>Microsoft Office PowerPoint</Application>
  <PresentationFormat>Personalizzato</PresentationFormat>
  <Paragraphs>116</Paragraphs>
  <Slides>15</Slides>
  <Notes>0</Notes>
  <HiddenSlides>0</HiddenSlides>
  <MMClips>0</MMClips>
  <ScaleCrop>false</ScaleCrop>
  <HeadingPairs>
    <vt:vector size="4" baseType="variant">
      <vt:variant>
        <vt:lpstr>Tema</vt:lpstr>
      </vt:variant>
      <vt:variant>
        <vt:i4>3</vt:i4>
      </vt:variant>
      <vt:variant>
        <vt:lpstr>Titoli diapositive</vt:lpstr>
      </vt:variant>
      <vt:variant>
        <vt:i4>15</vt:i4>
      </vt:variant>
    </vt:vector>
  </HeadingPairs>
  <TitlesOfParts>
    <vt:vector size="18" baseType="lpstr">
      <vt:lpstr>COPERTINA</vt:lpstr>
      <vt:lpstr>DIAPOSITIVE</vt:lpstr>
      <vt:lpstr>CHIUSURA</vt:lpstr>
      <vt:lpstr>Diapositiva 1</vt:lpstr>
      <vt:lpstr>Diapositiva 2</vt:lpstr>
      <vt:lpstr>Diapositiva 3</vt:lpstr>
      <vt:lpstr>Diapositiva 4</vt:lpstr>
      <vt:lpstr>Diapositiva 5</vt:lpstr>
      <vt:lpstr>Diapositiva 6</vt:lpstr>
      <vt:lpstr>Diapositiva 7</vt:lpstr>
      <vt:lpstr>Diapositiva 8</vt:lpstr>
      <vt:lpstr>Diapositiva 9</vt:lpstr>
      <vt:lpstr>Diapositiva 10</vt:lpstr>
      <vt:lpstr>Diapositiva 11</vt:lpstr>
      <vt:lpstr>Diapositiva 12</vt:lpstr>
      <vt:lpstr>Diapositiva 13</vt:lpstr>
      <vt:lpstr>Diapositiva 14</vt:lpstr>
      <vt:lpstr>Diapositiva 15</vt:lpstr>
    </vt:vector>
  </TitlesOfParts>
  <Company>Università di Bologna</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Presentazione standard di PowerPoint</dc:title>
  <dc:creator>UTENTE</dc:creator>
  <cp:lastModifiedBy>sturno</cp:lastModifiedBy>
  <cp:revision>193</cp:revision>
  <dcterms:created xsi:type="dcterms:W3CDTF">2017-11-13T10:11:35Z</dcterms:created>
  <dcterms:modified xsi:type="dcterms:W3CDTF">2020-07-12T18:38:17Z</dcterms:modified>
</cp:coreProperties>
</file>