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sldIdLst>
    <p:sldId id="263" r:id="rId4"/>
    <p:sldId id="268" r:id="rId5"/>
    <p:sldId id="283" r:id="rId6"/>
    <p:sldId id="285" r:id="rId7"/>
    <p:sldId id="286" r:id="rId8"/>
    <p:sldId id="287" r:id="rId9"/>
    <p:sldId id="288" r:id="rId10"/>
    <p:sldId id="289" r:id="rId11"/>
    <p:sldId id="290" r:id="rId12"/>
    <p:sldId id="292" r:id="rId13"/>
    <p:sldId id="266" r:id="rId14"/>
    <p:sldId id="269" r:id="rId15"/>
    <p:sldId id="271" r:id="rId16"/>
    <p:sldId id="293" r:id="rId17"/>
    <p:sldId id="294" r:id="rId18"/>
    <p:sldId id="281" r:id="rId1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varScale="1">
        <p:scale>
          <a:sx n="90" d="100"/>
          <a:sy n="90" d="100"/>
        </p:scale>
        <p:origin x="-120" y="-7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p14="http://schemas.microsoft.com/office/powerpoint/2010/main" xmlns=""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Tree>
    <p:extLst>
      <p:ext uri="{BB962C8B-B14F-4D97-AF65-F5344CB8AC3E}">
        <p14:creationId xmlns:p14="http://schemas.microsoft.com/office/powerpoint/2010/main" xmlns=""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2" name="Segnaposto numero diapositiva 4">
            <a:extLst>
              <a:ext uri="{FF2B5EF4-FFF2-40B4-BE49-F238E27FC236}">
                <a16:creationId xmlns="" xmlns:a16="http://schemas.microsoft.com/office/drawing/2014/main" id="{24F00B85-CBF2-429E-9348-EA596F75ABD4}"/>
              </a:ext>
            </a:extLst>
          </p:cNvPr>
          <p:cNvSpPr>
            <a:spLocks noGrp="1"/>
          </p:cNvSpPr>
          <p:nvPr>
            <p:ph type="sldNum" sz="quarter" idx="4"/>
          </p:nvPr>
        </p:nvSpPr>
        <p:spPr>
          <a:xfrm>
            <a:off x="11196708" y="92060"/>
            <a:ext cx="834437" cy="422306"/>
          </a:xfrm>
          <a:prstGeom prst="rect">
            <a:avLst/>
          </a:prstGeom>
        </p:spPr>
        <p:txBody>
          <a:bodyPr vert="horz" lIns="91440" tIns="45720" rIns="91440" bIns="45720" rtlCol="0" anchor="ctr"/>
          <a:lstStyle>
            <a:lvl1pPr algn="r">
              <a:defRPr sz="1400" b="1">
                <a:solidFill>
                  <a:schemeClr val="tx1">
                    <a:tint val="75000"/>
                  </a:schemeClr>
                </a:solidFill>
              </a:defRPr>
            </a:lvl1pPr>
          </a:lstStyle>
          <a:p>
            <a:fld id="{AE27855F-4699-4BED-9ABA-37114EF368F9}" type="slidenum">
              <a:rPr lang="en-GB" smtClean="0"/>
              <a:pPr/>
              <a:t>‹N›</a:t>
            </a:fld>
            <a:endParaRPr lang="en-GB"/>
          </a:p>
        </p:txBody>
      </p:sp>
    </p:spTree>
    <p:extLst>
      <p:ext uri="{BB962C8B-B14F-4D97-AF65-F5344CB8AC3E}">
        <p14:creationId xmlns="" xmlns:p14="http://schemas.microsoft.com/office/powerpoint/2010/main" val="2283227485"/>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738150" y="4714884"/>
            <a:ext cx="2653582" cy="1876768"/>
          </a:xfrm>
          <a:prstGeom prst="rect">
            <a:avLst/>
          </a:prstGeom>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magine 3"/>
          <p:cNvPicPr>
            <a:picLocks noChangeAspect="1"/>
          </p:cNvPicPr>
          <p:nvPr userDrawn="1"/>
        </p:nvPicPr>
        <p:blipFill rotWithShape="1">
          <a:blip r:embed="rId7">
            <a:extLst>
              <a:ext uri="{28A0092B-C50C-407E-A947-70E740481C1C}">
                <a14:useLocalDpi xmlns:a14="http://schemas.microsoft.com/office/drawing/2010/main" xmlns="" val="0"/>
              </a:ext>
            </a:extLst>
          </a:blip>
          <a:srcRect b="4910"/>
          <a:stretch/>
        </p:blipFill>
        <p:spPr>
          <a:xfrm>
            <a:off x="10680747" y="5877273"/>
            <a:ext cx="1391917" cy="936104"/>
          </a:xfrm>
          <a:prstGeom prst="rect">
            <a:avLst/>
          </a:prstGeom>
        </p:spPr>
      </p:pic>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 id="2147483673" r:id="rId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772431" y="404663"/>
            <a:ext cx="2648455" cy="1873141"/>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e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egu2021.eu/about/provisional_format_of_egu2021.html" TargetMode="Externa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e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e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751851" y="151707"/>
            <a:ext cx="6913364" cy="2640723"/>
          </a:xfrm>
        </p:spPr>
        <p:txBody>
          <a:bodyPr>
            <a:spAutoFit/>
          </a:bodyPr>
          <a:lstStyle/>
          <a:p>
            <a:r>
              <a:rPr lang="en-GB" dirty="0" smtClean="0"/>
              <a:t>New challenges and opportunities for equality, diversity and inclusivity under COVID-19 and beyond</a:t>
            </a:r>
            <a:endParaRPr lang="en-US" dirty="0" smtClean="0">
              <a:latin typeface="Calibri" panose="020F0502020204030204" pitchFamily="34" charset="0"/>
              <a:cs typeface="Calibri" panose="020F0502020204030204" pitchFamily="34" charset="0"/>
            </a:endParaRPr>
          </a:p>
          <a:p>
            <a:r>
              <a:rPr lang="en-US" sz="1800" b="0" dirty="0" smtClean="0">
                <a:latin typeface="Calibri" panose="020F0502020204030204" pitchFamily="34" charset="0"/>
                <a:cs typeface="Calibri" panose="020F0502020204030204" pitchFamily="34" charset="0"/>
              </a:rPr>
              <a:t>Talk presented at the </a:t>
            </a:r>
            <a:r>
              <a:rPr lang="en-US" sz="1800" b="0" dirty="0" err="1" smtClean="0">
                <a:latin typeface="Calibri" panose="020F0502020204030204" pitchFamily="34" charset="0"/>
                <a:cs typeface="Calibri" panose="020F0502020204030204" pitchFamily="34" charset="0"/>
              </a:rPr>
              <a:t>JpGU</a:t>
            </a:r>
            <a:r>
              <a:rPr lang="en-US" sz="1800" b="0" dirty="0" smtClean="0">
                <a:latin typeface="Calibri" panose="020F0502020204030204" pitchFamily="34" charset="0"/>
                <a:cs typeface="Calibri" panose="020F0502020204030204" pitchFamily="34" charset="0"/>
              </a:rPr>
              <a:t> AGU 2020 Virtual Meeting, July 13, 2020</a:t>
            </a:r>
            <a:endParaRPr lang="it-IT" sz="1800" b="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751917" y="4659734"/>
            <a:ext cx="7008283" cy="425450"/>
          </a:xfrm>
        </p:spPr>
        <p:txBody>
          <a:bodyPr/>
          <a:lstStyle/>
          <a:p>
            <a:r>
              <a:rPr lang="it-IT" dirty="0" smtClean="0">
                <a:latin typeface="Calibri" panose="020F0502020204030204" pitchFamily="34" charset="0"/>
                <a:cs typeface="Calibri" panose="020F0502020204030204" pitchFamily="34" charset="0"/>
              </a:rPr>
              <a:t>Alberto Montanari</a:t>
            </a:r>
            <a:endParaRPr lang="it-IT" dirty="0">
              <a:latin typeface="Calibri" panose="020F0502020204030204" pitchFamily="34" charset="0"/>
              <a:cs typeface="Calibri" panose="020F0502020204030204" pitchFamily="34" charset="0"/>
            </a:endParaRPr>
          </a:p>
        </p:txBody>
      </p:sp>
      <p:sp>
        <p:nvSpPr>
          <p:cNvPr id="4" name="Segnaposto testo 3"/>
          <p:cNvSpPr>
            <a:spLocks noGrp="1"/>
          </p:cNvSpPr>
          <p:nvPr>
            <p:ph type="body" sz="quarter" idx="12"/>
          </p:nvPr>
        </p:nvSpPr>
        <p:spPr>
          <a:xfrm>
            <a:off x="4751918" y="5229870"/>
            <a:ext cx="7105649" cy="791418"/>
          </a:xfrm>
        </p:spPr>
        <p:txBody>
          <a:bodyPr/>
          <a:lstStyle/>
          <a:p>
            <a:r>
              <a:rPr lang="it-IT" sz="1800" dirty="0" err="1" smtClean="0">
                <a:latin typeface="Calibri" panose="020F0502020204030204" pitchFamily="34" charset="0"/>
                <a:cs typeface="Calibri" panose="020F0502020204030204" pitchFamily="34" charset="0"/>
              </a:rPr>
              <a:t>Department</a:t>
            </a:r>
            <a:r>
              <a:rPr lang="it-IT" sz="1800" dirty="0" smtClean="0">
                <a:latin typeface="Calibri" panose="020F0502020204030204" pitchFamily="34" charset="0"/>
                <a:cs typeface="Calibri" panose="020F0502020204030204" pitchFamily="34" charset="0"/>
              </a:rPr>
              <a:t> of </a:t>
            </a:r>
            <a:r>
              <a:rPr lang="it-IT" sz="1800" dirty="0" err="1" smtClean="0">
                <a:latin typeface="Calibri" panose="020F0502020204030204" pitchFamily="34" charset="0"/>
                <a:cs typeface="Calibri" panose="020F0502020204030204" pitchFamily="34" charset="0"/>
              </a:rPr>
              <a:t>Civil</a:t>
            </a:r>
            <a:r>
              <a:rPr lang="it-IT" sz="1800" dirty="0" smtClean="0">
                <a:latin typeface="Calibri" panose="020F0502020204030204" pitchFamily="34" charset="0"/>
                <a:cs typeface="Calibri" panose="020F0502020204030204" pitchFamily="34" charset="0"/>
              </a:rPr>
              <a:t>, </a:t>
            </a:r>
            <a:r>
              <a:rPr lang="it-IT" sz="1800" dirty="0" err="1" smtClean="0">
                <a:latin typeface="Calibri" panose="020F0502020204030204" pitchFamily="34" charset="0"/>
                <a:cs typeface="Calibri" panose="020F0502020204030204" pitchFamily="34" charset="0"/>
              </a:rPr>
              <a:t>Chemical</a:t>
            </a:r>
            <a:r>
              <a:rPr lang="it-IT" sz="1800" dirty="0" smtClean="0">
                <a:latin typeface="Calibri" panose="020F0502020204030204" pitchFamily="34" charset="0"/>
                <a:cs typeface="Calibri" panose="020F0502020204030204" pitchFamily="34" charset="0"/>
              </a:rPr>
              <a:t>, </a:t>
            </a:r>
            <a:r>
              <a:rPr lang="it-IT" sz="1800" dirty="0" err="1" smtClean="0">
                <a:latin typeface="Calibri" panose="020F0502020204030204" pitchFamily="34" charset="0"/>
                <a:cs typeface="Calibri" panose="020F0502020204030204" pitchFamily="34" charset="0"/>
              </a:rPr>
              <a:t>Environmental</a:t>
            </a:r>
            <a:r>
              <a:rPr lang="it-IT" sz="1800" dirty="0" smtClean="0">
                <a:latin typeface="Calibri" panose="020F0502020204030204" pitchFamily="34" charset="0"/>
                <a:cs typeface="Calibri" panose="020F0502020204030204" pitchFamily="34" charset="0"/>
              </a:rPr>
              <a:t> and Material </a:t>
            </a:r>
            <a:r>
              <a:rPr lang="it-IT" sz="1800" dirty="0" err="1" smtClean="0">
                <a:latin typeface="Calibri" panose="020F0502020204030204" pitchFamily="34" charset="0"/>
                <a:cs typeface="Calibri" panose="020F0502020204030204" pitchFamily="34" charset="0"/>
              </a:rPr>
              <a:t>Engineering</a:t>
            </a:r>
            <a:r>
              <a:rPr lang="it-IT" sz="1800" dirty="0" smtClean="0">
                <a:latin typeface="Calibri" panose="020F0502020204030204" pitchFamily="34" charset="0"/>
                <a:cs typeface="Calibri" panose="020F0502020204030204" pitchFamily="34" charset="0"/>
              </a:rPr>
              <a:t>, Alma Mater Studiorum, </a:t>
            </a:r>
            <a:r>
              <a:rPr lang="it-IT" sz="1800" dirty="0" err="1" smtClean="0">
                <a:latin typeface="Calibri" panose="020F0502020204030204" pitchFamily="34" charset="0"/>
                <a:cs typeface="Calibri" panose="020F0502020204030204" pitchFamily="34" charset="0"/>
              </a:rPr>
              <a:t>University</a:t>
            </a:r>
            <a:r>
              <a:rPr lang="it-IT" sz="1800" dirty="0" smtClean="0">
                <a:latin typeface="Calibri" panose="020F0502020204030204" pitchFamily="34" charset="0"/>
                <a:cs typeface="Calibri" panose="020F0502020204030204" pitchFamily="34" charset="0"/>
              </a:rPr>
              <a:t> </a:t>
            </a:r>
            <a:r>
              <a:rPr lang="it-IT" sz="1800" dirty="0" err="1" smtClean="0">
                <a:latin typeface="Calibri" panose="020F0502020204030204" pitchFamily="34" charset="0"/>
                <a:cs typeface="Calibri" panose="020F0502020204030204" pitchFamily="34" charset="0"/>
              </a:rPr>
              <a:t>of</a:t>
            </a:r>
            <a:r>
              <a:rPr lang="it-IT" sz="1800" dirty="0" smtClean="0">
                <a:latin typeface="Calibri" panose="020F0502020204030204" pitchFamily="34" charset="0"/>
                <a:cs typeface="Calibri" panose="020F0502020204030204" pitchFamily="34" charset="0"/>
              </a:rPr>
              <a:t> Bologna</a:t>
            </a:r>
          </a:p>
          <a:p>
            <a:endParaRPr lang="it-IT" dirty="0" smtClean="0">
              <a:latin typeface="Calibri" panose="020F0502020204030204" pitchFamily="34" charset="0"/>
              <a:cs typeface="Calibri" panose="020F0502020204030204" pitchFamily="34" charset="0"/>
            </a:endParaRPr>
          </a:p>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latin typeface="Calibri" panose="020F0502020204030204" pitchFamily="34" charset="0"/>
              <a:cs typeface="Calibri" panose="020F0502020204030204" pitchFamily="34" charset="0"/>
            </a:endParaRPr>
          </a:p>
        </p:txBody>
      </p:sp>
      <p:pic>
        <p:nvPicPr>
          <p:cNvPr id="5" name="Picture 2"/>
          <p:cNvPicPr>
            <a:picLocks noChangeAspect="1" noChangeArrowheads="1"/>
          </p:cNvPicPr>
          <p:nvPr/>
        </p:nvPicPr>
        <p:blipFill>
          <a:blip r:embed="rId2"/>
          <a:srcRect/>
          <a:stretch>
            <a:fillRect/>
          </a:stretch>
        </p:blipFill>
        <p:spPr bwMode="auto">
          <a:xfrm>
            <a:off x="4856141" y="3070715"/>
            <a:ext cx="4722986" cy="1510413"/>
          </a:xfrm>
          <a:prstGeom prst="rect">
            <a:avLst/>
          </a:prstGeom>
          <a:noFill/>
          <a:ln w="9525">
            <a:noFill/>
            <a:miter lim="800000"/>
            <a:headEnd/>
            <a:tailEnd/>
          </a:ln>
          <a:effectLst/>
        </p:spPr>
      </p:pic>
      <p:pic>
        <p:nvPicPr>
          <p:cNvPr id="7" name="pasted-image.pd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38084" y="214289"/>
            <a:ext cx="3714776" cy="16243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pic>
    </p:spTree>
    <p:extLst>
      <p:ext uri="{BB962C8B-B14F-4D97-AF65-F5344CB8AC3E}">
        <p14:creationId xmlns:p14="http://schemas.microsoft.com/office/powerpoint/2010/main" xmlns=""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ext Box 4"/>
          <p:cNvSpPr txBox="1">
            <a:spLocks noChangeArrowheads="1"/>
          </p:cNvSpPr>
          <p:nvPr/>
        </p:nvSpPr>
        <p:spPr bwMode="auto">
          <a:xfrm>
            <a:off x="4486055" y="274758"/>
            <a:ext cx="5324721"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it-IT"/>
            </a:defPPr>
            <a:lvl1pPr>
              <a:spcBef>
                <a:spcPct val="50000"/>
              </a:spcBef>
              <a:defRPr sz="2600" b="1">
                <a:solidFill>
                  <a:srgbClr val="0072BC"/>
                </a:solidFill>
                <a:latin typeface="Open Sans" pitchFamily="34" charset="0"/>
                <a:ea typeface="Helvetica Neue" panose="02000503000000020004" pitchFamily="2" charset="0"/>
                <a:cs typeface="Helvetica Neue" panose="02000503000000020004" pitchFamily="2" charset="0"/>
              </a:defRPr>
            </a:lvl1pPr>
            <a:lvl2pPr marL="37931725" indent="-37474525">
              <a:defRPr sz="2400">
                <a:ea typeface="Helvetica Neue" panose="02000503000000020004" pitchFamily="2" charset="0"/>
                <a:cs typeface="Helvetica Neue" panose="02000503000000020004" pitchFamily="2" charset="0"/>
              </a:defRPr>
            </a:lvl2pPr>
            <a:lvl3pPr marL="1143000" indent="-228600">
              <a:defRPr sz="2400">
                <a:ea typeface="Helvetica Neue" panose="02000503000000020004" pitchFamily="2" charset="0"/>
                <a:cs typeface="Helvetica Neue" panose="02000503000000020004" pitchFamily="2" charset="0"/>
              </a:defRPr>
            </a:lvl3pPr>
            <a:lvl4pPr marL="1600200" indent="-228600">
              <a:defRPr sz="2400">
                <a:ea typeface="Helvetica Neue" panose="02000503000000020004" pitchFamily="2" charset="0"/>
                <a:cs typeface="Helvetica Neue" panose="02000503000000020004" pitchFamily="2" charset="0"/>
              </a:defRPr>
            </a:lvl4pPr>
            <a:lvl5pPr marL="2057400" indent="-228600">
              <a:defRPr sz="2400">
                <a:ea typeface="Helvetica Neue" panose="02000503000000020004" pitchFamily="2" charset="0"/>
                <a:cs typeface="Helvetica Neue" panose="02000503000000020004" pitchFamily="2" charset="0"/>
              </a:defRPr>
            </a:lvl5pPr>
            <a:lvl6pPr marL="2514600" indent="-228600" eaLnBrk="0" fontAlgn="base" hangingPunct="0">
              <a:spcBef>
                <a:spcPct val="0"/>
              </a:spcBef>
              <a:spcAft>
                <a:spcPct val="0"/>
              </a:spcAft>
              <a:defRPr sz="2400">
                <a:ea typeface="Helvetica Neue" panose="02000503000000020004" pitchFamily="2" charset="0"/>
                <a:cs typeface="Helvetica Neue" panose="02000503000000020004" pitchFamily="2" charset="0"/>
              </a:defRPr>
            </a:lvl6pPr>
            <a:lvl7pPr marL="2971800" indent="-228600" eaLnBrk="0" fontAlgn="base" hangingPunct="0">
              <a:spcBef>
                <a:spcPct val="0"/>
              </a:spcBef>
              <a:spcAft>
                <a:spcPct val="0"/>
              </a:spcAft>
              <a:defRPr sz="2400">
                <a:ea typeface="Helvetica Neue" panose="02000503000000020004" pitchFamily="2" charset="0"/>
                <a:cs typeface="Helvetica Neue" panose="02000503000000020004" pitchFamily="2" charset="0"/>
              </a:defRPr>
            </a:lvl7pPr>
            <a:lvl8pPr marL="3429000" indent="-228600" eaLnBrk="0" fontAlgn="base" hangingPunct="0">
              <a:spcBef>
                <a:spcPct val="0"/>
              </a:spcBef>
              <a:spcAft>
                <a:spcPct val="0"/>
              </a:spcAft>
              <a:defRPr sz="2400">
                <a:ea typeface="Helvetica Neue" panose="02000503000000020004" pitchFamily="2" charset="0"/>
                <a:cs typeface="Helvetica Neue" panose="02000503000000020004" pitchFamily="2" charset="0"/>
              </a:defRPr>
            </a:lvl8pPr>
            <a:lvl9pPr marL="3886200" indent="-228600" eaLnBrk="0" fontAlgn="base" hangingPunct="0">
              <a:spcBef>
                <a:spcPct val="0"/>
              </a:spcBef>
              <a:spcAft>
                <a:spcPct val="0"/>
              </a:spcAft>
              <a:defRPr sz="2400">
                <a:ea typeface="Helvetica Neue" panose="02000503000000020004" pitchFamily="2" charset="0"/>
                <a:cs typeface="Helvetica Neue" panose="02000503000000020004" pitchFamily="2" charset="0"/>
              </a:defRPr>
            </a:lvl9pPr>
          </a:lstStyle>
          <a:p>
            <a:r>
              <a:rPr lang="en-GB" altLang="nb-NO" sz="2400" dirty="0">
                <a:solidFill>
                  <a:srgbClr val="BD2B0B"/>
                </a:solidFill>
                <a:latin typeface="Calibri" panose="020F0502020204030204" pitchFamily="34" charset="0"/>
                <a:ea typeface="+mn-ea"/>
                <a:cs typeface="Calibri" panose="020F0502020204030204" pitchFamily="34" charset="0"/>
                <a:sym typeface="Open Sans" panose="020B0606030504020204" pitchFamily="34" charset="0"/>
              </a:rPr>
              <a:t>Gender: Early Career Scientists</a:t>
            </a:r>
          </a:p>
        </p:txBody>
      </p:sp>
      <p:sp>
        <p:nvSpPr>
          <p:cNvPr id="4" name="Rettangolo 3">
            <a:extLst>
              <a:ext uri="{FF2B5EF4-FFF2-40B4-BE49-F238E27FC236}">
                <a16:creationId xmlns="" xmlns:a16="http://schemas.microsoft.com/office/drawing/2014/main" id="{F75CD296-F744-407D-A2F6-DE29FA0BAE1E}"/>
              </a:ext>
            </a:extLst>
          </p:cNvPr>
          <p:cNvSpPr/>
          <p:nvPr/>
        </p:nvSpPr>
        <p:spPr>
          <a:xfrm>
            <a:off x="239350" y="4869161"/>
            <a:ext cx="11713301" cy="769441"/>
          </a:xfrm>
          <a:prstGeom prst="rect">
            <a:avLst/>
          </a:prstGeom>
        </p:spPr>
        <p:txBody>
          <a:bodyPr wrap="square">
            <a:spAutoFit/>
          </a:bodyPr>
          <a:lstStyle/>
          <a:p>
            <a:r>
              <a:rPr lang="en-GB" sz="2200" dirty="0"/>
              <a:t>The </a:t>
            </a:r>
            <a:r>
              <a:rPr lang="en-GB" sz="2200" b="1" dirty="0"/>
              <a:t>percentage of female attendees is higher among the early career scientists </a:t>
            </a:r>
            <a:r>
              <a:rPr lang="en-GB" sz="2200" dirty="0"/>
              <a:t>(39-41% vs 33-34% among overall participants).</a:t>
            </a:r>
          </a:p>
        </p:txBody>
      </p:sp>
      <p:pic>
        <p:nvPicPr>
          <p:cNvPr id="6" name="Immagine 5">
            <a:extLst>
              <a:ext uri="{FF2B5EF4-FFF2-40B4-BE49-F238E27FC236}">
                <a16:creationId xmlns="" xmlns:a16="http://schemas.microsoft.com/office/drawing/2014/main" id="{7079861E-854D-46ED-A1B4-417A98021A71}"/>
              </a:ext>
            </a:extLst>
          </p:cNvPr>
          <p:cNvPicPr>
            <a:picLocks noChangeAspect="1"/>
          </p:cNvPicPr>
          <p:nvPr/>
        </p:nvPicPr>
        <p:blipFill>
          <a:blip r:embed="rId2"/>
          <a:stretch>
            <a:fillRect/>
          </a:stretch>
        </p:blipFill>
        <p:spPr>
          <a:xfrm>
            <a:off x="2952728" y="1428736"/>
            <a:ext cx="6957291" cy="2786082"/>
          </a:xfrm>
          <a:prstGeom prst="rect">
            <a:avLst/>
          </a:prstGeom>
        </p:spPr>
      </p:pic>
      <p:sp>
        <p:nvSpPr>
          <p:cNvPr id="7" name="Segnaposto numero diapositiva 6">
            <a:extLst>
              <a:ext uri="{FF2B5EF4-FFF2-40B4-BE49-F238E27FC236}">
                <a16:creationId xmlns="" xmlns:a16="http://schemas.microsoft.com/office/drawing/2014/main" id="{F75E29E4-2C62-48A3-822D-9351C04E8186}"/>
              </a:ext>
            </a:extLst>
          </p:cNvPr>
          <p:cNvSpPr>
            <a:spLocks noGrp="1"/>
          </p:cNvSpPr>
          <p:nvPr>
            <p:ph type="sldNum" sz="quarter" idx="4"/>
          </p:nvPr>
        </p:nvSpPr>
        <p:spPr/>
        <p:txBody>
          <a:bodyPr/>
          <a:lstStyle/>
          <a:p>
            <a:fld id="{AE27855F-4699-4BED-9ABA-37114EF368F9}" type="slidenum">
              <a:rPr lang="en-GB" sz="1800" smtClean="0"/>
              <a:pPr/>
              <a:t>10</a:t>
            </a:fld>
            <a:endParaRPr lang="en-GB" sz="1800"/>
          </a:p>
        </p:txBody>
      </p:sp>
      <p:pic>
        <p:nvPicPr>
          <p:cNvPr id="9" name="Picture 2" descr="Z:\home\sturno\Scrivania\Istantanea_2020-07-09_14-47-27.png"/>
          <p:cNvPicPr>
            <a:picLocks noChangeAspect="1" noChangeArrowheads="1"/>
          </p:cNvPicPr>
          <p:nvPr/>
        </p:nvPicPr>
        <p:blipFill>
          <a:blip r:embed="rId3"/>
          <a:srcRect r="1588"/>
          <a:stretch>
            <a:fillRect/>
          </a:stretch>
        </p:blipFill>
        <p:spPr bwMode="auto">
          <a:xfrm>
            <a:off x="309522" y="99996"/>
            <a:ext cx="2230950" cy="971550"/>
          </a:xfrm>
          <a:prstGeom prst="rect">
            <a:avLst/>
          </a:prstGeom>
          <a:noFill/>
        </p:spPr>
      </p:pic>
    </p:spTree>
    <p:extLst>
      <p:ext uri="{BB962C8B-B14F-4D97-AF65-F5344CB8AC3E}">
        <p14:creationId xmlns="" xmlns:p14="http://schemas.microsoft.com/office/powerpoint/2010/main" val="3399797172"/>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7166"/>
            <a:ext cx="11233149" cy="648071"/>
          </a:xfrm>
        </p:spPr>
        <p:txBody>
          <a:bodyPr/>
          <a:lstStyle/>
          <a:p>
            <a:r>
              <a:rPr lang="en-GB" smtClean="0">
                <a:latin typeface="Calibri" panose="020F0502020204030204" pitchFamily="34" charset="0"/>
                <a:cs typeface="Calibri" panose="020F0502020204030204" pitchFamily="34" charset="0"/>
              </a:rPr>
              <a:t>COVID-19: a sudden change of context</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179181"/>
            <a:ext cx="8215370" cy="4464397"/>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March </a:t>
            </a:r>
            <a:r>
              <a:rPr lang="en-GB" dirty="0" smtClean="0">
                <a:latin typeface="Calibri" panose="020F0502020204030204" pitchFamily="34" charset="0"/>
                <a:cs typeface="Calibri" panose="020F0502020204030204" pitchFamily="34" charset="0"/>
              </a:rPr>
              <a:t>20: EGU decided to turn its annual general assembly into an online meeting. </a:t>
            </a:r>
            <a:br>
              <a:rPr lang="en-GB" dirty="0" smtClean="0">
                <a:latin typeface="Calibri" panose="020F0502020204030204" pitchFamily="34" charset="0"/>
                <a:cs typeface="Calibri" panose="020F0502020204030204" pitchFamily="34" charset="0"/>
              </a:rPr>
            </a:br>
            <a:r>
              <a:rPr lang="en-GB" dirty="0" smtClean="0">
                <a:latin typeface="Calibri" panose="020F0502020204030204" pitchFamily="34" charset="0"/>
                <a:cs typeface="Calibri" panose="020F0502020204030204" pitchFamily="34" charset="0"/>
              </a:rPr>
              <a:t>- Union events and a selection of short courses in streaming. </a:t>
            </a:r>
            <a:br>
              <a:rPr lang="en-GB" dirty="0" smtClean="0">
                <a:latin typeface="Calibri" panose="020F0502020204030204" pitchFamily="34" charset="0"/>
                <a:cs typeface="Calibri" panose="020F0502020204030204" pitchFamily="34" charset="0"/>
              </a:rPr>
            </a:br>
            <a:r>
              <a:rPr lang="en-GB" dirty="0" smtClean="0">
                <a:latin typeface="Calibri" panose="020F0502020204030204" pitchFamily="34" charset="0"/>
                <a:cs typeface="Calibri" panose="020F0502020204030204" pitchFamily="34" charset="0"/>
              </a:rPr>
              <a:t>- Sessions online through chats.</a:t>
            </a:r>
            <a:br>
              <a:rPr lang="en-GB" dirty="0" smtClean="0">
                <a:latin typeface="Calibri" panose="020F0502020204030204" pitchFamily="34" charset="0"/>
                <a:cs typeface="Calibri" panose="020F0502020204030204" pitchFamily="34" charset="0"/>
              </a:rPr>
            </a:br>
            <a:r>
              <a:rPr lang="en-GB" dirty="0" smtClean="0">
                <a:latin typeface="Calibri" panose="020F0502020204030204" pitchFamily="34" charset="0"/>
                <a:cs typeface="Calibri" panose="020F0502020204030204" pitchFamily="34" charset="0"/>
              </a:rPr>
              <a:t>- Presentations and additional material uploaded in </a:t>
            </a:r>
            <a:r>
              <a:rPr lang="en-GB" dirty="0" err="1" smtClean="0">
                <a:latin typeface="Calibri" panose="020F0502020204030204" pitchFamily="34" charset="0"/>
                <a:cs typeface="Calibri" panose="020F0502020204030204" pitchFamily="34" charset="0"/>
              </a:rPr>
              <a:t>EGUsphere</a:t>
            </a:r>
            <a:r>
              <a:rPr lang="en-GB" dirty="0" smtClean="0">
                <a:latin typeface="Calibri" panose="020F0502020204030204" pitchFamily="34" charset="0"/>
                <a:cs typeface="Calibri" panose="020F0502020204030204" pitchFamily="34" charset="0"/>
              </a:rPr>
              <a:t> with comments.</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May 3</a:t>
            </a:r>
            <a:r>
              <a:rPr lang="en-GB" baseline="30000" dirty="0" smtClean="0">
                <a:latin typeface="Calibri" panose="020F0502020204030204" pitchFamily="34" charset="0"/>
                <a:cs typeface="Calibri" panose="020F0502020204030204" pitchFamily="34" charset="0"/>
              </a:rPr>
              <a:t>rd</a:t>
            </a:r>
            <a:r>
              <a:rPr lang="en-GB" dirty="0" smtClean="0">
                <a:latin typeface="Calibri" panose="020F0502020204030204" pitchFamily="34" charset="0"/>
                <a:cs typeface="Calibri" panose="020F0502020204030204" pitchFamily="34" charset="0"/>
              </a:rPr>
              <a:t>-8</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EGU General Assembly</a:t>
            </a:r>
            <a:r>
              <a:rPr lang="en-GB"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endParaRPr lang="en-GB" dirty="0" smtClean="0">
              <a:latin typeface="Calibri" panose="020F0502020204030204" pitchFamily="34" charset="0"/>
              <a:cs typeface="Calibri" panose="020F0502020204030204" pitchFamily="34" charset="0"/>
            </a:endParaRPr>
          </a:p>
          <a:p>
            <a:pPr>
              <a:spcAft>
                <a:spcPts val="1200"/>
              </a:spcAft>
            </a:pPr>
            <a:r>
              <a:rPr lang="en-GB" dirty="0" smtClean="0">
                <a:latin typeface="Calibri" panose="020F0502020204030204" pitchFamily="34" charset="0"/>
                <a:cs typeface="Calibri" panose="020F0502020204030204" pitchFamily="34" charset="0"/>
              </a:rPr>
              <a:t>The EGU General Assembly 2020 was a fully online meeting characterised by a significant attendance, thanks to the support of the sister organisations and the whole scientific community.</a:t>
            </a:r>
            <a:endParaRPr lang="en-GB" dirty="0" smtClean="0">
              <a:latin typeface="Calibri" panose="020F0502020204030204" pitchFamily="34" charset="0"/>
              <a:cs typeface="Calibri" panose="020F0502020204030204" pitchFamily="34" charset="0"/>
            </a:endParaRPr>
          </a:p>
        </p:txBody>
      </p:sp>
      <p:pic>
        <p:nvPicPr>
          <p:cNvPr id="3073" name="Picture 1"/>
          <p:cNvPicPr>
            <a:picLocks noChangeAspect="1" noChangeArrowheads="1"/>
          </p:cNvPicPr>
          <p:nvPr/>
        </p:nvPicPr>
        <p:blipFill>
          <a:blip r:embed="rId2"/>
          <a:srcRect/>
          <a:stretch>
            <a:fillRect/>
          </a:stretch>
        </p:blipFill>
        <p:spPr bwMode="auto">
          <a:xfrm>
            <a:off x="8557920" y="285728"/>
            <a:ext cx="3634080" cy="5133995"/>
          </a:xfrm>
          <a:prstGeom prst="rect">
            <a:avLst/>
          </a:prstGeom>
          <a:noFill/>
          <a:ln w="9525">
            <a:noFill/>
            <a:miter lim="800000"/>
            <a:headEnd/>
            <a:tailEnd/>
          </a:ln>
          <a:effectLst/>
        </p:spPr>
      </p:pic>
      <p:sp>
        <p:nvSpPr>
          <p:cNvPr id="6" name="Rettangolo 5"/>
          <p:cNvSpPr/>
          <p:nvPr/>
        </p:nvSpPr>
        <p:spPr>
          <a:xfrm>
            <a:off x="8072494" y="5386344"/>
            <a:ext cx="4167174" cy="400110"/>
          </a:xfrm>
          <a:prstGeom prst="rect">
            <a:avLst/>
          </a:prstGeom>
        </p:spPr>
        <p:txBody>
          <a:bodyPr wrap="square">
            <a:spAutoFit/>
          </a:bodyPr>
          <a:lstStyle/>
          <a:p>
            <a:pPr algn="r"/>
            <a:r>
              <a:rPr lang="en-US" sz="1000" dirty="0" smtClean="0"/>
              <a:t>Protect yourself and others against COVID-19, New Zealand Ministry of Health </a:t>
            </a:r>
            <a:r>
              <a:rPr lang="en-US" sz="1000" dirty="0" err="1" smtClean="0"/>
              <a:t>Manatū</a:t>
            </a:r>
            <a:r>
              <a:rPr lang="en-US" sz="1000" dirty="0" smtClean="0"/>
              <a:t> </a:t>
            </a:r>
            <a:r>
              <a:rPr lang="en-US" sz="1000" dirty="0" err="1" smtClean="0"/>
              <a:t>Hauora</a:t>
            </a:r>
            <a:r>
              <a:rPr lang="en-US" sz="1000" dirty="0" smtClean="0"/>
              <a:t>, CC BY 4.0 / Public domain</a:t>
            </a:r>
            <a:endParaRPr lang="it-IT" sz="1000" dirty="0"/>
          </a:p>
        </p:txBody>
      </p:sp>
      <p:pic>
        <p:nvPicPr>
          <p:cNvPr id="7" name="Picture 2" descr="Z:\home\sturno\Scrivania\Istantanea_2020-07-09_14-47-27.png"/>
          <p:cNvPicPr>
            <a:picLocks noChangeAspect="1" noChangeArrowheads="1"/>
          </p:cNvPicPr>
          <p:nvPr/>
        </p:nvPicPr>
        <p:blipFill>
          <a:blip r:embed="rId3"/>
          <a:srcRect r="1588"/>
          <a:stretch>
            <a:fillRect/>
          </a:stretch>
        </p:blipFill>
        <p:spPr bwMode="auto">
          <a:xfrm>
            <a:off x="309522" y="5672160"/>
            <a:ext cx="2230950" cy="971550"/>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7166"/>
            <a:ext cx="11233149" cy="648071"/>
          </a:xfrm>
        </p:spPr>
        <p:txBody>
          <a:bodyPr/>
          <a:lstStyle/>
          <a:p>
            <a:r>
              <a:rPr lang="en-GB" smtClean="0">
                <a:latin typeface="Calibri" panose="020F0502020204030204" pitchFamily="34" charset="0"/>
                <a:cs typeface="Calibri" panose="020F0502020204030204" pitchFamily="34" charset="0"/>
              </a:rPr>
              <a:t>EGU2020 General Assembly: Sharing Geosciences Online</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857232"/>
            <a:ext cx="8215370" cy="4464397"/>
          </a:xfrm>
        </p:spPr>
        <p:txBody>
          <a:bodyPr/>
          <a:lstStyle/>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No registration fee</a:t>
            </a:r>
            <a:r>
              <a:rPr lang="en-GB" dirty="0" smtClean="0">
                <a:latin typeface="Calibri" panose="020F0502020204030204" pitchFamily="34" charset="0"/>
                <a:cs typeface="Calibri" panose="020F0502020204030204" pitchFamily="34" charset="0"/>
              </a:rPr>
              <a:t> (abstract processing charge only).</a:t>
            </a:r>
          </a:p>
          <a:p>
            <a:pPr marL="180975" indent="-180975">
              <a:spcAft>
                <a:spcPts val="1200"/>
              </a:spcAft>
              <a:buFont typeface="Arial" pitchFamily="34" charset="0"/>
              <a:buChar char="•"/>
            </a:pPr>
            <a:r>
              <a:rPr lang="en-GB" b="1" dirty="0" smtClean="0">
                <a:solidFill>
                  <a:srgbClr val="FF0000"/>
                </a:solidFill>
                <a:latin typeface="Calibri" panose="020F0502020204030204" pitchFamily="34" charset="0"/>
                <a:cs typeface="Calibri" panose="020F0502020204030204" pitchFamily="34" charset="0"/>
              </a:rPr>
              <a:t>18.036</a:t>
            </a:r>
            <a:r>
              <a:rPr lang="en-GB" dirty="0" smtClean="0">
                <a:solidFill>
                  <a:srgbClr val="FF0000"/>
                </a:solidFill>
                <a:latin typeface="Calibri" panose="020F0502020204030204" pitchFamily="34" charset="0"/>
                <a:cs typeface="Calibri" panose="020F0502020204030204" pitchFamily="34" charset="0"/>
              </a:rPr>
              <a:t> contributions; </a:t>
            </a:r>
            <a:r>
              <a:rPr lang="en-GB" b="1" dirty="0" smtClean="0">
                <a:solidFill>
                  <a:srgbClr val="FF0000"/>
                </a:solidFill>
                <a:latin typeface="Calibri" panose="020F0502020204030204" pitchFamily="34" charset="0"/>
                <a:cs typeface="Calibri" panose="020F0502020204030204" pitchFamily="34" charset="0"/>
              </a:rPr>
              <a:t>11.380</a:t>
            </a:r>
            <a:r>
              <a:rPr lang="en-GB" dirty="0" smtClean="0">
                <a:solidFill>
                  <a:srgbClr val="FF0000"/>
                </a:solidFill>
                <a:latin typeface="Calibri" panose="020F0502020204030204" pitchFamily="34" charset="0"/>
                <a:cs typeface="Calibri" panose="020F0502020204030204" pitchFamily="34" charset="0"/>
              </a:rPr>
              <a:t> presentation uploads which received </a:t>
            </a:r>
            <a:r>
              <a:rPr lang="en-GB" b="1" dirty="0" smtClean="0">
                <a:solidFill>
                  <a:srgbClr val="FF0000"/>
                </a:solidFill>
                <a:latin typeface="Calibri" panose="020F0502020204030204" pitchFamily="34" charset="0"/>
                <a:cs typeface="Calibri" panose="020F0502020204030204" pitchFamily="34" charset="0"/>
              </a:rPr>
              <a:t>6.297</a:t>
            </a:r>
            <a:r>
              <a:rPr lang="en-GB" dirty="0" smtClean="0">
                <a:solidFill>
                  <a:srgbClr val="FF0000"/>
                </a:solidFill>
                <a:latin typeface="Calibri" panose="020F0502020204030204" pitchFamily="34" charset="0"/>
                <a:cs typeface="Calibri" panose="020F0502020204030204" pitchFamily="34" charset="0"/>
              </a:rPr>
              <a:t> comments.</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756</a:t>
            </a:r>
            <a:r>
              <a:rPr lang="en-GB" dirty="0" smtClean="0">
                <a:latin typeface="Calibri" panose="020F0502020204030204" pitchFamily="34" charset="0"/>
                <a:cs typeface="Calibri" panose="020F0502020204030204" pitchFamily="34" charset="0"/>
              </a:rPr>
              <a:t> sessions.</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5</a:t>
            </a:r>
            <a:r>
              <a:rPr lang="en-GB" dirty="0" smtClean="0">
                <a:latin typeface="Calibri" panose="020F0502020204030204" pitchFamily="34" charset="0"/>
                <a:cs typeface="Calibri" panose="020F0502020204030204" pitchFamily="34" charset="0"/>
              </a:rPr>
              <a:t> Union Sessions; </a:t>
            </a:r>
            <a:r>
              <a:rPr lang="en-GB" b="1" dirty="0" smtClean="0">
                <a:latin typeface="Calibri" panose="020F0502020204030204" pitchFamily="34" charset="0"/>
                <a:cs typeface="Calibri" panose="020F0502020204030204" pitchFamily="34" charset="0"/>
              </a:rPr>
              <a:t>5</a:t>
            </a:r>
            <a:r>
              <a:rPr lang="en-GB" dirty="0" smtClean="0">
                <a:latin typeface="Calibri" panose="020F0502020204030204" pitchFamily="34" charset="0"/>
                <a:cs typeface="Calibri" panose="020F0502020204030204" pitchFamily="34" charset="0"/>
              </a:rPr>
              <a:t> Great Debates; </a:t>
            </a:r>
            <a:r>
              <a:rPr lang="en-GB" b="1" dirty="0" smtClean="0">
                <a:latin typeface="Calibri" panose="020F0502020204030204" pitchFamily="34" charset="0"/>
                <a:cs typeface="Calibri" panose="020F0502020204030204" pitchFamily="34" charset="0"/>
              </a:rPr>
              <a:t>11</a:t>
            </a:r>
            <a:r>
              <a:rPr lang="en-GB" dirty="0" smtClean="0">
                <a:latin typeface="Calibri" panose="020F0502020204030204" pitchFamily="34" charset="0"/>
                <a:cs typeface="Calibri" panose="020F0502020204030204" pitchFamily="34" charset="0"/>
              </a:rPr>
              <a:t> Short Courses.</a:t>
            </a:r>
          </a:p>
          <a:p>
            <a:pPr marL="180975" indent="-180975">
              <a:spcAft>
                <a:spcPts val="1200"/>
              </a:spcAft>
              <a:buFont typeface="Arial" pitchFamily="34" charset="0"/>
              <a:buChar char="•"/>
            </a:pPr>
            <a:r>
              <a:rPr lang="en-GB" b="1" dirty="0" smtClean="0">
                <a:solidFill>
                  <a:srgbClr val="FF0000"/>
                </a:solidFill>
                <a:latin typeface="Calibri" panose="020F0502020204030204" pitchFamily="34" charset="0"/>
                <a:cs typeface="Calibri" panose="020F0502020204030204" pitchFamily="34" charset="0"/>
              </a:rPr>
              <a:t>26.219</a:t>
            </a:r>
            <a:r>
              <a:rPr lang="en-GB" dirty="0" smtClean="0">
                <a:solidFill>
                  <a:srgbClr val="FF0000"/>
                </a:solidFill>
                <a:latin typeface="Calibri" panose="020F0502020204030204" pitchFamily="34" charset="0"/>
                <a:cs typeface="Calibri" panose="020F0502020204030204" pitchFamily="34" charset="0"/>
              </a:rPr>
              <a:t> individual users of </a:t>
            </a:r>
            <a:r>
              <a:rPr lang="en-GB" b="1" dirty="0" smtClean="0">
                <a:solidFill>
                  <a:srgbClr val="FF0000"/>
                </a:solidFill>
                <a:latin typeface="Calibri" panose="020F0502020204030204" pitchFamily="34" charset="0"/>
                <a:cs typeface="Calibri" panose="020F0502020204030204" pitchFamily="34" charset="0"/>
              </a:rPr>
              <a:t>721</a:t>
            </a:r>
            <a:r>
              <a:rPr lang="en-GB" dirty="0" smtClean="0">
                <a:solidFill>
                  <a:srgbClr val="FF0000"/>
                </a:solidFill>
                <a:latin typeface="Calibri" panose="020F0502020204030204" pitchFamily="34" charset="0"/>
                <a:cs typeface="Calibri" panose="020F0502020204030204" pitchFamily="34" charset="0"/>
              </a:rPr>
              <a:t> live chats which received </a:t>
            </a:r>
            <a:r>
              <a:rPr lang="en-GB" b="1" dirty="0" smtClean="0">
                <a:solidFill>
                  <a:srgbClr val="FF0000"/>
                </a:solidFill>
                <a:latin typeface="Calibri" panose="020F0502020204030204" pitchFamily="34" charset="0"/>
                <a:cs typeface="Calibri" panose="020F0502020204030204" pitchFamily="34" charset="0"/>
              </a:rPr>
              <a:t>200.400 </a:t>
            </a:r>
            <a:r>
              <a:rPr lang="en-GB" dirty="0" smtClean="0">
                <a:solidFill>
                  <a:srgbClr val="FF0000"/>
                </a:solidFill>
                <a:latin typeface="Calibri" panose="020F0502020204030204" pitchFamily="34" charset="0"/>
                <a:cs typeface="Calibri" panose="020F0502020204030204" pitchFamily="34" charset="0"/>
              </a:rPr>
              <a:t>messages.</a:t>
            </a:r>
          </a:p>
          <a:p>
            <a:pPr marL="180975" indent="-180975">
              <a:spcAft>
                <a:spcPts val="1200"/>
              </a:spcAft>
              <a:buFont typeface="Arial" pitchFamily="34" charset="0"/>
              <a:buChar char="•"/>
            </a:pPr>
            <a:r>
              <a:rPr lang="en-GB" sz="2400" b="1" dirty="0" smtClean="0">
                <a:solidFill>
                  <a:srgbClr val="FF0000"/>
                </a:solidFill>
                <a:latin typeface="Calibri" panose="020F0502020204030204" pitchFamily="34" charset="0"/>
                <a:cs typeface="Calibri" panose="020F0502020204030204" pitchFamily="34" charset="0"/>
              </a:rPr>
              <a:t>Attendants from 140 different countries (against a usual number of about 110).</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Zoom sessions: more than </a:t>
            </a:r>
            <a:r>
              <a:rPr lang="en-US" b="1" dirty="0" smtClean="0">
                <a:latin typeface="Calibri" panose="020F0502020204030204" pitchFamily="34" charset="0"/>
                <a:cs typeface="Calibri" panose="020F0502020204030204" pitchFamily="34" charset="0"/>
              </a:rPr>
              <a:t>7.000</a:t>
            </a:r>
            <a:r>
              <a:rPr lang="en-US" dirty="0" smtClean="0">
                <a:latin typeface="Calibri" panose="020F0502020204030204" pitchFamily="34" charset="0"/>
                <a:cs typeface="Calibri" panose="020F0502020204030204" pitchFamily="34" charset="0"/>
              </a:rPr>
              <a:t> participants. GDB </a:t>
            </a:r>
            <a:r>
              <a:rPr lang="en-US" b="1" dirty="0" smtClean="0">
                <a:latin typeface="Calibri" panose="020F0502020204030204" pitchFamily="34" charset="0"/>
                <a:cs typeface="Calibri" panose="020F0502020204030204" pitchFamily="34" charset="0"/>
              </a:rPr>
              <a:t>3.279</a:t>
            </a:r>
            <a:r>
              <a:rPr lang="en-US" dirty="0" smtClean="0">
                <a:latin typeface="Calibri" panose="020F0502020204030204" pitchFamily="34" charset="0"/>
                <a:cs typeface="Calibri" panose="020F0502020204030204" pitchFamily="34" charset="0"/>
              </a:rPr>
              <a:t> attendees, US </a:t>
            </a:r>
            <a:r>
              <a:rPr lang="en-US" b="1" dirty="0" smtClean="0">
                <a:latin typeface="Calibri" panose="020F0502020204030204" pitchFamily="34" charset="0"/>
                <a:cs typeface="Calibri" panose="020F0502020204030204" pitchFamily="34" charset="0"/>
              </a:rPr>
              <a:t>3.373</a:t>
            </a:r>
            <a:r>
              <a:rPr lang="en-US" dirty="0" smtClean="0">
                <a:latin typeface="Calibri" panose="020F0502020204030204" pitchFamily="34" charset="0"/>
                <a:cs typeface="Calibri" panose="020F0502020204030204" pitchFamily="34" charset="0"/>
              </a:rPr>
              <a:t> attendees </a:t>
            </a:r>
            <a:endParaRPr lang="en-GB" dirty="0" smtClean="0">
              <a:latin typeface="Calibri" panose="020F0502020204030204" pitchFamily="34" charset="0"/>
              <a:cs typeface="Calibri" panose="020F0502020204030204" pitchFamily="34" charset="0"/>
            </a:endParaRP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Peak connections: </a:t>
            </a:r>
            <a:r>
              <a:rPr lang="en-GB" b="1" dirty="0" smtClean="0">
                <a:latin typeface="Calibri" panose="020F0502020204030204" pitchFamily="34" charset="0"/>
                <a:cs typeface="Calibri" panose="020F0502020204030204" pitchFamily="34" charset="0"/>
              </a:rPr>
              <a:t>5.090 </a:t>
            </a:r>
            <a:r>
              <a:rPr lang="en-GB" dirty="0" smtClean="0">
                <a:latin typeface="Calibri" panose="020F0502020204030204" pitchFamily="34" charset="0"/>
                <a:cs typeface="Calibri" panose="020F0502020204030204" pitchFamily="34" charset="0"/>
              </a:rPr>
              <a:t>on Thursday May 7</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Relevant commitment by </a:t>
            </a:r>
            <a:r>
              <a:rPr lang="en-GB" b="1" dirty="0" smtClean="0">
                <a:latin typeface="Calibri" panose="020F0502020204030204" pitchFamily="34" charset="0"/>
                <a:cs typeface="Calibri" panose="020F0502020204030204" pitchFamily="34" charset="0"/>
              </a:rPr>
              <a:t>Conveners</a:t>
            </a:r>
            <a:r>
              <a:rPr lang="en-GB"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High quality</a:t>
            </a:r>
            <a:r>
              <a:rPr lang="en-GB" dirty="0" smtClean="0">
                <a:latin typeface="Calibri" panose="020F0502020204030204" pitchFamily="34" charset="0"/>
                <a:cs typeface="Calibri" panose="020F0502020204030204" pitchFamily="34" charset="0"/>
              </a:rPr>
              <a:t> of some presentations (short videos).</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Great support</a:t>
            </a:r>
            <a:r>
              <a:rPr lang="en-GB" dirty="0" smtClean="0">
                <a:latin typeface="Calibri" panose="020F0502020204030204" pitchFamily="34" charset="0"/>
                <a:cs typeface="Calibri" panose="020F0502020204030204" pitchFamily="34" charset="0"/>
              </a:rPr>
              <a:t> from the community.</a:t>
            </a:r>
          </a:p>
          <a:p>
            <a:pPr marL="180975" indent="-180975">
              <a:spcAft>
                <a:spcPts val="1200"/>
              </a:spcAft>
              <a:buFont typeface="Arial" pitchFamily="34" charset="0"/>
              <a:buChar char="•"/>
            </a:pPr>
            <a:endParaRPr lang="en-GB" dirty="0">
              <a:latin typeface="Calibri" panose="020F0502020204030204" pitchFamily="34" charset="0"/>
              <a:cs typeface="Calibri" panose="020F0502020204030204" pitchFamily="34" charset="0"/>
            </a:endParaRPr>
          </a:p>
        </p:txBody>
      </p:sp>
      <p:pic>
        <p:nvPicPr>
          <p:cNvPr id="17409" name="Picture 1"/>
          <p:cNvPicPr>
            <a:picLocks noChangeAspect="1" noChangeArrowheads="1"/>
          </p:cNvPicPr>
          <p:nvPr/>
        </p:nvPicPr>
        <p:blipFill>
          <a:blip r:embed="rId2"/>
          <a:srcRect/>
          <a:stretch>
            <a:fillRect/>
          </a:stretch>
        </p:blipFill>
        <p:spPr bwMode="auto">
          <a:xfrm>
            <a:off x="8953520" y="1928802"/>
            <a:ext cx="2907661" cy="1273177"/>
          </a:xfrm>
          <a:prstGeom prst="rect">
            <a:avLst/>
          </a:prstGeom>
          <a:noFill/>
          <a:ln w="9525">
            <a:noFill/>
            <a:miter lim="800000"/>
            <a:headEnd/>
            <a:tailEnd/>
          </a:ln>
          <a:effectLst/>
        </p:spPr>
      </p:pic>
      <p:pic>
        <p:nvPicPr>
          <p:cNvPr id="17410" name="Picture 2"/>
          <p:cNvPicPr>
            <a:picLocks noChangeAspect="1" noChangeArrowheads="1"/>
          </p:cNvPicPr>
          <p:nvPr/>
        </p:nvPicPr>
        <p:blipFill>
          <a:blip r:embed="rId3"/>
          <a:srcRect/>
          <a:stretch>
            <a:fillRect/>
          </a:stretch>
        </p:blipFill>
        <p:spPr bwMode="auto">
          <a:xfrm>
            <a:off x="8239140" y="3500438"/>
            <a:ext cx="3714750" cy="1038225"/>
          </a:xfrm>
          <a:prstGeom prst="rect">
            <a:avLst/>
          </a:prstGeom>
          <a:noFill/>
          <a:ln w="9525">
            <a:noFill/>
            <a:miter lim="800000"/>
            <a:headEnd/>
            <a:tailEnd/>
          </a:ln>
          <a:effectLst/>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smtClean="0">
                <a:latin typeface="Calibri" panose="020F0502020204030204" pitchFamily="34" charset="0"/>
                <a:cs typeface="Calibri" panose="020F0502020204030204" pitchFamily="34" charset="0"/>
              </a:rPr>
              <a:t>The crisis as an opportunity</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714357"/>
            <a:ext cx="6500858" cy="2357454"/>
          </a:xfrm>
        </p:spPr>
        <p:txBody>
          <a:bodyPr/>
          <a:lstStyle/>
          <a:p>
            <a:pPr marL="180975" indent="-180975">
              <a:spcAft>
                <a:spcPts val="1200"/>
              </a:spcAft>
              <a:buFont typeface="Arial" pitchFamily="34" charset="0"/>
              <a:buChar char="•"/>
            </a:pPr>
            <a:r>
              <a:rPr lang="en-GB" smtClean="0">
                <a:latin typeface="Calibri" panose="020F0502020204030204" pitchFamily="34" charset="0"/>
                <a:cs typeface="Calibri" panose="020F0502020204030204" pitchFamily="34" charset="0"/>
              </a:rPr>
              <a:t>“The first commitment we need must be that science [and teaching] must go on. For this reason, it was important to me that EGU made the decision to move as many of its General Assembly activities as possible online after we were forced to cancel the physical meeting in Vienna.” </a:t>
            </a:r>
            <a:r>
              <a:rPr lang="en-GB" sz="1200" smtClean="0">
                <a:latin typeface="Calibri" panose="020F0502020204030204" pitchFamily="34" charset="0"/>
                <a:cs typeface="Calibri" panose="020F0502020204030204" pitchFamily="34" charset="0"/>
              </a:rPr>
              <a:t>EGU Blogs – Geolog, March 25, 2020)</a:t>
            </a:r>
          </a:p>
          <a:p>
            <a:pPr marL="180975" indent="-180975">
              <a:spcAft>
                <a:spcPts val="1200"/>
              </a:spcAft>
              <a:buFont typeface="Arial" pitchFamily="34" charset="0"/>
              <a:buChar char="•"/>
            </a:pPr>
            <a:r>
              <a:rPr lang="en-GB" smtClean="0">
                <a:solidFill>
                  <a:srgbClr val="0000FF"/>
                </a:solidFill>
                <a:latin typeface="Calibri" panose="020F0502020204030204" pitchFamily="34" charset="0"/>
                <a:cs typeface="Calibri" panose="020F0502020204030204" pitchFamily="34" charset="0"/>
              </a:rPr>
              <a:t>A synergetic recovery from COVID-19 may open a window of opportunity to promote environmental health at large. The contribution of geosciences is essential.</a:t>
            </a:r>
          </a:p>
          <a:p>
            <a:pPr marL="180975" indent="-180975">
              <a:spcAft>
                <a:spcPts val="1200"/>
              </a:spcAft>
              <a:buFont typeface="Arial" pitchFamily="34" charset="0"/>
              <a:buChar char="•"/>
            </a:pPr>
            <a:r>
              <a:rPr lang="en-GB" smtClean="0">
                <a:latin typeface="Calibri" panose="020F0502020204030204" pitchFamily="34" charset="0"/>
                <a:cs typeface="Calibri" panose="020F0502020204030204" pitchFamily="34" charset="0"/>
              </a:rPr>
              <a:t>We can make networking easier, broader and more efficient.</a:t>
            </a:r>
          </a:p>
          <a:p>
            <a:pPr marL="180975" indent="-180975">
              <a:spcAft>
                <a:spcPts val="1200"/>
              </a:spcAft>
              <a:buFont typeface="Arial" pitchFamily="34" charset="0"/>
              <a:buChar char="•"/>
            </a:pPr>
            <a:r>
              <a:rPr lang="en-GB" smtClean="0">
                <a:latin typeface="Calibri" panose="020F0502020204030204" pitchFamily="34" charset="0"/>
                <a:cs typeface="Calibri" panose="020F0502020204030204" pitchFamily="34" charset="0"/>
              </a:rPr>
              <a:t>Diversity and inclusivity can be enhanced.</a:t>
            </a:r>
          </a:p>
        </p:txBody>
      </p:sp>
      <p:pic>
        <p:nvPicPr>
          <p:cNvPr id="18434" name="Picture 2"/>
          <p:cNvPicPr>
            <a:picLocks noChangeAspect="1" noChangeArrowheads="1"/>
          </p:cNvPicPr>
          <p:nvPr/>
        </p:nvPicPr>
        <p:blipFill>
          <a:blip r:embed="rId2"/>
          <a:srcRect/>
          <a:stretch>
            <a:fillRect/>
          </a:stretch>
        </p:blipFill>
        <p:spPr bwMode="auto">
          <a:xfrm>
            <a:off x="7298207" y="3714752"/>
            <a:ext cx="4893792" cy="2073274"/>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a:srcRect/>
          <a:stretch>
            <a:fillRect/>
          </a:stretch>
        </p:blipFill>
        <p:spPr bwMode="auto">
          <a:xfrm>
            <a:off x="7292142" y="1071546"/>
            <a:ext cx="4899858" cy="2244310"/>
          </a:xfrm>
          <a:prstGeom prst="rect">
            <a:avLst/>
          </a:prstGeom>
          <a:noFill/>
          <a:ln w="9525">
            <a:noFill/>
            <a:miter lim="800000"/>
            <a:headEnd/>
            <a:tailEnd/>
          </a:ln>
          <a:effectLst/>
        </p:spPr>
      </p:pic>
      <p:sp>
        <p:nvSpPr>
          <p:cNvPr id="9" name="Segnaposto testo 1"/>
          <p:cNvSpPr txBox="1">
            <a:spLocks/>
          </p:cNvSpPr>
          <p:nvPr/>
        </p:nvSpPr>
        <p:spPr>
          <a:xfrm>
            <a:off x="292139" y="4500570"/>
            <a:ext cx="11233149" cy="342218"/>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smtClean="0">
                <a:ln>
                  <a:noFill/>
                </a:ln>
                <a:solidFill>
                  <a:srgbClr val="BD2B0B"/>
                </a:solidFill>
                <a:effectLst/>
                <a:uLnTx/>
                <a:uFillTx/>
                <a:latin typeface="Calibri" panose="020F0502020204030204" pitchFamily="34" charset="0"/>
                <a:ea typeface="+mn-ea"/>
                <a:cs typeface="Calibri" panose="020F0502020204030204" pitchFamily="34" charset="0"/>
              </a:rPr>
              <a:t>Key questions</a:t>
            </a:r>
            <a:r>
              <a:rPr kumimoji="0" lang="en-GB" sz="2400" b="1" i="0" u="none" strike="noStrike" kern="1200" cap="none" spc="0" normalizeH="0" smtClean="0">
                <a:ln>
                  <a:noFill/>
                </a:ln>
                <a:solidFill>
                  <a:srgbClr val="BD2B0B"/>
                </a:solidFill>
                <a:effectLst/>
                <a:uLnTx/>
                <a:uFillTx/>
                <a:latin typeface="Calibri" panose="020F0502020204030204" pitchFamily="34" charset="0"/>
                <a:ea typeface="+mn-ea"/>
                <a:cs typeface="Calibri" panose="020F0502020204030204" pitchFamily="34" charset="0"/>
              </a:rPr>
              <a:t> and issues</a:t>
            </a:r>
            <a:endParaRPr kumimoji="0" lang="en-GB" sz="2400" b="1" i="0" u="none" strike="noStrike" kern="1200" cap="none" spc="0" normalizeH="0" baseline="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0" name="Segnaposto testo 2"/>
          <p:cNvSpPr txBox="1">
            <a:spLocks/>
          </p:cNvSpPr>
          <p:nvPr/>
        </p:nvSpPr>
        <p:spPr>
          <a:xfrm>
            <a:off x="309522" y="4857760"/>
            <a:ext cx="6500858" cy="1428760"/>
          </a:xfrm>
          <a:prstGeom prst="rect">
            <a:avLst/>
          </a:prstGeom>
        </p:spPr>
        <p:txBody>
          <a:bodyPr/>
          <a:lstStyle/>
          <a:p>
            <a:pPr marL="180975" marR="0" lvl="0" indent="-180975"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GB" sz="1800" b="0" i="0" u="none" strike="noStrike" kern="1200" cap="none" spc="0" normalizeH="0" baseline="0" dirty="0" smtClean="0">
                <a:ln>
                  <a:noFill/>
                </a:ln>
                <a:solidFill>
                  <a:schemeClr val="tx1"/>
                </a:solidFill>
                <a:effectLst/>
                <a:uLnTx/>
                <a:uFillTx/>
                <a:latin typeface="Calibri" panose="020F0502020204030204" pitchFamily="34" charset="0"/>
                <a:ea typeface="+mn-ea"/>
                <a:cs typeface="Calibri" panose="020F0502020204030204" pitchFamily="34" charset="0"/>
              </a:rPr>
              <a:t>How to promote diversity and inclusivity</a:t>
            </a:r>
            <a:r>
              <a:rPr kumimoji="0" lang="en-GB" sz="1800" b="0" i="0" u="none" strike="noStrike" kern="1200" cap="none" spc="0" normalizeH="0" dirty="0" smtClean="0">
                <a:ln>
                  <a:noFill/>
                </a:ln>
                <a:solidFill>
                  <a:schemeClr val="tx1"/>
                </a:solidFill>
                <a:effectLst/>
                <a:uLnTx/>
                <a:uFillTx/>
                <a:latin typeface="Calibri" panose="020F0502020204030204" pitchFamily="34" charset="0"/>
                <a:ea typeface="+mn-ea"/>
                <a:cs typeface="Calibri" panose="020F0502020204030204" pitchFamily="34" charset="0"/>
              </a:rPr>
              <a:t> under the current emergency?</a:t>
            </a:r>
          </a:p>
          <a:p>
            <a:pPr marL="180975" marR="0" lvl="0" indent="-180975" algn="l" defTabSz="914400" rtl="0" eaLnBrk="1" fontAlgn="auto" latinLnBrk="0" hangingPunct="1">
              <a:lnSpc>
                <a:spcPct val="100000"/>
              </a:lnSpc>
              <a:spcBef>
                <a:spcPct val="20000"/>
              </a:spcBef>
              <a:spcAft>
                <a:spcPts val="1200"/>
              </a:spcAft>
              <a:buClrTx/>
              <a:buSzTx/>
              <a:buFont typeface="Arial" pitchFamily="34" charset="0"/>
              <a:buChar char="•"/>
              <a:tabLst/>
              <a:defRPr/>
            </a:pPr>
            <a:r>
              <a:rPr lang="en-GB" baseline="0" dirty="0" smtClean="0">
                <a:latin typeface="Calibri" panose="020F0502020204030204" pitchFamily="34" charset="0"/>
                <a:cs typeface="Calibri" panose="020F0502020204030204" pitchFamily="34" charset="0"/>
              </a:rPr>
              <a:t>What</a:t>
            </a:r>
            <a:r>
              <a:rPr lang="en-GB" dirty="0" smtClean="0">
                <a:latin typeface="Calibri" panose="020F0502020204030204" pitchFamily="34" charset="0"/>
                <a:cs typeface="Calibri" panose="020F0502020204030204" pitchFamily="34" charset="0"/>
              </a:rPr>
              <a:t> is the best format for future meetings?</a:t>
            </a:r>
            <a:endParaRPr kumimoji="0" lang="en-GB" sz="1800" b="0" i="0" u="none" strike="noStrike" kern="1200" cap="none" spc="0" normalizeH="0" baseline="0" dirty="0" smtClean="0">
              <a:ln>
                <a:noFill/>
              </a:ln>
              <a:solidFill>
                <a:srgbClr val="0000FF"/>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00700"/>
            <a:ext cx="11233149" cy="342218"/>
          </a:xfrm>
        </p:spPr>
        <p:txBody>
          <a:bodyPr/>
          <a:lstStyle/>
          <a:p>
            <a:pPr marL="180975" lvl="0" indent="-180975">
              <a:lnSpc>
                <a:spcPct val="100000"/>
              </a:lnSpc>
              <a:spcAft>
                <a:spcPts val="1200"/>
              </a:spcAft>
              <a:defRPr/>
            </a:pPr>
            <a:r>
              <a:rPr lang="en-GB" dirty="0" smtClean="0">
                <a:latin typeface="Calibri" panose="020F0502020204030204" pitchFamily="34" charset="0"/>
                <a:cs typeface="Calibri" panose="020F0502020204030204" pitchFamily="34" charset="0"/>
              </a:rPr>
              <a:t>How </a:t>
            </a:r>
            <a:r>
              <a:rPr lang="en-GB" dirty="0" smtClean="0">
                <a:latin typeface="Calibri" panose="020F0502020204030204" pitchFamily="34" charset="0"/>
                <a:cs typeface="Calibri" panose="020F0502020204030204" pitchFamily="34" charset="0"/>
              </a:rPr>
              <a:t>to promote diversity and inclusivity under the current emergency?</a:t>
            </a:r>
            <a:endParaRPr lang="en-GB" dirty="0" err="1" smtClean="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928669"/>
            <a:ext cx="5072098" cy="2357455"/>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a:t>
            </a:r>
            <a:r>
              <a:rPr lang="en-US" dirty="0" smtClean="0">
                <a:latin typeface="Calibri" panose="020F0502020204030204" pitchFamily="34" charset="0"/>
                <a:cs typeface="Calibri" panose="020F0502020204030204" pitchFamily="34" charset="0"/>
              </a:rPr>
              <a:t>The COVID-19 pandemic poses major challenges for all sectors of society, including scientists faced with abrupt disruptions and redirections of research and higher </a:t>
            </a:r>
            <a:r>
              <a:rPr lang="en-US" dirty="0" smtClean="0">
                <a:latin typeface="Calibri" panose="020F0502020204030204" pitchFamily="34" charset="0"/>
                <a:cs typeface="Calibri" panose="020F0502020204030204" pitchFamily="34" charset="0"/>
              </a:rPr>
              <a:t>education.”</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“The consequences of this crisis will disproportionately impact early-career scientists; especially those from communities historically underrepresented, disadvantaged and/or discriminated in the fields of environmental sciences, including women, researchers from the Global South and persons with </a:t>
            </a:r>
            <a:r>
              <a:rPr lang="en-US" dirty="0" smtClean="0">
                <a:latin typeface="Calibri" panose="020F0502020204030204" pitchFamily="34" charset="0"/>
                <a:cs typeface="Calibri" panose="020F0502020204030204" pitchFamily="34" charset="0"/>
              </a:rPr>
              <a:t>disabilities.”</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“We call for a collective effort by the entire scientific community, especially those in leadership positions, to respond to the short- and long-term challenges of this crisis and to protect decades of efforts to build an inclusive scientific </a:t>
            </a:r>
            <a:r>
              <a:rPr lang="en-US" dirty="0" smtClean="0">
                <a:latin typeface="Calibri" panose="020F0502020204030204" pitchFamily="34" charset="0"/>
                <a:cs typeface="Calibri" panose="020F0502020204030204" pitchFamily="34" charset="0"/>
              </a:rPr>
              <a:t>community.”</a:t>
            </a:r>
            <a:endParaRPr lang="en-GB" dirty="0" smtClean="0">
              <a:latin typeface="Calibri" panose="020F0502020204030204" pitchFamily="34" charset="0"/>
              <a:cs typeface="Calibri" panose="020F0502020204030204" pitchFamily="34" charset="0"/>
            </a:endParaRPr>
          </a:p>
        </p:txBody>
      </p:sp>
      <p:pic>
        <p:nvPicPr>
          <p:cNvPr id="1026" name="Picture 2"/>
          <p:cNvPicPr>
            <a:picLocks noChangeAspect="1" noChangeArrowheads="1"/>
          </p:cNvPicPr>
          <p:nvPr/>
        </p:nvPicPr>
        <p:blipFill>
          <a:blip r:embed="rId2"/>
          <a:srcRect/>
          <a:stretch>
            <a:fillRect/>
          </a:stretch>
        </p:blipFill>
        <p:spPr bwMode="auto">
          <a:xfrm>
            <a:off x="5714585" y="1131891"/>
            <a:ext cx="6239331" cy="3368679"/>
          </a:xfrm>
          <a:prstGeom prst="rect">
            <a:avLst/>
          </a:prstGeom>
          <a:noFill/>
          <a:ln w="9525">
            <a:noFill/>
            <a:miter lim="800000"/>
            <a:headEnd/>
            <a:tailEnd/>
          </a:ln>
          <a:effectLst/>
        </p:spPr>
      </p:pic>
      <p:pic>
        <p:nvPicPr>
          <p:cNvPr id="11" name="Picture 2" descr="Z:\home\sturno\Scrivania\Istantanea_2020-07-09_14-47-27.png"/>
          <p:cNvPicPr>
            <a:picLocks noChangeAspect="1" noChangeArrowheads="1"/>
          </p:cNvPicPr>
          <p:nvPr/>
        </p:nvPicPr>
        <p:blipFill>
          <a:blip r:embed="rId3"/>
          <a:srcRect r="1588"/>
          <a:stretch>
            <a:fillRect/>
          </a:stretch>
        </p:blipFill>
        <p:spPr bwMode="auto">
          <a:xfrm>
            <a:off x="7937016" y="5815036"/>
            <a:ext cx="2230950" cy="971550"/>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285728"/>
            <a:ext cx="11661777" cy="342218"/>
          </a:xfrm>
        </p:spPr>
        <p:txBody>
          <a:bodyPr/>
          <a:lstStyle/>
          <a:p>
            <a:pPr marL="180975" lvl="0" indent="-180975">
              <a:lnSpc>
                <a:spcPct val="100000"/>
              </a:lnSpc>
              <a:spcAft>
                <a:spcPts val="1200"/>
              </a:spcAft>
              <a:defRPr/>
            </a:pPr>
            <a:r>
              <a:rPr lang="en-GB" dirty="0" smtClean="0">
                <a:latin typeface="Calibri" panose="020F0502020204030204" pitchFamily="34" charset="0"/>
                <a:cs typeface="Calibri" panose="020F0502020204030204" pitchFamily="34" charset="0"/>
              </a:rPr>
              <a:t>Let’s be positive, open, diverse and inclusive in pursuing diversity and inclusivity</a:t>
            </a:r>
            <a:endParaRPr lang="en-GB" dirty="0" smtClean="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928669"/>
            <a:ext cx="7358114" cy="2357455"/>
          </a:xfrm>
        </p:spPr>
        <p:txBody>
          <a:bodyPr/>
          <a:lstStyle/>
          <a:p>
            <a:pPr marL="180975" indent="-180975">
              <a:spcAft>
                <a:spcPts val="1200"/>
              </a:spcAft>
              <a:buFont typeface="Arial" pitchFamily="34" charset="0"/>
              <a:buChar char="•"/>
            </a:pPr>
            <a:r>
              <a:rPr lang="it-IT" dirty="0" err="1" smtClean="0">
                <a:latin typeface="Calibri" panose="020F0502020204030204" pitchFamily="34" charset="0"/>
                <a:cs typeface="Calibri" panose="020F0502020204030204" pitchFamily="34" charset="0"/>
              </a:rPr>
              <a:t>Diversity</a:t>
            </a:r>
            <a:r>
              <a:rPr lang="it-IT" dirty="0" smtClean="0">
                <a:latin typeface="Calibri" panose="020F0502020204030204" pitchFamily="34" charset="0"/>
                <a:cs typeface="Calibri" panose="020F0502020204030204" pitchFamily="34" charset="0"/>
              </a:rPr>
              <a:t> and </a:t>
            </a:r>
            <a:r>
              <a:rPr lang="en-US" dirty="0" smtClean="0">
                <a:latin typeface="Calibri" panose="020F0502020204030204" pitchFamily="34" charset="0"/>
                <a:cs typeface="Calibri" panose="020F0502020204030204" pitchFamily="34" charset="0"/>
              </a:rPr>
              <a:t>inclusivity can only be promoted through an open and inclusive approach.</a:t>
            </a:r>
          </a:p>
          <a:p>
            <a:pPr marL="180975" indent="-180975">
              <a:spcAft>
                <a:spcPts val="1200"/>
              </a:spcAft>
              <a:buFont typeface="Arial" pitchFamily="34" charset="0"/>
              <a:buChar char="•"/>
            </a:pPr>
            <a:r>
              <a:rPr lang="en-US" b="1" dirty="0" smtClean="0">
                <a:latin typeface="Calibri" panose="020F0502020204030204" pitchFamily="34" charset="0"/>
                <a:cs typeface="Calibri" panose="020F0502020204030204" pitchFamily="34" charset="0"/>
              </a:rPr>
              <a:t>Debate</a:t>
            </a:r>
            <a:r>
              <a:rPr lang="en-US" dirty="0" smtClean="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freedom of speech</a:t>
            </a:r>
            <a:r>
              <a:rPr lang="en-US" dirty="0" smtClean="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respect of other opinions</a:t>
            </a:r>
            <a:r>
              <a:rPr lang="en-US" dirty="0" smtClean="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positivity</a:t>
            </a:r>
            <a:r>
              <a:rPr lang="en-US" dirty="0" smtClean="0">
                <a:latin typeface="Calibri" panose="020F0502020204030204" pitchFamily="34" charset="0"/>
                <a:cs typeface="Calibri" panose="020F0502020204030204" pitchFamily="34" charset="0"/>
              </a:rPr>
              <a:t> and </a:t>
            </a:r>
            <a:r>
              <a:rPr lang="en-US" b="1" dirty="0" smtClean="0">
                <a:latin typeface="Calibri" panose="020F0502020204030204" pitchFamily="34" charset="0"/>
                <a:cs typeface="Calibri" panose="020F0502020204030204" pitchFamily="34" charset="0"/>
              </a:rPr>
              <a:t>mentoring</a:t>
            </a:r>
            <a:r>
              <a:rPr lang="en-US" dirty="0" smtClean="0">
                <a:latin typeface="Calibri" panose="020F0502020204030204" pitchFamily="34" charset="0"/>
                <a:cs typeface="Calibri" panose="020F0502020204030204" pitchFamily="34" charset="0"/>
              </a:rPr>
              <a:t> are essential ingredients to promote diversity and inclusivity.</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Virtual and “hybrid” meetings are an enormous opportunity to get connected with people whom we may not have the opportunity to meet physically.</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EGU </a:t>
            </a:r>
            <a:r>
              <a:rPr lang="en-US" dirty="0" smtClean="0">
                <a:latin typeface="Calibri" panose="020F0502020204030204" pitchFamily="34" charset="0"/>
                <a:cs typeface="Calibri" panose="020F0502020204030204" pitchFamily="34" charset="0"/>
              </a:rPr>
              <a:t>strategy from </a:t>
            </a:r>
            <a:r>
              <a:rPr lang="en-US" dirty="0" smtClean="0">
                <a:latin typeface="Calibri" panose="020F0502020204030204" pitchFamily="34" charset="0"/>
                <a:cs typeface="Calibri" panose="020F0502020204030204" pitchFamily="34" charset="0"/>
                <a:hlinkClick r:id="rId2"/>
              </a:rPr>
              <a:t>https://</a:t>
            </a:r>
            <a:r>
              <a:rPr lang="en-US" dirty="0" smtClean="0">
                <a:latin typeface="Calibri" panose="020F0502020204030204" pitchFamily="34" charset="0"/>
                <a:cs typeface="Calibri" panose="020F0502020204030204" pitchFamily="34" charset="0"/>
                <a:hlinkClick r:id="rId2"/>
              </a:rPr>
              <a:t>egu2021.eu/about/provisional_format_of_egu2021.html</a:t>
            </a:r>
            <a:r>
              <a:rPr lang="en-US" dirty="0" smtClean="0">
                <a:latin typeface="Calibri" panose="020F0502020204030204" pitchFamily="34" charset="0"/>
                <a:cs typeface="Calibri" panose="020F0502020204030204" pitchFamily="34" charset="0"/>
              </a:rPr>
              <a:t> :</a:t>
            </a:r>
          </a:p>
          <a:p>
            <a:pPr marL="180975" indent="-180975">
              <a:spcAft>
                <a:spcPts val="1200"/>
              </a:spcAft>
            </a:pPr>
            <a:r>
              <a:rPr lang="en-US" dirty="0" smtClean="0">
                <a:latin typeface="Calibri" panose="020F0502020204030204" pitchFamily="34" charset="0"/>
                <a:cs typeface="Calibri" panose="020F0502020204030204" pitchFamily="34" charset="0"/>
              </a:rPr>
              <a:t>	</a:t>
            </a:r>
            <a:r>
              <a:rPr lang="en-US" dirty="0" smtClean="0">
                <a:latin typeface="Calibri" panose="020F0502020204030204" pitchFamily="34" charset="0"/>
                <a:cs typeface="Calibri" panose="020F0502020204030204" pitchFamily="34" charset="0"/>
              </a:rPr>
              <a:t>“The </a:t>
            </a:r>
            <a:r>
              <a:rPr lang="en-US" dirty="0" smtClean="0">
                <a:latin typeface="Calibri" panose="020F0502020204030204" pitchFamily="34" charset="0"/>
                <a:cs typeface="Calibri" panose="020F0502020204030204" pitchFamily="34" charset="0"/>
              </a:rPr>
              <a:t>EGU General Assembly 2021 will be a conference with a virtual component where everybody is welcome, in person or online</a:t>
            </a:r>
            <a:r>
              <a:rPr lang="en-US" dirty="0" smtClean="0">
                <a:latin typeface="Calibri" panose="020F0502020204030204" pitchFamily="34" charset="0"/>
                <a:cs typeface="Calibri" panose="020F0502020204030204" pitchFamily="34" charset="0"/>
              </a:rPr>
              <a:t>!”</a:t>
            </a:r>
          </a:p>
          <a:p>
            <a:pPr marL="180975" indent="-180975">
              <a:spcAft>
                <a:spcPts val="1200"/>
              </a:spcAft>
            </a:pPr>
            <a:r>
              <a:rPr lang="en-US" dirty="0" smtClean="0">
                <a:latin typeface="Calibri" panose="020F0502020204030204" pitchFamily="34" charset="0"/>
                <a:cs typeface="Calibri" panose="020F0502020204030204" pitchFamily="34" charset="0"/>
              </a:rPr>
              <a:t>	</a:t>
            </a:r>
            <a:r>
              <a:rPr lang="en-US" dirty="0" smtClean="0">
                <a:latin typeface="Calibri" panose="020F0502020204030204" pitchFamily="34" charset="0"/>
                <a:cs typeface="Calibri" panose="020F0502020204030204" pitchFamily="34" charset="0"/>
              </a:rPr>
              <a:t>“EGU2020</a:t>
            </a:r>
            <a:r>
              <a:rPr lang="en-US" dirty="0" smtClean="0">
                <a:latin typeface="Calibri" panose="020F0502020204030204" pitchFamily="34" charset="0"/>
                <a:cs typeface="Calibri" panose="020F0502020204030204" pitchFamily="34" charset="0"/>
              </a:rPr>
              <a:t>: Sharing </a:t>
            </a:r>
            <a:r>
              <a:rPr lang="en-US" dirty="0" err="1" smtClean="0">
                <a:latin typeface="Calibri" panose="020F0502020204030204" pitchFamily="34" charset="0"/>
                <a:cs typeface="Calibri" panose="020F0502020204030204" pitchFamily="34" charset="0"/>
              </a:rPr>
              <a:t>Geoscience</a:t>
            </a:r>
            <a:r>
              <a:rPr lang="en-US" dirty="0" smtClean="0">
                <a:latin typeface="Calibri" panose="020F0502020204030204" pitchFamily="34" charset="0"/>
                <a:cs typeface="Calibri" panose="020F0502020204030204" pitchFamily="34" charset="0"/>
              </a:rPr>
              <a:t> Online had the great advantage that </a:t>
            </a:r>
            <a:r>
              <a:rPr lang="en-US" b="1" dirty="0" smtClean="0">
                <a:latin typeface="Calibri" panose="020F0502020204030204" pitchFamily="34" charset="0"/>
                <a:cs typeface="Calibri" panose="020F0502020204030204" pitchFamily="34" charset="0"/>
              </a:rPr>
              <a:t>all presentations in scientific sessions had the same format and all authors had the same opportunities for spotlighting their research</a:t>
            </a:r>
            <a:r>
              <a:rPr lang="en-US" dirty="0" smtClean="0">
                <a:latin typeface="Calibri" panose="020F0502020204030204" pitchFamily="34" charset="0"/>
                <a:cs typeface="Calibri" panose="020F0502020204030204" pitchFamily="34" charset="0"/>
              </a:rPr>
              <a:t>. </a:t>
            </a:r>
            <a:r>
              <a:rPr lang="en-US" dirty="0" smtClean="0">
                <a:latin typeface="Calibri" panose="020F0502020204030204" pitchFamily="34" charset="0"/>
                <a:cs typeface="Calibri" panose="020F0502020204030204" pitchFamily="34" charset="0"/>
              </a:rPr>
              <a:t>… From </a:t>
            </a:r>
            <a:r>
              <a:rPr lang="en-US" dirty="0" smtClean="0">
                <a:latin typeface="Calibri" panose="020F0502020204030204" pitchFamily="34" charset="0"/>
                <a:cs typeface="Calibri" panose="020F0502020204030204" pitchFamily="34" charset="0"/>
              </a:rPr>
              <a:t>2021, the virtual part of the EGU General Assembly must foster the advantage of equal presentation formats</a:t>
            </a:r>
            <a:r>
              <a:rPr lang="en-US"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endParaRPr lang="en-GB" dirty="0" smtClean="0">
              <a:latin typeface="Calibri" panose="020F0502020204030204" pitchFamily="34" charset="0"/>
              <a:cs typeface="Calibri" panose="020F0502020204030204" pitchFamily="34" charset="0"/>
            </a:endParaRPr>
          </a:p>
        </p:txBody>
      </p:sp>
      <p:pic>
        <p:nvPicPr>
          <p:cNvPr id="2050" name="Picture 2"/>
          <p:cNvPicPr>
            <a:picLocks noChangeAspect="1" noChangeArrowheads="1"/>
          </p:cNvPicPr>
          <p:nvPr/>
        </p:nvPicPr>
        <p:blipFill>
          <a:blip r:embed="rId3"/>
          <a:srcRect/>
          <a:stretch>
            <a:fillRect/>
          </a:stretch>
        </p:blipFill>
        <p:spPr bwMode="auto">
          <a:xfrm>
            <a:off x="7524760" y="714357"/>
            <a:ext cx="4063277" cy="4735072"/>
          </a:xfrm>
          <a:prstGeom prst="rect">
            <a:avLst/>
          </a:prstGeom>
          <a:noFill/>
          <a:ln w="9525">
            <a:noFill/>
            <a:miter lim="800000"/>
            <a:headEnd/>
            <a:tailEnd/>
          </a:ln>
          <a:effectLst/>
        </p:spPr>
      </p:pic>
      <p:pic>
        <p:nvPicPr>
          <p:cNvPr id="6" name="Picture 2" descr="Z:\home\sturno\Scrivania\Istantanea_2020-07-09_14-47-27.png"/>
          <p:cNvPicPr>
            <a:picLocks noChangeAspect="1" noChangeArrowheads="1"/>
          </p:cNvPicPr>
          <p:nvPr/>
        </p:nvPicPr>
        <p:blipFill>
          <a:blip r:embed="rId4"/>
          <a:srcRect r="1588"/>
          <a:stretch>
            <a:fillRect/>
          </a:stretch>
        </p:blipFill>
        <p:spPr bwMode="auto">
          <a:xfrm>
            <a:off x="8239140" y="5815036"/>
            <a:ext cx="2230950" cy="971550"/>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Keywords of my talk</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92402" y="785795"/>
            <a:ext cx="9836046" cy="857255"/>
          </a:xfrm>
        </p:spPr>
        <p:txBody>
          <a:bodyPr/>
          <a:lstStyle/>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Positive attitude;</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Window of opportunity;</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Cooperation;</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Synergetic recovery;</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Diversity and equality (including diversity of opinions);</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Virtual networking;</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Open science;</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Objective truth</a:t>
            </a:r>
            <a:r>
              <a:rPr lang="en-GB" dirty="0" smtClean="0">
                <a:latin typeface="Calibri" panose="020F0502020204030204" pitchFamily="34" charset="0"/>
                <a:cs typeface="Calibri" panose="020F0502020204030204" pitchFamily="34" charset="0"/>
              </a:rPr>
              <a:t>;</a:t>
            </a:r>
            <a:endParaRPr lang="en-GB" dirty="0" smtClean="0">
              <a:latin typeface="Calibri" panose="020F0502020204030204" pitchFamily="34" charset="0"/>
              <a:cs typeface="Calibri" panose="020F0502020204030204" pitchFamily="34" charset="0"/>
            </a:endParaRPr>
          </a:p>
          <a:p>
            <a:pPr marL="180975" indent="-180975">
              <a:spcAft>
                <a:spcPts val="900"/>
              </a:spcAft>
            </a:pPr>
            <a:r>
              <a:rPr lang="en-GB" b="1" dirty="0" smtClean="0">
                <a:latin typeface="Calibri" panose="020F0502020204030204" pitchFamily="34" charset="0"/>
                <a:cs typeface="Calibri" panose="020F0502020204030204" pitchFamily="34" charset="0"/>
              </a:rPr>
              <a:t>Winston Churchill</a:t>
            </a:r>
            <a:r>
              <a:rPr lang="en-GB" dirty="0" smtClean="0">
                <a:latin typeface="Calibri" panose="020F0502020204030204" pitchFamily="34" charset="0"/>
                <a:cs typeface="Calibri" panose="020F0502020204030204" pitchFamily="34" charset="0"/>
              </a:rPr>
              <a:t>: </a:t>
            </a:r>
            <a:r>
              <a:rPr lang="en-US" dirty="0" smtClean="0">
                <a:latin typeface="Calibri" panose="020F0502020204030204" pitchFamily="34" charset="0"/>
                <a:cs typeface="Calibri" panose="020F0502020204030204" pitchFamily="34" charset="0"/>
              </a:rPr>
              <a:t>“Don’t waste of good crisis” (around 1940s)</a:t>
            </a:r>
          </a:p>
          <a:p>
            <a:pPr marL="180975" indent="-180975">
              <a:spcAft>
                <a:spcPts val="900"/>
              </a:spcAft>
            </a:pPr>
            <a:r>
              <a:rPr lang="en-US" b="1" dirty="0" err="1" smtClean="0">
                <a:latin typeface="Calibri" panose="020F0502020204030204" pitchFamily="34" charset="0"/>
                <a:cs typeface="Calibri" panose="020F0502020204030204" pitchFamily="34" charset="0"/>
              </a:rPr>
              <a:t>Rahm</a:t>
            </a:r>
            <a:r>
              <a:rPr lang="en-US" b="1" dirty="0" smtClean="0">
                <a:latin typeface="Calibri" panose="020F0502020204030204" pitchFamily="34" charset="0"/>
                <a:cs typeface="Calibri" panose="020F0502020204030204" pitchFamily="34" charset="0"/>
              </a:rPr>
              <a:t> Emanuel</a:t>
            </a:r>
            <a:r>
              <a:rPr lang="en-US" dirty="0" smtClean="0">
                <a:latin typeface="Calibri" panose="020F0502020204030204" pitchFamily="34" charset="0"/>
                <a:cs typeface="Calibri" panose="020F0502020204030204" pitchFamily="34" charset="0"/>
              </a:rPr>
              <a:t> (Chief of Staff at White House 2009-2010): “You never let a serious crisis go to waste. And what I mean by that it’s an opportunity to do things you think you could not do before”.</a:t>
            </a:r>
            <a:endParaRPr lang="en-GB" dirty="0" smtClean="0">
              <a:latin typeface="Calibri" panose="020F0502020204030204" pitchFamily="34" charset="0"/>
              <a:cs typeface="Calibri" panose="020F0502020204030204" pitchFamily="34" charset="0"/>
            </a:endParaRPr>
          </a:p>
          <a:p>
            <a:pPr marL="180975" indent="-180975">
              <a:spcAft>
                <a:spcPts val="900"/>
              </a:spcAft>
            </a:pPr>
            <a:endParaRPr lang="en-GB" dirty="0" smtClean="0">
              <a:latin typeface="Calibri" panose="020F0502020204030204" pitchFamily="34" charset="0"/>
              <a:cs typeface="Calibri" panose="020F0502020204030204" pitchFamily="34" charset="0"/>
            </a:endParaRPr>
          </a:p>
          <a:p>
            <a:pPr marL="180975" indent="-180975">
              <a:spcAft>
                <a:spcPts val="900"/>
              </a:spcAft>
              <a:buFont typeface="Arial" pitchFamily="34" charset="0"/>
              <a:buChar char="•"/>
            </a:pPr>
            <a:endParaRPr lang="en-GB" dirty="0" smtClean="0">
              <a:latin typeface="Calibri" panose="020F0502020204030204" pitchFamily="34" charset="0"/>
              <a:cs typeface="Calibri" panose="020F0502020204030204" pitchFamily="34" charset="0"/>
            </a:endParaRPr>
          </a:p>
        </p:txBody>
      </p:sp>
      <p:sp>
        <p:nvSpPr>
          <p:cNvPr id="4" name="Rettangolo 3"/>
          <p:cNvSpPr/>
          <p:nvPr/>
        </p:nvSpPr>
        <p:spPr>
          <a:xfrm>
            <a:off x="7310304" y="3597364"/>
            <a:ext cx="4775376" cy="954107"/>
          </a:xfrm>
          <a:prstGeom prst="rect">
            <a:avLst/>
          </a:prstGeom>
        </p:spPr>
        <p:txBody>
          <a:bodyPr wrap="square">
            <a:spAutoFit/>
          </a:bodyPr>
          <a:lstStyle/>
          <a:p>
            <a:r>
              <a:rPr lang="en-US" sz="1400" dirty="0" smtClean="0"/>
              <a:t>Yard sign displayed by members of the public in St. Louis during the COVID-19 pandemic, March-April-May 2020</a:t>
            </a:r>
          </a:p>
          <a:p>
            <a:r>
              <a:rPr lang="en-US" sz="1400" dirty="0" smtClean="0"/>
              <a:t>By Lock </a:t>
            </a:r>
            <a:r>
              <a:rPr lang="en-US" sz="1400" dirty="0" err="1" smtClean="0"/>
              <a:t>Shen</a:t>
            </a:r>
            <a:r>
              <a:rPr lang="en-US" sz="1400" dirty="0" smtClean="0"/>
              <a:t> - Own work, CC BY-SA 4.0, https://commons.wikimedia.org/w/index.php?curid=90525298</a:t>
            </a:r>
            <a:endParaRPr lang="it-IT" sz="1400" dirty="0"/>
          </a:p>
        </p:txBody>
      </p:sp>
      <p:pic>
        <p:nvPicPr>
          <p:cNvPr id="3073" name="Picture 1"/>
          <p:cNvPicPr>
            <a:picLocks noChangeAspect="1" noChangeArrowheads="1"/>
          </p:cNvPicPr>
          <p:nvPr/>
        </p:nvPicPr>
        <p:blipFill>
          <a:blip r:embed="rId2"/>
          <a:srcRect/>
          <a:stretch>
            <a:fillRect/>
          </a:stretch>
        </p:blipFill>
        <p:spPr bwMode="auto">
          <a:xfrm>
            <a:off x="7390312" y="140980"/>
            <a:ext cx="4608512" cy="3456384"/>
          </a:xfrm>
          <a:prstGeom prst="rect">
            <a:avLst/>
          </a:prstGeom>
          <a:noFill/>
          <a:ln w="9525">
            <a:noFill/>
            <a:miter lim="800000"/>
            <a:headEnd/>
            <a:tailEnd/>
          </a:ln>
          <a:effectLst/>
        </p:spPr>
      </p:pic>
      <p:sp>
        <p:nvSpPr>
          <p:cNvPr id="9" name="Rettangolo arrotondato 8"/>
          <p:cNvSpPr/>
          <p:nvPr/>
        </p:nvSpPr>
        <p:spPr>
          <a:xfrm>
            <a:off x="7176120" y="0"/>
            <a:ext cx="5015880" cy="4581128"/>
          </a:xfrm>
          <a:prstGeom prst="roundRect">
            <a:avLst>
              <a:gd name="adj" fmla="val 7650"/>
            </a:avLst>
          </a:prstGeom>
          <a:noFill/>
          <a:effectLst>
            <a:outerShdw blurRad="25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egnaposto testo 1"/>
          <p:cNvSpPr txBox="1">
            <a:spLocks/>
          </p:cNvSpPr>
          <p:nvPr/>
        </p:nvSpPr>
        <p:spPr>
          <a:xfrm>
            <a:off x="296131" y="6039110"/>
            <a:ext cx="11233149" cy="342218"/>
          </a:xfrm>
          <a:prstGeom prst="rect">
            <a:avLst/>
          </a:prstGeom>
          <a:effectLst>
            <a:outerShdw blurRad="50800" dist="38100" dir="2700000" algn="tl" rotWithShape="0">
              <a:prstClr val="black">
                <a:alpha val="40000"/>
              </a:prstClr>
            </a:outerShdw>
          </a:effectLst>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8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rPr>
              <a:t>Thank you for the invitation to speak and</a:t>
            </a:r>
            <a:r>
              <a:rPr kumimoji="0" lang="en-GB" sz="28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rPr>
              <a:t> your attendance!!</a:t>
            </a:r>
            <a:endParaRPr kumimoji="0" lang="en-GB" sz="2800" b="1" i="0" u="none" strike="noStrike" kern="1200"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endParaRPr>
          </a:p>
        </p:txBody>
      </p:sp>
      <p:sp>
        <p:nvSpPr>
          <p:cNvPr id="8" name="Rettangolo 7"/>
          <p:cNvSpPr/>
          <p:nvPr/>
        </p:nvSpPr>
        <p:spPr>
          <a:xfrm>
            <a:off x="3630865" y="6509587"/>
            <a:ext cx="3822457" cy="276999"/>
          </a:xfrm>
          <a:prstGeom prst="rect">
            <a:avLst/>
          </a:prstGeom>
          <a:solidFill>
            <a:schemeClr val="bg1">
              <a:lumMod val="85000"/>
            </a:schemeClr>
          </a:solidFill>
          <a:ln>
            <a:solidFill>
              <a:schemeClr val="tx1"/>
            </a:solidFill>
          </a:ln>
          <a:effectLst>
            <a:outerShdw blurRad="50800" dist="38100" dir="2700000" algn="tl" rotWithShape="0">
              <a:prstClr val="black">
                <a:alpha val="40000"/>
              </a:prstClr>
            </a:outerShdw>
          </a:effectLst>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pic>
        <p:nvPicPr>
          <p:cNvPr id="11" name="Picture 2" descr="Z:\home\sturno\Scrivania\Istantanea_2020-07-09_14-47-27.png"/>
          <p:cNvPicPr>
            <a:picLocks noChangeAspect="1" noChangeArrowheads="1"/>
          </p:cNvPicPr>
          <p:nvPr/>
        </p:nvPicPr>
        <p:blipFill>
          <a:blip r:embed="rId3"/>
          <a:srcRect r="1588"/>
          <a:stretch>
            <a:fillRect/>
          </a:stretch>
        </p:blipFill>
        <p:spPr bwMode="auto">
          <a:xfrm>
            <a:off x="9929151" y="4714884"/>
            <a:ext cx="2230950" cy="971550"/>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Background: </a:t>
            </a:r>
            <a:r>
              <a:rPr lang="it-IT" dirty="0" err="1" smtClean="0">
                <a:latin typeface="Calibri" panose="020F0502020204030204" pitchFamily="34" charset="0"/>
                <a:cs typeface="Calibri" panose="020F0502020204030204" pitchFamily="34" charset="0"/>
              </a:rPr>
              <a:t>European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Geosciences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Union</a:t>
            </a:r>
            <a:r>
              <a:rPr lang="it-IT" dirty="0" smtClean="0">
                <a:latin typeface="Calibri" panose="020F0502020204030204" pitchFamily="34" charset="0"/>
                <a:cs typeface="Calibri" panose="020F0502020204030204" pitchFamily="34" charset="0"/>
              </a:rPr>
              <a:t> - EGU</a:t>
            </a:r>
            <a:endParaRPr lang="it-IT" dirty="0">
              <a:latin typeface="Calibri" panose="020F0502020204030204" pitchFamily="34" charset="0"/>
              <a:cs typeface="Calibri" panose="020F0502020204030204" pitchFamily="34" charset="0"/>
            </a:endParaRPr>
          </a:p>
        </p:txBody>
      </p:sp>
      <p:pic>
        <p:nvPicPr>
          <p:cNvPr id="15362" name="Picture 2" descr="Z:\home\sturno\2020-06-04-101307_1600x1200_scrot.png"/>
          <p:cNvPicPr>
            <a:picLocks noChangeAspect="1" noChangeArrowheads="1"/>
          </p:cNvPicPr>
          <p:nvPr/>
        </p:nvPicPr>
        <p:blipFill>
          <a:blip r:embed="rId2"/>
          <a:srcRect l="12520" t="11024" r="14173" b="15118"/>
          <a:stretch>
            <a:fillRect/>
          </a:stretch>
        </p:blipFill>
        <p:spPr bwMode="auto">
          <a:xfrm>
            <a:off x="166646" y="1506973"/>
            <a:ext cx="6703065" cy="5065299"/>
          </a:xfrm>
          <a:prstGeom prst="rect">
            <a:avLst/>
          </a:prstGeom>
          <a:noFill/>
        </p:spPr>
      </p:pic>
      <p:pic>
        <p:nvPicPr>
          <p:cNvPr id="15363" name="Picture 3" descr="Z:\home\sturno\2020-06-04-101337_1600x1200_scrot.png"/>
          <p:cNvPicPr>
            <a:picLocks noChangeAspect="1" noChangeArrowheads="1"/>
          </p:cNvPicPr>
          <p:nvPr/>
        </p:nvPicPr>
        <p:blipFill>
          <a:blip r:embed="rId3"/>
          <a:srcRect l="11811" t="11024" r="11811" b="12598"/>
          <a:stretch>
            <a:fillRect/>
          </a:stretch>
        </p:blipFill>
        <p:spPr bwMode="auto">
          <a:xfrm>
            <a:off x="6160449" y="857232"/>
            <a:ext cx="6031551" cy="4523645"/>
          </a:xfrm>
          <a:prstGeom prst="rect">
            <a:avLst/>
          </a:prstGeom>
          <a:noFill/>
          <a:ln>
            <a:solidFill>
              <a:schemeClr val="tx1"/>
            </a:solidFill>
          </a:ln>
        </p:spPr>
      </p:pic>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3"/>
          <p:cNvSpPr txBox="1">
            <a:spLocks noChangeArrowheads="1"/>
          </p:cNvSpPr>
          <p:nvPr/>
        </p:nvSpPr>
        <p:spPr bwMode="auto">
          <a:xfrm>
            <a:off x="312208" y="1988840"/>
            <a:ext cx="11567584" cy="34470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Helvetica Neue"/>
                <a:cs typeface="Helvetica Neue"/>
                <a:sym typeface="Arial" pitchFamily="34" charset="0"/>
              </a:defRPr>
            </a:lvl1pPr>
            <a:lvl2pPr marL="742950" indent="-285750" eaLnBrk="0" hangingPunct="0">
              <a:defRPr>
                <a:solidFill>
                  <a:schemeClr val="tx1"/>
                </a:solidFill>
                <a:latin typeface="Arial" pitchFamily="34" charset="0"/>
                <a:ea typeface="Helvetica Neue"/>
                <a:cs typeface="Helvetica Neue"/>
                <a:sym typeface="Arial" pitchFamily="34" charset="0"/>
              </a:defRPr>
            </a:lvl2pPr>
            <a:lvl3pPr marL="1143000" indent="-228600" eaLnBrk="0" hangingPunct="0">
              <a:defRPr>
                <a:solidFill>
                  <a:schemeClr val="tx1"/>
                </a:solidFill>
                <a:latin typeface="Arial" pitchFamily="34" charset="0"/>
                <a:ea typeface="Helvetica Neue"/>
                <a:cs typeface="Helvetica Neue"/>
                <a:sym typeface="Arial" pitchFamily="34" charset="0"/>
              </a:defRPr>
            </a:lvl3pPr>
            <a:lvl4pPr marL="1600200" indent="-228600" eaLnBrk="0" hangingPunct="0">
              <a:defRPr>
                <a:solidFill>
                  <a:schemeClr val="tx1"/>
                </a:solidFill>
                <a:latin typeface="Arial" pitchFamily="34" charset="0"/>
                <a:ea typeface="Helvetica Neue"/>
                <a:cs typeface="Helvetica Neue"/>
                <a:sym typeface="Arial" pitchFamily="34" charset="0"/>
              </a:defRPr>
            </a:lvl4pPr>
            <a:lvl5pPr marL="2057400" indent="-228600" eaLnBrk="0" hangingPunct="0">
              <a:defRPr>
                <a:solidFill>
                  <a:schemeClr val="tx1"/>
                </a:solidFill>
                <a:latin typeface="Arial" pitchFamily="34" charset="0"/>
                <a:ea typeface="Helvetica Neue"/>
                <a:cs typeface="Helvetica Neue"/>
                <a:sym typeface="Arial" pitchFamily="34" charset="0"/>
              </a:defRPr>
            </a:lvl5pPr>
            <a:lvl6pPr marL="2514600" indent="-228600" eaLnBrk="0" fontAlgn="base" hangingPunct="0">
              <a:spcBef>
                <a:spcPct val="0"/>
              </a:spcBef>
              <a:spcAft>
                <a:spcPct val="0"/>
              </a:spcAft>
              <a:defRPr>
                <a:solidFill>
                  <a:schemeClr val="tx1"/>
                </a:solidFill>
                <a:latin typeface="Arial" pitchFamily="34" charset="0"/>
                <a:ea typeface="Helvetica Neue"/>
                <a:cs typeface="Helvetica Neue"/>
                <a:sym typeface="Arial" pitchFamily="34" charset="0"/>
              </a:defRPr>
            </a:lvl6pPr>
            <a:lvl7pPr marL="2971800" indent="-228600" eaLnBrk="0" fontAlgn="base" hangingPunct="0">
              <a:spcBef>
                <a:spcPct val="0"/>
              </a:spcBef>
              <a:spcAft>
                <a:spcPct val="0"/>
              </a:spcAft>
              <a:defRPr>
                <a:solidFill>
                  <a:schemeClr val="tx1"/>
                </a:solidFill>
                <a:latin typeface="Arial" pitchFamily="34" charset="0"/>
                <a:ea typeface="Helvetica Neue"/>
                <a:cs typeface="Helvetica Neue"/>
                <a:sym typeface="Arial" pitchFamily="34" charset="0"/>
              </a:defRPr>
            </a:lvl7pPr>
            <a:lvl8pPr marL="3429000" indent="-228600" eaLnBrk="0" fontAlgn="base" hangingPunct="0">
              <a:spcBef>
                <a:spcPct val="0"/>
              </a:spcBef>
              <a:spcAft>
                <a:spcPct val="0"/>
              </a:spcAft>
              <a:defRPr>
                <a:solidFill>
                  <a:schemeClr val="tx1"/>
                </a:solidFill>
                <a:latin typeface="Arial" pitchFamily="34" charset="0"/>
                <a:ea typeface="Helvetica Neue"/>
                <a:cs typeface="Helvetica Neue"/>
                <a:sym typeface="Arial" pitchFamily="34" charset="0"/>
              </a:defRPr>
            </a:lvl8pPr>
            <a:lvl9pPr marL="3886200" indent="-228600" eaLnBrk="0" fontAlgn="base" hangingPunct="0">
              <a:spcBef>
                <a:spcPct val="0"/>
              </a:spcBef>
              <a:spcAft>
                <a:spcPct val="0"/>
              </a:spcAft>
              <a:defRPr>
                <a:solidFill>
                  <a:schemeClr val="tx1"/>
                </a:solidFill>
                <a:latin typeface="Arial" pitchFamily="34" charset="0"/>
                <a:ea typeface="Helvetica Neue"/>
                <a:cs typeface="Helvetica Neue"/>
                <a:sym typeface="Arial" pitchFamily="34" charset="0"/>
              </a:defRPr>
            </a:lvl9pPr>
          </a:lstStyle>
          <a:p>
            <a:pPr marL="0" indent="0">
              <a:spcBef>
                <a:spcPct val="30000"/>
              </a:spcBef>
              <a:buClr>
                <a:srgbClr val="0072BC"/>
              </a:buClr>
            </a:pPr>
            <a:r>
              <a:rPr lang="en-GB" altLang="it-IT" sz="2000" dirty="0">
                <a:solidFill>
                  <a:srgbClr val="000000"/>
                </a:solidFill>
                <a:latin typeface="Open Sans" pitchFamily="34" charset="0"/>
              </a:rPr>
              <a:t>The European Geosciences Union (EGU) is the leading organisation for Earth, planetary and space science research in Europe. The annual EGU General Assembly is the largest and most prominent European geosciences event, attracting over 16,000 scientists from all over the world in the year 2019. </a:t>
            </a:r>
          </a:p>
          <a:p>
            <a:pPr marL="0" indent="0">
              <a:spcBef>
                <a:spcPct val="30000"/>
              </a:spcBef>
              <a:buClr>
                <a:srgbClr val="0072BC"/>
              </a:buClr>
            </a:pPr>
            <a:r>
              <a:rPr lang="en-GB" altLang="it-IT" sz="2000" dirty="0">
                <a:solidFill>
                  <a:srgbClr val="000000"/>
                </a:solidFill>
                <a:latin typeface="Open Sans" pitchFamily="34" charset="0"/>
              </a:rPr>
              <a:t>We present some info on gender and career stage distribution at the last (2015 to 2019) EGU General Assemblies (GA). </a:t>
            </a:r>
          </a:p>
          <a:p>
            <a:pPr marL="0" indent="0">
              <a:spcBef>
                <a:spcPct val="30000"/>
              </a:spcBef>
              <a:buClr>
                <a:srgbClr val="0072BC"/>
              </a:buClr>
            </a:pPr>
            <a:r>
              <a:rPr lang="en-GB" altLang="it-IT" sz="2000" dirty="0">
                <a:solidFill>
                  <a:srgbClr val="000000"/>
                </a:solidFill>
                <a:latin typeface="Open Sans" pitchFamily="34" charset="0"/>
              </a:rPr>
              <a:t>Data and statistics are presented on the attendance, but also on the role in the general assembly, i.e. first author, convener, presenter.</a:t>
            </a:r>
          </a:p>
          <a:p>
            <a:pPr marL="0" indent="0">
              <a:spcBef>
                <a:spcPct val="30000"/>
              </a:spcBef>
              <a:buClr>
                <a:srgbClr val="0072BC"/>
              </a:buClr>
            </a:pPr>
            <a:r>
              <a:rPr lang="en-GB" altLang="it-IT" sz="2000" i="1" dirty="0">
                <a:solidFill>
                  <a:srgbClr val="000000"/>
                </a:solidFill>
                <a:latin typeface="Open Sans" pitchFamily="34" charset="0"/>
              </a:rPr>
              <a:t>Data are collected by </a:t>
            </a:r>
            <a:r>
              <a:rPr lang="en-GB" sz="2000" i="1" dirty="0">
                <a:solidFill>
                  <a:srgbClr val="000000"/>
                </a:solidFill>
                <a:latin typeface="Open Sans" pitchFamily="34" charset="0"/>
              </a:rPr>
              <a:t>Copernicus GmbH and we warmly thank Martin Rasmussen for providing the anonymized data base.</a:t>
            </a:r>
            <a:endParaRPr lang="en-GB" altLang="it-IT" sz="2000" i="1" dirty="0">
              <a:solidFill>
                <a:srgbClr val="000000"/>
              </a:solidFill>
              <a:latin typeface="Open Sans" pitchFamily="34" charset="0"/>
            </a:endParaRPr>
          </a:p>
        </p:txBody>
      </p:sp>
      <p:sp>
        <p:nvSpPr>
          <p:cNvPr id="6147" name="Rectangle 1"/>
          <p:cNvSpPr>
            <a:spLocks noChangeArrowheads="1"/>
          </p:cNvSpPr>
          <p:nvPr/>
        </p:nvSpPr>
        <p:spPr bwMode="auto">
          <a:xfrm>
            <a:off x="3202517" y="609881"/>
            <a:ext cx="884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Helvetica Neue"/>
                <a:cs typeface="Helvetica Neue"/>
                <a:sym typeface="Arial" pitchFamily="34" charset="0"/>
              </a:defRPr>
            </a:lvl1pPr>
            <a:lvl2pPr marL="742950" indent="-285750" eaLnBrk="0" hangingPunct="0">
              <a:defRPr>
                <a:solidFill>
                  <a:schemeClr val="tx1"/>
                </a:solidFill>
                <a:latin typeface="Arial" pitchFamily="34" charset="0"/>
                <a:ea typeface="Helvetica Neue"/>
                <a:cs typeface="Helvetica Neue"/>
                <a:sym typeface="Arial" pitchFamily="34" charset="0"/>
              </a:defRPr>
            </a:lvl2pPr>
            <a:lvl3pPr marL="1143000" indent="-228600" eaLnBrk="0" hangingPunct="0">
              <a:defRPr>
                <a:solidFill>
                  <a:schemeClr val="tx1"/>
                </a:solidFill>
                <a:latin typeface="Arial" pitchFamily="34" charset="0"/>
                <a:ea typeface="Helvetica Neue"/>
                <a:cs typeface="Helvetica Neue"/>
                <a:sym typeface="Arial" pitchFamily="34" charset="0"/>
              </a:defRPr>
            </a:lvl3pPr>
            <a:lvl4pPr marL="1600200" indent="-228600" eaLnBrk="0" hangingPunct="0">
              <a:defRPr>
                <a:solidFill>
                  <a:schemeClr val="tx1"/>
                </a:solidFill>
                <a:latin typeface="Arial" pitchFamily="34" charset="0"/>
                <a:ea typeface="Helvetica Neue"/>
                <a:cs typeface="Helvetica Neue"/>
                <a:sym typeface="Arial" pitchFamily="34" charset="0"/>
              </a:defRPr>
            </a:lvl4pPr>
            <a:lvl5pPr marL="2057400" indent="-228600" eaLnBrk="0" hangingPunct="0">
              <a:defRPr>
                <a:solidFill>
                  <a:schemeClr val="tx1"/>
                </a:solidFill>
                <a:latin typeface="Arial" pitchFamily="34" charset="0"/>
                <a:ea typeface="Helvetica Neue"/>
                <a:cs typeface="Helvetica Neue"/>
                <a:sym typeface="Arial" pitchFamily="34" charset="0"/>
              </a:defRPr>
            </a:lvl5pPr>
            <a:lvl6pPr marL="2514600" indent="-228600" eaLnBrk="0" fontAlgn="base" hangingPunct="0">
              <a:spcBef>
                <a:spcPct val="0"/>
              </a:spcBef>
              <a:spcAft>
                <a:spcPct val="0"/>
              </a:spcAft>
              <a:defRPr>
                <a:solidFill>
                  <a:schemeClr val="tx1"/>
                </a:solidFill>
                <a:latin typeface="Arial" pitchFamily="34" charset="0"/>
                <a:ea typeface="Helvetica Neue"/>
                <a:cs typeface="Helvetica Neue"/>
                <a:sym typeface="Arial" pitchFamily="34" charset="0"/>
              </a:defRPr>
            </a:lvl6pPr>
            <a:lvl7pPr marL="2971800" indent="-228600" eaLnBrk="0" fontAlgn="base" hangingPunct="0">
              <a:spcBef>
                <a:spcPct val="0"/>
              </a:spcBef>
              <a:spcAft>
                <a:spcPct val="0"/>
              </a:spcAft>
              <a:defRPr>
                <a:solidFill>
                  <a:schemeClr val="tx1"/>
                </a:solidFill>
                <a:latin typeface="Arial" pitchFamily="34" charset="0"/>
                <a:ea typeface="Helvetica Neue"/>
                <a:cs typeface="Helvetica Neue"/>
                <a:sym typeface="Arial" pitchFamily="34" charset="0"/>
              </a:defRPr>
            </a:lvl7pPr>
            <a:lvl8pPr marL="3429000" indent="-228600" eaLnBrk="0" fontAlgn="base" hangingPunct="0">
              <a:spcBef>
                <a:spcPct val="0"/>
              </a:spcBef>
              <a:spcAft>
                <a:spcPct val="0"/>
              </a:spcAft>
              <a:defRPr>
                <a:solidFill>
                  <a:schemeClr val="tx1"/>
                </a:solidFill>
                <a:latin typeface="Arial" pitchFamily="34" charset="0"/>
                <a:ea typeface="Helvetica Neue"/>
                <a:cs typeface="Helvetica Neue"/>
                <a:sym typeface="Arial" pitchFamily="34" charset="0"/>
              </a:defRPr>
            </a:lvl8pPr>
            <a:lvl9pPr marL="3886200" indent="-228600" eaLnBrk="0" fontAlgn="base" hangingPunct="0">
              <a:spcBef>
                <a:spcPct val="0"/>
              </a:spcBef>
              <a:spcAft>
                <a:spcPct val="0"/>
              </a:spcAft>
              <a:defRPr>
                <a:solidFill>
                  <a:schemeClr val="tx1"/>
                </a:solidFill>
                <a:latin typeface="Arial" pitchFamily="34" charset="0"/>
                <a:ea typeface="Helvetica Neue"/>
                <a:cs typeface="Helvetica Neue"/>
                <a:sym typeface="Arial" pitchFamily="34" charset="0"/>
              </a:defRPr>
            </a:lvl9pPr>
          </a:lstStyle>
          <a:p>
            <a:pPr eaLnBrk="1" hangingPunct="1"/>
            <a:r>
              <a:rPr lang="en-GB" altLang="it-IT" sz="2400" b="1" dirty="0">
                <a:solidFill>
                  <a:srgbClr val="BD2B0B"/>
                </a:solidFill>
                <a:latin typeface="Calibri" panose="020F0502020204030204" pitchFamily="34" charset="0"/>
                <a:ea typeface="+mn-ea"/>
                <a:cs typeface="Calibri" panose="020F0502020204030204" pitchFamily="34" charset="0"/>
              </a:rPr>
              <a:t>Gender and career-stage distribution at EGU General Assemblies</a:t>
            </a:r>
          </a:p>
        </p:txBody>
      </p:sp>
      <p:sp>
        <p:nvSpPr>
          <p:cNvPr id="2" name="Segnaposto numero diapositiva 1">
            <a:extLst>
              <a:ext uri="{FF2B5EF4-FFF2-40B4-BE49-F238E27FC236}">
                <a16:creationId xmlns="" xmlns:a16="http://schemas.microsoft.com/office/drawing/2014/main" id="{C9CC73AD-0EFD-455A-92F6-8EE800FED7AD}"/>
              </a:ext>
            </a:extLst>
          </p:cNvPr>
          <p:cNvSpPr>
            <a:spLocks noGrp="1"/>
          </p:cNvSpPr>
          <p:nvPr>
            <p:ph type="sldNum" sz="quarter" idx="4"/>
          </p:nvPr>
        </p:nvSpPr>
        <p:spPr/>
        <p:txBody>
          <a:bodyPr/>
          <a:lstStyle/>
          <a:p>
            <a:fld id="{AE27855F-4699-4BED-9ABA-37114EF368F9}" type="slidenum">
              <a:rPr lang="en-GB" sz="1800" smtClean="0"/>
              <a:pPr/>
              <a:t>3</a:t>
            </a:fld>
            <a:endParaRPr lang="en-GB" sz="1800" dirty="0"/>
          </a:p>
        </p:txBody>
      </p:sp>
      <p:pic>
        <p:nvPicPr>
          <p:cNvPr id="6" name="Picture 2" descr="Z:\home\sturno\Scrivania\Istantanea_2020-07-09_14-47-27.png"/>
          <p:cNvPicPr>
            <a:picLocks noChangeAspect="1" noChangeArrowheads="1"/>
          </p:cNvPicPr>
          <p:nvPr/>
        </p:nvPicPr>
        <p:blipFill>
          <a:blip r:embed="rId2"/>
          <a:srcRect r="1588"/>
          <a:stretch>
            <a:fillRect/>
          </a:stretch>
        </p:blipFill>
        <p:spPr bwMode="auto">
          <a:xfrm>
            <a:off x="309522" y="357166"/>
            <a:ext cx="2230950" cy="971550"/>
          </a:xfrm>
          <a:prstGeom prst="rect">
            <a:avLst/>
          </a:prstGeom>
          <a:noFill/>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ext Box 4"/>
          <p:cNvSpPr txBox="1">
            <a:spLocks noChangeArrowheads="1"/>
          </p:cNvSpPr>
          <p:nvPr/>
        </p:nvSpPr>
        <p:spPr bwMode="auto">
          <a:xfrm>
            <a:off x="3215681" y="246358"/>
            <a:ext cx="7967927"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it-IT"/>
            </a:defPPr>
            <a:lvl1pPr eaLnBrk="1" hangingPunct="1">
              <a:spcBef>
                <a:spcPct val="50000"/>
              </a:spcBef>
              <a:defRPr sz="2600" b="1">
                <a:solidFill>
                  <a:srgbClr val="0072BC"/>
                </a:solidFill>
                <a:latin typeface="Open Sans"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GB" altLang="nb-NO" sz="2400" dirty="0">
                <a:solidFill>
                  <a:srgbClr val="BD2B0B"/>
                </a:solidFill>
                <a:latin typeface="Calibri" panose="020F0502020204030204" pitchFamily="34" charset="0"/>
                <a:cs typeface="Calibri" panose="020F0502020204030204" pitchFamily="34" charset="0"/>
                <a:sym typeface="Arial" pitchFamily="34" charset="0"/>
              </a:rPr>
              <a:t>Overall Participants 2015–2019</a:t>
            </a:r>
          </a:p>
        </p:txBody>
      </p:sp>
      <p:sp>
        <p:nvSpPr>
          <p:cNvPr id="6" name="CasellaDiTesto 5">
            <a:extLst>
              <a:ext uri="{FF2B5EF4-FFF2-40B4-BE49-F238E27FC236}">
                <a16:creationId xmlns="" xmlns:a16="http://schemas.microsoft.com/office/drawing/2014/main" id="{4BA387DE-FDD6-466D-A8FC-8A28EE299DB6}"/>
              </a:ext>
            </a:extLst>
          </p:cNvPr>
          <p:cNvSpPr txBox="1"/>
          <p:nvPr/>
        </p:nvSpPr>
        <p:spPr>
          <a:xfrm>
            <a:off x="322270" y="3963833"/>
            <a:ext cx="11547457" cy="1631216"/>
          </a:xfrm>
          <a:prstGeom prst="rect">
            <a:avLst/>
          </a:prstGeom>
        </p:spPr>
        <p:txBody>
          <a:bodyPr wrap="square">
            <a:spAutoFit/>
          </a:bodyPr>
          <a:lstStyle>
            <a:defPPr>
              <a:defRPr lang="it-IT"/>
            </a:defPPr>
            <a:lvl1pPr>
              <a:defRPr sz="2000" i="1">
                <a:solidFill>
                  <a:srgbClr val="00B050"/>
                </a:solidFill>
                <a:latin typeface="OpenSans"/>
              </a:defRPr>
            </a:lvl1pPr>
          </a:lstStyle>
          <a:p>
            <a:r>
              <a:rPr lang="it-IT" b="1" i="0" dirty="0">
                <a:solidFill>
                  <a:schemeClr val="tx1"/>
                </a:solidFill>
                <a:sym typeface="Arial"/>
              </a:rPr>
              <a:t>MISSING DATA</a:t>
            </a:r>
          </a:p>
          <a:p>
            <a:pPr marL="342900" indent="-342900">
              <a:buFontTx/>
              <a:buChar char="-"/>
            </a:pPr>
            <a:r>
              <a:rPr lang="it-IT" i="0" dirty="0" err="1">
                <a:solidFill>
                  <a:schemeClr val="tx1"/>
                </a:solidFill>
                <a:sym typeface="Arial"/>
              </a:rPr>
              <a:t>Every</a:t>
            </a:r>
            <a:r>
              <a:rPr lang="it-IT" i="0" dirty="0">
                <a:solidFill>
                  <a:schemeClr val="tx1"/>
                </a:solidFill>
                <a:sym typeface="Arial"/>
              </a:rPr>
              <a:t> </a:t>
            </a:r>
            <a:r>
              <a:rPr lang="it-IT" i="0" dirty="0" err="1">
                <a:solidFill>
                  <a:schemeClr val="tx1"/>
                </a:solidFill>
                <a:sym typeface="Arial"/>
              </a:rPr>
              <a:t>year</a:t>
            </a:r>
            <a:r>
              <a:rPr lang="it-IT" i="0" dirty="0">
                <a:solidFill>
                  <a:schemeClr val="tx1"/>
                </a:solidFill>
                <a:sym typeface="Arial"/>
              </a:rPr>
              <a:t>, 1100 to 1200 </a:t>
            </a:r>
            <a:r>
              <a:rPr lang="it-IT" i="0" dirty="0" err="1">
                <a:solidFill>
                  <a:schemeClr val="tx1"/>
                </a:solidFill>
                <a:sym typeface="Arial"/>
              </a:rPr>
              <a:t>participants</a:t>
            </a:r>
            <a:r>
              <a:rPr lang="it-IT" i="0" dirty="0">
                <a:solidFill>
                  <a:schemeClr val="tx1"/>
                </a:solidFill>
                <a:sym typeface="Arial"/>
              </a:rPr>
              <a:t> are </a:t>
            </a:r>
            <a:r>
              <a:rPr lang="it-IT" i="0" dirty="0" err="1">
                <a:solidFill>
                  <a:schemeClr val="tx1"/>
                </a:solidFill>
                <a:sym typeface="Arial"/>
              </a:rPr>
              <a:t>given</a:t>
            </a:r>
            <a:r>
              <a:rPr lang="it-IT" i="0" dirty="0">
                <a:solidFill>
                  <a:schemeClr val="tx1"/>
                </a:solidFill>
                <a:sym typeface="Arial"/>
              </a:rPr>
              <a:t> free </a:t>
            </a:r>
            <a:r>
              <a:rPr lang="it-IT" i="0" dirty="0" err="1">
                <a:solidFill>
                  <a:schemeClr val="tx1"/>
                </a:solidFill>
                <a:sym typeface="Arial"/>
              </a:rPr>
              <a:t>registration</a:t>
            </a:r>
            <a:r>
              <a:rPr lang="it-IT" i="0" dirty="0">
                <a:solidFill>
                  <a:schemeClr val="tx1"/>
                </a:solidFill>
                <a:sym typeface="Arial"/>
              </a:rPr>
              <a:t> and are </a:t>
            </a:r>
            <a:r>
              <a:rPr lang="it-IT" i="0" dirty="0" err="1">
                <a:solidFill>
                  <a:schemeClr val="tx1"/>
                </a:solidFill>
                <a:sym typeface="Arial"/>
              </a:rPr>
              <a:t>entered</a:t>
            </a:r>
            <a:r>
              <a:rPr lang="it-IT" i="0" dirty="0">
                <a:solidFill>
                  <a:schemeClr val="tx1"/>
                </a:solidFill>
                <a:sym typeface="Arial"/>
              </a:rPr>
              <a:t> </a:t>
            </a:r>
            <a:r>
              <a:rPr lang="en-GB" i="0" dirty="0">
                <a:solidFill>
                  <a:schemeClr val="tx1"/>
                </a:solidFill>
                <a:cs typeface="Arial" panose="020B0604020202020204" pitchFamily="34" charset="0"/>
                <a:sym typeface="Open Sans" charset="0"/>
              </a:rPr>
              <a:t>into the system by Copernicus. In the future, they will fill out a free registration form due to GDPR, but in the past they never went through the statistics form.</a:t>
            </a:r>
          </a:p>
          <a:p>
            <a:pPr marL="342900" indent="-342900">
              <a:buFontTx/>
              <a:buChar char="-"/>
            </a:pPr>
            <a:r>
              <a:rPr lang="it-IT" i="0" dirty="0">
                <a:solidFill>
                  <a:schemeClr val="tx1"/>
                </a:solidFill>
                <a:sym typeface="Arial"/>
              </a:rPr>
              <a:t>In </a:t>
            </a:r>
            <a:r>
              <a:rPr lang="it-IT" i="0" dirty="0" err="1">
                <a:solidFill>
                  <a:schemeClr val="tx1"/>
                </a:solidFill>
                <a:sym typeface="Arial"/>
              </a:rPr>
              <a:t>addition</a:t>
            </a:r>
            <a:r>
              <a:rPr lang="it-IT" i="0" dirty="0">
                <a:solidFill>
                  <a:schemeClr val="tx1"/>
                </a:solidFill>
                <a:sym typeface="Arial"/>
              </a:rPr>
              <a:t>, some </a:t>
            </a:r>
            <a:r>
              <a:rPr lang="it-IT" i="0" dirty="0" err="1">
                <a:solidFill>
                  <a:schemeClr val="tx1"/>
                </a:solidFill>
                <a:sym typeface="Arial"/>
              </a:rPr>
              <a:t>participants</a:t>
            </a:r>
            <a:r>
              <a:rPr lang="it-IT" i="0" dirty="0">
                <a:solidFill>
                  <a:schemeClr val="tx1"/>
                </a:solidFill>
                <a:sym typeface="Arial"/>
              </a:rPr>
              <a:t> preferred </a:t>
            </a:r>
            <a:r>
              <a:rPr lang="it-IT" i="0" dirty="0" err="1">
                <a:solidFill>
                  <a:schemeClr val="tx1"/>
                </a:solidFill>
                <a:sym typeface="Arial"/>
              </a:rPr>
              <a:t>not</a:t>
            </a:r>
            <a:r>
              <a:rPr lang="it-IT" i="0" dirty="0">
                <a:solidFill>
                  <a:schemeClr val="tx1"/>
                </a:solidFill>
                <a:sym typeface="Arial"/>
              </a:rPr>
              <a:t> to </a:t>
            </a:r>
            <a:r>
              <a:rPr lang="it-IT" i="0" dirty="0" err="1">
                <a:solidFill>
                  <a:schemeClr val="tx1"/>
                </a:solidFill>
                <a:sym typeface="Arial"/>
              </a:rPr>
              <a:t>answer</a:t>
            </a:r>
            <a:r>
              <a:rPr lang="it-IT" i="0" dirty="0">
                <a:solidFill>
                  <a:schemeClr val="tx1"/>
                </a:solidFill>
                <a:sym typeface="Arial"/>
              </a:rPr>
              <a:t> on </a:t>
            </a:r>
            <a:r>
              <a:rPr lang="it-IT" i="0" dirty="0" err="1">
                <a:solidFill>
                  <a:schemeClr val="tx1"/>
                </a:solidFill>
                <a:sym typeface="Arial"/>
              </a:rPr>
              <a:t>Division</a:t>
            </a:r>
            <a:r>
              <a:rPr lang="it-IT" i="0" dirty="0">
                <a:solidFill>
                  <a:schemeClr val="tx1"/>
                </a:solidFill>
                <a:sym typeface="Arial"/>
              </a:rPr>
              <a:t>, Gender, Country, Age Group.</a:t>
            </a:r>
            <a:endParaRPr lang="en-GB" i="0" dirty="0">
              <a:solidFill>
                <a:schemeClr val="tx1"/>
              </a:solidFill>
              <a:sym typeface="Arial"/>
            </a:endParaRPr>
          </a:p>
        </p:txBody>
      </p:sp>
      <p:grpSp>
        <p:nvGrpSpPr>
          <p:cNvPr id="2" name="Gruppo 14">
            <a:extLst>
              <a:ext uri="{FF2B5EF4-FFF2-40B4-BE49-F238E27FC236}">
                <a16:creationId xmlns="" xmlns:a16="http://schemas.microsoft.com/office/drawing/2014/main" id="{B5BBC93D-2F28-4EF1-BAFE-5FA0259D6EC0}"/>
              </a:ext>
            </a:extLst>
          </p:cNvPr>
          <p:cNvGrpSpPr/>
          <p:nvPr/>
        </p:nvGrpSpPr>
        <p:grpSpPr>
          <a:xfrm>
            <a:off x="3322584" y="1428736"/>
            <a:ext cx="5059432" cy="2140254"/>
            <a:chOff x="1259632" y="1067636"/>
            <a:chExt cx="5760640" cy="2929981"/>
          </a:xfrm>
        </p:grpSpPr>
        <p:pic>
          <p:nvPicPr>
            <p:cNvPr id="14" name="Immagine 13">
              <a:extLst>
                <a:ext uri="{FF2B5EF4-FFF2-40B4-BE49-F238E27FC236}">
                  <a16:creationId xmlns="" xmlns:a16="http://schemas.microsoft.com/office/drawing/2014/main" id="{FBEFB294-8317-4BCF-9606-BF9D0B28552D}"/>
                </a:ext>
              </a:extLst>
            </p:cNvPr>
            <p:cNvPicPr>
              <a:picLocks noChangeAspect="1"/>
            </p:cNvPicPr>
            <p:nvPr/>
          </p:nvPicPr>
          <p:blipFill>
            <a:blip r:embed="rId2"/>
            <a:stretch>
              <a:fillRect/>
            </a:stretch>
          </p:blipFill>
          <p:spPr>
            <a:xfrm>
              <a:off x="1259632" y="1067636"/>
              <a:ext cx="5760640" cy="2929981"/>
            </a:xfrm>
            <a:prstGeom prst="rect">
              <a:avLst/>
            </a:prstGeom>
          </p:spPr>
        </p:pic>
        <p:cxnSp>
          <p:nvCxnSpPr>
            <p:cNvPr id="9" name="Connettore 2 8">
              <a:extLst>
                <a:ext uri="{FF2B5EF4-FFF2-40B4-BE49-F238E27FC236}">
                  <a16:creationId xmlns="" xmlns:a16="http://schemas.microsoft.com/office/drawing/2014/main" id="{0CBE244D-B763-4A23-96DC-30B70193F943}"/>
                </a:ext>
              </a:extLst>
            </p:cNvPr>
            <p:cNvCxnSpPr>
              <a:cxnSpLocks/>
            </p:cNvCxnSpPr>
            <p:nvPr/>
          </p:nvCxnSpPr>
          <p:spPr>
            <a:xfrm flipV="1">
              <a:off x="2756318" y="2558049"/>
              <a:ext cx="3600400" cy="329264"/>
            </a:xfrm>
            <a:prstGeom prst="straightConnector1">
              <a:avLst/>
            </a:prstGeom>
            <a:noFill/>
            <a:ln w="57150" cap="flat">
              <a:solidFill>
                <a:srgbClr val="FF0000"/>
              </a:solidFill>
              <a:prstDash val="solid"/>
              <a:bevel/>
              <a:tailEnd type="triangle"/>
            </a:ln>
            <a:effectLst>
              <a:outerShdw blurRad="38100" dist="20000" dir="5400000" rotWithShape="0">
                <a:srgbClr val="000000">
                  <a:alpha val="38000"/>
                </a:srgbClr>
              </a:outerShdw>
            </a:effectLst>
          </p:spPr>
          <p:style>
            <a:lnRef idx="0">
              <a:scrgbClr r="0" g="0" b="0"/>
            </a:lnRef>
            <a:fillRef idx="0">
              <a:scrgbClr r="0" g="0" b="0"/>
            </a:fillRef>
            <a:effectRef idx="0">
              <a:scrgbClr r="0" g="0" b="0"/>
            </a:effectRef>
            <a:fontRef idx="none"/>
          </p:style>
        </p:cxnSp>
      </p:grpSp>
      <p:sp>
        <p:nvSpPr>
          <p:cNvPr id="13" name="CasellaDiTesto 12">
            <a:extLst>
              <a:ext uri="{FF2B5EF4-FFF2-40B4-BE49-F238E27FC236}">
                <a16:creationId xmlns="" xmlns:a16="http://schemas.microsoft.com/office/drawing/2014/main" id="{5F4AA9DD-8EC3-4CFF-9D66-FA3AEF29F2A3}"/>
              </a:ext>
            </a:extLst>
          </p:cNvPr>
          <p:cNvSpPr txBox="1"/>
          <p:nvPr/>
        </p:nvSpPr>
        <p:spPr>
          <a:xfrm>
            <a:off x="9133427" y="2217753"/>
            <a:ext cx="3168352" cy="6463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it-IT" sz="1800" b="1" i="0" u="none" strike="noStrike" cap="none" spc="0" normalizeH="0" baseline="0" dirty="0" err="1">
                <a:ln>
                  <a:noFill/>
                </a:ln>
                <a:solidFill>
                  <a:srgbClr val="FF0000"/>
                </a:solidFill>
                <a:effectLst/>
                <a:uFillTx/>
                <a:latin typeface="Arial"/>
                <a:ea typeface="Arial"/>
                <a:cs typeface="Arial"/>
                <a:sym typeface="Arial"/>
              </a:rPr>
              <a:t>Participants</a:t>
            </a:r>
            <a:r>
              <a:rPr kumimoji="0" lang="it-IT" sz="1800" b="1" i="0" u="none" strike="noStrike" cap="none" spc="0" normalizeH="0" baseline="0" dirty="0">
                <a:ln>
                  <a:noFill/>
                </a:ln>
                <a:solidFill>
                  <a:srgbClr val="FF0000"/>
                </a:solidFill>
                <a:effectLst/>
                <a:uFillTx/>
                <a:latin typeface="Arial"/>
                <a:ea typeface="Arial"/>
                <a:cs typeface="Arial"/>
                <a:sym typeface="Arial"/>
              </a:rPr>
              <a:t> </a:t>
            </a:r>
          </a:p>
          <a:p>
            <a:pPr marL="0" marR="0" indent="0" algn="l" defTabSz="914400" rtl="0" fontAlgn="auto" latinLnBrk="1" hangingPunct="0">
              <a:lnSpc>
                <a:spcPct val="100000"/>
              </a:lnSpc>
              <a:spcBef>
                <a:spcPts val="0"/>
              </a:spcBef>
              <a:spcAft>
                <a:spcPts val="0"/>
              </a:spcAft>
              <a:buClrTx/>
              <a:buSzTx/>
              <a:buFontTx/>
              <a:buNone/>
              <a:tabLst/>
            </a:pPr>
            <a:r>
              <a:rPr kumimoji="0" lang="it-IT" sz="1800" b="1" i="0" u="none" strike="noStrike" cap="none" spc="0" normalizeH="0" baseline="0" dirty="0" err="1">
                <a:ln>
                  <a:noFill/>
                </a:ln>
                <a:solidFill>
                  <a:srgbClr val="FF0000"/>
                </a:solidFill>
                <a:effectLst/>
                <a:uFillTx/>
                <a:latin typeface="Arial"/>
                <a:ea typeface="Arial"/>
                <a:cs typeface="Arial"/>
                <a:sym typeface="Arial"/>
              </a:rPr>
              <a:t>increase</a:t>
            </a:r>
            <a:r>
              <a:rPr kumimoji="0" lang="it-IT" sz="1800" b="1" i="0" u="none" strike="noStrike" cap="none" spc="0" normalizeH="0" baseline="0" dirty="0">
                <a:ln>
                  <a:noFill/>
                </a:ln>
                <a:solidFill>
                  <a:srgbClr val="FF0000"/>
                </a:solidFill>
                <a:effectLst/>
                <a:uFillTx/>
                <a:latin typeface="Arial"/>
                <a:ea typeface="Arial"/>
                <a:cs typeface="Arial"/>
                <a:sym typeface="Arial"/>
              </a:rPr>
              <a:t> </a:t>
            </a:r>
            <a:r>
              <a:rPr kumimoji="0" lang="it-IT" sz="1800" b="1" i="0" u="none" strike="noStrike" cap="none" spc="0" normalizeH="0" baseline="0" dirty="0" err="1">
                <a:ln>
                  <a:noFill/>
                </a:ln>
                <a:solidFill>
                  <a:srgbClr val="FF0000"/>
                </a:solidFill>
                <a:effectLst/>
                <a:uFillTx/>
                <a:latin typeface="Arial"/>
                <a:ea typeface="Arial"/>
                <a:cs typeface="Arial"/>
                <a:sym typeface="Arial"/>
              </a:rPr>
              <a:t>every</a:t>
            </a:r>
            <a:r>
              <a:rPr kumimoji="0" lang="it-IT" sz="1800" b="1" i="0" u="none" strike="noStrike" cap="none" spc="0" normalizeH="0" baseline="0" dirty="0">
                <a:ln>
                  <a:noFill/>
                </a:ln>
                <a:solidFill>
                  <a:srgbClr val="FF0000"/>
                </a:solidFill>
                <a:effectLst/>
                <a:uFillTx/>
                <a:latin typeface="Arial"/>
                <a:ea typeface="Arial"/>
                <a:cs typeface="Arial"/>
                <a:sym typeface="Arial"/>
              </a:rPr>
              <a:t> </a:t>
            </a:r>
            <a:r>
              <a:rPr kumimoji="0" lang="it-IT" sz="1800" b="1" i="0" u="none" strike="noStrike" cap="none" spc="0" normalizeH="0" baseline="0" dirty="0" err="1">
                <a:ln>
                  <a:noFill/>
                </a:ln>
                <a:solidFill>
                  <a:srgbClr val="FF0000"/>
                </a:solidFill>
                <a:effectLst/>
                <a:uFillTx/>
                <a:latin typeface="Arial"/>
                <a:ea typeface="Arial"/>
                <a:cs typeface="Arial"/>
                <a:sym typeface="Arial"/>
              </a:rPr>
              <a:t>year</a:t>
            </a:r>
            <a:endParaRPr kumimoji="0" lang="en-GB" sz="1800" b="1" i="0" u="none" strike="noStrike" cap="none" spc="0" normalizeH="0" baseline="0" dirty="0">
              <a:ln>
                <a:noFill/>
              </a:ln>
              <a:solidFill>
                <a:srgbClr val="FF0000"/>
              </a:solidFill>
              <a:effectLst/>
              <a:uFillTx/>
              <a:latin typeface="Arial"/>
              <a:ea typeface="Arial"/>
              <a:cs typeface="Arial"/>
              <a:sym typeface="Arial"/>
            </a:endParaRPr>
          </a:p>
        </p:txBody>
      </p:sp>
      <p:sp>
        <p:nvSpPr>
          <p:cNvPr id="16" name="Segnaposto numero diapositiva 15">
            <a:extLst>
              <a:ext uri="{FF2B5EF4-FFF2-40B4-BE49-F238E27FC236}">
                <a16:creationId xmlns="" xmlns:a16="http://schemas.microsoft.com/office/drawing/2014/main" id="{199D0DBD-8FFD-4C1F-9F35-91858EAACF2F}"/>
              </a:ext>
            </a:extLst>
          </p:cNvPr>
          <p:cNvSpPr>
            <a:spLocks noGrp="1"/>
          </p:cNvSpPr>
          <p:nvPr>
            <p:ph type="sldNum" sz="quarter" idx="4"/>
          </p:nvPr>
        </p:nvSpPr>
        <p:spPr/>
        <p:txBody>
          <a:bodyPr/>
          <a:lstStyle/>
          <a:p>
            <a:fld id="{AE27855F-4699-4BED-9ABA-37114EF368F9}" type="slidenum">
              <a:rPr lang="en-GB" sz="1800" smtClean="0"/>
              <a:pPr/>
              <a:t>4</a:t>
            </a:fld>
            <a:endParaRPr lang="en-GB" sz="1800" dirty="0"/>
          </a:p>
        </p:txBody>
      </p:sp>
      <p:pic>
        <p:nvPicPr>
          <p:cNvPr id="10" name="Picture 2" descr="Z:\home\sturno\Scrivania\Istantanea_2020-07-09_14-47-27.png"/>
          <p:cNvPicPr>
            <a:picLocks noChangeAspect="1" noChangeArrowheads="1"/>
          </p:cNvPicPr>
          <p:nvPr/>
        </p:nvPicPr>
        <p:blipFill>
          <a:blip r:embed="rId3"/>
          <a:srcRect r="1588"/>
          <a:stretch>
            <a:fillRect/>
          </a:stretch>
        </p:blipFill>
        <p:spPr bwMode="auto">
          <a:xfrm>
            <a:off x="309522" y="-24"/>
            <a:ext cx="2230950" cy="971550"/>
          </a:xfrm>
          <a:prstGeom prst="rect">
            <a:avLst/>
          </a:prstGeom>
          <a:noFill/>
        </p:spPr>
      </p:pic>
    </p:spTree>
    <p:extLst>
      <p:ext uri="{BB962C8B-B14F-4D97-AF65-F5344CB8AC3E}">
        <p14:creationId xmlns="" xmlns:p14="http://schemas.microsoft.com/office/powerpoint/2010/main" val="2543643650"/>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14">
            <a:extLst>
              <a:ext uri="{FF2B5EF4-FFF2-40B4-BE49-F238E27FC236}">
                <a16:creationId xmlns="" xmlns:a16="http://schemas.microsoft.com/office/drawing/2014/main" id="{5818793B-781F-43A3-B4C6-072B243E8B69}"/>
              </a:ext>
            </a:extLst>
          </p:cNvPr>
          <p:cNvPicPr>
            <a:picLocks noChangeAspect="1"/>
          </p:cNvPicPr>
          <p:nvPr/>
        </p:nvPicPr>
        <p:blipFill>
          <a:blip r:embed="rId2"/>
          <a:stretch>
            <a:fillRect/>
          </a:stretch>
        </p:blipFill>
        <p:spPr>
          <a:xfrm>
            <a:off x="2881290" y="3829275"/>
            <a:ext cx="4404819" cy="2242931"/>
          </a:xfrm>
          <a:prstGeom prst="rect">
            <a:avLst/>
          </a:prstGeom>
        </p:spPr>
      </p:pic>
      <p:sp>
        <p:nvSpPr>
          <p:cNvPr id="7" name="Rectangle 6">
            <a:extLst>
              <a:ext uri="{FF2B5EF4-FFF2-40B4-BE49-F238E27FC236}">
                <a16:creationId xmlns="" xmlns:a16="http://schemas.microsoft.com/office/drawing/2014/main" id="{BFFFDB50-283D-AA45-B27D-81C650DED846}"/>
              </a:ext>
            </a:extLst>
          </p:cNvPr>
          <p:cNvSpPr>
            <a:spLocks noChangeArrowheads="1"/>
          </p:cNvSpPr>
          <p:nvPr/>
        </p:nvSpPr>
        <p:spPr bwMode="auto">
          <a:xfrm>
            <a:off x="286451" y="1260800"/>
            <a:ext cx="11713301"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457200" indent="-4572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1pPr>
            <a:lvl2pPr marL="37931725" indent="-37474525">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2pPr>
            <a:lvl3pPr marL="1143000" indent="-2286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3pPr>
            <a:lvl4pPr marL="1600200" indent="-2286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4pPr>
            <a:lvl5pPr marL="2057400" indent="-2286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9pPr>
          </a:lstStyle>
          <a:p>
            <a:pPr marL="0" lvl="0" indent="0">
              <a:spcBef>
                <a:spcPts val="0"/>
              </a:spcBef>
              <a:spcAft>
                <a:spcPts val="900"/>
              </a:spcAft>
              <a:buClr>
                <a:srgbClr val="0072BC"/>
              </a:buClr>
              <a:defRPr/>
            </a:pPr>
            <a:r>
              <a:rPr lang="en-GB" sz="2000" dirty="0">
                <a:cs typeface="Arial" panose="020B0604020202020204" pitchFamily="34" charset="0"/>
                <a:sym typeface="Open Sans" charset="0"/>
              </a:rPr>
              <a:t>Change in 2019: Copernicus dropped the salute, used in the invoice address but also for gender assignment, in their administration system to reduce the amount of collected private data. Mandatory salute was skipped, but the optional statistics entry on gender was added. </a:t>
            </a:r>
          </a:p>
        </p:txBody>
      </p:sp>
      <p:sp>
        <p:nvSpPr>
          <p:cNvPr id="5" name="Shape 19">
            <a:extLst>
              <a:ext uri="{FF2B5EF4-FFF2-40B4-BE49-F238E27FC236}">
                <a16:creationId xmlns="" xmlns:a16="http://schemas.microsoft.com/office/drawing/2014/main" id="{4A9E2E54-CF6D-8947-8643-FF579B7CE88F}"/>
              </a:ext>
            </a:extLst>
          </p:cNvPr>
          <p:cNvSpPr>
            <a:spLocks noChangeArrowheads="1"/>
          </p:cNvSpPr>
          <p:nvPr/>
        </p:nvSpPr>
        <p:spPr bwMode="auto">
          <a:xfrm>
            <a:off x="3215680" y="398857"/>
            <a:ext cx="8544949"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1pPr>
            <a:lvl2pPr marL="37931725" indent="-37474525">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2pPr>
            <a:lvl3pPr marL="1143000" indent="-2286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3pPr>
            <a:lvl4pPr marL="1600200" indent="-2286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4pPr>
            <a:lvl5pPr marL="2057400" indent="-2286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9pPr>
          </a:lstStyle>
          <a:p>
            <a:pPr>
              <a:spcBef>
                <a:spcPct val="50000"/>
              </a:spcBef>
            </a:pPr>
            <a:r>
              <a:rPr lang="en-GB" altLang="nb-NO" b="1" dirty="0">
                <a:solidFill>
                  <a:srgbClr val="BD2B0B"/>
                </a:solidFill>
                <a:latin typeface="Calibri" panose="020F0502020204030204" pitchFamily="34" charset="0"/>
                <a:ea typeface="+mn-ea"/>
                <a:cs typeface="Calibri" panose="020F0502020204030204" pitchFamily="34" charset="0"/>
                <a:sym typeface="Open Sans" panose="020B0606030504020204" pitchFamily="34" charset="0"/>
              </a:rPr>
              <a:t>Available data on gender</a:t>
            </a:r>
          </a:p>
        </p:txBody>
      </p:sp>
      <p:sp>
        <p:nvSpPr>
          <p:cNvPr id="4" name="Right Arrow 3">
            <a:extLst>
              <a:ext uri="{FF2B5EF4-FFF2-40B4-BE49-F238E27FC236}">
                <a16:creationId xmlns="" xmlns:a16="http://schemas.microsoft.com/office/drawing/2014/main" id="{DF3404B2-63AA-634A-B18A-C8957E5487F7}"/>
              </a:ext>
            </a:extLst>
          </p:cNvPr>
          <p:cNvSpPr/>
          <p:nvPr/>
        </p:nvSpPr>
        <p:spPr>
          <a:xfrm>
            <a:off x="335361" y="2590724"/>
            <a:ext cx="576064" cy="733659"/>
          </a:xfrm>
          <a:prstGeom prst="rightArrow">
            <a:avLst/>
          </a:prstGeom>
          <a:solidFill>
            <a:schemeClr val="accent2"/>
          </a:solidFill>
          <a:ln w="25400"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400" rtl="0" eaLnBrk="0" fontAlgn="auto" latinLnBrk="1" hangingPunct="0">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9" name="Rectangle 6">
            <a:extLst>
              <a:ext uri="{FF2B5EF4-FFF2-40B4-BE49-F238E27FC236}">
                <a16:creationId xmlns="" xmlns:a16="http://schemas.microsoft.com/office/drawing/2014/main" id="{613C3AEF-0F91-4686-A8A4-6CE85DB05543}"/>
              </a:ext>
            </a:extLst>
          </p:cNvPr>
          <p:cNvSpPr>
            <a:spLocks noChangeArrowheads="1"/>
          </p:cNvSpPr>
          <p:nvPr/>
        </p:nvSpPr>
        <p:spPr bwMode="auto">
          <a:xfrm>
            <a:off x="1078539" y="2643719"/>
            <a:ext cx="10129125"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457200" indent="-4572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1pPr>
            <a:lvl2pPr marL="37931725" indent="-37474525">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2pPr>
            <a:lvl3pPr marL="1143000" indent="-2286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3pPr>
            <a:lvl4pPr marL="1600200" indent="-2286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4pPr>
            <a:lvl5pPr marL="2057400" indent="-228600">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Helvetica Neue" panose="02000503000000020004" pitchFamily="2" charset="0"/>
                <a:cs typeface="Helvetica Neue" panose="02000503000000020004" pitchFamily="2" charset="0"/>
                <a:sym typeface="Arial" panose="020B0604020202020204" pitchFamily="34" charset="0"/>
              </a:defRPr>
            </a:lvl9pPr>
          </a:lstStyle>
          <a:p>
            <a:pPr marL="0" lvl="0" indent="0">
              <a:spcBef>
                <a:spcPts val="0"/>
              </a:spcBef>
              <a:spcAft>
                <a:spcPts val="900"/>
              </a:spcAft>
              <a:buClr>
                <a:srgbClr val="0072BC"/>
              </a:buClr>
              <a:defRPr/>
            </a:pPr>
            <a:r>
              <a:rPr lang="en-GB" sz="2000" b="1" dirty="0">
                <a:cs typeface="Arial" panose="020B0604020202020204" pitchFamily="34" charset="0"/>
                <a:sym typeface="Open Sans" charset="0"/>
              </a:rPr>
              <a:t>2019: increase in </a:t>
            </a:r>
            <a:r>
              <a:rPr lang="en-GB" sz="2000" b="1" dirty="0">
                <a:solidFill>
                  <a:srgbClr val="FF0000"/>
                </a:solidFill>
                <a:cs typeface="Arial" panose="020B0604020202020204" pitchFamily="34" charset="0"/>
                <a:sym typeface="Open Sans" charset="0"/>
              </a:rPr>
              <a:t>percentage of unavailable gender data</a:t>
            </a:r>
            <a:r>
              <a:rPr lang="en-GB" sz="2000" b="1" dirty="0">
                <a:cs typeface="Arial" panose="020B0604020202020204" pitchFamily="34" charset="0"/>
                <a:sym typeface="Open Sans" charset="0"/>
              </a:rPr>
              <a:t>, that was instead consistently decreasing over the years.</a:t>
            </a:r>
          </a:p>
        </p:txBody>
      </p:sp>
      <p:sp>
        <p:nvSpPr>
          <p:cNvPr id="12" name="Rettangolo con angoli arrotondati 11">
            <a:extLst>
              <a:ext uri="{FF2B5EF4-FFF2-40B4-BE49-F238E27FC236}">
                <a16:creationId xmlns="" xmlns:a16="http://schemas.microsoft.com/office/drawing/2014/main" id="{72F3F6C4-EAF0-4702-99D1-EE6888A168E9}"/>
              </a:ext>
            </a:extLst>
          </p:cNvPr>
          <p:cNvSpPr/>
          <p:nvPr/>
        </p:nvSpPr>
        <p:spPr>
          <a:xfrm>
            <a:off x="6207971" y="4091950"/>
            <a:ext cx="959599" cy="408620"/>
          </a:xfrm>
          <a:prstGeom prst="roundRect">
            <a:avLst/>
          </a:prstGeom>
          <a:noFill/>
          <a:ln w="25400" cap="flat">
            <a:solidFill>
              <a:srgbClr val="FF0000"/>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Arial"/>
              <a:ea typeface="Arial"/>
              <a:cs typeface="Arial"/>
              <a:sym typeface="Arial"/>
            </a:endParaRPr>
          </a:p>
        </p:txBody>
      </p:sp>
      <p:cxnSp>
        <p:nvCxnSpPr>
          <p:cNvPr id="13" name="Connettore 2 12">
            <a:extLst>
              <a:ext uri="{FF2B5EF4-FFF2-40B4-BE49-F238E27FC236}">
                <a16:creationId xmlns="" xmlns:a16="http://schemas.microsoft.com/office/drawing/2014/main" id="{CCDE08AE-05A7-4B7F-98E0-F0A5E8FD0400}"/>
              </a:ext>
            </a:extLst>
          </p:cNvPr>
          <p:cNvCxnSpPr>
            <a:cxnSpLocks/>
          </p:cNvCxnSpPr>
          <p:nvPr/>
        </p:nvCxnSpPr>
        <p:spPr>
          <a:xfrm>
            <a:off x="3809984" y="4971016"/>
            <a:ext cx="2286016" cy="243934"/>
          </a:xfrm>
          <a:prstGeom prst="straightConnector1">
            <a:avLst/>
          </a:prstGeom>
          <a:noFill/>
          <a:ln w="57150" cap="flat">
            <a:solidFill>
              <a:srgbClr val="FF0000"/>
            </a:solidFill>
            <a:prstDash val="solid"/>
            <a:bevel/>
            <a:tailEnd type="triangle"/>
          </a:ln>
          <a:effectLst>
            <a:outerShdw blurRad="38100" dist="20000" dir="5400000" rotWithShape="0">
              <a:srgbClr val="000000">
                <a:alpha val="38000"/>
              </a:srgbClr>
            </a:outerShdw>
          </a:effectLst>
        </p:spPr>
        <p:style>
          <a:lnRef idx="0">
            <a:scrgbClr r="0" g="0" b="0"/>
          </a:lnRef>
          <a:fillRef idx="0">
            <a:scrgbClr r="0" g="0" b="0"/>
          </a:fillRef>
          <a:effectRef idx="0">
            <a:scrgbClr r="0" g="0" b="0"/>
          </a:effectRef>
          <a:fontRef idx="none"/>
        </p:style>
      </p:cxnSp>
      <p:sp>
        <p:nvSpPr>
          <p:cNvPr id="16" name="Segnaposto numero diapositiva 15">
            <a:extLst>
              <a:ext uri="{FF2B5EF4-FFF2-40B4-BE49-F238E27FC236}">
                <a16:creationId xmlns="" xmlns:a16="http://schemas.microsoft.com/office/drawing/2014/main" id="{ED4D40EE-3008-4C7F-9609-B88487238104}"/>
              </a:ext>
            </a:extLst>
          </p:cNvPr>
          <p:cNvSpPr>
            <a:spLocks noGrp="1"/>
          </p:cNvSpPr>
          <p:nvPr>
            <p:ph type="sldNum" sz="quarter" idx="4"/>
          </p:nvPr>
        </p:nvSpPr>
        <p:spPr/>
        <p:txBody>
          <a:bodyPr/>
          <a:lstStyle/>
          <a:p>
            <a:fld id="{AE27855F-4699-4BED-9ABA-37114EF368F9}" type="slidenum">
              <a:rPr lang="en-GB" sz="1800" smtClean="0"/>
              <a:pPr/>
              <a:t>5</a:t>
            </a:fld>
            <a:endParaRPr lang="en-GB" sz="1800"/>
          </a:p>
        </p:txBody>
      </p:sp>
      <p:pic>
        <p:nvPicPr>
          <p:cNvPr id="11" name="Picture 2" descr="Z:\home\sturno\Scrivania\Istantanea_2020-07-09_14-47-27.png"/>
          <p:cNvPicPr>
            <a:picLocks noChangeAspect="1" noChangeArrowheads="1"/>
          </p:cNvPicPr>
          <p:nvPr/>
        </p:nvPicPr>
        <p:blipFill>
          <a:blip r:embed="rId3"/>
          <a:srcRect r="1588"/>
          <a:stretch>
            <a:fillRect/>
          </a:stretch>
        </p:blipFill>
        <p:spPr bwMode="auto">
          <a:xfrm>
            <a:off x="309522" y="99996"/>
            <a:ext cx="2230950" cy="971550"/>
          </a:xfrm>
          <a:prstGeom prst="rect">
            <a:avLst/>
          </a:prstGeom>
          <a:noFill/>
        </p:spPr>
      </p:pic>
    </p:spTree>
    <p:extLst>
      <p:ext uri="{BB962C8B-B14F-4D97-AF65-F5344CB8AC3E}">
        <p14:creationId xmlns="" xmlns:p14="http://schemas.microsoft.com/office/powerpoint/2010/main" val="117075879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ext Box 4"/>
          <p:cNvSpPr txBox="1">
            <a:spLocks noChangeArrowheads="1"/>
          </p:cNvSpPr>
          <p:nvPr/>
        </p:nvSpPr>
        <p:spPr bwMode="auto">
          <a:xfrm>
            <a:off x="4271741" y="274758"/>
            <a:ext cx="489609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it-IT"/>
            </a:defPPr>
            <a:lvl1pPr>
              <a:spcBef>
                <a:spcPct val="50000"/>
              </a:spcBef>
              <a:defRPr sz="2600" b="1">
                <a:solidFill>
                  <a:srgbClr val="0072BC"/>
                </a:solidFill>
                <a:latin typeface="Open Sans" pitchFamily="34" charset="0"/>
                <a:ea typeface="Helvetica Neue" panose="02000503000000020004" pitchFamily="2" charset="0"/>
                <a:cs typeface="Helvetica Neue" panose="02000503000000020004" pitchFamily="2" charset="0"/>
              </a:defRPr>
            </a:lvl1pPr>
            <a:lvl2pPr marL="37931725" indent="-37474525">
              <a:defRPr sz="2400">
                <a:ea typeface="Helvetica Neue" panose="02000503000000020004" pitchFamily="2" charset="0"/>
                <a:cs typeface="Helvetica Neue" panose="02000503000000020004" pitchFamily="2" charset="0"/>
              </a:defRPr>
            </a:lvl2pPr>
            <a:lvl3pPr marL="1143000" indent="-228600">
              <a:defRPr sz="2400">
                <a:ea typeface="Helvetica Neue" panose="02000503000000020004" pitchFamily="2" charset="0"/>
                <a:cs typeface="Helvetica Neue" panose="02000503000000020004" pitchFamily="2" charset="0"/>
              </a:defRPr>
            </a:lvl3pPr>
            <a:lvl4pPr marL="1600200" indent="-228600">
              <a:defRPr sz="2400">
                <a:ea typeface="Helvetica Neue" panose="02000503000000020004" pitchFamily="2" charset="0"/>
                <a:cs typeface="Helvetica Neue" panose="02000503000000020004" pitchFamily="2" charset="0"/>
              </a:defRPr>
            </a:lvl4pPr>
            <a:lvl5pPr marL="2057400" indent="-228600">
              <a:defRPr sz="2400">
                <a:ea typeface="Helvetica Neue" panose="02000503000000020004" pitchFamily="2" charset="0"/>
                <a:cs typeface="Helvetica Neue" panose="02000503000000020004" pitchFamily="2" charset="0"/>
              </a:defRPr>
            </a:lvl5pPr>
            <a:lvl6pPr marL="2514600" indent="-228600" eaLnBrk="0" fontAlgn="base" hangingPunct="0">
              <a:spcBef>
                <a:spcPct val="0"/>
              </a:spcBef>
              <a:spcAft>
                <a:spcPct val="0"/>
              </a:spcAft>
              <a:defRPr sz="2400">
                <a:ea typeface="Helvetica Neue" panose="02000503000000020004" pitchFamily="2" charset="0"/>
                <a:cs typeface="Helvetica Neue" panose="02000503000000020004" pitchFamily="2" charset="0"/>
              </a:defRPr>
            </a:lvl6pPr>
            <a:lvl7pPr marL="2971800" indent="-228600" eaLnBrk="0" fontAlgn="base" hangingPunct="0">
              <a:spcBef>
                <a:spcPct val="0"/>
              </a:spcBef>
              <a:spcAft>
                <a:spcPct val="0"/>
              </a:spcAft>
              <a:defRPr sz="2400">
                <a:ea typeface="Helvetica Neue" panose="02000503000000020004" pitchFamily="2" charset="0"/>
                <a:cs typeface="Helvetica Neue" panose="02000503000000020004" pitchFamily="2" charset="0"/>
              </a:defRPr>
            </a:lvl7pPr>
            <a:lvl8pPr marL="3429000" indent="-228600" eaLnBrk="0" fontAlgn="base" hangingPunct="0">
              <a:spcBef>
                <a:spcPct val="0"/>
              </a:spcBef>
              <a:spcAft>
                <a:spcPct val="0"/>
              </a:spcAft>
              <a:defRPr sz="2400">
                <a:ea typeface="Helvetica Neue" panose="02000503000000020004" pitchFamily="2" charset="0"/>
                <a:cs typeface="Helvetica Neue" panose="02000503000000020004" pitchFamily="2" charset="0"/>
              </a:defRPr>
            </a:lvl8pPr>
            <a:lvl9pPr marL="3886200" indent="-228600" eaLnBrk="0" fontAlgn="base" hangingPunct="0">
              <a:spcBef>
                <a:spcPct val="0"/>
              </a:spcBef>
              <a:spcAft>
                <a:spcPct val="0"/>
              </a:spcAft>
              <a:defRPr sz="2400">
                <a:ea typeface="Helvetica Neue" panose="02000503000000020004" pitchFamily="2" charset="0"/>
                <a:cs typeface="Helvetica Neue" panose="02000503000000020004" pitchFamily="2" charset="0"/>
              </a:defRPr>
            </a:lvl9pPr>
          </a:lstStyle>
          <a:p>
            <a:r>
              <a:rPr lang="en-GB" altLang="nb-NO" sz="2400" dirty="0">
                <a:solidFill>
                  <a:srgbClr val="BD2B0B"/>
                </a:solidFill>
                <a:latin typeface="Calibri" panose="020F0502020204030204" pitchFamily="34" charset="0"/>
                <a:ea typeface="+mn-ea"/>
                <a:cs typeface="Calibri" panose="020F0502020204030204" pitchFamily="34" charset="0"/>
                <a:sym typeface="Open Sans" panose="020B0606030504020204" pitchFamily="34" charset="0"/>
              </a:rPr>
              <a:t>Gender: all participants</a:t>
            </a:r>
          </a:p>
        </p:txBody>
      </p:sp>
      <p:sp>
        <p:nvSpPr>
          <p:cNvPr id="4" name="Rettangolo 3">
            <a:extLst>
              <a:ext uri="{FF2B5EF4-FFF2-40B4-BE49-F238E27FC236}">
                <a16:creationId xmlns="" xmlns:a16="http://schemas.microsoft.com/office/drawing/2014/main" id="{F75CD296-F744-407D-A2F6-DE29FA0BAE1E}"/>
              </a:ext>
            </a:extLst>
          </p:cNvPr>
          <p:cNvSpPr/>
          <p:nvPr/>
        </p:nvSpPr>
        <p:spPr>
          <a:xfrm>
            <a:off x="239350" y="3952627"/>
            <a:ext cx="11713301" cy="1785104"/>
          </a:xfrm>
          <a:prstGeom prst="rect">
            <a:avLst/>
          </a:prstGeom>
        </p:spPr>
        <p:txBody>
          <a:bodyPr wrap="square">
            <a:spAutoFit/>
          </a:bodyPr>
          <a:lstStyle/>
          <a:p>
            <a:r>
              <a:rPr lang="en-GB" sz="2200" dirty="0"/>
              <a:t>As expected, given the academic history of the geosciences as a male - dominated field, a gender gap is observed, with an overall gender breakdown of EGU GA’s attendance of about </a:t>
            </a:r>
            <a:r>
              <a:rPr lang="en-GB" sz="2200" b="1" dirty="0"/>
              <a:t>one third of women and two thirds of men.</a:t>
            </a:r>
          </a:p>
          <a:p>
            <a:r>
              <a:rPr lang="en-GB" sz="2200" dirty="0"/>
              <a:t>On the other hand, </a:t>
            </a:r>
            <a:r>
              <a:rPr lang="en-GB" sz="2200" b="1" dirty="0"/>
              <a:t>the fraction of female attendees is very slightly but constantly increasing in the years.</a:t>
            </a:r>
          </a:p>
        </p:txBody>
      </p:sp>
      <p:pic>
        <p:nvPicPr>
          <p:cNvPr id="5" name="Immagine 4">
            <a:extLst>
              <a:ext uri="{FF2B5EF4-FFF2-40B4-BE49-F238E27FC236}">
                <a16:creationId xmlns="" xmlns:a16="http://schemas.microsoft.com/office/drawing/2014/main" id="{A4AC2E09-5307-4866-B2E6-EE4CD353C1A9}"/>
              </a:ext>
            </a:extLst>
          </p:cNvPr>
          <p:cNvPicPr>
            <a:picLocks noChangeAspect="1"/>
          </p:cNvPicPr>
          <p:nvPr/>
        </p:nvPicPr>
        <p:blipFill>
          <a:blip r:embed="rId2"/>
          <a:stretch>
            <a:fillRect/>
          </a:stretch>
        </p:blipFill>
        <p:spPr>
          <a:xfrm>
            <a:off x="2696412" y="1214422"/>
            <a:ext cx="6328546" cy="2534298"/>
          </a:xfrm>
          <a:prstGeom prst="rect">
            <a:avLst/>
          </a:prstGeom>
        </p:spPr>
      </p:pic>
      <p:sp>
        <p:nvSpPr>
          <p:cNvPr id="2" name="Segnaposto numero diapositiva 1">
            <a:extLst>
              <a:ext uri="{FF2B5EF4-FFF2-40B4-BE49-F238E27FC236}">
                <a16:creationId xmlns="" xmlns:a16="http://schemas.microsoft.com/office/drawing/2014/main" id="{A0992F2D-8DF0-4116-999E-035CE6B0E9ED}"/>
              </a:ext>
            </a:extLst>
          </p:cNvPr>
          <p:cNvSpPr>
            <a:spLocks noGrp="1"/>
          </p:cNvSpPr>
          <p:nvPr>
            <p:ph type="sldNum" sz="quarter" idx="4"/>
          </p:nvPr>
        </p:nvSpPr>
        <p:spPr/>
        <p:txBody>
          <a:bodyPr/>
          <a:lstStyle/>
          <a:p>
            <a:fld id="{AE27855F-4699-4BED-9ABA-37114EF368F9}" type="slidenum">
              <a:rPr lang="en-GB" sz="1800" smtClean="0"/>
              <a:pPr/>
              <a:t>6</a:t>
            </a:fld>
            <a:endParaRPr lang="en-GB" sz="1800"/>
          </a:p>
        </p:txBody>
      </p:sp>
      <p:pic>
        <p:nvPicPr>
          <p:cNvPr id="7" name="Picture 2" descr="Z:\home\sturno\Scrivania\Istantanea_2020-07-09_14-47-27.png"/>
          <p:cNvPicPr>
            <a:picLocks noChangeAspect="1" noChangeArrowheads="1"/>
          </p:cNvPicPr>
          <p:nvPr/>
        </p:nvPicPr>
        <p:blipFill>
          <a:blip r:embed="rId3"/>
          <a:srcRect r="1588"/>
          <a:stretch>
            <a:fillRect/>
          </a:stretch>
        </p:blipFill>
        <p:spPr bwMode="auto">
          <a:xfrm>
            <a:off x="309522" y="99996"/>
            <a:ext cx="2230950" cy="971550"/>
          </a:xfrm>
          <a:prstGeom prst="rect">
            <a:avLst/>
          </a:prstGeom>
          <a:noFill/>
        </p:spPr>
      </p:pic>
    </p:spTree>
    <p:extLst>
      <p:ext uri="{BB962C8B-B14F-4D97-AF65-F5344CB8AC3E}">
        <p14:creationId xmlns="" xmlns:p14="http://schemas.microsoft.com/office/powerpoint/2010/main" val="3531383567"/>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 xmlns:a16="http://schemas.microsoft.com/office/drawing/2014/main" id="{0FF03DD9-82CB-4250-9711-F4F3E9E10DF6}"/>
              </a:ext>
            </a:extLst>
          </p:cNvPr>
          <p:cNvPicPr>
            <a:picLocks noChangeAspect="1"/>
          </p:cNvPicPr>
          <p:nvPr/>
        </p:nvPicPr>
        <p:blipFill>
          <a:blip r:embed="rId2"/>
          <a:stretch>
            <a:fillRect/>
          </a:stretch>
        </p:blipFill>
        <p:spPr>
          <a:xfrm>
            <a:off x="2738414" y="1500174"/>
            <a:ext cx="6357982" cy="2546086"/>
          </a:xfrm>
          <a:prstGeom prst="rect">
            <a:avLst/>
          </a:prstGeom>
        </p:spPr>
      </p:pic>
      <p:sp>
        <p:nvSpPr>
          <p:cNvPr id="7173" name="Text Box 4"/>
          <p:cNvSpPr txBox="1">
            <a:spLocks noChangeArrowheads="1"/>
          </p:cNvSpPr>
          <p:nvPr/>
        </p:nvSpPr>
        <p:spPr bwMode="auto">
          <a:xfrm>
            <a:off x="4249277" y="366554"/>
            <a:ext cx="3489797"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it-IT"/>
            </a:defPPr>
            <a:lvl1pPr eaLnBrk="1" hangingPunct="1">
              <a:spcBef>
                <a:spcPct val="50000"/>
              </a:spcBef>
              <a:defRPr sz="2600" b="1">
                <a:solidFill>
                  <a:srgbClr val="0072BC"/>
                </a:solidFill>
                <a:latin typeface="Open Sans"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GB" altLang="nb-NO" sz="2400" dirty="0">
                <a:solidFill>
                  <a:srgbClr val="BD2B0B"/>
                </a:solidFill>
                <a:latin typeface="Calibri" panose="020F0502020204030204" pitchFamily="34" charset="0"/>
                <a:cs typeface="Calibri" panose="020F0502020204030204" pitchFamily="34" charset="0"/>
                <a:sym typeface="Open Sans" panose="020B0606030504020204" pitchFamily="34" charset="0"/>
              </a:rPr>
              <a:t>Gender: conveners</a:t>
            </a:r>
          </a:p>
        </p:txBody>
      </p:sp>
      <p:cxnSp>
        <p:nvCxnSpPr>
          <p:cNvPr id="9" name="Connettore 2 8">
            <a:extLst>
              <a:ext uri="{FF2B5EF4-FFF2-40B4-BE49-F238E27FC236}">
                <a16:creationId xmlns="" xmlns:a16="http://schemas.microsoft.com/office/drawing/2014/main" id="{0CBE244D-B763-4A23-96DC-30B70193F943}"/>
              </a:ext>
            </a:extLst>
          </p:cNvPr>
          <p:cNvCxnSpPr>
            <a:cxnSpLocks/>
          </p:cNvCxnSpPr>
          <p:nvPr/>
        </p:nvCxnSpPr>
        <p:spPr>
          <a:xfrm flipV="1">
            <a:off x="3667108" y="3190144"/>
            <a:ext cx="3786214" cy="141736"/>
          </a:xfrm>
          <a:prstGeom prst="straightConnector1">
            <a:avLst/>
          </a:prstGeom>
          <a:noFill/>
          <a:ln w="57150" cap="flat">
            <a:solidFill>
              <a:srgbClr val="FF0000"/>
            </a:solidFill>
            <a:prstDash val="solid"/>
            <a:bevel/>
            <a:tailEnd type="triangle"/>
          </a:ln>
          <a:effectLst>
            <a:outerShdw blurRad="38100" dist="20000" dir="5400000" rotWithShape="0">
              <a:srgbClr val="000000">
                <a:alpha val="38000"/>
              </a:srgbClr>
            </a:outerShdw>
          </a:effectLst>
        </p:spPr>
        <p:style>
          <a:lnRef idx="0">
            <a:scrgbClr r="0" g="0" b="0"/>
          </a:lnRef>
          <a:fillRef idx="0">
            <a:scrgbClr r="0" g="0" b="0"/>
          </a:fillRef>
          <a:effectRef idx="0">
            <a:scrgbClr r="0" g="0" b="0"/>
          </a:effectRef>
          <a:fontRef idx="none"/>
        </p:style>
      </p:cxnSp>
      <p:sp>
        <p:nvSpPr>
          <p:cNvPr id="13" name="CasellaDiTesto 12">
            <a:extLst>
              <a:ext uri="{FF2B5EF4-FFF2-40B4-BE49-F238E27FC236}">
                <a16:creationId xmlns="" xmlns:a16="http://schemas.microsoft.com/office/drawing/2014/main" id="{5F4AA9DD-8EC3-4CFF-9D66-FA3AEF29F2A3}"/>
              </a:ext>
            </a:extLst>
          </p:cNvPr>
          <p:cNvSpPr txBox="1"/>
          <p:nvPr/>
        </p:nvSpPr>
        <p:spPr>
          <a:xfrm>
            <a:off x="9026326" y="3075057"/>
            <a:ext cx="2872693" cy="707886"/>
          </a:xfrm>
          <a:prstGeom prst="rect">
            <a:avLst/>
          </a:prstGeom>
        </p:spPr>
        <p:txBody>
          <a:bodyPr wrap="square">
            <a:spAutoFit/>
          </a:bodyPr>
          <a:lstStyle>
            <a:defPPr>
              <a:defRPr lang="it-IT"/>
            </a:defPPr>
            <a:lvl1pPr>
              <a:defRPr sz="2000" i="1">
                <a:solidFill>
                  <a:srgbClr val="00B050"/>
                </a:solidFill>
                <a:latin typeface="OpenSans"/>
              </a:defRPr>
            </a:lvl1pPr>
          </a:lstStyle>
          <a:p>
            <a:r>
              <a:rPr lang="it-IT" b="1" i="0" dirty="0" err="1">
                <a:solidFill>
                  <a:srgbClr val="FF0000"/>
                </a:solidFill>
                <a:sym typeface="Arial"/>
              </a:rPr>
              <a:t>Steep</a:t>
            </a:r>
            <a:r>
              <a:rPr lang="it-IT" b="1" i="0" dirty="0">
                <a:solidFill>
                  <a:srgbClr val="FF0000"/>
                </a:solidFill>
                <a:sym typeface="Arial"/>
              </a:rPr>
              <a:t> </a:t>
            </a:r>
            <a:r>
              <a:rPr lang="it-IT" b="1" i="0" dirty="0" err="1">
                <a:solidFill>
                  <a:srgbClr val="FF0000"/>
                </a:solidFill>
                <a:sym typeface="Arial"/>
              </a:rPr>
              <a:t>increase</a:t>
            </a:r>
            <a:r>
              <a:rPr lang="it-IT" b="1" i="0" dirty="0">
                <a:solidFill>
                  <a:srgbClr val="FF0000"/>
                </a:solidFill>
                <a:sym typeface="Arial"/>
              </a:rPr>
              <a:t> of </a:t>
            </a:r>
            <a:r>
              <a:rPr lang="it-IT" b="1" i="0" dirty="0" err="1">
                <a:solidFill>
                  <a:srgbClr val="FF0000"/>
                </a:solidFill>
                <a:sym typeface="Arial"/>
              </a:rPr>
              <a:t>female</a:t>
            </a:r>
            <a:r>
              <a:rPr lang="it-IT" b="1" i="0" dirty="0">
                <a:solidFill>
                  <a:srgbClr val="FF0000"/>
                </a:solidFill>
                <a:sym typeface="Arial"/>
              </a:rPr>
              <a:t> </a:t>
            </a:r>
            <a:r>
              <a:rPr lang="it-IT" b="1" i="0" dirty="0" err="1">
                <a:solidFill>
                  <a:srgbClr val="FF0000"/>
                </a:solidFill>
                <a:sym typeface="Arial"/>
              </a:rPr>
              <a:t>conveners</a:t>
            </a:r>
            <a:endParaRPr lang="en-GB" b="1" i="0" dirty="0">
              <a:solidFill>
                <a:srgbClr val="FF0000"/>
              </a:solidFill>
              <a:sym typeface="Arial"/>
            </a:endParaRPr>
          </a:p>
        </p:txBody>
      </p:sp>
      <p:sp>
        <p:nvSpPr>
          <p:cNvPr id="8" name="CasellaDiTesto 7">
            <a:extLst>
              <a:ext uri="{FF2B5EF4-FFF2-40B4-BE49-F238E27FC236}">
                <a16:creationId xmlns="" xmlns:a16="http://schemas.microsoft.com/office/drawing/2014/main" id="{BB250115-3E8B-46C8-AF76-EED287ED9394}"/>
              </a:ext>
            </a:extLst>
          </p:cNvPr>
          <p:cNvSpPr txBox="1"/>
          <p:nvPr/>
        </p:nvSpPr>
        <p:spPr>
          <a:xfrm>
            <a:off x="246976" y="4306233"/>
            <a:ext cx="11698048" cy="1446550"/>
          </a:xfrm>
          <a:prstGeom prst="rect">
            <a:avLst/>
          </a:prstGeom>
        </p:spPr>
        <p:txBody>
          <a:bodyPr wrap="square">
            <a:spAutoFit/>
          </a:bodyPr>
          <a:lstStyle>
            <a:defPPr>
              <a:defRPr lang="it-IT"/>
            </a:defPPr>
            <a:lvl1pPr>
              <a:defRPr sz="2400">
                <a:latin typeface="OpenSans"/>
              </a:defRPr>
            </a:lvl1pPr>
          </a:lstStyle>
          <a:p>
            <a:r>
              <a:rPr lang="en-GB" sz="2200" dirty="0"/>
              <a:t>When looking at </a:t>
            </a:r>
            <a:r>
              <a:rPr lang="en-GB" sz="2200" b="1" dirty="0"/>
              <a:t>organisational roles</a:t>
            </a:r>
            <a:r>
              <a:rPr lang="en-GB" sz="2200" dirty="0"/>
              <a:t>, </a:t>
            </a:r>
            <a:r>
              <a:rPr lang="en-GB" sz="2200" b="1" dirty="0"/>
              <a:t>much steeper is the increase in the fraction of female conveners</a:t>
            </a:r>
            <a:r>
              <a:rPr lang="en-GB" sz="2200" dirty="0"/>
              <a:t>: the percentage of female conveners was 30.1% in 2018 (33.7% in 2019, perhaps not reliable in terms of gender data), that is much closer to that of the overall female attendees, whereas it was about 26% only 3 years earlier.</a:t>
            </a:r>
            <a:endParaRPr lang="en-GB" sz="2200" i="1" dirty="0">
              <a:solidFill>
                <a:srgbClr val="00B050"/>
              </a:solidFill>
            </a:endParaRPr>
          </a:p>
        </p:txBody>
      </p:sp>
      <p:sp>
        <p:nvSpPr>
          <p:cNvPr id="11" name="Segnaposto numero diapositiva 10">
            <a:extLst>
              <a:ext uri="{FF2B5EF4-FFF2-40B4-BE49-F238E27FC236}">
                <a16:creationId xmlns="" xmlns:a16="http://schemas.microsoft.com/office/drawing/2014/main" id="{E7A6DE4C-E84D-4628-AD97-2BFC9528CB41}"/>
              </a:ext>
            </a:extLst>
          </p:cNvPr>
          <p:cNvSpPr>
            <a:spLocks noGrp="1"/>
          </p:cNvSpPr>
          <p:nvPr>
            <p:ph type="sldNum" sz="quarter" idx="4"/>
          </p:nvPr>
        </p:nvSpPr>
        <p:spPr/>
        <p:txBody>
          <a:bodyPr/>
          <a:lstStyle/>
          <a:p>
            <a:fld id="{AE27855F-4699-4BED-9ABA-37114EF368F9}" type="slidenum">
              <a:rPr lang="en-GB" sz="1800" smtClean="0"/>
              <a:pPr/>
              <a:t>7</a:t>
            </a:fld>
            <a:endParaRPr lang="en-GB" sz="1800" dirty="0"/>
          </a:p>
        </p:txBody>
      </p:sp>
      <p:pic>
        <p:nvPicPr>
          <p:cNvPr id="12" name="Picture 2" descr="Z:\home\sturno\Scrivania\Istantanea_2020-07-09_14-47-27.png"/>
          <p:cNvPicPr>
            <a:picLocks noChangeAspect="1" noChangeArrowheads="1"/>
          </p:cNvPicPr>
          <p:nvPr/>
        </p:nvPicPr>
        <p:blipFill>
          <a:blip r:embed="rId3"/>
          <a:srcRect r="1588"/>
          <a:stretch>
            <a:fillRect/>
          </a:stretch>
        </p:blipFill>
        <p:spPr bwMode="auto">
          <a:xfrm>
            <a:off x="309522" y="171434"/>
            <a:ext cx="2230950" cy="971550"/>
          </a:xfrm>
          <a:prstGeom prst="rect">
            <a:avLst/>
          </a:prstGeom>
          <a:noFill/>
        </p:spPr>
      </p:pic>
    </p:spTree>
    <p:extLst>
      <p:ext uri="{BB962C8B-B14F-4D97-AF65-F5344CB8AC3E}">
        <p14:creationId xmlns="" xmlns:p14="http://schemas.microsoft.com/office/powerpoint/2010/main" val="3486731500"/>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ext Box 4"/>
          <p:cNvSpPr txBox="1">
            <a:spLocks noChangeArrowheads="1"/>
          </p:cNvSpPr>
          <p:nvPr/>
        </p:nvSpPr>
        <p:spPr bwMode="auto">
          <a:xfrm>
            <a:off x="1873237" y="1513141"/>
            <a:ext cx="8799476"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it-IT"/>
            </a:defPPr>
            <a:lvl1pPr eaLnBrk="1" hangingPunct="1">
              <a:spcBef>
                <a:spcPct val="50000"/>
              </a:spcBef>
              <a:defRPr sz="2600" b="1">
                <a:solidFill>
                  <a:srgbClr val="0072BC"/>
                </a:solidFill>
                <a:latin typeface="Open Sans"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GB" altLang="nb-NO" sz="2400" dirty="0">
                <a:solidFill>
                  <a:srgbClr val="BD2B0B"/>
                </a:solidFill>
                <a:latin typeface="Calibri" panose="020F0502020204030204" pitchFamily="34" charset="0"/>
                <a:cs typeface="Calibri" panose="020F0502020204030204" pitchFamily="34" charset="0"/>
                <a:sym typeface="Open Sans" panose="020B0606030504020204" pitchFamily="34" charset="0"/>
              </a:rPr>
              <a:t>Gender: first authors and oral presenters</a:t>
            </a:r>
          </a:p>
        </p:txBody>
      </p:sp>
      <p:sp>
        <p:nvSpPr>
          <p:cNvPr id="8" name="CasellaDiTesto 7">
            <a:extLst>
              <a:ext uri="{FF2B5EF4-FFF2-40B4-BE49-F238E27FC236}">
                <a16:creationId xmlns="" xmlns:a16="http://schemas.microsoft.com/office/drawing/2014/main" id="{BB250115-3E8B-46C8-AF76-EED287ED9394}"/>
              </a:ext>
            </a:extLst>
          </p:cNvPr>
          <p:cNvSpPr txBox="1"/>
          <p:nvPr/>
        </p:nvSpPr>
        <p:spPr>
          <a:xfrm>
            <a:off x="367880" y="2406560"/>
            <a:ext cx="11810189" cy="2308324"/>
          </a:xfrm>
          <a:prstGeom prst="rect">
            <a:avLst/>
          </a:prstGeom>
        </p:spPr>
        <p:txBody>
          <a:bodyPr wrap="square">
            <a:spAutoFit/>
          </a:bodyPr>
          <a:lstStyle>
            <a:defPPr>
              <a:defRPr lang="it-IT"/>
            </a:defPPr>
            <a:lvl1pPr>
              <a:defRPr sz="2400">
                <a:latin typeface="OpenSans"/>
              </a:defRPr>
            </a:lvl1pPr>
          </a:lstStyle>
          <a:p>
            <a:r>
              <a:rPr lang="en-GB" b="1" dirty="0"/>
              <a:t>Percentage of female colleagues among the first authors: 33-34%: </a:t>
            </a:r>
            <a:r>
              <a:rPr lang="en-GB" dirty="0"/>
              <a:t>slight increase over the years and </a:t>
            </a:r>
            <a:r>
              <a:rPr lang="en-GB" b="1" dirty="0"/>
              <a:t>very close to the percentage of female attendees.</a:t>
            </a:r>
          </a:p>
          <a:p>
            <a:endParaRPr lang="en-GB" dirty="0"/>
          </a:p>
          <a:p>
            <a:r>
              <a:rPr lang="en-GB" b="1" dirty="0"/>
              <a:t>Percentage of female colleagues among the oral presenters: 30-31% </a:t>
            </a:r>
            <a:r>
              <a:rPr lang="en-GB" dirty="0"/>
              <a:t>despite a very slight increase over the years, it is always (including the dubious 2019 year) </a:t>
            </a:r>
            <a:r>
              <a:rPr lang="en-GB" dirty="0">
                <a:sym typeface="Symbol" panose="05050102010706020507" pitchFamily="18" charset="2"/>
              </a:rPr>
              <a:t></a:t>
            </a:r>
            <a:r>
              <a:rPr lang="en-GB" b="1" dirty="0"/>
              <a:t>2% lower than the percentage of female attendees (33-34%).</a:t>
            </a:r>
          </a:p>
        </p:txBody>
      </p:sp>
      <p:sp>
        <p:nvSpPr>
          <p:cNvPr id="3" name="Segnaposto numero diapositiva 2">
            <a:extLst>
              <a:ext uri="{FF2B5EF4-FFF2-40B4-BE49-F238E27FC236}">
                <a16:creationId xmlns="" xmlns:a16="http://schemas.microsoft.com/office/drawing/2014/main" id="{86BB402C-8F39-4874-B6D7-02775FDE2B60}"/>
              </a:ext>
            </a:extLst>
          </p:cNvPr>
          <p:cNvSpPr>
            <a:spLocks noGrp="1"/>
          </p:cNvSpPr>
          <p:nvPr>
            <p:ph type="sldNum" sz="quarter" idx="4"/>
          </p:nvPr>
        </p:nvSpPr>
        <p:spPr/>
        <p:txBody>
          <a:bodyPr/>
          <a:lstStyle/>
          <a:p>
            <a:fld id="{AE27855F-4699-4BED-9ABA-37114EF368F9}" type="slidenum">
              <a:rPr lang="en-GB" sz="1800" smtClean="0"/>
              <a:pPr/>
              <a:t>8</a:t>
            </a:fld>
            <a:endParaRPr lang="en-GB" sz="1800" dirty="0"/>
          </a:p>
        </p:txBody>
      </p:sp>
      <p:pic>
        <p:nvPicPr>
          <p:cNvPr id="6" name="Picture 2" descr="Z:\home\sturno\Scrivania\Istantanea_2020-07-09_14-47-27.png"/>
          <p:cNvPicPr>
            <a:picLocks noChangeAspect="1" noChangeArrowheads="1"/>
          </p:cNvPicPr>
          <p:nvPr/>
        </p:nvPicPr>
        <p:blipFill>
          <a:blip r:embed="rId2"/>
          <a:srcRect r="1588"/>
          <a:stretch>
            <a:fillRect/>
          </a:stretch>
        </p:blipFill>
        <p:spPr bwMode="auto">
          <a:xfrm>
            <a:off x="309522" y="-24"/>
            <a:ext cx="2230950" cy="971550"/>
          </a:xfrm>
          <a:prstGeom prst="rect">
            <a:avLst/>
          </a:prstGeom>
          <a:noFill/>
        </p:spPr>
      </p:pic>
    </p:spTree>
    <p:extLst>
      <p:ext uri="{BB962C8B-B14F-4D97-AF65-F5344CB8AC3E}">
        <p14:creationId xmlns="" xmlns:p14="http://schemas.microsoft.com/office/powerpoint/2010/main" val="4169781471"/>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 xmlns:a16="http://schemas.microsoft.com/office/drawing/2014/main" id="{BBEA4064-6935-48C7-B812-5DD8B705BF01}"/>
              </a:ext>
            </a:extLst>
          </p:cNvPr>
          <p:cNvPicPr>
            <a:picLocks noChangeAspect="1"/>
          </p:cNvPicPr>
          <p:nvPr/>
        </p:nvPicPr>
        <p:blipFill>
          <a:blip r:embed="rId2"/>
          <a:stretch>
            <a:fillRect/>
          </a:stretch>
        </p:blipFill>
        <p:spPr>
          <a:xfrm>
            <a:off x="2701935" y="1104501"/>
            <a:ext cx="5537205" cy="2896003"/>
          </a:xfrm>
          <a:prstGeom prst="rect">
            <a:avLst/>
          </a:prstGeom>
        </p:spPr>
      </p:pic>
      <p:sp>
        <p:nvSpPr>
          <p:cNvPr id="7173" name="Text Box 4"/>
          <p:cNvSpPr txBox="1">
            <a:spLocks noChangeArrowheads="1"/>
          </p:cNvSpPr>
          <p:nvPr/>
        </p:nvSpPr>
        <p:spPr bwMode="auto">
          <a:xfrm>
            <a:off x="3976925" y="283156"/>
            <a:ext cx="4905157"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it-IT"/>
            </a:defPPr>
            <a:lvl1pPr eaLnBrk="1" hangingPunct="1">
              <a:spcBef>
                <a:spcPct val="50000"/>
              </a:spcBef>
              <a:defRPr sz="2600" b="1">
                <a:solidFill>
                  <a:srgbClr val="0072BC"/>
                </a:solidFill>
                <a:latin typeface="Open Sans"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GB" altLang="nb-NO" sz="2400" dirty="0">
                <a:solidFill>
                  <a:srgbClr val="BD2B0B"/>
                </a:solidFill>
                <a:latin typeface="Calibri" panose="020F0502020204030204" pitchFamily="34" charset="0"/>
                <a:cs typeface="Calibri" panose="020F0502020204030204" pitchFamily="34" charset="0"/>
                <a:sym typeface="Open Sans" panose="020B0606030504020204" pitchFamily="34" charset="0"/>
              </a:rPr>
              <a:t>Early Career Scientists (ECS)</a:t>
            </a:r>
          </a:p>
        </p:txBody>
      </p:sp>
      <p:cxnSp>
        <p:nvCxnSpPr>
          <p:cNvPr id="9" name="Connettore 2 8">
            <a:extLst>
              <a:ext uri="{FF2B5EF4-FFF2-40B4-BE49-F238E27FC236}">
                <a16:creationId xmlns="" xmlns:a16="http://schemas.microsoft.com/office/drawing/2014/main" id="{0CBE244D-B763-4A23-96DC-30B70193F943}"/>
              </a:ext>
            </a:extLst>
          </p:cNvPr>
          <p:cNvCxnSpPr>
            <a:cxnSpLocks/>
          </p:cNvCxnSpPr>
          <p:nvPr/>
        </p:nvCxnSpPr>
        <p:spPr>
          <a:xfrm flipV="1">
            <a:off x="3738546" y="2857495"/>
            <a:ext cx="4357718" cy="214315"/>
          </a:xfrm>
          <a:prstGeom prst="straightConnector1">
            <a:avLst/>
          </a:prstGeom>
          <a:noFill/>
          <a:ln w="57150" cap="flat">
            <a:solidFill>
              <a:srgbClr val="FF0000"/>
            </a:solidFill>
            <a:prstDash val="solid"/>
            <a:bevel/>
            <a:tailEnd type="triangle"/>
          </a:ln>
          <a:effectLst>
            <a:outerShdw blurRad="38100" dist="20000" dir="5400000" rotWithShape="0">
              <a:srgbClr val="000000">
                <a:alpha val="38000"/>
              </a:srgbClr>
            </a:outerShdw>
          </a:effectLst>
        </p:spPr>
        <p:style>
          <a:lnRef idx="0">
            <a:scrgbClr r="0" g="0" b="0"/>
          </a:lnRef>
          <a:fillRef idx="0">
            <a:scrgbClr r="0" g="0" b="0"/>
          </a:fillRef>
          <a:effectRef idx="0">
            <a:scrgbClr r="0" g="0" b="0"/>
          </a:effectRef>
          <a:fontRef idx="none"/>
        </p:style>
      </p:cxnSp>
      <p:sp>
        <p:nvSpPr>
          <p:cNvPr id="13" name="CasellaDiTesto 12">
            <a:extLst>
              <a:ext uri="{FF2B5EF4-FFF2-40B4-BE49-F238E27FC236}">
                <a16:creationId xmlns="" xmlns:a16="http://schemas.microsoft.com/office/drawing/2014/main" id="{5F4AA9DD-8EC3-4CFF-9D66-FA3AEF29F2A3}"/>
              </a:ext>
            </a:extLst>
          </p:cNvPr>
          <p:cNvSpPr txBox="1"/>
          <p:nvPr/>
        </p:nvSpPr>
        <p:spPr>
          <a:xfrm>
            <a:off x="9168341" y="2217752"/>
            <a:ext cx="2915235" cy="6463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lang="it-IT" b="1" dirty="0">
                <a:solidFill>
                  <a:srgbClr val="FF0000"/>
                </a:solidFill>
                <a:latin typeface="Arial"/>
                <a:ea typeface="Arial"/>
                <a:cs typeface="Arial"/>
                <a:sym typeface="Arial"/>
              </a:rPr>
              <a:t>% of ECS </a:t>
            </a:r>
            <a:r>
              <a:rPr kumimoji="0" lang="it-IT" sz="1800" b="1" i="0" u="none" strike="noStrike" cap="none" spc="0" normalizeH="0" baseline="0" dirty="0" err="1">
                <a:ln>
                  <a:noFill/>
                </a:ln>
                <a:solidFill>
                  <a:srgbClr val="FF0000"/>
                </a:solidFill>
                <a:effectLst/>
                <a:uFillTx/>
                <a:latin typeface="Arial"/>
                <a:ea typeface="Arial"/>
                <a:cs typeface="Arial"/>
                <a:sym typeface="Arial"/>
              </a:rPr>
              <a:t>increase</a:t>
            </a:r>
            <a:r>
              <a:rPr kumimoji="0" lang="it-IT" sz="1800" b="1" i="0" u="none" strike="noStrike" cap="none" spc="0" normalizeH="0" baseline="0" dirty="0">
                <a:ln>
                  <a:noFill/>
                </a:ln>
                <a:solidFill>
                  <a:srgbClr val="FF0000"/>
                </a:solidFill>
                <a:effectLst/>
                <a:uFillTx/>
                <a:latin typeface="Arial"/>
                <a:ea typeface="Arial"/>
                <a:cs typeface="Arial"/>
                <a:sym typeface="Arial"/>
              </a:rPr>
              <a:t> </a:t>
            </a:r>
            <a:r>
              <a:rPr kumimoji="0" lang="it-IT" sz="1800" b="1" i="0" u="none" strike="noStrike" cap="none" spc="0" normalizeH="0" baseline="0" dirty="0" err="1">
                <a:ln>
                  <a:noFill/>
                </a:ln>
                <a:solidFill>
                  <a:srgbClr val="FF0000"/>
                </a:solidFill>
                <a:effectLst/>
                <a:uFillTx/>
                <a:latin typeface="Arial"/>
                <a:ea typeface="Arial"/>
                <a:cs typeface="Arial"/>
                <a:sym typeface="Arial"/>
              </a:rPr>
              <a:t>every</a:t>
            </a:r>
            <a:r>
              <a:rPr kumimoji="0" lang="it-IT" sz="1800" b="1" i="0" u="none" strike="noStrike" cap="none" spc="0" normalizeH="0" baseline="0" dirty="0">
                <a:ln>
                  <a:noFill/>
                </a:ln>
                <a:solidFill>
                  <a:srgbClr val="FF0000"/>
                </a:solidFill>
                <a:effectLst/>
                <a:uFillTx/>
                <a:latin typeface="Arial"/>
                <a:ea typeface="Arial"/>
                <a:cs typeface="Arial"/>
                <a:sym typeface="Arial"/>
              </a:rPr>
              <a:t> </a:t>
            </a:r>
            <a:r>
              <a:rPr kumimoji="0" lang="it-IT" sz="1800" b="1" i="0" u="none" strike="noStrike" cap="none" spc="0" normalizeH="0" baseline="0" dirty="0" err="1">
                <a:ln>
                  <a:noFill/>
                </a:ln>
                <a:solidFill>
                  <a:srgbClr val="FF0000"/>
                </a:solidFill>
                <a:effectLst/>
                <a:uFillTx/>
                <a:latin typeface="Arial"/>
                <a:ea typeface="Arial"/>
                <a:cs typeface="Arial"/>
                <a:sym typeface="Arial"/>
              </a:rPr>
              <a:t>year</a:t>
            </a:r>
            <a:endParaRPr kumimoji="0" lang="en-GB" sz="1800" b="1" i="0" u="none" strike="noStrike" cap="none" spc="0" normalizeH="0" baseline="0" dirty="0">
              <a:ln>
                <a:noFill/>
              </a:ln>
              <a:solidFill>
                <a:srgbClr val="FF0000"/>
              </a:solidFill>
              <a:effectLst/>
              <a:uFillTx/>
              <a:latin typeface="Arial"/>
              <a:ea typeface="Arial"/>
              <a:cs typeface="Arial"/>
              <a:sym typeface="Arial"/>
            </a:endParaRPr>
          </a:p>
        </p:txBody>
      </p:sp>
      <p:sp>
        <p:nvSpPr>
          <p:cNvPr id="8" name="CasellaDiTesto 7">
            <a:extLst>
              <a:ext uri="{FF2B5EF4-FFF2-40B4-BE49-F238E27FC236}">
                <a16:creationId xmlns="" xmlns:a16="http://schemas.microsoft.com/office/drawing/2014/main" id="{BB250115-3E8B-46C8-AF76-EED287ED9394}"/>
              </a:ext>
            </a:extLst>
          </p:cNvPr>
          <p:cNvSpPr txBox="1"/>
          <p:nvPr/>
        </p:nvSpPr>
        <p:spPr>
          <a:xfrm>
            <a:off x="246976" y="4149080"/>
            <a:ext cx="11698048" cy="2123658"/>
          </a:xfrm>
          <a:prstGeom prst="rect">
            <a:avLst/>
          </a:prstGeom>
        </p:spPr>
        <p:txBody>
          <a:bodyPr wrap="square">
            <a:spAutoFit/>
          </a:bodyPr>
          <a:lstStyle>
            <a:defPPr>
              <a:defRPr lang="it-IT"/>
            </a:defPPr>
            <a:lvl1pPr>
              <a:defRPr sz="2400">
                <a:latin typeface="OpenSans"/>
              </a:defRPr>
            </a:lvl1pPr>
          </a:lstStyle>
          <a:p>
            <a:r>
              <a:rPr lang="en-GB" dirty="0"/>
              <a:t>Looking at career stages, </a:t>
            </a:r>
            <a:r>
              <a:rPr lang="en-GB" b="1" dirty="0"/>
              <a:t>the fraction of early-career scientists* among the overall attendees is substantially increased </a:t>
            </a:r>
            <a:r>
              <a:rPr lang="en-GB" dirty="0"/>
              <a:t>in the last years (from 43% in 2015 to 52% in 2019)</a:t>
            </a:r>
          </a:p>
          <a:p>
            <a:endParaRPr lang="en-GB" sz="2000" i="1" dirty="0"/>
          </a:p>
          <a:p>
            <a:r>
              <a:rPr lang="en-GB" sz="2000" i="1" dirty="0"/>
              <a:t>*ECS: under- or postgraduate student or a scientist who has received their highest degree (BSc, MSc, or PhD) within the past 7 years, excluding parental leaves</a:t>
            </a:r>
          </a:p>
        </p:txBody>
      </p:sp>
      <p:sp>
        <p:nvSpPr>
          <p:cNvPr id="3" name="Segnaposto numero diapositiva 2">
            <a:extLst>
              <a:ext uri="{FF2B5EF4-FFF2-40B4-BE49-F238E27FC236}">
                <a16:creationId xmlns="" xmlns:a16="http://schemas.microsoft.com/office/drawing/2014/main" id="{4DCDE872-0B0B-487C-9CBC-C4C78828CF30}"/>
              </a:ext>
            </a:extLst>
          </p:cNvPr>
          <p:cNvSpPr>
            <a:spLocks noGrp="1"/>
          </p:cNvSpPr>
          <p:nvPr>
            <p:ph type="sldNum" sz="quarter" idx="4"/>
          </p:nvPr>
        </p:nvSpPr>
        <p:spPr/>
        <p:txBody>
          <a:bodyPr/>
          <a:lstStyle/>
          <a:p>
            <a:fld id="{AE27855F-4699-4BED-9ABA-37114EF368F9}" type="slidenum">
              <a:rPr lang="en-GB" sz="1800" smtClean="0"/>
              <a:pPr/>
              <a:t>9</a:t>
            </a:fld>
            <a:endParaRPr lang="en-GB" sz="1800"/>
          </a:p>
        </p:txBody>
      </p:sp>
      <p:pic>
        <p:nvPicPr>
          <p:cNvPr id="11" name="Picture 2" descr="Z:\home\sturno\Scrivania\Istantanea_2020-07-09_14-47-27.png"/>
          <p:cNvPicPr>
            <a:picLocks noChangeAspect="1" noChangeArrowheads="1"/>
          </p:cNvPicPr>
          <p:nvPr/>
        </p:nvPicPr>
        <p:blipFill>
          <a:blip r:embed="rId3"/>
          <a:srcRect r="1588"/>
          <a:stretch>
            <a:fillRect/>
          </a:stretch>
        </p:blipFill>
        <p:spPr bwMode="auto">
          <a:xfrm>
            <a:off x="309522" y="99996"/>
            <a:ext cx="2230950" cy="971550"/>
          </a:xfrm>
          <a:prstGeom prst="rect">
            <a:avLst/>
          </a:prstGeom>
          <a:noFill/>
        </p:spPr>
      </p:pic>
    </p:spTree>
    <p:extLst>
      <p:ext uri="{BB962C8B-B14F-4D97-AF65-F5344CB8AC3E}">
        <p14:creationId xmlns="" xmlns:p14="http://schemas.microsoft.com/office/powerpoint/2010/main" val="1600335856"/>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2968</TotalTime>
  <Words>1298</Words>
  <Application>Microsoft Office PowerPoint</Application>
  <PresentationFormat>Personalizzato</PresentationFormat>
  <Paragraphs>99</Paragraphs>
  <Slides>16</Slides>
  <Notes>0</Notes>
  <HiddenSlides>0</HiddenSlides>
  <MMClips>0</MMClips>
  <ScaleCrop>false</ScaleCrop>
  <HeadingPairs>
    <vt:vector size="4" baseType="variant">
      <vt:variant>
        <vt:lpstr>Tema</vt:lpstr>
      </vt:variant>
      <vt:variant>
        <vt:i4>3</vt:i4>
      </vt:variant>
      <vt:variant>
        <vt:lpstr>Titoli diapositive</vt:lpstr>
      </vt:variant>
      <vt:variant>
        <vt:i4>16</vt:i4>
      </vt:variant>
    </vt:vector>
  </HeadingPairs>
  <TitlesOfParts>
    <vt:vector size="19"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sturno</cp:lastModifiedBy>
  <cp:revision>208</cp:revision>
  <dcterms:created xsi:type="dcterms:W3CDTF">2017-11-13T10:11:35Z</dcterms:created>
  <dcterms:modified xsi:type="dcterms:W3CDTF">2020-07-11T11:10:17Z</dcterms:modified>
</cp:coreProperties>
</file>