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theme/theme3.xml" ContentType="application/vnd.openxmlformats-officedocument.theme+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commentAuthors.xml" ContentType="application/vnd.openxmlformats-officedocument.presentationml.commentAuthors+xml"/>
  <Default Extension="gif" ContentType="image/gif"/>
  <Override PartName="/ppt/changesInfos/changesInfo1.xml" ContentType="application/vnd.ms-powerpoint.changesinfo+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notesSlides/notesSlide1.xml" ContentType="application/vnd.openxmlformats-officedocument.presentationml.notesSlide+xml"/>
  <Default Extension="png" ContentType="image/png"/>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theme/theme2.xml" ContentType="application/vnd.openxmlformats-officedocument.theme+xml"/>
  <Override PartName="/ppt/revisionInfo.xml" ContentType="application/vnd.ms-powerpoint.revisioninfo+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Default Extension="jpeg" ContentType="image/jpeg"/>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Lst>
  <p:notesMasterIdLst>
    <p:notesMasterId r:id="rId38"/>
  </p:notesMasterIdLst>
  <p:handoutMasterIdLst>
    <p:handoutMasterId r:id="rId39"/>
  </p:handoutMasterIdLst>
  <p:sldIdLst>
    <p:sldId id="380" r:id="rId2"/>
    <p:sldId id="435" r:id="rId3"/>
    <p:sldId id="436" r:id="rId4"/>
    <p:sldId id="437" r:id="rId5"/>
    <p:sldId id="389" r:id="rId6"/>
    <p:sldId id="390" r:id="rId7"/>
    <p:sldId id="417" r:id="rId8"/>
    <p:sldId id="423" r:id="rId9"/>
    <p:sldId id="424" r:id="rId10"/>
    <p:sldId id="425" r:id="rId11"/>
    <p:sldId id="392" r:id="rId12"/>
    <p:sldId id="426" r:id="rId13"/>
    <p:sldId id="427" r:id="rId14"/>
    <p:sldId id="428" r:id="rId15"/>
    <p:sldId id="441" r:id="rId16"/>
    <p:sldId id="440" r:id="rId17"/>
    <p:sldId id="404" r:id="rId18"/>
    <p:sldId id="442" r:id="rId19"/>
    <p:sldId id="443" r:id="rId20"/>
    <p:sldId id="444" r:id="rId21"/>
    <p:sldId id="445" r:id="rId22"/>
    <p:sldId id="438" r:id="rId23"/>
    <p:sldId id="439" r:id="rId24"/>
    <p:sldId id="388" r:id="rId25"/>
    <p:sldId id="405" r:id="rId26"/>
    <p:sldId id="410" r:id="rId27"/>
    <p:sldId id="409" r:id="rId28"/>
    <p:sldId id="395" r:id="rId29"/>
    <p:sldId id="408" r:id="rId30"/>
    <p:sldId id="407" r:id="rId31"/>
    <p:sldId id="412" r:id="rId32"/>
    <p:sldId id="413" r:id="rId33"/>
    <p:sldId id="414" r:id="rId34"/>
    <p:sldId id="418" r:id="rId35"/>
    <p:sldId id="415" r:id="rId36"/>
    <p:sldId id="446" r:id="rId37"/>
  </p:sldIdLst>
  <p:sldSz cx="12192000" cy="6858000"/>
  <p:notesSz cx="6858000" cy="9144000"/>
  <p:defaultText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15:guide id="1" orient="horz" pos="2160">
          <p15:clr>
            <a:srgbClr val="A4A3A4"/>
          </p15:clr>
        </p15:guide>
        <p15:guide id="2" pos="3840">
          <p15:clr>
            <a:srgbClr val="A4A3A4"/>
          </p15:clr>
        </p15:guide>
      </p15:sldGuideLst>
    </p:ext>
    <p:ext uri="{2D200454-40CA-4A62-9FC3-DE9A4176ACB9}">
      <p15:notesGuideLst xmlns=""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hris McEntee" initials="CM" lastIdx="4" clrIdx="0"/>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00375D"/>
    <a:srgbClr val="0083BA"/>
    <a:srgbClr val="003744"/>
  </p:clrMru>
  <p:extLst>
    <p:ext uri="{E76CE94A-603C-4142-B9EB-6D1370010A27}">
      <p14:discardImageEditData xmlns="" xmlns:p14="http://schemas.microsoft.com/office/powerpoint/2010/main" val="0"/>
    </p:ext>
    <p:ext uri="{D31A062A-798A-4329-ABDD-BBA856620510}">
      <p14:defaultImageDpi xmlns="" xmlns:p14="http://schemas.microsoft.com/office/powerpoint/2010/main" val="32767"/>
    </p:ext>
    <p:ext uri="{FD5EFAAD-0ECE-453E-9831-46B23BE46B34}">
      <p15:chartTrackingRefBased xmlns=""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C177067-B5BF-4326-A551-2D19F35DAA2E}" v="32" dt="2017-10-24T13:04:45.481"/>
    <p1510:client id="{DF9E4678-02B9-4683-AD99-19B3A0377D85}" v="27" dt="2017-10-24T14:34:57.995"/>
    <p1510:client id="{C9F69E9A-5949-4BCD-888D-FC16F3CE02C3}" v="2" dt="2017-10-24T19:35:21.195"/>
    <p1510:client id="{E1335CDC-0EA6-4BB9-AE2D-304080339E18}" v="2" dt="2017-10-24T19:46:40.542"/>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9322"/>
    <p:restoredTop sz="94701"/>
  </p:normalViewPr>
  <p:slideViewPr>
    <p:cSldViewPr snapToGrid="0">
      <p:cViewPr>
        <p:scale>
          <a:sx n="50" d="100"/>
          <a:sy n="50" d="100"/>
        </p:scale>
        <p:origin x="-1432" y="-208"/>
      </p:cViewPr>
      <p:guideLst>
        <p:guide orient="horz" pos="2160"/>
        <p:guide pos="3840"/>
      </p:guideLst>
    </p:cSldViewPr>
  </p:slideViewPr>
  <p:notesTextViewPr>
    <p:cViewPr>
      <p:scale>
        <a:sx n="1" d="1"/>
        <a:sy n="1" d="1"/>
      </p:scale>
      <p:origin x="0" y="0"/>
    </p:cViewPr>
  </p:notesTextViewPr>
  <p:sorterViewPr>
    <p:cViewPr>
      <p:scale>
        <a:sx n="66" d="100"/>
        <a:sy n="66" d="100"/>
      </p:scale>
      <p:origin x="0" y="5034"/>
    </p:cViewPr>
  </p:sorterViewPr>
  <p:notesViewPr>
    <p:cSldViewPr snapToGrid="0">
      <p:cViewPr>
        <p:scale>
          <a:sx n="1" d="2"/>
          <a:sy n="1" d="2"/>
        </p:scale>
        <p:origin x="-2640" y="-48"/>
      </p:cViewPr>
      <p:guideLst>
        <p:guide orient="horz" pos="2880"/>
        <p:guide pos="2160"/>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handoutMaster" Target="handoutMasters/handoutMaster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viewProps" Target="viewProps.xml"/><Relationship Id="rId63" Type="http://schemas.microsoft.com/office/2016/11/relationships/changesInfo" Target="changesInfos/changesInfo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commentAuthors" Target="commentAuthor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heme" Target="theme/theme1.xml"/><Relationship Id="rId64"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Victoria Forlini" userId="af864c00-f3dd-45fb-8bd6-56b92ade3fc8" providerId="ADAL" clId="{D80BCDE9-9F72-420B-AF84-833E973166FA}"/>
    <pc:docChg chg="custSel addSld modSld">
      <pc:chgData name="Victoria Forlini" userId="af864c00-f3dd-45fb-8bd6-56b92ade3fc8" providerId="ADAL" clId="{D80BCDE9-9F72-420B-AF84-833E973166FA}" dt="2017-10-19T03:16:51.133" v="311" actId="20577"/>
      <pc:docMkLst>
        <pc:docMk/>
      </pc:docMkLst>
      <pc:sldChg chg="modSp">
        <pc:chgData name="Victoria Forlini" userId="af864c00-f3dd-45fb-8bd6-56b92ade3fc8" providerId="ADAL" clId="{D80BCDE9-9F72-420B-AF84-833E973166FA}" dt="2017-10-19T02:45:32.978" v="32" actId="1036"/>
        <pc:sldMkLst>
          <pc:docMk/>
          <pc:sldMk cId="320835808" sldId="263"/>
        </pc:sldMkLst>
        <pc:picChg chg="mod">
          <ac:chgData name="Victoria Forlini" userId="af864c00-f3dd-45fb-8bd6-56b92ade3fc8" providerId="ADAL" clId="{D80BCDE9-9F72-420B-AF84-833E973166FA}" dt="2017-10-19T02:45:32.978" v="32" actId="1036"/>
          <ac:picMkLst>
            <pc:docMk/>
            <pc:sldMk cId="320835808" sldId="263"/>
            <ac:picMk id="4" creationId="{B2D56BB2-AE9D-4287-B926-366B570A22F7}"/>
          </ac:picMkLst>
        </pc:picChg>
      </pc:sldChg>
      <pc:sldChg chg="modSp">
        <pc:chgData name="Victoria Forlini" userId="af864c00-f3dd-45fb-8bd6-56b92ade3fc8" providerId="ADAL" clId="{D80BCDE9-9F72-420B-AF84-833E973166FA}" dt="2017-10-19T02:45:00.678" v="30" actId="1035"/>
        <pc:sldMkLst>
          <pc:docMk/>
          <pc:sldMk cId="693594786" sldId="296"/>
        </pc:sldMkLst>
        <pc:graphicFrameChg chg="mod modGraphic">
          <ac:chgData name="Victoria Forlini" userId="af864c00-f3dd-45fb-8bd6-56b92ade3fc8" providerId="ADAL" clId="{D80BCDE9-9F72-420B-AF84-833E973166FA}" dt="2017-10-19T02:45:00.678" v="30" actId="1035"/>
          <ac:graphicFrameMkLst>
            <pc:docMk/>
            <pc:sldMk cId="693594786" sldId="296"/>
            <ac:graphicFrameMk id="5" creationId="{98774786-D48A-400F-BA3C-6E1DC6EB8D21}"/>
          </ac:graphicFrameMkLst>
        </pc:graphicFrameChg>
      </pc:sldChg>
      <pc:sldChg chg="modSp">
        <pc:chgData name="Victoria Forlini" userId="af864c00-f3dd-45fb-8bd6-56b92ade3fc8" providerId="ADAL" clId="{D80BCDE9-9F72-420B-AF84-833E973166FA}" dt="2017-10-19T02:45:17.343" v="31" actId="1076"/>
        <pc:sldMkLst>
          <pc:docMk/>
          <pc:sldMk cId="4187142972" sldId="311"/>
        </pc:sldMkLst>
        <pc:picChg chg="mod">
          <ac:chgData name="Victoria Forlini" userId="af864c00-f3dd-45fb-8bd6-56b92ade3fc8" providerId="ADAL" clId="{D80BCDE9-9F72-420B-AF84-833E973166FA}" dt="2017-10-19T02:45:17.343" v="31" actId="1076"/>
          <ac:picMkLst>
            <pc:docMk/>
            <pc:sldMk cId="4187142972" sldId="311"/>
            <ac:picMk id="5" creationId="{00000000-0000-0000-0000-000000000000}"/>
          </ac:picMkLst>
        </pc:picChg>
      </pc:sldChg>
      <pc:sldChg chg="modSp">
        <pc:chgData name="Victoria Forlini" userId="af864c00-f3dd-45fb-8bd6-56b92ade3fc8" providerId="ADAL" clId="{D80BCDE9-9F72-420B-AF84-833E973166FA}" dt="2017-10-19T02:44:02.652" v="1" actId="20577"/>
        <pc:sldMkLst>
          <pc:docMk/>
          <pc:sldMk cId="1271211521" sldId="314"/>
        </pc:sldMkLst>
        <pc:spChg chg="mod">
          <ac:chgData name="Victoria Forlini" userId="af864c00-f3dd-45fb-8bd6-56b92ade3fc8" providerId="ADAL" clId="{D80BCDE9-9F72-420B-AF84-833E973166FA}" dt="2017-10-19T02:44:02.652" v="1" actId="20577"/>
          <ac:spMkLst>
            <pc:docMk/>
            <pc:sldMk cId="1271211521" sldId="314"/>
            <ac:spMk id="2" creationId="{00000000-0000-0000-0000-000000000000}"/>
          </ac:spMkLst>
        </pc:spChg>
      </pc:sldChg>
      <pc:sldChg chg="modSp">
        <pc:chgData name="Victoria Forlini" userId="af864c00-f3dd-45fb-8bd6-56b92ade3fc8" providerId="ADAL" clId="{D80BCDE9-9F72-420B-AF84-833E973166FA}" dt="2017-10-19T02:49:02.306" v="143" actId="20577"/>
        <pc:sldMkLst>
          <pc:docMk/>
          <pc:sldMk cId="1494668505" sldId="337"/>
        </pc:sldMkLst>
        <pc:spChg chg="mod">
          <ac:chgData name="Victoria Forlini" userId="af864c00-f3dd-45fb-8bd6-56b92ade3fc8" providerId="ADAL" clId="{D80BCDE9-9F72-420B-AF84-833E973166FA}" dt="2017-10-19T02:49:02.306" v="143" actId="20577"/>
          <ac:spMkLst>
            <pc:docMk/>
            <pc:sldMk cId="1494668505" sldId="337"/>
            <ac:spMk id="2" creationId="{00000000-0000-0000-0000-000000000000}"/>
          </ac:spMkLst>
        </pc:spChg>
      </pc:sldChg>
      <pc:sldChg chg="modSp">
        <pc:chgData name="Victoria Forlini" userId="af864c00-f3dd-45fb-8bd6-56b92ade3fc8" providerId="ADAL" clId="{D80BCDE9-9F72-420B-AF84-833E973166FA}" dt="2017-10-19T02:49:33.074" v="145" actId="20577"/>
        <pc:sldMkLst>
          <pc:docMk/>
          <pc:sldMk cId="680203454" sldId="338"/>
        </pc:sldMkLst>
        <pc:graphicFrameChg chg="mod">
          <ac:chgData name="Victoria Forlini" userId="af864c00-f3dd-45fb-8bd6-56b92ade3fc8" providerId="ADAL" clId="{D80BCDE9-9F72-420B-AF84-833E973166FA}" dt="2017-10-19T02:49:33.074" v="145" actId="20577"/>
          <ac:graphicFrameMkLst>
            <pc:docMk/>
            <pc:sldMk cId="680203454" sldId="338"/>
            <ac:graphicFrameMk id="3" creationId="{00000000-0000-0000-0000-000000000000}"/>
          </ac:graphicFrameMkLst>
        </pc:graphicFrameChg>
      </pc:sldChg>
      <pc:sldChg chg="add">
        <pc:chgData name="Victoria Forlini" userId="af864c00-f3dd-45fb-8bd6-56b92ade3fc8" providerId="ADAL" clId="{D80BCDE9-9F72-420B-AF84-833E973166FA}" dt="2017-10-19T02:47:44.125" v="33" actId="20577"/>
        <pc:sldMkLst>
          <pc:docMk/>
          <pc:sldMk cId="1227023875" sldId="342"/>
        </pc:sldMkLst>
      </pc:sldChg>
      <pc:sldChg chg="add">
        <pc:chgData name="Victoria Forlini" userId="af864c00-f3dd-45fb-8bd6-56b92ade3fc8" providerId="ADAL" clId="{D80BCDE9-9F72-420B-AF84-833E973166FA}" dt="2017-10-19T02:48:15.297" v="34" actId="20577"/>
        <pc:sldMkLst>
          <pc:docMk/>
          <pc:sldMk cId="587993438" sldId="343"/>
        </pc:sldMkLst>
      </pc:sldChg>
      <pc:sldChg chg="add">
        <pc:chgData name="Victoria Forlini" userId="af864c00-f3dd-45fb-8bd6-56b92ade3fc8" providerId="ADAL" clId="{D80BCDE9-9F72-420B-AF84-833E973166FA}" dt="2017-10-19T02:48:27.017" v="35" actId="20577"/>
        <pc:sldMkLst>
          <pc:docMk/>
          <pc:sldMk cId="3428823336" sldId="344"/>
        </pc:sldMkLst>
      </pc:sldChg>
      <pc:sldChg chg="addSp modSp add">
        <pc:chgData name="Victoria Forlini" userId="af864c00-f3dd-45fb-8bd6-56b92ade3fc8" providerId="ADAL" clId="{D80BCDE9-9F72-420B-AF84-833E973166FA}" dt="2017-10-19T03:16:51.133" v="311" actId="20577"/>
        <pc:sldMkLst>
          <pc:docMk/>
          <pc:sldMk cId="3153599856" sldId="345"/>
        </pc:sldMkLst>
        <pc:spChg chg="mod">
          <ac:chgData name="Victoria Forlini" userId="af864c00-f3dd-45fb-8bd6-56b92ade3fc8" providerId="ADAL" clId="{D80BCDE9-9F72-420B-AF84-833E973166FA}" dt="2017-10-19T03:16:51.133" v="311" actId="20577"/>
          <ac:spMkLst>
            <pc:docMk/>
            <pc:sldMk cId="3153599856" sldId="345"/>
            <ac:spMk id="2" creationId="{DEB558D3-C2CF-47CF-AC9F-98C195A7A34B}"/>
          </ac:spMkLst>
        </pc:spChg>
        <pc:picChg chg="add mod">
          <ac:chgData name="Victoria Forlini" userId="af864c00-f3dd-45fb-8bd6-56b92ade3fc8" providerId="ADAL" clId="{D80BCDE9-9F72-420B-AF84-833E973166FA}" dt="2017-10-19T03:16:12.531" v="296" actId="1037"/>
          <ac:picMkLst>
            <pc:docMk/>
            <pc:sldMk cId="3153599856" sldId="345"/>
            <ac:picMk id="3" creationId="{69D89F42-D245-4644-A210-7628C64D8E2E}"/>
          </ac:picMkLst>
        </pc:picChg>
      </pc:sldChg>
    </pc:docChg>
  </pc:docChgLst>
  <pc:docChgLst>
    <pc:chgData name="Bekah Troutman" userId="76693fbc-6f08-4fe5-b0b5-9833ad70bad8" providerId="ADAL" clId="{087952EA-27FE-4659-A810-2A359B7CF2C2}"/>
    <pc:docChg chg="custSel modSld">
      <pc:chgData name="Bekah Troutman" userId="76693fbc-6f08-4fe5-b0b5-9833ad70bad8" providerId="ADAL" clId="{087952EA-27FE-4659-A810-2A359B7CF2C2}" dt="2017-10-17T17:37:33.617" v="718" actId="1076"/>
      <pc:docMkLst>
        <pc:docMk/>
      </pc:docMkLst>
      <pc:sldChg chg="addSp delSp modSp">
        <pc:chgData name="Bekah Troutman" userId="76693fbc-6f08-4fe5-b0b5-9833ad70bad8" providerId="ADAL" clId="{087952EA-27FE-4659-A810-2A359B7CF2C2}" dt="2017-10-17T17:37:33.617" v="718" actId="1076"/>
        <pc:sldMkLst>
          <pc:docMk/>
          <pc:sldMk cId="320835808" sldId="263"/>
        </pc:sldMkLst>
        <pc:spChg chg="del">
          <ac:chgData name="Bekah Troutman" userId="76693fbc-6f08-4fe5-b0b5-9833ad70bad8" providerId="ADAL" clId="{087952EA-27FE-4659-A810-2A359B7CF2C2}" dt="2017-10-17T17:35:43.619" v="705" actId="478"/>
          <ac:spMkLst>
            <pc:docMk/>
            <pc:sldMk cId="320835808" sldId="263"/>
            <ac:spMk id="2" creationId="{00000000-0000-0000-0000-000000000000}"/>
          </ac:spMkLst>
        </pc:spChg>
        <pc:spChg chg="del">
          <ac:chgData name="Bekah Troutman" userId="76693fbc-6f08-4fe5-b0b5-9833ad70bad8" providerId="ADAL" clId="{087952EA-27FE-4659-A810-2A359B7CF2C2}" dt="2017-10-17T17:35:36.631" v="702" actId="478"/>
          <ac:spMkLst>
            <pc:docMk/>
            <pc:sldMk cId="320835808" sldId="263"/>
            <ac:spMk id="3" creationId="{00000000-0000-0000-0000-000000000000}"/>
          </ac:spMkLst>
        </pc:spChg>
        <pc:spChg chg="add del mod">
          <ac:chgData name="Bekah Troutman" userId="76693fbc-6f08-4fe5-b0b5-9833ad70bad8" providerId="ADAL" clId="{087952EA-27FE-4659-A810-2A359B7CF2C2}" dt="2017-10-17T17:35:41.124" v="704" actId="478"/>
          <ac:spMkLst>
            <pc:docMk/>
            <pc:sldMk cId="320835808" sldId="263"/>
            <ac:spMk id="6" creationId="{8A5E9D94-902C-4E03-B900-91E7BCB08F45}"/>
          </ac:spMkLst>
        </pc:spChg>
        <pc:picChg chg="add mod">
          <ac:chgData name="Bekah Troutman" userId="76693fbc-6f08-4fe5-b0b5-9833ad70bad8" providerId="ADAL" clId="{087952EA-27FE-4659-A810-2A359B7CF2C2}" dt="2017-10-17T17:37:05.416" v="715" actId="1076"/>
          <ac:picMkLst>
            <pc:docMk/>
            <pc:sldMk cId="320835808" sldId="263"/>
            <ac:picMk id="4" creationId="{B2D56BB2-AE9D-4287-B926-366B570A22F7}"/>
          </ac:picMkLst>
        </pc:picChg>
        <pc:picChg chg="add mod modCrop">
          <ac:chgData name="Bekah Troutman" userId="76693fbc-6f08-4fe5-b0b5-9833ad70bad8" providerId="ADAL" clId="{087952EA-27FE-4659-A810-2A359B7CF2C2}" dt="2017-10-17T17:36:13.321" v="712" actId="1076"/>
          <ac:picMkLst>
            <pc:docMk/>
            <pc:sldMk cId="320835808" sldId="263"/>
            <ac:picMk id="4098" creationId="{D2EF0D72-D7B9-44AD-BA2B-0FF2FC8874CA}"/>
          </ac:picMkLst>
        </pc:picChg>
        <pc:picChg chg="add mod ord">
          <ac:chgData name="Bekah Troutman" userId="76693fbc-6f08-4fe5-b0b5-9833ad70bad8" providerId="ADAL" clId="{087952EA-27FE-4659-A810-2A359B7CF2C2}" dt="2017-10-17T17:37:33.617" v="718" actId="1076"/>
          <ac:picMkLst>
            <pc:docMk/>
            <pc:sldMk cId="320835808" sldId="263"/>
            <ac:picMk id="4100" creationId="{E73A170D-F18E-4114-8505-7C510BDACCF5}"/>
          </ac:picMkLst>
        </pc:picChg>
        <pc:picChg chg="add del mod">
          <ac:chgData name="Bekah Troutman" userId="76693fbc-6f08-4fe5-b0b5-9833ad70bad8" providerId="ADAL" clId="{087952EA-27FE-4659-A810-2A359B7CF2C2}" dt="2017-10-17T17:37:24.874" v="716" actId="478"/>
          <ac:picMkLst>
            <pc:docMk/>
            <pc:sldMk cId="320835808" sldId="263"/>
            <ac:picMk id="4102" creationId="{A37D5C73-2117-4411-9CC0-CE9DDCE9C009}"/>
          </ac:picMkLst>
        </pc:picChg>
      </pc:sldChg>
      <pc:sldChg chg="modSp">
        <pc:chgData name="Bekah Troutman" userId="76693fbc-6f08-4fe5-b0b5-9833ad70bad8" providerId="ADAL" clId="{087952EA-27FE-4659-A810-2A359B7CF2C2}" dt="2017-10-16T19:39:00.778" v="660" actId="27636"/>
        <pc:sldMkLst>
          <pc:docMk/>
          <pc:sldMk cId="1698614399" sldId="272"/>
        </pc:sldMkLst>
        <pc:spChg chg="mod">
          <ac:chgData name="Bekah Troutman" userId="76693fbc-6f08-4fe5-b0b5-9833ad70bad8" providerId="ADAL" clId="{087952EA-27FE-4659-A810-2A359B7CF2C2}" dt="2017-10-16T19:39:00.778" v="660" actId="27636"/>
          <ac:spMkLst>
            <pc:docMk/>
            <pc:sldMk cId="1698614399" sldId="272"/>
            <ac:spMk id="3" creationId="{00000000-0000-0000-0000-000000000000}"/>
          </ac:spMkLst>
        </pc:spChg>
      </pc:sldChg>
      <pc:sldChg chg="addSp delSp modSp modAnim">
        <pc:chgData name="Bekah Troutman" userId="76693fbc-6f08-4fe5-b0b5-9833ad70bad8" providerId="ADAL" clId="{087952EA-27FE-4659-A810-2A359B7CF2C2}" dt="2017-10-16T16:52:36.623" v="3" actId="1076"/>
        <pc:sldMkLst>
          <pc:docMk/>
          <pc:sldMk cId="880945255" sldId="301"/>
        </pc:sldMkLst>
        <pc:picChg chg="add mod">
          <ac:chgData name="Bekah Troutman" userId="76693fbc-6f08-4fe5-b0b5-9833ad70bad8" providerId="ADAL" clId="{087952EA-27FE-4659-A810-2A359B7CF2C2}" dt="2017-10-16T16:52:36.623" v="3" actId="1076"/>
          <ac:picMkLst>
            <pc:docMk/>
            <pc:sldMk cId="880945255" sldId="301"/>
            <ac:picMk id="4" creationId="{0386F69C-4193-4A91-B9C9-1591C72CC177}"/>
          </ac:picMkLst>
        </pc:picChg>
        <pc:picChg chg="del mod">
          <ac:chgData name="Bekah Troutman" userId="76693fbc-6f08-4fe5-b0b5-9833ad70bad8" providerId="ADAL" clId="{087952EA-27FE-4659-A810-2A359B7CF2C2}" dt="2017-10-16T16:52:28.959" v="1" actId="1076"/>
          <ac:picMkLst>
            <pc:docMk/>
            <pc:sldMk cId="880945255" sldId="301"/>
            <ac:picMk id="1026" creationId="{00000000-0000-0000-0000-000000000000}"/>
          </ac:picMkLst>
        </pc:picChg>
      </pc:sldChg>
      <pc:sldChg chg="addSp delSp modSp modAnim">
        <pc:chgData name="Bekah Troutman" userId="76693fbc-6f08-4fe5-b0b5-9833ad70bad8" providerId="ADAL" clId="{087952EA-27FE-4659-A810-2A359B7CF2C2}" dt="2017-10-16T17:06:32.114" v="66" actId="478"/>
        <pc:sldMkLst>
          <pc:docMk/>
          <pc:sldMk cId="682722765" sldId="302"/>
        </pc:sldMkLst>
        <pc:spChg chg="del">
          <ac:chgData name="Bekah Troutman" userId="76693fbc-6f08-4fe5-b0b5-9833ad70bad8" providerId="ADAL" clId="{087952EA-27FE-4659-A810-2A359B7CF2C2}" dt="2017-10-16T17:06:32.114" v="66" actId="478"/>
          <ac:spMkLst>
            <pc:docMk/>
            <pc:sldMk cId="682722765" sldId="302"/>
            <ac:spMk id="2" creationId="{00000000-0000-0000-0000-000000000000}"/>
          </ac:spMkLst>
        </pc:spChg>
        <pc:picChg chg="add mod">
          <ac:chgData name="Bekah Troutman" userId="76693fbc-6f08-4fe5-b0b5-9833ad70bad8" providerId="ADAL" clId="{087952EA-27FE-4659-A810-2A359B7CF2C2}" dt="2017-10-16T16:52:48.569" v="8" actId="1076"/>
          <ac:picMkLst>
            <pc:docMk/>
            <pc:sldMk cId="682722765" sldId="302"/>
            <ac:picMk id="3" creationId="{75517B5A-F2B7-4110-9A50-EF819CFD2719}"/>
          </ac:picMkLst>
        </pc:picChg>
        <pc:picChg chg="del">
          <ac:chgData name="Bekah Troutman" userId="76693fbc-6f08-4fe5-b0b5-9833ad70bad8" providerId="ADAL" clId="{087952EA-27FE-4659-A810-2A359B7CF2C2}" dt="2017-10-16T16:52:40.947" v="4" actId="478"/>
          <ac:picMkLst>
            <pc:docMk/>
            <pc:sldMk cId="682722765" sldId="302"/>
            <ac:picMk id="5" creationId="{00000000-0000-0000-0000-000000000000}"/>
          </ac:picMkLst>
        </pc:picChg>
        <pc:picChg chg="add del">
          <ac:chgData name="Bekah Troutman" userId="76693fbc-6f08-4fe5-b0b5-9833ad70bad8" providerId="ADAL" clId="{087952EA-27FE-4659-A810-2A359B7CF2C2}" dt="2017-10-16T16:52:43.945" v="6" actId="478"/>
          <ac:picMkLst>
            <pc:docMk/>
            <pc:sldMk cId="682722765" sldId="302"/>
            <ac:picMk id="6" creationId="{8070C7DF-57C4-489D-9237-424C075FD06C}"/>
          </ac:picMkLst>
        </pc:picChg>
        <pc:picChg chg="del">
          <ac:chgData name="Bekah Troutman" userId="76693fbc-6f08-4fe5-b0b5-9833ad70bad8" providerId="ADAL" clId="{087952EA-27FE-4659-A810-2A359B7CF2C2}" dt="2017-10-16T17:06:22.953" v="61" actId="478"/>
          <ac:picMkLst>
            <pc:docMk/>
            <pc:sldMk cId="682722765" sldId="302"/>
            <ac:picMk id="2050" creationId="{00000000-0000-0000-0000-000000000000}"/>
          </ac:picMkLst>
        </pc:picChg>
        <pc:picChg chg="add mod">
          <ac:chgData name="Bekah Troutman" userId="76693fbc-6f08-4fe5-b0b5-9833ad70bad8" providerId="ADAL" clId="{087952EA-27FE-4659-A810-2A359B7CF2C2}" dt="2017-10-16T17:06:29.656" v="65" actId="1076"/>
          <ac:picMkLst>
            <pc:docMk/>
            <pc:sldMk cId="682722765" sldId="302"/>
            <ac:picMk id="3074" creationId="{49D60E4F-6C80-4F4C-82B5-69527A97C87A}"/>
          </ac:picMkLst>
        </pc:picChg>
      </pc:sldChg>
      <pc:sldChg chg="addSp delSp delAnim">
        <pc:chgData name="Bekah Troutman" userId="76693fbc-6f08-4fe5-b0b5-9833ad70bad8" providerId="ADAL" clId="{087952EA-27FE-4659-A810-2A359B7CF2C2}" dt="2017-10-16T16:53:13.506" v="20" actId="1076"/>
        <pc:sldMkLst>
          <pc:docMk/>
          <pc:sldMk cId="406550539" sldId="307"/>
        </pc:sldMkLst>
        <pc:picChg chg="add">
          <ac:chgData name="Bekah Troutman" userId="76693fbc-6f08-4fe5-b0b5-9833ad70bad8" providerId="ADAL" clId="{087952EA-27FE-4659-A810-2A359B7CF2C2}" dt="2017-10-16T16:53:13.506" v="20" actId="1076"/>
          <ac:picMkLst>
            <pc:docMk/>
            <pc:sldMk cId="406550539" sldId="307"/>
            <ac:picMk id="5" creationId="{B5225583-9AAA-4EC2-B28E-C5CAED3B34EC}"/>
          </ac:picMkLst>
        </pc:picChg>
        <pc:picChg chg="del">
          <ac:chgData name="Bekah Troutman" userId="76693fbc-6f08-4fe5-b0b5-9833ad70bad8" providerId="ADAL" clId="{087952EA-27FE-4659-A810-2A359B7CF2C2}" dt="2017-10-16T16:53:13.205" v="19" actId="478"/>
          <ac:picMkLst>
            <pc:docMk/>
            <pc:sldMk cId="406550539" sldId="307"/>
            <ac:picMk id="6" creationId="{00000000-0000-0000-0000-000000000000}"/>
          </ac:picMkLst>
        </pc:picChg>
      </pc:sldChg>
      <pc:sldChg chg="addSp delSp modSp">
        <pc:chgData name="Bekah Troutman" userId="76693fbc-6f08-4fe5-b0b5-9833ad70bad8" providerId="ADAL" clId="{087952EA-27FE-4659-A810-2A359B7CF2C2}" dt="2017-10-16T17:41:59.782" v="120" actId="1076"/>
        <pc:sldMkLst>
          <pc:docMk/>
          <pc:sldMk cId="1164512721" sldId="310"/>
        </pc:sldMkLst>
        <pc:spChg chg="del">
          <ac:chgData name="Bekah Troutman" userId="76693fbc-6f08-4fe5-b0b5-9833ad70bad8" providerId="ADAL" clId="{087952EA-27FE-4659-A810-2A359B7CF2C2}" dt="2017-10-16T17:41:18.538" v="108" actId="478"/>
          <ac:spMkLst>
            <pc:docMk/>
            <pc:sldMk cId="1164512721" sldId="310"/>
            <ac:spMk id="2" creationId="{00000000-0000-0000-0000-000000000000}"/>
          </ac:spMkLst>
        </pc:spChg>
        <pc:spChg chg="add del mod">
          <ac:chgData name="Bekah Troutman" userId="76693fbc-6f08-4fe5-b0b5-9833ad70bad8" providerId="ADAL" clId="{087952EA-27FE-4659-A810-2A359B7CF2C2}" dt="2017-10-16T17:41:20.481" v="109" actId="478"/>
          <ac:spMkLst>
            <pc:docMk/>
            <pc:sldMk cId="1164512721" sldId="310"/>
            <ac:spMk id="5" creationId="{1EBBACD7-9EBE-4EE8-B3B1-1034782CFB1F}"/>
          </ac:spMkLst>
        </pc:spChg>
        <pc:picChg chg="add mod">
          <ac:chgData name="Bekah Troutman" userId="76693fbc-6f08-4fe5-b0b5-9833ad70bad8" providerId="ADAL" clId="{087952EA-27FE-4659-A810-2A359B7CF2C2}" dt="2017-10-16T17:41:24.031" v="110" actId="1076"/>
          <ac:picMkLst>
            <pc:docMk/>
            <pc:sldMk cId="1164512721" sldId="310"/>
            <ac:picMk id="3" creationId="{44EC36B6-A334-4FAD-9358-9E712424F73A}"/>
          </ac:picMkLst>
        </pc:picChg>
        <pc:picChg chg="add mod ord">
          <ac:chgData name="Bekah Troutman" userId="76693fbc-6f08-4fe5-b0b5-9833ad70bad8" providerId="ADAL" clId="{087952EA-27FE-4659-A810-2A359B7CF2C2}" dt="2017-10-16T17:41:40.872" v="116" actId="1076"/>
          <ac:picMkLst>
            <pc:docMk/>
            <pc:sldMk cId="1164512721" sldId="310"/>
            <ac:picMk id="5122" creationId="{84E90CCA-6779-4A03-9A22-0B8B5B2B04B9}"/>
          </ac:picMkLst>
        </pc:picChg>
        <pc:picChg chg="add mod ord modCrop">
          <ac:chgData name="Bekah Troutman" userId="76693fbc-6f08-4fe5-b0b5-9833ad70bad8" providerId="ADAL" clId="{087952EA-27FE-4659-A810-2A359B7CF2C2}" dt="2017-10-16T17:41:59.782" v="120" actId="1076"/>
          <ac:picMkLst>
            <pc:docMk/>
            <pc:sldMk cId="1164512721" sldId="310"/>
            <ac:picMk id="5124" creationId="{B3107DCF-7550-479E-8DFA-A7C8F3370EF1}"/>
          </ac:picMkLst>
        </pc:picChg>
      </pc:sldChg>
      <pc:sldChg chg="addSp delSp modSp">
        <pc:chgData name="Bekah Troutman" userId="76693fbc-6f08-4fe5-b0b5-9833ad70bad8" providerId="ADAL" clId="{087952EA-27FE-4659-A810-2A359B7CF2C2}" dt="2017-10-16T19:28:22.265" v="124" actId="27636"/>
        <pc:sldMkLst>
          <pc:docMk/>
          <pc:sldMk cId="1029295188" sldId="319"/>
        </pc:sldMkLst>
        <pc:spChg chg="del">
          <ac:chgData name="Bekah Troutman" userId="76693fbc-6f08-4fe5-b0b5-9833ad70bad8" providerId="ADAL" clId="{087952EA-27FE-4659-A810-2A359B7CF2C2}" dt="2017-10-16T19:28:16.662" v="121" actId="478"/>
          <ac:spMkLst>
            <pc:docMk/>
            <pc:sldMk cId="1029295188" sldId="319"/>
            <ac:spMk id="2" creationId="{00000000-0000-0000-0000-000000000000}"/>
          </ac:spMkLst>
        </pc:spChg>
        <pc:spChg chg="del">
          <ac:chgData name="Bekah Troutman" userId="76693fbc-6f08-4fe5-b0b5-9833ad70bad8" providerId="ADAL" clId="{087952EA-27FE-4659-A810-2A359B7CF2C2}" dt="2017-10-16T19:28:21.172" v="123" actId="478"/>
          <ac:spMkLst>
            <pc:docMk/>
            <pc:sldMk cId="1029295188" sldId="319"/>
            <ac:spMk id="3" creationId="{00000000-0000-0000-0000-000000000000}"/>
          </ac:spMkLst>
        </pc:spChg>
        <pc:spChg chg="add del mod">
          <ac:chgData name="Bekah Troutman" userId="76693fbc-6f08-4fe5-b0b5-9833ad70bad8" providerId="ADAL" clId="{087952EA-27FE-4659-A810-2A359B7CF2C2}" dt="2017-10-16T19:28:18.872" v="122" actId="478"/>
          <ac:spMkLst>
            <pc:docMk/>
            <pc:sldMk cId="1029295188" sldId="319"/>
            <ac:spMk id="5" creationId="{E942A0B1-E2D9-473E-8371-A08F299CB78E}"/>
          </ac:spMkLst>
        </pc:spChg>
        <pc:picChg chg="add">
          <ac:chgData name="Bekah Troutman" userId="76693fbc-6f08-4fe5-b0b5-9833ad70bad8" providerId="ADAL" clId="{087952EA-27FE-4659-A810-2A359B7CF2C2}" dt="2017-10-16T19:28:22.265" v="124" actId="27636"/>
          <ac:picMkLst>
            <pc:docMk/>
            <pc:sldMk cId="1029295188" sldId="319"/>
            <ac:picMk id="1026" creationId="{90127628-D0A8-46D0-8977-215BDD071A45}"/>
          </ac:picMkLst>
        </pc:picChg>
      </pc:sldChg>
      <pc:sldChg chg="addSp modSp">
        <pc:chgData name="Bekah Troutman" userId="76693fbc-6f08-4fe5-b0b5-9833ad70bad8" providerId="ADAL" clId="{087952EA-27FE-4659-A810-2A359B7CF2C2}" dt="2017-10-16T16:59:42.042" v="39" actId="20577"/>
        <pc:sldMkLst>
          <pc:docMk/>
          <pc:sldMk cId="746675756" sldId="324"/>
        </pc:sldMkLst>
        <pc:spChg chg="mod">
          <ac:chgData name="Bekah Troutman" userId="76693fbc-6f08-4fe5-b0b5-9833ad70bad8" providerId="ADAL" clId="{087952EA-27FE-4659-A810-2A359B7CF2C2}" dt="2017-10-16T16:59:42.042" v="39" actId="20577"/>
          <ac:spMkLst>
            <pc:docMk/>
            <pc:sldMk cId="746675756" sldId="324"/>
            <ac:spMk id="3" creationId="{00000000-0000-0000-0000-000000000000}"/>
          </ac:spMkLst>
        </pc:spChg>
        <pc:picChg chg="add mod">
          <ac:chgData name="Bekah Troutman" userId="76693fbc-6f08-4fe5-b0b5-9833ad70bad8" providerId="ADAL" clId="{087952EA-27FE-4659-A810-2A359B7CF2C2}" dt="2017-10-16T16:59:35.620" v="24" actId="1076"/>
          <ac:picMkLst>
            <pc:docMk/>
            <pc:sldMk cId="746675756" sldId="324"/>
            <ac:picMk id="1026" creationId="{89F34791-74DC-4A22-936B-281B3CC5CE9A}"/>
          </ac:picMkLst>
        </pc:picChg>
      </pc:sldChg>
      <pc:sldChg chg="modSp">
        <pc:chgData name="Bekah Troutman" userId="76693fbc-6f08-4fe5-b0b5-9833ad70bad8" providerId="ADAL" clId="{087952EA-27FE-4659-A810-2A359B7CF2C2}" dt="2017-10-17T16:46:00.730" v="699" actId="20577"/>
        <pc:sldMkLst>
          <pc:docMk/>
          <pc:sldMk cId="3287783468" sldId="325"/>
        </pc:sldMkLst>
        <pc:spChg chg="mod">
          <ac:chgData name="Bekah Troutman" userId="76693fbc-6f08-4fe5-b0b5-9833ad70bad8" providerId="ADAL" clId="{087952EA-27FE-4659-A810-2A359B7CF2C2}" dt="2017-10-17T16:46:00.730" v="699" actId="20577"/>
          <ac:spMkLst>
            <pc:docMk/>
            <pc:sldMk cId="3287783468" sldId="325"/>
            <ac:spMk id="3" creationId="{00000000-0000-0000-0000-000000000000}"/>
          </ac:spMkLst>
        </pc:spChg>
      </pc:sldChg>
      <pc:sldChg chg="addSp modSp">
        <pc:chgData name="Bekah Troutman" userId="76693fbc-6f08-4fe5-b0b5-9833ad70bad8" providerId="ADAL" clId="{087952EA-27FE-4659-A810-2A359B7CF2C2}" dt="2017-10-16T17:03:25.639" v="60" actId="20577"/>
        <pc:sldMkLst>
          <pc:docMk/>
          <pc:sldMk cId="2044810764" sldId="329"/>
        </pc:sldMkLst>
        <pc:spChg chg="mod">
          <ac:chgData name="Bekah Troutman" userId="76693fbc-6f08-4fe5-b0b5-9833ad70bad8" providerId="ADAL" clId="{087952EA-27FE-4659-A810-2A359B7CF2C2}" dt="2017-10-16T17:03:25.639" v="60" actId="20577"/>
          <ac:spMkLst>
            <pc:docMk/>
            <pc:sldMk cId="2044810764" sldId="329"/>
            <ac:spMk id="2" creationId="{00000000-0000-0000-0000-000000000000}"/>
          </ac:spMkLst>
        </pc:spChg>
        <pc:spChg chg="mod">
          <ac:chgData name="Bekah Troutman" userId="76693fbc-6f08-4fe5-b0b5-9833ad70bad8" providerId="ADAL" clId="{087952EA-27FE-4659-A810-2A359B7CF2C2}" dt="2017-10-16T17:01:58.724" v="50" actId="1076"/>
          <ac:spMkLst>
            <pc:docMk/>
            <pc:sldMk cId="2044810764" sldId="329"/>
            <ac:spMk id="3" creationId="{00000000-0000-0000-0000-000000000000}"/>
          </ac:spMkLst>
        </pc:spChg>
        <pc:picChg chg="add mod ord">
          <ac:chgData name="Bekah Troutman" userId="76693fbc-6f08-4fe5-b0b5-9833ad70bad8" providerId="ADAL" clId="{087952EA-27FE-4659-A810-2A359B7CF2C2}" dt="2017-10-16T17:02:55.253" v="58" actId="14100"/>
          <ac:picMkLst>
            <pc:docMk/>
            <pc:sldMk cId="2044810764" sldId="329"/>
            <ac:picMk id="2050" creationId="{A53CE86B-B9D9-402F-9D36-DF08D69ED6CA}"/>
          </ac:picMkLst>
        </pc:picChg>
        <pc:picChg chg="add mod ord">
          <ac:chgData name="Bekah Troutman" userId="76693fbc-6f08-4fe5-b0b5-9833ad70bad8" providerId="ADAL" clId="{087952EA-27FE-4659-A810-2A359B7CF2C2}" dt="2017-10-16T17:01:52.609" v="49" actId="167"/>
          <ac:picMkLst>
            <pc:docMk/>
            <pc:sldMk cId="2044810764" sldId="329"/>
            <ac:picMk id="2052" creationId="{F2879C4A-9871-456C-BCA4-0CDBB3D1818F}"/>
          </ac:picMkLst>
        </pc:picChg>
        <pc:picChg chg="add mod ord">
          <ac:chgData name="Bekah Troutman" userId="76693fbc-6f08-4fe5-b0b5-9833ad70bad8" providerId="ADAL" clId="{087952EA-27FE-4659-A810-2A359B7CF2C2}" dt="2017-10-16T17:02:45.397" v="55" actId="167"/>
          <ac:picMkLst>
            <pc:docMk/>
            <pc:sldMk cId="2044810764" sldId="329"/>
            <ac:picMk id="2054" creationId="{C2030B52-48D6-4C90-BAEC-9C2F0F4C83F0}"/>
          </ac:picMkLst>
        </pc:picChg>
      </pc:sldChg>
      <pc:sldChg chg="addSp delSp delAnim">
        <pc:chgData name="Bekah Troutman" userId="76693fbc-6f08-4fe5-b0b5-9833ad70bad8" providerId="ADAL" clId="{087952EA-27FE-4659-A810-2A359B7CF2C2}" dt="2017-10-16T16:52:54.709" v="10" actId="1076"/>
        <pc:sldMkLst>
          <pc:docMk/>
          <pc:sldMk cId="1686951320" sldId="331"/>
        </pc:sldMkLst>
        <pc:picChg chg="del">
          <ac:chgData name="Bekah Troutman" userId="76693fbc-6f08-4fe5-b0b5-9833ad70bad8" providerId="ADAL" clId="{087952EA-27FE-4659-A810-2A359B7CF2C2}" dt="2017-10-16T16:52:54.061" v="9" actId="478"/>
          <ac:picMkLst>
            <pc:docMk/>
            <pc:sldMk cId="1686951320" sldId="331"/>
            <ac:picMk id="6" creationId="{00000000-0000-0000-0000-000000000000}"/>
          </ac:picMkLst>
        </pc:picChg>
        <pc:picChg chg="add">
          <ac:chgData name="Bekah Troutman" userId="76693fbc-6f08-4fe5-b0b5-9833ad70bad8" providerId="ADAL" clId="{087952EA-27FE-4659-A810-2A359B7CF2C2}" dt="2017-10-16T16:52:54.709" v="10" actId="1076"/>
          <ac:picMkLst>
            <pc:docMk/>
            <pc:sldMk cId="1686951320" sldId="331"/>
            <ac:picMk id="7" creationId="{8C36ADC5-4CA2-4C33-8B73-221362107B4A}"/>
          </ac:picMkLst>
        </pc:picChg>
      </pc:sldChg>
      <pc:sldChg chg="addSp delSp delAnim">
        <pc:chgData name="Bekah Troutman" userId="76693fbc-6f08-4fe5-b0b5-9833ad70bad8" providerId="ADAL" clId="{087952EA-27FE-4659-A810-2A359B7CF2C2}" dt="2017-10-16T16:52:59.261" v="12" actId="1076"/>
        <pc:sldMkLst>
          <pc:docMk/>
          <pc:sldMk cId="725837965" sldId="332"/>
        </pc:sldMkLst>
        <pc:picChg chg="del">
          <ac:chgData name="Bekah Troutman" userId="76693fbc-6f08-4fe5-b0b5-9833ad70bad8" providerId="ADAL" clId="{087952EA-27FE-4659-A810-2A359B7CF2C2}" dt="2017-10-16T16:52:57.772" v="11" actId="478"/>
          <ac:picMkLst>
            <pc:docMk/>
            <pc:sldMk cId="725837965" sldId="332"/>
            <ac:picMk id="5" creationId="{00000000-0000-0000-0000-000000000000}"/>
          </ac:picMkLst>
        </pc:picChg>
        <pc:picChg chg="add">
          <ac:chgData name="Bekah Troutman" userId="76693fbc-6f08-4fe5-b0b5-9833ad70bad8" providerId="ADAL" clId="{087952EA-27FE-4659-A810-2A359B7CF2C2}" dt="2017-10-16T16:52:59.261" v="12" actId="1076"/>
          <ac:picMkLst>
            <pc:docMk/>
            <pc:sldMk cId="725837965" sldId="332"/>
            <ac:picMk id="6" creationId="{0266780F-26C2-49F2-8F56-A3E599A9101B}"/>
          </ac:picMkLst>
        </pc:picChg>
      </pc:sldChg>
      <pc:sldChg chg="addSp delSp delAnim">
        <pc:chgData name="Bekah Troutman" userId="76693fbc-6f08-4fe5-b0b5-9833ad70bad8" providerId="ADAL" clId="{087952EA-27FE-4659-A810-2A359B7CF2C2}" dt="2017-10-16T16:53:03.638" v="14" actId="1076"/>
        <pc:sldMkLst>
          <pc:docMk/>
          <pc:sldMk cId="1001665645" sldId="333"/>
        </pc:sldMkLst>
        <pc:picChg chg="del">
          <ac:chgData name="Bekah Troutman" userId="76693fbc-6f08-4fe5-b0b5-9833ad70bad8" providerId="ADAL" clId="{087952EA-27FE-4659-A810-2A359B7CF2C2}" dt="2017-10-16T16:53:03.402" v="13" actId="478"/>
          <ac:picMkLst>
            <pc:docMk/>
            <pc:sldMk cId="1001665645" sldId="333"/>
            <ac:picMk id="3" creationId="{00000000-0000-0000-0000-000000000000}"/>
          </ac:picMkLst>
        </pc:picChg>
        <pc:picChg chg="add">
          <ac:chgData name="Bekah Troutman" userId="76693fbc-6f08-4fe5-b0b5-9833ad70bad8" providerId="ADAL" clId="{087952EA-27FE-4659-A810-2A359B7CF2C2}" dt="2017-10-16T16:53:03.638" v="14" actId="1076"/>
          <ac:picMkLst>
            <pc:docMk/>
            <pc:sldMk cId="1001665645" sldId="333"/>
            <ac:picMk id="4" creationId="{3184B1EE-1887-4555-9444-E89FB7D70A75}"/>
          </ac:picMkLst>
        </pc:picChg>
      </pc:sldChg>
      <pc:sldChg chg="addSp delSp delAnim">
        <pc:chgData name="Bekah Troutman" userId="76693fbc-6f08-4fe5-b0b5-9833ad70bad8" providerId="ADAL" clId="{087952EA-27FE-4659-A810-2A359B7CF2C2}" dt="2017-10-16T16:53:06.576" v="16" actId="1076"/>
        <pc:sldMkLst>
          <pc:docMk/>
          <pc:sldMk cId="863928304" sldId="334"/>
        </pc:sldMkLst>
        <pc:picChg chg="del">
          <ac:chgData name="Bekah Troutman" userId="76693fbc-6f08-4fe5-b0b5-9833ad70bad8" providerId="ADAL" clId="{087952EA-27FE-4659-A810-2A359B7CF2C2}" dt="2017-10-16T16:53:06.096" v="15" actId="478"/>
          <ac:picMkLst>
            <pc:docMk/>
            <pc:sldMk cId="863928304" sldId="334"/>
            <ac:picMk id="5" creationId="{00000000-0000-0000-0000-000000000000}"/>
          </ac:picMkLst>
        </pc:picChg>
        <pc:picChg chg="add">
          <ac:chgData name="Bekah Troutman" userId="76693fbc-6f08-4fe5-b0b5-9833ad70bad8" providerId="ADAL" clId="{087952EA-27FE-4659-A810-2A359B7CF2C2}" dt="2017-10-16T16:53:06.576" v="16" actId="1076"/>
          <ac:picMkLst>
            <pc:docMk/>
            <pc:sldMk cId="863928304" sldId="334"/>
            <ac:picMk id="6" creationId="{C7BDB125-AC00-4FE5-AA96-6FC9DC10E03B}"/>
          </ac:picMkLst>
        </pc:picChg>
      </pc:sldChg>
      <pc:sldChg chg="addSp delSp delAnim">
        <pc:chgData name="Bekah Troutman" userId="76693fbc-6f08-4fe5-b0b5-9833ad70bad8" providerId="ADAL" clId="{087952EA-27FE-4659-A810-2A359B7CF2C2}" dt="2017-10-16T16:53:10.210" v="18" actId="1076"/>
        <pc:sldMkLst>
          <pc:docMk/>
          <pc:sldMk cId="477679650" sldId="335"/>
        </pc:sldMkLst>
        <pc:picChg chg="del">
          <ac:chgData name="Bekah Troutman" userId="76693fbc-6f08-4fe5-b0b5-9833ad70bad8" providerId="ADAL" clId="{087952EA-27FE-4659-A810-2A359B7CF2C2}" dt="2017-10-16T16:53:09.969" v="17" actId="478"/>
          <ac:picMkLst>
            <pc:docMk/>
            <pc:sldMk cId="477679650" sldId="335"/>
            <ac:picMk id="5" creationId="{00000000-0000-0000-0000-000000000000}"/>
          </ac:picMkLst>
        </pc:picChg>
        <pc:picChg chg="add">
          <ac:chgData name="Bekah Troutman" userId="76693fbc-6f08-4fe5-b0b5-9833ad70bad8" providerId="ADAL" clId="{087952EA-27FE-4659-A810-2A359B7CF2C2}" dt="2017-10-16T16:53:10.210" v="18" actId="1076"/>
          <ac:picMkLst>
            <pc:docMk/>
            <pc:sldMk cId="477679650" sldId="335"/>
            <ac:picMk id="6" creationId="{2FAA93E8-C107-4242-8DBF-DA17DB634048}"/>
          </ac:picMkLst>
        </pc:picChg>
      </pc:sldChg>
    </pc:docChg>
  </pc:docChgLst>
  <pc:docChgLst>
    <pc:chgData name="Victoria Forlini" userId="af864c00-f3dd-45fb-8bd6-56b92ade3fc8" providerId="ADAL" clId="{1C177067-B5BF-4326-A551-2D19F35DAA2E}"/>
    <pc:docChg chg="undo custSel addSld delSld modSld">
      <pc:chgData name="Victoria Forlini" userId="af864c00-f3dd-45fb-8bd6-56b92ade3fc8" providerId="ADAL" clId="{1C177067-B5BF-4326-A551-2D19F35DAA2E}" dt="2017-10-24T13:36:16.466" v="632" actId="1036"/>
      <pc:docMkLst>
        <pc:docMk/>
      </pc:docMkLst>
      <pc:sldChg chg="addSp del">
        <pc:chgData name="Victoria Forlini" userId="af864c00-f3dd-45fb-8bd6-56b92ade3fc8" providerId="ADAL" clId="{1C177067-B5BF-4326-A551-2D19F35DAA2E}" dt="2017-10-24T13:07:55.436" v="213" actId="2696"/>
        <pc:sldMkLst>
          <pc:docMk/>
          <pc:sldMk cId="612763724" sldId="256"/>
        </pc:sldMkLst>
        <pc:picChg chg="add">
          <ac:chgData name="Victoria Forlini" userId="af864c00-f3dd-45fb-8bd6-56b92ade3fc8" providerId="ADAL" clId="{1C177067-B5BF-4326-A551-2D19F35DAA2E}" dt="2017-10-24T13:00:53.896" v="0" actId="2696"/>
          <ac:picMkLst>
            <pc:docMk/>
            <pc:sldMk cId="612763724" sldId="256"/>
            <ac:picMk id="1026" creationId="{8D953A57-F4F7-4D1E-8162-7EDBC4852687}"/>
          </ac:picMkLst>
        </pc:picChg>
      </pc:sldChg>
      <pc:sldChg chg="modSp">
        <pc:chgData name="Victoria Forlini" userId="af864c00-f3dd-45fb-8bd6-56b92ade3fc8" providerId="ADAL" clId="{1C177067-B5BF-4326-A551-2D19F35DAA2E}" dt="2017-10-24T13:22:06.680" v="306" actId="14100"/>
        <pc:sldMkLst>
          <pc:docMk/>
          <pc:sldMk cId="2858468642" sldId="320"/>
        </pc:sldMkLst>
        <pc:spChg chg="mod">
          <ac:chgData name="Victoria Forlini" userId="af864c00-f3dd-45fb-8bd6-56b92ade3fc8" providerId="ADAL" clId="{1C177067-B5BF-4326-A551-2D19F35DAA2E}" dt="2017-10-24T13:22:06.680" v="306" actId="14100"/>
          <ac:spMkLst>
            <pc:docMk/>
            <pc:sldMk cId="2858468642" sldId="320"/>
            <ac:spMk id="3" creationId="{00000000-0000-0000-0000-000000000000}"/>
          </ac:spMkLst>
        </pc:spChg>
      </pc:sldChg>
      <pc:sldChg chg="modSp">
        <pc:chgData name="Victoria Forlini" userId="af864c00-f3dd-45fb-8bd6-56b92ade3fc8" providerId="ADAL" clId="{1C177067-B5BF-4326-A551-2D19F35DAA2E}" dt="2017-10-24T13:24:29.237" v="381" actId="20577"/>
        <pc:sldMkLst>
          <pc:docMk/>
          <pc:sldMk cId="746675756" sldId="324"/>
        </pc:sldMkLst>
        <pc:spChg chg="mod">
          <ac:chgData name="Victoria Forlini" userId="af864c00-f3dd-45fb-8bd6-56b92ade3fc8" providerId="ADAL" clId="{1C177067-B5BF-4326-A551-2D19F35DAA2E}" dt="2017-10-24T13:23:48.791" v="369" actId="14100"/>
          <ac:spMkLst>
            <pc:docMk/>
            <pc:sldMk cId="746675756" sldId="324"/>
            <ac:spMk id="2" creationId="{00000000-0000-0000-0000-000000000000}"/>
          </ac:spMkLst>
        </pc:spChg>
        <pc:spChg chg="mod">
          <ac:chgData name="Victoria Forlini" userId="af864c00-f3dd-45fb-8bd6-56b92ade3fc8" providerId="ADAL" clId="{1C177067-B5BF-4326-A551-2D19F35DAA2E}" dt="2017-10-24T13:24:29.237" v="381" actId="20577"/>
          <ac:spMkLst>
            <pc:docMk/>
            <pc:sldMk cId="746675756" sldId="324"/>
            <ac:spMk id="3" creationId="{00000000-0000-0000-0000-000000000000}"/>
          </ac:spMkLst>
        </pc:spChg>
      </pc:sldChg>
      <pc:sldChg chg="modSp">
        <pc:chgData name="Victoria Forlini" userId="af864c00-f3dd-45fb-8bd6-56b92ade3fc8" providerId="ADAL" clId="{1C177067-B5BF-4326-A551-2D19F35DAA2E}" dt="2017-10-24T13:24:47.808" v="382" actId="115"/>
        <pc:sldMkLst>
          <pc:docMk/>
          <pc:sldMk cId="3287783468" sldId="325"/>
        </pc:sldMkLst>
        <pc:spChg chg="mod">
          <ac:chgData name="Victoria Forlini" userId="af864c00-f3dd-45fb-8bd6-56b92ade3fc8" providerId="ADAL" clId="{1C177067-B5BF-4326-A551-2D19F35DAA2E}" dt="2017-10-24T13:24:47.808" v="382" actId="115"/>
          <ac:spMkLst>
            <pc:docMk/>
            <pc:sldMk cId="3287783468" sldId="325"/>
            <ac:spMk id="3" creationId="{00000000-0000-0000-0000-000000000000}"/>
          </ac:spMkLst>
        </pc:spChg>
      </pc:sldChg>
      <pc:sldChg chg="modSp">
        <pc:chgData name="Victoria Forlini" userId="af864c00-f3dd-45fb-8bd6-56b92ade3fc8" providerId="ADAL" clId="{1C177067-B5BF-4326-A551-2D19F35DAA2E}" dt="2017-10-24T13:26:59.990" v="447" actId="1036"/>
        <pc:sldMkLst>
          <pc:docMk/>
          <pc:sldMk cId="2446902221" sldId="328"/>
        </pc:sldMkLst>
        <pc:spChg chg="mod">
          <ac:chgData name="Victoria Forlini" userId="af864c00-f3dd-45fb-8bd6-56b92ade3fc8" providerId="ADAL" clId="{1C177067-B5BF-4326-A551-2D19F35DAA2E}" dt="2017-10-24T13:26:59.990" v="447" actId="1036"/>
          <ac:spMkLst>
            <pc:docMk/>
            <pc:sldMk cId="2446902221" sldId="328"/>
            <ac:spMk id="4" creationId="{00000000-0000-0000-0000-000000000000}"/>
          </ac:spMkLst>
        </pc:spChg>
      </pc:sldChg>
      <pc:sldChg chg="modSp">
        <pc:chgData name="Victoria Forlini" userId="af864c00-f3dd-45fb-8bd6-56b92ade3fc8" providerId="ADAL" clId="{1C177067-B5BF-4326-A551-2D19F35DAA2E}" dt="2017-10-24T13:27:14.299" v="485" actId="1036"/>
        <pc:sldMkLst>
          <pc:docMk/>
          <pc:sldMk cId="2044810764" sldId="329"/>
        </pc:sldMkLst>
        <pc:spChg chg="mod">
          <ac:chgData name="Victoria Forlini" userId="af864c00-f3dd-45fb-8bd6-56b92ade3fc8" providerId="ADAL" clId="{1C177067-B5BF-4326-A551-2D19F35DAA2E}" dt="2017-10-24T13:27:14.299" v="485" actId="1036"/>
          <ac:spMkLst>
            <pc:docMk/>
            <pc:sldMk cId="2044810764" sldId="329"/>
            <ac:spMk id="3" creationId="{00000000-0000-0000-0000-000000000000}"/>
          </ac:spMkLst>
        </pc:spChg>
      </pc:sldChg>
      <pc:sldChg chg="modSp">
        <pc:chgData name="Victoria Forlini" userId="af864c00-f3dd-45fb-8bd6-56b92ade3fc8" providerId="ADAL" clId="{1C177067-B5BF-4326-A551-2D19F35DAA2E}" dt="2017-10-24T13:27:27.025" v="490" actId="20577"/>
        <pc:sldMkLst>
          <pc:docMk/>
          <pc:sldMk cId="2191149053" sldId="330"/>
        </pc:sldMkLst>
        <pc:spChg chg="mod">
          <ac:chgData name="Victoria Forlini" userId="af864c00-f3dd-45fb-8bd6-56b92ade3fc8" providerId="ADAL" clId="{1C177067-B5BF-4326-A551-2D19F35DAA2E}" dt="2017-10-24T13:27:27.025" v="490" actId="20577"/>
          <ac:spMkLst>
            <pc:docMk/>
            <pc:sldMk cId="2191149053" sldId="330"/>
            <ac:spMk id="2" creationId="{00000000-0000-0000-0000-000000000000}"/>
          </ac:spMkLst>
        </pc:spChg>
      </pc:sldChg>
      <pc:sldChg chg="modSp">
        <pc:chgData name="Victoria Forlini" userId="af864c00-f3dd-45fb-8bd6-56b92ade3fc8" providerId="ADAL" clId="{1C177067-B5BF-4326-A551-2D19F35DAA2E}" dt="2017-10-24T13:36:16.466" v="632" actId="1036"/>
        <pc:sldMkLst>
          <pc:docMk/>
          <pc:sldMk cId="1181635659" sldId="346"/>
        </pc:sldMkLst>
        <pc:spChg chg="mod">
          <ac:chgData name="Victoria Forlini" userId="af864c00-f3dd-45fb-8bd6-56b92ade3fc8" providerId="ADAL" clId="{1C177067-B5BF-4326-A551-2D19F35DAA2E}" dt="2017-10-24T13:36:16.466" v="632" actId="1036"/>
          <ac:spMkLst>
            <pc:docMk/>
            <pc:sldMk cId="1181635659" sldId="346"/>
            <ac:spMk id="2" creationId="{00000000-0000-0000-0000-000000000000}"/>
          </ac:spMkLst>
        </pc:spChg>
        <pc:spChg chg="mod">
          <ac:chgData name="Victoria Forlini" userId="af864c00-f3dd-45fb-8bd6-56b92ade3fc8" providerId="ADAL" clId="{1C177067-B5BF-4326-A551-2D19F35DAA2E}" dt="2017-10-24T13:35:50.946" v="591" actId="1036"/>
          <ac:spMkLst>
            <pc:docMk/>
            <pc:sldMk cId="1181635659" sldId="346"/>
            <ac:spMk id="3" creationId="{00000000-0000-0000-0000-000000000000}"/>
          </ac:spMkLst>
        </pc:spChg>
        <pc:graphicFrameChg chg="mod">
          <ac:chgData name="Victoria Forlini" userId="af864c00-f3dd-45fb-8bd6-56b92ade3fc8" providerId="ADAL" clId="{1C177067-B5BF-4326-A551-2D19F35DAA2E}" dt="2017-10-24T13:35:56.129" v="596" actId="1036"/>
          <ac:graphicFrameMkLst>
            <pc:docMk/>
            <pc:sldMk cId="1181635659" sldId="346"/>
            <ac:graphicFrameMk id="4" creationId="{1700237F-0891-47C3-B082-2703E3A0E61E}"/>
          </ac:graphicFrameMkLst>
        </pc:graphicFrameChg>
      </pc:sldChg>
      <pc:sldChg chg="modSp setBg">
        <pc:chgData name="Victoria Forlini" userId="af864c00-f3dd-45fb-8bd6-56b92ade3fc8" providerId="ADAL" clId="{1C177067-B5BF-4326-A551-2D19F35DAA2E}" dt="2017-10-24T13:28:30.390" v="551" actId="1036"/>
        <pc:sldMkLst>
          <pc:docMk/>
          <pc:sldMk cId="2137023653" sldId="347"/>
        </pc:sldMkLst>
        <pc:spChg chg="mod">
          <ac:chgData name="Victoria Forlini" userId="af864c00-f3dd-45fb-8bd6-56b92ade3fc8" providerId="ADAL" clId="{1C177067-B5BF-4326-A551-2D19F35DAA2E}" dt="2017-10-24T13:19:29.071" v="235" actId="20577"/>
          <ac:spMkLst>
            <pc:docMk/>
            <pc:sldMk cId="2137023653" sldId="347"/>
            <ac:spMk id="2" creationId="{00000000-0000-0000-0000-000000000000}"/>
          </ac:spMkLst>
        </pc:spChg>
      </pc:sldChg>
      <pc:sldChg chg="del">
        <pc:chgData name="Victoria Forlini" userId="af864c00-f3dd-45fb-8bd6-56b92ade3fc8" providerId="ADAL" clId="{1C177067-B5BF-4326-A551-2D19F35DAA2E}" dt="2017-10-24T13:19:42.386" v="236" actId="2696"/>
        <pc:sldMkLst>
          <pc:docMk/>
          <pc:sldMk cId="94882406" sldId="348"/>
        </pc:sldMkLst>
      </pc:sldChg>
      <pc:sldChg chg="addSp delSp modSp mod setBg setClrOvrMap">
        <pc:chgData name="Victoria Forlini" userId="af864c00-f3dd-45fb-8bd6-56b92ade3fc8" providerId="ADAL" clId="{1C177067-B5BF-4326-A551-2D19F35DAA2E}" dt="2017-10-24T13:18:00.260" v="221" actId="27614"/>
        <pc:sldMkLst>
          <pc:docMk/>
          <pc:sldMk cId="2172201842" sldId="351"/>
        </pc:sldMkLst>
        <pc:spChg chg="mod ord">
          <ac:chgData name="Victoria Forlini" userId="af864c00-f3dd-45fb-8bd6-56b92ade3fc8" providerId="ADAL" clId="{1C177067-B5BF-4326-A551-2D19F35DAA2E}" dt="2017-10-24T13:14:08.093" v="220" actId="26606"/>
          <ac:spMkLst>
            <pc:docMk/>
            <pc:sldMk cId="2172201842" sldId="351"/>
            <ac:spMk id="3" creationId="{00000000-0000-0000-0000-000000000000}"/>
          </ac:spMkLst>
        </pc:spChg>
        <pc:picChg chg="del">
          <ac:chgData name="Victoria Forlini" userId="af864c00-f3dd-45fb-8bd6-56b92ade3fc8" providerId="ADAL" clId="{1C177067-B5BF-4326-A551-2D19F35DAA2E}" dt="2017-10-24T13:10:39.357" v="214" actId="478"/>
          <ac:picMkLst>
            <pc:docMk/>
            <pc:sldMk cId="2172201842" sldId="351"/>
            <ac:picMk id="2" creationId="{00000000-0000-0000-0000-000000000000}"/>
          </ac:picMkLst>
        </pc:picChg>
        <pc:picChg chg="add mod">
          <ac:chgData name="Victoria Forlini" userId="af864c00-f3dd-45fb-8bd6-56b92ade3fc8" providerId="ADAL" clId="{1C177067-B5BF-4326-A551-2D19F35DAA2E}" dt="2017-10-24T13:18:00.260" v="221" actId="27614"/>
          <ac:picMkLst>
            <pc:docMk/>
            <pc:sldMk cId="2172201842" sldId="351"/>
            <ac:picMk id="4" creationId="{4E7F9A35-1968-43AB-800D-0F9685ECE28C}"/>
          </ac:picMkLst>
        </pc:picChg>
        <pc:cxnChg chg="del">
          <ac:chgData name="Victoria Forlini" userId="af864c00-f3dd-45fb-8bd6-56b92ade3fc8" providerId="ADAL" clId="{1C177067-B5BF-4326-A551-2D19F35DAA2E}" dt="2017-10-24T13:14:08.093" v="220" actId="26606"/>
          <ac:cxnSpMkLst>
            <pc:docMk/>
            <pc:sldMk cId="2172201842" sldId="351"/>
            <ac:cxnSpMk id="8" creationId="{E126E481-B945-4179-BD79-05E96E9B29E1}"/>
          </ac:cxnSpMkLst>
        </pc:cxnChg>
      </pc:sldChg>
      <pc:sldChg chg="add del">
        <pc:chgData name="Victoria Forlini" userId="af864c00-f3dd-45fb-8bd6-56b92ade3fc8" providerId="ADAL" clId="{1C177067-B5BF-4326-A551-2D19F35DAA2E}" dt="2017-10-24T13:02:56.246" v="3" actId="2696"/>
        <pc:sldMkLst>
          <pc:docMk/>
          <pc:sldMk cId="3077141437" sldId="353"/>
        </pc:sldMkLst>
      </pc:sldChg>
      <pc:sldChg chg="add del">
        <pc:chgData name="Victoria Forlini" userId="af864c00-f3dd-45fb-8bd6-56b92ade3fc8" providerId="ADAL" clId="{1C177067-B5BF-4326-A551-2D19F35DAA2E}" dt="2017-10-24T13:07:51.591" v="212" actId="2696"/>
        <pc:sldMkLst>
          <pc:docMk/>
          <pc:sldMk cId="2554915974" sldId="354"/>
        </pc:sldMkLst>
      </pc:sldChg>
      <pc:sldChg chg="modSp add">
        <pc:chgData name="Victoria Forlini" userId="af864c00-f3dd-45fb-8bd6-56b92ade3fc8" providerId="ADAL" clId="{1C177067-B5BF-4326-A551-2D19F35DAA2E}" dt="2017-10-24T13:06:44.970" v="211" actId="1038"/>
        <pc:sldMkLst>
          <pc:docMk/>
          <pc:sldMk cId="3077141437" sldId="355"/>
        </pc:sldMkLst>
        <pc:spChg chg="mod">
          <ac:chgData name="Victoria Forlini" userId="af864c00-f3dd-45fb-8bd6-56b92ade3fc8" providerId="ADAL" clId="{1C177067-B5BF-4326-A551-2D19F35DAA2E}" dt="2017-10-24T13:06:44.970" v="211" actId="1038"/>
          <ac:spMkLst>
            <pc:docMk/>
            <pc:sldMk cId="3077141437" sldId="355"/>
            <ac:spMk id="2" creationId="{00000000-0000-0000-0000-000000000000}"/>
          </ac:spMkLst>
        </pc:spChg>
        <pc:spChg chg="mod">
          <ac:chgData name="Victoria Forlini" userId="af864c00-f3dd-45fb-8bd6-56b92ade3fc8" providerId="ADAL" clId="{1C177067-B5BF-4326-A551-2D19F35DAA2E}" dt="2017-10-24T13:05:55.658" v="143" actId="255"/>
          <ac:spMkLst>
            <pc:docMk/>
            <pc:sldMk cId="3077141437" sldId="355"/>
            <ac:spMk id="3" creationId="{00000000-0000-0000-0000-000000000000}"/>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intestazione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it-IT"/>
          </a:p>
        </p:txBody>
      </p:sp>
      <p:sp>
        <p:nvSpPr>
          <p:cNvPr id="3" name="Segnaposto data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1339A661-87D3-4020-861B-EDA38D14C814}" type="datetimeFigureOut">
              <a:rPr lang="it-IT" smtClean="0"/>
              <a:pPr/>
              <a:t>08/10/2019</a:t>
            </a:fld>
            <a:endParaRPr lang="it-IT"/>
          </a:p>
        </p:txBody>
      </p:sp>
      <p:sp>
        <p:nvSpPr>
          <p:cNvPr id="4" name="Segnaposto piè di pagina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it-IT"/>
          </a:p>
        </p:txBody>
      </p:sp>
      <p:sp>
        <p:nvSpPr>
          <p:cNvPr id="5" name="Segnaposto numero diapositiva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A334DAFA-A11A-4AA1-8FE0-0A504050FAC8}" type="slidenum">
              <a:rPr lang="it-IT" smtClean="0"/>
              <a:pPr/>
              <a:t>‹N›</a:t>
            </a:fld>
            <a:endParaRPr lang="it-IT"/>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BA27FF8-9E2D-F647-8634-FBAFE18014B3}" type="datetimeFigureOut">
              <a:rPr lang="en-US" smtClean="0"/>
              <a:pPr/>
              <a:t>10/8/2019</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86FDB45-E57C-334A-8658-B1D0E569B0F7}" type="slidenum">
              <a:rPr lang="en-US" smtClean="0"/>
              <a:pPr/>
              <a:t>‹N›</a:t>
            </a:fld>
            <a:endParaRPr lang="en-US"/>
          </a:p>
        </p:txBody>
      </p:sp>
    </p:spTree>
    <p:extLst>
      <p:ext uri="{BB962C8B-B14F-4D97-AF65-F5344CB8AC3E}">
        <p14:creationId xmlns="" xmlns:p14="http://schemas.microsoft.com/office/powerpoint/2010/main" val="2047697462"/>
      </p:ext>
    </p:extLst>
  </p:cSld>
  <p:clrMap bg1="lt1" tx1="dk1" bg2="lt2" tx2="dk2" accent1="accent1" accent2="accent2" accent3="accent3" accent4="accent4" accent5="accent5" accent6="accent6" hlink="hlink" folHlink="folHlink"/>
  <p:notesStyle>
    <a:lvl1pPr marL="0" algn="l" defTabSz="914377" rtl="0" eaLnBrk="1" latinLnBrk="0" hangingPunct="1">
      <a:defRPr sz="1200" kern="1200">
        <a:solidFill>
          <a:schemeClr val="tx1"/>
        </a:solidFill>
        <a:latin typeface="+mn-lt"/>
        <a:ea typeface="+mn-ea"/>
        <a:cs typeface="+mn-cs"/>
      </a:defRPr>
    </a:lvl1pPr>
    <a:lvl2pPr marL="457189" algn="l" defTabSz="914377" rtl="0" eaLnBrk="1" latinLnBrk="0" hangingPunct="1">
      <a:defRPr sz="1200" kern="1200">
        <a:solidFill>
          <a:schemeClr val="tx1"/>
        </a:solidFill>
        <a:latin typeface="+mn-lt"/>
        <a:ea typeface="+mn-ea"/>
        <a:cs typeface="+mn-cs"/>
      </a:defRPr>
    </a:lvl2pPr>
    <a:lvl3pPr marL="914377" algn="l" defTabSz="914377" rtl="0" eaLnBrk="1" latinLnBrk="0" hangingPunct="1">
      <a:defRPr sz="1200" kern="1200">
        <a:solidFill>
          <a:schemeClr val="tx1"/>
        </a:solidFill>
        <a:latin typeface="+mn-lt"/>
        <a:ea typeface="+mn-ea"/>
        <a:cs typeface="+mn-cs"/>
      </a:defRPr>
    </a:lvl3pPr>
    <a:lvl4pPr marL="1371566" algn="l" defTabSz="914377" rtl="0" eaLnBrk="1" latinLnBrk="0" hangingPunct="1">
      <a:defRPr sz="1200" kern="1200">
        <a:solidFill>
          <a:schemeClr val="tx1"/>
        </a:solidFill>
        <a:latin typeface="+mn-lt"/>
        <a:ea typeface="+mn-ea"/>
        <a:cs typeface="+mn-cs"/>
      </a:defRPr>
    </a:lvl4pPr>
    <a:lvl5pPr marL="1828754" algn="l" defTabSz="914377" rtl="0" eaLnBrk="1" latinLnBrk="0" hangingPunct="1">
      <a:defRPr sz="1200" kern="1200">
        <a:solidFill>
          <a:schemeClr val="tx1"/>
        </a:solidFill>
        <a:latin typeface="+mn-lt"/>
        <a:ea typeface="+mn-ea"/>
        <a:cs typeface="+mn-cs"/>
      </a:defRPr>
    </a:lvl5pPr>
    <a:lvl6pPr marL="2285943" algn="l" defTabSz="914377" rtl="0" eaLnBrk="1" latinLnBrk="0" hangingPunct="1">
      <a:defRPr sz="1200" kern="1200">
        <a:solidFill>
          <a:schemeClr val="tx1"/>
        </a:solidFill>
        <a:latin typeface="+mn-lt"/>
        <a:ea typeface="+mn-ea"/>
        <a:cs typeface="+mn-cs"/>
      </a:defRPr>
    </a:lvl6pPr>
    <a:lvl7pPr marL="2743131" algn="l" defTabSz="914377" rtl="0" eaLnBrk="1" latinLnBrk="0" hangingPunct="1">
      <a:defRPr sz="1200" kern="1200">
        <a:solidFill>
          <a:schemeClr val="tx1"/>
        </a:solidFill>
        <a:latin typeface="+mn-lt"/>
        <a:ea typeface="+mn-ea"/>
        <a:cs typeface="+mn-cs"/>
      </a:defRPr>
    </a:lvl7pPr>
    <a:lvl8pPr marL="3200320" algn="l" defTabSz="914377" rtl="0" eaLnBrk="1" latinLnBrk="0" hangingPunct="1">
      <a:defRPr sz="1200" kern="1200">
        <a:solidFill>
          <a:schemeClr val="tx1"/>
        </a:solidFill>
        <a:latin typeface="+mn-lt"/>
        <a:ea typeface="+mn-ea"/>
        <a:cs typeface="+mn-cs"/>
      </a:defRPr>
    </a:lvl8pPr>
    <a:lvl9pPr marL="3657509" algn="l" defTabSz="914377"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normAutofit/>
          </a:bodyPr>
          <a:lstStyle/>
          <a:p>
            <a:endParaRPr lang="it-IT" dirty="0"/>
          </a:p>
        </p:txBody>
      </p:sp>
      <p:sp>
        <p:nvSpPr>
          <p:cNvPr id="4" name="Segnaposto numero diapositiva 3"/>
          <p:cNvSpPr>
            <a:spLocks noGrp="1"/>
          </p:cNvSpPr>
          <p:nvPr>
            <p:ph type="sldNum" sz="quarter" idx="10"/>
          </p:nvPr>
        </p:nvSpPr>
        <p:spPr/>
        <p:txBody>
          <a:bodyPr/>
          <a:lstStyle/>
          <a:p>
            <a:fld id="{E86FDB45-E57C-334A-8658-B1D0E569B0F7}" type="slidenum">
              <a:rPr lang="en-US" smtClean="0"/>
              <a:pPr/>
              <a:t>1</a:t>
            </a:fld>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AA34983-6CCE-4D0C-A4DF-670A0C69EE67}" type="slidenum">
              <a:rPr lang="en-US" smtClean="0"/>
              <a:pPr/>
              <a:t>2</a:t>
            </a:fld>
            <a:endParaRPr lang="en-US"/>
          </a:p>
        </p:txBody>
      </p:sp>
    </p:spTree>
    <p:extLst>
      <p:ext uri="{BB962C8B-B14F-4D97-AF65-F5344CB8AC3E}">
        <p14:creationId xmlns:p14="http://schemas.microsoft.com/office/powerpoint/2010/main" xmlns="" val="424709746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AA34983-6CCE-4D0C-A4DF-670A0C69EE67}" type="slidenum">
              <a:rPr lang="en-US" smtClean="0"/>
              <a:pPr/>
              <a:t>3</a:t>
            </a:fld>
            <a:endParaRPr lang="en-US"/>
          </a:p>
        </p:txBody>
      </p:sp>
    </p:spTree>
    <p:extLst>
      <p:ext uri="{BB962C8B-B14F-4D97-AF65-F5344CB8AC3E}">
        <p14:creationId xmlns:p14="http://schemas.microsoft.com/office/powerpoint/2010/main" xmlns="" val="424709746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AA34983-6CCE-4D0C-A4DF-670A0C69EE67}" type="slidenum">
              <a:rPr lang="en-US" smtClean="0"/>
              <a:pPr/>
              <a:t>4</a:t>
            </a:fld>
            <a:endParaRPr lang="en-US"/>
          </a:p>
        </p:txBody>
      </p:sp>
    </p:spTree>
    <p:extLst>
      <p:ext uri="{BB962C8B-B14F-4D97-AF65-F5344CB8AC3E}">
        <p14:creationId xmlns:p14="http://schemas.microsoft.com/office/powerpoint/2010/main" xmlns="" val="424709746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1AA34983-6CCE-4D0C-A4DF-670A0C69EE67}" type="slidenum">
              <a:rPr lang="en-US" smtClean="0"/>
              <a:pPr/>
              <a:t>22</a:t>
            </a:fld>
            <a:endParaRPr lang="en-US"/>
          </a:p>
        </p:txBody>
      </p:sp>
    </p:spTree>
    <p:extLst>
      <p:ext uri="{BB962C8B-B14F-4D97-AF65-F5344CB8AC3E}">
        <p14:creationId xmlns:p14="http://schemas.microsoft.com/office/powerpoint/2010/main" xmlns="" val="424709746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Option 7">
    <p:spTree>
      <p:nvGrpSpPr>
        <p:cNvPr id="1" name=""/>
        <p:cNvGrpSpPr/>
        <p:nvPr/>
      </p:nvGrpSpPr>
      <p:grpSpPr>
        <a:xfrm>
          <a:off x="0" y="0"/>
          <a:ext cx="0" cy="0"/>
          <a:chOff x="0" y="0"/>
          <a:chExt cx="0" cy="0"/>
        </a:xfrm>
      </p:grpSpPr>
    </p:spTree>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5_Title Slide Option 7">
    <p:spTree>
      <p:nvGrpSpPr>
        <p:cNvPr id="1" name=""/>
        <p:cNvGrpSpPr/>
        <p:nvPr/>
      </p:nvGrpSpPr>
      <p:grpSpPr>
        <a:xfrm>
          <a:off x="0" y="0"/>
          <a:ext cx="0" cy="0"/>
          <a:chOff x="0" y="0"/>
          <a:chExt cx="0" cy="0"/>
        </a:xfrm>
      </p:grpSpPr>
    </p:spTree>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cSld name="Vuota">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 xmlns:p14="http://schemas.microsoft.com/office/powerpoint/2010/main" val="806877282"/>
      </p:ext>
    </p:extLst>
  </p:cSld>
  <p:clrMap bg1="lt1" tx1="dk1" bg2="lt2" tx2="dk2" accent1="accent1" accent2="accent2" accent3="accent3" accent4="accent4" accent5="accent5" accent6="accent6" hlink="hlink" folHlink="folHlink"/>
  <p:sldLayoutIdLst>
    <p:sldLayoutId id="2147483696" r:id="rId1"/>
    <p:sldLayoutId id="2147483704" r:id="rId2"/>
    <p:sldLayoutId id="2147483705" r:id="rId3"/>
  </p:sldLayoutIdLst>
  <p:timing>
    <p:tnLst>
      <p:par>
        <p:cTn id="1" dur="indefinite" restart="never" nodeType="tmRoot"/>
      </p:par>
    </p:tnLst>
  </p:timing>
  <p:hf hdr="0" ftr="0"/>
  <p:txStyles>
    <p:titleStyle>
      <a:lvl1pPr algn="ctr" defTabSz="342882" rtl="0" eaLnBrk="1" latinLnBrk="0" hangingPunct="1">
        <a:spcBef>
          <a:spcPct val="0"/>
        </a:spcBef>
        <a:buNone/>
        <a:defRPr sz="3300" kern="1200">
          <a:solidFill>
            <a:schemeClr val="tx1"/>
          </a:solidFill>
          <a:latin typeface="+mj-lt"/>
          <a:ea typeface="+mj-ea"/>
          <a:cs typeface="+mj-cs"/>
        </a:defRPr>
      </a:lvl1pPr>
    </p:titleStyle>
    <p:bodyStyle>
      <a:lvl1pPr marL="257162" indent="-257162" algn="l" defTabSz="342882" rtl="0" eaLnBrk="1" latinLnBrk="0" hangingPunct="1">
        <a:spcBef>
          <a:spcPct val="20000"/>
        </a:spcBef>
        <a:buFont typeface="Arial"/>
        <a:buChar char="•"/>
        <a:defRPr sz="2400" kern="1200">
          <a:solidFill>
            <a:schemeClr val="tx1"/>
          </a:solidFill>
          <a:latin typeface="+mn-lt"/>
          <a:ea typeface="+mn-ea"/>
          <a:cs typeface="+mn-cs"/>
        </a:defRPr>
      </a:lvl1pPr>
      <a:lvl2pPr marL="557185" indent="-214303" algn="l" defTabSz="342882" rtl="0" eaLnBrk="1" latinLnBrk="0" hangingPunct="1">
        <a:spcBef>
          <a:spcPct val="20000"/>
        </a:spcBef>
        <a:buFont typeface="Arial"/>
        <a:buChar char="–"/>
        <a:defRPr sz="2100" kern="1200">
          <a:solidFill>
            <a:schemeClr val="tx1"/>
          </a:solidFill>
          <a:latin typeface="+mn-lt"/>
          <a:ea typeface="+mn-ea"/>
          <a:cs typeface="+mn-cs"/>
        </a:defRPr>
      </a:lvl2pPr>
      <a:lvl3pPr marL="857208" indent="-171442" algn="l" defTabSz="342882" rtl="0" eaLnBrk="1" latinLnBrk="0" hangingPunct="1">
        <a:spcBef>
          <a:spcPct val="20000"/>
        </a:spcBef>
        <a:buFont typeface="Arial"/>
        <a:buChar char="•"/>
        <a:defRPr sz="1800" kern="1200">
          <a:solidFill>
            <a:schemeClr val="tx1"/>
          </a:solidFill>
          <a:latin typeface="+mn-lt"/>
          <a:ea typeface="+mn-ea"/>
          <a:cs typeface="+mn-cs"/>
        </a:defRPr>
      </a:lvl3pPr>
      <a:lvl4pPr marL="1200091" indent="-171442" algn="l" defTabSz="342882" rtl="0" eaLnBrk="1" latinLnBrk="0" hangingPunct="1">
        <a:spcBef>
          <a:spcPct val="20000"/>
        </a:spcBef>
        <a:buFont typeface="Arial"/>
        <a:buChar char="–"/>
        <a:defRPr sz="1500" kern="1200">
          <a:solidFill>
            <a:schemeClr val="tx1"/>
          </a:solidFill>
          <a:latin typeface="+mn-lt"/>
          <a:ea typeface="+mn-ea"/>
          <a:cs typeface="+mn-cs"/>
        </a:defRPr>
      </a:lvl4pPr>
      <a:lvl5pPr marL="1542973" indent="-171442" algn="l" defTabSz="342882" rtl="0" eaLnBrk="1" latinLnBrk="0" hangingPunct="1">
        <a:spcBef>
          <a:spcPct val="20000"/>
        </a:spcBef>
        <a:buFont typeface="Arial"/>
        <a:buChar char="»"/>
        <a:defRPr sz="1500" kern="1200">
          <a:solidFill>
            <a:schemeClr val="tx1"/>
          </a:solidFill>
          <a:latin typeface="+mn-lt"/>
          <a:ea typeface="+mn-ea"/>
          <a:cs typeface="+mn-cs"/>
        </a:defRPr>
      </a:lvl5pPr>
      <a:lvl6pPr marL="1885857" indent="-171442" algn="l" defTabSz="342882" rtl="0" eaLnBrk="1" latinLnBrk="0" hangingPunct="1">
        <a:spcBef>
          <a:spcPct val="20000"/>
        </a:spcBef>
        <a:buFont typeface="Arial"/>
        <a:buChar char="•"/>
        <a:defRPr sz="1500" kern="1200">
          <a:solidFill>
            <a:schemeClr val="tx1"/>
          </a:solidFill>
          <a:latin typeface="+mn-lt"/>
          <a:ea typeface="+mn-ea"/>
          <a:cs typeface="+mn-cs"/>
        </a:defRPr>
      </a:lvl6pPr>
      <a:lvl7pPr marL="2228739" indent="-171442" algn="l" defTabSz="342882" rtl="0" eaLnBrk="1" latinLnBrk="0" hangingPunct="1">
        <a:spcBef>
          <a:spcPct val="20000"/>
        </a:spcBef>
        <a:buFont typeface="Arial"/>
        <a:buChar char="•"/>
        <a:defRPr sz="1500" kern="1200">
          <a:solidFill>
            <a:schemeClr val="tx1"/>
          </a:solidFill>
          <a:latin typeface="+mn-lt"/>
          <a:ea typeface="+mn-ea"/>
          <a:cs typeface="+mn-cs"/>
        </a:defRPr>
      </a:lvl7pPr>
      <a:lvl8pPr marL="2571622" indent="-171442" algn="l" defTabSz="342882" rtl="0" eaLnBrk="1" latinLnBrk="0" hangingPunct="1">
        <a:spcBef>
          <a:spcPct val="20000"/>
        </a:spcBef>
        <a:buFont typeface="Arial"/>
        <a:buChar char="•"/>
        <a:defRPr sz="1500" kern="1200">
          <a:solidFill>
            <a:schemeClr val="tx1"/>
          </a:solidFill>
          <a:latin typeface="+mn-lt"/>
          <a:ea typeface="+mn-ea"/>
          <a:cs typeface="+mn-cs"/>
        </a:defRPr>
      </a:lvl8pPr>
      <a:lvl9pPr marL="2914506" indent="-171442" algn="l" defTabSz="342882" rtl="0" eaLnBrk="1" latinLnBrk="0" hangingPunct="1">
        <a:spcBef>
          <a:spcPct val="20000"/>
        </a:spcBef>
        <a:buFont typeface="Arial"/>
        <a:buChar char="•"/>
        <a:defRPr sz="1500" kern="1200">
          <a:solidFill>
            <a:schemeClr val="tx1"/>
          </a:solidFill>
          <a:latin typeface="+mn-lt"/>
          <a:ea typeface="+mn-ea"/>
          <a:cs typeface="+mn-cs"/>
        </a:defRPr>
      </a:lvl9pPr>
    </p:bodyStyle>
    <p:otherStyle>
      <a:defPPr>
        <a:defRPr lang="en-US"/>
      </a:defPPr>
      <a:lvl1pPr marL="0" algn="l" defTabSz="342882" rtl="0" eaLnBrk="1" latinLnBrk="0" hangingPunct="1">
        <a:defRPr sz="1351" kern="1200">
          <a:solidFill>
            <a:schemeClr val="tx1"/>
          </a:solidFill>
          <a:latin typeface="+mn-lt"/>
          <a:ea typeface="+mn-ea"/>
          <a:cs typeface="+mn-cs"/>
        </a:defRPr>
      </a:lvl1pPr>
      <a:lvl2pPr marL="342882" algn="l" defTabSz="342882" rtl="0" eaLnBrk="1" latinLnBrk="0" hangingPunct="1">
        <a:defRPr sz="1351" kern="1200">
          <a:solidFill>
            <a:schemeClr val="tx1"/>
          </a:solidFill>
          <a:latin typeface="+mn-lt"/>
          <a:ea typeface="+mn-ea"/>
          <a:cs typeface="+mn-cs"/>
        </a:defRPr>
      </a:lvl2pPr>
      <a:lvl3pPr marL="685766" algn="l" defTabSz="342882" rtl="0" eaLnBrk="1" latinLnBrk="0" hangingPunct="1">
        <a:defRPr sz="1351" kern="1200">
          <a:solidFill>
            <a:schemeClr val="tx1"/>
          </a:solidFill>
          <a:latin typeface="+mn-lt"/>
          <a:ea typeface="+mn-ea"/>
          <a:cs typeface="+mn-cs"/>
        </a:defRPr>
      </a:lvl3pPr>
      <a:lvl4pPr marL="1028649" algn="l" defTabSz="342882" rtl="0" eaLnBrk="1" latinLnBrk="0" hangingPunct="1">
        <a:defRPr sz="1351" kern="1200">
          <a:solidFill>
            <a:schemeClr val="tx1"/>
          </a:solidFill>
          <a:latin typeface="+mn-lt"/>
          <a:ea typeface="+mn-ea"/>
          <a:cs typeface="+mn-cs"/>
        </a:defRPr>
      </a:lvl4pPr>
      <a:lvl5pPr marL="1371532" algn="l" defTabSz="342882" rtl="0" eaLnBrk="1" latinLnBrk="0" hangingPunct="1">
        <a:defRPr sz="1351" kern="1200">
          <a:solidFill>
            <a:schemeClr val="tx1"/>
          </a:solidFill>
          <a:latin typeface="+mn-lt"/>
          <a:ea typeface="+mn-ea"/>
          <a:cs typeface="+mn-cs"/>
        </a:defRPr>
      </a:lvl5pPr>
      <a:lvl6pPr marL="1714414" algn="l" defTabSz="342882" rtl="0" eaLnBrk="1" latinLnBrk="0" hangingPunct="1">
        <a:defRPr sz="1351" kern="1200">
          <a:solidFill>
            <a:schemeClr val="tx1"/>
          </a:solidFill>
          <a:latin typeface="+mn-lt"/>
          <a:ea typeface="+mn-ea"/>
          <a:cs typeface="+mn-cs"/>
        </a:defRPr>
      </a:lvl6pPr>
      <a:lvl7pPr marL="2057298" algn="l" defTabSz="342882" rtl="0" eaLnBrk="1" latinLnBrk="0" hangingPunct="1">
        <a:defRPr sz="1351" kern="1200">
          <a:solidFill>
            <a:schemeClr val="tx1"/>
          </a:solidFill>
          <a:latin typeface="+mn-lt"/>
          <a:ea typeface="+mn-ea"/>
          <a:cs typeface="+mn-cs"/>
        </a:defRPr>
      </a:lvl7pPr>
      <a:lvl8pPr marL="2400180" algn="l" defTabSz="342882" rtl="0" eaLnBrk="1" latinLnBrk="0" hangingPunct="1">
        <a:defRPr sz="1351" kern="1200">
          <a:solidFill>
            <a:schemeClr val="tx1"/>
          </a:solidFill>
          <a:latin typeface="+mn-lt"/>
          <a:ea typeface="+mn-ea"/>
          <a:cs typeface="+mn-cs"/>
        </a:defRPr>
      </a:lvl8pPr>
      <a:lvl9pPr marL="2743062" algn="l" defTabSz="342882" rtl="0" eaLnBrk="1" latinLnBrk="0" hangingPunct="1">
        <a:defRPr sz="1351"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2.xml"/><Relationship Id="rId6" Type="http://schemas.openxmlformats.org/officeDocument/2006/relationships/image" Target="../media/image3.png"/><Relationship Id="rId5" Type="http://schemas.openxmlformats.org/officeDocument/2006/relationships/hyperlink" Target="http://www.albertomontanari.it/" TargetMode="Externa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hyperlink" Target="http://www.ncdc.noaa.gov/oa/climate/ghcn-daily" TargetMode="Externa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image" Target="../media/image26.gif"/><Relationship Id="rId2" Type="http://schemas.openxmlformats.org/officeDocument/2006/relationships/image" Target="../media/image20.png"/><Relationship Id="rId1" Type="http://schemas.openxmlformats.org/officeDocument/2006/relationships/slideLayout" Target="../slideLayouts/slideLayout2.xml"/><Relationship Id="rId4" Type="http://schemas.openxmlformats.org/officeDocument/2006/relationships/image" Target="../media/image27.gif"/></Relationships>
</file>

<file path=ppt/slides/_rels/slide17.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Layout" Target="../slideLayouts/slideLayout2.xml"/><Relationship Id="rId4" Type="http://schemas.openxmlformats.org/officeDocument/2006/relationships/image" Target="../media/image30.png"/></Relationships>
</file>

<file path=ppt/slides/_rels/slide18.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3.xml"/><Relationship Id="rId5" Type="http://schemas.openxmlformats.org/officeDocument/2006/relationships/image" Target="../media/image7.png"/><Relationship Id="rId4" Type="http://schemas.openxmlformats.org/officeDocument/2006/relationships/image" Target="../media/image6.png"/></Relationships>
</file>

<file path=ppt/slides/_rels/slide20.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5.xml"/><Relationship Id="rId1" Type="http://schemas.openxmlformats.org/officeDocument/2006/relationships/slideLayout" Target="../slideLayouts/slideLayout3.xml"/><Relationship Id="rId6" Type="http://schemas.openxmlformats.org/officeDocument/2006/relationships/image" Target="../media/image39.png"/><Relationship Id="rId5" Type="http://schemas.openxmlformats.org/officeDocument/2006/relationships/image" Target="../media/image38.png"/><Relationship Id="rId4" Type="http://schemas.openxmlformats.org/officeDocument/2006/relationships/image" Target="../media/image37.png"/></Relationships>
</file>

<file path=ppt/slides/_rels/slide23.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3" Type="http://schemas.openxmlformats.org/officeDocument/2006/relationships/image" Target="../media/image41.gif"/><Relationship Id="rId2" Type="http://schemas.openxmlformats.org/officeDocument/2006/relationships/image" Target="../media/image1.png"/><Relationship Id="rId1" Type="http://schemas.openxmlformats.org/officeDocument/2006/relationships/slideLayout" Target="../slideLayouts/slideLayout2.xml"/><Relationship Id="rId4" Type="http://schemas.openxmlformats.org/officeDocument/2006/relationships/image" Target="../media/image42.gif"/></Relationships>
</file>

<file path=ppt/slides/_rels/slide25.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43.gif"/><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45.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46.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3.xml"/><Relationship Id="rId1" Type="http://schemas.openxmlformats.org/officeDocument/2006/relationships/slideLayout" Target="../slideLayouts/slideLayout3.xml"/><Relationship Id="rId4" Type="http://schemas.openxmlformats.org/officeDocument/2006/relationships/image" Target="../media/image9.png"/></Relationships>
</file>

<file path=ppt/slides/_rels/slide30.xml.rels><?xml version="1.0" encoding="UTF-8" standalone="yes"?>
<Relationships xmlns="http://schemas.openxmlformats.org/package/2006/relationships"><Relationship Id="rId3" Type="http://schemas.openxmlformats.org/officeDocument/2006/relationships/image" Target="../media/image1.png"/><Relationship Id="rId7" Type="http://schemas.openxmlformats.org/officeDocument/2006/relationships/image" Target="../media/image53.png"/><Relationship Id="rId2" Type="http://schemas.openxmlformats.org/officeDocument/2006/relationships/image" Target="../media/image49.png"/><Relationship Id="rId1" Type="http://schemas.openxmlformats.org/officeDocument/2006/relationships/slideLayout" Target="../slideLayouts/slideLayout2.xml"/><Relationship Id="rId6" Type="http://schemas.openxmlformats.org/officeDocument/2006/relationships/image" Target="../media/image52.png"/><Relationship Id="rId5" Type="http://schemas.openxmlformats.org/officeDocument/2006/relationships/image" Target="../media/image51.jpeg"/><Relationship Id="rId4" Type="http://schemas.openxmlformats.org/officeDocument/2006/relationships/image" Target="../media/image50.png"/></Relationships>
</file>

<file path=ppt/slides/_rels/slide31.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image" Target="../media/image1.png"/><Relationship Id="rId1" Type="http://schemas.openxmlformats.org/officeDocument/2006/relationships/slideLayout" Target="../slideLayouts/slideLayout2.xml"/><Relationship Id="rId4" Type="http://schemas.openxmlformats.org/officeDocument/2006/relationships/image" Target="../media/image56.png"/></Relationships>
</file>

<file path=ppt/slides/_rels/slide33.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image" Target="../media/image1.png"/><Relationship Id="rId1" Type="http://schemas.openxmlformats.org/officeDocument/2006/relationships/slideLayout" Target="../slideLayouts/slideLayout2.xml"/><Relationship Id="rId4" Type="http://schemas.openxmlformats.org/officeDocument/2006/relationships/image" Target="../media/image58.png"/></Relationships>
</file>

<file path=ppt/slides/_rels/slide34.xml.rels><?xml version="1.0" encoding="UTF-8" standalone="yes"?>
<Relationships xmlns="http://schemas.openxmlformats.org/package/2006/relationships"><Relationship Id="rId2" Type="http://schemas.openxmlformats.org/officeDocument/2006/relationships/image" Target="../media/image59.png"/><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60.gif"/><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hyperlink" Target="http://www.albertomontanari.it/" TargetMode="External"/><Relationship Id="rId2" Type="http://schemas.openxmlformats.org/officeDocument/2006/relationships/image" Target="../media/image1.png"/><Relationship Id="rId1" Type="http://schemas.openxmlformats.org/officeDocument/2006/relationships/slideLayout" Target="../slideLayouts/slideLayout2.xml"/><Relationship Id="rId4" Type="http://schemas.openxmlformats.org/officeDocument/2006/relationships/image" Target="../media/image61.jpeg"/></Relationships>
</file>

<file path=ppt/slides/_rels/slide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2"/>
          <p:cNvPicPr>
            <a:picLocks noChangeAspect="1" noChangeArrowheads="1"/>
          </p:cNvPicPr>
          <p:nvPr/>
        </p:nvPicPr>
        <p:blipFill>
          <a:blip r:embed="rId3"/>
          <a:srcRect/>
          <a:stretch>
            <a:fillRect/>
          </a:stretch>
        </p:blipFill>
        <p:spPr bwMode="auto">
          <a:xfrm>
            <a:off x="0" y="5096326"/>
            <a:ext cx="12192000" cy="1761674"/>
          </a:xfrm>
          <a:prstGeom prst="rect">
            <a:avLst/>
          </a:prstGeom>
          <a:noFill/>
          <a:ln w="9525">
            <a:noFill/>
            <a:miter lim="800000"/>
            <a:headEnd/>
            <a:tailEnd/>
          </a:ln>
          <a:effectLst/>
        </p:spPr>
      </p:pic>
      <p:sp>
        <p:nvSpPr>
          <p:cNvPr id="2" name="Line 26"/>
          <p:cNvSpPr>
            <a:spLocks noChangeShapeType="1"/>
          </p:cNvSpPr>
          <p:nvPr/>
        </p:nvSpPr>
        <p:spPr bwMode="auto">
          <a:xfrm rot="540000">
            <a:off x="40" y="3654"/>
            <a:ext cx="199550" cy="1312824"/>
          </a:xfrm>
          <a:prstGeom prst="line">
            <a:avLst/>
          </a:prstGeom>
          <a:noFill/>
          <a:ln w="190500">
            <a:solidFill>
              <a:srgbClr val="CC0000"/>
            </a:solidFill>
            <a:round/>
            <a:headEnd/>
            <a:tailEnd/>
          </a:ln>
          <a:effectLst/>
        </p:spPr>
        <p:txBody>
          <a:bodyPr/>
          <a:lstStyle/>
          <a:p>
            <a:pPr>
              <a:defRPr/>
            </a:pPr>
            <a:endParaRPr lang="it-IT"/>
          </a:p>
        </p:txBody>
      </p:sp>
      <p:pic>
        <p:nvPicPr>
          <p:cNvPr id="3" name="Picture 2"/>
          <p:cNvPicPr>
            <a:picLocks noChangeAspect="1" noChangeArrowheads="1"/>
          </p:cNvPicPr>
          <p:nvPr/>
        </p:nvPicPr>
        <p:blipFill>
          <a:blip r:embed="rId4" cstate="print"/>
          <a:srcRect/>
          <a:stretch>
            <a:fillRect/>
          </a:stretch>
        </p:blipFill>
        <p:spPr bwMode="auto">
          <a:xfrm>
            <a:off x="191486" y="10716"/>
            <a:ext cx="1036151" cy="1335484"/>
          </a:xfrm>
          <a:prstGeom prst="rect">
            <a:avLst/>
          </a:prstGeom>
          <a:noFill/>
          <a:ln w="9525">
            <a:noFill/>
            <a:miter lim="800000"/>
            <a:headEnd/>
            <a:tailEnd/>
          </a:ln>
        </p:spPr>
      </p:pic>
      <p:sp>
        <p:nvSpPr>
          <p:cNvPr id="4" name="CasellaDiTesto 3"/>
          <p:cNvSpPr txBox="1"/>
          <p:nvPr/>
        </p:nvSpPr>
        <p:spPr>
          <a:xfrm>
            <a:off x="1038222" y="-2347"/>
            <a:ext cx="2917372" cy="523220"/>
          </a:xfrm>
          <a:prstGeom prst="rect">
            <a:avLst/>
          </a:prstGeom>
          <a:noFill/>
        </p:spPr>
        <p:txBody>
          <a:bodyPr wrap="square" rtlCol="0">
            <a:spAutoFit/>
          </a:bodyPr>
          <a:lstStyle/>
          <a:p>
            <a:r>
              <a:rPr lang="it-IT" sz="1400" dirty="0" smtClean="0"/>
              <a:t>Alma Mater </a:t>
            </a:r>
            <a:r>
              <a:rPr lang="it-IT" sz="1400" dirty="0" err="1" smtClean="0"/>
              <a:t>Studiorum</a:t>
            </a:r>
            <a:endParaRPr lang="it-IT" sz="1400" dirty="0" smtClean="0"/>
          </a:p>
          <a:p>
            <a:r>
              <a:rPr lang="it-IT" sz="1400" dirty="0" err="1" smtClean="0"/>
              <a:t>University</a:t>
            </a:r>
            <a:r>
              <a:rPr lang="it-IT" sz="1400" dirty="0" smtClean="0"/>
              <a:t> </a:t>
            </a:r>
            <a:r>
              <a:rPr lang="it-IT" sz="1400" dirty="0" err="1" smtClean="0"/>
              <a:t>of</a:t>
            </a:r>
            <a:r>
              <a:rPr lang="it-IT" sz="1400" dirty="0" smtClean="0"/>
              <a:t> Bologna</a:t>
            </a:r>
            <a:endParaRPr lang="it-IT" sz="1400" dirty="0"/>
          </a:p>
        </p:txBody>
      </p:sp>
      <p:sp>
        <p:nvSpPr>
          <p:cNvPr id="5" name="CasellaDiTesto 4"/>
          <p:cNvSpPr txBox="1"/>
          <p:nvPr/>
        </p:nvSpPr>
        <p:spPr>
          <a:xfrm>
            <a:off x="2727412" y="6623549"/>
            <a:ext cx="6741333" cy="246221"/>
          </a:xfrm>
          <a:prstGeom prst="rect">
            <a:avLst/>
          </a:prstGeom>
          <a:solidFill>
            <a:schemeClr val="bg1"/>
          </a:solidFill>
        </p:spPr>
        <p:txBody>
          <a:bodyPr wrap="square">
            <a:spAutoFit/>
          </a:bodyPr>
          <a:lstStyle/>
          <a:p>
            <a:pPr marL="0" marR="0" indent="0" algn="ctr" defTabSz="914400" rtl="0" eaLnBrk="1" fontAlgn="base" latinLnBrk="0" hangingPunct="1">
              <a:lnSpc>
                <a:spcPct val="100000"/>
              </a:lnSpc>
              <a:spcBef>
                <a:spcPct val="0"/>
              </a:spcBef>
              <a:spcAft>
                <a:spcPct val="0"/>
              </a:spcAft>
              <a:buClrTx/>
              <a:buSzTx/>
              <a:buFontTx/>
              <a:buNone/>
              <a:tabLst/>
              <a:defRPr/>
            </a:pPr>
            <a:r>
              <a:rPr lang="it-IT" sz="1000" b="1" u="none" dirty="0" err="1" smtClean="0"/>
              <a:t>This</a:t>
            </a:r>
            <a:r>
              <a:rPr lang="it-IT" sz="1000" b="1" u="none" dirty="0" smtClean="0"/>
              <a:t> </a:t>
            </a:r>
            <a:r>
              <a:rPr lang="it-IT" sz="1000" b="1" u="none" dirty="0" err="1" smtClean="0"/>
              <a:t>presentation</a:t>
            </a:r>
            <a:r>
              <a:rPr lang="it-IT" sz="1000" b="1" u="none" dirty="0" smtClean="0"/>
              <a:t> </a:t>
            </a:r>
            <a:r>
              <a:rPr lang="it-IT" sz="1000" b="1" u="none" dirty="0" err="1" smtClean="0"/>
              <a:t>is</a:t>
            </a:r>
            <a:r>
              <a:rPr lang="it-IT" sz="1000" b="1" u="none" baseline="0" dirty="0" smtClean="0"/>
              <a:t> </a:t>
            </a:r>
            <a:r>
              <a:rPr lang="it-IT" sz="1000" b="1" u="none" baseline="0" dirty="0" err="1" smtClean="0"/>
              <a:t>available</a:t>
            </a:r>
            <a:r>
              <a:rPr lang="it-IT" sz="1000" b="1" u="none" baseline="0" dirty="0" smtClean="0"/>
              <a:t> </a:t>
            </a:r>
            <a:r>
              <a:rPr lang="it-IT" sz="1000" b="1" u="none" dirty="0" smtClean="0"/>
              <a:t>at the web </a:t>
            </a:r>
            <a:r>
              <a:rPr lang="it-IT" sz="1000" b="1" u="none" dirty="0" err="1" smtClean="0"/>
              <a:t>address</a:t>
            </a:r>
            <a:r>
              <a:rPr lang="it-IT" sz="1000" b="1" u="none" dirty="0" smtClean="0"/>
              <a:t> http</a:t>
            </a:r>
            <a:r>
              <a:rPr lang="it-IT" sz="1000" b="1" u="none" dirty="0"/>
              <a:t>://</a:t>
            </a:r>
            <a:r>
              <a:rPr lang="it-IT" sz="1000" b="1" u="none" dirty="0" smtClean="0"/>
              <a:t>www.albertomontanari.it – E-mail</a:t>
            </a:r>
            <a:r>
              <a:rPr lang="it-IT" sz="1000" b="1" u="none" kern="1200" dirty="0" smtClean="0">
                <a:solidFill>
                  <a:schemeClr val="tx1"/>
                </a:solidFill>
                <a:latin typeface="Arial" charset="0"/>
                <a:ea typeface="+mn-ea"/>
                <a:cs typeface="+mn-cs"/>
              </a:rPr>
              <a:t>: alberto.montanari@unibo.it</a:t>
            </a:r>
          </a:p>
        </p:txBody>
      </p:sp>
      <p:sp>
        <p:nvSpPr>
          <p:cNvPr id="7" name="Text Box 7"/>
          <p:cNvSpPr txBox="1">
            <a:spLocks noChangeArrowheads="1"/>
          </p:cNvSpPr>
          <p:nvPr/>
        </p:nvSpPr>
        <p:spPr bwMode="auto">
          <a:xfrm>
            <a:off x="165100" y="2131295"/>
            <a:ext cx="11861799" cy="1446550"/>
          </a:xfrm>
          <a:prstGeom prst="rect">
            <a:avLst/>
          </a:prstGeom>
          <a:noFill/>
          <a:ln w="9525">
            <a:noFill/>
            <a:miter lim="800000"/>
            <a:headEnd/>
            <a:tailEnd/>
          </a:ln>
        </p:spPr>
        <p:txBody>
          <a:bodyPr wrap="square">
            <a:spAutoFit/>
          </a:bodyPr>
          <a:lstStyle/>
          <a:p>
            <a:pPr algn="ctr"/>
            <a:r>
              <a:rPr lang="en-US" sz="4400" b="1" kern="900" dirty="0" smtClean="0">
                <a:ln w="12700">
                  <a:solidFill>
                    <a:schemeClr val="tx2">
                      <a:satMod val="155000"/>
                    </a:schemeClr>
                  </a:solidFill>
                  <a:prstDash val="solid"/>
                </a:ln>
                <a:solidFill>
                  <a:schemeClr val="bg1">
                    <a:lumMod val="75000"/>
                  </a:schemeClr>
                </a:solidFill>
                <a:effectLst>
                  <a:outerShdw blurRad="41275" dist="20320" dir="1800000" algn="tl" rotWithShape="0">
                    <a:srgbClr val="000000">
                      <a:alpha val="40000"/>
                    </a:srgbClr>
                  </a:outerShdw>
                </a:effectLst>
                <a:latin typeface="Arial" pitchFamily="34" charset="0"/>
              </a:rPr>
              <a:t>Climate Change and Floods</a:t>
            </a:r>
          </a:p>
          <a:p>
            <a:pPr algn="ctr"/>
            <a:endParaRPr lang="en-US" sz="4400" b="1" kern="900" dirty="0" smtClean="0">
              <a:ln w="12700">
                <a:solidFill>
                  <a:schemeClr val="tx2">
                    <a:satMod val="155000"/>
                  </a:schemeClr>
                </a:solidFill>
                <a:prstDash val="solid"/>
              </a:ln>
              <a:solidFill>
                <a:schemeClr val="bg1">
                  <a:lumMod val="75000"/>
                </a:schemeClr>
              </a:solidFill>
              <a:effectLst>
                <a:outerShdw blurRad="41275" dist="20320" dir="1800000" algn="tl" rotWithShape="0">
                  <a:srgbClr val="000000">
                    <a:alpha val="40000"/>
                  </a:srgbClr>
                </a:outerShdw>
              </a:effectLst>
              <a:latin typeface="Arial" pitchFamily="34" charset="0"/>
            </a:endParaRPr>
          </a:p>
        </p:txBody>
      </p:sp>
      <p:sp>
        <p:nvSpPr>
          <p:cNvPr id="8" name="CasellaDiTesto 7"/>
          <p:cNvSpPr txBox="1"/>
          <p:nvPr/>
        </p:nvSpPr>
        <p:spPr>
          <a:xfrm>
            <a:off x="2839482" y="2934277"/>
            <a:ext cx="6070355" cy="1754326"/>
          </a:xfrm>
          <a:prstGeom prst="rect">
            <a:avLst/>
          </a:prstGeom>
          <a:noFill/>
          <a:ln w="0">
            <a:noFill/>
          </a:ln>
          <a:effectLst>
            <a:outerShdw blurRad="50800" dist="38100" dir="2700000" algn="tl" rotWithShape="0">
              <a:prstClr val="black">
                <a:alpha val="40000"/>
              </a:prstClr>
            </a:outerShdw>
          </a:effectLst>
        </p:spPr>
        <p:txBody>
          <a:bodyPr wrap="square" rtlCol="0">
            <a:spAutoFit/>
          </a:bodyPr>
          <a:lstStyle/>
          <a:p>
            <a:pPr algn="ctr"/>
            <a:r>
              <a:rPr lang="it-IT" sz="2800" b="1" u="none" dirty="0" smtClean="0"/>
              <a:t>Alberto Montanari</a:t>
            </a:r>
            <a:r>
              <a:rPr lang="it-IT" sz="3600" u="none" dirty="0" smtClean="0"/>
              <a:t/>
            </a:r>
            <a:br>
              <a:rPr lang="it-IT" sz="3600" u="none" dirty="0" smtClean="0"/>
            </a:br>
            <a:r>
              <a:rPr lang="it-IT" sz="1600" dirty="0" smtClean="0"/>
              <a:t>Professor </a:t>
            </a:r>
            <a:r>
              <a:rPr lang="it-IT" sz="1600" dirty="0" err="1" smtClean="0"/>
              <a:t>of</a:t>
            </a:r>
            <a:r>
              <a:rPr lang="it-IT" sz="1600" dirty="0" smtClean="0"/>
              <a:t> </a:t>
            </a:r>
            <a:r>
              <a:rPr lang="it-IT" sz="1600" dirty="0" err="1" smtClean="0"/>
              <a:t>Hydrology</a:t>
            </a:r>
            <a:r>
              <a:rPr lang="it-IT" sz="1600" dirty="0" smtClean="0"/>
              <a:t> – </a:t>
            </a:r>
            <a:r>
              <a:rPr lang="it-IT" sz="1600" u="none" dirty="0" err="1" smtClean="0"/>
              <a:t>University</a:t>
            </a:r>
            <a:r>
              <a:rPr lang="it-IT" sz="1600" u="none" dirty="0" smtClean="0"/>
              <a:t> </a:t>
            </a:r>
            <a:r>
              <a:rPr lang="it-IT" sz="1600" u="none" dirty="0" err="1" smtClean="0"/>
              <a:t>of</a:t>
            </a:r>
            <a:r>
              <a:rPr lang="it-IT" sz="1600" u="none" dirty="0" smtClean="0"/>
              <a:t> Bologna</a:t>
            </a:r>
            <a:br>
              <a:rPr lang="it-IT" sz="1600" u="none" dirty="0" smtClean="0"/>
            </a:br>
            <a:r>
              <a:rPr lang="it-IT" sz="1600" u="none" dirty="0" smtClean="0"/>
              <a:t>alberto.montanari@unibo.it - </a:t>
            </a:r>
            <a:r>
              <a:rPr lang="it-IT" sz="1600" u="none" dirty="0" smtClean="0">
                <a:hlinkClick r:id="rId5"/>
              </a:rPr>
              <a:t>www.albertomontanari.it</a:t>
            </a:r>
            <a:endParaRPr lang="it-IT" sz="1600" dirty="0" smtClean="0"/>
          </a:p>
          <a:p>
            <a:pPr algn="ctr"/>
            <a:endParaRPr lang="it-IT" sz="1600" u="none" dirty="0" smtClean="0"/>
          </a:p>
          <a:p>
            <a:pPr algn="ctr"/>
            <a:r>
              <a:rPr lang="it-IT" sz="1600" dirty="0" err="1" smtClean="0"/>
              <a:t>With</a:t>
            </a:r>
            <a:r>
              <a:rPr lang="it-IT" sz="1600" dirty="0" smtClean="0"/>
              <a:t> </a:t>
            </a:r>
            <a:r>
              <a:rPr lang="it-IT" sz="1600" dirty="0" err="1" smtClean="0"/>
              <a:t>special</a:t>
            </a:r>
            <a:r>
              <a:rPr lang="it-IT" sz="1600" dirty="0" smtClean="0"/>
              <a:t> </a:t>
            </a:r>
            <a:r>
              <a:rPr lang="it-IT" sz="1600" dirty="0" err="1" smtClean="0"/>
              <a:t>thanks</a:t>
            </a:r>
            <a:r>
              <a:rPr lang="it-IT" sz="1600" dirty="0" smtClean="0"/>
              <a:t> </a:t>
            </a:r>
            <a:r>
              <a:rPr lang="it-IT" sz="1600" dirty="0" err="1" smtClean="0"/>
              <a:t>to</a:t>
            </a:r>
            <a:r>
              <a:rPr lang="it-IT" sz="1600" dirty="0" smtClean="0"/>
              <a:t> Prof. </a:t>
            </a:r>
            <a:r>
              <a:rPr lang="it-IT" sz="1600" dirty="0" err="1" smtClean="0"/>
              <a:t>Demetris</a:t>
            </a:r>
            <a:r>
              <a:rPr lang="it-IT" sz="1600" dirty="0" smtClean="0"/>
              <a:t> Koutsoyiannis</a:t>
            </a:r>
            <a:br>
              <a:rPr lang="it-IT" sz="1600" dirty="0" smtClean="0"/>
            </a:br>
            <a:r>
              <a:rPr lang="it-IT" sz="1600" dirty="0" smtClean="0"/>
              <a:t>National </a:t>
            </a:r>
            <a:r>
              <a:rPr lang="it-IT" sz="1600" dirty="0" err="1" smtClean="0"/>
              <a:t>Technical</a:t>
            </a:r>
            <a:r>
              <a:rPr lang="it-IT" sz="1600" dirty="0" smtClean="0"/>
              <a:t> </a:t>
            </a:r>
            <a:r>
              <a:rPr lang="it-IT" sz="1600" dirty="0" err="1" smtClean="0"/>
              <a:t>University</a:t>
            </a:r>
            <a:r>
              <a:rPr lang="it-IT" sz="1600" dirty="0" smtClean="0"/>
              <a:t> </a:t>
            </a:r>
            <a:r>
              <a:rPr lang="it-IT" sz="1600" dirty="0" err="1" smtClean="0"/>
              <a:t>of</a:t>
            </a:r>
            <a:r>
              <a:rPr lang="it-IT" sz="1600" dirty="0" smtClean="0"/>
              <a:t> </a:t>
            </a:r>
            <a:r>
              <a:rPr lang="it-IT" sz="1600" dirty="0" err="1" smtClean="0"/>
              <a:t>Athens</a:t>
            </a:r>
            <a:endParaRPr lang="it-IT" sz="1600" u="none" dirty="0" smtClean="0"/>
          </a:p>
        </p:txBody>
      </p:sp>
      <p:sp>
        <p:nvSpPr>
          <p:cNvPr id="13" name="Rettangolo 12"/>
          <p:cNvSpPr/>
          <p:nvPr/>
        </p:nvSpPr>
        <p:spPr>
          <a:xfrm>
            <a:off x="2273300" y="4703391"/>
            <a:ext cx="7404100" cy="369332"/>
          </a:xfrm>
          <a:prstGeom prst="rect">
            <a:avLst/>
          </a:prstGeom>
        </p:spPr>
        <p:txBody>
          <a:bodyPr wrap="square">
            <a:spAutoFit/>
          </a:bodyPr>
          <a:lstStyle/>
          <a:p>
            <a:r>
              <a:rPr lang="en-US" i="1" dirty="0" smtClean="0"/>
              <a:t>“You must welcome change as the rule but not your ruler” (Denis </a:t>
            </a:r>
            <a:r>
              <a:rPr lang="en-US" i="1" dirty="0" err="1" smtClean="0"/>
              <a:t>Waitley</a:t>
            </a:r>
            <a:r>
              <a:rPr lang="en-US" i="1" dirty="0" smtClean="0"/>
              <a:t>)</a:t>
            </a:r>
            <a:endParaRPr lang="en-US" b="0" i="1" dirty="0"/>
          </a:p>
        </p:txBody>
      </p:sp>
      <p:sp>
        <p:nvSpPr>
          <p:cNvPr id="22530" name="AutoShape 2" descr="Risultati immagini per panta rhei hydrology"/>
          <p:cNvSpPr>
            <a:spLocks noChangeAspect="1" noChangeArrowheads="1"/>
          </p:cNvSpPr>
          <p:nvPr/>
        </p:nvSpPr>
        <p:spPr bwMode="auto">
          <a:xfrm>
            <a:off x="155575" y="-144463"/>
            <a:ext cx="304800" cy="304801"/>
          </a:xfrm>
          <a:prstGeom prst="rect">
            <a:avLst/>
          </a:prstGeom>
          <a:noFill/>
        </p:spPr>
        <p:txBody>
          <a:bodyPr vert="horz" wrap="square" lIns="91440" tIns="45720" rIns="91440" bIns="45720" numCol="1" anchor="t" anchorCtr="0" compatLnSpc="1">
            <a:prstTxWarp prst="textNoShape">
              <a:avLst/>
            </a:prstTxWarp>
          </a:bodyPr>
          <a:lstStyle/>
          <a:p>
            <a:endParaRPr lang="it-IT"/>
          </a:p>
        </p:txBody>
      </p:sp>
      <p:sp>
        <p:nvSpPr>
          <p:cNvPr id="16" name="CasellaDiTesto 15"/>
          <p:cNvSpPr txBox="1"/>
          <p:nvPr/>
        </p:nvSpPr>
        <p:spPr>
          <a:xfrm>
            <a:off x="5973207" y="172027"/>
            <a:ext cx="6070355" cy="923330"/>
          </a:xfrm>
          <a:prstGeom prst="rect">
            <a:avLst/>
          </a:prstGeom>
          <a:noFill/>
          <a:ln w="0">
            <a:noFill/>
          </a:ln>
          <a:effectLst/>
        </p:spPr>
        <p:txBody>
          <a:bodyPr wrap="square" rtlCol="0">
            <a:spAutoFit/>
          </a:bodyPr>
          <a:lstStyle/>
          <a:p>
            <a:pPr algn="ctr"/>
            <a:r>
              <a:rPr lang="en-US" b="1" dirty="0" smtClean="0"/>
              <a:t>Short Mediterranean </a:t>
            </a:r>
            <a:r>
              <a:rPr lang="en-US" b="1" dirty="0" err="1" smtClean="0"/>
              <a:t>Ph.D</a:t>
            </a:r>
            <a:r>
              <a:rPr lang="en-US" b="1" dirty="0" smtClean="0"/>
              <a:t> School on Impacts of Climate Change and Sustainable Engineering Responses</a:t>
            </a:r>
          </a:p>
          <a:p>
            <a:pPr algn="ctr"/>
            <a:r>
              <a:rPr lang="en-US" b="1" u="none" dirty="0" smtClean="0"/>
              <a:t>Naples, October 7-11, 2019</a:t>
            </a:r>
            <a:endParaRPr lang="it-IT" b="1" u="none" dirty="0" smtClean="0"/>
          </a:p>
        </p:txBody>
      </p:sp>
      <p:pic>
        <p:nvPicPr>
          <p:cNvPr id="23555" name="Picture 3"/>
          <p:cNvPicPr>
            <a:picLocks noChangeAspect="1" noChangeArrowheads="1"/>
          </p:cNvPicPr>
          <p:nvPr/>
        </p:nvPicPr>
        <p:blipFill>
          <a:blip r:embed="rId6"/>
          <a:srcRect/>
          <a:stretch>
            <a:fillRect/>
          </a:stretch>
        </p:blipFill>
        <p:spPr bwMode="auto">
          <a:xfrm>
            <a:off x="3095625" y="0"/>
            <a:ext cx="1400175" cy="1400175"/>
          </a:xfrm>
          <a:prstGeom prst="rect">
            <a:avLst/>
          </a:prstGeom>
          <a:noFill/>
          <a:ln w="9525">
            <a:noFill/>
            <a:miter lim="800000"/>
            <a:headEnd/>
            <a:tailEnd/>
          </a:ln>
          <a:effectLst/>
        </p:spPr>
      </p:pic>
      <p:sp>
        <p:nvSpPr>
          <p:cNvPr id="22" name="CasellaDiTesto 21"/>
          <p:cNvSpPr txBox="1"/>
          <p:nvPr/>
        </p:nvSpPr>
        <p:spPr>
          <a:xfrm>
            <a:off x="1600197" y="873953"/>
            <a:ext cx="2917372" cy="523220"/>
          </a:xfrm>
          <a:prstGeom prst="rect">
            <a:avLst/>
          </a:prstGeom>
          <a:noFill/>
        </p:spPr>
        <p:txBody>
          <a:bodyPr wrap="square" rtlCol="0">
            <a:spAutoFit/>
          </a:bodyPr>
          <a:lstStyle/>
          <a:p>
            <a:r>
              <a:rPr lang="it-IT" sz="1400" dirty="0" smtClean="0"/>
              <a:t>Università di Napoli</a:t>
            </a:r>
          </a:p>
          <a:p>
            <a:r>
              <a:rPr lang="it-IT" sz="1400" dirty="0" smtClean="0"/>
              <a:t>Federico II - DICEA</a:t>
            </a:r>
            <a:endParaRPr lang="it-IT" sz="1400" dirty="0"/>
          </a:p>
        </p:txBody>
      </p:sp>
      <p:pic>
        <p:nvPicPr>
          <p:cNvPr id="23557" name="Picture 5"/>
          <p:cNvPicPr>
            <a:picLocks noChangeAspect="1" noChangeArrowheads="1"/>
          </p:cNvPicPr>
          <p:nvPr/>
        </p:nvPicPr>
        <p:blipFill>
          <a:blip r:embed="rId7"/>
          <a:srcRect l="2065" r="2065"/>
          <a:stretch>
            <a:fillRect/>
          </a:stretch>
        </p:blipFill>
        <p:spPr bwMode="auto">
          <a:xfrm>
            <a:off x="4691504" y="180975"/>
            <a:ext cx="1346905" cy="1044106"/>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cstate="print"/>
          <a:srcRect/>
          <a:stretch>
            <a:fillRect/>
          </a:stretch>
        </p:blipFill>
        <p:spPr bwMode="auto">
          <a:xfrm>
            <a:off x="566765" y="850900"/>
            <a:ext cx="8638156" cy="5517765"/>
          </a:xfrm>
          <a:prstGeom prst="rect">
            <a:avLst/>
          </a:prstGeom>
          <a:noFill/>
          <a:ln w="9525">
            <a:noFill/>
            <a:miter lim="800000"/>
            <a:headEnd/>
            <a:tailEnd/>
          </a:ln>
          <a:effectLst/>
        </p:spPr>
      </p:pic>
      <p:sp>
        <p:nvSpPr>
          <p:cNvPr id="6" name="CasellaDiTesto 5"/>
          <p:cNvSpPr txBox="1"/>
          <p:nvPr/>
        </p:nvSpPr>
        <p:spPr>
          <a:xfrm rot="16200000">
            <a:off x="7854294" y="3449554"/>
            <a:ext cx="4549245" cy="738664"/>
          </a:xfrm>
          <a:prstGeom prst="rect">
            <a:avLst/>
          </a:prstGeom>
          <a:noFill/>
        </p:spPr>
        <p:txBody>
          <a:bodyPr wrap="square" rtlCol="0" anchor="ctr" anchorCtr="0">
            <a:spAutoFit/>
          </a:bodyPr>
          <a:lstStyle/>
          <a:p>
            <a:r>
              <a:rPr lang="it-IT" sz="1400" u="none" dirty="0" smtClean="0"/>
              <a:t>Data source: EURO-CORDEX data </a:t>
            </a:r>
            <a:r>
              <a:rPr lang="it-IT" sz="1400" u="none" dirty="0" err="1" smtClean="0"/>
              <a:t>provided</a:t>
            </a:r>
            <a:r>
              <a:rPr lang="it-IT" sz="1400" u="none" dirty="0" smtClean="0"/>
              <a:t> </a:t>
            </a:r>
            <a:r>
              <a:rPr lang="it-IT" sz="1400" u="none" dirty="0" err="1" smtClean="0"/>
              <a:t>by</a:t>
            </a:r>
            <a:r>
              <a:rPr lang="it-IT" sz="1400" u="none" dirty="0" smtClean="0"/>
              <a:t> EURO-CORDEX </a:t>
            </a:r>
            <a:r>
              <a:rPr lang="it-IT" sz="1400" u="none" dirty="0" err="1" smtClean="0"/>
              <a:t>initiative</a:t>
            </a:r>
            <a:r>
              <a:rPr lang="it-IT" sz="1400" u="none" dirty="0" smtClean="0"/>
              <a:t>: http://www.eea.europa.eu/</a:t>
            </a:r>
            <a:r>
              <a:rPr lang="it-IT" sz="1400" u="none" dirty="0" err="1" smtClean="0"/>
              <a:t>data-and-maps</a:t>
            </a:r>
            <a:r>
              <a:rPr lang="it-IT" sz="1400" u="none" dirty="0" smtClean="0"/>
              <a:t>/data/</a:t>
            </a:r>
            <a:r>
              <a:rPr lang="it-IT" sz="1400" u="none" dirty="0" err="1" smtClean="0"/>
              <a:t>external</a:t>
            </a:r>
            <a:r>
              <a:rPr lang="it-IT" sz="1400" u="none" dirty="0" smtClean="0"/>
              <a:t>/</a:t>
            </a:r>
            <a:r>
              <a:rPr lang="it-IT" sz="1400" u="none" dirty="0" err="1" smtClean="0"/>
              <a:t>euro-cordex</a:t>
            </a:r>
            <a:endParaRPr lang="en-US" sz="1400" u="none" dirty="0" smtClean="0">
              <a:solidFill>
                <a:srgbClr val="FF0000"/>
              </a:solidFill>
            </a:endParaRPr>
          </a:p>
        </p:txBody>
      </p:sp>
      <p:sp>
        <p:nvSpPr>
          <p:cNvPr id="4" name="CasellaDiTesto 3"/>
          <p:cNvSpPr txBox="1"/>
          <p:nvPr/>
        </p:nvSpPr>
        <p:spPr>
          <a:xfrm>
            <a:off x="0" y="88900"/>
            <a:ext cx="12192000" cy="584775"/>
          </a:xfrm>
          <a:prstGeom prst="rect">
            <a:avLst/>
          </a:prstGeom>
          <a:noFill/>
        </p:spPr>
        <p:txBody>
          <a:bodyPr wrap="square" rtlCol="0">
            <a:spAutoFit/>
          </a:bodyPr>
          <a:lstStyle/>
          <a:p>
            <a:pPr algn="ctr"/>
            <a:r>
              <a:rPr lang="en-US" sz="3200" b="1" dirty="0" smtClean="0"/>
              <a:t>Climate Change – Rainfall</a:t>
            </a: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asellaDiTesto 5"/>
          <p:cNvSpPr txBox="1"/>
          <p:nvPr/>
        </p:nvSpPr>
        <p:spPr>
          <a:xfrm>
            <a:off x="0" y="0"/>
            <a:ext cx="12192000" cy="861774"/>
          </a:xfrm>
          <a:prstGeom prst="rect">
            <a:avLst/>
          </a:prstGeom>
          <a:noFill/>
        </p:spPr>
        <p:txBody>
          <a:bodyPr wrap="square" rtlCol="0">
            <a:spAutoFit/>
          </a:bodyPr>
          <a:lstStyle/>
          <a:p>
            <a:pPr algn="ctr"/>
            <a:r>
              <a:rPr lang="en-US" sz="3200" b="1" dirty="0" smtClean="0"/>
              <a:t>Climate Change – Extreme rainfall</a:t>
            </a:r>
          </a:p>
          <a:p>
            <a:pPr algn="ctr"/>
            <a:r>
              <a:rPr lang="en-US" dirty="0" smtClean="0"/>
              <a:t>(</a:t>
            </a:r>
            <a:r>
              <a:rPr lang="en-US" dirty="0" err="1" smtClean="0"/>
              <a:t>Papalexiou</a:t>
            </a:r>
            <a:r>
              <a:rPr lang="en-US" dirty="0" smtClean="0"/>
              <a:t> and Montanari – WRR 2019 - https://doi.org/10.1029/2018WR024067)</a:t>
            </a:r>
          </a:p>
        </p:txBody>
      </p:sp>
      <p:pic>
        <p:nvPicPr>
          <p:cNvPr id="22532" name="Picture 4"/>
          <p:cNvPicPr>
            <a:picLocks noChangeAspect="1" noChangeArrowheads="1"/>
          </p:cNvPicPr>
          <p:nvPr/>
        </p:nvPicPr>
        <p:blipFill>
          <a:blip r:embed="rId2"/>
          <a:srcRect/>
          <a:stretch>
            <a:fillRect/>
          </a:stretch>
        </p:blipFill>
        <p:spPr bwMode="auto">
          <a:xfrm rot="16200000">
            <a:off x="8110246" y="2890544"/>
            <a:ext cx="4254500" cy="1292809"/>
          </a:xfrm>
          <a:prstGeom prst="rect">
            <a:avLst/>
          </a:prstGeom>
          <a:noFill/>
          <a:ln w="9525">
            <a:noFill/>
            <a:miter lim="800000"/>
            <a:headEnd/>
            <a:tailEnd/>
          </a:ln>
          <a:effectLst/>
        </p:spPr>
      </p:pic>
      <p:pic>
        <p:nvPicPr>
          <p:cNvPr id="3074" name="Picture 2"/>
          <p:cNvPicPr>
            <a:picLocks noChangeAspect="1" noChangeArrowheads="1"/>
          </p:cNvPicPr>
          <p:nvPr/>
        </p:nvPicPr>
        <p:blipFill>
          <a:blip r:embed="rId3"/>
          <a:srcRect/>
          <a:stretch>
            <a:fillRect/>
          </a:stretch>
        </p:blipFill>
        <p:spPr bwMode="auto">
          <a:xfrm>
            <a:off x="1544639" y="921004"/>
            <a:ext cx="6964361" cy="5860796"/>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CasellaDiTesto 40"/>
          <p:cNvSpPr txBox="1"/>
          <p:nvPr/>
        </p:nvSpPr>
        <p:spPr>
          <a:xfrm>
            <a:off x="82641" y="1205739"/>
            <a:ext cx="11518900" cy="923330"/>
          </a:xfrm>
          <a:prstGeom prst="rect">
            <a:avLst/>
          </a:prstGeom>
          <a:noFill/>
        </p:spPr>
        <p:txBody>
          <a:bodyPr wrap="square" rtlCol="0" anchor="ctr" anchorCtr="0">
            <a:spAutoFit/>
          </a:bodyPr>
          <a:lstStyle/>
          <a:p>
            <a:pPr marL="177800" indent="-177800" algn="just">
              <a:buFont typeface="Arial" pitchFamily="34" charset="0"/>
              <a:buChar char="•"/>
            </a:pPr>
            <a:r>
              <a:rPr lang="en-US" u="none" dirty="0" smtClean="0"/>
              <a:t>A global analysis of extreme rainfall is still lacking.</a:t>
            </a:r>
          </a:p>
          <a:p>
            <a:pPr marL="177800" indent="-177800" algn="just">
              <a:buFont typeface="Arial" pitchFamily="34" charset="0"/>
              <a:buChar char="•"/>
            </a:pPr>
            <a:r>
              <a:rPr lang="en-US" u="none" dirty="0" smtClean="0"/>
              <a:t>Rainfall data at fine time step are available in few locations only.</a:t>
            </a:r>
          </a:p>
          <a:p>
            <a:pPr marL="177800" indent="-177800" algn="just">
              <a:buFont typeface="Arial" pitchFamily="34" charset="0"/>
              <a:buChar char="•"/>
            </a:pPr>
            <a:r>
              <a:rPr lang="en-US" u="none" dirty="0" smtClean="0"/>
              <a:t>The purpose of this study is to carry out a global analysis of tendencies in rainfall extremes at global level,.</a:t>
            </a:r>
          </a:p>
        </p:txBody>
      </p:sp>
      <p:sp>
        <p:nvSpPr>
          <p:cNvPr id="6" name="CasellaDiTesto 5"/>
          <p:cNvSpPr txBox="1"/>
          <p:nvPr/>
        </p:nvSpPr>
        <p:spPr>
          <a:xfrm>
            <a:off x="122610" y="2516884"/>
            <a:ext cx="11518900" cy="461665"/>
          </a:xfrm>
          <a:prstGeom prst="rect">
            <a:avLst/>
          </a:prstGeom>
          <a:noFill/>
        </p:spPr>
        <p:txBody>
          <a:bodyPr wrap="square" rtlCol="0" anchor="ctr" anchorCtr="0">
            <a:spAutoFit/>
          </a:bodyPr>
          <a:lstStyle/>
          <a:p>
            <a:pPr algn="just"/>
            <a:r>
              <a:rPr lang="en-US" sz="2400" u="none" kern="900" dirty="0" smtClean="0">
                <a:ln w="12700">
                  <a:solidFill>
                    <a:schemeClr val="tx2">
                      <a:satMod val="155000"/>
                    </a:schemeClr>
                  </a:solidFill>
                  <a:prstDash val="solid"/>
                </a:ln>
                <a:latin typeface="Arial" pitchFamily="34" charset="0"/>
              </a:rPr>
              <a:t>Criteria for selecting rainfall records</a:t>
            </a:r>
          </a:p>
        </p:txBody>
      </p:sp>
      <p:sp>
        <p:nvSpPr>
          <p:cNvPr id="7" name="CasellaDiTesto 6"/>
          <p:cNvSpPr txBox="1"/>
          <p:nvPr/>
        </p:nvSpPr>
        <p:spPr>
          <a:xfrm>
            <a:off x="85670" y="2970390"/>
            <a:ext cx="11518900" cy="2862322"/>
          </a:xfrm>
          <a:prstGeom prst="rect">
            <a:avLst/>
          </a:prstGeom>
          <a:noFill/>
        </p:spPr>
        <p:txBody>
          <a:bodyPr wrap="square" rtlCol="0" anchor="ctr" anchorCtr="0">
            <a:spAutoFit/>
          </a:bodyPr>
          <a:lstStyle/>
          <a:p>
            <a:pPr marL="177800" indent="-177800" algn="just">
              <a:buFont typeface="Arial" pitchFamily="34" charset="0"/>
              <a:buChar char="•"/>
            </a:pPr>
            <a:r>
              <a:rPr lang="en-US" u="none" dirty="0" smtClean="0"/>
              <a:t>The database that was used in this study is the Global Historical Climatology Network-Daily database (version 2.60, </a:t>
            </a:r>
            <a:r>
              <a:rPr lang="en-US" u="none" dirty="0" smtClean="0">
                <a:hlinkClick r:id="rId2"/>
              </a:rPr>
              <a:t>www.ncdc.noaa.gov/oa/climate/ghcn-daily</a:t>
            </a:r>
            <a:r>
              <a:rPr lang="en-US" u="none" dirty="0" smtClean="0"/>
              <a:t>).</a:t>
            </a:r>
          </a:p>
          <a:p>
            <a:pPr marL="177800" indent="-177800" algn="just">
              <a:buFont typeface="Arial" pitchFamily="34" charset="0"/>
              <a:buChar char="•"/>
            </a:pPr>
            <a:r>
              <a:rPr lang="en-US" u="none" dirty="0" smtClean="0"/>
              <a:t>We initially selected the stations with record length greater than or equal to 5 years, with daily values assigned with quality flags less than 1% (see the above link for more details).</a:t>
            </a:r>
          </a:p>
          <a:p>
            <a:pPr marL="177800" indent="-177800" algn="just">
              <a:buFont typeface="Arial" pitchFamily="34" charset="0"/>
              <a:buChar char="•"/>
            </a:pPr>
            <a:r>
              <a:rPr lang="en-US" u="none" dirty="0" smtClean="0"/>
              <a:t>To further ensure data quality, among the several flags used, we deleted all values assigned with flags “G” (failed gap check) and “X” (failed bounds check</a:t>
            </a:r>
            <a:r>
              <a:rPr lang="en-US" u="none" dirty="0" smtClean="0"/>
              <a:t>).</a:t>
            </a:r>
          </a:p>
          <a:p>
            <a:pPr marL="177800" indent="-177800" algn="just">
              <a:buFont typeface="Arial" pitchFamily="34" charset="0"/>
              <a:buChar char="•"/>
            </a:pPr>
            <a:r>
              <a:rPr lang="en-US" dirty="0" smtClean="0"/>
              <a:t>We focus on the period 1964-2013.</a:t>
            </a:r>
            <a:endParaRPr lang="en-US" u="none" dirty="0" smtClean="0"/>
          </a:p>
          <a:p>
            <a:pPr marL="177800" indent="-177800" algn="just">
              <a:buFont typeface="Arial" pitchFamily="34" charset="0"/>
              <a:buChar char="•"/>
            </a:pPr>
            <a:r>
              <a:rPr lang="en-US" u="none" dirty="0" smtClean="0"/>
              <a:t>These criteria resulted in a total of </a:t>
            </a:r>
            <a:r>
              <a:rPr lang="en-GB" u="none" dirty="0" smtClean="0"/>
              <a:t>68 014 </a:t>
            </a:r>
            <a:r>
              <a:rPr lang="en-US" u="none" dirty="0" smtClean="0"/>
              <a:t>stations located all over the globe</a:t>
            </a:r>
            <a:r>
              <a:rPr lang="en-US" u="none" dirty="0" smtClean="0"/>
              <a:t>.</a:t>
            </a:r>
          </a:p>
          <a:p>
            <a:pPr marL="177800" indent="-177800" algn="just">
              <a:buFont typeface="Arial" pitchFamily="34" charset="0"/>
              <a:buChar char="•"/>
            </a:pPr>
            <a:r>
              <a:rPr lang="en-US" dirty="0" smtClean="0"/>
              <a:t>We finally analyzed stations with record length longer than 50 years and reduced percentage of missing values, therefore concentrating on 8730 locations.</a:t>
            </a:r>
            <a:endParaRPr lang="en-US" u="none" dirty="0" smtClean="0"/>
          </a:p>
        </p:txBody>
      </p:sp>
      <p:sp>
        <p:nvSpPr>
          <p:cNvPr id="8" name="CasellaDiTesto 7"/>
          <p:cNvSpPr txBox="1"/>
          <p:nvPr/>
        </p:nvSpPr>
        <p:spPr>
          <a:xfrm>
            <a:off x="0" y="0"/>
            <a:ext cx="12192000" cy="861774"/>
          </a:xfrm>
          <a:prstGeom prst="rect">
            <a:avLst/>
          </a:prstGeom>
          <a:noFill/>
        </p:spPr>
        <p:txBody>
          <a:bodyPr wrap="square" rtlCol="0">
            <a:spAutoFit/>
          </a:bodyPr>
          <a:lstStyle/>
          <a:p>
            <a:pPr algn="ctr"/>
            <a:r>
              <a:rPr lang="en-US" sz="3200" b="1" dirty="0" smtClean="0"/>
              <a:t>Climate Change – Extreme rainfall</a:t>
            </a:r>
          </a:p>
          <a:p>
            <a:pPr algn="ctr"/>
            <a:r>
              <a:rPr lang="en-US" dirty="0" smtClean="0"/>
              <a:t>(</a:t>
            </a:r>
            <a:r>
              <a:rPr lang="en-US" dirty="0" err="1" smtClean="0"/>
              <a:t>Papalexiou</a:t>
            </a:r>
            <a:r>
              <a:rPr lang="en-US" dirty="0" smtClean="0"/>
              <a:t> and Montanari – WRR 2019 - https://doi.org/10.1029/2018WR024067)</a:t>
            </a: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asellaDiTesto 8"/>
          <p:cNvSpPr txBox="1"/>
          <p:nvPr/>
        </p:nvSpPr>
        <p:spPr>
          <a:xfrm>
            <a:off x="119581" y="1039484"/>
            <a:ext cx="11518900" cy="461665"/>
          </a:xfrm>
          <a:prstGeom prst="rect">
            <a:avLst/>
          </a:prstGeom>
          <a:noFill/>
        </p:spPr>
        <p:txBody>
          <a:bodyPr wrap="square" rtlCol="0" anchor="ctr" anchorCtr="0">
            <a:spAutoFit/>
          </a:bodyPr>
          <a:lstStyle/>
          <a:p>
            <a:pPr algn="just"/>
            <a:r>
              <a:rPr lang="en-US" sz="2400" u="none" kern="900" dirty="0" smtClean="0">
                <a:ln w="12700">
                  <a:solidFill>
                    <a:schemeClr val="tx2">
                      <a:satMod val="155000"/>
                    </a:schemeClr>
                  </a:solidFill>
                  <a:prstDash val="solid"/>
                </a:ln>
                <a:latin typeface="Arial" pitchFamily="34" charset="0"/>
              </a:rPr>
              <a:t>Global distribution of rainfall stations</a:t>
            </a:r>
          </a:p>
        </p:txBody>
      </p:sp>
      <p:sp>
        <p:nvSpPr>
          <p:cNvPr id="6" name="Rettangolo 5"/>
          <p:cNvSpPr/>
          <p:nvPr/>
        </p:nvSpPr>
        <p:spPr>
          <a:xfrm>
            <a:off x="8682446" y="3127663"/>
            <a:ext cx="3293655" cy="830997"/>
          </a:xfrm>
          <a:prstGeom prst="rect">
            <a:avLst/>
          </a:prstGeom>
        </p:spPr>
        <p:txBody>
          <a:bodyPr wrap="square">
            <a:spAutoFit/>
          </a:bodyPr>
          <a:lstStyle/>
          <a:p>
            <a:r>
              <a:rPr lang="en-US" sz="1600" u="none" dirty="0" smtClean="0"/>
              <a:t>Cells defined by latitude difference </a:t>
            </a:r>
            <a:r>
              <a:rPr lang="el-GR" sz="1600" u="none" dirty="0" smtClean="0"/>
              <a:t>Δ</a:t>
            </a:r>
            <a:r>
              <a:rPr lang="el-GR" sz="1600" i="1" u="none" dirty="0" smtClean="0"/>
              <a:t>φ</a:t>
            </a:r>
            <a:r>
              <a:rPr lang="en-US" sz="1600" u="none" dirty="0" smtClean="0"/>
              <a:t> = </a:t>
            </a:r>
            <a:r>
              <a:rPr lang="en-US" sz="1600" dirty="0" smtClean="0"/>
              <a:t>5</a:t>
            </a:r>
            <a:r>
              <a:rPr lang="en-US" sz="1600" u="none" dirty="0" smtClean="0"/>
              <a:t>° and longitude difference and </a:t>
            </a:r>
            <a:r>
              <a:rPr lang="el-GR" sz="1600" u="none" dirty="0" smtClean="0"/>
              <a:t>Δ</a:t>
            </a:r>
            <a:r>
              <a:rPr lang="el-GR" sz="1600" i="1" u="none" dirty="0" smtClean="0"/>
              <a:t>λ</a:t>
            </a:r>
            <a:r>
              <a:rPr lang="en-US" sz="1600" u="none" dirty="0" smtClean="0"/>
              <a:t> = 5°</a:t>
            </a:r>
            <a:endParaRPr lang="it-IT" sz="1600" u="none" dirty="0"/>
          </a:p>
        </p:txBody>
      </p:sp>
      <p:sp>
        <p:nvSpPr>
          <p:cNvPr id="7" name="Rettangolo 6"/>
          <p:cNvSpPr/>
          <p:nvPr/>
        </p:nvSpPr>
        <p:spPr>
          <a:xfrm>
            <a:off x="8682440" y="3044561"/>
            <a:ext cx="3148085" cy="1012994"/>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u="none"/>
          </a:p>
        </p:txBody>
      </p:sp>
      <p:pic>
        <p:nvPicPr>
          <p:cNvPr id="1026" name="Picture 2"/>
          <p:cNvPicPr>
            <a:picLocks noChangeAspect="1" noChangeArrowheads="1"/>
          </p:cNvPicPr>
          <p:nvPr/>
        </p:nvPicPr>
        <p:blipFill>
          <a:blip r:embed="rId2"/>
          <a:srcRect/>
          <a:stretch>
            <a:fillRect/>
          </a:stretch>
        </p:blipFill>
        <p:spPr bwMode="auto">
          <a:xfrm>
            <a:off x="668027" y="1754188"/>
            <a:ext cx="7747312" cy="4862512"/>
          </a:xfrm>
          <a:prstGeom prst="rect">
            <a:avLst/>
          </a:prstGeom>
          <a:noFill/>
          <a:ln w="9525">
            <a:noFill/>
            <a:miter lim="800000"/>
            <a:headEnd/>
            <a:tailEnd/>
          </a:ln>
          <a:effectLst/>
        </p:spPr>
      </p:pic>
      <p:sp>
        <p:nvSpPr>
          <p:cNvPr id="8" name="CasellaDiTesto 7"/>
          <p:cNvSpPr txBox="1"/>
          <p:nvPr/>
        </p:nvSpPr>
        <p:spPr>
          <a:xfrm>
            <a:off x="0" y="0"/>
            <a:ext cx="12192000" cy="861774"/>
          </a:xfrm>
          <a:prstGeom prst="rect">
            <a:avLst/>
          </a:prstGeom>
          <a:noFill/>
        </p:spPr>
        <p:txBody>
          <a:bodyPr wrap="square" rtlCol="0">
            <a:spAutoFit/>
          </a:bodyPr>
          <a:lstStyle/>
          <a:p>
            <a:pPr algn="ctr"/>
            <a:r>
              <a:rPr lang="en-US" sz="3200" b="1" dirty="0" smtClean="0"/>
              <a:t>Climate Change – Extreme rainfall</a:t>
            </a:r>
          </a:p>
          <a:p>
            <a:pPr algn="ctr"/>
            <a:r>
              <a:rPr lang="en-US" dirty="0" smtClean="0"/>
              <a:t>(</a:t>
            </a:r>
            <a:r>
              <a:rPr lang="en-US" dirty="0" err="1" smtClean="0"/>
              <a:t>Papalexiou</a:t>
            </a:r>
            <a:r>
              <a:rPr lang="en-US" dirty="0" smtClean="0"/>
              <a:t> and Montanari – WRR 2019 - https://doi.org/10.1029/2018WR024067)</a:t>
            </a: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asellaDiTesto 8"/>
          <p:cNvSpPr txBox="1"/>
          <p:nvPr/>
        </p:nvSpPr>
        <p:spPr>
          <a:xfrm>
            <a:off x="119581" y="975984"/>
            <a:ext cx="11518900" cy="461665"/>
          </a:xfrm>
          <a:prstGeom prst="rect">
            <a:avLst/>
          </a:prstGeom>
          <a:noFill/>
        </p:spPr>
        <p:txBody>
          <a:bodyPr wrap="square" rtlCol="0" anchor="ctr" anchorCtr="0">
            <a:spAutoFit/>
          </a:bodyPr>
          <a:lstStyle/>
          <a:p>
            <a:pPr algn="just"/>
            <a:r>
              <a:rPr lang="en-US" sz="2400" u="none" kern="900" dirty="0" smtClean="0">
                <a:ln w="12700">
                  <a:solidFill>
                    <a:schemeClr val="tx2">
                      <a:satMod val="155000"/>
                    </a:schemeClr>
                  </a:solidFill>
                  <a:prstDash val="solid"/>
                </a:ln>
                <a:latin typeface="Arial" pitchFamily="34" charset="0"/>
              </a:rPr>
              <a:t>Framework of the analysis</a:t>
            </a:r>
          </a:p>
        </p:txBody>
      </p:sp>
      <p:sp>
        <p:nvSpPr>
          <p:cNvPr id="41" name="CasellaDiTesto 40"/>
          <p:cNvSpPr txBox="1"/>
          <p:nvPr/>
        </p:nvSpPr>
        <p:spPr>
          <a:xfrm>
            <a:off x="127001" y="1499959"/>
            <a:ext cx="11518900" cy="1754326"/>
          </a:xfrm>
          <a:prstGeom prst="rect">
            <a:avLst/>
          </a:prstGeom>
          <a:noFill/>
        </p:spPr>
        <p:txBody>
          <a:bodyPr wrap="square" rtlCol="0" anchor="ctr" anchorCtr="0">
            <a:spAutoFit/>
          </a:bodyPr>
          <a:lstStyle/>
          <a:p>
            <a:pPr marL="342900" indent="-342900" algn="just">
              <a:buFont typeface="+mj-lt"/>
              <a:buAutoNum type="arabicPeriod"/>
            </a:pPr>
            <a:r>
              <a:rPr lang="en-US" dirty="0" smtClean="0"/>
              <a:t>We extract from each daily record of N valid years the N largest values, that is, from a 50‐year complete record we extract the 50 largest daily values.</a:t>
            </a:r>
          </a:p>
          <a:p>
            <a:pPr marL="342900" indent="-342900" algn="just">
              <a:buFont typeface="+mj-lt"/>
              <a:buAutoNum type="arabicPeriod"/>
            </a:pPr>
            <a:r>
              <a:rPr lang="en-US" dirty="0" smtClean="0"/>
              <a:t>We construct the time series of the number of extremes per year.</a:t>
            </a:r>
          </a:p>
          <a:p>
            <a:pPr marL="342900" indent="-342900" algn="just">
              <a:buFont typeface="+mj-lt"/>
              <a:buAutoNum type="arabicPeriod"/>
            </a:pPr>
            <a:r>
              <a:rPr lang="en-US" dirty="0" smtClean="0"/>
              <a:t>We construct the time series of the average extreme events that occurred within each year (note that this time series is not regularly spaced).</a:t>
            </a:r>
          </a:p>
          <a:p>
            <a:pPr marL="342900" indent="-342900" algn="just">
              <a:buFont typeface="+mj-lt"/>
              <a:buAutoNum type="arabicPeriod"/>
            </a:pPr>
            <a:endParaRPr lang="en-US" dirty="0" smtClean="0"/>
          </a:p>
        </p:txBody>
      </p:sp>
      <p:sp>
        <p:nvSpPr>
          <p:cNvPr id="6" name="CasellaDiTesto 5"/>
          <p:cNvSpPr txBox="1"/>
          <p:nvPr/>
        </p:nvSpPr>
        <p:spPr>
          <a:xfrm>
            <a:off x="0" y="0"/>
            <a:ext cx="12192000" cy="861774"/>
          </a:xfrm>
          <a:prstGeom prst="rect">
            <a:avLst/>
          </a:prstGeom>
          <a:noFill/>
        </p:spPr>
        <p:txBody>
          <a:bodyPr wrap="square" rtlCol="0">
            <a:spAutoFit/>
          </a:bodyPr>
          <a:lstStyle/>
          <a:p>
            <a:pPr algn="ctr"/>
            <a:r>
              <a:rPr lang="en-US" sz="3200" b="1" dirty="0" smtClean="0"/>
              <a:t>Climate Change – Extreme rainfall</a:t>
            </a:r>
          </a:p>
          <a:p>
            <a:pPr algn="ctr"/>
            <a:r>
              <a:rPr lang="en-US" dirty="0" smtClean="0"/>
              <a:t>(</a:t>
            </a:r>
            <a:r>
              <a:rPr lang="en-US" dirty="0" err="1" smtClean="0"/>
              <a:t>Papalexiou</a:t>
            </a:r>
            <a:r>
              <a:rPr lang="en-US" dirty="0" smtClean="0"/>
              <a:t> and Montanari – WRR 2019 - https://doi.org/10.1029/2018WR024067)</a:t>
            </a:r>
          </a:p>
        </p:txBody>
      </p:sp>
      <p:pic>
        <p:nvPicPr>
          <p:cNvPr id="2050" name="Picture 2"/>
          <p:cNvPicPr>
            <a:picLocks noChangeAspect="1" noChangeArrowheads="1"/>
          </p:cNvPicPr>
          <p:nvPr/>
        </p:nvPicPr>
        <p:blipFill>
          <a:blip r:embed="rId2"/>
          <a:srcRect/>
          <a:stretch>
            <a:fillRect/>
          </a:stretch>
        </p:blipFill>
        <p:spPr bwMode="auto">
          <a:xfrm>
            <a:off x="5000625" y="2933701"/>
            <a:ext cx="7131167" cy="3886200"/>
          </a:xfrm>
          <a:prstGeom prst="rect">
            <a:avLst/>
          </a:prstGeom>
          <a:noFill/>
          <a:ln w="9525">
            <a:noFill/>
            <a:miter lim="800000"/>
            <a:headEnd/>
            <a:tailEnd/>
          </a:ln>
          <a:effectLst/>
        </p:spPr>
      </p:pic>
      <p:sp>
        <p:nvSpPr>
          <p:cNvPr id="8" name="CasellaDiTesto 7"/>
          <p:cNvSpPr txBox="1"/>
          <p:nvPr/>
        </p:nvSpPr>
        <p:spPr>
          <a:xfrm>
            <a:off x="127001" y="2943463"/>
            <a:ext cx="4851399" cy="3693319"/>
          </a:xfrm>
          <a:prstGeom prst="rect">
            <a:avLst/>
          </a:prstGeom>
          <a:noFill/>
        </p:spPr>
        <p:txBody>
          <a:bodyPr wrap="square" rtlCol="0" anchor="ctr" anchorCtr="0">
            <a:spAutoFit/>
          </a:bodyPr>
          <a:lstStyle/>
          <a:p>
            <a:pPr marL="342900" indent="-342900" algn="just">
              <a:buFont typeface="+mj-lt"/>
              <a:buAutoNum type="arabicPeriod" startAt="4"/>
            </a:pPr>
            <a:r>
              <a:rPr lang="en-US" dirty="0" smtClean="0"/>
              <a:t>In these time series we study the slope of the observed trends aiming to assess their significance. </a:t>
            </a:r>
          </a:p>
          <a:p>
            <a:pPr marL="342900" indent="-342900" algn="just">
              <a:buFont typeface="+mj-lt"/>
              <a:buAutoNum type="arabicPeriod" startAt="4"/>
            </a:pPr>
            <a:r>
              <a:rPr lang="en-US" dirty="0" smtClean="0"/>
              <a:t>We investigate changes starting at the station level and progress to regional, zonal, and global analyses.</a:t>
            </a:r>
          </a:p>
          <a:p>
            <a:pPr marL="342900" indent="-342900" algn="just">
              <a:buFont typeface="+mj-lt"/>
              <a:buAutoNum type="arabicPeriod" startAt="4"/>
            </a:pPr>
            <a:r>
              <a:rPr lang="en-US" dirty="0" smtClean="0"/>
              <a:t>Throughout the analysis we refer to five major study zones: whole globe (GL), North Hemisphere (NH), Northwest zone (NW; west of the Atlantic Ocean in NH), Northeast zone (NE; east of the Atlantic Ocean in NH), and Southeast zone (SE; east of the Atlantic </a:t>
            </a:r>
            <a:r>
              <a:rPr lang="en-US" dirty="0" err="1" smtClean="0"/>
              <a:t>OceanSouth</a:t>
            </a:r>
            <a:r>
              <a:rPr lang="en-US" dirty="0" smtClean="0"/>
              <a:t> Hemisphere).</a:t>
            </a: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asellaDiTesto 8"/>
          <p:cNvSpPr txBox="1"/>
          <p:nvPr/>
        </p:nvSpPr>
        <p:spPr>
          <a:xfrm>
            <a:off x="119581" y="975984"/>
            <a:ext cx="11518900" cy="461665"/>
          </a:xfrm>
          <a:prstGeom prst="rect">
            <a:avLst/>
          </a:prstGeom>
          <a:noFill/>
        </p:spPr>
        <p:txBody>
          <a:bodyPr wrap="square" rtlCol="0" anchor="ctr" anchorCtr="0">
            <a:spAutoFit/>
          </a:bodyPr>
          <a:lstStyle/>
          <a:p>
            <a:pPr algn="just"/>
            <a:r>
              <a:rPr lang="en-US" sz="2400" u="none" kern="900" dirty="0" smtClean="0">
                <a:ln w="12700">
                  <a:solidFill>
                    <a:schemeClr val="tx2">
                      <a:satMod val="155000"/>
                    </a:schemeClr>
                  </a:solidFill>
                  <a:prstDash val="solid"/>
                </a:ln>
                <a:latin typeface="Arial" pitchFamily="34" charset="0"/>
              </a:rPr>
              <a:t>Results</a:t>
            </a:r>
          </a:p>
        </p:txBody>
      </p:sp>
      <p:sp>
        <p:nvSpPr>
          <p:cNvPr id="6" name="CasellaDiTesto 5"/>
          <p:cNvSpPr txBox="1"/>
          <p:nvPr/>
        </p:nvSpPr>
        <p:spPr>
          <a:xfrm>
            <a:off x="0" y="0"/>
            <a:ext cx="12192000" cy="861774"/>
          </a:xfrm>
          <a:prstGeom prst="rect">
            <a:avLst/>
          </a:prstGeom>
          <a:noFill/>
        </p:spPr>
        <p:txBody>
          <a:bodyPr wrap="square" rtlCol="0">
            <a:spAutoFit/>
          </a:bodyPr>
          <a:lstStyle/>
          <a:p>
            <a:pPr algn="ctr"/>
            <a:r>
              <a:rPr lang="en-US" sz="3200" b="1" dirty="0" smtClean="0"/>
              <a:t>Climate Change – Extreme rainfall</a:t>
            </a:r>
          </a:p>
          <a:p>
            <a:pPr algn="ctr"/>
            <a:r>
              <a:rPr lang="en-US" dirty="0" smtClean="0"/>
              <a:t>(</a:t>
            </a:r>
            <a:r>
              <a:rPr lang="en-US" dirty="0" err="1" smtClean="0"/>
              <a:t>Papalexiou</a:t>
            </a:r>
            <a:r>
              <a:rPr lang="en-US" dirty="0" smtClean="0"/>
              <a:t> and Montanari – WRR 2019 - https://doi.org/10.1029/2018WR024067)</a:t>
            </a:r>
          </a:p>
        </p:txBody>
      </p:sp>
      <p:pic>
        <p:nvPicPr>
          <p:cNvPr id="3074" name="Picture 2"/>
          <p:cNvPicPr>
            <a:picLocks noChangeAspect="1" noChangeArrowheads="1"/>
          </p:cNvPicPr>
          <p:nvPr/>
        </p:nvPicPr>
        <p:blipFill>
          <a:blip r:embed="rId2"/>
          <a:srcRect/>
          <a:stretch>
            <a:fillRect/>
          </a:stretch>
        </p:blipFill>
        <p:spPr bwMode="auto">
          <a:xfrm>
            <a:off x="0" y="1458887"/>
            <a:ext cx="6235700" cy="3957663"/>
          </a:xfrm>
          <a:prstGeom prst="rect">
            <a:avLst/>
          </a:prstGeom>
          <a:noFill/>
          <a:ln w="9525">
            <a:noFill/>
            <a:miter lim="800000"/>
            <a:headEnd/>
            <a:tailEnd/>
          </a:ln>
          <a:effectLst/>
        </p:spPr>
      </p:pic>
      <p:pic>
        <p:nvPicPr>
          <p:cNvPr id="3075" name="Picture 3"/>
          <p:cNvPicPr>
            <a:picLocks noChangeAspect="1" noChangeArrowheads="1"/>
          </p:cNvPicPr>
          <p:nvPr/>
        </p:nvPicPr>
        <p:blipFill>
          <a:blip r:embed="rId3"/>
          <a:srcRect/>
          <a:stretch>
            <a:fillRect/>
          </a:stretch>
        </p:blipFill>
        <p:spPr bwMode="auto">
          <a:xfrm>
            <a:off x="5897562" y="2944813"/>
            <a:ext cx="6259868" cy="3860841"/>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asellaDiTesto 5"/>
          <p:cNvSpPr txBox="1"/>
          <p:nvPr/>
        </p:nvSpPr>
        <p:spPr>
          <a:xfrm>
            <a:off x="0" y="0"/>
            <a:ext cx="12192000" cy="861774"/>
          </a:xfrm>
          <a:prstGeom prst="rect">
            <a:avLst/>
          </a:prstGeom>
          <a:noFill/>
        </p:spPr>
        <p:txBody>
          <a:bodyPr wrap="square" rtlCol="0">
            <a:spAutoFit/>
          </a:bodyPr>
          <a:lstStyle/>
          <a:p>
            <a:pPr algn="ctr"/>
            <a:r>
              <a:rPr lang="en-US" sz="3200" b="1" dirty="0" smtClean="0"/>
              <a:t>Climate Change – Extreme rainfall</a:t>
            </a:r>
          </a:p>
          <a:p>
            <a:pPr algn="ctr"/>
            <a:r>
              <a:rPr lang="en-US" dirty="0" smtClean="0"/>
              <a:t>(</a:t>
            </a:r>
            <a:r>
              <a:rPr lang="en-US" dirty="0" err="1" smtClean="0"/>
              <a:t>Papalexiou</a:t>
            </a:r>
            <a:r>
              <a:rPr lang="en-US" dirty="0" smtClean="0"/>
              <a:t> and Montanari – WRR 2019 - https://doi.org/10.1029/2018WR024067)</a:t>
            </a:r>
          </a:p>
        </p:txBody>
      </p:sp>
      <p:pic>
        <p:nvPicPr>
          <p:cNvPr id="22532" name="Picture 4"/>
          <p:cNvPicPr>
            <a:picLocks noChangeAspect="1" noChangeArrowheads="1"/>
          </p:cNvPicPr>
          <p:nvPr/>
        </p:nvPicPr>
        <p:blipFill>
          <a:blip r:embed="rId2"/>
          <a:srcRect/>
          <a:stretch>
            <a:fillRect/>
          </a:stretch>
        </p:blipFill>
        <p:spPr bwMode="auto">
          <a:xfrm rot="16200000">
            <a:off x="9418346" y="2890544"/>
            <a:ext cx="4254500" cy="1292809"/>
          </a:xfrm>
          <a:prstGeom prst="rect">
            <a:avLst/>
          </a:prstGeom>
          <a:noFill/>
          <a:ln w="9525">
            <a:noFill/>
            <a:miter lim="800000"/>
            <a:headEnd/>
            <a:tailEnd/>
          </a:ln>
          <a:effectLst/>
        </p:spPr>
      </p:pic>
      <p:grpSp>
        <p:nvGrpSpPr>
          <p:cNvPr id="2" name="Gruppo 13"/>
          <p:cNvGrpSpPr/>
          <p:nvPr/>
        </p:nvGrpSpPr>
        <p:grpSpPr>
          <a:xfrm>
            <a:off x="266700" y="914399"/>
            <a:ext cx="11125200" cy="5885935"/>
            <a:chOff x="266700" y="914399"/>
            <a:chExt cx="11125200" cy="5885935"/>
          </a:xfrm>
        </p:grpSpPr>
        <p:pic>
          <p:nvPicPr>
            <p:cNvPr id="22530" name="Picture 2" descr="Z:\home\sturno\mywebsite\albertonew\sites\default\files\uploadedfiles\animation-rainfall.gif"/>
            <p:cNvPicPr>
              <a:picLocks noChangeAspect="1" noChangeArrowheads="1" noCrop="1"/>
            </p:cNvPicPr>
            <p:nvPr/>
          </p:nvPicPr>
          <p:blipFill>
            <a:blip r:embed="rId3"/>
            <a:srcRect/>
            <a:stretch>
              <a:fillRect/>
            </a:stretch>
          </p:blipFill>
          <p:spPr bwMode="auto">
            <a:xfrm>
              <a:off x="7340600" y="914399"/>
              <a:ext cx="2160123" cy="4961533"/>
            </a:xfrm>
            <a:prstGeom prst="rect">
              <a:avLst/>
            </a:prstGeom>
            <a:noFill/>
          </p:spPr>
        </p:pic>
        <p:pic>
          <p:nvPicPr>
            <p:cNvPr id="22531" name="Picture 3" descr="Z:\home\sturno\mywebsite\albertonew\sites\default\files\uploadedfiles\ezgif.com-optimize.gif"/>
            <p:cNvPicPr>
              <a:picLocks noChangeAspect="1" noChangeArrowheads="1" noCrop="1"/>
            </p:cNvPicPr>
            <p:nvPr/>
          </p:nvPicPr>
          <p:blipFill>
            <a:blip r:embed="rId4"/>
            <a:srcRect/>
            <a:stretch>
              <a:fillRect/>
            </a:stretch>
          </p:blipFill>
          <p:spPr bwMode="auto">
            <a:xfrm>
              <a:off x="419099" y="953728"/>
              <a:ext cx="4660901" cy="4862872"/>
            </a:xfrm>
            <a:prstGeom prst="rect">
              <a:avLst/>
            </a:prstGeom>
            <a:noFill/>
          </p:spPr>
        </p:pic>
        <p:sp>
          <p:nvSpPr>
            <p:cNvPr id="12" name="Rettangolo 11"/>
            <p:cNvSpPr/>
            <p:nvPr/>
          </p:nvSpPr>
          <p:spPr>
            <a:xfrm>
              <a:off x="5816600" y="5969337"/>
              <a:ext cx="5575300" cy="830997"/>
            </a:xfrm>
            <a:prstGeom prst="rect">
              <a:avLst/>
            </a:prstGeom>
            <a:solidFill>
              <a:schemeClr val="bg1"/>
            </a:solidFill>
          </p:spPr>
          <p:txBody>
            <a:bodyPr wrap="square">
              <a:spAutoFit/>
            </a:bodyPr>
            <a:lstStyle/>
            <a:p>
              <a:r>
                <a:rPr lang="en-US" sz="1200" dirty="0" smtClean="0"/>
                <a:t>Mean trend values of frequency (events/decade)and magnitude (mm/decade)of extreme daily precipitation in large geographical zones over the period 1964-2013. Maps show the results for globe, North hemisphere, Northwest quadrant, Northeast quadrant, Southeast quadrant (zones are indicated by insets with global maps).</a:t>
              </a:r>
              <a:endParaRPr lang="it-IT" sz="1200" dirty="0"/>
            </a:p>
          </p:txBody>
        </p:sp>
        <p:sp>
          <p:nvSpPr>
            <p:cNvPr id="13" name="Rettangolo 12"/>
            <p:cNvSpPr/>
            <p:nvPr/>
          </p:nvSpPr>
          <p:spPr>
            <a:xfrm>
              <a:off x="266700" y="6055836"/>
              <a:ext cx="5575300" cy="646331"/>
            </a:xfrm>
            <a:prstGeom prst="rect">
              <a:avLst/>
            </a:prstGeom>
            <a:solidFill>
              <a:schemeClr val="bg1"/>
            </a:solidFill>
          </p:spPr>
          <p:txBody>
            <a:bodyPr wrap="square">
              <a:spAutoFit/>
            </a:bodyPr>
            <a:lstStyle/>
            <a:p>
              <a:r>
                <a:rPr lang="en-US" sz="1200" dirty="0" smtClean="0"/>
                <a:t>Mean  trend  values  in  5°×5°grid  cells  in  extreme  daily  precipitation  over  the </a:t>
              </a:r>
            </a:p>
            <a:p>
              <a:r>
                <a:rPr lang="en-US" sz="1200" dirty="0" smtClean="0"/>
                <a:t>period 1964-2013. Maps show trends in frequency as number of extreme events per  decade.</a:t>
              </a:r>
              <a:endParaRPr lang="it-IT" sz="1200" dirty="0"/>
            </a:p>
          </p:txBody>
        </p:sp>
      </p:gr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asellaDiTesto 5"/>
          <p:cNvSpPr txBox="1"/>
          <p:nvPr/>
        </p:nvSpPr>
        <p:spPr>
          <a:xfrm>
            <a:off x="0" y="0"/>
            <a:ext cx="12192000" cy="861774"/>
          </a:xfrm>
          <a:prstGeom prst="rect">
            <a:avLst/>
          </a:prstGeom>
          <a:noFill/>
        </p:spPr>
        <p:txBody>
          <a:bodyPr wrap="square" rtlCol="0">
            <a:spAutoFit/>
          </a:bodyPr>
          <a:lstStyle/>
          <a:p>
            <a:pPr algn="ctr"/>
            <a:r>
              <a:rPr lang="en-US" sz="3200" b="1" dirty="0" smtClean="0"/>
              <a:t>Long term rainfall data – The example of Padua</a:t>
            </a:r>
          </a:p>
          <a:p>
            <a:pPr algn="ctr"/>
            <a:r>
              <a:rPr lang="en-US" dirty="0" smtClean="0"/>
              <a:t>(More details at: https://www.albertomontanari.it/?q=climatechange) </a:t>
            </a:r>
          </a:p>
        </p:txBody>
      </p:sp>
      <p:pic>
        <p:nvPicPr>
          <p:cNvPr id="7" name="Picture 4"/>
          <p:cNvPicPr>
            <a:picLocks noChangeAspect="1" noChangeArrowheads="1"/>
          </p:cNvPicPr>
          <p:nvPr/>
        </p:nvPicPr>
        <p:blipFill>
          <a:blip r:embed="rId2"/>
          <a:srcRect/>
          <a:stretch>
            <a:fillRect/>
          </a:stretch>
        </p:blipFill>
        <p:spPr bwMode="auto">
          <a:xfrm>
            <a:off x="6845301" y="909777"/>
            <a:ext cx="5194300" cy="5744848"/>
          </a:xfrm>
          <a:prstGeom prst="rect">
            <a:avLst/>
          </a:prstGeom>
          <a:noFill/>
          <a:ln w="9525" cap="flat">
            <a:noFill/>
            <a:round/>
            <a:headEnd/>
            <a:tailEnd/>
          </a:ln>
          <a:effectLst/>
        </p:spPr>
      </p:pic>
      <p:sp>
        <p:nvSpPr>
          <p:cNvPr id="8" name="Rettangolo 7"/>
          <p:cNvSpPr/>
          <p:nvPr/>
        </p:nvSpPr>
        <p:spPr>
          <a:xfrm>
            <a:off x="76200" y="5939135"/>
            <a:ext cx="6096000" cy="523220"/>
          </a:xfrm>
          <a:prstGeom prst="rect">
            <a:avLst/>
          </a:prstGeom>
        </p:spPr>
        <p:txBody>
          <a:bodyPr>
            <a:spAutoFit/>
          </a:bodyPr>
          <a:lstStyle/>
          <a:p>
            <a:r>
              <a:rPr lang="en-US" sz="1400" dirty="0" err="1" smtClean="0"/>
              <a:t>Marani</a:t>
            </a:r>
            <a:r>
              <a:rPr lang="en-US" sz="1400" dirty="0" smtClean="0"/>
              <a:t>, M., &amp; </a:t>
            </a:r>
            <a:r>
              <a:rPr lang="en-US" sz="1400" dirty="0" err="1" smtClean="0"/>
              <a:t>Zanetti</a:t>
            </a:r>
            <a:r>
              <a:rPr lang="en-US" sz="1400" dirty="0" smtClean="0"/>
              <a:t>, S. (2015). Long‐term oscillations in rainfall extremes in a 268 year daily time series. </a:t>
            </a:r>
            <a:r>
              <a:rPr lang="en-US" sz="1400" i="1" dirty="0" smtClean="0"/>
              <a:t>Water Resources Research</a:t>
            </a:r>
            <a:r>
              <a:rPr lang="en-US" sz="1400" dirty="0" smtClean="0"/>
              <a:t>, </a:t>
            </a:r>
            <a:r>
              <a:rPr lang="en-US" sz="1400" i="1" dirty="0" smtClean="0"/>
              <a:t>51</a:t>
            </a:r>
            <a:r>
              <a:rPr lang="en-US" sz="1400" dirty="0" smtClean="0"/>
              <a:t>(1), 639-647. </a:t>
            </a:r>
            <a:endParaRPr lang="it-IT" sz="1400" dirty="0"/>
          </a:p>
        </p:txBody>
      </p:sp>
      <p:pic>
        <p:nvPicPr>
          <p:cNvPr id="1026" name="Picture 2"/>
          <p:cNvPicPr>
            <a:picLocks noChangeAspect="1" noChangeArrowheads="1"/>
          </p:cNvPicPr>
          <p:nvPr/>
        </p:nvPicPr>
        <p:blipFill>
          <a:blip r:embed="rId3"/>
          <a:srcRect/>
          <a:stretch>
            <a:fillRect/>
          </a:stretch>
        </p:blipFill>
        <p:spPr bwMode="auto">
          <a:xfrm>
            <a:off x="168275" y="1078483"/>
            <a:ext cx="6245225" cy="1534541"/>
          </a:xfrm>
          <a:prstGeom prst="rect">
            <a:avLst/>
          </a:prstGeom>
          <a:noFill/>
          <a:ln w="9525">
            <a:noFill/>
            <a:miter lim="800000"/>
            <a:headEnd/>
            <a:tailEnd/>
          </a:ln>
          <a:effectLst/>
        </p:spPr>
      </p:pic>
      <p:pic>
        <p:nvPicPr>
          <p:cNvPr id="1027" name="Picture 3"/>
          <p:cNvPicPr>
            <a:picLocks noChangeAspect="1" noChangeArrowheads="1"/>
          </p:cNvPicPr>
          <p:nvPr/>
        </p:nvPicPr>
        <p:blipFill>
          <a:blip r:embed="rId4"/>
          <a:srcRect/>
          <a:stretch>
            <a:fillRect/>
          </a:stretch>
        </p:blipFill>
        <p:spPr bwMode="auto">
          <a:xfrm>
            <a:off x="901700" y="2717799"/>
            <a:ext cx="4495889" cy="3225801"/>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asellaDiTesto 5"/>
          <p:cNvSpPr txBox="1"/>
          <p:nvPr/>
        </p:nvSpPr>
        <p:spPr>
          <a:xfrm>
            <a:off x="0" y="0"/>
            <a:ext cx="12192000" cy="584775"/>
          </a:xfrm>
          <a:prstGeom prst="rect">
            <a:avLst/>
          </a:prstGeom>
          <a:noFill/>
        </p:spPr>
        <p:txBody>
          <a:bodyPr wrap="square" rtlCol="0">
            <a:spAutoFit/>
          </a:bodyPr>
          <a:lstStyle/>
          <a:p>
            <a:pPr algn="ctr"/>
            <a:r>
              <a:rPr lang="en-US" sz="3200" b="1" dirty="0" smtClean="0"/>
              <a:t>What about floods?</a:t>
            </a:r>
          </a:p>
        </p:txBody>
      </p:sp>
      <p:pic>
        <p:nvPicPr>
          <p:cNvPr id="11" name="Immagine 10" descr="Istantanea_2019-10-07_18-07-52.png"/>
          <p:cNvPicPr>
            <a:picLocks noChangeAspect="1"/>
          </p:cNvPicPr>
          <p:nvPr/>
        </p:nvPicPr>
        <p:blipFill>
          <a:blip r:embed="rId2"/>
          <a:stretch>
            <a:fillRect/>
          </a:stretch>
        </p:blipFill>
        <p:spPr>
          <a:xfrm>
            <a:off x="276225" y="625475"/>
            <a:ext cx="7321550" cy="3778250"/>
          </a:xfrm>
          <a:prstGeom prst="rect">
            <a:avLst/>
          </a:prstGeom>
        </p:spPr>
      </p:pic>
      <p:pic>
        <p:nvPicPr>
          <p:cNvPr id="12" name="Immagine 11" descr="Istantanea_2019-10-07_18-09-09.png"/>
          <p:cNvPicPr>
            <a:picLocks noChangeAspect="1"/>
          </p:cNvPicPr>
          <p:nvPr/>
        </p:nvPicPr>
        <p:blipFill>
          <a:blip r:embed="rId3"/>
          <a:stretch>
            <a:fillRect/>
          </a:stretch>
        </p:blipFill>
        <p:spPr>
          <a:xfrm>
            <a:off x="5969000" y="2761374"/>
            <a:ext cx="5867400" cy="3569576"/>
          </a:xfrm>
          <a:prstGeom prst="rect">
            <a:avLst/>
          </a:prstGeom>
        </p:spPr>
      </p:pic>
      <p:sp>
        <p:nvSpPr>
          <p:cNvPr id="13" name="CasellaDiTesto 12"/>
          <p:cNvSpPr txBox="1"/>
          <p:nvPr/>
        </p:nvSpPr>
        <p:spPr>
          <a:xfrm>
            <a:off x="177801" y="4813460"/>
            <a:ext cx="5664199" cy="1477328"/>
          </a:xfrm>
          <a:prstGeom prst="rect">
            <a:avLst/>
          </a:prstGeom>
          <a:noFill/>
        </p:spPr>
        <p:txBody>
          <a:bodyPr wrap="square" rtlCol="0" anchor="ctr" anchorCtr="0">
            <a:spAutoFit/>
          </a:bodyPr>
          <a:lstStyle/>
          <a:p>
            <a:pPr algn="just"/>
            <a:r>
              <a:rPr lang="en-US" dirty="0" err="1" smtClean="0"/>
              <a:t>Bloeschl</a:t>
            </a:r>
            <a:r>
              <a:rPr lang="en-US" dirty="0" smtClean="0"/>
              <a:t> at al. put together an unprecedented data base of  annual maximum peak flows for the period 1960-2010 collected at more than 5000 stations. For 3738 of them the sample size is 30 years or more.</a:t>
            </a:r>
          </a:p>
          <a:p>
            <a:pPr marL="342900" indent="-342900" algn="just">
              <a:buFont typeface="+mj-lt"/>
              <a:buAutoNum type="arabicPeriod"/>
            </a:pPr>
            <a:endParaRPr lang="en-US" dirty="0" smtClean="0"/>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asellaDiTesto 5"/>
          <p:cNvSpPr txBox="1"/>
          <p:nvPr/>
        </p:nvSpPr>
        <p:spPr>
          <a:xfrm>
            <a:off x="0" y="0"/>
            <a:ext cx="12192000" cy="1015663"/>
          </a:xfrm>
          <a:prstGeom prst="rect">
            <a:avLst/>
          </a:prstGeom>
          <a:noFill/>
        </p:spPr>
        <p:txBody>
          <a:bodyPr wrap="square" rtlCol="0">
            <a:spAutoFit/>
          </a:bodyPr>
          <a:lstStyle/>
          <a:p>
            <a:pPr algn="ctr"/>
            <a:r>
              <a:rPr lang="en-US" sz="3200" b="1" dirty="0" smtClean="0"/>
              <a:t>Climate change impacts the seasonality of floods</a:t>
            </a:r>
          </a:p>
          <a:p>
            <a:pPr algn="ctr"/>
            <a:r>
              <a:rPr lang="it-IT" sz="1400" dirty="0" smtClean="0"/>
              <a:t>Blöschl, G., Hall, J., Parajka, J., </a:t>
            </a:r>
            <a:r>
              <a:rPr lang="it-IT" sz="1400" dirty="0" err="1" smtClean="0"/>
              <a:t>Perdigão</a:t>
            </a:r>
            <a:r>
              <a:rPr lang="it-IT" sz="1400" dirty="0" smtClean="0"/>
              <a:t>, R. A., Merz, B., Arheimer, B., ... &amp; </a:t>
            </a:r>
            <a:r>
              <a:rPr lang="it-IT" sz="1400" dirty="0" err="1" smtClean="0"/>
              <a:t>Čanjevac</a:t>
            </a:r>
            <a:r>
              <a:rPr lang="it-IT" sz="1400" dirty="0" smtClean="0"/>
              <a:t>, I. (2017). </a:t>
            </a:r>
            <a:br>
              <a:rPr lang="it-IT" sz="1400" dirty="0" smtClean="0"/>
            </a:br>
            <a:r>
              <a:rPr lang="it-IT" sz="1400" dirty="0" err="1" smtClean="0"/>
              <a:t>Changing</a:t>
            </a:r>
            <a:r>
              <a:rPr lang="it-IT" sz="1400" dirty="0" smtClean="0"/>
              <a:t> </a:t>
            </a:r>
            <a:r>
              <a:rPr lang="it-IT" sz="1400" dirty="0" err="1" smtClean="0"/>
              <a:t>climate</a:t>
            </a:r>
            <a:r>
              <a:rPr lang="it-IT" sz="1400" dirty="0" smtClean="0"/>
              <a:t> </a:t>
            </a:r>
            <a:r>
              <a:rPr lang="it-IT" sz="1400" dirty="0" err="1" smtClean="0"/>
              <a:t>shifts</a:t>
            </a:r>
            <a:r>
              <a:rPr lang="it-IT" sz="1400" dirty="0" smtClean="0"/>
              <a:t> timing </a:t>
            </a:r>
            <a:r>
              <a:rPr lang="it-IT" sz="1400" dirty="0" err="1" smtClean="0"/>
              <a:t>of</a:t>
            </a:r>
            <a:r>
              <a:rPr lang="it-IT" sz="1400" dirty="0" smtClean="0"/>
              <a:t> </a:t>
            </a:r>
            <a:r>
              <a:rPr lang="it-IT" sz="1400" dirty="0" err="1" smtClean="0"/>
              <a:t>European</a:t>
            </a:r>
            <a:r>
              <a:rPr lang="it-IT" sz="1400" dirty="0" smtClean="0"/>
              <a:t> </a:t>
            </a:r>
            <a:r>
              <a:rPr lang="it-IT" sz="1400" dirty="0" err="1" smtClean="0"/>
              <a:t>floods</a:t>
            </a:r>
            <a:r>
              <a:rPr lang="it-IT" sz="1400" dirty="0" smtClean="0"/>
              <a:t>. </a:t>
            </a:r>
            <a:r>
              <a:rPr lang="it-IT" sz="1400" i="1" dirty="0" smtClean="0"/>
              <a:t>Science</a:t>
            </a:r>
            <a:r>
              <a:rPr lang="it-IT" sz="1400" dirty="0" smtClean="0"/>
              <a:t>, </a:t>
            </a:r>
            <a:r>
              <a:rPr lang="it-IT" sz="1400" i="1" dirty="0" smtClean="0"/>
              <a:t>357</a:t>
            </a:r>
            <a:r>
              <a:rPr lang="it-IT" sz="1400" dirty="0" smtClean="0"/>
              <a:t>(6351), 588-590.</a:t>
            </a:r>
          </a:p>
        </p:txBody>
      </p:sp>
      <p:sp>
        <p:nvSpPr>
          <p:cNvPr id="10" name="CasellaDiTesto 9"/>
          <p:cNvSpPr txBox="1"/>
          <p:nvPr/>
        </p:nvSpPr>
        <p:spPr>
          <a:xfrm>
            <a:off x="57241" y="1213447"/>
            <a:ext cx="5797459" cy="5632311"/>
          </a:xfrm>
          <a:prstGeom prst="rect">
            <a:avLst/>
          </a:prstGeom>
          <a:noFill/>
        </p:spPr>
        <p:txBody>
          <a:bodyPr wrap="square" rtlCol="0" anchor="ctr" anchorCtr="0">
            <a:spAutoFit/>
          </a:bodyPr>
          <a:lstStyle/>
          <a:p>
            <a:pPr marL="177800" indent="-177800" algn="just">
              <a:buFont typeface="Arial" pitchFamily="34" charset="0"/>
              <a:buChar char="•"/>
            </a:pPr>
            <a:r>
              <a:rPr lang="en-US" dirty="0" smtClean="0"/>
              <a:t>The regionally interpolated trend patterns shown in Fig. 1 range from –13 days per decade toward earlier floods to +9 days toward later floods (–65 and +45 days, over the entire 50-year period). </a:t>
            </a:r>
          </a:p>
          <a:p>
            <a:pPr marL="177800" indent="-177800" algn="just">
              <a:buFont typeface="Arial" pitchFamily="34" charset="0"/>
              <a:buChar char="•"/>
            </a:pPr>
            <a:r>
              <a:rPr lang="en-US" dirty="0" smtClean="0"/>
              <a:t>The local trends are larger, but these trend sizes reflect smaller-scale rather than regional-scale processes. </a:t>
            </a:r>
          </a:p>
          <a:p>
            <a:pPr marL="177800" indent="-177800" algn="just">
              <a:buFont typeface="Arial" pitchFamily="34" charset="0"/>
              <a:buChar char="•"/>
            </a:pPr>
            <a:r>
              <a:rPr lang="en-US" dirty="0" smtClean="0"/>
              <a:t>The changes are most consistent in northeastern Europe (Fig. 1, region 1), where 81% of the stations show a shift toward earlier floods.</a:t>
            </a:r>
          </a:p>
          <a:p>
            <a:pPr marL="177800" indent="-177800" algn="just">
              <a:buFont typeface="Arial" pitchFamily="34" charset="0"/>
              <a:buChar char="•"/>
            </a:pPr>
            <a:r>
              <a:rPr lang="en-US" dirty="0" smtClean="0"/>
              <a:t>The changes are largest in western Europe along the North Atlantic coast from Portugal to England (region 3), where 50% of the stations show a shift toward earlier floods by at least –15 days per 50 years (25% of the stations by more than –36 days per 50 years). </a:t>
            </a:r>
          </a:p>
          <a:p>
            <a:pPr marL="177800" indent="-177800" algn="just">
              <a:buFont typeface="Arial" pitchFamily="34" charset="0"/>
              <a:buChar char="•"/>
            </a:pPr>
            <a:r>
              <a:rPr lang="en-US" dirty="0" smtClean="0"/>
              <a:t>Around the North Sea (region 2), 50% of the stations show a shift toward later floods by more than +8 days per 50 years.</a:t>
            </a:r>
          </a:p>
          <a:p>
            <a:pPr marL="177800" indent="-177800" algn="just">
              <a:buFont typeface="Arial" pitchFamily="34" charset="0"/>
              <a:buChar char="•"/>
            </a:pPr>
            <a:r>
              <a:rPr lang="en-US" dirty="0" smtClean="0"/>
              <a:t>In some parts of the Mediterranean coast (region 4), there is a shift toward later floods (50% of the stations by more than +5 days per 50 years).</a:t>
            </a:r>
          </a:p>
        </p:txBody>
      </p:sp>
      <p:pic>
        <p:nvPicPr>
          <p:cNvPr id="5122" name="Picture 2"/>
          <p:cNvPicPr>
            <a:picLocks noChangeAspect="1" noChangeArrowheads="1"/>
          </p:cNvPicPr>
          <p:nvPr/>
        </p:nvPicPr>
        <p:blipFill>
          <a:blip r:embed="rId2"/>
          <a:srcRect/>
          <a:stretch>
            <a:fillRect/>
          </a:stretch>
        </p:blipFill>
        <p:spPr bwMode="auto">
          <a:xfrm>
            <a:off x="5867400" y="1082402"/>
            <a:ext cx="6248400" cy="5736107"/>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uppo 12"/>
          <p:cNvGrpSpPr/>
          <p:nvPr/>
        </p:nvGrpSpPr>
        <p:grpSpPr>
          <a:xfrm>
            <a:off x="1816100" y="2019300"/>
            <a:ext cx="9448186" cy="4141648"/>
            <a:chOff x="0" y="1484784"/>
            <a:chExt cx="8828661" cy="4400153"/>
          </a:xfrm>
        </p:grpSpPr>
        <p:grpSp>
          <p:nvGrpSpPr>
            <p:cNvPr id="3" name="Gruppo 5"/>
            <p:cNvGrpSpPr>
              <a:grpSpLocks noChangeAspect="1"/>
            </p:cNvGrpSpPr>
            <p:nvPr/>
          </p:nvGrpSpPr>
          <p:grpSpPr>
            <a:xfrm>
              <a:off x="179512" y="1484784"/>
              <a:ext cx="8649149" cy="4400153"/>
              <a:chOff x="35496" y="0"/>
              <a:chExt cx="13124675" cy="6677025"/>
            </a:xfrm>
          </p:grpSpPr>
          <p:pic>
            <p:nvPicPr>
              <p:cNvPr id="16" name="Picture 2"/>
              <p:cNvPicPr>
                <a:picLocks noChangeAspect="1" noChangeArrowheads="1"/>
              </p:cNvPicPr>
              <p:nvPr/>
            </p:nvPicPr>
            <p:blipFill>
              <a:blip r:embed="rId3" cstate="print"/>
              <a:srcRect/>
              <a:stretch>
                <a:fillRect/>
              </a:stretch>
            </p:blipFill>
            <p:spPr bwMode="auto">
              <a:xfrm>
                <a:off x="35496" y="0"/>
                <a:ext cx="5734050" cy="6677025"/>
              </a:xfrm>
              <a:prstGeom prst="rect">
                <a:avLst/>
              </a:prstGeom>
              <a:noFill/>
              <a:ln w="9525">
                <a:noFill/>
                <a:miter lim="800000"/>
                <a:headEnd/>
                <a:tailEnd/>
              </a:ln>
            </p:spPr>
          </p:pic>
          <p:pic>
            <p:nvPicPr>
              <p:cNvPr id="17" name="Picture 3"/>
              <p:cNvPicPr>
                <a:picLocks noChangeAspect="1" noChangeArrowheads="1"/>
              </p:cNvPicPr>
              <p:nvPr/>
            </p:nvPicPr>
            <p:blipFill>
              <a:blip r:embed="rId4" cstate="print"/>
              <a:srcRect/>
              <a:stretch>
                <a:fillRect/>
              </a:stretch>
            </p:blipFill>
            <p:spPr bwMode="auto">
              <a:xfrm>
                <a:off x="5721147" y="26469"/>
                <a:ext cx="7439024" cy="6638925"/>
              </a:xfrm>
              <a:prstGeom prst="rect">
                <a:avLst/>
              </a:prstGeom>
              <a:noFill/>
              <a:ln w="9525">
                <a:noFill/>
                <a:miter lim="800000"/>
                <a:headEnd/>
                <a:tailEnd/>
              </a:ln>
            </p:spPr>
          </p:pic>
        </p:grpSp>
        <p:sp>
          <p:nvSpPr>
            <p:cNvPr id="15" name="Rettangolo 14"/>
            <p:cNvSpPr/>
            <p:nvPr/>
          </p:nvSpPr>
          <p:spPr bwMode="auto">
            <a:xfrm>
              <a:off x="0" y="3019647"/>
              <a:ext cx="861237" cy="2286000"/>
            </a:xfrm>
            <a:prstGeom prst="rect">
              <a:avLst/>
            </a:prstGeom>
            <a:solidFill>
              <a:schemeClr val="bg1"/>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it-IT" sz="1800" b="0" i="0" u="sng" strike="noStrike" cap="none" normalizeH="0" baseline="0" smtClean="0">
                <a:ln>
                  <a:noFill/>
                </a:ln>
                <a:solidFill>
                  <a:schemeClr val="tx1"/>
                </a:solidFill>
                <a:effectLst/>
                <a:latin typeface="Arial" charset="0"/>
              </a:endParaRPr>
            </a:p>
          </p:txBody>
        </p:sp>
      </p:grpSp>
      <p:sp>
        <p:nvSpPr>
          <p:cNvPr id="18" name="CasellaDiTesto 17"/>
          <p:cNvSpPr txBox="1"/>
          <p:nvPr/>
        </p:nvSpPr>
        <p:spPr>
          <a:xfrm>
            <a:off x="185871" y="1404587"/>
            <a:ext cx="11809312" cy="338554"/>
          </a:xfrm>
          <a:prstGeom prst="rect">
            <a:avLst/>
          </a:prstGeom>
          <a:noFill/>
        </p:spPr>
        <p:txBody>
          <a:bodyPr wrap="square" rtlCol="0" anchor="ctr" anchorCtr="0">
            <a:spAutoFit/>
          </a:bodyPr>
          <a:lstStyle/>
          <a:p>
            <a:pPr algn="r"/>
            <a:r>
              <a:rPr lang="en-US" sz="1600" u="none" dirty="0" smtClean="0">
                <a:solidFill>
                  <a:srgbClr val="FF0000"/>
                </a:solidFill>
              </a:rPr>
              <a:t>Spatial distribution of natural catastrophes from 1980 to 2012</a:t>
            </a:r>
          </a:p>
        </p:txBody>
      </p:sp>
      <p:sp>
        <p:nvSpPr>
          <p:cNvPr id="19" name="CasellaDiTesto 18"/>
          <p:cNvSpPr txBox="1"/>
          <p:nvPr/>
        </p:nvSpPr>
        <p:spPr>
          <a:xfrm>
            <a:off x="9697691" y="6193615"/>
            <a:ext cx="2509368" cy="215444"/>
          </a:xfrm>
          <a:prstGeom prst="rect">
            <a:avLst/>
          </a:prstGeom>
          <a:noFill/>
        </p:spPr>
        <p:txBody>
          <a:bodyPr wrap="square" rtlCol="0" anchor="ctr" anchorCtr="0">
            <a:spAutoFit/>
          </a:bodyPr>
          <a:lstStyle/>
          <a:p>
            <a:r>
              <a:rPr lang="it-IT" sz="800" u="none" dirty="0" smtClean="0"/>
              <a:t>Source: </a:t>
            </a:r>
            <a:r>
              <a:rPr lang="it-IT" sz="800" u="none" dirty="0" err="1" smtClean="0"/>
              <a:t>MunichRE</a:t>
            </a:r>
            <a:r>
              <a:rPr lang="it-IT" sz="800" u="none" dirty="0" smtClean="0"/>
              <a:t>, </a:t>
            </a:r>
            <a:r>
              <a:rPr lang="it-IT" sz="800" u="none" dirty="0" err="1" smtClean="0"/>
              <a:t>NatCatSERVICE</a:t>
            </a:r>
            <a:endParaRPr lang="it-IT" sz="800" u="none" dirty="0" smtClean="0"/>
          </a:p>
        </p:txBody>
      </p:sp>
      <p:sp>
        <p:nvSpPr>
          <p:cNvPr id="10" name="Text Box 66"/>
          <p:cNvSpPr txBox="1">
            <a:spLocks noChangeArrowheads="1"/>
          </p:cNvSpPr>
          <p:nvPr/>
        </p:nvSpPr>
        <p:spPr bwMode="auto">
          <a:xfrm>
            <a:off x="342900" y="245554"/>
            <a:ext cx="11506200" cy="1077218"/>
          </a:xfrm>
          <a:prstGeom prst="rect">
            <a:avLst/>
          </a:prstGeom>
          <a:noFill/>
          <a:ln w="9525">
            <a:noFill/>
            <a:miter lim="800000"/>
            <a:headEnd/>
            <a:tailEnd/>
          </a:ln>
        </p:spPr>
        <p:txBody>
          <a:bodyPr wrap="square">
            <a:spAutoFit/>
          </a:bodyPr>
          <a:lstStyle/>
          <a:p>
            <a:pPr algn="just">
              <a:spcAft>
                <a:spcPts val="600"/>
              </a:spcAft>
            </a:pPr>
            <a:r>
              <a:rPr lang="en-US" sz="3200" b="1" u="none" dirty="0" smtClean="0">
                <a:solidFill>
                  <a:srgbClr val="FF0000"/>
                </a:solidFill>
              </a:rPr>
              <a:t>Floods</a:t>
            </a:r>
            <a:r>
              <a:rPr lang="en-US" sz="3200" b="1" u="none" dirty="0" smtClean="0"/>
              <a:t> are the first cause of fatalities and economic losses among natural disasters worldwide</a:t>
            </a:r>
            <a:endParaRPr lang="en-US" sz="3200" b="1" u="none" dirty="0"/>
          </a:p>
        </p:txBody>
      </p:sp>
      <p:pic>
        <p:nvPicPr>
          <p:cNvPr id="11" name="Picture 4"/>
          <p:cNvPicPr>
            <a:picLocks noChangeAspect="1" noChangeArrowheads="1"/>
          </p:cNvPicPr>
          <p:nvPr/>
        </p:nvPicPr>
        <p:blipFill>
          <a:blip r:embed="rId5" cstate="print"/>
          <a:srcRect/>
          <a:stretch>
            <a:fillRect/>
          </a:stretch>
        </p:blipFill>
        <p:spPr bwMode="auto">
          <a:xfrm>
            <a:off x="367786" y="4723269"/>
            <a:ext cx="2089592" cy="1185110"/>
          </a:xfrm>
          <a:prstGeom prst="rect">
            <a:avLst/>
          </a:prstGeom>
          <a:noFill/>
          <a:ln w="9525">
            <a:noFill/>
            <a:miter lim="800000"/>
            <a:headEnd/>
            <a:tailEnd/>
          </a:ln>
        </p:spPr>
      </p:pic>
      <p:sp>
        <p:nvSpPr>
          <p:cNvPr id="13" name="CasellaDiTesto 12"/>
          <p:cNvSpPr txBox="1"/>
          <p:nvPr/>
        </p:nvSpPr>
        <p:spPr>
          <a:xfrm>
            <a:off x="8279219" y="1164604"/>
            <a:ext cx="3600973" cy="246221"/>
          </a:xfrm>
          <a:prstGeom prst="rect">
            <a:avLst/>
          </a:prstGeom>
          <a:noFill/>
        </p:spPr>
        <p:txBody>
          <a:bodyPr wrap="square" rtlCol="0" anchor="ctr" anchorCtr="0">
            <a:spAutoFit/>
          </a:bodyPr>
          <a:lstStyle/>
          <a:p>
            <a:pPr algn="r"/>
            <a:r>
              <a:rPr lang="it-IT" sz="1000" i="1" u="none" dirty="0" err="1" smtClean="0"/>
              <a:t>Emergency</a:t>
            </a:r>
            <a:r>
              <a:rPr lang="it-IT" sz="1000" i="1" u="none" dirty="0" smtClean="0"/>
              <a:t> </a:t>
            </a:r>
            <a:r>
              <a:rPr lang="it-IT" sz="1000" i="1" u="none" dirty="0" err="1" smtClean="0"/>
              <a:t>Events</a:t>
            </a:r>
            <a:r>
              <a:rPr lang="it-IT" sz="1000" i="1" u="none" dirty="0" smtClean="0"/>
              <a:t> Database – EM-DAT, 2013</a:t>
            </a: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asellaDiTesto 5"/>
          <p:cNvSpPr txBox="1"/>
          <p:nvPr/>
        </p:nvSpPr>
        <p:spPr>
          <a:xfrm>
            <a:off x="0" y="0"/>
            <a:ext cx="12192000" cy="1938992"/>
          </a:xfrm>
          <a:prstGeom prst="rect">
            <a:avLst/>
          </a:prstGeom>
          <a:noFill/>
        </p:spPr>
        <p:txBody>
          <a:bodyPr wrap="square" rtlCol="0">
            <a:spAutoFit/>
          </a:bodyPr>
          <a:lstStyle/>
          <a:p>
            <a:pPr algn="ctr"/>
            <a:r>
              <a:rPr lang="en-US" sz="3200" b="1" dirty="0" smtClean="0"/>
              <a:t>Climate change impacts the magnitude of floods</a:t>
            </a:r>
          </a:p>
          <a:p>
            <a:pPr algn="ctr"/>
            <a:r>
              <a:rPr lang="it-IT" sz="1400" dirty="0" smtClean="0"/>
              <a:t>Blöschl, G., Hall, J., Viglione, A., </a:t>
            </a:r>
            <a:r>
              <a:rPr lang="it-IT" sz="1400" dirty="0" err="1" smtClean="0"/>
              <a:t>Perdigão</a:t>
            </a:r>
            <a:r>
              <a:rPr lang="it-IT" sz="1400" dirty="0" smtClean="0"/>
              <a:t>, R. A., Parajka, J., Merz, B., ... &amp; </a:t>
            </a:r>
            <a:r>
              <a:rPr lang="it-IT" sz="1400" dirty="0" err="1" smtClean="0"/>
              <a:t>Boháč</a:t>
            </a:r>
            <a:r>
              <a:rPr lang="it-IT" sz="1400" dirty="0" smtClean="0"/>
              <a:t>, M. (2019).</a:t>
            </a:r>
          </a:p>
          <a:p>
            <a:pPr algn="ctr"/>
            <a:r>
              <a:rPr lang="it-IT" sz="1400" dirty="0" err="1" smtClean="0"/>
              <a:t>Changing</a:t>
            </a:r>
            <a:r>
              <a:rPr lang="it-IT" sz="1400" dirty="0" smtClean="0"/>
              <a:t> </a:t>
            </a:r>
            <a:r>
              <a:rPr lang="it-IT" sz="1400" dirty="0" err="1" smtClean="0"/>
              <a:t>climate</a:t>
            </a:r>
            <a:r>
              <a:rPr lang="it-IT" sz="1400" dirty="0" smtClean="0"/>
              <a:t> </a:t>
            </a:r>
            <a:r>
              <a:rPr lang="it-IT" sz="1400" dirty="0" err="1" smtClean="0"/>
              <a:t>both</a:t>
            </a:r>
            <a:r>
              <a:rPr lang="it-IT" sz="1400" dirty="0" smtClean="0"/>
              <a:t> </a:t>
            </a:r>
            <a:r>
              <a:rPr lang="it-IT" sz="1400" dirty="0" err="1" smtClean="0"/>
              <a:t>increases</a:t>
            </a:r>
            <a:r>
              <a:rPr lang="it-IT" sz="1400" dirty="0" smtClean="0"/>
              <a:t> and </a:t>
            </a:r>
            <a:r>
              <a:rPr lang="it-IT" sz="1400" dirty="0" err="1" smtClean="0"/>
              <a:t>decreases</a:t>
            </a:r>
            <a:r>
              <a:rPr lang="it-IT" sz="1400" dirty="0" smtClean="0"/>
              <a:t> </a:t>
            </a:r>
            <a:r>
              <a:rPr lang="it-IT" sz="1400" dirty="0" err="1" smtClean="0"/>
              <a:t>European</a:t>
            </a:r>
            <a:r>
              <a:rPr lang="it-IT" sz="1400" dirty="0" smtClean="0"/>
              <a:t> </a:t>
            </a:r>
            <a:r>
              <a:rPr lang="it-IT" sz="1400" dirty="0" err="1" smtClean="0"/>
              <a:t>river</a:t>
            </a:r>
            <a:r>
              <a:rPr lang="it-IT" sz="1400" dirty="0" smtClean="0"/>
              <a:t> </a:t>
            </a:r>
            <a:r>
              <a:rPr lang="it-IT" sz="1400" dirty="0" err="1" smtClean="0"/>
              <a:t>floods</a:t>
            </a:r>
            <a:r>
              <a:rPr lang="it-IT" sz="1400" dirty="0" smtClean="0"/>
              <a:t>. </a:t>
            </a:r>
            <a:r>
              <a:rPr lang="it-IT" sz="1400" i="1" dirty="0" smtClean="0"/>
              <a:t>Nature</a:t>
            </a:r>
            <a:r>
              <a:rPr lang="it-IT" sz="1400" dirty="0" smtClean="0"/>
              <a:t>, </a:t>
            </a:r>
            <a:r>
              <a:rPr lang="it-IT" sz="1400" i="1" dirty="0" smtClean="0"/>
              <a:t>573</a:t>
            </a:r>
            <a:r>
              <a:rPr lang="it-IT" sz="1400" dirty="0" smtClean="0"/>
              <a:t>(7772), 108-111.</a:t>
            </a:r>
          </a:p>
          <a:p>
            <a:pPr algn="ctr"/>
            <a:endParaRPr lang="it-IT" sz="1400" dirty="0" smtClean="0"/>
          </a:p>
          <a:p>
            <a:pPr algn="ctr"/>
            <a:endParaRPr lang="it-IT" sz="1400" dirty="0" smtClean="0"/>
          </a:p>
          <a:p>
            <a:pPr algn="ctr"/>
            <a:endParaRPr lang="en-US" sz="3200" b="1" dirty="0" smtClean="0"/>
          </a:p>
        </p:txBody>
      </p:sp>
      <p:sp>
        <p:nvSpPr>
          <p:cNvPr id="7" name="Rettangolo 6"/>
          <p:cNvSpPr/>
          <p:nvPr/>
        </p:nvSpPr>
        <p:spPr>
          <a:xfrm>
            <a:off x="215900" y="1931244"/>
            <a:ext cx="5943600" cy="2862322"/>
          </a:xfrm>
          <a:prstGeom prst="rect">
            <a:avLst/>
          </a:prstGeom>
        </p:spPr>
        <p:txBody>
          <a:bodyPr wrap="square">
            <a:spAutoFit/>
          </a:bodyPr>
          <a:lstStyle/>
          <a:p>
            <a:pPr marL="266700" indent="-266700">
              <a:buFont typeface="Arial" pitchFamily="34" charset="0"/>
              <a:buChar char="•"/>
            </a:pPr>
            <a:r>
              <a:rPr lang="en-US" dirty="0" smtClean="0"/>
              <a:t>Increasing autumn and winter rainfall has resulted in increasing floods in northwestern Europe. </a:t>
            </a:r>
          </a:p>
          <a:p>
            <a:pPr marL="266700" indent="-266700">
              <a:buFont typeface="Arial" pitchFamily="34" charset="0"/>
              <a:buChar char="•"/>
            </a:pPr>
            <a:r>
              <a:rPr lang="en-US" dirty="0" smtClean="0"/>
              <a:t>Decreasing precipitation and increasing evaporation have led to decreasing floods in medium and large catchments in southern Europe.</a:t>
            </a:r>
          </a:p>
          <a:p>
            <a:pPr marL="266700" indent="-266700">
              <a:buFont typeface="Arial" pitchFamily="34" charset="0"/>
              <a:buChar char="•"/>
            </a:pPr>
            <a:r>
              <a:rPr lang="en-US" dirty="0" smtClean="0"/>
              <a:t>Decreasing snow cover and snowmelt, resulting from warmer temperatures, have led to decreasing floods in eastern Europe. Regional flood discharge trends in Europe range from an increase of about 11 per cent per decade to a decrease of 23 per cent.</a:t>
            </a:r>
            <a:endParaRPr lang="en-US" dirty="0"/>
          </a:p>
        </p:txBody>
      </p:sp>
      <p:pic>
        <p:nvPicPr>
          <p:cNvPr id="6146" name="Picture 2"/>
          <p:cNvPicPr>
            <a:picLocks noChangeAspect="1" noChangeArrowheads="1"/>
          </p:cNvPicPr>
          <p:nvPr/>
        </p:nvPicPr>
        <p:blipFill>
          <a:blip r:embed="rId2"/>
          <a:srcRect/>
          <a:stretch>
            <a:fillRect/>
          </a:stretch>
        </p:blipFill>
        <p:spPr bwMode="auto">
          <a:xfrm>
            <a:off x="7189788" y="1106488"/>
            <a:ext cx="4646612" cy="5713351"/>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asellaDiTesto 5"/>
          <p:cNvSpPr txBox="1"/>
          <p:nvPr/>
        </p:nvSpPr>
        <p:spPr>
          <a:xfrm>
            <a:off x="0" y="0"/>
            <a:ext cx="12192000" cy="1292662"/>
          </a:xfrm>
          <a:prstGeom prst="rect">
            <a:avLst/>
          </a:prstGeom>
          <a:noFill/>
        </p:spPr>
        <p:txBody>
          <a:bodyPr wrap="square" rtlCol="0">
            <a:spAutoFit/>
          </a:bodyPr>
          <a:lstStyle/>
          <a:p>
            <a:pPr algn="ctr"/>
            <a:r>
              <a:rPr lang="en-US" sz="3200" b="1" dirty="0" smtClean="0"/>
              <a:t>Beyond climatic trend</a:t>
            </a:r>
            <a:endParaRPr lang="it-IT" sz="1400" dirty="0" smtClean="0"/>
          </a:p>
          <a:p>
            <a:pPr algn="ctr"/>
            <a:endParaRPr lang="it-IT" sz="1400" dirty="0" smtClean="0"/>
          </a:p>
          <a:p>
            <a:pPr algn="ctr"/>
            <a:endParaRPr lang="en-US" sz="3200" b="1" dirty="0" smtClean="0"/>
          </a:p>
        </p:txBody>
      </p:sp>
      <p:sp>
        <p:nvSpPr>
          <p:cNvPr id="7" name="Rettangolo 6"/>
          <p:cNvSpPr/>
          <p:nvPr/>
        </p:nvSpPr>
        <p:spPr>
          <a:xfrm>
            <a:off x="215900" y="750144"/>
            <a:ext cx="6223000" cy="4801314"/>
          </a:xfrm>
          <a:prstGeom prst="rect">
            <a:avLst/>
          </a:prstGeom>
        </p:spPr>
        <p:txBody>
          <a:bodyPr wrap="square">
            <a:spAutoFit/>
          </a:bodyPr>
          <a:lstStyle/>
          <a:p>
            <a:pPr marL="266700" indent="-266700">
              <a:buFont typeface="Arial" pitchFamily="34" charset="0"/>
              <a:buChar char="•"/>
            </a:pPr>
            <a:r>
              <a:rPr lang="en-US" dirty="0" smtClean="0"/>
              <a:t>Changes in the water cycle dynamics may be due to causes other than climatic trend. It is important to understand such causes, which may resonate with climate change.</a:t>
            </a:r>
          </a:p>
          <a:p>
            <a:pPr marL="266700" indent="-266700">
              <a:buFont typeface="Arial" pitchFamily="34" charset="0"/>
              <a:buChar char="•"/>
            </a:pPr>
            <a:endParaRPr lang="en-US" dirty="0" smtClean="0"/>
          </a:p>
          <a:p>
            <a:pPr marL="266700" indent="-266700">
              <a:buFont typeface="Arial" pitchFamily="34" charset="0"/>
              <a:buChar char="•"/>
            </a:pPr>
            <a:r>
              <a:rPr lang="en-US" dirty="0" smtClean="0"/>
              <a:t>The catchment plays a fundamental role in hydrology. Land-use change may be responsible for flood changes.</a:t>
            </a:r>
          </a:p>
          <a:p>
            <a:pPr marL="266700" indent="-266700">
              <a:buFont typeface="Arial" pitchFamily="34" charset="0"/>
              <a:buChar char="•"/>
            </a:pPr>
            <a:endParaRPr lang="en-US" dirty="0" smtClean="0"/>
          </a:p>
          <a:p>
            <a:pPr marL="266700" indent="-266700">
              <a:buFont typeface="Arial" pitchFamily="34" charset="0"/>
              <a:buChar char="•"/>
            </a:pPr>
            <a:r>
              <a:rPr lang="en-US" dirty="0" smtClean="0"/>
              <a:t>Climate may exhibit variability and trend. Within a stationary process, variability may induce the presence of local trends. We all know that climate exhibits variability on a variety of time scales.</a:t>
            </a:r>
          </a:p>
          <a:p>
            <a:pPr marL="266700" indent="-266700">
              <a:buFont typeface="Arial" pitchFamily="34" charset="0"/>
              <a:buChar char="•"/>
            </a:pPr>
            <a:endParaRPr lang="en-US" dirty="0" smtClean="0"/>
          </a:p>
          <a:p>
            <a:pPr marL="266700" indent="-266700">
              <a:buFont typeface="Arial" pitchFamily="34" charset="0"/>
              <a:buChar char="•"/>
            </a:pPr>
            <a:r>
              <a:rPr lang="en-US" dirty="0" smtClean="0">
                <a:solidFill>
                  <a:srgbClr val="FF0000"/>
                </a:solidFill>
              </a:rPr>
              <a:t>Understanding variability is a key step to understand climate change.</a:t>
            </a:r>
          </a:p>
          <a:p>
            <a:pPr marL="266700" indent="-266700">
              <a:buFont typeface="Arial" pitchFamily="34" charset="0"/>
              <a:buChar char="•"/>
            </a:pPr>
            <a:endParaRPr lang="en-US" dirty="0" smtClean="0"/>
          </a:p>
          <a:p>
            <a:pPr marL="266700" indent="-266700">
              <a:buFont typeface="Arial" pitchFamily="34" charset="0"/>
              <a:buChar char="•"/>
            </a:pPr>
            <a:r>
              <a:rPr lang="en-US" dirty="0" smtClean="0"/>
              <a:t>Unfortunately climatic records are often limited in sample size and number. Understanding variability is often a challenge.</a:t>
            </a:r>
            <a:endParaRPr lang="en-US" dirty="0"/>
          </a:p>
        </p:txBody>
      </p:sp>
      <p:sp>
        <p:nvSpPr>
          <p:cNvPr id="5" name="Rettangolo 4"/>
          <p:cNvSpPr/>
          <p:nvPr/>
        </p:nvSpPr>
        <p:spPr>
          <a:xfrm>
            <a:off x="7124700" y="4911636"/>
            <a:ext cx="4330700" cy="461665"/>
          </a:xfrm>
          <a:prstGeom prst="rect">
            <a:avLst/>
          </a:prstGeom>
        </p:spPr>
        <p:txBody>
          <a:bodyPr wrap="square">
            <a:spAutoFit/>
          </a:bodyPr>
          <a:lstStyle/>
          <a:p>
            <a:r>
              <a:rPr lang="it-IT" sz="1200" dirty="0" smtClean="0"/>
              <a:t>CC BY-SA 3.0, https://commons.wikimedia.org/w/index.php?curid=2433283</a:t>
            </a:r>
            <a:endParaRPr lang="it-IT" sz="1200" dirty="0"/>
          </a:p>
        </p:txBody>
      </p:sp>
      <p:pic>
        <p:nvPicPr>
          <p:cNvPr id="8194" name="Picture 2" descr="https://upload.wikimedia.org/wikipedia/commons/6/60/Solar_Activity_Proxies.png"/>
          <p:cNvPicPr>
            <a:picLocks noChangeAspect="1" noChangeArrowheads="1"/>
          </p:cNvPicPr>
          <p:nvPr/>
        </p:nvPicPr>
        <p:blipFill>
          <a:blip r:embed="rId2"/>
          <a:srcRect/>
          <a:stretch>
            <a:fillRect/>
          </a:stretch>
        </p:blipFill>
        <p:spPr bwMode="auto">
          <a:xfrm>
            <a:off x="6432549" y="1136649"/>
            <a:ext cx="5545549" cy="3575051"/>
          </a:xfrm>
          <a:prstGeom prst="rect">
            <a:avLst/>
          </a:prstGeom>
          <a:noFill/>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CasellaDiTesto 13"/>
          <p:cNvSpPr txBox="1"/>
          <p:nvPr/>
        </p:nvSpPr>
        <p:spPr>
          <a:xfrm rot="16200000">
            <a:off x="2014192" y="3150563"/>
            <a:ext cx="5110509" cy="215444"/>
          </a:xfrm>
          <a:prstGeom prst="rect">
            <a:avLst/>
          </a:prstGeom>
          <a:noFill/>
        </p:spPr>
        <p:txBody>
          <a:bodyPr wrap="square" rtlCol="0" anchor="ctr" anchorCtr="0">
            <a:spAutoFit/>
          </a:bodyPr>
          <a:lstStyle/>
          <a:p>
            <a:pPr algn="r"/>
            <a:r>
              <a:rPr lang="it-IT" sz="800" u="none" dirty="0" smtClean="0"/>
              <a:t>Source: EARTH AT NIGHT 2012, https://earthdata.nasa.gov/labs/worldview</a:t>
            </a:r>
          </a:p>
        </p:txBody>
      </p:sp>
      <p:sp>
        <p:nvSpPr>
          <p:cNvPr id="16" name="Text Box 66"/>
          <p:cNvSpPr txBox="1">
            <a:spLocks noChangeArrowheads="1"/>
          </p:cNvSpPr>
          <p:nvPr/>
        </p:nvSpPr>
        <p:spPr bwMode="auto">
          <a:xfrm>
            <a:off x="4835149" y="799029"/>
            <a:ext cx="3394451" cy="1631216"/>
          </a:xfrm>
          <a:prstGeom prst="rect">
            <a:avLst/>
          </a:prstGeom>
          <a:noFill/>
          <a:ln w="9525">
            <a:noFill/>
            <a:miter lim="800000"/>
            <a:headEnd/>
            <a:tailEnd/>
          </a:ln>
        </p:spPr>
        <p:txBody>
          <a:bodyPr wrap="square">
            <a:spAutoFit/>
          </a:bodyPr>
          <a:lstStyle/>
          <a:p>
            <a:pPr algn="just">
              <a:spcAft>
                <a:spcPts val="600"/>
              </a:spcAft>
            </a:pPr>
            <a:r>
              <a:rPr lang="en-US" sz="2000" u="none" dirty="0" smtClean="0"/>
              <a:t>Nighttime lights are associated with the geographical position of the river network to locate the areas subjected to human pressure on water bodies</a:t>
            </a:r>
            <a:endParaRPr lang="en-US" sz="2000" u="none" dirty="0"/>
          </a:p>
        </p:txBody>
      </p:sp>
      <p:grpSp>
        <p:nvGrpSpPr>
          <p:cNvPr id="2" name="Gruppo 16"/>
          <p:cNvGrpSpPr/>
          <p:nvPr/>
        </p:nvGrpSpPr>
        <p:grpSpPr>
          <a:xfrm>
            <a:off x="5740401" y="4978400"/>
            <a:ext cx="6189962" cy="1806507"/>
            <a:chOff x="4635803" y="4740841"/>
            <a:chExt cx="4311968" cy="1548765"/>
          </a:xfrm>
        </p:grpSpPr>
        <p:pic>
          <p:nvPicPr>
            <p:cNvPr id="12" name="Picture 2"/>
            <p:cNvPicPr>
              <a:picLocks noChangeAspect="1" noChangeArrowheads="1"/>
            </p:cNvPicPr>
            <p:nvPr/>
          </p:nvPicPr>
          <p:blipFill>
            <a:blip r:embed="rId3" cstate="print"/>
            <a:srcRect/>
            <a:stretch>
              <a:fillRect/>
            </a:stretch>
          </p:blipFill>
          <p:spPr bwMode="auto">
            <a:xfrm>
              <a:off x="4635803" y="4740841"/>
              <a:ext cx="4311968" cy="1548765"/>
            </a:xfrm>
            <a:prstGeom prst="rect">
              <a:avLst/>
            </a:prstGeom>
            <a:noFill/>
            <a:ln w="19050">
              <a:solidFill>
                <a:schemeClr val="accent1">
                  <a:lumMod val="75000"/>
                </a:schemeClr>
              </a:solidFill>
              <a:miter lim="800000"/>
              <a:headEnd/>
              <a:tailEnd/>
            </a:ln>
          </p:spPr>
        </p:pic>
        <p:sp>
          <p:nvSpPr>
            <p:cNvPr id="13" name="Rettangolo 12"/>
            <p:cNvSpPr/>
            <p:nvPr/>
          </p:nvSpPr>
          <p:spPr>
            <a:xfrm>
              <a:off x="5717969" y="6204856"/>
              <a:ext cx="3164774" cy="8312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it-IT"/>
            </a:p>
          </p:txBody>
        </p:sp>
      </p:grpSp>
      <p:sp>
        <p:nvSpPr>
          <p:cNvPr id="8" name="CasellaDiTesto 7"/>
          <p:cNvSpPr txBox="1"/>
          <p:nvPr/>
        </p:nvSpPr>
        <p:spPr>
          <a:xfrm>
            <a:off x="0" y="0"/>
            <a:ext cx="12192000" cy="584775"/>
          </a:xfrm>
          <a:prstGeom prst="rect">
            <a:avLst/>
          </a:prstGeom>
          <a:noFill/>
        </p:spPr>
        <p:txBody>
          <a:bodyPr wrap="square" rtlCol="0">
            <a:spAutoFit/>
          </a:bodyPr>
          <a:lstStyle/>
          <a:p>
            <a:pPr algn="ctr"/>
            <a:r>
              <a:rPr lang="en-US" sz="3200" b="1" dirty="0" smtClean="0"/>
              <a:t>Land use change impact on floods</a:t>
            </a:r>
          </a:p>
        </p:txBody>
      </p:sp>
      <p:pic>
        <p:nvPicPr>
          <p:cNvPr id="9" name="Picture 2" descr="D:\Conferences\EGU2015\oral\Nile_delta_GRL.PNG"/>
          <p:cNvPicPr>
            <a:picLocks noChangeAspect="1" noChangeArrowheads="1"/>
          </p:cNvPicPr>
          <p:nvPr/>
        </p:nvPicPr>
        <p:blipFill>
          <a:blip r:embed="rId4" cstate="print"/>
          <a:srcRect/>
          <a:stretch>
            <a:fillRect/>
          </a:stretch>
        </p:blipFill>
        <p:spPr bwMode="auto">
          <a:xfrm>
            <a:off x="0" y="747208"/>
            <a:ext cx="4384675" cy="4374235"/>
          </a:xfrm>
          <a:prstGeom prst="rect">
            <a:avLst/>
          </a:prstGeom>
          <a:noFill/>
        </p:spPr>
      </p:pic>
      <p:sp>
        <p:nvSpPr>
          <p:cNvPr id="10" name="Rettangolo 9"/>
          <p:cNvSpPr/>
          <p:nvPr/>
        </p:nvSpPr>
        <p:spPr>
          <a:xfrm>
            <a:off x="239222" y="5257800"/>
            <a:ext cx="4082903" cy="1477328"/>
          </a:xfrm>
          <a:prstGeom prst="rect">
            <a:avLst/>
          </a:prstGeom>
        </p:spPr>
        <p:txBody>
          <a:bodyPr wrap="square">
            <a:spAutoFit/>
          </a:bodyPr>
          <a:lstStyle/>
          <a:p>
            <a:pPr algn="just"/>
            <a:r>
              <a:rPr lang="en-US" u="none" dirty="0" smtClean="0"/>
              <a:t>Nightlight across the Nile River and Delta Region: (a) 2012 satellite image and (b) variation in nighttime light intensity in correspondence of the river network between 2012 and 1992</a:t>
            </a:r>
            <a:endParaRPr lang="en-US" u="none" dirty="0">
              <a:ea typeface="Verdana" pitchFamily="34" charset="0"/>
              <a:cs typeface="Verdana" pitchFamily="34" charset="0"/>
            </a:endParaRPr>
          </a:p>
        </p:txBody>
      </p:sp>
      <p:pic>
        <p:nvPicPr>
          <p:cNvPr id="15" name="Picture 5"/>
          <p:cNvPicPr>
            <a:picLocks noChangeAspect="1" noChangeArrowheads="1"/>
          </p:cNvPicPr>
          <p:nvPr/>
        </p:nvPicPr>
        <p:blipFill>
          <a:blip r:embed="rId5"/>
          <a:srcRect/>
          <a:stretch>
            <a:fillRect/>
          </a:stretch>
        </p:blipFill>
        <p:spPr bwMode="auto">
          <a:xfrm>
            <a:off x="4917746" y="2428068"/>
            <a:ext cx="2579426" cy="2518144"/>
          </a:xfrm>
          <a:prstGeom prst="rect">
            <a:avLst/>
          </a:prstGeom>
          <a:noFill/>
          <a:ln w="9525">
            <a:noFill/>
            <a:miter lim="800000"/>
            <a:headEnd/>
            <a:tailEnd/>
          </a:ln>
          <a:effectLst/>
        </p:spPr>
      </p:pic>
      <p:pic>
        <p:nvPicPr>
          <p:cNvPr id="7170" name="Picture 2"/>
          <p:cNvPicPr>
            <a:picLocks noChangeAspect="1" noChangeArrowheads="1"/>
          </p:cNvPicPr>
          <p:nvPr/>
        </p:nvPicPr>
        <p:blipFill>
          <a:blip r:embed="rId6"/>
          <a:srcRect/>
          <a:stretch>
            <a:fillRect/>
          </a:stretch>
        </p:blipFill>
        <p:spPr bwMode="auto">
          <a:xfrm>
            <a:off x="8312150" y="928688"/>
            <a:ext cx="3536950" cy="3602037"/>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CasellaDiTesto 27"/>
          <p:cNvSpPr txBox="1"/>
          <p:nvPr/>
        </p:nvSpPr>
        <p:spPr>
          <a:xfrm>
            <a:off x="368301" y="6255207"/>
            <a:ext cx="11544300" cy="584775"/>
          </a:xfrm>
          <a:prstGeom prst="rect">
            <a:avLst/>
          </a:prstGeom>
          <a:noFill/>
        </p:spPr>
        <p:txBody>
          <a:bodyPr wrap="square" rtlCol="0" anchor="ctr" anchorCtr="0">
            <a:spAutoFit/>
          </a:bodyPr>
          <a:lstStyle/>
          <a:p>
            <a:pPr algn="just">
              <a:spcAft>
                <a:spcPts val="600"/>
              </a:spcAft>
            </a:pPr>
            <a:r>
              <a:rPr lang="en-US" sz="1600" u="none" dirty="0" smtClean="0"/>
              <a:t>The analysis shows a </a:t>
            </a:r>
            <a:r>
              <a:rPr lang="en-US" sz="1600" u="none" dirty="0" smtClean="0">
                <a:solidFill>
                  <a:srgbClr val="FF0000"/>
                </a:solidFill>
              </a:rPr>
              <a:t>general increment </a:t>
            </a:r>
            <a:r>
              <a:rPr lang="en-US" sz="1600" u="none" dirty="0" smtClean="0"/>
              <a:t>of yearly-averaged nighttime lights from 1992 to 2012, thus revealing an increased </a:t>
            </a:r>
            <a:r>
              <a:rPr lang="en-US" sz="1600" u="none" dirty="0" smtClean="0">
                <a:solidFill>
                  <a:srgbClr val="FF0000"/>
                </a:solidFill>
              </a:rPr>
              <a:t>exposure</a:t>
            </a:r>
            <a:r>
              <a:rPr lang="en-US" sz="1600" u="none" dirty="0" smtClean="0"/>
              <a:t> of human settlements to flood events during the last years</a:t>
            </a:r>
          </a:p>
        </p:txBody>
      </p:sp>
      <p:pic>
        <p:nvPicPr>
          <p:cNvPr id="31" name="Picture 3"/>
          <p:cNvPicPr>
            <a:picLocks noChangeAspect="1" noChangeArrowheads="1"/>
          </p:cNvPicPr>
          <p:nvPr/>
        </p:nvPicPr>
        <p:blipFill>
          <a:blip r:embed="rId2" cstate="print"/>
          <a:srcRect t="1543"/>
          <a:stretch>
            <a:fillRect/>
          </a:stretch>
        </p:blipFill>
        <p:spPr bwMode="auto">
          <a:xfrm>
            <a:off x="372245" y="880925"/>
            <a:ext cx="10943844" cy="5403621"/>
          </a:xfrm>
          <a:prstGeom prst="rect">
            <a:avLst/>
          </a:prstGeom>
          <a:noFill/>
          <a:ln w="9525">
            <a:noFill/>
            <a:miter lim="800000"/>
            <a:headEnd/>
            <a:tailEnd/>
          </a:ln>
        </p:spPr>
      </p:pic>
      <p:sp>
        <p:nvSpPr>
          <p:cNvPr id="8" name="CasellaDiTesto 7"/>
          <p:cNvSpPr txBox="1"/>
          <p:nvPr/>
        </p:nvSpPr>
        <p:spPr>
          <a:xfrm>
            <a:off x="428700" y="469694"/>
            <a:ext cx="11440633" cy="461665"/>
          </a:xfrm>
          <a:prstGeom prst="rect">
            <a:avLst/>
          </a:prstGeom>
          <a:noFill/>
        </p:spPr>
        <p:txBody>
          <a:bodyPr wrap="square" rtlCol="0" anchor="ctr" anchorCtr="0">
            <a:spAutoFit/>
          </a:bodyPr>
          <a:lstStyle/>
          <a:p>
            <a:r>
              <a:rPr lang="en-US" sz="2400" u="none" kern="900" dirty="0" smtClean="0">
                <a:ln w="12700">
                  <a:solidFill>
                    <a:schemeClr val="tx2">
                      <a:satMod val="155000"/>
                    </a:schemeClr>
                  </a:solidFill>
                  <a:prstDash val="solid"/>
                </a:ln>
                <a:latin typeface="Arial" pitchFamily="34" charset="0"/>
              </a:rPr>
              <a:t>Results</a:t>
            </a:r>
          </a:p>
        </p:txBody>
      </p:sp>
      <p:sp>
        <p:nvSpPr>
          <p:cNvPr id="5" name="CasellaDiTesto 4"/>
          <p:cNvSpPr txBox="1"/>
          <p:nvPr/>
        </p:nvSpPr>
        <p:spPr>
          <a:xfrm>
            <a:off x="0" y="0"/>
            <a:ext cx="12192000" cy="584775"/>
          </a:xfrm>
          <a:prstGeom prst="rect">
            <a:avLst/>
          </a:prstGeom>
          <a:noFill/>
        </p:spPr>
        <p:txBody>
          <a:bodyPr wrap="square" rtlCol="0">
            <a:spAutoFit/>
          </a:bodyPr>
          <a:lstStyle/>
          <a:p>
            <a:pPr algn="ctr"/>
            <a:r>
              <a:rPr lang="en-US" sz="3200" b="1" dirty="0" smtClean="0"/>
              <a:t>Land use change impact on floods</a:t>
            </a: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a:srcRect/>
          <a:stretch>
            <a:fillRect/>
          </a:stretch>
        </p:blipFill>
        <p:spPr bwMode="auto">
          <a:xfrm>
            <a:off x="0" y="5096326"/>
            <a:ext cx="12192000" cy="1761674"/>
          </a:xfrm>
          <a:prstGeom prst="rect">
            <a:avLst/>
          </a:prstGeom>
          <a:noFill/>
          <a:ln w="9525">
            <a:noFill/>
            <a:miter lim="800000"/>
            <a:headEnd/>
            <a:tailEnd/>
          </a:ln>
          <a:effectLst/>
        </p:spPr>
      </p:pic>
      <p:sp>
        <p:nvSpPr>
          <p:cNvPr id="6" name="CasellaDiTesto 5"/>
          <p:cNvSpPr txBox="1"/>
          <p:nvPr/>
        </p:nvSpPr>
        <p:spPr>
          <a:xfrm>
            <a:off x="0" y="0"/>
            <a:ext cx="12192000" cy="861774"/>
          </a:xfrm>
          <a:prstGeom prst="rect">
            <a:avLst/>
          </a:prstGeom>
          <a:noFill/>
        </p:spPr>
        <p:txBody>
          <a:bodyPr wrap="square" rtlCol="0">
            <a:spAutoFit/>
          </a:bodyPr>
          <a:lstStyle/>
          <a:p>
            <a:pPr algn="ctr"/>
            <a:r>
              <a:rPr lang="en-US" sz="3200" b="1" dirty="0" smtClean="0"/>
              <a:t>Climatic cycles – Po River</a:t>
            </a:r>
          </a:p>
          <a:p>
            <a:pPr algn="ctr"/>
            <a:r>
              <a:rPr lang="en-US" dirty="0" smtClean="0"/>
              <a:t>(More details at: https://www.albertomontanari.it/?q=climatechange) </a:t>
            </a:r>
          </a:p>
        </p:txBody>
      </p:sp>
      <p:sp>
        <p:nvSpPr>
          <p:cNvPr id="2" name="AutoShape 2" descr="Risultati immagini per agu100"/>
          <p:cNvSpPr>
            <a:spLocks noChangeAspect="1" noChangeArrowheads="1"/>
          </p:cNvSpPr>
          <p:nvPr/>
        </p:nvSpPr>
        <p:spPr bwMode="auto">
          <a:xfrm>
            <a:off x="63500" y="-136525"/>
            <a:ext cx="1485900" cy="1485900"/>
          </a:xfrm>
          <a:prstGeom prst="rect">
            <a:avLst/>
          </a:prstGeom>
          <a:noFill/>
        </p:spPr>
        <p:txBody>
          <a:bodyPr vert="horz" wrap="square" lIns="91440" tIns="45720" rIns="91440" bIns="45720" numCol="1" anchor="t" anchorCtr="0" compatLnSpc="1">
            <a:prstTxWarp prst="textNoShape">
              <a:avLst/>
            </a:prstTxWarp>
          </a:bodyPr>
          <a:lstStyle/>
          <a:p>
            <a:endParaRPr lang="it-IT"/>
          </a:p>
        </p:txBody>
      </p:sp>
      <p:sp>
        <p:nvSpPr>
          <p:cNvPr id="9220" name="AutoShape 4" descr="Risultati immagini per agu100"/>
          <p:cNvSpPr>
            <a:spLocks noChangeAspect="1" noChangeArrowheads="1"/>
          </p:cNvSpPr>
          <p:nvPr/>
        </p:nvSpPr>
        <p:spPr bwMode="auto">
          <a:xfrm>
            <a:off x="63500" y="-136525"/>
            <a:ext cx="1485900" cy="1485900"/>
          </a:xfrm>
          <a:prstGeom prst="rect">
            <a:avLst/>
          </a:prstGeom>
          <a:noFill/>
        </p:spPr>
        <p:txBody>
          <a:bodyPr vert="horz" wrap="square" lIns="91440" tIns="45720" rIns="91440" bIns="45720" numCol="1" anchor="t" anchorCtr="0" compatLnSpc="1">
            <a:prstTxWarp prst="textNoShape">
              <a:avLst/>
            </a:prstTxWarp>
          </a:bodyPr>
          <a:lstStyle/>
          <a:p>
            <a:endParaRPr lang="it-IT"/>
          </a:p>
        </p:txBody>
      </p:sp>
      <p:sp>
        <p:nvSpPr>
          <p:cNvPr id="9223" name="AutoShape 7" descr="Immagine correlata"/>
          <p:cNvSpPr>
            <a:spLocks noChangeAspect="1" noChangeArrowheads="1"/>
          </p:cNvSpPr>
          <p:nvPr/>
        </p:nvSpPr>
        <p:spPr bwMode="auto">
          <a:xfrm>
            <a:off x="63500" y="-136525"/>
            <a:ext cx="3362325" cy="3362325"/>
          </a:xfrm>
          <a:prstGeom prst="rect">
            <a:avLst/>
          </a:prstGeom>
          <a:noFill/>
        </p:spPr>
        <p:txBody>
          <a:bodyPr vert="horz" wrap="square" lIns="91440" tIns="45720" rIns="91440" bIns="45720" numCol="1" anchor="t" anchorCtr="0" compatLnSpc="1">
            <a:prstTxWarp prst="textNoShape">
              <a:avLst/>
            </a:prstTxWarp>
          </a:bodyPr>
          <a:lstStyle/>
          <a:p>
            <a:endParaRPr lang="it-IT"/>
          </a:p>
        </p:txBody>
      </p:sp>
      <p:pic>
        <p:nvPicPr>
          <p:cNvPr id="3" name="Picture 2" descr="Z:\home\sturno\sturno\lincei\HESS\regression-minima.gif"/>
          <p:cNvPicPr>
            <a:picLocks noChangeAspect="1" noChangeArrowheads="1" noCrop="1"/>
          </p:cNvPicPr>
          <p:nvPr/>
        </p:nvPicPr>
        <p:blipFill>
          <a:blip r:embed="rId3"/>
          <a:srcRect/>
          <a:stretch>
            <a:fillRect/>
          </a:stretch>
        </p:blipFill>
        <p:spPr bwMode="auto">
          <a:xfrm>
            <a:off x="228600" y="1130300"/>
            <a:ext cx="5588000" cy="3632200"/>
          </a:xfrm>
          <a:prstGeom prst="rect">
            <a:avLst/>
          </a:prstGeom>
          <a:noFill/>
        </p:spPr>
      </p:pic>
      <p:pic>
        <p:nvPicPr>
          <p:cNvPr id="2051" name="Picture 3" descr="Z:\home\sturno\sturno\lincei\HESS\regression-maxima.gif"/>
          <p:cNvPicPr>
            <a:picLocks noChangeAspect="1" noChangeArrowheads="1" noCrop="1"/>
          </p:cNvPicPr>
          <p:nvPr/>
        </p:nvPicPr>
        <p:blipFill>
          <a:blip r:embed="rId4"/>
          <a:srcRect/>
          <a:stretch>
            <a:fillRect/>
          </a:stretch>
        </p:blipFill>
        <p:spPr bwMode="auto">
          <a:xfrm>
            <a:off x="6375400" y="1143000"/>
            <a:ext cx="5588000" cy="3632200"/>
          </a:xfrm>
          <a:prstGeom prst="rect">
            <a:avLst/>
          </a:prstGeom>
          <a:noFill/>
        </p:spPr>
      </p:pic>
      <p:sp>
        <p:nvSpPr>
          <p:cNvPr id="9" name="Rettangolo 8"/>
          <p:cNvSpPr/>
          <p:nvPr/>
        </p:nvSpPr>
        <p:spPr>
          <a:xfrm>
            <a:off x="259274" y="4843160"/>
            <a:ext cx="11782301" cy="307777"/>
          </a:xfrm>
          <a:prstGeom prst="rect">
            <a:avLst/>
          </a:prstGeom>
        </p:spPr>
        <p:txBody>
          <a:bodyPr wrap="square">
            <a:spAutoFit/>
          </a:bodyPr>
          <a:lstStyle/>
          <a:p>
            <a:r>
              <a:rPr lang="en-US" sz="1400" dirty="0" smtClean="0"/>
              <a:t>Montanari, A. (2012). Hydrology of the Po River: looking for changing patterns in river discharge. </a:t>
            </a:r>
            <a:r>
              <a:rPr lang="en-US" sz="1400" i="1" dirty="0" smtClean="0"/>
              <a:t>Hydrology and Earth System Sciences</a:t>
            </a:r>
            <a:r>
              <a:rPr lang="en-US" sz="1400" dirty="0" smtClean="0"/>
              <a:t>, </a:t>
            </a:r>
            <a:r>
              <a:rPr lang="en-US" sz="1400" i="1" dirty="0" smtClean="0"/>
              <a:t>16</a:t>
            </a:r>
            <a:r>
              <a:rPr lang="en-US" sz="1400" dirty="0" smtClean="0"/>
              <a:t>(10), 3739-3747.</a:t>
            </a:r>
            <a:endParaRPr lang="en-US" sz="1400" dirty="0"/>
          </a:p>
        </p:txBody>
      </p:sp>
      <p:sp>
        <p:nvSpPr>
          <p:cNvPr id="10" name="CasellaDiTesto 9"/>
          <p:cNvSpPr txBox="1"/>
          <p:nvPr/>
        </p:nvSpPr>
        <p:spPr>
          <a:xfrm>
            <a:off x="2727412" y="6623549"/>
            <a:ext cx="6741333" cy="246221"/>
          </a:xfrm>
          <a:prstGeom prst="rect">
            <a:avLst/>
          </a:prstGeom>
          <a:solidFill>
            <a:schemeClr val="bg1"/>
          </a:solidFill>
        </p:spPr>
        <p:txBody>
          <a:bodyPr wrap="square">
            <a:spAutoFit/>
          </a:bodyPr>
          <a:lstStyle/>
          <a:p>
            <a:pPr marL="0" marR="0" indent="0" algn="ctr" defTabSz="914400" rtl="0" eaLnBrk="1" fontAlgn="base" latinLnBrk="0" hangingPunct="1">
              <a:lnSpc>
                <a:spcPct val="100000"/>
              </a:lnSpc>
              <a:spcBef>
                <a:spcPct val="0"/>
              </a:spcBef>
              <a:spcAft>
                <a:spcPct val="0"/>
              </a:spcAft>
              <a:buClrTx/>
              <a:buSzTx/>
              <a:buFontTx/>
              <a:buNone/>
              <a:tabLst/>
              <a:defRPr/>
            </a:pPr>
            <a:r>
              <a:rPr lang="it-IT" sz="1000" b="1" u="none" dirty="0" err="1" smtClean="0"/>
              <a:t>This</a:t>
            </a:r>
            <a:r>
              <a:rPr lang="it-IT" sz="1000" b="1" u="none" dirty="0" smtClean="0"/>
              <a:t> </a:t>
            </a:r>
            <a:r>
              <a:rPr lang="it-IT" sz="1000" b="1" u="none" dirty="0" err="1" smtClean="0"/>
              <a:t>presentation</a:t>
            </a:r>
            <a:r>
              <a:rPr lang="it-IT" sz="1000" b="1" u="none" dirty="0" smtClean="0"/>
              <a:t> </a:t>
            </a:r>
            <a:r>
              <a:rPr lang="it-IT" sz="1000" b="1" u="none" dirty="0" err="1" smtClean="0"/>
              <a:t>is</a:t>
            </a:r>
            <a:r>
              <a:rPr lang="it-IT" sz="1000" b="1" u="none" baseline="0" dirty="0" smtClean="0"/>
              <a:t> </a:t>
            </a:r>
            <a:r>
              <a:rPr lang="it-IT" sz="1000" b="1" u="none" baseline="0" dirty="0" err="1" smtClean="0"/>
              <a:t>available</a:t>
            </a:r>
            <a:r>
              <a:rPr lang="it-IT" sz="1000" b="1" u="none" baseline="0" dirty="0" smtClean="0"/>
              <a:t> </a:t>
            </a:r>
            <a:r>
              <a:rPr lang="it-IT" sz="1000" b="1" u="none" dirty="0" smtClean="0"/>
              <a:t>at the web </a:t>
            </a:r>
            <a:r>
              <a:rPr lang="it-IT" sz="1000" b="1" u="none" dirty="0" err="1" smtClean="0"/>
              <a:t>address</a:t>
            </a:r>
            <a:r>
              <a:rPr lang="it-IT" sz="1000" b="1" u="none" dirty="0" smtClean="0"/>
              <a:t> http</a:t>
            </a:r>
            <a:r>
              <a:rPr lang="it-IT" sz="1000" b="1" u="none" dirty="0"/>
              <a:t>://</a:t>
            </a:r>
            <a:r>
              <a:rPr lang="it-IT" sz="1000" b="1" u="none" dirty="0" smtClean="0"/>
              <a:t>www.albertomontanari.it – E-mail</a:t>
            </a:r>
            <a:r>
              <a:rPr lang="it-IT" sz="1000" b="1" u="none" kern="1200" dirty="0" smtClean="0">
                <a:solidFill>
                  <a:schemeClr val="tx1"/>
                </a:solidFill>
                <a:latin typeface="Arial" charset="0"/>
                <a:ea typeface="+mn-ea"/>
                <a:cs typeface="+mn-cs"/>
              </a:rPr>
              <a:t>: alberto.montanari@unibo.it</a:t>
            </a: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asellaDiTesto 5"/>
          <p:cNvSpPr txBox="1"/>
          <p:nvPr/>
        </p:nvSpPr>
        <p:spPr>
          <a:xfrm>
            <a:off x="0" y="0"/>
            <a:ext cx="12192000" cy="861774"/>
          </a:xfrm>
          <a:prstGeom prst="rect">
            <a:avLst/>
          </a:prstGeom>
          <a:noFill/>
        </p:spPr>
        <p:txBody>
          <a:bodyPr wrap="square" rtlCol="0">
            <a:spAutoFit/>
          </a:bodyPr>
          <a:lstStyle/>
          <a:p>
            <a:pPr algn="ctr"/>
            <a:r>
              <a:rPr lang="en-US" sz="3200" b="1" dirty="0" smtClean="0"/>
              <a:t>Climatic cycles – Po River</a:t>
            </a:r>
          </a:p>
          <a:p>
            <a:pPr algn="ctr"/>
            <a:r>
              <a:rPr lang="en-US" dirty="0" smtClean="0"/>
              <a:t>(More details at: https://www.albertomontanari.it/?q=climatechange) </a:t>
            </a:r>
          </a:p>
        </p:txBody>
      </p:sp>
      <p:sp>
        <p:nvSpPr>
          <p:cNvPr id="2" name="AutoShape 2" descr="Risultati immagini per agu100"/>
          <p:cNvSpPr>
            <a:spLocks noChangeAspect="1" noChangeArrowheads="1"/>
          </p:cNvSpPr>
          <p:nvPr/>
        </p:nvSpPr>
        <p:spPr bwMode="auto">
          <a:xfrm>
            <a:off x="63500" y="-136525"/>
            <a:ext cx="1485900" cy="1485900"/>
          </a:xfrm>
          <a:prstGeom prst="rect">
            <a:avLst/>
          </a:prstGeom>
          <a:noFill/>
        </p:spPr>
        <p:txBody>
          <a:bodyPr vert="horz" wrap="square" lIns="91440" tIns="45720" rIns="91440" bIns="45720" numCol="1" anchor="t" anchorCtr="0" compatLnSpc="1">
            <a:prstTxWarp prst="textNoShape">
              <a:avLst/>
            </a:prstTxWarp>
          </a:bodyPr>
          <a:lstStyle/>
          <a:p>
            <a:endParaRPr lang="it-IT"/>
          </a:p>
        </p:txBody>
      </p:sp>
      <p:sp>
        <p:nvSpPr>
          <p:cNvPr id="9220" name="AutoShape 4" descr="Risultati immagini per agu100"/>
          <p:cNvSpPr>
            <a:spLocks noChangeAspect="1" noChangeArrowheads="1"/>
          </p:cNvSpPr>
          <p:nvPr/>
        </p:nvSpPr>
        <p:spPr bwMode="auto">
          <a:xfrm>
            <a:off x="63500" y="-136525"/>
            <a:ext cx="1485900" cy="1485900"/>
          </a:xfrm>
          <a:prstGeom prst="rect">
            <a:avLst/>
          </a:prstGeom>
          <a:noFill/>
        </p:spPr>
        <p:txBody>
          <a:bodyPr vert="horz" wrap="square" lIns="91440" tIns="45720" rIns="91440" bIns="45720" numCol="1" anchor="t" anchorCtr="0" compatLnSpc="1">
            <a:prstTxWarp prst="textNoShape">
              <a:avLst/>
            </a:prstTxWarp>
          </a:bodyPr>
          <a:lstStyle/>
          <a:p>
            <a:endParaRPr lang="it-IT"/>
          </a:p>
        </p:txBody>
      </p:sp>
      <p:sp>
        <p:nvSpPr>
          <p:cNvPr id="9223" name="AutoShape 7" descr="Immagine correlata"/>
          <p:cNvSpPr>
            <a:spLocks noChangeAspect="1" noChangeArrowheads="1"/>
          </p:cNvSpPr>
          <p:nvPr/>
        </p:nvSpPr>
        <p:spPr bwMode="auto">
          <a:xfrm>
            <a:off x="63500" y="-136525"/>
            <a:ext cx="3362325" cy="3362325"/>
          </a:xfrm>
          <a:prstGeom prst="rect">
            <a:avLst/>
          </a:prstGeom>
          <a:noFill/>
        </p:spPr>
        <p:txBody>
          <a:bodyPr vert="horz" wrap="square" lIns="91440" tIns="45720" rIns="91440" bIns="45720" numCol="1" anchor="t" anchorCtr="0" compatLnSpc="1">
            <a:prstTxWarp prst="textNoShape">
              <a:avLst/>
            </a:prstTxWarp>
          </a:bodyPr>
          <a:lstStyle/>
          <a:p>
            <a:endParaRPr lang="it-IT"/>
          </a:p>
        </p:txBody>
      </p:sp>
      <p:pic>
        <p:nvPicPr>
          <p:cNvPr id="3074" name="Picture 2" descr="Z:\home\sturno\sturno\lincei\HESS\perspective-discharge.gif"/>
          <p:cNvPicPr>
            <a:picLocks noChangeAspect="1" noChangeArrowheads="1" noCrop="1"/>
          </p:cNvPicPr>
          <p:nvPr/>
        </p:nvPicPr>
        <p:blipFill>
          <a:blip r:embed="rId2"/>
          <a:srcRect/>
          <a:stretch>
            <a:fillRect/>
          </a:stretch>
        </p:blipFill>
        <p:spPr bwMode="auto">
          <a:xfrm>
            <a:off x="6184900" y="927100"/>
            <a:ext cx="5930900" cy="5930900"/>
          </a:xfrm>
          <a:prstGeom prst="rect">
            <a:avLst/>
          </a:prstGeom>
          <a:noFill/>
        </p:spPr>
      </p:pic>
      <p:sp>
        <p:nvSpPr>
          <p:cNvPr id="8" name="Rettangolo 7"/>
          <p:cNvSpPr/>
          <p:nvPr/>
        </p:nvSpPr>
        <p:spPr>
          <a:xfrm>
            <a:off x="152400" y="5520035"/>
            <a:ext cx="6096000" cy="523220"/>
          </a:xfrm>
          <a:prstGeom prst="rect">
            <a:avLst/>
          </a:prstGeom>
        </p:spPr>
        <p:txBody>
          <a:bodyPr>
            <a:spAutoFit/>
          </a:bodyPr>
          <a:lstStyle/>
          <a:p>
            <a:r>
              <a:rPr lang="en-US" sz="1400" dirty="0" smtClean="0"/>
              <a:t>Montanari, A. (2012). Hydrology of the Po River: looking for changing patterns in river discharge. </a:t>
            </a:r>
            <a:r>
              <a:rPr lang="en-US" sz="1400" i="1" dirty="0" smtClean="0"/>
              <a:t>Hydrology and Earth System Sciences</a:t>
            </a:r>
            <a:r>
              <a:rPr lang="en-US" sz="1400" dirty="0" smtClean="0"/>
              <a:t>, </a:t>
            </a:r>
            <a:r>
              <a:rPr lang="en-US" sz="1400" i="1" dirty="0" smtClean="0"/>
              <a:t>16</a:t>
            </a:r>
            <a:r>
              <a:rPr lang="en-US" sz="1400" dirty="0" smtClean="0"/>
              <a:t>(10), 3739-3747.</a:t>
            </a:r>
            <a:endParaRPr lang="en-US" sz="1400" dirty="0"/>
          </a:p>
        </p:txBody>
      </p:sp>
      <p:pic>
        <p:nvPicPr>
          <p:cNvPr id="15361" name="Picture 1"/>
          <p:cNvPicPr>
            <a:picLocks noChangeAspect="1" noChangeArrowheads="1"/>
          </p:cNvPicPr>
          <p:nvPr/>
        </p:nvPicPr>
        <p:blipFill>
          <a:blip r:embed="rId3"/>
          <a:srcRect/>
          <a:stretch>
            <a:fillRect/>
          </a:stretch>
        </p:blipFill>
        <p:spPr bwMode="auto">
          <a:xfrm>
            <a:off x="0" y="938151"/>
            <a:ext cx="5065168" cy="4608698"/>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asellaDiTesto 5"/>
          <p:cNvSpPr txBox="1"/>
          <p:nvPr/>
        </p:nvSpPr>
        <p:spPr>
          <a:xfrm>
            <a:off x="0" y="0"/>
            <a:ext cx="12192000" cy="584775"/>
          </a:xfrm>
          <a:prstGeom prst="rect">
            <a:avLst/>
          </a:prstGeom>
          <a:noFill/>
        </p:spPr>
        <p:txBody>
          <a:bodyPr wrap="square" rtlCol="0">
            <a:spAutoFit/>
          </a:bodyPr>
          <a:lstStyle/>
          <a:p>
            <a:pPr algn="ctr"/>
            <a:r>
              <a:rPr lang="en-US" sz="3200" b="1" dirty="0" smtClean="0"/>
              <a:t>Climatic cycles – Global river flow</a:t>
            </a:r>
          </a:p>
        </p:txBody>
      </p:sp>
      <p:sp>
        <p:nvSpPr>
          <p:cNvPr id="2" name="AutoShape 2" descr="Risultati immagini per agu100"/>
          <p:cNvSpPr>
            <a:spLocks noChangeAspect="1" noChangeArrowheads="1"/>
          </p:cNvSpPr>
          <p:nvPr/>
        </p:nvSpPr>
        <p:spPr bwMode="auto">
          <a:xfrm>
            <a:off x="63500" y="-136525"/>
            <a:ext cx="1485900" cy="1485900"/>
          </a:xfrm>
          <a:prstGeom prst="rect">
            <a:avLst/>
          </a:prstGeom>
          <a:noFill/>
        </p:spPr>
        <p:txBody>
          <a:bodyPr vert="horz" wrap="square" lIns="91440" tIns="45720" rIns="91440" bIns="45720" numCol="1" anchor="t" anchorCtr="0" compatLnSpc="1">
            <a:prstTxWarp prst="textNoShape">
              <a:avLst/>
            </a:prstTxWarp>
          </a:bodyPr>
          <a:lstStyle/>
          <a:p>
            <a:endParaRPr lang="it-IT"/>
          </a:p>
        </p:txBody>
      </p:sp>
      <p:sp>
        <p:nvSpPr>
          <p:cNvPr id="9220" name="AutoShape 4" descr="Risultati immagini per agu100"/>
          <p:cNvSpPr>
            <a:spLocks noChangeAspect="1" noChangeArrowheads="1"/>
          </p:cNvSpPr>
          <p:nvPr/>
        </p:nvSpPr>
        <p:spPr bwMode="auto">
          <a:xfrm>
            <a:off x="63500" y="-136525"/>
            <a:ext cx="1485900" cy="1485900"/>
          </a:xfrm>
          <a:prstGeom prst="rect">
            <a:avLst/>
          </a:prstGeom>
          <a:noFill/>
        </p:spPr>
        <p:txBody>
          <a:bodyPr vert="horz" wrap="square" lIns="91440" tIns="45720" rIns="91440" bIns="45720" numCol="1" anchor="t" anchorCtr="0" compatLnSpc="1">
            <a:prstTxWarp prst="textNoShape">
              <a:avLst/>
            </a:prstTxWarp>
          </a:bodyPr>
          <a:lstStyle/>
          <a:p>
            <a:endParaRPr lang="it-IT"/>
          </a:p>
        </p:txBody>
      </p:sp>
      <p:sp>
        <p:nvSpPr>
          <p:cNvPr id="9223" name="AutoShape 7" descr="Immagine correlata"/>
          <p:cNvSpPr>
            <a:spLocks noChangeAspect="1" noChangeArrowheads="1"/>
          </p:cNvSpPr>
          <p:nvPr/>
        </p:nvSpPr>
        <p:spPr bwMode="auto">
          <a:xfrm>
            <a:off x="63500" y="-136525"/>
            <a:ext cx="3362325" cy="3362325"/>
          </a:xfrm>
          <a:prstGeom prst="rect">
            <a:avLst/>
          </a:prstGeom>
          <a:noFill/>
        </p:spPr>
        <p:txBody>
          <a:bodyPr vert="horz" wrap="square" lIns="91440" tIns="45720" rIns="91440" bIns="45720" numCol="1" anchor="t" anchorCtr="0" compatLnSpc="1">
            <a:prstTxWarp prst="textNoShape">
              <a:avLst/>
            </a:prstTxWarp>
          </a:bodyPr>
          <a:lstStyle/>
          <a:p>
            <a:endParaRPr lang="it-IT"/>
          </a:p>
        </p:txBody>
      </p:sp>
      <p:sp>
        <p:nvSpPr>
          <p:cNvPr id="17" name="Rettangolo 16"/>
          <p:cNvSpPr/>
          <p:nvPr/>
        </p:nvSpPr>
        <p:spPr>
          <a:xfrm>
            <a:off x="8743950" y="1642586"/>
            <a:ext cx="3016250" cy="3539430"/>
          </a:xfrm>
          <a:prstGeom prst="rect">
            <a:avLst/>
          </a:prstGeom>
          <a:solidFill>
            <a:schemeClr val="bg1"/>
          </a:solidFill>
        </p:spPr>
        <p:txBody>
          <a:bodyPr wrap="square">
            <a:spAutoFit/>
          </a:bodyPr>
          <a:lstStyle/>
          <a:p>
            <a:r>
              <a:rPr lang="en-US" sz="1400" dirty="0" smtClean="0"/>
              <a:t>Slide borrowed from Demetris Koutsoyiannis:</a:t>
            </a:r>
          </a:p>
          <a:p>
            <a:endParaRPr lang="en-US" sz="1400" dirty="0" smtClean="0"/>
          </a:p>
          <a:p>
            <a:r>
              <a:rPr lang="en-US" sz="1400" dirty="0" smtClean="0"/>
              <a:t>D. Koutsoyiannis, Climate change impacts on hydrological science: How the climate change agenda has lowered the scientific level of hydrology, School for Young Scientists “</a:t>
            </a:r>
            <a:r>
              <a:rPr lang="en-US" sz="1400" dirty="0" err="1" smtClean="0"/>
              <a:t>Modelling</a:t>
            </a:r>
            <a:r>
              <a:rPr lang="en-US" sz="1400" dirty="0" smtClean="0"/>
              <a:t> and forecasting of river flows and managing hydrological risks: Towards a new generation of methods” (2018), doi:10.13140/RG.2.2.11110.06727, Russian Academy of Sciences, </a:t>
            </a:r>
            <a:r>
              <a:rPr lang="en-US" sz="1400" dirty="0" err="1" smtClean="0"/>
              <a:t>Lomonosov</a:t>
            </a:r>
            <a:r>
              <a:rPr lang="en-US" sz="1400" dirty="0" smtClean="0"/>
              <a:t> Moscow State University, 2018.</a:t>
            </a:r>
            <a:endParaRPr lang="it-IT" sz="1400" dirty="0"/>
          </a:p>
        </p:txBody>
      </p:sp>
      <p:pic>
        <p:nvPicPr>
          <p:cNvPr id="2050" name="Picture 2"/>
          <p:cNvPicPr>
            <a:picLocks noChangeAspect="1" noChangeArrowheads="1"/>
          </p:cNvPicPr>
          <p:nvPr/>
        </p:nvPicPr>
        <p:blipFill>
          <a:blip r:embed="rId2"/>
          <a:srcRect/>
          <a:stretch>
            <a:fillRect/>
          </a:stretch>
        </p:blipFill>
        <p:spPr bwMode="auto">
          <a:xfrm>
            <a:off x="320400" y="788400"/>
            <a:ext cx="8260477" cy="5998572"/>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asellaDiTesto 5"/>
          <p:cNvSpPr txBox="1"/>
          <p:nvPr/>
        </p:nvSpPr>
        <p:spPr>
          <a:xfrm>
            <a:off x="0" y="0"/>
            <a:ext cx="12192000" cy="584775"/>
          </a:xfrm>
          <a:prstGeom prst="rect">
            <a:avLst/>
          </a:prstGeom>
          <a:noFill/>
        </p:spPr>
        <p:txBody>
          <a:bodyPr wrap="square" rtlCol="0">
            <a:spAutoFit/>
          </a:bodyPr>
          <a:lstStyle/>
          <a:p>
            <a:pPr algn="ctr"/>
            <a:r>
              <a:rPr lang="en-US" sz="3200" b="1" dirty="0" smtClean="0"/>
              <a:t>Climatic cycles – Nile River</a:t>
            </a:r>
          </a:p>
        </p:txBody>
      </p:sp>
      <p:sp>
        <p:nvSpPr>
          <p:cNvPr id="2" name="AutoShape 2" descr="Risultati immagini per agu100"/>
          <p:cNvSpPr>
            <a:spLocks noChangeAspect="1" noChangeArrowheads="1"/>
          </p:cNvSpPr>
          <p:nvPr/>
        </p:nvSpPr>
        <p:spPr bwMode="auto">
          <a:xfrm>
            <a:off x="63500" y="-136525"/>
            <a:ext cx="1485900" cy="1485900"/>
          </a:xfrm>
          <a:prstGeom prst="rect">
            <a:avLst/>
          </a:prstGeom>
          <a:noFill/>
        </p:spPr>
        <p:txBody>
          <a:bodyPr vert="horz" wrap="square" lIns="91440" tIns="45720" rIns="91440" bIns="45720" numCol="1" anchor="t" anchorCtr="0" compatLnSpc="1">
            <a:prstTxWarp prst="textNoShape">
              <a:avLst/>
            </a:prstTxWarp>
          </a:bodyPr>
          <a:lstStyle/>
          <a:p>
            <a:endParaRPr lang="it-IT"/>
          </a:p>
        </p:txBody>
      </p:sp>
      <p:sp>
        <p:nvSpPr>
          <p:cNvPr id="9220" name="AutoShape 4" descr="Risultati immagini per agu100"/>
          <p:cNvSpPr>
            <a:spLocks noChangeAspect="1" noChangeArrowheads="1"/>
          </p:cNvSpPr>
          <p:nvPr/>
        </p:nvSpPr>
        <p:spPr bwMode="auto">
          <a:xfrm>
            <a:off x="63500" y="-136525"/>
            <a:ext cx="1485900" cy="1485900"/>
          </a:xfrm>
          <a:prstGeom prst="rect">
            <a:avLst/>
          </a:prstGeom>
          <a:noFill/>
        </p:spPr>
        <p:txBody>
          <a:bodyPr vert="horz" wrap="square" lIns="91440" tIns="45720" rIns="91440" bIns="45720" numCol="1" anchor="t" anchorCtr="0" compatLnSpc="1">
            <a:prstTxWarp prst="textNoShape">
              <a:avLst/>
            </a:prstTxWarp>
          </a:bodyPr>
          <a:lstStyle/>
          <a:p>
            <a:endParaRPr lang="it-IT"/>
          </a:p>
        </p:txBody>
      </p:sp>
      <p:sp>
        <p:nvSpPr>
          <p:cNvPr id="9223" name="AutoShape 7" descr="Immagine correlata"/>
          <p:cNvSpPr>
            <a:spLocks noChangeAspect="1" noChangeArrowheads="1"/>
          </p:cNvSpPr>
          <p:nvPr/>
        </p:nvSpPr>
        <p:spPr bwMode="auto">
          <a:xfrm>
            <a:off x="63500" y="-136525"/>
            <a:ext cx="3362325" cy="3362325"/>
          </a:xfrm>
          <a:prstGeom prst="rect">
            <a:avLst/>
          </a:prstGeom>
          <a:noFill/>
        </p:spPr>
        <p:txBody>
          <a:bodyPr vert="horz" wrap="square" lIns="91440" tIns="45720" rIns="91440" bIns="45720" numCol="1" anchor="t" anchorCtr="0" compatLnSpc="1">
            <a:prstTxWarp prst="textNoShape">
              <a:avLst/>
            </a:prstTxWarp>
          </a:bodyPr>
          <a:lstStyle/>
          <a:p>
            <a:endParaRPr lang="it-IT"/>
          </a:p>
        </p:txBody>
      </p:sp>
      <p:sp>
        <p:nvSpPr>
          <p:cNvPr id="17" name="Rettangolo 16"/>
          <p:cNvSpPr/>
          <p:nvPr/>
        </p:nvSpPr>
        <p:spPr>
          <a:xfrm>
            <a:off x="8743950" y="1642586"/>
            <a:ext cx="3016250" cy="3539430"/>
          </a:xfrm>
          <a:prstGeom prst="rect">
            <a:avLst/>
          </a:prstGeom>
          <a:solidFill>
            <a:schemeClr val="bg1"/>
          </a:solidFill>
        </p:spPr>
        <p:txBody>
          <a:bodyPr wrap="square">
            <a:spAutoFit/>
          </a:bodyPr>
          <a:lstStyle/>
          <a:p>
            <a:r>
              <a:rPr lang="en-US" sz="1400" dirty="0" smtClean="0"/>
              <a:t>Slide borrowed from Demetris Koutsoyiannis:</a:t>
            </a:r>
          </a:p>
          <a:p>
            <a:endParaRPr lang="en-US" sz="1400" dirty="0" smtClean="0"/>
          </a:p>
          <a:p>
            <a:r>
              <a:rPr lang="en-US" sz="1400" dirty="0" smtClean="0"/>
              <a:t>D. Koutsoyiannis, Climate change impacts on hydrological science: How the climate change agenda has lowered the scientific level of hydrology, School for Young Scientists “</a:t>
            </a:r>
            <a:r>
              <a:rPr lang="en-US" sz="1400" dirty="0" err="1" smtClean="0"/>
              <a:t>Modelling</a:t>
            </a:r>
            <a:r>
              <a:rPr lang="en-US" sz="1400" dirty="0" smtClean="0"/>
              <a:t> and forecasting of river flows and managing hydrological risks: Towards a new generation of methods” (2018), doi:10.13140/RG.2.2.11110.06727, Russian Academy of Sciences, </a:t>
            </a:r>
            <a:r>
              <a:rPr lang="en-US" sz="1400" dirty="0" err="1" smtClean="0"/>
              <a:t>Lomonosov</a:t>
            </a:r>
            <a:r>
              <a:rPr lang="en-US" sz="1400" dirty="0" smtClean="0"/>
              <a:t> Moscow State University, 2018.</a:t>
            </a:r>
            <a:endParaRPr lang="it-IT" sz="1400" dirty="0"/>
          </a:p>
        </p:txBody>
      </p:sp>
      <p:pic>
        <p:nvPicPr>
          <p:cNvPr id="1026" name="Picture 2"/>
          <p:cNvPicPr>
            <a:picLocks noChangeAspect="1" noChangeArrowheads="1"/>
          </p:cNvPicPr>
          <p:nvPr/>
        </p:nvPicPr>
        <p:blipFill>
          <a:blip r:embed="rId2"/>
          <a:srcRect/>
          <a:stretch>
            <a:fillRect/>
          </a:stretch>
        </p:blipFill>
        <p:spPr bwMode="auto">
          <a:xfrm>
            <a:off x="319089" y="788061"/>
            <a:ext cx="8405812" cy="6069939"/>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2"/>
          <p:cNvPicPr>
            <a:picLocks noChangeAspect="1" noChangeArrowheads="1"/>
          </p:cNvPicPr>
          <p:nvPr/>
        </p:nvPicPr>
        <p:blipFill>
          <a:blip r:embed="rId2"/>
          <a:srcRect b="43008"/>
          <a:stretch>
            <a:fillRect/>
          </a:stretch>
        </p:blipFill>
        <p:spPr bwMode="auto">
          <a:xfrm>
            <a:off x="0" y="5858326"/>
            <a:ext cx="12192000" cy="1004007"/>
          </a:xfrm>
          <a:prstGeom prst="rect">
            <a:avLst/>
          </a:prstGeom>
          <a:noFill/>
          <a:ln w="9525">
            <a:noFill/>
            <a:miter lim="800000"/>
            <a:headEnd/>
            <a:tailEnd/>
          </a:ln>
          <a:effectLst/>
        </p:spPr>
      </p:pic>
      <p:sp>
        <p:nvSpPr>
          <p:cNvPr id="6" name="CasellaDiTesto 5"/>
          <p:cNvSpPr txBox="1"/>
          <p:nvPr/>
        </p:nvSpPr>
        <p:spPr>
          <a:xfrm>
            <a:off x="0" y="0"/>
            <a:ext cx="12192000" cy="584775"/>
          </a:xfrm>
          <a:prstGeom prst="rect">
            <a:avLst/>
          </a:prstGeom>
          <a:noFill/>
        </p:spPr>
        <p:txBody>
          <a:bodyPr wrap="square" rtlCol="0">
            <a:spAutoFit/>
          </a:bodyPr>
          <a:lstStyle/>
          <a:p>
            <a:pPr algn="ctr"/>
            <a:r>
              <a:rPr lang="en-US" sz="3200" b="1" dirty="0" smtClean="0"/>
              <a:t>The Rebus: cycle or trend??</a:t>
            </a:r>
          </a:p>
        </p:txBody>
      </p:sp>
      <p:sp>
        <p:nvSpPr>
          <p:cNvPr id="9" name="Rettangolo 8"/>
          <p:cNvSpPr/>
          <p:nvPr/>
        </p:nvSpPr>
        <p:spPr>
          <a:xfrm>
            <a:off x="114300" y="725785"/>
            <a:ext cx="5753100" cy="5355312"/>
          </a:xfrm>
          <a:prstGeom prst="rect">
            <a:avLst/>
          </a:prstGeom>
        </p:spPr>
        <p:txBody>
          <a:bodyPr wrap="square">
            <a:spAutoFit/>
          </a:bodyPr>
          <a:lstStyle/>
          <a:p>
            <a:pPr marL="355600" indent="-355600">
              <a:buFont typeface="Arial" pitchFamily="34" charset="0"/>
              <a:buChar char="•"/>
            </a:pPr>
            <a:r>
              <a:rPr lang="en-US" dirty="0" smtClean="0">
                <a:solidFill>
                  <a:srgbClr val="0070C0"/>
                </a:solidFill>
              </a:rPr>
              <a:t>“A trend is a trend is a trend. But the question is, will it bend?” – Alexander </a:t>
            </a:r>
            <a:r>
              <a:rPr lang="en-US" dirty="0" err="1" smtClean="0">
                <a:solidFill>
                  <a:srgbClr val="0070C0"/>
                </a:solidFill>
              </a:rPr>
              <a:t>Cairncross</a:t>
            </a:r>
            <a:r>
              <a:rPr lang="en-US" dirty="0" smtClean="0">
                <a:solidFill>
                  <a:srgbClr val="0070C0"/>
                </a:solidFill>
              </a:rPr>
              <a:t> (British economist).</a:t>
            </a:r>
          </a:p>
          <a:p>
            <a:pPr marL="355600" indent="-355600">
              <a:buFont typeface="Arial" pitchFamily="34" charset="0"/>
              <a:buChar char="•"/>
            </a:pPr>
            <a:endParaRPr lang="en-US" sz="800" dirty="0" smtClean="0"/>
          </a:p>
          <a:p>
            <a:pPr marL="355600" indent="-355600">
              <a:buFont typeface="Arial" pitchFamily="34" charset="0"/>
              <a:buChar char="•"/>
            </a:pPr>
            <a:r>
              <a:rPr lang="en-US" dirty="0" smtClean="0"/>
              <a:t>When we say trend we usually imply a progressive change in the mean of a process that extends indefinitely in time.</a:t>
            </a:r>
          </a:p>
          <a:p>
            <a:pPr marL="355600" indent="-355600">
              <a:buFont typeface="Arial" pitchFamily="34" charset="0"/>
              <a:buChar char="•"/>
            </a:pPr>
            <a:endParaRPr lang="en-US" sz="800" dirty="0" smtClean="0"/>
          </a:p>
          <a:p>
            <a:pPr marL="355600" indent="-355600">
              <a:buFont typeface="Arial" pitchFamily="34" charset="0"/>
              <a:buChar char="•"/>
            </a:pPr>
            <a:r>
              <a:rPr lang="en-US" dirty="0" smtClean="0"/>
              <a:t>To define a trend in rigorous terms we need to assume an underlying model and test against the data. For example: climate models are conceived to generate trend if external forcing is applied.</a:t>
            </a:r>
          </a:p>
          <a:p>
            <a:pPr marL="355600" indent="-355600">
              <a:buFont typeface="Arial" pitchFamily="34" charset="0"/>
              <a:buChar char="•"/>
            </a:pPr>
            <a:endParaRPr lang="en-US" sz="800" dirty="0" smtClean="0"/>
          </a:p>
          <a:p>
            <a:pPr marL="355600" indent="-355600">
              <a:buFont typeface="Arial" pitchFamily="34" charset="0"/>
              <a:buChar char="•"/>
            </a:pPr>
            <a:r>
              <a:rPr lang="en-US" dirty="0" smtClean="0"/>
              <a:t>Testing against data – testing the null hypothesis – is usual practice in statistics. Today there is a widespread belief that data are uncertain and therefore not useful. However, in hydrology and climate data are far less uncertain than models.</a:t>
            </a:r>
          </a:p>
          <a:p>
            <a:pPr marL="355600" indent="-355600">
              <a:buFont typeface="Arial" pitchFamily="34" charset="0"/>
              <a:buChar char="•"/>
            </a:pPr>
            <a:endParaRPr lang="en-US" sz="1200" dirty="0" smtClean="0"/>
          </a:p>
          <a:p>
            <a:pPr marL="355600" indent="-355600">
              <a:buFont typeface="Arial" pitchFamily="34" charset="0"/>
              <a:buChar char="•"/>
            </a:pPr>
            <a:r>
              <a:rPr lang="en-US" dirty="0" smtClean="0"/>
              <a:t>In environmental modeling we often have too few data to differentiate between competing models.</a:t>
            </a:r>
          </a:p>
          <a:p>
            <a:pPr marL="355600" indent="-355600"/>
            <a:endParaRPr lang="en-US" dirty="0" smtClean="0"/>
          </a:p>
        </p:txBody>
      </p:sp>
      <p:sp>
        <p:nvSpPr>
          <p:cNvPr id="15" name="Rettangolo 14"/>
          <p:cNvSpPr/>
          <p:nvPr/>
        </p:nvSpPr>
        <p:spPr>
          <a:xfrm>
            <a:off x="6083300" y="5104537"/>
            <a:ext cx="6108700" cy="830997"/>
          </a:xfrm>
          <a:prstGeom prst="rect">
            <a:avLst/>
          </a:prstGeom>
        </p:spPr>
        <p:txBody>
          <a:bodyPr wrap="square">
            <a:spAutoFit/>
          </a:bodyPr>
          <a:lstStyle/>
          <a:p>
            <a:r>
              <a:rPr lang="en-US" sz="1200" dirty="0" smtClean="0"/>
              <a:t>By </a:t>
            </a:r>
            <a:r>
              <a:rPr lang="en-US" sz="1200" dirty="0" err="1" smtClean="0"/>
              <a:t>Renerpho</a:t>
            </a:r>
            <a:r>
              <a:rPr lang="en-US" sz="1200" dirty="0" smtClean="0"/>
              <a:t> (talk) - Updated the old chart (1959-2007) by New Image </a:t>
            </a:r>
            <a:r>
              <a:rPr lang="en-US" sz="1200" dirty="0" err="1" smtClean="0"/>
              <a:t>Uploader</a:t>
            </a:r>
            <a:r>
              <a:rPr lang="en-US" sz="1200" dirty="0" smtClean="0"/>
              <a:t> 929, with more recent data up to 2018 from Pieter Tans "Annual CO2 mole fraction increase (</a:t>
            </a:r>
            <a:r>
              <a:rPr lang="en-US" sz="1200" dirty="0" err="1" smtClean="0"/>
              <a:t>ppm</a:t>
            </a:r>
            <a:r>
              <a:rPr lang="en-US" sz="1200" dirty="0" smtClean="0"/>
              <a:t>)" for 1959-2018 National Oceanic and Atmospheric Administration, GFDL, https://commons.wikimedia.org/w/index.php?curid=8010035</a:t>
            </a:r>
            <a:endParaRPr lang="it-IT" sz="1200" dirty="0"/>
          </a:p>
        </p:txBody>
      </p:sp>
      <p:pic>
        <p:nvPicPr>
          <p:cNvPr id="12290" name="Picture 2" descr="https://upload.wikimedia.org/wikipedia/commons/thumb/0/06/CO2_increase_rate.png/1024px-CO2_increase_rate.png"/>
          <p:cNvPicPr>
            <a:picLocks noChangeAspect="1" noChangeArrowheads="1"/>
          </p:cNvPicPr>
          <p:nvPr/>
        </p:nvPicPr>
        <p:blipFill>
          <a:blip r:embed="rId3"/>
          <a:srcRect/>
          <a:stretch>
            <a:fillRect/>
          </a:stretch>
        </p:blipFill>
        <p:spPr bwMode="auto">
          <a:xfrm>
            <a:off x="5753100" y="582106"/>
            <a:ext cx="6261100" cy="4537582"/>
          </a:xfrm>
          <a:prstGeom prst="rect">
            <a:avLst/>
          </a:prstGeom>
          <a:noFill/>
        </p:spPr>
      </p:pic>
      <p:sp>
        <p:nvSpPr>
          <p:cNvPr id="7" name="CasellaDiTesto 6"/>
          <p:cNvSpPr txBox="1"/>
          <p:nvPr/>
        </p:nvSpPr>
        <p:spPr>
          <a:xfrm>
            <a:off x="2727412" y="6623549"/>
            <a:ext cx="6741333" cy="246221"/>
          </a:xfrm>
          <a:prstGeom prst="rect">
            <a:avLst/>
          </a:prstGeom>
          <a:solidFill>
            <a:schemeClr val="bg1"/>
          </a:solidFill>
        </p:spPr>
        <p:txBody>
          <a:bodyPr wrap="square">
            <a:spAutoFit/>
          </a:bodyPr>
          <a:lstStyle/>
          <a:p>
            <a:pPr marL="0" marR="0" indent="0" algn="ctr" defTabSz="914400" rtl="0" eaLnBrk="1" fontAlgn="base" latinLnBrk="0" hangingPunct="1">
              <a:lnSpc>
                <a:spcPct val="100000"/>
              </a:lnSpc>
              <a:spcBef>
                <a:spcPct val="0"/>
              </a:spcBef>
              <a:spcAft>
                <a:spcPct val="0"/>
              </a:spcAft>
              <a:buClrTx/>
              <a:buSzTx/>
              <a:buFontTx/>
              <a:buNone/>
              <a:tabLst/>
              <a:defRPr/>
            </a:pPr>
            <a:r>
              <a:rPr lang="it-IT" sz="1000" b="1" u="none" dirty="0" err="1" smtClean="0"/>
              <a:t>This</a:t>
            </a:r>
            <a:r>
              <a:rPr lang="it-IT" sz="1000" b="1" u="none" dirty="0" smtClean="0"/>
              <a:t> </a:t>
            </a:r>
            <a:r>
              <a:rPr lang="it-IT" sz="1000" b="1" u="none" dirty="0" err="1" smtClean="0"/>
              <a:t>presentation</a:t>
            </a:r>
            <a:r>
              <a:rPr lang="it-IT" sz="1000" b="1" u="none" dirty="0" smtClean="0"/>
              <a:t> </a:t>
            </a:r>
            <a:r>
              <a:rPr lang="it-IT" sz="1000" b="1" u="none" dirty="0" err="1" smtClean="0"/>
              <a:t>is</a:t>
            </a:r>
            <a:r>
              <a:rPr lang="it-IT" sz="1000" b="1" u="none" baseline="0" dirty="0" smtClean="0"/>
              <a:t> </a:t>
            </a:r>
            <a:r>
              <a:rPr lang="it-IT" sz="1000" b="1" u="none" baseline="0" dirty="0" err="1" smtClean="0"/>
              <a:t>available</a:t>
            </a:r>
            <a:r>
              <a:rPr lang="it-IT" sz="1000" b="1" u="none" baseline="0" dirty="0" smtClean="0"/>
              <a:t> </a:t>
            </a:r>
            <a:r>
              <a:rPr lang="it-IT" sz="1000" b="1" u="none" dirty="0" smtClean="0"/>
              <a:t>at the web </a:t>
            </a:r>
            <a:r>
              <a:rPr lang="it-IT" sz="1000" b="1" u="none" dirty="0" err="1" smtClean="0"/>
              <a:t>address</a:t>
            </a:r>
            <a:r>
              <a:rPr lang="it-IT" sz="1000" b="1" u="none" dirty="0" smtClean="0"/>
              <a:t> http</a:t>
            </a:r>
            <a:r>
              <a:rPr lang="it-IT" sz="1000" b="1" u="none" dirty="0"/>
              <a:t>://</a:t>
            </a:r>
            <a:r>
              <a:rPr lang="it-IT" sz="1000" b="1" u="none" dirty="0" smtClean="0"/>
              <a:t>www.albertomontanari.it – E-mail</a:t>
            </a:r>
            <a:r>
              <a:rPr lang="it-IT" sz="1000" b="1" u="none" kern="1200" dirty="0" smtClean="0">
                <a:solidFill>
                  <a:schemeClr val="tx1"/>
                </a:solidFill>
                <a:latin typeface="Arial" charset="0"/>
                <a:ea typeface="+mn-ea"/>
                <a:cs typeface="+mn-cs"/>
              </a:rPr>
              <a:t>: alberto.montanari@unibo.it</a:t>
            </a: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2"/>
          <p:cNvPicPr>
            <a:picLocks noChangeAspect="1" noChangeArrowheads="1"/>
          </p:cNvPicPr>
          <p:nvPr/>
        </p:nvPicPr>
        <p:blipFill>
          <a:blip r:embed="rId2"/>
          <a:srcRect b="43008"/>
          <a:stretch>
            <a:fillRect/>
          </a:stretch>
        </p:blipFill>
        <p:spPr bwMode="auto">
          <a:xfrm>
            <a:off x="0" y="5858326"/>
            <a:ext cx="12192000" cy="1004007"/>
          </a:xfrm>
          <a:prstGeom prst="rect">
            <a:avLst/>
          </a:prstGeom>
          <a:noFill/>
          <a:ln w="9525">
            <a:noFill/>
            <a:miter lim="800000"/>
            <a:headEnd/>
            <a:tailEnd/>
          </a:ln>
          <a:effectLst/>
        </p:spPr>
      </p:pic>
      <p:sp>
        <p:nvSpPr>
          <p:cNvPr id="6" name="CasellaDiTesto 5"/>
          <p:cNvSpPr txBox="1"/>
          <p:nvPr/>
        </p:nvSpPr>
        <p:spPr>
          <a:xfrm>
            <a:off x="0" y="0"/>
            <a:ext cx="12192000" cy="584775"/>
          </a:xfrm>
          <a:prstGeom prst="rect">
            <a:avLst/>
          </a:prstGeom>
          <a:noFill/>
        </p:spPr>
        <p:txBody>
          <a:bodyPr wrap="square" rtlCol="0">
            <a:spAutoFit/>
          </a:bodyPr>
          <a:lstStyle/>
          <a:p>
            <a:pPr algn="ctr"/>
            <a:r>
              <a:rPr lang="en-US" sz="3200" b="1" dirty="0" smtClean="0"/>
              <a:t>Does the Rebus matter? Yes, it does!</a:t>
            </a:r>
          </a:p>
        </p:txBody>
      </p:sp>
      <p:sp>
        <p:nvSpPr>
          <p:cNvPr id="9" name="Rettangolo 8"/>
          <p:cNvSpPr/>
          <p:nvPr/>
        </p:nvSpPr>
        <p:spPr>
          <a:xfrm>
            <a:off x="114300" y="681335"/>
            <a:ext cx="11163300" cy="5139869"/>
          </a:xfrm>
          <a:prstGeom prst="rect">
            <a:avLst/>
          </a:prstGeom>
        </p:spPr>
        <p:txBody>
          <a:bodyPr wrap="square">
            <a:spAutoFit/>
          </a:bodyPr>
          <a:lstStyle/>
          <a:p>
            <a:pPr marL="355600" indent="-355600">
              <a:buFont typeface="Arial" pitchFamily="34" charset="0"/>
              <a:buChar char="•"/>
            </a:pPr>
            <a:r>
              <a:rPr lang="en-US" dirty="0" smtClean="0"/>
              <a:t>Climate change takes place through changes in statistics. Changes in variability may more impacting than changes in the mean.</a:t>
            </a:r>
            <a:endParaRPr lang="en-US" sz="800" dirty="0" smtClean="0"/>
          </a:p>
          <a:p>
            <a:pPr marL="355600" indent="-355600">
              <a:buFont typeface="Arial" pitchFamily="34" charset="0"/>
              <a:buChar char="•"/>
            </a:pPr>
            <a:endParaRPr lang="en-US" sz="800" dirty="0" smtClean="0"/>
          </a:p>
          <a:p>
            <a:pPr marL="355600" indent="-355600">
              <a:buFont typeface="Arial" pitchFamily="34" charset="0"/>
              <a:buChar char="•"/>
            </a:pPr>
            <a:r>
              <a:rPr lang="en-US" dirty="0" smtClean="0"/>
              <a:t>Nobody questions the increasing tendency of temperature during recent decades. The question is whether this is a (non)linear trend that will not bend rather than another type of change (perhaps a change in variability).</a:t>
            </a:r>
          </a:p>
          <a:p>
            <a:pPr marL="355600" indent="-355600">
              <a:buFont typeface="Arial" pitchFamily="34" charset="0"/>
              <a:buChar char="•"/>
            </a:pPr>
            <a:endParaRPr lang="en-US" sz="800" dirty="0" smtClean="0"/>
          </a:p>
          <a:p>
            <a:pPr marL="355600" indent="-355600">
              <a:buFont typeface="Arial" pitchFamily="34" charset="0"/>
              <a:buChar char="•"/>
            </a:pPr>
            <a:r>
              <a:rPr lang="en-US" dirty="0" smtClean="0"/>
              <a:t>Adapting to changes in the mean requires different measures </a:t>
            </a:r>
            <a:br>
              <a:rPr lang="en-US" dirty="0" smtClean="0"/>
            </a:br>
            <a:r>
              <a:rPr lang="en-US" dirty="0" smtClean="0"/>
              <a:t>with respect to adapting to variability. However, some </a:t>
            </a:r>
            <a:br>
              <a:rPr lang="en-US" dirty="0" smtClean="0"/>
            </a:br>
            <a:r>
              <a:rPr lang="en-US" dirty="0" smtClean="0"/>
              <a:t>strategies may be used to cope with both variability and </a:t>
            </a:r>
            <a:br>
              <a:rPr lang="en-US" dirty="0" smtClean="0"/>
            </a:br>
            <a:r>
              <a:rPr lang="en-US" dirty="0" smtClean="0"/>
              <a:t>trend.</a:t>
            </a:r>
          </a:p>
          <a:p>
            <a:pPr marL="355600" indent="-355600">
              <a:buFont typeface="Arial" pitchFamily="34" charset="0"/>
              <a:buChar char="•"/>
            </a:pPr>
            <a:endParaRPr lang="en-US" sz="800" dirty="0" smtClean="0"/>
          </a:p>
          <a:p>
            <a:pPr marL="355600" indent="-355600">
              <a:buFont typeface="Arial" pitchFamily="34" charset="0"/>
              <a:buChar char="•"/>
            </a:pPr>
            <a:r>
              <a:rPr lang="en-US" dirty="0" smtClean="0"/>
              <a:t>Mitigation strategies radically change with respect to </a:t>
            </a:r>
            <a:br>
              <a:rPr lang="en-US" dirty="0" smtClean="0"/>
            </a:br>
            <a:r>
              <a:rPr lang="en-US" dirty="0" smtClean="0"/>
              <a:t>variability/trend.</a:t>
            </a:r>
          </a:p>
          <a:p>
            <a:pPr marL="355600" indent="-355600">
              <a:buFont typeface="Arial" pitchFamily="34" charset="0"/>
              <a:buChar char="•"/>
            </a:pPr>
            <a:endParaRPr lang="en-US" sz="800" dirty="0" smtClean="0"/>
          </a:p>
          <a:p>
            <a:pPr marL="355600" indent="-355600">
              <a:buFont typeface="Arial" pitchFamily="34" charset="0"/>
              <a:buChar char="•"/>
            </a:pPr>
            <a:r>
              <a:rPr lang="en-US" dirty="0" smtClean="0"/>
              <a:t>Question: how to distinguish between different models</a:t>
            </a:r>
            <a:br>
              <a:rPr lang="en-US" dirty="0" smtClean="0"/>
            </a:br>
            <a:r>
              <a:rPr lang="en-US" dirty="0" smtClean="0"/>
              <a:t>when dealing with short and uncertain time series?</a:t>
            </a:r>
          </a:p>
          <a:p>
            <a:pPr marL="355600" indent="-355600">
              <a:buFont typeface="Arial" pitchFamily="34" charset="0"/>
              <a:buChar char="•"/>
            </a:pPr>
            <a:endParaRPr lang="en-US" sz="800" dirty="0" smtClean="0"/>
          </a:p>
          <a:p>
            <a:pPr marL="355600" indent="-355600">
              <a:buFont typeface="Arial" pitchFamily="34" charset="0"/>
              <a:buChar char="•"/>
            </a:pPr>
            <a:r>
              <a:rPr lang="en-US" dirty="0" smtClean="0"/>
              <a:t>Question: why variability is often neglected a priori?</a:t>
            </a:r>
          </a:p>
          <a:p>
            <a:pPr marL="355600" indent="-355600">
              <a:buFont typeface="Arial" pitchFamily="34" charset="0"/>
              <a:buChar char="•"/>
            </a:pPr>
            <a:endParaRPr lang="en-US" sz="800" dirty="0" smtClean="0"/>
          </a:p>
          <a:p>
            <a:pPr marL="355600" indent="-355600">
              <a:buFont typeface="Arial" pitchFamily="34" charset="0"/>
              <a:buChar char="•"/>
            </a:pPr>
            <a:r>
              <a:rPr lang="en-US" dirty="0" smtClean="0"/>
              <a:t>Note: the latter question has nothing do to with the debate</a:t>
            </a:r>
            <a:br>
              <a:rPr lang="en-US" dirty="0" smtClean="0"/>
            </a:br>
            <a:r>
              <a:rPr lang="en-US" dirty="0" smtClean="0"/>
              <a:t>on anthropogenic climate change.</a:t>
            </a:r>
          </a:p>
        </p:txBody>
      </p:sp>
      <p:pic>
        <p:nvPicPr>
          <p:cNvPr id="3075" name="Picture 3"/>
          <p:cNvPicPr>
            <a:picLocks noChangeAspect="1" noChangeArrowheads="1"/>
          </p:cNvPicPr>
          <p:nvPr/>
        </p:nvPicPr>
        <p:blipFill>
          <a:blip r:embed="rId3"/>
          <a:srcRect/>
          <a:stretch>
            <a:fillRect/>
          </a:stretch>
        </p:blipFill>
        <p:spPr bwMode="auto">
          <a:xfrm>
            <a:off x="6431475" y="1971321"/>
            <a:ext cx="4881420" cy="3067020"/>
          </a:xfrm>
          <a:prstGeom prst="rect">
            <a:avLst/>
          </a:prstGeom>
          <a:noFill/>
          <a:ln w="9525">
            <a:noFill/>
            <a:miter lim="800000"/>
            <a:headEnd/>
            <a:tailEnd/>
          </a:ln>
          <a:effectLst/>
        </p:spPr>
      </p:pic>
      <p:sp>
        <p:nvSpPr>
          <p:cNvPr id="7" name="CasellaDiTesto 6"/>
          <p:cNvSpPr txBox="1"/>
          <p:nvPr/>
        </p:nvSpPr>
        <p:spPr>
          <a:xfrm>
            <a:off x="2727412" y="6623549"/>
            <a:ext cx="6741333" cy="246221"/>
          </a:xfrm>
          <a:prstGeom prst="rect">
            <a:avLst/>
          </a:prstGeom>
          <a:solidFill>
            <a:schemeClr val="bg1"/>
          </a:solidFill>
        </p:spPr>
        <p:txBody>
          <a:bodyPr wrap="square">
            <a:spAutoFit/>
          </a:bodyPr>
          <a:lstStyle/>
          <a:p>
            <a:pPr marL="0" marR="0" indent="0" algn="ctr" defTabSz="914400" rtl="0" eaLnBrk="1" fontAlgn="base" latinLnBrk="0" hangingPunct="1">
              <a:lnSpc>
                <a:spcPct val="100000"/>
              </a:lnSpc>
              <a:spcBef>
                <a:spcPct val="0"/>
              </a:spcBef>
              <a:spcAft>
                <a:spcPct val="0"/>
              </a:spcAft>
              <a:buClrTx/>
              <a:buSzTx/>
              <a:buFontTx/>
              <a:buNone/>
              <a:tabLst/>
              <a:defRPr/>
            </a:pPr>
            <a:r>
              <a:rPr lang="it-IT" sz="1000" b="1" u="none" dirty="0" err="1" smtClean="0"/>
              <a:t>This</a:t>
            </a:r>
            <a:r>
              <a:rPr lang="it-IT" sz="1000" b="1" u="none" dirty="0" smtClean="0"/>
              <a:t> </a:t>
            </a:r>
            <a:r>
              <a:rPr lang="it-IT" sz="1000" b="1" u="none" dirty="0" err="1" smtClean="0"/>
              <a:t>presentation</a:t>
            </a:r>
            <a:r>
              <a:rPr lang="it-IT" sz="1000" b="1" u="none" dirty="0" smtClean="0"/>
              <a:t> </a:t>
            </a:r>
            <a:r>
              <a:rPr lang="it-IT" sz="1000" b="1" u="none" dirty="0" err="1" smtClean="0"/>
              <a:t>is</a:t>
            </a:r>
            <a:r>
              <a:rPr lang="it-IT" sz="1000" b="1" u="none" baseline="0" dirty="0" smtClean="0"/>
              <a:t> </a:t>
            </a:r>
            <a:r>
              <a:rPr lang="it-IT" sz="1000" b="1" u="none" baseline="0" dirty="0" err="1" smtClean="0"/>
              <a:t>available</a:t>
            </a:r>
            <a:r>
              <a:rPr lang="it-IT" sz="1000" b="1" u="none" baseline="0" dirty="0" smtClean="0"/>
              <a:t> </a:t>
            </a:r>
            <a:r>
              <a:rPr lang="it-IT" sz="1000" b="1" u="none" dirty="0" smtClean="0"/>
              <a:t>at the web </a:t>
            </a:r>
            <a:r>
              <a:rPr lang="it-IT" sz="1000" b="1" u="none" dirty="0" err="1" smtClean="0"/>
              <a:t>address</a:t>
            </a:r>
            <a:r>
              <a:rPr lang="it-IT" sz="1000" b="1" u="none" dirty="0" smtClean="0"/>
              <a:t> http</a:t>
            </a:r>
            <a:r>
              <a:rPr lang="it-IT" sz="1000" b="1" u="none" dirty="0"/>
              <a:t>://</a:t>
            </a:r>
            <a:r>
              <a:rPr lang="it-IT" sz="1000" b="1" u="none" dirty="0" smtClean="0"/>
              <a:t>www.albertomontanari.it – E-mail</a:t>
            </a:r>
            <a:r>
              <a:rPr lang="it-IT" sz="1000" b="1" u="none" kern="1200" dirty="0" smtClean="0">
                <a:solidFill>
                  <a:schemeClr val="tx1"/>
                </a:solidFill>
                <a:latin typeface="Arial" charset="0"/>
                <a:ea typeface="+mn-ea"/>
                <a:cs typeface="+mn-cs"/>
              </a:rPr>
              <a:t>: alberto.montanari@unibo.it</a:t>
            </a: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 Box 66"/>
          <p:cNvSpPr txBox="1">
            <a:spLocks noChangeArrowheads="1"/>
          </p:cNvSpPr>
          <p:nvPr/>
        </p:nvSpPr>
        <p:spPr bwMode="auto">
          <a:xfrm>
            <a:off x="342900" y="255480"/>
            <a:ext cx="11506200" cy="1077218"/>
          </a:xfrm>
          <a:prstGeom prst="rect">
            <a:avLst/>
          </a:prstGeom>
          <a:noFill/>
          <a:ln w="9525">
            <a:noFill/>
            <a:miter lim="800000"/>
            <a:headEnd/>
            <a:tailEnd/>
          </a:ln>
        </p:spPr>
        <p:txBody>
          <a:bodyPr wrap="square">
            <a:spAutoFit/>
          </a:bodyPr>
          <a:lstStyle/>
          <a:p>
            <a:pPr algn="just">
              <a:spcAft>
                <a:spcPts val="600"/>
              </a:spcAft>
            </a:pPr>
            <a:r>
              <a:rPr lang="en-US" sz="3200" b="1" u="none" dirty="0" smtClean="0">
                <a:solidFill>
                  <a:srgbClr val="FF0000"/>
                </a:solidFill>
              </a:rPr>
              <a:t>Floods</a:t>
            </a:r>
            <a:r>
              <a:rPr lang="en-US" sz="3200" b="1" u="none" dirty="0" smtClean="0"/>
              <a:t> are the first cause of fatalities and economic losses among natural disasters worldwide</a:t>
            </a:r>
            <a:endParaRPr lang="en-US" sz="3200" b="1" u="none" dirty="0"/>
          </a:p>
        </p:txBody>
      </p:sp>
      <p:pic>
        <p:nvPicPr>
          <p:cNvPr id="11" name="Picture 3"/>
          <p:cNvPicPr>
            <a:picLocks noChangeAspect="1" noChangeArrowheads="1"/>
          </p:cNvPicPr>
          <p:nvPr/>
        </p:nvPicPr>
        <p:blipFill>
          <a:blip r:embed="rId3" cstate="print"/>
          <a:srcRect/>
          <a:stretch>
            <a:fillRect/>
          </a:stretch>
        </p:blipFill>
        <p:spPr bwMode="auto">
          <a:xfrm>
            <a:off x="6120441" y="2185752"/>
            <a:ext cx="5322259" cy="4069409"/>
          </a:xfrm>
          <a:prstGeom prst="rect">
            <a:avLst/>
          </a:prstGeom>
          <a:noFill/>
          <a:ln w="9525">
            <a:noFill/>
            <a:miter lim="800000"/>
            <a:headEnd/>
            <a:tailEnd/>
          </a:ln>
        </p:spPr>
      </p:pic>
      <p:pic>
        <p:nvPicPr>
          <p:cNvPr id="12" name="Picture 4"/>
          <p:cNvPicPr>
            <a:picLocks noChangeAspect="1" noChangeArrowheads="1"/>
          </p:cNvPicPr>
          <p:nvPr/>
        </p:nvPicPr>
        <p:blipFill>
          <a:blip r:embed="rId4" cstate="print"/>
          <a:srcRect/>
          <a:stretch>
            <a:fillRect/>
          </a:stretch>
        </p:blipFill>
        <p:spPr bwMode="auto">
          <a:xfrm>
            <a:off x="162846" y="2169790"/>
            <a:ext cx="5491163" cy="4148138"/>
          </a:xfrm>
          <a:prstGeom prst="rect">
            <a:avLst/>
          </a:prstGeom>
          <a:noFill/>
          <a:ln w="9525">
            <a:noFill/>
            <a:miter lim="800000"/>
            <a:headEnd/>
            <a:tailEnd/>
          </a:ln>
        </p:spPr>
      </p:pic>
      <p:sp>
        <p:nvSpPr>
          <p:cNvPr id="13" name="CasellaDiTesto 12"/>
          <p:cNvSpPr txBox="1"/>
          <p:nvPr/>
        </p:nvSpPr>
        <p:spPr>
          <a:xfrm>
            <a:off x="190500" y="1486262"/>
            <a:ext cx="11809312" cy="338554"/>
          </a:xfrm>
          <a:prstGeom prst="rect">
            <a:avLst/>
          </a:prstGeom>
          <a:noFill/>
        </p:spPr>
        <p:txBody>
          <a:bodyPr wrap="square" rtlCol="0" anchor="ctr" anchorCtr="0">
            <a:spAutoFit/>
          </a:bodyPr>
          <a:lstStyle/>
          <a:p>
            <a:pPr algn="r"/>
            <a:r>
              <a:rPr lang="en-US" sz="1600" u="none" dirty="0" smtClean="0">
                <a:solidFill>
                  <a:srgbClr val="FF0000"/>
                </a:solidFill>
              </a:rPr>
              <a:t>Temporal evolution of natural catastrophes from 1980 to 2012</a:t>
            </a:r>
          </a:p>
        </p:txBody>
      </p:sp>
      <p:sp>
        <p:nvSpPr>
          <p:cNvPr id="14" name="CasellaDiTesto 13"/>
          <p:cNvSpPr txBox="1"/>
          <p:nvPr/>
        </p:nvSpPr>
        <p:spPr>
          <a:xfrm>
            <a:off x="9918220" y="6367456"/>
            <a:ext cx="1981680" cy="215444"/>
          </a:xfrm>
          <a:prstGeom prst="rect">
            <a:avLst/>
          </a:prstGeom>
          <a:noFill/>
        </p:spPr>
        <p:txBody>
          <a:bodyPr wrap="square" rtlCol="0" anchor="ctr" anchorCtr="0">
            <a:spAutoFit/>
          </a:bodyPr>
          <a:lstStyle/>
          <a:p>
            <a:r>
              <a:rPr lang="it-IT" sz="800" u="none" dirty="0" smtClean="0"/>
              <a:t>Source: </a:t>
            </a:r>
            <a:r>
              <a:rPr lang="it-IT" sz="800" u="none" dirty="0" err="1" smtClean="0"/>
              <a:t>MunichRE</a:t>
            </a:r>
            <a:r>
              <a:rPr lang="it-IT" sz="800" u="none" dirty="0" smtClean="0"/>
              <a:t>, </a:t>
            </a:r>
            <a:r>
              <a:rPr lang="it-IT" sz="800" u="none" dirty="0" err="1" smtClean="0"/>
              <a:t>NatCatSERVICE</a:t>
            </a:r>
            <a:endParaRPr lang="it-IT" sz="800" u="none" dirty="0" smtClean="0"/>
          </a:p>
        </p:txBody>
      </p:sp>
      <p:sp>
        <p:nvSpPr>
          <p:cNvPr id="16" name="CasellaDiTesto 15"/>
          <p:cNvSpPr txBox="1"/>
          <p:nvPr/>
        </p:nvSpPr>
        <p:spPr>
          <a:xfrm>
            <a:off x="8279219" y="1197546"/>
            <a:ext cx="3600973" cy="246221"/>
          </a:xfrm>
          <a:prstGeom prst="rect">
            <a:avLst/>
          </a:prstGeom>
          <a:noFill/>
        </p:spPr>
        <p:txBody>
          <a:bodyPr wrap="square" rtlCol="0" anchor="ctr" anchorCtr="0">
            <a:spAutoFit/>
          </a:bodyPr>
          <a:lstStyle/>
          <a:p>
            <a:pPr algn="r"/>
            <a:r>
              <a:rPr lang="it-IT" sz="1000" i="1" u="none" dirty="0" err="1" smtClean="0"/>
              <a:t>Emergency</a:t>
            </a:r>
            <a:r>
              <a:rPr lang="it-IT" sz="1000" i="1" u="none" dirty="0" smtClean="0"/>
              <a:t> </a:t>
            </a:r>
            <a:r>
              <a:rPr lang="it-IT" sz="1000" i="1" u="none" dirty="0" err="1" smtClean="0"/>
              <a:t>Events</a:t>
            </a:r>
            <a:r>
              <a:rPr lang="it-IT" sz="1000" i="1" u="none" dirty="0" smtClean="0"/>
              <a:t> Database – EM-DAT, 2013</a:t>
            </a: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20" name="Picture 4"/>
          <p:cNvPicPr>
            <a:picLocks noChangeAspect="1" noChangeArrowheads="1"/>
          </p:cNvPicPr>
          <p:nvPr/>
        </p:nvPicPr>
        <p:blipFill>
          <a:blip r:embed="rId2"/>
          <a:srcRect/>
          <a:stretch>
            <a:fillRect/>
          </a:stretch>
        </p:blipFill>
        <p:spPr bwMode="auto">
          <a:xfrm>
            <a:off x="4571996" y="2274385"/>
            <a:ext cx="4370565" cy="1599698"/>
          </a:xfrm>
          <a:prstGeom prst="rect">
            <a:avLst/>
          </a:prstGeom>
          <a:noFill/>
          <a:ln w="9525">
            <a:noFill/>
            <a:miter lim="800000"/>
            <a:headEnd/>
            <a:tailEnd/>
          </a:ln>
          <a:effectLst/>
        </p:spPr>
      </p:pic>
      <p:pic>
        <p:nvPicPr>
          <p:cNvPr id="16" name="Picture 2"/>
          <p:cNvPicPr>
            <a:picLocks noChangeAspect="1" noChangeArrowheads="1"/>
          </p:cNvPicPr>
          <p:nvPr/>
        </p:nvPicPr>
        <p:blipFill>
          <a:blip r:embed="rId3"/>
          <a:srcRect b="43008"/>
          <a:stretch>
            <a:fillRect/>
          </a:stretch>
        </p:blipFill>
        <p:spPr bwMode="auto">
          <a:xfrm>
            <a:off x="0" y="5858326"/>
            <a:ext cx="12192000" cy="1004007"/>
          </a:xfrm>
          <a:prstGeom prst="rect">
            <a:avLst/>
          </a:prstGeom>
          <a:noFill/>
          <a:ln w="9525">
            <a:noFill/>
            <a:miter lim="800000"/>
            <a:headEnd/>
            <a:tailEnd/>
          </a:ln>
          <a:effectLst/>
        </p:spPr>
      </p:pic>
      <p:sp>
        <p:nvSpPr>
          <p:cNvPr id="6" name="CasellaDiTesto 5"/>
          <p:cNvSpPr txBox="1"/>
          <p:nvPr/>
        </p:nvSpPr>
        <p:spPr>
          <a:xfrm>
            <a:off x="0" y="0"/>
            <a:ext cx="12192000" cy="584775"/>
          </a:xfrm>
          <a:prstGeom prst="rect">
            <a:avLst/>
          </a:prstGeom>
          <a:noFill/>
        </p:spPr>
        <p:txBody>
          <a:bodyPr wrap="square" rtlCol="0">
            <a:spAutoFit/>
          </a:bodyPr>
          <a:lstStyle/>
          <a:p>
            <a:pPr algn="ctr"/>
            <a:r>
              <a:rPr lang="en-US" sz="3200" b="1" dirty="0" smtClean="0"/>
              <a:t>Beyond linear trend: Long Term Persistence</a:t>
            </a:r>
          </a:p>
        </p:txBody>
      </p:sp>
      <p:sp>
        <p:nvSpPr>
          <p:cNvPr id="8" name="Rettangolo 7"/>
          <p:cNvSpPr/>
          <p:nvPr/>
        </p:nvSpPr>
        <p:spPr>
          <a:xfrm>
            <a:off x="114300" y="586335"/>
            <a:ext cx="9860973" cy="1754326"/>
          </a:xfrm>
          <a:prstGeom prst="rect">
            <a:avLst/>
          </a:prstGeom>
        </p:spPr>
        <p:txBody>
          <a:bodyPr wrap="square">
            <a:spAutoFit/>
          </a:bodyPr>
          <a:lstStyle/>
          <a:p>
            <a:pPr marL="171450" indent="-171450">
              <a:buFont typeface="Arial" pitchFamily="34" charset="0"/>
              <a:buChar char="•"/>
            </a:pPr>
            <a:r>
              <a:rPr lang="en-US" dirty="0" smtClean="0"/>
              <a:t>Long term persistence – also called long memory – gives rise to the Hurst Effect.</a:t>
            </a:r>
          </a:p>
          <a:p>
            <a:pPr marL="171450" indent="-171450">
              <a:buFont typeface="Arial" pitchFamily="34" charset="0"/>
              <a:buChar char="•"/>
            </a:pPr>
            <a:r>
              <a:rPr lang="en-US" dirty="0" smtClean="0"/>
              <a:t>The Hurst effect was discovered by the English hydrologist Harold Edwin Hurst.</a:t>
            </a:r>
          </a:p>
          <a:p>
            <a:pPr marL="171450" indent="-171450">
              <a:buFont typeface="Arial" pitchFamily="34" charset="0"/>
              <a:buChar char="•"/>
            </a:pPr>
            <a:r>
              <a:rPr lang="en-US" dirty="0" smtClean="0"/>
              <a:t>It is essentially due to the presence of long-term cycles, with different temporal scales, in the process.</a:t>
            </a:r>
          </a:p>
          <a:p>
            <a:pPr marL="171450" indent="-171450">
              <a:buFont typeface="Arial" pitchFamily="34" charset="0"/>
              <a:buChar char="•"/>
            </a:pPr>
            <a:r>
              <a:rPr lang="en-US" dirty="0" smtClean="0"/>
              <a:t>It is one of the most studied topics in hydrology and water resources management. Curiously it is still poorly known and frequently ignored by the literature on climate change.</a:t>
            </a:r>
          </a:p>
          <a:p>
            <a:pPr marL="171450" indent="-171450">
              <a:buFont typeface="Arial" pitchFamily="34" charset="0"/>
              <a:buChar char="•"/>
            </a:pPr>
            <a:endParaRPr lang="en-US" dirty="0" smtClean="0"/>
          </a:p>
        </p:txBody>
      </p:sp>
      <p:pic>
        <p:nvPicPr>
          <p:cNvPr id="9217" name="Picture 1"/>
          <p:cNvPicPr>
            <a:picLocks noChangeAspect="1" noChangeArrowheads="1"/>
          </p:cNvPicPr>
          <p:nvPr/>
        </p:nvPicPr>
        <p:blipFill>
          <a:blip r:embed="rId4"/>
          <a:srcRect/>
          <a:stretch>
            <a:fillRect/>
          </a:stretch>
        </p:blipFill>
        <p:spPr bwMode="auto">
          <a:xfrm>
            <a:off x="10327739" y="738189"/>
            <a:ext cx="1583274" cy="2100262"/>
          </a:xfrm>
          <a:prstGeom prst="rect">
            <a:avLst/>
          </a:prstGeom>
          <a:noFill/>
          <a:ln w="9525">
            <a:noFill/>
            <a:miter lim="800000"/>
            <a:headEnd/>
            <a:tailEnd/>
          </a:ln>
          <a:effectLst/>
        </p:spPr>
      </p:pic>
      <p:pic>
        <p:nvPicPr>
          <p:cNvPr id="12" name="Picture 2" descr="Z:\home\sturno\sturno\fofo2013\blackberry\IMG-20131018-00559.jpg"/>
          <p:cNvPicPr>
            <a:picLocks noChangeAspect="1" noChangeArrowheads="1"/>
          </p:cNvPicPr>
          <p:nvPr/>
        </p:nvPicPr>
        <p:blipFill>
          <a:blip r:embed="rId5"/>
          <a:srcRect l="11811" r="7437" b="12832"/>
          <a:stretch>
            <a:fillRect/>
          </a:stretch>
        </p:blipFill>
        <p:spPr bwMode="auto">
          <a:xfrm rot="10800000">
            <a:off x="9033254" y="2994260"/>
            <a:ext cx="3158746" cy="2557278"/>
          </a:xfrm>
          <a:prstGeom prst="rect">
            <a:avLst/>
          </a:prstGeom>
          <a:noFill/>
        </p:spPr>
      </p:pic>
      <p:sp>
        <p:nvSpPr>
          <p:cNvPr id="13" name="Rettangolo 12"/>
          <p:cNvSpPr/>
          <p:nvPr/>
        </p:nvSpPr>
        <p:spPr>
          <a:xfrm>
            <a:off x="9048750" y="5607735"/>
            <a:ext cx="3160722" cy="646331"/>
          </a:xfrm>
          <a:prstGeom prst="rect">
            <a:avLst/>
          </a:prstGeom>
        </p:spPr>
        <p:txBody>
          <a:bodyPr wrap="square">
            <a:spAutoFit/>
          </a:bodyPr>
          <a:lstStyle/>
          <a:p>
            <a:r>
              <a:rPr lang="it-IT" sz="1200" dirty="0" err="1" smtClean="0"/>
              <a:t>With</a:t>
            </a:r>
            <a:r>
              <a:rPr lang="it-IT" sz="1200" dirty="0" smtClean="0"/>
              <a:t> Stephen </a:t>
            </a:r>
            <a:r>
              <a:rPr lang="it-IT" sz="1200" dirty="0" err="1" smtClean="0"/>
              <a:t>Hurst</a:t>
            </a:r>
            <a:r>
              <a:rPr lang="it-IT" sz="1200" dirty="0" smtClean="0"/>
              <a:t>, - </a:t>
            </a:r>
            <a:r>
              <a:rPr lang="it-IT" sz="1200" dirty="0" err="1" smtClean="0"/>
              <a:t>Hurst</a:t>
            </a:r>
            <a:r>
              <a:rPr lang="it-IT" sz="1200" dirty="0" smtClean="0"/>
              <a:t>’s son  at a IAHS meeting in </a:t>
            </a:r>
            <a:r>
              <a:rPr lang="it-IT" sz="1200" dirty="0" err="1" smtClean="0"/>
              <a:t>Kos</a:t>
            </a:r>
            <a:r>
              <a:rPr lang="it-IT" sz="1200" dirty="0" smtClean="0"/>
              <a:t> (</a:t>
            </a:r>
            <a:r>
              <a:rPr lang="it-IT" sz="1200" dirty="0" err="1" smtClean="0"/>
              <a:t>Greece</a:t>
            </a:r>
            <a:r>
              <a:rPr lang="it-IT" sz="1200" dirty="0" smtClean="0"/>
              <a:t>), 2013</a:t>
            </a:r>
          </a:p>
          <a:p>
            <a:endParaRPr lang="it-IT" sz="1200" dirty="0"/>
          </a:p>
        </p:txBody>
      </p:sp>
      <p:pic>
        <p:nvPicPr>
          <p:cNvPr id="9218" name="Picture 2"/>
          <p:cNvPicPr>
            <a:picLocks noChangeAspect="1" noChangeArrowheads="1"/>
          </p:cNvPicPr>
          <p:nvPr/>
        </p:nvPicPr>
        <p:blipFill>
          <a:blip r:embed="rId6"/>
          <a:srcRect/>
          <a:stretch>
            <a:fillRect/>
          </a:stretch>
        </p:blipFill>
        <p:spPr bwMode="auto">
          <a:xfrm>
            <a:off x="99388" y="2272413"/>
            <a:ext cx="4377685" cy="1625843"/>
          </a:xfrm>
          <a:prstGeom prst="rect">
            <a:avLst/>
          </a:prstGeom>
          <a:noFill/>
          <a:ln w="9525">
            <a:noFill/>
            <a:miter lim="800000"/>
            <a:headEnd/>
            <a:tailEnd/>
          </a:ln>
          <a:effectLst/>
        </p:spPr>
      </p:pic>
      <p:sp>
        <p:nvSpPr>
          <p:cNvPr id="17" name="CasellaDiTesto 16"/>
          <p:cNvSpPr txBox="1"/>
          <p:nvPr/>
        </p:nvSpPr>
        <p:spPr>
          <a:xfrm>
            <a:off x="712519" y="1995057"/>
            <a:ext cx="3348842" cy="369332"/>
          </a:xfrm>
          <a:prstGeom prst="rect">
            <a:avLst/>
          </a:prstGeom>
          <a:noFill/>
        </p:spPr>
        <p:txBody>
          <a:bodyPr wrap="square" rtlCol="0">
            <a:spAutoFit/>
          </a:bodyPr>
          <a:lstStyle/>
          <a:p>
            <a:r>
              <a:rPr lang="it-IT" dirty="0" err="1" smtClean="0">
                <a:solidFill>
                  <a:srgbClr val="FF0000"/>
                </a:solidFill>
              </a:rPr>
              <a:t>Random</a:t>
            </a:r>
            <a:r>
              <a:rPr lang="it-IT" dirty="0" smtClean="0">
                <a:solidFill>
                  <a:srgbClr val="FF0000"/>
                </a:solidFill>
              </a:rPr>
              <a:t> </a:t>
            </a:r>
            <a:r>
              <a:rPr lang="it-IT" dirty="0" err="1" smtClean="0">
                <a:solidFill>
                  <a:srgbClr val="FF0000"/>
                </a:solidFill>
              </a:rPr>
              <a:t>Gaussian</a:t>
            </a:r>
            <a:r>
              <a:rPr lang="it-IT" dirty="0" smtClean="0">
                <a:solidFill>
                  <a:srgbClr val="FF0000"/>
                </a:solidFill>
              </a:rPr>
              <a:t> </a:t>
            </a:r>
            <a:r>
              <a:rPr lang="it-IT" dirty="0" err="1" smtClean="0">
                <a:solidFill>
                  <a:srgbClr val="FF0000"/>
                </a:solidFill>
              </a:rPr>
              <a:t>process</a:t>
            </a:r>
            <a:r>
              <a:rPr lang="it-IT" dirty="0" smtClean="0">
                <a:solidFill>
                  <a:srgbClr val="FF0000"/>
                </a:solidFill>
              </a:rPr>
              <a:t> N(0,1)</a:t>
            </a:r>
            <a:endParaRPr lang="it-IT" dirty="0">
              <a:solidFill>
                <a:srgbClr val="FF0000"/>
              </a:solidFill>
            </a:endParaRPr>
          </a:p>
        </p:txBody>
      </p:sp>
      <p:sp>
        <p:nvSpPr>
          <p:cNvPr id="20" name="CasellaDiTesto 19"/>
          <p:cNvSpPr txBox="1"/>
          <p:nvPr/>
        </p:nvSpPr>
        <p:spPr>
          <a:xfrm>
            <a:off x="5116269" y="1993080"/>
            <a:ext cx="4039610" cy="369332"/>
          </a:xfrm>
          <a:prstGeom prst="rect">
            <a:avLst/>
          </a:prstGeom>
          <a:noFill/>
        </p:spPr>
        <p:txBody>
          <a:bodyPr wrap="square" rtlCol="0">
            <a:spAutoFit/>
          </a:bodyPr>
          <a:lstStyle/>
          <a:p>
            <a:r>
              <a:rPr lang="it-IT" dirty="0" err="1" smtClean="0">
                <a:solidFill>
                  <a:srgbClr val="FF0000"/>
                </a:solidFill>
              </a:rPr>
              <a:t>Gaussian</a:t>
            </a:r>
            <a:r>
              <a:rPr lang="it-IT" dirty="0" smtClean="0">
                <a:solidFill>
                  <a:srgbClr val="FF0000"/>
                </a:solidFill>
              </a:rPr>
              <a:t> </a:t>
            </a:r>
            <a:r>
              <a:rPr lang="it-IT" dirty="0" err="1" smtClean="0">
                <a:solidFill>
                  <a:srgbClr val="FF0000"/>
                </a:solidFill>
              </a:rPr>
              <a:t>process</a:t>
            </a:r>
            <a:r>
              <a:rPr lang="it-IT" dirty="0" smtClean="0">
                <a:solidFill>
                  <a:srgbClr val="FF0000"/>
                </a:solidFill>
              </a:rPr>
              <a:t> N(0,1) </a:t>
            </a:r>
            <a:r>
              <a:rPr lang="it-IT" dirty="0" err="1" smtClean="0">
                <a:solidFill>
                  <a:srgbClr val="FF0000"/>
                </a:solidFill>
              </a:rPr>
              <a:t>with</a:t>
            </a:r>
            <a:r>
              <a:rPr lang="it-IT" dirty="0" smtClean="0">
                <a:solidFill>
                  <a:srgbClr val="FF0000"/>
                </a:solidFill>
              </a:rPr>
              <a:t> H=0.8</a:t>
            </a:r>
            <a:endParaRPr lang="it-IT" dirty="0">
              <a:solidFill>
                <a:srgbClr val="FF0000"/>
              </a:solidFill>
            </a:endParaRPr>
          </a:p>
        </p:txBody>
      </p:sp>
      <p:grpSp>
        <p:nvGrpSpPr>
          <p:cNvPr id="25" name="Gruppo 24"/>
          <p:cNvGrpSpPr/>
          <p:nvPr/>
        </p:nvGrpSpPr>
        <p:grpSpPr>
          <a:xfrm>
            <a:off x="7220197" y="2256319"/>
            <a:ext cx="1757548" cy="3443837"/>
            <a:chOff x="7220197" y="2256319"/>
            <a:chExt cx="1757548" cy="3443837"/>
          </a:xfrm>
        </p:grpSpPr>
        <p:sp>
          <p:nvSpPr>
            <p:cNvPr id="23" name="Rettangolo 22"/>
            <p:cNvSpPr/>
            <p:nvPr/>
          </p:nvSpPr>
          <p:spPr>
            <a:xfrm>
              <a:off x="7790213" y="2327563"/>
              <a:ext cx="1187532" cy="3372593"/>
            </a:xfrm>
            <a:prstGeom prst="rect">
              <a:avLst/>
            </a:prstGeom>
            <a:solidFill>
              <a:schemeClr val="bg1"/>
            </a:solidFill>
          </p:spPr>
          <p:style>
            <a:lnRef idx="1">
              <a:schemeClr val="accent1"/>
            </a:lnRef>
            <a:fillRef idx="3">
              <a:schemeClr val="accent1"/>
            </a:fillRef>
            <a:effectRef idx="2">
              <a:schemeClr val="accent1"/>
            </a:effectRef>
            <a:fontRef idx="minor">
              <a:schemeClr val="lt1"/>
            </a:fontRef>
          </p:style>
          <p:txBody>
            <a:bodyPr rtlCol="0" anchor="ctr"/>
            <a:lstStyle/>
            <a:p>
              <a:pPr algn="ctr"/>
              <a:endParaRPr lang="it-IT"/>
            </a:p>
          </p:txBody>
        </p:sp>
        <p:cxnSp>
          <p:nvCxnSpPr>
            <p:cNvPr id="22" name="Connettore 7 21"/>
            <p:cNvCxnSpPr/>
            <p:nvPr/>
          </p:nvCxnSpPr>
          <p:spPr>
            <a:xfrm>
              <a:off x="7220197" y="3645725"/>
              <a:ext cx="700645" cy="700644"/>
            </a:xfrm>
            <a:prstGeom prst="curvedConnector3">
              <a:avLst>
                <a:gd name="adj1" fmla="val 50000"/>
              </a:avLst>
            </a:prstGeom>
            <a:ln>
              <a:tailEnd type="arrow"/>
            </a:ln>
          </p:spPr>
          <p:style>
            <a:lnRef idx="2">
              <a:schemeClr val="accent1"/>
            </a:lnRef>
            <a:fillRef idx="0">
              <a:schemeClr val="accent1"/>
            </a:fillRef>
            <a:effectRef idx="1">
              <a:schemeClr val="accent1"/>
            </a:effectRef>
            <a:fontRef idx="minor">
              <a:schemeClr val="tx1"/>
            </a:fontRef>
          </p:style>
        </p:cxnSp>
        <p:pic>
          <p:nvPicPr>
            <p:cNvPr id="9223" name="Picture 7"/>
            <p:cNvPicPr>
              <a:picLocks noChangeAspect="1" noChangeArrowheads="1"/>
            </p:cNvPicPr>
            <p:nvPr/>
          </p:nvPicPr>
          <p:blipFill>
            <a:blip r:embed="rId7"/>
            <a:srcRect/>
            <a:stretch>
              <a:fillRect/>
            </a:stretch>
          </p:blipFill>
          <p:spPr bwMode="auto">
            <a:xfrm>
              <a:off x="7934997" y="2256319"/>
              <a:ext cx="936548" cy="3408211"/>
            </a:xfrm>
            <a:prstGeom prst="rect">
              <a:avLst/>
            </a:prstGeom>
            <a:noFill/>
            <a:ln w="9525">
              <a:noFill/>
              <a:miter lim="800000"/>
              <a:headEnd/>
              <a:tailEnd/>
            </a:ln>
            <a:effectLst/>
          </p:spPr>
        </p:pic>
      </p:grpSp>
      <p:sp>
        <p:nvSpPr>
          <p:cNvPr id="26" name="Rettangolo 25"/>
          <p:cNvSpPr/>
          <p:nvPr/>
        </p:nvSpPr>
        <p:spPr>
          <a:xfrm>
            <a:off x="112326" y="3861860"/>
            <a:ext cx="7333504" cy="1754326"/>
          </a:xfrm>
          <a:prstGeom prst="rect">
            <a:avLst/>
          </a:prstGeom>
        </p:spPr>
        <p:txBody>
          <a:bodyPr wrap="square">
            <a:spAutoFit/>
          </a:bodyPr>
          <a:lstStyle/>
          <a:p>
            <a:pPr marL="171450" indent="-171450">
              <a:buFont typeface="Arial" pitchFamily="34" charset="0"/>
              <a:buChar char="•"/>
            </a:pPr>
            <a:r>
              <a:rPr lang="en-US" dirty="0" smtClean="0"/>
              <a:t>The intensity of long term persistence can be measured by the Hurst parameter H, with 0 ≤ H &lt; 1. H ≤ 0.5 means absence of LTP.</a:t>
            </a:r>
          </a:p>
          <a:p>
            <a:pPr marL="171450" indent="-171450">
              <a:buFont typeface="Arial" pitchFamily="34" charset="0"/>
              <a:buChar char="•"/>
            </a:pPr>
            <a:r>
              <a:rPr lang="en-US" dirty="0" smtClean="0"/>
              <a:t>Several estimation methods were proposed by the literature. A large sample size would be needed to reliably estimate H.</a:t>
            </a:r>
          </a:p>
          <a:p>
            <a:pPr marL="171450" indent="-171450">
              <a:buFont typeface="Arial" pitchFamily="34" charset="0"/>
              <a:buChar char="•"/>
            </a:pPr>
            <a:r>
              <a:rPr lang="en-US" dirty="0" smtClean="0"/>
              <a:t>LTP entails larger uncertainty and therefore has a significant effect on engineering design.</a:t>
            </a:r>
          </a:p>
        </p:txBody>
      </p:sp>
      <p:sp>
        <p:nvSpPr>
          <p:cNvPr id="18" name="CasellaDiTesto 17"/>
          <p:cNvSpPr txBox="1"/>
          <p:nvPr/>
        </p:nvSpPr>
        <p:spPr>
          <a:xfrm>
            <a:off x="2727412" y="6623549"/>
            <a:ext cx="6741333" cy="246221"/>
          </a:xfrm>
          <a:prstGeom prst="rect">
            <a:avLst/>
          </a:prstGeom>
          <a:solidFill>
            <a:schemeClr val="bg1"/>
          </a:solidFill>
        </p:spPr>
        <p:txBody>
          <a:bodyPr wrap="square">
            <a:spAutoFit/>
          </a:bodyPr>
          <a:lstStyle/>
          <a:p>
            <a:pPr marL="0" marR="0" indent="0" algn="ctr" defTabSz="914400" rtl="0" eaLnBrk="1" fontAlgn="base" latinLnBrk="0" hangingPunct="1">
              <a:lnSpc>
                <a:spcPct val="100000"/>
              </a:lnSpc>
              <a:spcBef>
                <a:spcPct val="0"/>
              </a:spcBef>
              <a:spcAft>
                <a:spcPct val="0"/>
              </a:spcAft>
              <a:buClrTx/>
              <a:buSzTx/>
              <a:buFontTx/>
              <a:buNone/>
              <a:tabLst/>
              <a:defRPr/>
            </a:pPr>
            <a:r>
              <a:rPr lang="it-IT" sz="1000" b="1" u="none" dirty="0" err="1" smtClean="0"/>
              <a:t>This</a:t>
            </a:r>
            <a:r>
              <a:rPr lang="it-IT" sz="1000" b="1" u="none" dirty="0" smtClean="0"/>
              <a:t> </a:t>
            </a:r>
            <a:r>
              <a:rPr lang="it-IT" sz="1000" b="1" u="none" dirty="0" err="1" smtClean="0"/>
              <a:t>presentation</a:t>
            </a:r>
            <a:r>
              <a:rPr lang="it-IT" sz="1000" b="1" u="none" dirty="0" smtClean="0"/>
              <a:t> </a:t>
            </a:r>
            <a:r>
              <a:rPr lang="it-IT" sz="1000" b="1" u="none" dirty="0" err="1" smtClean="0"/>
              <a:t>is</a:t>
            </a:r>
            <a:r>
              <a:rPr lang="it-IT" sz="1000" b="1" u="none" baseline="0" dirty="0" smtClean="0"/>
              <a:t> </a:t>
            </a:r>
            <a:r>
              <a:rPr lang="it-IT" sz="1000" b="1" u="none" baseline="0" dirty="0" err="1" smtClean="0"/>
              <a:t>available</a:t>
            </a:r>
            <a:r>
              <a:rPr lang="it-IT" sz="1000" b="1" u="none" baseline="0" dirty="0" smtClean="0"/>
              <a:t> </a:t>
            </a:r>
            <a:r>
              <a:rPr lang="it-IT" sz="1000" b="1" u="none" dirty="0" smtClean="0"/>
              <a:t>at the web </a:t>
            </a:r>
            <a:r>
              <a:rPr lang="it-IT" sz="1000" b="1" u="none" dirty="0" err="1" smtClean="0"/>
              <a:t>address</a:t>
            </a:r>
            <a:r>
              <a:rPr lang="it-IT" sz="1000" b="1" u="none" dirty="0" smtClean="0"/>
              <a:t> http</a:t>
            </a:r>
            <a:r>
              <a:rPr lang="it-IT" sz="1000" b="1" u="none" dirty="0"/>
              <a:t>://</a:t>
            </a:r>
            <a:r>
              <a:rPr lang="it-IT" sz="1000" b="1" u="none" dirty="0" smtClean="0"/>
              <a:t>www.albertomontanari.it – E-mail</a:t>
            </a:r>
            <a:r>
              <a:rPr lang="it-IT" sz="1000" b="1" u="none" kern="1200" dirty="0" smtClean="0">
                <a:solidFill>
                  <a:schemeClr val="tx1"/>
                </a:solidFill>
                <a:latin typeface="Arial" charset="0"/>
                <a:ea typeface="+mn-ea"/>
                <a:cs typeface="+mn-cs"/>
              </a:rPr>
              <a:t>: alberto.montanari@unibo.it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2000"/>
                                        <p:tgtEl>
                                          <p:spTgt spid="25"/>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26"/>
                                        </p:tgtEl>
                                        <p:attrNameLst>
                                          <p:attrName>style.visibility</p:attrName>
                                        </p:attrNameLst>
                                      </p:cBhvr>
                                      <p:to>
                                        <p:strVal val="visible"/>
                                      </p:to>
                                    </p:set>
                                    <p:animEffect transition="in" filter="fade">
                                      <p:cBhvr>
                                        <p:cTn id="12" dur="20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2"/>
          <p:cNvPicPr>
            <a:picLocks noChangeAspect="1" noChangeArrowheads="1"/>
          </p:cNvPicPr>
          <p:nvPr/>
        </p:nvPicPr>
        <p:blipFill>
          <a:blip r:embed="rId2"/>
          <a:srcRect b="43008"/>
          <a:stretch>
            <a:fillRect/>
          </a:stretch>
        </p:blipFill>
        <p:spPr bwMode="auto">
          <a:xfrm>
            <a:off x="0" y="5858326"/>
            <a:ext cx="12192000" cy="1004007"/>
          </a:xfrm>
          <a:prstGeom prst="rect">
            <a:avLst/>
          </a:prstGeom>
          <a:noFill/>
          <a:ln w="9525">
            <a:noFill/>
            <a:miter lim="800000"/>
            <a:headEnd/>
            <a:tailEnd/>
          </a:ln>
          <a:effectLst/>
        </p:spPr>
      </p:pic>
      <p:sp>
        <p:nvSpPr>
          <p:cNvPr id="6" name="CasellaDiTesto 5"/>
          <p:cNvSpPr txBox="1"/>
          <p:nvPr/>
        </p:nvSpPr>
        <p:spPr>
          <a:xfrm>
            <a:off x="0" y="0"/>
            <a:ext cx="12192000" cy="584775"/>
          </a:xfrm>
          <a:prstGeom prst="rect">
            <a:avLst/>
          </a:prstGeom>
          <a:noFill/>
        </p:spPr>
        <p:txBody>
          <a:bodyPr wrap="square" rtlCol="0">
            <a:spAutoFit/>
          </a:bodyPr>
          <a:lstStyle/>
          <a:p>
            <a:pPr algn="ctr"/>
            <a:r>
              <a:rPr lang="en-US" sz="3200" b="1" dirty="0" smtClean="0"/>
              <a:t>Physical evidence: (linear) trend</a:t>
            </a:r>
          </a:p>
        </p:txBody>
      </p:sp>
      <p:sp>
        <p:nvSpPr>
          <p:cNvPr id="8" name="Rettangolo 7"/>
          <p:cNvSpPr/>
          <p:nvPr/>
        </p:nvSpPr>
        <p:spPr>
          <a:xfrm>
            <a:off x="114300" y="562585"/>
            <a:ext cx="9860973" cy="1200329"/>
          </a:xfrm>
          <a:prstGeom prst="rect">
            <a:avLst/>
          </a:prstGeom>
        </p:spPr>
        <p:txBody>
          <a:bodyPr wrap="square">
            <a:spAutoFit/>
          </a:bodyPr>
          <a:lstStyle/>
          <a:p>
            <a:pPr marL="171450" indent="-171450">
              <a:buFont typeface="Arial" pitchFamily="34" charset="0"/>
              <a:buChar char="•"/>
            </a:pPr>
            <a:r>
              <a:rPr lang="en-US" dirty="0" smtClean="0"/>
              <a:t>Anthropogenic influence;</a:t>
            </a:r>
          </a:p>
          <a:p>
            <a:pPr marL="171450" indent="-171450">
              <a:buFont typeface="Arial" pitchFamily="34" charset="0"/>
              <a:buChar char="•"/>
            </a:pPr>
            <a:r>
              <a:rPr lang="en-US" dirty="0" smtClean="0"/>
              <a:t>CO</a:t>
            </a:r>
            <a:r>
              <a:rPr lang="en-US" baseline="-25000" dirty="0" smtClean="0"/>
              <a:t>2</a:t>
            </a:r>
            <a:r>
              <a:rPr lang="en-US" dirty="0" smtClean="0"/>
              <a:t> emissions;</a:t>
            </a:r>
          </a:p>
          <a:p>
            <a:pPr marL="171450" indent="-171450">
              <a:buFont typeface="Arial" pitchFamily="34" charset="0"/>
              <a:buChar char="•"/>
            </a:pPr>
            <a:r>
              <a:rPr lang="en-US" dirty="0" smtClean="0"/>
              <a:t>Water cycle alteration (for instance, land-use change).</a:t>
            </a:r>
          </a:p>
          <a:p>
            <a:pPr marL="171450" indent="-171450">
              <a:buFont typeface="Arial" pitchFamily="34" charset="0"/>
              <a:buChar char="•"/>
            </a:pPr>
            <a:endParaRPr lang="en-US" dirty="0" smtClean="0"/>
          </a:p>
        </p:txBody>
      </p:sp>
      <p:sp>
        <p:nvSpPr>
          <p:cNvPr id="18" name="CasellaDiTesto 17"/>
          <p:cNvSpPr txBox="1"/>
          <p:nvPr/>
        </p:nvSpPr>
        <p:spPr>
          <a:xfrm>
            <a:off x="-1975" y="2064275"/>
            <a:ext cx="12192000" cy="584775"/>
          </a:xfrm>
          <a:prstGeom prst="rect">
            <a:avLst/>
          </a:prstGeom>
          <a:noFill/>
        </p:spPr>
        <p:txBody>
          <a:bodyPr wrap="square" rtlCol="0">
            <a:spAutoFit/>
          </a:bodyPr>
          <a:lstStyle/>
          <a:p>
            <a:pPr algn="ctr"/>
            <a:r>
              <a:rPr lang="en-US" sz="3200" b="1" dirty="0" smtClean="0"/>
              <a:t>Physical evidence: LTP</a:t>
            </a:r>
          </a:p>
        </p:txBody>
      </p:sp>
      <p:sp>
        <p:nvSpPr>
          <p:cNvPr id="19" name="Rettangolo 18"/>
          <p:cNvSpPr/>
          <p:nvPr/>
        </p:nvSpPr>
        <p:spPr>
          <a:xfrm>
            <a:off x="112325" y="2543735"/>
            <a:ext cx="9860973" cy="3693319"/>
          </a:xfrm>
          <a:prstGeom prst="rect">
            <a:avLst/>
          </a:prstGeom>
        </p:spPr>
        <p:txBody>
          <a:bodyPr wrap="square">
            <a:spAutoFit/>
          </a:bodyPr>
          <a:lstStyle/>
          <a:p>
            <a:pPr marL="171450" indent="-171450">
              <a:buFont typeface="Arial" pitchFamily="34" charset="0"/>
              <a:buChar char="•"/>
            </a:pPr>
            <a:r>
              <a:rPr lang="en-US" dirty="0" smtClean="0"/>
              <a:t>There are plenty of possible explanations for long term cycles in hydrology and climate;</a:t>
            </a:r>
          </a:p>
          <a:p>
            <a:pPr marL="171450" indent="-171450">
              <a:buFont typeface="Arial" pitchFamily="34" charset="0"/>
              <a:buChar char="•"/>
            </a:pPr>
            <a:r>
              <a:rPr lang="en-US" dirty="0" smtClean="0"/>
              <a:t>Orbital changes;</a:t>
            </a:r>
          </a:p>
          <a:p>
            <a:pPr marL="171450" indent="-171450">
              <a:buFont typeface="Arial" pitchFamily="34" charset="0"/>
              <a:buChar char="•"/>
            </a:pPr>
            <a:r>
              <a:rPr lang="en-US" dirty="0" smtClean="0"/>
              <a:t>Extreme events (volcanic eruptions);</a:t>
            </a:r>
          </a:p>
          <a:p>
            <a:pPr marL="171450" indent="-171450">
              <a:buFont typeface="Arial" pitchFamily="34" charset="0"/>
              <a:buChar char="•"/>
            </a:pPr>
            <a:r>
              <a:rPr lang="en-US" dirty="0" smtClean="0"/>
              <a:t>Catchments dynamics;</a:t>
            </a:r>
          </a:p>
          <a:p>
            <a:pPr marL="171450" indent="-171450">
              <a:buFont typeface="Arial" pitchFamily="34" charset="0"/>
              <a:buChar char="•"/>
            </a:pPr>
            <a:r>
              <a:rPr lang="en-US" dirty="0" smtClean="0">
                <a:solidFill>
                  <a:srgbClr val="FF0000"/>
                </a:solidFill>
              </a:rPr>
              <a:t>More and more still to discover….</a:t>
            </a:r>
          </a:p>
          <a:p>
            <a:pPr marL="171450" indent="-171450"/>
            <a:endParaRPr lang="en-US" dirty="0" smtClean="0"/>
          </a:p>
          <a:p>
            <a:pPr marL="171450" indent="-171450"/>
            <a:r>
              <a:rPr lang="en-US" dirty="0" smtClean="0"/>
              <a:t>The important thing is to consider all possible physical explanations with a critical approach.</a:t>
            </a:r>
          </a:p>
          <a:p>
            <a:pPr marL="171450" indent="-171450"/>
            <a:r>
              <a:rPr lang="en-US" dirty="0" smtClean="0"/>
              <a:t>Discarding possible explanations leads to a narrow vision and biased conclusions.</a:t>
            </a:r>
          </a:p>
          <a:p>
            <a:pPr marL="171450" indent="-171450"/>
            <a:endParaRPr lang="en-US" dirty="0" smtClean="0"/>
          </a:p>
          <a:p>
            <a:r>
              <a:rPr lang="en-US" dirty="0" smtClean="0"/>
              <a:t>Note: Koutsoyiannis (2011) proved that LTP arises from maximization of entropy in stochastic representations of natural processes.</a:t>
            </a:r>
          </a:p>
          <a:p>
            <a:pPr marL="171450" indent="-171450">
              <a:buFont typeface="Arial" pitchFamily="34" charset="0"/>
              <a:buChar char="•"/>
            </a:pPr>
            <a:endParaRPr lang="en-US" dirty="0" smtClean="0"/>
          </a:p>
          <a:p>
            <a:pPr marL="171450" indent="-171450">
              <a:buFont typeface="Arial" pitchFamily="34" charset="0"/>
              <a:buChar char="•"/>
            </a:pPr>
            <a:endParaRPr lang="en-US" dirty="0" smtClean="0"/>
          </a:p>
        </p:txBody>
      </p:sp>
      <p:pic>
        <p:nvPicPr>
          <p:cNvPr id="21" name="Picture 2"/>
          <p:cNvPicPr>
            <a:picLocks noChangeAspect="1" noChangeArrowheads="1"/>
          </p:cNvPicPr>
          <p:nvPr/>
        </p:nvPicPr>
        <p:blipFill>
          <a:blip r:embed="rId3"/>
          <a:srcRect/>
          <a:stretch>
            <a:fillRect/>
          </a:stretch>
        </p:blipFill>
        <p:spPr bwMode="auto">
          <a:xfrm>
            <a:off x="9169400" y="621094"/>
            <a:ext cx="3022600" cy="2928144"/>
          </a:xfrm>
          <a:prstGeom prst="rect">
            <a:avLst/>
          </a:prstGeom>
          <a:noFill/>
          <a:ln w="9525">
            <a:noFill/>
            <a:miter lim="800000"/>
            <a:headEnd/>
            <a:tailEnd/>
          </a:ln>
          <a:effectLst/>
        </p:spPr>
      </p:pic>
      <p:sp>
        <p:nvSpPr>
          <p:cNvPr id="9" name="CasellaDiTesto 8"/>
          <p:cNvSpPr txBox="1"/>
          <p:nvPr/>
        </p:nvSpPr>
        <p:spPr>
          <a:xfrm>
            <a:off x="2727412" y="6623549"/>
            <a:ext cx="6741333" cy="246221"/>
          </a:xfrm>
          <a:prstGeom prst="rect">
            <a:avLst/>
          </a:prstGeom>
          <a:solidFill>
            <a:schemeClr val="bg1"/>
          </a:solidFill>
        </p:spPr>
        <p:txBody>
          <a:bodyPr wrap="square">
            <a:spAutoFit/>
          </a:bodyPr>
          <a:lstStyle/>
          <a:p>
            <a:pPr marL="0" marR="0" indent="0" algn="ctr" defTabSz="914400" rtl="0" eaLnBrk="1" fontAlgn="base" latinLnBrk="0" hangingPunct="1">
              <a:lnSpc>
                <a:spcPct val="100000"/>
              </a:lnSpc>
              <a:spcBef>
                <a:spcPct val="0"/>
              </a:spcBef>
              <a:spcAft>
                <a:spcPct val="0"/>
              </a:spcAft>
              <a:buClrTx/>
              <a:buSzTx/>
              <a:buFontTx/>
              <a:buNone/>
              <a:tabLst/>
              <a:defRPr/>
            </a:pPr>
            <a:r>
              <a:rPr lang="it-IT" sz="1000" b="1" u="none" dirty="0" err="1" smtClean="0"/>
              <a:t>This</a:t>
            </a:r>
            <a:r>
              <a:rPr lang="it-IT" sz="1000" b="1" u="none" dirty="0" smtClean="0"/>
              <a:t> </a:t>
            </a:r>
            <a:r>
              <a:rPr lang="it-IT" sz="1000" b="1" u="none" dirty="0" err="1" smtClean="0"/>
              <a:t>presentation</a:t>
            </a:r>
            <a:r>
              <a:rPr lang="it-IT" sz="1000" b="1" u="none" dirty="0" smtClean="0"/>
              <a:t> </a:t>
            </a:r>
            <a:r>
              <a:rPr lang="it-IT" sz="1000" b="1" u="none" dirty="0" err="1" smtClean="0"/>
              <a:t>is</a:t>
            </a:r>
            <a:r>
              <a:rPr lang="it-IT" sz="1000" b="1" u="none" baseline="0" dirty="0" smtClean="0"/>
              <a:t> </a:t>
            </a:r>
            <a:r>
              <a:rPr lang="it-IT" sz="1000" b="1" u="none" baseline="0" dirty="0" err="1" smtClean="0"/>
              <a:t>available</a:t>
            </a:r>
            <a:r>
              <a:rPr lang="it-IT" sz="1000" b="1" u="none" baseline="0" dirty="0" smtClean="0"/>
              <a:t> </a:t>
            </a:r>
            <a:r>
              <a:rPr lang="it-IT" sz="1000" b="1" u="none" dirty="0" smtClean="0"/>
              <a:t>at the web </a:t>
            </a:r>
            <a:r>
              <a:rPr lang="it-IT" sz="1000" b="1" u="none" dirty="0" err="1" smtClean="0"/>
              <a:t>address</a:t>
            </a:r>
            <a:r>
              <a:rPr lang="it-IT" sz="1000" b="1" u="none" dirty="0" smtClean="0"/>
              <a:t> http</a:t>
            </a:r>
            <a:r>
              <a:rPr lang="it-IT" sz="1000" b="1" u="none" dirty="0"/>
              <a:t>://</a:t>
            </a:r>
            <a:r>
              <a:rPr lang="it-IT" sz="1000" b="1" u="none" dirty="0" smtClean="0"/>
              <a:t>www.albertomontanari.it – E-mail</a:t>
            </a:r>
            <a:r>
              <a:rPr lang="it-IT" sz="1000" b="1" u="none" kern="1200" dirty="0" smtClean="0">
                <a:solidFill>
                  <a:schemeClr val="tx1"/>
                </a:solidFill>
                <a:latin typeface="Arial" charset="0"/>
                <a:ea typeface="+mn-ea"/>
                <a:cs typeface="+mn-cs"/>
              </a:rPr>
              <a:t>: alberto.montanari@unibo.it</a:t>
            </a: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2"/>
          <p:cNvPicPr>
            <a:picLocks noChangeAspect="1" noChangeArrowheads="1"/>
          </p:cNvPicPr>
          <p:nvPr/>
        </p:nvPicPr>
        <p:blipFill>
          <a:blip r:embed="rId2"/>
          <a:srcRect b="43008"/>
          <a:stretch>
            <a:fillRect/>
          </a:stretch>
        </p:blipFill>
        <p:spPr bwMode="auto">
          <a:xfrm>
            <a:off x="0" y="5858326"/>
            <a:ext cx="12192000" cy="1004007"/>
          </a:xfrm>
          <a:prstGeom prst="rect">
            <a:avLst/>
          </a:prstGeom>
          <a:noFill/>
          <a:ln w="9525">
            <a:noFill/>
            <a:miter lim="800000"/>
            <a:headEnd/>
            <a:tailEnd/>
          </a:ln>
          <a:effectLst/>
        </p:spPr>
      </p:pic>
      <p:sp>
        <p:nvSpPr>
          <p:cNvPr id="6" name="CasellaDiTesto 5"/>
          <p:cNvSpPr txBox="1"/>
          <p:nvPr/>
        </p:nvSpPr>
        <p:spPr>
          <a:xfrm>
            <a:off x="0" y="0"/>
            <a:ext cx="12192000" cy="584775"/>
          </a:xfrm>
          <a:prstGeom prst="rect">
            <a:avLst/>
          </a:prstGeom>
          <a:noFill/>
        </p:spPr>
        <p:txBody>
          <a:bodyPr wrap="square" rtlCol="0">
            <a:spAutoFit/>
          </a:bodyPr>
          <a:lstStyle/>
          <a:p>
            <a:pPr algn="ctr"/>
            <a:r>
              <a:rPr lang="en-US" sz="3200" b="1" dirty="0" smtClean="0"/>
              <a:t>Estimating LTP (1/2)</a:t>
            </a:r>
          </a:p>
        </p:txBody>
      </p:sp>
      <p:sp>
        <p:nvSpPr>
          <p:cNvPr id="8" name="Rettangolo 7"/>
          <p:cNvSpPr/>
          <p:nvPr/>
        </p:nvSpPr>
        <p:spPr>
          <a:xfrm>
            <a:off x="114300" y="562585"/>
            <a:ext cx="11357264" cy="1477328"/>
          </a:xfrm>
          <a:prstGeom prst="rect">
            <a:avLst/>
          </a:prstGeom>
        </p:spPr>
        <p:txBody>
          <a:bodyPr wrap="square">
            <a:spAutoFit/>
          </a:bodyPr>
          <a:lstStyle/>
          <a:p>
            <a:r>
              <a:rPr lang="en-US" dirty="0" smtClean="0"/>
              <a:t>Most methods for estimating H are heuristic approaches for assessing the fluctuations of the process. The intensity of LTP (the value of H) is related to the amplitude and duration of fluctuations around the mean of the process.</a:t>
            </a:r>
          </a:p>
          <a:p>
            <a:r>
              <a:rPr lang="en-US" b="1" dirty="0" smtClean="0"/>
              <a:t>Note</a:t>
            </a:r>
            <a:r>
              <a:rPr lang="en-US" dirty="0" smtClean="0"/>
              <a:t>: it is well known there is uncertainty in LTP estimation. Bias can be induced by the presence of trend and seasonality. There is an </a:t>
            </a:r>
            <a:r>
              <a:rPr lang="en-US" b="1" dirty="0" smtClean="0">
                <a:solidFill>
                  <a:srgbClr val="FF0000"/>
                </a:solidFill>
              </a:rPr>
              <a:t>extended literature</a:t>
            </a:r>
            <a:r>
              <a:rPr lang="en-US" dirty="0" smtClean="0"/>
              <a:t> on this matter.</a:t>
            </a:r>
          </a:p>
          <a:p>
            <a:pPr marL="171450" indent="-171450">
              <a:buFont typeface="Arial" pitchFamily="34" charset="0"/>
              <a:buChar char="•"/>
            </a:pPr>
            <a:endParaRPr lang="en-US" dirty="0" smtClean="0"/>
          </a:p>
        </p:txBody>
      </p:sp>
      <p:sp>
        <p:nvSpPr>
          <p:cNvPr id="10" name="CasellaDiTesto 9"/>
          <p:cNvSpPr txBox="1"/>
          <p:nvPr/>
        </p:nvSpPr>
        <p:spPr>
          <a:xfrm>
            <a:off x="356260" y="5403293"/>
            <a:ext cx="11329060" cy="523220"/>
          </a:xfrm>
          <a:prstGeom prst="rect">
            <a:avLst/>
          </a:prstGeom>
          <a:noFill/>
        </p:spPr>
        <p:txBody>
          <a:bodyPr wrap="square" rtlCol="0">
            <a:spAutoFit/>
          </a:bodyPr>
          <a:lstStyle/>
          <a:p>
            <a:r>
              <a:rPr lang="it-IT" sz="1400" dirty="0" err="1" smtClean="0"/>
              <a:t>Dimitriadis</a:t>
            </a:r>
            <a:r>
              <a:rPr lang="it-IT" sz="1400" dirty="0" smtClean="0"/>
              <a:t>, P., &amp; Koutsoyiannis, D. (2015). </a:t>
            </a:r>
            <a:r>
              <a:rPr lang="it-IT" sz="1400" dirty="0" err="1" smtClean="0"/>
              <a:t>Climacogram</a:t>
            </a:r>
            <a:r>
              <a:rPr lang="it-IT" sz="1400" dirty="0" smtClean="0"/>
              <a:t> versus </a:t>
            </a:r>
            <a:r>
              <a:rPr lang="it-IT" sz="1400" dirty="0" err="1" smtClean="0"/>
              <a:t>autocovariance</a:t>
            </a:r>
            <a:r>
              <a:rPr lang="it-IT" sz="1400" dirty="0" smtClean="0"/>
              <a:t> and </a:t>
            </a:r>
            <a:r>
              <a:rPr lang="it-IT" sz="1400" dirty="0" err="1" smtClean="0"/>
              <a:t>power</a:t>
            </a:r>
            <a:r>
              <a:rPr lang="it-IT" sz="1400" dirty="0" smtClean="0"/>
              <a:t> </a:t>
            </a:r>
            <a:r>
              <a:rPr lang="it-IT" sz="1400" dirty="0" err="1" smtClean="0"/>
              <a:t>spectrum</a:t>
            </a:r>
            <a:r>
              <a:rPr lang="it-IT" sz="1400" dirty="0" smtClean="0"/>
              <a:t> in </a:t>
            </a:r>
            <a:r>
              <a:rPr lang="it-IT" sz="1400" dirty="0" err="1" smtClean="0"/>
              <a:t>stochastic</a:t>
            </a:r>
            <a:r>
              <a:rPr lang="it-IT" sz="1400" dirty="0" smtClean="0"/>
              <a:t> </a:t>
            </a:r>
            <a:r>
              <a:rPr lang="it-IT" sz="1400" dirty="0" err="1" smtClean="0"/>
              <a:t>modelling</a:t>
            </a:r>
            <a:r>
              <a:rPr lang="it-IT" sz="1400" dirty="0" smtClean="0"/>
              <a:t> </a:t>
            </a:r>
            <a:r>
              <a:rPr lang="it-IT" sz="1400" dirty="0" err="1" smtClean="0"/>
              <a:t>for</a:t>
            </a:r>
            <a:r>
              <a:rPr lang="it-IT" sz="1400" dirty="0" smtClean="0"/>
              <a:t> </a:t>
            </a:r>
            <a:r>
              <a:rPr lang="it-IT" sz="1400" dirty="0" err="1" smtClean="0"/>
              <a:t>Markovian</a:t>
            </a:r>
            <a:r>
              <a:rPr lang="it-IT" sz="1400" dirty="0" smtClean="0"/>
              <a:t> and </a:t>
            </a:r>
            <a:r>
              <a:rPr lang="it-IT" sz="1400" dirty="0" err="1" smtClean="0"/>
              <a:t>Hurst–Kolmogorov</a:t>
            </a:r>
            <a:r>
              <a:rPr lang="it-IT" sz="1400" dirty="0" smtClean="0"/>
              <a:t> </a:t>
            </a:r>
            <a:r>
              <a:rPr lang="it-IT" sz="1400" dirty="0" err="1" smtClean="0"/>
              <a:t>processes</a:t>
            </a:r>
            <a:r>
              <a:rPr lang="it-IT" sz="1400" dirty="0" smtClean="0"/>
              <a:t>. </a:t>
            </a:r>
            <a:r>
              <a:rPr lang="it-IT" sz="1400" dirty="0" err="1" smtClean="0"/>
              <a:t>Stochastic</a:t>
            </a:r>
            <a:r>
              <a:rPr lang="it-IT" sz="1400" dirty="0" smtClean="0"/>
              <a:t> </a:t>
            </a:r>
            <a:r>
              <a:rPr lang="it-IT" sz="1400" dirty="0" err="1" smtClean="0"/>
              <a:t>environmental</a:t>
            </a:r>
            <a:r>
              <a:rPr lang="it-IT" sz="1400" dirty="0" smtClean="0"/>
              <a:t> </a:t>
            </a:r>
            <a:r>
              <a:rPr lang="it-IT" sz="1400" dirty="0" err="1" smtClean="0"/>
              <a:t>research</a:t>
            </a:r>
            <a:r>
              <a:rPr lang="it-IT" sz="1400" dirty="0" smtClean="0"/>
              <a:t> and </a:t>
            </a:r>
            <a:r>
              <a:rPr lang="it-IT" sz="1400" dirty="0" err="1" smtClean="0"/>
              <a:t>risk</a:t>
            </a:r>
            <a:r>
              <a:rPr lang="it-IT" sz="1400" dirty="0" smtClean="0"/>
              <a:t> </a:t>
            </a:r>
            <a:r>
              <a:rPr lang="it-IT" sz="1400" dirty="0" err="1" smtClean="0"/>
              <a:t>assessment</a:t>
            </a:r>
            <a:r>
              <a:rPr lang="it-IT" sz="1400" dirty="0" smtClean="0"/>
              <a:t>, 29(6), 1649-1669.</a:t>
            </a:r>
            <a:endParaRPr lang="it-IT" sz="1400" dirty="0"/>
          </a:p>
        </p:txBody>
      </p:sp>
      <p:sp>
        <p:nvSpPr>
          <p:cNvPr id="11" name="CasellaDiTesto 10"/>
          <p:cNvSpPr txBox="1"/>
          <p:nvPr/>
        </p:nvSpPr>
        <p:spPr>
          <a:xfrm>
            <a:off x="-1975" y="1771700"/>
            <a:ext cx="12192000" cy="584775"/>
          </a:xfrm>
          <a:prstGeom prst="rect">
            <a:avLst/>
          </a:prstGeom>
          <a:noFill/>
        </p:spPr>
        <p:txBody>
          <a:bodyPr wrap="square" rtlCol="0">
            <a:spAutoFit/>
          </a:bodyPr>
          <a:lstStyle/>
          <a:p>
            <a:pPr algn="ctr"/>
            <a:r>
              <a:rPr lang="en-US" sz="3200" b="1" smtClean="0"/>
              <a:t>Climacogram</a:t>
            </a:r>
            <a:endParaRPr lang="en-US" sz="3200" b="1" dirty="0" smtClean="0"/>
          </a:p>
        </p:txBody>
      </p:sp>
      <p:pic>
        <p:nvPicPr>
          <p:cNvPr id="24578" name="Picture 2"/>
          <p:cNvPicPr>
            <a:picLocks noChangeAspect="1" noChangeArrowheads="1"/>
          </p:cNvPicPr>
          <p:nvPr/>
        </p:nvPicPr>
        <p:blipFill>
          <a:blip r:embed="rId3"/>
          <a:srcRect/>
          <a:stretch>
            <a:fillRect/>
          </a:stretch>
        </p:blipFill>
        <p:spPr bwMode="auto">
          <a:xfrm>
            <a:off x="702666" y="2426891"/>
            <a:ext cx="2844852" cy="2968171"/>
          </a:xfrm>
          <a:prstGeom prst="rect">
            <a:avLst/>
          </a:prstGeom>
          <a:noFill/>
          <a:ln w="9525">
            <a:noFill/>
            <a:miter lim="800000"/>
            <a:headEnd/>
            <a:tailEnd/>
          </a:ln>
          <a:effectLst/>
        </p:spPr>
      </p:pic>
      <p:pic>
        <p:nvPicPr>
          <p:cNvPr id="24579" name="Picture 3"/>
          <p:cNvPicPr>
            <a:picLocks noChangeAspect="1" noChangeArrowheads="1"/>
          </p:cNvPicPr>
          <p:nvPr/>
        </p:nvPicPr>
        <p:blipFill>
          <a:blip r:embed="rId4"/>
          <a:srcRect/>
          <a:stretch>
            <a:fillRect/>
          </a:stretch>
        </p:blipFill>
        <p:spPr bwMode="auto">
          <a:xfrm>
            <a:off x="4446423" y="2719511"/>
            <a:ext cx="3094408" cy="2576241"/>
          </a:xfrm>
          <a:prstGeom prst="rect">
            <a:avLst/>
          </a:prstGeom>
          <a:noFill/>
          <a:ln w="9525">
            <a:noFill/>
            <a:miter lim="800000"/>
            <a:headEnd/>
            <a:tailEnd/>
          </a:ln>
          <a:effectLst/>
        </p:spPr>
      </p:pic>
      <p:sp>
        <p:nvSpPr>
          <p:cNvPr id="14" name="CasellaDiTesto 13"/>
          <p:cNvSpPr txBox="1"/>
          <p:nvPr/>
        </p:nvSpPr>
        <p:spPr>
          <a:xfrm>
            <a:off x="8087096" y="2973176"/>
            <a:ext cx="3562598" cy="1815882"/>
          </a:xfrm>
          <a:prstGeom prst="rect">
            <a:avLst/>
          </a:prstGeom>
          <a:noFill/>
        </p:spPr>
        <p:txBody>
          <a:bodyPr wrap="square" rtlCol="0">
            <a:spAutoFit/>
          </a:bodyPr>
          <a:lstStyle/>
          <a:p>
            <a:r>
              <a:rPr lang="it-IT" sz="1400" dirty="0" err="1" smtClean="0"/>
              <a:t>From</a:t>
            </a:r>
            <a:r>
              <a:rPr lang="it-IT" sz="1400" dirty="0" smtClean="0"/>
              <a:t>: Koutsoyiannis D., </a:t>
            </a:r>
            <a:r>
              <a:rPr lang="en-US" sz="1400" dirty="0" smtClean="0"/>
              <a:t>Generic and parsimonious stochastic </a:t>
            </a:r>
            <a:r>
              <a:rPr lang="en-US" sz="1400" dirty="0" err="1" smtClean="0"/>
              <a:t>modelling</a:t>
            </a:r>
            <a:r>
              <a:rPr lang="en-US" sz="1400" dirty="0" smtClean="0"/>
              <a:t> for hydrology and beyond, doi:10.1080/02626667.2015.1016950 </a:t>
            </a:r>
            <a:r>
              <a:rPr lang="it-IT" sz="1400" dirty="0" smtClean="0"/>
              <a:t>https://www.researchgate.net/figure/a-Autocorrelogram-and-b-climacogram-of-a-time-series-of-100-terms-generated-from-the_fig5_281031174</a:t>
            </a:r>
            <a:endParaRPr lang="it-IT" sz="1400" dirty="0"/>
          </a:p>
        </p:txBody>
      </p:sp>
      <p:sp>
        <p:nvSpPr>
          <p:cNvPr id="12" name="CasellaDiTesto 11"/>
          <p:cNvSpPr txBox="1"/>
          <p:nvPr/>
        </p:nvSpPr>
        <p:spPr>
          <a:xfrm>
            <a:off x="2727412" y="6623549"/>
            <a:ext cx="6741333" cy="246221"/>
          </a:xfrm>
          <a:prstGeom prst="rect">
            <a:avLst/>
          </a:prstGeom>
          <a:solidFill>
            <a:schemeClr val="bg1"/>
          </a:solidFill>
        </p:spPr>
        <p:txBody>
          <a:bodyPr wrap="square">
            <a:spAutoFit/>
          </a:bodyPr>
          <a:lstStyle/>
          <a:p>
            <a:pPr marL="0" marR="0" indent="0" algn="ctr" defTabSz="914400" rtl="0" eaLnBrk="1" fontAlgn="base" latinLnBrk="0" hangingPunct="1">
              <a:lnSpc>
                <a:spcPct val="100000"/>
              </a:lnSpc>
              <a:spcBef>
                <a:spcPct val="0"/>
              </a:spcBef>
              <a:spcAft>
                <a:spcPct val="0"/>
              </a:spcAft>
              <a:buClrTx/>
              <a:buSzTx/>
              <a:buFontTx/>
              <a:buNone/>
              <a:tabLst/>
              <a:defRPr/>
            </a:pPr>
            <a:r>
              <a:rPr lang="it-IT" sz="1000" b="1" u="none" dirty="0" err="1" smtClean="0"/>
              <a:t>This</a:t>
            </a:r>
            <a:r>
              <a:rPr lang="it-IT" sz="1000" b="1" u="none" dirty="0" smtClean="0"/>
              <a:t> </a:t>
            </a:r>
            <a:r>
              <a:rPr lang="it-IT" sz="1000" b="1" u="none" dirty="0" err="1" smtClean="0"/>
              <a:t>presentation</a:t>
            </a:r>
            <a:r>
              <a:rPr lang="it-IT" sz="1000" b="1" u="none" dirty="0" smtClean="0"/>
              <a:t> </a:t>
            </a:r>
            <a:r>
              <a:rPr lang="it-IT" sz="1000" b="1" u="none" dirty="0" err="1" smtClean="0"/>
              <a:t>is</a:t>
            </a:r>
            <a:r>
              <a:rPr lang="it-IT" sz="1000" b="1" u="none" baseline="0" dirty="0" smtClean="0"/>
              <a:t> </a:t>
            </a:r>
            <a:r>
              <a:rPr lang="it-IT" sz="1000" b="1" u="none" baseline="0" dirty="0" err="1" smtClean="0"/>
              <a:t>available</a:t>
            </a:r>
            <a:r>
              <a:rPr lang="it-IT" sz="1000" b="1" u="none" baseline="0" dirty="0" smtClean="0"/>
              <a:t> </a:t>
            </a:r>
            <a:r>
              <a:rPr lang="it-IT" sz="1000" b="1" u="none" dirty="0" smtClean="0"/>
              <a:t>at the web </a:t>
            </a:r>
            <a:r>
              <a:rPr lang="it-IT" sz="1000" b="1" u="none" dirty="0" err="1" smtClean="0"/>
              <a:t>address</a:t>
            </a:r>
            <a:r>
              <a:rPr lang="it-IT" sz="1000" b="1" u="none" dirty="0" smtClean="0"/>
              <a:t> http</a:t>
            </a:r>
            <a:r>
              <a:rPr lang="it-IT" sz="1000" b="1" u="none" dirty="0"/>
              <a:t>://</a:t>
            </a:r>
            <a:r>
              <a:rPr lang="it-IT" sz="1000" b="1" u="none" dirty="0" smtClean="0"/>
              <a:t>www.albertomontanari.it – E-mail</a:t>
            </a:r>
            <a:r>
              <a:rPr lang="it-IT" sz="1000" b="1" u="none" kern="1200" dirty="0" smtClean="0">
                <a:solidFill>
                  <a:schemeClr val="tx1"/>
                </a:solidFill>
                <a:latin typeface="Arial" charset="0"/>
                <a:ea typeface="+mn-ea"/>
                <a:cs typeface="+mn-cs"/>
              </a:rPr>
              <a:t>: alberto.montanari@unibo.it</a:t>
            </a: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2"/>
          <p:cNvPicPr>
            <a:picLocks noChangeAspect="1" noChangeArrowheads="1"/>
          </p:cNvPicPr>
          <p:nvPr/>
        </p:nvPicPr>
        <p:blipFill>
          <a:blip r:embed="rId2"/>
          <a:srcRect b="43008"/>
          <a:stretch>
            <a:fillRect/>
          </a:stretch>
        </p:blipFill>
        <p:spPr bwMode="auto">
          <a:xfrm>
            <a:off x="0" y="5858326"/>
            <a:ext cx="12192000" cy="1004007"/>
          </a:xfrm>
          <a:prstGeom prst="rect">
            <a:avLst/>
          </a:prstGeom>
          <a:noFill/>
          <a:ln w="9525">
            <a:noFill/>
            <a:miter lim="800000"/>
            <a:headEnd/>
            <a:tailEnd/>
          </a:ln>
          <a:effectLst/>
        </p:spPr>
      </p:pic>
      <p:sp>
        <p:nvSpPr>
          <p:cNvPr id="6" name="CasellaDiTesto 5"/>
          <p:cNvSpPr txBox="1"/>
          <p:nvPr/>
        </p:nvSpPr>
        <p:spPr>
          <a:xfrm>
            <a:off x="0" y="0"/>
            <a:ext cx="12192000" cy="584775"/>
          </a:xfrm>
          <a:prstGeom prst="rect">
            <a:avLst/>
          </a:prstGeom>
          <a:noFill/>
        </p:spPr>
        <p:txBody>
          <a:bodyPr wrap="square" rtlCol="0">
            <a:spAutoFit/>
          </a:bodyPr>
          <a:lstStyle/>
          <a:p>
            <a:pPr algn="ctr"/>
            <a:r>
              <a:rPr lang="en-US" sz="3200" b="1" dirty="0" smtClean="0"/>
              <a:t>Estimating LTP (2/2): </a:t>
            </a:r>
            <a:r>
              <a:rPr lang="en-US" sz="3200" b="1" dirty="0" err="1" smtClean="0"/>
              <a:t>Detrended</a:t>
            </a:r>
            <a:r>
              <a:rPr lang="en-US" sz="3200" b="1" dirty="0" smtClean="0"/>
              <a:t> Fluctuation Analysis (DFA)</a:t>
            </a:r>
          </a:p>
        </p:txBody>
      </p:sp>
      <p:sp>
        <p:nvSpPr>
          <p:cNvPr id="8" name="Rettangolo 7"/>
          <p:cNvSpPr/>
          <p:nvPr/>
        </p:nvSpPr>
        <p:spPr>
          <a:xfrm>
            <a:off x="114300" y="562585"/>
            <a:ext cx="8661565" cy="2308324"/>
          </a:xfrm>
          <a:prstGeom prst="rect">
            <a:avLst/>
          </a:prstGeom>
        </p:spPr>
        <p:txBody>
          <a:bodyPr wrap="square">
            <a:spAutoFit/>
          </a:bodyPr>
          <a:lstStyle/>
          <a:p>
            <a:r>
              <a:rPr lang="en-US" dirty="0" smtClean="0"/>
              <a:t>Heuristic approaches for estimating LTP may be biased in the presence of linear trend. DFA analyses the scale of fluctuation of the process after </a:t>
            </a:r>
            <a:r>
              <a:rPr lang="en-US" dirty="0" err="1" smtClean="0"/>
              <a:t>detrending</a:t>
            </a:r>
            <a:r>
              <a:rPr lang="en-US" dirty="0" smtClean="0"/>
              <a:t>.</a:t>
            </a:r>
          </a:p>
          <a:p>
            <a:endParaRPr lang="en-US" dirty="0" smtClean="0"/>
          </a:p>
          <a:p>
            <a:r>
              <a:rPr lang="en-US" dirty="0" smtClean="0"/>
              <a:t>DFA estimates the scale of fluctuation after </a:t>
            </a:r>
            <a:r>
              <a:rPr lang="en-US" dirty="0" err="1" smtClean="0"/>
              <a:t>detrending</a:t>
            </a:r>
            <a:r>
              <a:rPr lang="en-US" dirty="0" smtClean="0"/>
              <a:t>.</a:t>
            </a:r>
          </a:p>
          <a:p>
            <a:r>
              <a:rPr lang="en-US" dirty="0" err="1" smtClean="0"/>
              <a:t>Ssee</a:t>
            </a:r>
            <a:r>
              <a:rPr lang="en-US" dirty="0" smtClean="0"/>
              <a:t>: </a:t>
            </a:r>
            <a:r>
              <a:rPr lang="en-US" dirty="0" err="1" smtClean="0"/>
              <a:t>Peng</a:t>
            </a:r>
            <a:r>
              <a:rPr lang="en-US" dirty="0" smtClean="0"/>
              <a:t>, C. K., </a:t>
            </a:r>
            <a:r>
              <a:rPr lang="en-US" dirty="0" err="1" smtClean="0"/>
              <a:t>Havlin</a:t>
            </a:r>
            <a:r>
              <a:rPr lang="en-US" dirty="0" smtClean="0"/>
              <a:t>, S., Stanley, H. E., &amp; Goldberger, A. L. (1995). Quantification of scaling exponents and crossover phenomena in </a:t>
            </a:r>
            <a:r>
              <a:rPr lang="en-US" dirty="0" err="1" smtClean="0"/>
              <a:t>nonstationary</a:t>
            </a:r>
            <a:r>
              <a:rPr lang="en-US" dirty="0" smtClean="0"/>
              <a:t> heartbeat time series. Chaos: An Interdisciplinary Journal of Nonlinear Science, 5(1), 82-87. </a:t>
            </a:r>
          </a:p>
          <a:p>
            <a:pPr marL="171450" indent="-171450">
              <a:buFont typeface="Arial" pitchFamily="34" charset="0"/>
              <a:buChar char="•"/>
            </a:pPr>
            <a:endParaRPr lang="en-US" dirty="0" smtClean="0"/>
          </a:p>
        </p:txBody>
      </p:sp>
      <p:sp>
        <p:nvSpPr>
          <p:cNvPr id="14" name="CasellaDiTesto 13"/>
          <p:cNvSpPr txBox="1"/>
          <p:nvPr/>
        </p:nvSpPr>
        <p:spPr>
          <a:xfrm>
            <a:off x="8063345" y="5495062"/>
            <a:ext cx="4128655" cy="1384995"/>
          </a:xfrm>
          <a:prstGeom prst="rect">
            <a:avLst/>
          </a:prstGeom>
          <a:solidFill>
            <a:schemeClr val="bg1"/>
          </a:solidFill>
        </p:spPr>
        <p:txBody>
          <a:bodyPr wrap="square" rtlCol="0">
            <a:spAutoFit/>
          </a:bodyPr>
          <a:lstStyle/>
          <a:p>
            <a:r>
              <a:rPr lang="it-IT" sz="1400" dirty="0" err="1" smtClean="0"/>
              <a:t>From</a:t>
            </a:r>
            <a:r>
              <a:rPr lang="it-IT" sz="1400" dirty="0" smtClean="0"/>
              <a:t> : </a:t>
            </a:r>
            <a:r>
              <a:rPr lang="en-US" sz="1400" dirty="0" smtClean="0"/>
              <a:t>van den Hoorn, W., Kerr, G. K., van </a:t>
            </a:r>
            <a:r>
              <a:rPr lang="en-US" sz="1400" dirty="0" err="1" smtClean="0"/>
              <a:t>Dieën</a:t>
            </a:r>
            <a:r>
              <a:rPr lang="en-US" sz="1400" dirty="0" smtClean="0"/>
              <a:t>, J. H., &amp; Hodges, P. W. (2018). Center of pressure motion after calf vibration is more random in fallers than non-fallers: prospective study of older individuals. Frontiers in physiology, 9, 273. Creative Common Attribution license (CC-BY)</a:t>
            </a:r>
            <a:endParaRPr lang="it-IT" sz="1400" dirty="0"/>
          </a:p>
        </p:txBody>
      </p:sp>
      <p:pic>
        <p:nvPicPr>
          <p:cNvPr id="26625" name="Picture 1"/>
          <p:cNvPicPr>
            <a:picLocks noChangeAspect="1" noChangeArrowheads="1"/>
          </p:cNvPicPr>
          <p:nvPr/>
        </p:nvPicPr>
        <p:blipFill>
          <a:blip r:embed="rId3"/>
          <a:srcRect/>
          <a:stretch>
            <a:fillRect/>
          </a:stretch>
        </p:blipFill>
        <p:spPr bwMode="auto">
          <a:xfrm>
            <a:off x="9231025" y="522537"/>
            <a:ext cx="2830296" cy="4987626"/>
          </a:xfrm>
          <a:prstGeom prst="rect">
            <a:avLst/>
          </a:prstGeom>
          <a:noFill/>
          <a:ln w="9525">
            <a:noFill/>
            <a:miter lim="800000"/>
            <a:headEnd/>
            <a:tailEnd/>
          </a:ln>
          <a:effectLst/>
        </p:spPr>
      </p:pic>
      <p:sp>
        <p:nvSpPr>
          <p:cNvPr id="15" name="CasellaDiTesto 14"/>
          <p:cNvSpPr txBox="1"/>
          <p:nvPr/>
        </p:nvSpPr>
        <p:spPr>
          <a:xfrm>
            <a:off x="-999475" y="2741150"/>
            <a:ext cx="12192000" cy="584775"/>
          </a:xfrm>
          <a:prstGeom prst="rect">
            <a:avLst/>
          </a:prstGeom>
          <a:noFill/>
        </p:spPr>
        <p:txBody>
          <a:bodyPr wrap="square" rtlCol="0">
            <a:spAutoFit/>
          </a:bodyPr>
          <a:lstStyle/>
          <a:p>
            <a:pPr algn="ctr"/>
            <a:r>
              <a:rPr lang="en-US" sz="3200" b="1" dirty="0" smtClean="0"/>
              <a:t>Rescaled-Range Statistics (R/S)</a:t>
            </a:r>
          </a:p>
        </p:txBody>
      </p:sp>
      <p:pic>
        <p:nvPicPr>
          <p:cNvPr id="26626" name="Picture 2"/>
          <p:cNvPicPr>
            <a:picLocks noChangeAspect="1" noChangeArrowheads="1"/>
          </p:cNvPicPr>
          <p:nvPr/>
        </p:nvPicPr>
        <p:blipFill>
          <a:blip r:embed="rId4"/>
          <a:srcRect/>
          <a:stretch>
            <a:fillRect/>
          </a:stretch>
        </p:blipFill>
        <p:spPr bwMode="auto">
          <a:xfrm>
            <a:off x="4652463" y="3268267"/>
            <a:ext cx="3042701" cy="2586296"/>
          </a:xfrm>
          <a:prstGeom prst="rect">
            <a:avLst/>
          </a:prstGeom>
          <a:noFill/>
          <a:ln w="9525">
            <a:noFill/>
            <a:miter lim="800000"/>
            <a:headEnd/>
            <a:tailEnd/>
          </a:ln>
          <a:effectLst/>
        </p:spPr>
      </p:pic>
      <p:sp>
        <p:nvSpPr>
          <p:cNvPr id="17" name="Rettangolo 16"/>
          <p:cNvSpPr/>
          <p:nvPr/>
        </p:nvSpPr>
        <p:spPr>
          <a:xfrm>
            <a:off x="112326" y="3327485"/>
            <a:ext cx="4340922" cy="1754326"/>
          </a:xfrm>
          <a:prstGeom prst="rect">
            <a:avLst/>
          </a:prstGeom>
        </p:spPr>
        <p:txBody>
          <a:bodyPr wrap="square">
            <a:spAutoFit/>
          </a:bodyPr>
          <a:lstStyle/>
          <a:p>
            <a:r>
              <a:rPr lang="en-US" dirty="0" smtClean="0"/>
              <a:t>It is the original method proposed by Hurst. See: Montanari, A., </a:t>
            </a:r>
            <a:r>
              <a:rPr lang="en-US" dirty="0" err="1" smtClean="0"/>
              <a:t>Rosso</a:t>
            </a:r>
            <a:r>
              <a:rPr lang="en-US" dirty="0" smtClean="0"/>
              <a:t>, R., &amp; </a:t>
            </a:r>
            <a:r>
              <a:rPr lang="en-US" dirty="0" err="1" smtClean="0"/>
              <a:t>Taqqu</a:t>
            </a:r>
            <a:r>
              <a:rPr lang="en-US" dirty="0" smtClean="0"/>
              <a:t>, M. S. (1997). Fractionally differenced ARIMA models applied to hydrologic time series: Identification, estimation, and simulation. Water resources research, 33(5), 1035-1044.</a:t>
            </a: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asellaDiTesto 5"/>
          <p:cNvSpPr txBox="1"/>
          <p:nvPr/>
        </p:nvSpPr>
        <p:spPr>
          <a:xfrm>
            <a:off x="0" y="0"/>
            <a:ext cx="12192000" cy="861774"/>
          </a:xfrm>
          <a:prstGeom prst="rect">
            <a:avLst/>
          </a:prstGeom>
          <a:noFill/>
        </p:spPr>
        <p:txBody>
          <a:bodyPr wrap="square" rtlCol="0">
            <a:spAutoFit/>
          </a:bodyPr>
          <a:lstStyle/>
          <a:p>
            <a:pPr algn="ctr"/>
            <a:r>
              <a:rPr lang="en-US" sz="3200" b="1" dirty="0" smtClean="0"/>
              <a:t>Uncertainty of climate models</a:t>
            </a:r>
          </a:p>
          <a:p>
            <a:pPr algn="ctr"/>
            <a:r>
              <a:rPr lang="en-US" dirty="0" smtClean="0"/>
              <a:t>(https://www.albertomontanari.it/?q=climatechange)</a:t>
            </a:r>
          </a:p>
        </p:txBody>
      </p:sp>
      <p:sp>
        <p:nvSpPr>
          <p:cNvPr id="9" name="Rettangolo 8"/>
          <p:cNvSpPr/>
          <p:nvPr/>
        </p:nvSpPr>
        <p:spPr>
          <a:xfrm>
            <a:off x="304800" y="1151235"/>
            <a:ext cx="7010400" cy="5355312"/>
          </a:xfrm>
          <a:prstGeom prst="rect">
            <a:avLst/>
          </a:prstGeom>
        </p:spPr>
        <p:txBody>
          <a:bodyPr wrap="square">
            <a:spAutoFit/>
          </a:bodyPr>
          <a:lstStyle/>
          <a:p>
            <a:pPr marL="355600" indent="-355600">
              <a:buFont typeface="Arial" pitchFamily="34" charset="0"/>
              <a:buChar char="•"/>
            </a:pPr>
            <a:r>
              <a:rPr lang="en-US" b="1" dirty="0" smtClean="0"/>
              <a:t>Future scenarios</a:t>
            </a:r>
            <a:r>
              <a:rPr lang="en-US" dirty="0" smtClean="0"/>
              <a:t> are usually obtained through climate models.</a:t>
            </a:r>
          </a:p>
          <a:p>
            <a:pPr marL="355600" indent="-355600">
              <a:buFont typeface="Arial" pitchFamily="34" charset="0"/>
              <a:buChar char="•"/>
            </a:pPr>
            <a:r>
              <a:rPr lang="en-US" dirty="0" smtClean="0"/>
              <a:t>Climate models are not meant to reproduce variables that have been - or could be - observed, but rather </a:t>
            </a:r>
            <a:r>
              <a:rPr lang="en-US" b="1" dirty="0" smtClean="0"/>
              <a:t>to simulate what we could expect in the future if models and assumptions are true</a:t>
            </a:r>
            <a:r>
              <a:rPr lang="en-US" dirty="0" smtClean="0"/>
              <a:t>.</a:t>
            </a:r>
          </a:p>
          <a:p>
            <a:pPr marL="355600" indent="-355600">
              <a:buFont typeface="Arial" pitchFamily="34" charset="0"/>
              <a:buChar char="•"/>
            </a:pPr>
            <a:r>
              <a:rPr lang="en-US" b="1" dirty="0" smtClean="0"/>
              <a:t>Uncertainty for climate simulations cannot be rigorously estimated</a:t>
            </a:r>
            <a:r>
              <a:rPr lang="en-US" dirty="0" smtClean="0"/>
              <a:t>.</a:t>
            </a:r>
          </a:p>
          <a:p>
            <a:pPr marL="355600" indent="-355600">
              <a:buFont typeface="Arial" pitchFamily="34" charset="0"/>
              <a:buChar char="•"/>
            </a:pPr>
            <a:r>
              <a:rPr lang="en-US" b="1" dirty="0" smtClean="0"/>
              <a:t>Ensemble simulations</a:t>
            </a:r>
            <a:r>
              <a:rPr lang="en-US" dirty="0" smtClean="0"/>
              <a:t> with different working hypotheses, boundary conditions and so forth provide information on the sensitivity of model output to the underlying assumptions. </a:t>
            </a:r>
          </a:p>
          <a:p>
            <a:pPr marL="355600" indent="-355600">
              <a:buFont typeface="Arial" pitchFamily="34" charset="0"/>
              <a:buChar char="•"/>
            </a:pPr>
            <a:r>
              <a:rPr lang="en-US" dirty="0" smtClean="0"/>
              <a:t>The resulting simulation envelope, however, only gives an idea of the difference among models and is not a formal estimate of uncertainty. An interesting note is offered by Brown et al. (2012):</a:t>
            </a:r>
          </a:p>
          <a:p>
            <a:pPr marL="355600" indent="-355600"/>
            <a:endParaRPr lang="en-US" sz="800" dirty="0" smtClean="0"/>
          </a:p>
          <a:p>
            <a:pPr marL="355600" indent="-355600"/>
            <a:r>
              <a:rPr lang="en-US" dirty="0" smtClean="0"/>
              <a:t>		</a:t>
            </a:r>
            <a:r>
              <a:rPr lang="en-US" dirty="0" smtClean="0">
                <a:solidFill>
                  <a:srgbClr val="FF0000"/>
                </a:solidFill>
              </a:rPr>
              <a:t>“A problem with this approach is that GCM projections are 	relatively poor scenario generators. They describe a 	“lower bound on the maximum range of uncertainty” 	(</a:t>
            </a:r>
            <a:r>
              <a:rPr lang="en-US" dirty="0" err="1" smtClean="0">
                <a:solidFill>
                  <a:srgbClr val="FF0000"/>
                </a:solidFill>
              </a:rPr>
              <a:t>Stainforth</a:t>
            </a:r>
            <a:r>
              <a:rPr lang="en-US" dirty="0" smtClean="0">
                <a:solidFill>
                  <a:srgbClr val="FF0000"/>
                </a:solidFill>
              </a:rPr>
              <a:t> et al., 2007). ….Larger ensembles are becoming 	available, such as via the climate prediction.net experiment 	(</a:t>
            </a:r>
            <a:r>
              <a:rPr lang="en-US" dirty="0" err="1" smtClean="0">
                <a:solidFill>
                  <a:srgbClr val="FF0000"/>
                </a:solidFill>
              </a:rPr>
              <a:t>Stainforth</a:t>
            </a:r>
            <a:r>
              <a:rPr lang="en-US" dirty="0" smtClean="0">
                <a:solidFill>
                  <a:srgbClr val="FF0000"/>
                </a:solidFill>
              </a:rPr>
              <a:t> et al., 2004) but still face issues of biases that may 	preclude the discovery of plausible climate risks.” </a:t>
            </a:r>
          </a:p>
        </p:txBody>
      </p:sp>
      <p:pic>
        <p:nvPicPr>
          <p:cNvPr id="8193" name="Picture 1"/>
          <p:cNvPicPr>
            <a:picLocks noChangeAspect="1" noChangeArrowheads="1"/>
          </p:cNvPicPr>
          <p:nvPr/>
        </p:nvPicPr>
        <p:blipFill>
          <a:blip r:embed="rId2"/>
          <a:srcRect/>
          <a:stretch>
            <a:fillRect/>
          </a:stretch>
        </p:blipFill>
        <p:spPr bwMode="auto">
          <a:xfrm>
            <a:off x="7366000" y="1436784"/>
            <a:ext cx="4546600" cy="3246341"/>
          </a:xfrm>
          <a:prstGeom prst="rect">
            <a:avLst/>
          </a:prstGeom>
          <a:noFill/>
          <a:ln w="9525">
            <a:noFill/>
            <a:miter lim="800000"/>
            <a:headEnd/>
            <a:tailEnd/>
          </a:ln>
          <a:effectLst/>
        </p:spPr>
      </p:pic>
      <p:sp>
        <p:nvSpPr>
          <p:cNvPr id="8" name="Rettangolo 7"/>
          <p:cNvSpPr/>
          <p:nvPr/>
        </p:nvSpPr>
        <p:spPr>
          <a:xfrm>
            <a:off x="7124700" y="4719935"/>
            <a:ext cx="4838700" cy="461665"/>
          </a:xfrm>
          <a:prstGeom prst="rect">
            <a:avLst/>
          </a:prstGeom>
        </p:spPr>
        <p:txBody>
          <a:bodyPr wrap="square">
            <a:spAutoFit/>
          </a:bodyPr>
          <a:lstStyle/>
          <a:p>
            <a:pPr algn="ctr"/>
            <a:r>
              <a:rPr lang="en-US" sz="1200" dirty="0" smtClean="0"/>
              <a:t>Climate model predictions for global warming under a given (SRES-A2) emissions scenario relative to global average temperatures in 2000. </a:t>
            </a:r>
            <a:endParaRPr lang="it-IT" sz="1200" dirty="0"/>
          </a:p>
        </p:txBody>
      </p:sp>
      <p:grpSp>
        <p:nvGrpSpPr>
          <p:cNvPr id="2" name="Gruppo 13"/>
          <p:cNvGrpSpPr/>
          <p:nvPr/>
        </p:nvGrpSpPr>
        <p:grpSpPr>
          <a:xfrm>
            <a:off x="304800" y="1151235"/>
            <a:ext cx="11633200" cy="4947166"/>
            <a:chOff x="304800" y="948035"/>
            <a:chExt cx="11633200" cy="4947166"/>
          </a:xfrm>
        </p:grpSpPr>
        <p:sp>
          <p:nvSpPr>
            <p:cNvPr id="7" name="Rettangolo 6"/>
            <p:cNvSpPr/>
            <p:nvPr/>
          </p:nvSpPr>
          <p:spPr>
            <a:xfrm>
              <a:off x="444500" y="5525869"/>
              <a:ext cx="11493500" cy="369332"/>
            </a:xfrm>
            <a:prstGeom prst="rect">
              <a:avLst/>
            </a:prstGeom>
          </p:spPr>
          <p:txBody>
            <a:bodyPr wrap="square">
              <a:spAutoFit/>
            </a:bodyPr>
            <a:lstStyle/>
            <a:p>
              <a:pPr marL="355600" indent="-355600"/>
              <a:r>
                <a:rPr lang="en-US" dirty="0" smtClean="0"/>
                <a:t>See also the recent interesting contribution by </a:t>
              </a:r>
              <a:r>
                <a:rPr lang="en-US" dirty="0" err="1" smtClean="0"/>
                <a:t>Padrón</a:t>
              </a:r>
              <a:r>
                <a:rPr lang="en-US" dirty="0" smtClean="0"/>
                <a:t> et al. (2019). See Koutsoyiannis et al. (2008) </a:t>
              </a:r>
            </a:p>
          </p:txBody>
        </p:sp>
        <p:sp>
          <p:nvSpPr>
            <p:cNvPr id="10" name="Rettangolo 9"/>
            <p:cNvSpPr/>
            <p:nvPr/>
          </p:nvSpPr>
          <p:spPr>
            <a:xfrm>
              <a:off x="304800" y="948035"/>
              <a:ext cx="7010400" cy="4093428"/>
            </a:xfrm>
            <a:prstGeom prst="rect">
              <a:avLst/>
            </a:prstGeom>
          </p:spPr>
          <p:txBody>
            <a:bodyPr wrap="square">
              <a:spAutoFit/>
            </a:bodyPr>
            <a:lstStyle/>
            <a:p>
              <a:pPr marL="355600" indent="-355600">
                <a:buFont typeface="Arial" pitchFamily="34" charset="0"/>
                <a:buChar char="•"/>
              </a:pPr>
              <a:r>
                <a:rPr lang="en-US" b="1" dirty="0" smtClean="0"/>
                <a:t>Future scenarios</a:t>
              </a:r>
              <a:r>
                <a:rPr lang="en-US" dirty="0" smtClean="0"/>
                <a:t> are usually obtained through climate models.</a:t>
              </a:r>
            </a:p>
            <a:p>
              <a:pPr marL="355600" indent="-355600">
                <a:buFont typeface="Arial" pitchFamily="34" charset="0"/>
                <a:buChar char="•"/>
              </a:pPr>
              <a:r>
                <a:rPr lang="en-US" dirty="0" smtClean="0"/>
                <a:t>Climate models are not meant to reproduce variables that have been - or could be - observed, but rather </a:t>
              </a:r>
              <a:r>
                <a:rPr lang="en-US" b="1" dirty="0" smtClean="0"/>
                <a:t>to simulate what we could expect in the future if models and assumptions are true</a:t>
              </a:r>
              <a:r>
                <a:rPr lang="en-US" dirty="0" smtClean="0"/>
                <a:t>.</a:t>
              </a:r>
            </a:p>
            <a:p>
              <a:pPr marL="355600" indent="-355600">
                <a:buFont typeface="Arial" pitchFamily="34" charset="0"/>
                <a:buChar char="•"/>
              </a:pPr>
              <a:r>
                <a:rPr lang="en-US" b="1" dirty="0" smtClean="0"/>
                <a:t>Uncertainty for climate simulations cannot be rigorously estimated</a:t>
              </a:r>
              <a:r>
                <a:rPr lang="en-US" dirty="0" smtClean="0"/>
                <a:t>.</a:t>
              </a:r>
            </a:p>
            <a:p>
              <a:pPr marL="355600" indent="-355600">
                <a:buFont typeface="Arial" pitchFamily="34" charset="0"/>
                <a:buChar char="•"/>
              </a:pPr>
              <a:r>
                <a:rPr lang="en-US" b="1" dirty="0" smtClean="0"/>
                <a:t>Ensemble simulations</a:t>
              </a:r>
              <a:r>
                <a:rPr lang="en-US" dirty="0" smtClean="0"/>
                <a:t> with different working hypotheses, boundary conditions and so forth provide information on the sensitivity of model output to the underlying assumptions. </a:t>
              </a:r>
            </a:p>
            <a:p>
              <a:pPr marL="355600" indent="-355600">
                <a:buFont typeface="Arial" pitchFamily="34" charset="0"/>
                <a:buChar char="•"/>
              </a:pPr>
              <a:r>
                <a:rPr lang="en-US" dirty="0" smtClean="0"/>
                <a:t>The resulting simulation envelope, however, only gives an idea of the difference among models and is not a formal estimate of uncertainty. Another interesting note by Joseph et al. (2018)::</a:t>
              </a:r>
            </a:p>
            <a:p>
              <a:pPr marL="355600" indent="-355600"/>
              <a:endParaRPr lang="en-US" sz="800" dirty="0" smtClean="0"/>
            </a:p>
            <a:p>
              <a:pPr marL="355600" indent="-355600"/>
              <a:r>
                <a:rPr lang="en-US" dirty="0" smtClean="0"/>
                <a:t>		</a:t>
              </a:r>
              <a:r>
                <a:rPr lang="en-US" dirty="0" smtClean="0">
                  <a:solidFill>
                    <a:srgbClr val="FF0000"/>
                  </a:solidFill>
                </a:rPr>
                <a:t>“from hydrological point of view, the multi-model climate 	change projections collectively do not provide any confidence 	to use them for adaptation.”</a:t>
              </a:r>
            </a:p>
          </p:txBody>
        </p:sp>
      </p:grpSp>
      <p:sp>
        <p:nvSpPr>
          <p:cNvPr id="11" name="CasellaDiTesto 10"/>
          <p:cNvSpPr txBox="1"/>
          <p:nvPr/>
        </p:nvSpPr>
        <p:spPr>
          <a:xfrm>
            <a:off x="2727412" y="6623549"/>
            <a:ext cx="6741333" cy="246221"/>
          </a:xfrm>
          <a:prstGeom prst="rect">
            <a:avLst/>
          </a:prstGeom>
          <a:solidFill>
            <a:schemeClr val="bg1"/>
          </a:solidFill>
        </p:spPr>
        <p:txBody>
          <a:bodyPr wrap="square">
            <a:spAutoFit/>
          </a:bodyPr>
          <a:lstStyle/>
          <a:p>
            <a:pPr marL="0" marR="0" indent="0" algn="ctr" defTabSz="914400" rtl="0" eaLnBrk="1" fontAlgn="base" latinLnBrk="0" hangingPunct="1">
              <a:lnSpc>
                <a:spcPct val="100000"/>
              </a:lnSpc>
              <a:spcBef>
                <a:spcPct val="0"/>
              </a:spcBef>
              <a:spcAft>
                <a:spcPct val="0"/>
              </a:spcAft>
              <a:buClrTx/>
              <a:buSzTx/>
              <a:buFontTx/>
              <a:buNone/>
              <a:tabLst/>
              <a:defRPr/>
            </a:pPr>
            <a:r>
              <a:rPr lang="it-IT" sz="1000" b="1" u="none" dirty="0" err="1" smtClean="0"/>
              <a:t>This</a:t>
            </a:r>
            <a:r>
              <a:rPr lang="it-IT" sz="1000" b="1" u="none" dirty="0" smtClean="0"/>
              <a:t> </a:t>
            </a:r>
            <a:r>
              <a:rPr lang="it-IT" sz="1000" b="1" u="none" dirty="0" err="1" smtClean="0"/>
              <a:t>presentation</a:t>
            </a:r>
            <a:r>
              <a:rPr lang="it-IT" sz="1000" b="1" u="none" dirty="0" smtClean="0"/>
              <a:t> </a:t>
            </a:r>
            <a:r>
              <a:rPr lang="it-IT" sz="1000" b="1" u="none" dirty="0" err="1" smtClean="0"/>
              <a:t>is</a:t>
            </a:r>
            <a:r>
              <a:rPr lang="it-IT" sz="1000" b="1" u="none" baseline="0" dirty="0" smtClean="0"/>
              <a:t> </a:t>
            </a:r>
            <a:r>
              <a:rPr lang="it-IT" sz="1000" b="1" u="none" baseline="0" dirty="0" err="1" smtClean="0"/>
              <a:t>available</a:t>
            </a:r>
            <a:r>
              <a:rPr lang="it-IT" sz="1000" b="1" u="none" baseline="0" dirty="0" smtClean="0"/>
              <a:t> </a:t>
            </a:r>
            <a:r>
              <a:rPr lang="it-IT" sz="1000" b="1" u="none" dirty="0" smtClean="0"/>
              <a:t>at the web </a:t>
            </a:r>
            <a:r>
              <a:rPr lang="it-IT" sz="1000" b="1" u="none" dirty="0" err="1" smtClean="0"/>
              <a:t>address</a:t>
            </a:r>
            <a:r>
              <a:rPr lang="it-IT" sz="1000" b="1" u="none" dirty="0" smtClean="0"/>
              <a:t> http</a:t>
            </a:r>
            <a:r>
              <a:rPr lang="it-IT" sz="1000" b="1" u="none" dirty="0"/>
              <a:t>://</a:t>
            </a:r>
            <a:r>
              <a:rPr lang="it-IT" sz="1000" b="1" u="none" dirty="0" smtClean="0"/>
              <a:t>www.albertomontanari.it – E-mail</a:t>
            </a:r>
            <a:r>
              <a:rPr lang="it-IT" sz="1000" b="1" u="none" kern="1200" dirty="0" smtClean="0">
                <a:solidFill>
                  <a:schemeClr val="tx1"/>
                </a:solidFill>
                <a:latin typeface="Arial" charset="0"/>
                <a:ea typeface="+mn-ea"/>
                <a:cs typeface="+mn-cs"/>
              </a:rPr>
              <a:t>: alberto.montanari@unibo.it</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2000"/>
                                        <p:tgtEl>
                                          <p:spTgt spid="9"/>
                                        </p:tgtEl>
                                      </p:cBhvr>
                                    </p:animEffect>
                                  </p:childTnLst>
                                  <p:subTnLst>
                                    <p:set>
                                      <p:cBhvr override="childStyle">
                                        <p:cTn dur="1" fill="hold" display="0" masterRel="nextClick" afterEffect="1"/>
                                        <p:tgtEl>
                                          <p:spTgt spid="9"/>
                                        </p:tgtEl>
                                        <p:attrNameLst>
                                          <p:attrName>style.visibility</p:attrName>
                                        </p:attrNameLst>
                                      </p:cBhvr>
                                      <p:to>
                                        <p:strVal val="hidden"/>
                                      </p:to>
                                    </p:set>
                                  </p:sub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2"/>
          <p:cNvPicPr>
            <a:picLocks noChangeAspect="1" noChangeArrowheads="1"/>
          </p:cNvPicPr>
          <p:nvPr/>
        </p:nvPicPr>
        <p:blipFill>
          <a:blip r:embed="rId2"/>
          <a:srcRect b="43008"/>
          <a:stretch>
            <a:fillRect/>
          </a:stretch>
        </p:blipFill>
        <p:spPr bwMode="auto">
          <a:xfrm>
            <a:off x="0" y="5858326"/>
            <a:ext cx="12192000" cy="1004007"/>
          </a:xfrm>
          <a:prstGeom prst="rect">
            <a:avLst/>
          </a:prstGeom>
          <a:noFill/>
          <a:ln w="9525">
            <a:noFill/>
            <a:miter lim="800000"/>
            <a:headEnd/>
            <a:tailEnd/>
          </a:ln>
          <a:effectLst/>
        </p:spPr>
      </p:pic>
      <p:sp>
        <p:nvSpPr>
          <p:cNvPr id="6" name="CasellaDiTesto 5"/>
          <p:cNvSpPr txBox="1"/>
          <p:nvPr/>
        </p:nvSpPr>
        <p:spPr>
          <a:xfrm>
            <a:off x="0" y="0"/>
            <a:ext cx="12192000" cy="584775"/>
          </a:xfrm>
          <a:prstGeom prst="rect">
            <a:avLst/>
          </a:prstGeom>
          <a:noFill/>
        </p:spPr>
        <p:txBody>
          <a:bodyPr wrap="square" rtlCol="0">
            <a:spAutoFit/>
          </a:bodyPr>
          <a:lstStyle/>
          <a:p>
            <a:pPr algn="ctr"/>
            <a:r>
              <a:rPr lang="en-US" sz="3200" b="1" dirty="0" smtClean="0"/>
              <a:t>Take </a:t>
            </a:r>
            <a:r>
              <a:rPr lang="en-US" sz="3200" b="1" smtClean="0"/>
              <a:t>home message</a:t>
            </a:r>
            <a:endParaRPr lang="en-US" sz="3200" b="1" dirty="0" smtClean="0"/>
          </a:p>
        </p:txBody>
      </p:sp>
      <p:sp>
        <p:nvSpPr>
          <p:cNvPr id="8" name="Rettangolo 7"/>
          <p:cNvSpPr/>
          <p:nvPr/>
        </p:nvSpPr>
        <p:spPr>
          <a:xfrm>
            <a:off x="114300" y="715785"/>
            <a:ext cx="9599716" cy="5355312"/>
          </a:xfrm>
          <a:prstGeom prst="rect">
            <a:avLst/>
          </a:prstGeom>
        </p:spPr>
        <p:txBody>
          <a:bodyPr wrap="square">
            <a:spAutoFit/>
          </a:bodyPr>
          <a:lstStyle/>
          <a:p>
            <a:pPr marL="171450" indent="-171450">
              <a:buFont typeface="Arial" pitchFamily="34" charset="0"/>
              <a:buChar char="•"/>
            </a:pPr>
            <a:r>
              <a:rPr lang="en-US" dirty="0" smtClean="0"/>
              <a:t>Modern society is unprepared to cope with climate change and climate variability. Exposed values are much higher than in the past and therefore social sensitivity to extremes is dramatically increased.</a:t>
            </a:r>
          </a:p>
          <a:p>
            <a:pPr marL="171450" indent="-171450">
              <a:buFont typeface="Arial" pitchFamily="34" charset="0"/>
              <a:buChar char="•"/>
            </a:pPr>
            <a:endParaRPr lang="en-US" dirty="0" smtClean="0"/>
          </a:p>
          <a:p>
            <a:pPr marL="171450" indent="-171450">
              <a:buFont typeface="Arial" pitchFamily="34" charset="0"/>
              <a:buChar char="•"/>
            </a:pPr>
            <a:r>
              <a:rPr lang="en-US" dirty="0" smtClean="0"/>
              <a:t>We need to set up strategies for increasing the resilience of modern society. </a:t>
            </a:r>
            <a:r>
              <a:rPr lang="en-US" dirty="0" smtClean="0">
                <a:solidFill>
                  <a:srgbClr val="FF0000"/>
                </a:solidFill>
              </a:rPr>
              <a:t>We need to focus on adaptation to climate change and variability</a:t>
            </a:r>
            <a:r>
              <a:rPr lang="en-US" dirty="0" smtClean="0"/>
              <a:t>.</a:t>
            </a:r>
          </a:p>
          <a:p>
            <a:pPr marL="171450" indent="-171450">
              <a:buFont typeface="Arial" pitchFamily="34" charset="0"/>
              <a:buChar char="•"/>
            </a:pPr>
            <a:endParaRPr lang="en-US" dirty="0" smtClean="0"/>
          </a:p>
          <a:p>
            <a:pPr marL="171450" indent="-171450">
              <a:buFont typeface="Arial" pitchFamily="34" charset="0"/>
              <a:buChar char="•"/>
            </a:pPr>
            <a:r>
              <a:rPr lang="en-US" dirty="0" smtClean="0"/>
              <a:t>Climate models are not conceived to provide support to engineering design. Climate change adaptation strategies should be planned by fully accounting for uncertainty.</a:t>
            </a:r>
          </a:p>
          <a:p>
            <a:pPr marL="171450" indent="-171450">
              <a:buFont typeface="Arial" pitchFamily="34" charset="0"/>
              <a:buChar char="•"/>
            </a:pPr>
            <a:endParaRPr lang="en-US" dirty="0" smtClean="0"/>
          </a:p>
          <a:p>
            <a:pPr marL="171450" indent="-171450">
              <a:buFont typeface="Arial" pitchFamily="34" charset="0"/>
              <a:buChar char="•"/>
            </a:pPr>
            <a:r>
              <a:rPr lang="en-US" dirty="0" smtClean="0"/>
              <a:t>We need a research agenda to better investigate the connection with long term cycles and physical behaviors of the water cycle.</a:t>
            </a:r>
          </a:p>
          <a:p>
            <a:pPr marL="171450" indent="-171450">
              <a:buFont typeface="Arial" pitchFamily="34" charset="0"/>
              <a:buChar char="•"/>
            </a:pPr>
            <a:endParaRPr lang="en-US" dirty="0" smtClean="0"/>
          </a:p>
          <a:p>
            <a:pPr marL="171450" indent="-171450">
              <a:buFont typeface="Arial" pitchFamily="34" charset="0"/>
              <a:buChar char="•"/>
            </a:pPr>
            <a:r>
              <a:rPr lang="en-US" dirty="0" smtClean="0"/>
              <a:t>Don’t assume that the climate system is perfectly known. It is not! If we assume certainty when dealing with climate we will for sure end up with a failure. We need to take into proper account our lack of knowledge and the inherent randomness of the considered system. When </a:t>
            </a:r>
            <a:r>
              <a:rPr lang="en-US" dirty="0" err="1" smtClean="0"/>
              <a:t>dealingwith</a:t>
            </a:r>
            <a:r>
              <a:rPr lang="en-US" dirty="0" smtClean="0"/>
              <a:t> climate and hydrology, accounting for uncertainty is a necessary prerequisite for improving resilience.</a:t>
            </a:r>
          </a:p>
          <a:p>
            <a:pPr marL="171450" indent="-171450"/>
            <a:endParaRPr lang="en-US" dirty="0" smtClean="0"/>
          </a:p>
        </p:txBody>
      </p:sp>
      <p:sp>
        <p:nvSpPr>
          <p:cNvPr id="14" name="CasellaDiTesto 13"/>
          <p:cNvSpPr txBox="1"/>
          <p:nvPr/>
        </p:nvSpPr>
        <p:spPr>
          <a:xfrm>
            <a:off x="10153405" y="3488136"/>
            <a:ext cx="1943595" cy="1015663"/>
          </a:xfrm>
          <a:prstGeom prst="rect">
            <a:avLst/>
          </a:prstGeom>
          <a:solidFill>
            <a:schemeClr val="bg1"/>
          </a:solidFill>
        </p:spPr>
        <p:txBody>
          <a:bodyPr wrap="square" rtlCol="0">
            <a:spAutoFit/>
          </a:bodyPr>
          <a:lstStyle/>
          <a:p>
            <a:r>
              <a:rPr lang="it-IT" sz="1200" dirty="0" err="1" smtClean="0"/>
              <a:t>By</a:t>
            </a:r>
            <a:r>
              <a:rPr lang="it-IT" sz="1200" dirty="0" smtClean="0"/>
              <a:t> </a:t>
            </a:r>
            <a:r>
              <a:rPr lang="it-IT" sz="1200" dirty="0" err="1" smtClean="0"/>
              <a:t>Videoplasty.com</a:t>
            </a:r>
            <a:r>
              <a:rPr lang="it-IT" sz="1200" dirty="0" smtClean="0"/>
              <a:t>, CC BY-SA 4.0, https://commons.wikimedia.org/w/index.php?curid=67135363</a:t>
            </a:r>
            <a:endParaRPr lang="it-IT" sz="1200" dirty="0"/>
          </a:p>
        </p:txBody>
      </p:sp>
      <p:pic>
        <p:nvPicPr>
          <p:cNvPr id="1026" name="Picture 2" descr="Z:\home\sturno\Scaricati\Research_Flat_Icon_GIF_Animation.gif"/>
          <p:cNvPicPr>
            <a:picLocks noChangeAspect="1" noChangeArrowheads="1" noCrop="1"/>
          </p:cNvPicPr>
          <p:nvPr/>
        </p:nvPicPr>
        <p:blipFill>
          <a:blip r:embed="rId3"/>
          <a:srcRect/>
          <a:stretch>
            <a:fillRect/>
          </a:stretch>
        </p:blipFill>
        <p:spPr bwMode="auto">
          <a:xfrm>
            <a:off x="10308920" y="1014033"/>
            <a:ext cx="1530779" cy="2429808"/>
          </a:xfrm>
          <a:prstGeom prst="rect">
            <a:avLst/>
          </a:prstGeom>
          <a:noFill/>
        </p:spPr>
      </p:pic>
      <p:sp>
        <p:nvSpPr>
          <p:cNvPr id="7" name="CasellaDiTesto 6"/>
          <p:cNvSpPr txBox="1"/>
          <p:nvPr/>
        </p:nvSpPr>
        <p:spPr>
          <a:xfrm>
            <a:off x="2727412" y="6623549"/>
            <a:ext cx="6741333" cy="246221"/>
          </a:xfrm>
          <a:prstGeom prst="rect">
            <a:avLst/>
          </a:prstGeom>
          <a:solidFill>
            <a:schemeClr val="bg1"/>
          </a:solidFill>
        </p:spPr>
        <p:txBody>
          <a:bodyPr wrap="square">
            <a:spAutoFit/>
          </a:bodyPr>
          <a:lstStyle/>
          <a:p>
            <a:pPr marL="0" marR="0" indent="0" algn="ctr" defTabSz="914400" rtl="0" eaLnBrk="1" fontAlgn="base" latinLnBrk="0" hangingPunct="1">
              <a:lnSpc>
                <a:spcPct val="100000"/>
              </a:lnSpc>
              <a:spcBef>
                <a:spcPct val="0"/>
              </a:spcBef>
              <a:spcAft>
                <a:spcPct val="0"/>
              </a:spcAft>
              <a:buClrTx/>
              <a:buSzTx/>
              <a:buFontTx/>
              <a:buNone/>
              <a:tabLst/>
              <a:defRPr/>
            </a:pPr>
            <a:r>
              <a:rPr lang="it-IT" sz="1000" b="1" u="none" dirty="0" err="1" smtClean="0"/>
              <a:t>This</a:t>
            </a:r>
            <a:r>
              <a:rPr lang="it-IT" sz="1000" b="1" u="none" dirty="0" smtClean="0"/>
              <a:t> </a:t>
            </a:r>
            <a:r>
              <a:rPr lang="it-IT" sz="1000" b="1" u="none" dirty="0" err="1" smtClean="0"/>
              <a:t>presentation</a:t>
            </a:r>
            <a:r>
              <a:rPr lang="it-IT" sz="1000" b="1" u="none" dirty="0" smtClean="0"/>
              <a:t> </a:t>
            </a:r>
            <a:r>
              <a:rPr lang="it-IT" sz="1000" b="1" u="none" dirty="0" err="1" smtClean="0"/>
              <a:t>is</a:t>
            </a:r>
            <a:r>
              <a:rPr lang="it-IT" sz="1000" b="1" u="none" baseline="0" dirty="0" smtClean="0"/>
              <a:t> </a:t>
            </a:r>
            <a:r>
              <a:rPr lang="it-IT" sz="1000" b="1" u="none" baseline="0" dirty="0" err="1" smtClean="0"/>
              <a:t>available</a:t>
            </a:r>
            <a:r>
              <a:rPr lang="it-IT" sz="1000" b="1" u="none" baseline="0" dirty="0" smtClean="0"/>
              <a:t> </a:t>
            </a:r>
            <a:r>
              <a:rPr lang="it-IT" sz="1000" b="1" u="none" dirty="0" smtClean="0"/>
              <a:t>at the web </a:t>
            </a:r>
            <a:r>
              <a:rPr lang="it-IT" sz="1000" b="1" u="none" dirty="0" err="1" smtClean="0"/>
              <a:t>address</a:t>
            </a:r>
            <a:r>
              <a:rPr lang="it-IT" sz="1000" b="1" u="none" dirty="0" smtClean="0"/>
              <a:t> http</a:t>
            </a:r>
            <a:r>
              <a:rPr lang="it-IT" sz="1000" b="1" u="none" dirty="0"/>
              <a:t>://</a:t>
            </a:r>
            <a:r>
              <a:rPr lang="it-IT" sz="1000" b="1" u="none" dirty="0" smtClean="0"/>
              <a:t>www.albertomontanari.it – E-mail</a:t>
            </a:r>
            <a:r>
              <a:rPr lang="it-IT" sz="1000" b="1" u="none" kern="1200" dirty="0" smtClean="0">
                <a:solidFill>
                  <a:schemeClr val="tx1"/>
                </a:solidFill>
                <a:latin typeface="Arial" charset="0"/>
                <a:ea typeface="+mn-ea"/>
                <a:cs typeface="+mn-cs"/>
              </a:rPr>
              <a:t>: alberto.montanari@unibo.it</a:t>
            </a:r>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Picture 2"/>
          <p:cNvPicPr>
            <a:picLocks noChangeAspect="1" noChangeArrowheads="1"/>
          </p:cNvPicPr>
          <p:nvPr/>
        </p:nvPicPr>
        <p:blipFill>
          <a:blip r:embed="rId2"/>
          <a:srcRect b="43008"/>
          <a:stretch>
            <a:fillRect/>
          </a:stretch>
        </p:blipFill>
        <p:spPr bwMode="auto">
          <a:xfrm>
            <a:off x="0" y="5858326"/>
            <a:ext cx="12192000" cy="1004007"/>
          </a:xfrm>
          <a:prstGeom prst="rect">
            <a:avLst/>
          </a:prstGeom>
          <a:noFill/>
          <a:ln w="9525">
            <a:noFill/>
            <a:miter lim="800000"/>
            <a:headEnd/>
            <a:tailEnd/>
          </a:ln>
          <a:effectLst/>
        </p:spPr>
      </p:pic>
      <p:sp>
        <p:nvSpPr>
          <p:cNvPr id="6" name="CasellaDiTesto 5"/>
          <p:cNvSpPr txBox="1"/>
          <p:nvPr/>
        </p:nvSpPr>
        <p:spPr>
          <a:xfrm>
            <a:off x="1181100" y="3467100"/>
            <a:ext cx="9055100" cy="923330"/>
          </a:xfrm>
          <a:prstGeom prst="rect">
            <a:avLst/>
          </a:prstGeom>
          <a:noFill/>
        </p:spPr>
        <p:txBody>
          <a:bodyPr wrap="square" rtlCol="0">
            <a:spAutoFit/>
          </a:bodyPr>
          <a:lstStyle/>
          <a:p>
            <a:pPr algn="ctr"/>
            <a:r>
              <a:rPr lang="en-US" sz="5400" b="1" dirty="0" smtClean="0"/>
              <a:t>Thank you!!</a:t>
            </a:r>
            <a:endParaRPr lang="en-US" sz="5400" b="1" dirty="0" smtClean="0"/>
          </a:p>
        </p:txBody>
      </p:sp>
      <p:sp>
        <p:nvSpPr>
          <p:cNvPr id="8" name="Rettangolo 7"/>
          <p:cNvSpPr/>
          <p:nvPr/>
        </p:nvSpPr>
        <p:spPr>
          <a:xfrm>
            <a:off x="1295400" y="4589285"/>
            <a:ext cx="9599716" cy="830997"/>
          </a:xfrm>
          <a:prstGeom prst="rect">
            <a:avLst/>
          </a:prstGeom>
        </p:spPr>
        <p:txBody>
          <a:bodyPr wrap="square">
            <a:spAutoFit/>
          </a:bodyPr>
          <a:lstStyle/>
          <a:p>
            <a:pPr marL="171450" indent="-171450" algn="ctr"/>
            <a:r>
              <a:rPr lang="en-US" sz="2400" dirty="0" smtClean="0"/>
              <a:t>More information at </a:t>
            </a:r>
            <a:r>
              <a:rPr lang="en-US" sz="2400" dirty="0" smtClean="0">
                <a:hlinkClick r:id="rId3"/>
              </a:rPr>
              <a:t>www.albertomontanari.it</a:t>
            </a:r>
            <a:endParaRPr lang="en-US" sz="2400" dirty="0" smtClean="0"/>
          </a:p>
          <a:p>
            <a:pPr marL="171450" indent="-171450" algn="ctr"/>
            <a:r>
              <a:rPr lang="en-US" sz="2400" dirty="0" smtClean="0"/>
              <a:t>Alberto.montanari@unibo.it</a:t>
            </a:r>
            <a:endParaRPr lang="en-US" sz="2400" dirty="0" smtClean="0"/>
          </a:p>
        </p:txBody>
      </p:sp>
      <p:sp>
        <p:nvSpPr>
          <p:cNvPr id="7" name="CasellaDiTesto 6"/>
          <p:cNvSpPr txBox="1"/>
          <p:nvPr/>
        </p:nvSpPr>
        <p:spPr>
          <a:xfrm>
            <a:off x="2727412" y="6623549"/>
            <a:ext cx="6741333" cy="246221"/>
          </a:xfrm>
          <a:prstGeom prst="rect">
            <a:avLst/>
          </a:prstGeom>
          <a:solidFill>
            <a:schemeClr val="bg1"/>
          </a:solidFill>
        </p:spPr>
        <p:txBody>
          <a:bodyPr wrap="square">
            <a:spAutoFit/>
          </a:bodyPr>
          <a:lstStyle/>
          <a:p>
            <a:pPr marL="0" marR="0" indent="0" algn="ctr" defTabSz="914400" rtl="0" eaLnBrk="1" fontAlgn="base" latinLnBrk="0" hangingPunct="1">
              <a:lnSpc>
                <a:spcPct val="100000"/>
              </a:lnSpc>
              <a:spcBef>
                <a:spcPct val="0"/>
              </a:spcBef>
              <a:spcAft>
                <a:spcPct val="0"/>
              </a:spcAft>
              <a:buClrTx/>
              <a:buSzTx/>
              <a:buFontTx/>
              <a:buNone/>
              <a:tabLst/>
              <a:defRPr/>
            </a:pPr>
            <a:r>
              <a:rPr lang="it-IT" sz="1000" b="1" u="none" dirty="0" err="1" smtClean="0"/>
              <a:t>This</a:t>
            </a:r>
            <a:r>
              <a:rPr lang="it-IT" sz="1000" b="1" u="none" dirty="0" smtClean="0"/>
              <a:t> </a:t>
            </a:r>
            <a:r>
              <a:rPr lang="it-IT" sz="1000" b="1" u="none" dirty="0" err="1" smtClean="0"/>
              <a:t>presentation</a:t>
            </a:r>
            <a:r>
              <a:rPr lang="it-IT" sz="1000" b="1" u="none" dirty="0" smtClean="0"/>
              <a:t> </a:t>
            </a:r>
            <a:r>
              <a:rPr lang="it-IT" sz="1000" b="1" u="none" dirty="0" err="1" smtClean="0"/>
              <a:t>is</a:t>
            </a:r>
            <a:r>
              <a:rPr lang="it-IT" sz="1000" b="1" u="none" baseline="0" dirty="0" smtClean="0"/>
              <a:t> </a:t>
            </a:r>
            <a:r>
              <a:rPr lang="it-IT" sz="1000" b="1" u="none" baseline="0" dirty="0" err="1" smtClean="0"/>
              <a:t>available</a:t>
            </a:r>
            <a:r>
              <a:rPr lang="it-IT" sz="1000" b="1" u="none" baseline="0" dirty="0" smtClean="0"/>
              <a:t> </a:t>
            </a:r>
            <a:r>
              <a:rPr lang="it-IT" sz="1000" b="1" u="none" dirty="0" smtClean="0"/>
              <a:t>at the web </a:t>
            </a:r>
            <a:r>
              <a:rPr lang="it-IT" sz="1000" b="1" u="none" dirty="0" err="1" smtClean="0"/>
              <a:t>address</a:t>
            </a:r>
            <a:r>
              <a:rPr lang="it-IT" sz="1000" b="1" u="none" dirty="0" smtClean="0"/>
              <a:t> http</a:t>
            </a:r>
            <a:r>
              <a:rPr lang="it-IT" sz="1000" b="1" u="none" dirty="0"/>
              <a:t>://</a:t>
            </a:r>
            <a:r>
              <a:rPr lang="it-IT" sz="1000" b="1" u="none" dirty="0" smtClean="0"/>
              <a:t>www.albertomontanari.it – E-mail</a:t>
            </a:r>
            <a:r>
              <a:rPr lang="it-IT" sz="1000" b="1" u="none" kern="1200" dirty="0" smtClean="0">
                <a:solidFill>
                  <a:schemeClr val="tx1"/>
                </a:solidFill>
                <a:latin typeface="Arial" charset="0"/>
                <a:ea typeface="+mn-ea"/>
                <a:cs typeface="+mn-cs"/>
              </a:rPr>
              <a:t>: alberto.montanari@unibo.it</a:t>
            </a:r>
          </a:p>
        </p:txBody>
      </p:sp>
      <p:pic>
        <p:nvPicPr>
          <p:cNvPr id="9" name="Immagine 8" descr="IMG_20180818_162907.jpg"/>
          <p:cNvPicPr>
            <a:picLocks noChangeAspect="1"/>
          </p:cNvPicPr>
          <p:nvPr/>
        </p:nvPicPr>
        <p:blipFill>
          <a:blip r:embed="rId4"/>
          <a:stretch>
            <a:fillRect/>
          </a:stretch>
        </p:blipFill>
        <p:spPr>
          <a:xfrm>
            <a:off x="0" y="0"/>
            <a:ext cx="6206266" cy="3492500"/>
          </a:xfrm>
          <a:prstGeom prst="rect">
            <a:avLst/>
          </a:prstGeom>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Immagine 8" descr="Istantanea_2019-10-07_17-24-08.png"/>
          <p:cNvPicPr>
            <a:picLocks noChangeAspect="1"/>
          </p:cNvPicPr>
          <p:nvPr/>
        </p:nvPicPr>
        <p:blipFill>
          <a:blip r:embed="rId3"/>
          <a:stretch>
            <a:fillRect/>
          </a:stretch>
        </p:blipFill>
        <p:spPr>
          <a:xfrm>
            <a:off x="107950" y="1508125"/>
            <a:ext cx="11976100" cy="4375150"/>
          </a:xfrm>
          <a:prstGeom prst="rect">
            <a:avLst/>
          </a:prstGeom>
        </p:spPr>
      </p:pic>
      <p:sp>
        <p:nvSpPr>
          <p:cNvPr id="15" name="CasellaDiTesto 14"/>
          <p:cNvSpPr txBox="1"/>
          <p:nvPr/>
        </p:nvSpPr>
        <p:spPr>
          <a:xfrm>
            <a:off x="0" y="241300"/>
            <a:ext cx="12192000" cy="584775"/>
          </a:xfrm>
          <a:prstGeom prst="rect">
            <a:avLst/>
          </a:prstGeom>
          <a:noFill/>
        </p:spPr>
        <p:txBody>
          <a:bodyPr wrap="square" rtlCol="0">
            <a:spAutoFit/>
          </a:bodyPr>
          <a:lstStyle/>
          <a:p>
            <a:pPr algn="ctr"/>
            <a:r>
              <a:rPr lang="en-US" sz="3200" b="1" dirty="0" smtClean="0"/>
              <a:t>Climate Change and Floods: a tight and complex connection</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asellaDiTesto 5"/>
          <p:cNvSpPr txBox="1"/>
          <p:nvPr/>
        </p:nvSpPr>
        <p:spPr>
          <a:xfrm>
            <a:off x="0" y="0"/>
            <a:ext cx="12192000" cy="861774"/>
          </a:xfrm>
          <a:prstGeom prst="rect">
            <a:avLst/>
          </a:prstGeom>
          <a:noFill/>
        </p:spPr>
        <p:txBody>
          <a:bodyPr wrap="square" rtlCol="0">
            <a:spAutoFit/>
          </a:bodyPr>
          <a:lstStyle/>
          <a:p>
            <a:pPr algn="ctr"/>
            <a:r>
              <a:rPr lang="en-US" sz="3200" b="1" dirty="0" smtClean="0"/>
              <a:t>Climate Change – Temperature</a:t>
            </a:r>
          </a:p>
          <a:p>
            <a:pPr algn="ctr"/>
            <a:r>
              <a:rPr lang="en-US" dirty="0" smtClean="0"/>
              <a:t>(https://www.albertomontanari.it/?q=climatechange)</a:t>
            </a:r>
            <a:endParaRPr lang="en-US" b="1" dirty="0" smtClean="0"/>
          </a:p>
        </p:txBody>
      </p:sp>
      <p:sp>
        <p:nvSpPr>
          <p:cNvPr id="17" name="Rettangolo 16"/>
          <p:cNvSpPr/>
          <p:nvPr/>
        </p:nvSpPr>
        <p:spPr>
          <a:xfrm>
            <a:off x="50800" y="5409444"/>
            <a:ext cx="5419834" cy="1200329"/>
          </a:xfrm>
          <a:prstGeom prst="rect">
            <a:avLst/>
          </a:prstGeom>
          <a:solidFill>
            <a:schemeClr val="bg1"/>
          </a:solidFill>
        </p:spPr>
        <p:txBody>
          <a:bodyPr wrap="square">
            <a:spAutoFit/>
          </a:bodyPr>
          <a:lstStyle/>
          <a:p>
            <a:r>
              <a:rPr lang="en-US" sz="1200" dirty="0" smtClean="0"/>
              <a:t>Global mean surface-temperature change from 1880 to 2017, relative to the 1951–1980 mean. The 1951–1980 mean is 14.19 °C (57.54 °F). The black line is the global annual mean, and the red line is the five-year local regression line. The blue uncertainty bars show a 95% confidence interval. By NASA Goddard Institute for Space Studies (http://data.giss.nasa.gov/gistemp/graphs/), Public Domain (https://commons.wikimedia.org/w/index.php?curid=24363898).</a:t>
            </a:r>
            <a:endParaRPr lang="it-IT" sz="1200" dirty="0"/>
          </a:p>
        </p:txBody>
      </p:sp>
      <p:pic>
        <p:nvPicPr>
          <p:cNvPr id="19458" name="Picture 2"/>
          <p:cNvPicPr>
            <a:picLocks noChangeAspect="1" noChangeArrowheads="1"/>
          </p:cNvPicPr>
          <p:nvPr/>
        </p:nvPicPr>
        <p:blipFill>
          <a:blip r:embed="rId2"/>
          <a:srcRect/>
          <a:stretch>
            <a:fillRect/>
          </a:stretch>
        </p:blipFill>
        <p:spPr bwMode="auto">
          <a:xfrm>
            <a:off x="265114" y="908025"/>
            <a:ext cx="5030786" cy="4414583"/>
          </a:xfrm>
          <a:prstGeom prst="rect">
            <a:avLst/>
          </a:prstGeom>
          <a:noFill/>
          <a:ln w="9525">
            <a:noFill/>
            <a:miter lim="800000"/>
            <a:headEnd/>
            <a:tailEnd/>
          </a:ln>
          <a:effectLst/>
        </p:spPr>
      </p:pic>
      <p:sp>
        <p:nvSpPr>
          <p:cNvPr id="13" name="Rettangolo 12"/>
          <p:cNvSpPr/>
          <p:nvPr/>
        </p:nvSpPr>
        <p:spPr>
          <a:xfrm>
            <a:off x="5749577" y="5424774"/>
            <a:ext cx="5953659" cy="646331"/>
          </a:xfrm>
          <a:prstGeom prst="rect">
            <a:avLst/>
          </a:prstGeom>
          <a:solidFill>
            <a:schemeClr val="bg1"/>
          </a:solidFill>
        </p:spPr>
        <p:txBody>
          <a:bodyPr wrap="square">
            <a:spAutoFit/>
          </a:bodyPr>
          <a:lstStyle/>
          <a:p>
            <a:r>
              <a:rPr lang="en-US" sz="1200" dirty="0" smtClean="0"/>
              <a:t>From: Koutsoyiannis, D. (2013). Hydrology and change. </a:t>
            </a:r>
            <a:r>
              <a:rPr lang="en-US" sz="1200" i="1" dirty="0" smtClean="0"/>
              <a:t>Hydrological Sciences Journal</a:t>
            </a:r>
            <a:r>
              <a:rPr lang="en-US" sz="1200" dirty="0" smtClean="0"/>
              <a:t>, </a:t>
            </a:r>
            <a:r>
              <a:rPr lang="en-US" sz="1200" i="1" dirty="0" smtClean="0"/>
              <a:t>58</a:t>
            </a:r>
            <a:r>
              <a:rPr lang="en-US" sz="1200" dirty="0" smtClean="0"/>
              <a:t>(6), 1177-1197.</a:t>
            </a:r>
          </a:p>
          <a:p>
            <a:endParaRPr lang="it-IT" sz="1200" dirty="0"/>
          </a:p>
        </p:txBody>
      </p:sp>
      <p:pic>
        <p:nvPicPr>
          <p:cNvPr id="3" name="Picture 2"/>
          <p:cNvPicPr>
            <a:picLocks noChangeAspect="1" noChangeArrowheads="1"/>
          </p:cNvPicPr>
          <p:nvPr/>
        </p:nvPicPr>
        <p:blipFill>
          <a:blip r:embed="rId3"/>
          <a:srcRect/>
          <a:stretch>
            <a:fillRect/>
          </a:stretch>
        </p:blipFill>
        <p:spPr bwMode="auto">
          <a:xfrm>
            <a:off x="5713311" y="1103580"/>
            <a:ext cx="6461358" cy="4272455"/>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asellaDiTesto 5"/>
          <p:cNvSpPr txBox="1"/>
          <p:nvPr/>
        </p:nvSpPr>
        <p:spPr>
          <a:xfrm>
            <a:off x="0" y="0"/>
            <a:ext cx="12192000" cy="861774"/>
          </a:xfrm>
          <a:prstGeom prst="rect">
            <a:avLst/>
          </a:prstGeom>
          <a:noFill/>
        </p:spPr>
        <p:txBody>
          <a:bodyPr wrap="square" rtlCol="0">
            <a:spAutoFit/>
          </a:bodyPr>
          <a:lstStyle/>
          <a:p>
            <a:pPr algn="ctr"/>
            <a:r>
              <a:rPr lang="en-US" sz="3200" b="1" dirty="0" smtClean="0"/>
              <a:t>Climate Change – Sea level</a:t>
            </a:r>
          </a:p>
          <a:p>
            <a:pPr algn="ctr"/>
            <a:r>
              <a:rPr lang="en-US" dirty="0" smtClean="0"/>
              <a:t>(https://www.albertomontanari.it/?q=climatechange)</a:t>
            </a:r>
          </a:p>
        </p:txBody>
      </p:sp>
      <p:sp>
        <p:nvSpPr>
          <p:cNvPr id="17" name="Rettangolo 16"/>
          <p:cNvSpPr/>
          <p:nvPr/>
        </p:nvSpPr>
        <p:spPr>
          <a:xfrm>
            <a:off x="6108700" y="4938236"/>
            <a:ext cx="5765800" cy="1015663"/>
          </a:xfrm>
          <a:prstGeom prst="rect">
            <a:avLst/>
          </a:prstGeom>
          <a:solidFill>
            <a:schemeClr val="bg1"/>
          </a:solidFill>
        </p:spPr>
        <p:txBody>
          <a:bodyPr wrap="square">
            <a:spAutoFit/>
          </a:bodyPr>
          <a:lstStyle/>
          <a:p>
            <a:r>
              <a:rPr lang="en-US" sz="1200" dirty="0" smtClean="0"/>
              <a:t>Changes in sea level since the end of the last glacial episode. This figure was prepared by Robert A. Rohde from published data, and is incorporated into the Global Warming Art project. CC BY-SA 3.0 (https://commons.wikimedia.org/w/index.php?curid=479979).</a:t>
            </a:r>
          </a:p>
          <a:p>
            <a:endParaRPr lang="en-US" sz="1200" dirty="0" smtClean="0"/>
          </a:p>
          <a:p>
            <a:endParaRPr lang="it-IT" sz="1200" dirty="0"/>
          </a:p>
        </p:txBody>
      </p:sp>
      <p:sp>
        <p:nvSpPr>
          <p:cNvPr id="13" name="Rettangolo 12"/>
          <p:cNvSpPr/>
          <p:nvPr/>
        </p:nvSpPr>
        <p:spPr>
          <a:xfrm>
            <a:off x="304800" y="4925536"/>
            <a:ext cx="5435600" cy="1569660"/>
          </a:xfrm>
          <a:prstGeom prst="rect">
            <a:avLst/>
          </a:prstGeom>
          <a:solidFill>
            <a:schemeClr val="bg1"/>
          </a:solidFill>
        </p:spPr>
        <p:txBody>
          <a:bodyPr wrap="square">
            <a:spAutoFit/>
          </a:bodyPr>
          <a:lstStyle/>
          <a:p>
            <a:r>
              <a:rPr lang="en-US" sz="1200" dirty="0" smtClean="0"/>
              <a:t>Global mean sea level reconstructions over the period 1880-2012. Black line shows the three-year moving average. Red line shows data derived from satellite measurements. Data derived from 23 different gauges. By Robert A. Rohde, modified by A. Montanari - </a:t>
            </a:r>
            <a:r>
              <a:rPr lang="en-US" sz="1200" dirty="0" err="1" smtClean="0"/>
              <a:t>Image:Recent</a:t>
            </a:r>
            <a:r>
              <a:rPr lang="en-US" sz="1200" dirty="0" smtClean="0"/>
              <a:t> Sea Level Rise.png by Robert A. Rohde. This figure was prepared by Robert A. Rohde from published data, and is incorporated into the Global Warming Art project. Translation in </a:t>
            </a:r>
            <a:r>
              <a:rPr lang="en-US" sz="1200" dirty="0" err="1" smtClean="0"/>
              <a:t>french</a:t>
            </a:r>
            <a:r>
              <a:rPr lang="en-US" sz="1200" dirty="0" smtClean="0"/>
              <a:t> and conversion to </a:t>
            </a:r>
            <a:r>
              <a:rPr lang="en-US" sz="1200" dirty="0" err="1" smtClean="0"/>
              <a:t>svg</a:t>
            </a:r>
            <a:r>
              <a:rPr lang="en-US" sz="1200" dirty="0" smtClean="0"/>
              <a:t> was done by </a:t>
            </a:r>
            <a:r>
              <a:rPr lang="en-US" sz="1200" dirty="0" err="1" smtClean="0"/>
              <a:t>SuperManu</a:t>
            </a:r>
            <a:r>
              <a:rPr lang="en-US" sz="1200" dirty="0" smtClean="0"/>
              <a:t>, CC BY-SA 3.0 (https://commons.wikimedia.org/w/index.php?curid=3003623).</a:t>
            </a:r>
            <a:endParaRPr lang="it-IT" sz="1200" dirty="0"/>
          </a:p>
        </p:txBody>
      </p:sp>
      <p:pic>
        <p:nvPicPr>
          <p:cNvPr id="20481" name="Picture 1"/>
          <p:cNvPicPr>
            <a:picLocks noChangeAspect="1" noChangeArrowheads="1"/>
          </p:cNvPicPr>
          <p:nvPr/>
        </p:nvPicPr>
        <p:blipFill>
          <a:blip r:embed="rId2"/>
          <a:srcRect/>
          <a:stretch>
            <a:fillRect/>
          </a:stretch>
        </p:blipFill>
        <p:spPr bwMode="auto">
          <a:xfrm>
            <a:off x="6537325" y="1223963"/>
            <a:ext cx="5010150" cy="3419475"/>
          </a:xfrm>
          <a:prstGeom prst="rect">
            <a:avLst/>
          </a:prstGeom>
          <a:noFill/>
          <a:ln w="9525">
            <a:noFill/>
            <a:miter lim="800000"/>
            <a:headEnd/>
            <a:tailEnd/>
          </a:ln>
          <a:effectLst/>
        </p:spPr>
      </p:pic>
      <p:pic>
        <p:nvPicPr>
          <p:cNvPr id="20482" name="Picture 2"/>
          <p:cNvPicPr>
            <a:picLocks noChangeAspect="1" noChangeArrowheads="1"/>
          </p:cNvPicPr>
          <p:nvPr/>
        </p:nvPicPr>
        <p:blipFill>
          <a:blip r:embed="rId3"/>
          <a:srcRect/>
          <a:stretch>
            <a:fillRect/>
          </a:stretch>
        </p:blipFill>
        <p:spPr bwMode="auto">
          <a:xfrm>
            <a:off x="639764" y="1130299"/>
            <a:ext cx="4908030" cy="3609975"/>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asellaDiTesto 5"/>
          <p:cNvSpPr txBox="1"/>
          <p:nvPr/>
        </p:nvSpPr>
        <p:spPr>
          <a:xfrm>
            <a:off x="0" y="0"/>
            <a:ext cx="12192000" cy="861774"/>
          </a:xfrm>
          <a:prstGeom prst="rect">
            <a:avLst/>
          </a:prstGeom>
          <a:noFill/>
        </p:spPr>
        <p:txBody>
          <a:bodyPr wrap="square" rtlCol="0">
            <a:spAutoFit/>
          </a:bodyPr>
          <a:lstStyle/>
          <a:p>
            <a:pPr algn="ctr"/>
            <a:r>
              <a:rPr lang="en-US" sz="3200" b="1" dirty="0" smtClean="0"/>
              <a:t>Predicted changes in the future</a:t>
            </a:r>
          </a:p>
          <a:p>
            <a:pPr algn="ctr"/>
            <a:r>
              <a:rPr lang="en-US" dirty="0" smtClean="0"/>
              <a:t>(https://www.albertomontanari.it/?q=climatechange)</a:t>
            </a:r>
          </a:p>
        </p:txBody>
      </p:sp>
      <p:sp>
        <p:nvSpPr>
          <p:cNvPr id="13" name="Rettangolo 12"/>
          <p:cNvSpPr/>
          <p:nvPr/>
        </p:nvSpPr>
        <p:spPr>
          <a:xfrm>
            <a:off x="139700" y="5092700"/>
            <a:ext cx="8661400" cy="461665"/>
          </a:xfrm>
          <a:prstGeom prst="rect">
            <a:avLst/>
          </a:prstGeom>
          <a:solidFill>
            <a:schemeClr val="bg1"/>
          </a:solidFill>
        </p:spPr>
        <p:txBody>
          <a:bodyPr wrap="square">
            <a:spAutoFit/>
          </a:bodyPr>
          <a:lstStyle/>
          <a:p>
            <a:pPr algn="ctr"/>
            <a:r>
              <a:rPr lang="en-US" sz="1200" dirty="0" smtClean="0"/>
              <a:t>IPCC AR5 global temperature and sea level rise projections for 2046-2065 and 2081-2100 [IPCC AR5 WG I Summary for Policy Makers Table SPM.2].</a:t>
            </a:r>
            <a:endParaRPr lang="it-IT" sz="1200" dirty="0"/>
          </a:p>
        </p:txBody>
      </p:sp>
      <p:pic>
        <p:nvPicPr>
          <p:cNvPr id="2050" name="Picture 2"/>
          <p:cNvPicPr>
            <a:picLocks noChangeAspect="1" noChangeArrowheads="1"/>
          </p:cNvPicPr>
          <p:nvPr/>
        </p:nvPicPr>
        <p:blipFill>
          <a:blip r:embed="rId2"/>
          <a:srcRect/>
          <a:stretch>
            <a:fillRect/>
          </a:stretch>
        </p:blipFill>
        <p:spPr bwMode="auto">
          <a:xfrm>
            <a:off x="9144000" y="4810760"/>
            <a:ext cx="3048000" cy="2047240"/>
          </a:xfrm>
          <a:prstGeom prst="rect">
            <a:avLst/>
          </a:prstGeom>
          <a:noFill/>
          <a:ln w="9525">
            <a:noFill/>
            <a:miter lim="800000"/>
            <a:headEnd/>
            <a:tailEnd/>
          </a:ln>
          <a:effectLst/>
        </p:spPr>
      </p:pic>
      <p:pic>
        <p:nvPicPr>
          <p:cNvPr id="21506" name="Picture 2"/>
          <p:cNvPicPr>
            <a:picLocks noChangeAspect="1" noChangeArrowheads="1"/>
          </p:cNvPicPr>
          <p:nvPr/>
        </p:nvPicPr>
        <p:blipFill>
          <a:blip r:embed="rId3"/>
          <a:srcRect/>
          <a:stretch>
            <a:fillRect/>
          </a:stretch>
        </p:blipFill>
        <p:spPr bwMode="auto">
          <a:xfrm>
            <a:off x="290512" y="1459023"/>
            <a:ext cx="9196388" cy="3587640"/>
          </a:xfrm>
          <a:prstGeom prst="rect">
            <a:avLst/>
          </a:prstGeom>
          <a:noFill/>
          <a:ln w="9525">
            <a:noFill/>
            <a:miter lim="800000"/>
            <a:headEnd/>
            <a:tailEnd/>
          </a:ln>
          <a:effectLst/>
        </p:spPr>
      </p:pic>
      <p:sp>
        <p:nvSpPr>
          <p:cNvPr id="9" name="Rettangolo 8"/>
          <p:cNvSpPr/>
          <p:nvPr/>
        </p:nvSpPr>
        <p:spPr>
          <a:xfrm>
            <a:off x="5702300" y="6477000"/>
            <a:ext cx="3479800" cy="369332"/>
          </a:xfrm>
          <a:prstGeom prst="rect">
            <a:avLst/>
          </a:prstGeom>
        </p:spPr>
        <p:txBody>
          <a:bodyPr wrap="square">
            <a:spAutoFit/>
          </a:bodyPr>
          <a:lstStyle/>
          <a:p>
            <a:pPr algn="r"/>
            <a:r>
              <a:rPr lang="en-US" sz="900" dirty="0" smtClean="0"/>
              <a:t>By Dcpeopleandeventsof2017 - Own work, CC BY-SA 4.0, https://commons.wikimedia.org/w/index.php?curid=58573258</a:t>
            </a:r>
            <a:endParaRPr lang="it-IT" sz="900" dirty="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asellaDiTesto 8"/>
          <p:cNvSpPr txBox="1"/>
          <p:nvPr/>
        </p:nvSpPr>
        <p:spPr>
          <a:xfrm>
            <a:off x="119581" y="810884"/>
            <a:ext cx="11518900" cy="461665"/>
          </a:xfrm>
          <a:prstGeom prst="rect">
            <a:avLst/>
          </a:prstGeom>
          <a:noFill/>
        </p:spPr>
        <p:txBody>
          <a:bodyPr wrap="square" rtlCol="0" anchor="ctr" anchorCtr="0">
            <a:spAutoFit/>
          </a:bodyPr>
          <a:lstStyle/>
          <a:p>
            <a:pPr algn="just"/>
            <a:r>
              <a:rPr lang="en-US" sz="2400" kern="900" dirty="0" smtClean="0">
                <a:ln w="12700">
                  <a:solidFill>
                    <a:schemeClr val="tx2">
                      <a:satMod val="155000"/>
                    </a:schemeClr>
                  </a:solidFill>
                  <a:prstDash val="solid"/>
                </a:ln>
                <a:latin typeface="Arial" pitchFamily="34" charset="0"/>
              </a:rPr>
              <a:t>The situation in the US</a:t>
            </a:r>
          </a:p>
        </p:txBody>
      </p:sp>
      <p:sp>
        <p:nvSpPr>
          <p:cNvPr id="41" name="CasellaDiTesto 40"/>
          <p:cNvSpPr txBox="1"/>
          <p:nvPr/>
        </p:nvSpPr>
        <p:spPr>
          <a:xfrm>
            <a:off x="145579" y="6037812"/>
            <a:ext cx="11874500" cy="646331"/>
          </a:xfrm>
          <a:prstGeom prst="rect">
            <a:avLst/>
          </a:prstGeom>
          <a:noFill/>
        </p:spPr>
        <p:txBody>
          <a:bodyPr wrap="square" rtlCol="0" anchor="ctr" anchorCtr="0">
            <a:spAutoFit/>
          </a:bodyPr>
          <a:lstStyle/>
          <a:p>
            <a:r>
              <a:rPr lang="it-IT" sz="1200" u="none" dirty="0" smtClean="0"/>
              <a:t> </a:t>
            </a:r>
            <a:r>
              <a:rPr lang="it-IT" sz="1200" u="none" dirty="0" err="1" smtClean="0"/>
              <a:t>Walsh</a:t>
            </a:r>
            <a:r>
              <a:rPr lang="it-IT" sz="1200" u="none" dirty="0" smtClean="0"/>
              <a:t>, J., D. </a:t>
            </a:r>
            <a:r>
              <a:rPr lang="it-IT" sz="1200" u="none" dirty="0" err="1" smtClean="0"/>
              <a:t>Wuebbles</a:t>
            </a:r>
            <a:r>
              <a:rPr lang="it-IT" sz="1200" u="none" dirty="0" smtClean="0"/>
              <a:t>, K. </a:t>
            </a:r>
            <a:r>
              <a:rPr lang="it-IT" sz="1200" u="none" dirty="0" err="1" smtClean="0"/>
              <a:t>Hayhoe</a:t>
            </a:r>
            <a:r>
              <a:rPr lang="it-IT" sz="1200" u="none" dirty="0" smtClean="0"/>
              <a:t>, J. </a:t>
            </a:r>
            <a:r>
              <a:rPr lang="it-IT" sz="1200" u="none" dirty="0" err="1" smtClean="0"/>
              <a:t>Kossin</a:t>
            </a:r>
            <a:r>
              <a:rPr lang="it-IT" sz="1200" u="none" dirty="0" smtClean="0"/>
              <a:t>, K. </a:t>
            </a:r>
            <a:r>
              <a:rPr lang="it-IT" sz="1200" u="none" dirty="0" err="1" smtClean="0"/>
              <a:t>Kunkel</a:t>
            </a:r>
            <a:r>
              <a:rPr lang="it-IT" sz="1200" u="none" dirty="0" smtClean="0"/>
              <a:t>, G. </a:t>
            </a:r>
            <a:r>
              <a:rPr lang="it-IT" sz="1200" u="none" dirty="0" err="1" smtClean="0"/>
              <a:t>Stephens</a:t>
            </a:r>
            <a:r>
              <a:rPr lang="it-IT" sz="1200" u="none" dirty="0" smtClean="0"/>
              <a:t>, P. </a:t>
            </a:r>
            <a:r>
              <a:rPr lang="it-IT" sz="1200" u="none" dirty="0" err="1" smtClean="0"/>
              <a:t>Thorne</a:t>
            </a:r>
            <a:r>
              <a:rPr lang="it-IT" sz="1200" u="none" dirty="0" smtClean="0"/>
              <a:t>, R. </a:t>
            </a:r>
            <a:r>
              <a:rPr lang="it-IT" sz="1200" u="none" dirty="0" err="1" smtClean="0"/>
              <a:t>Vose</a:t>
            </a:r>
            <a:r>
              <a:rPr lang="it-IT" sz="1200" u="none" dirty="0" smtClean="0"/>
              <a:t>, M. </a:t>
            </a:r>
            <a:r>
              <a:rPr lang="it-IT" sz="1200" u="none" dirty="0" err="1" smtClean="0"/>
              <a:t>Wehner</a:t>
            </a:r>
            <a:r>
              <a:rPr lang="it-IT" sz="1200" u="none" dirty="0" smtClean="0"/>
              <a:t>, J. Willis, D. Anderson, </a:t>
            </a:r>
            <a:r>
              <a:rPr lang="en-US" sz="1200" u="none" dirty="0" smtClean="0"/>
              <a:t>S. </a:t>
            </a:r>
            <a:r>
              <a:rPr lang="en-US" sz="1200" u="none" dirty="0" err="1" smtClean="0"/>
              <a:t>Doney</a:t>
            </a:r>
            <a:r>
              <a:rPr lang="en-US" sz="1200" u="none" dirty="0" smtClean="0"/>
              <a:t>, R. Feely, P. </a:t>
            </a:r>
            <a:r>
              <a:rPr lang="en-US" sz="1200" u="none" dirty="0" err="1" smtClean="0"/>
              <a:t>Hennon</a:t>
            </a:r>
            <a:r>
              <a:rPr lang="en-US" sz="1200" u="none" dirty="0" smtClean="0"/>
              <a:t>, V. </a:t>
            </a:r>
            <a:r>
              <a:rPr lang="en-US" sz="1200" u="none" dirty="0" err="1" smtClean="0"/>
              <a:t>Kharin</a:t>
            </a:r>
            <a:r>
              <a:rPr lang="en-US" sz="1200" u="none" dirty="0" smtClean="0"/>
              <a:t>, T. Knutson, F. </a:t>
            </a:r>
            <a:r>
              <a:rPr lang="en-US" sz="1200" u="none" dirty="0" err="1" smtClean="0"/>
              <a:t>Landerer</a:t>
            </a:r>
            <a:r>
              <a:rPr lang="en-US" sz="1200" u="none" dirty="0" smtClean="0"/>
              <a:t>, T. </a:t>
            </a:r>
            <a:r>
              <a:rPr lang="en-US" sz="1200" u="none" dirty="0" err="1" smtClean="0"/>
              <a:t>Lenton</a:t>
            </a:r>
            <a:r>
              <a:rPr lang="en-US" sz="1200" u="none" dirty="0" smtClean="0"/>
              <a:t>, J. Kennedy, and R. Somerville, 2014: Ch. 2: Our Changing Climate. Climate Change Impacts in the United States: The Third National Climate Assessment , J. M. </a:t>
            </a:r>
            <a:r>
              <a:rPr lang="en-US" sz="1200" u="none" dirty="0" err="1" smtClean="0"/>
              <a:t>Melillo</a:t>
            </a:r>
            <a:r>
              <a:rPr lang="en-US" sz="1200" u="none" dirty="0" smtClean="0"/>
              <a:t>, </a:t>
            </a:r>
            <a:r>
              <a:rPr lang="en-US" sz="1200" u="none" dirty="0" err="1" smtClean="0"/>
              <a:t>Terese</a:t>
            </a:r>
            <a:r>
              <a:rPr lang="en-US" sz="1200" u="none" dirty="0" smtClean="0"/>
              <a:t> (T.C.) Richmond, and G. W. </a:t>
            </a:r>
            <a:r>
              <a:rPr lang="en-US" sz="1200" u="none" dirty="0" err="1" smtClean="0"/>
              <a:t>Yohe</a:t>
            </a:r>
            <a:r>
              <a:rPr lang="en-US" sz="1200" u="none" dirty="0" smtClean="0"/>
              <a:t>, Eds., U.S. Global Change Research Program, 19-67. doi:10.7930/J0KW5CXT.</a:t>
            </a:r>
            <a:endParaRPr lang="en-US" sz="1200" u="none" dirty="0" smtClean="0">
              <a:solidFill>
                <a:srgbClr val="FF0000"/>
              </a:solidFill>
            </a:endParaRPr>
          </a:p>
        </p:txBody>
      </p:sp>
      <p:pic>
        <p:nvPicPr>
          <p:cNvPr id="28674" name="Picture 2"/>
          <p:cNvPicPr>
            <a:picLocks noChangeAspect="1" noChangeArrowheads="1"/>
          </p:cNvPicPr>
          <p:nvPr/>
        </p:nvPicPr>
        <p:blipFill>
          <a:blip r:embed="rId2" cstate="print"/>
          <a:srcRect/>
          <a:stretch>
            <a:fillRect/>
          </a:stretch>
        </p:blipFill>
        <p:spPr bwMode="auto">
          <a:xfrm>
            <a:off x="256750" y="1434897"/>
            <a:ext cx="5928149" cy="4523374"/>
          </a:xfrm>
          <a:prstGeom prst="rect">
            <a:avLst/>
          </a:prstGeom>
          <a:noFill/>
          <a:ln w="9525">
            <a:noFill/>
            <a:miter lim="800000"/>
            <a:headEnd/>
            <a:tailEnd/>
          </a:ln>
          <a:effectLst/>
        </p:spPr>
      </p:pic>
      <p:sp>
        <p:nvSpPr>
          <p:cNvPr id="19" name="CasellaDiTesto 18"/>
          <p:cNvSpPr txBox="1"/>
          <p:nvPr/>
        </p:nvSpPr>
        <p:spPr>
          <a:xfrm>
            <a:off x="6997700" y="1877515"/>
            <a:ext cx="4345297" cy="1754326"/>
          </a:xfrm>
          <a:prstGeom prst="rect">
            <a:avLst/>
          </a:prstGeom>
          <a:noFill/>
        </p:spPr>
        <p:txBody>
          <a:bodyPr wrap="square" rtlCol="0">
            <a:spAutoFit/>
          </a:bodyPr>
          <a:lstStyle/>
          <a:p>
            <a:r>
              <a:rPr lang="en-US" u="none" dirty="0" smtClean="0"/>
              <a:t>Percent changes in the annual amount of precipitation falling in UN during very heavy events, defined as the heaviest 1% of all daily</a:t>
            </a:r>
          </a:p>
          <a:p>
            <a:r>
              <a:rPr lang="en-US" u="none" dirty="0" smtClean="0"/>
              <a:t>events from 1901 to 2012 for each region. The far right bar is for 2001-2012.</a:t>
            </a:r>
            <a:endParaRPr lang="it-IT" u="none" dirty="0"/>
          </a:p>
        </p:txBody>
      </p:sp>
      <p:sp>
        <p:nvSpPr>
          <p:cNvPr id="6" name="CasellaDiTesto 5"/>
          <p:cNvSpPr txBox="1"/>
          <p:nvPr/>
        </p:nvSpPr>
        <p:spPr>
          <a:xfrm>
            <a:off x="0" y="88900"/>
            <a:ext cx="12192000" cy="584775"/>
          </a:xfrm>
          <a:prstGeom prst="rect">
            <a:avLst/>
          </a:prstGeom>
          <a:noFill/>
        </p:spPr>
        <p:txBody>
          <a:bodyPr wrap="square" rtlCol="0">
            <a:spAutoFit/>
          </a:bodyPr>
          <a:lstStyle/>
          <a:p>
            <a:pPr algn="ctr"/>
            <a:r>
              <a:rPr lang="en-US" sz="3200" b="1" dirty="0" smtClean="0"/>
              <a:t>Climate Change – Rainfall</a:t>
            </a: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CasellaDiTesto 8"/>
          <p:cNvSpPr txBox="1"/>
          <p:nvPr/>
        </p:nvSpPr>
        <p:spPr>
          <a:xfrm>
            <a:off x="119581" y="810884"/>
            <a:ext cx="11518900" cy="461665"/>
          </a:xfrm>
          <a:prstGeom prst="rect">
            <a:avLst/>
          </a:prstGeom>
          <a:noFill/>
        </p:spPr>
        <p:txBody>
          <a:bodyPr wrap="square" rtlCol="0" anchor="ctr" anchorCtr="0">
            <a:spAutoFit/>
          </a:bodyPr>
          <a:lstStyle/>
          <a:p>
            <a:pPr algn="just"/>
            <a:r>
              <a:rPr lang="en-US" sz="2400" u="none" kern="900" dirty="0" smtClean="0">
                <a:ln w="12700">
                  <a:solidFill>
                    <a:schemeClr val="tx2">
                      <a:satMod val="155000"/>
                    </a:schemeClr>
                  </a:solidFill>
                  <a:prstDash val="solid"/>
                </a:ln>
                <a:latin typeface="Arial" pitchFamily="34" charset="0"/>
              </a:rPr>
              <a:t>The situation in Europe</a:t>
            </a:r>
          </a:p>
        </p:txBody>
      </p:sp>
      <p:sp>
        <p:nvSpPr>
          <p:cNvPr id="19" name="CasellaDiTesto 18"/>
          <p:cNvSpPr txBox="1"/>
          <p:nvPr/>
        </p:nvSpPr>
        <p:spPr>
          <a:xfrm>
            <a:off x="18195" y="1583143"/>
            <a:ext cx="3457432" cy="2031325"/>
          </a:xfrm>
          <a:prstGeom prst="rect">
            <a:avLst/>
          </a:prstGeom>
          <a:noFill/>
        </p:spPr>
        <p:txBody>
          <a:bodyPr wrap="square" rtlCol="0">
            <a:spAutoFit/>
          </a:bodyPr>
          <a:lstStyle/>
          <a:p>
            <a:r>
              <a:rPr lang="en-US" u="none" dirty="0" smtClean="0"/>
              <a:t>Consistent trends in mean annual precipitation have been observed, e.g. an upward trend in the North and a downward trend in</a:t>
            </a:r>
          </a:p>
          <a:p>
            <a:r>
              <a:rPr lang="en-US" u="none" dirty="0" smtClean="0"/>
              <a:t>the South of Europe. However, for shorter time scales, the evidence is quite conflicting.</a:t>
            </a:r>
          </a:p>
        </p:txBody>
      </p:sp>
      <p:pic>
        <p:nvPicPr>
          <p:cNvPr id="1027" name="Picture 3"/>
          <p:cNvPicPr>
            <a:picLocks noChangeAspect="1" noChangeArrowheads="1"/>
          </p:cNvPicPr>
          <p:nvPr/>
        </p:nvPicPr>
        <p:blipFill>
          <a:blip r:embed="rId2" cstate="print"/>
          <a:srcRect/>
          <a:stretch>
            <a:fillRect/>
          </a:stretch>
        </p:blipFill>
        <p:spPr bwMode="auto">
          <a:xfrm>
            <a:off x="3784978" y="1487595"/>
            <a:ext cx="6243637" cy="4087939"/>
          </a:xfrm>
          <a:prstGeom prst="rect">
            <a:avLst/>
          </a:prstGeom>
          <a:noFill/>
          <a:ln w="9525">
            <a:noFill/>
            <a:miter lim="800000"/>
            <a:headEnd/>
            <a:tailEnd/>
          </a:ln>
          <a:effectLst/>
        </p:spPr>
      </p:pic>
      <p:sp>
        <p:nvSpPr>
          <p:cNvPr id="8" name="CasellaDiTesto 7"/>
          <p:cNvSpPr txBox="1"/>
          <p:nvPr/>
        </p:nvSpPr>
        <p:spPr>
          <a:xfrm>
            <a:off x="145579" y="5892278"/>
            <a:ext cx="11874500" cy="276999"/>
          </a:xfrm>
          <a:prstGeom prst="rect">
            <a:avLst/>
          </a:prstGeom>
          <a:noFill/>
        </p:spPr>
        <p:txBody>
          <a:bodyPr wrap="square" rtlCol="0" anchor="ctr" anchorCtr="0">
            <a:spAutoFit/>
          </a:bodyPr>
          <a:lstStyle/>
          <a:p>
            <a:r>
              <a:rPr lang="it-IT" sz="1200" u="none" dirty="0" smtClean="0"/>
              <a:t>Data source: E</a:t>
            </a:r>
            <a:r>
              <a:rPr lang="en-US" sz="1200" u="none" dirty="0" smtClean="0"/>
              <a:t>NSEMBLES DATA provided by ENSEMBLE FP6 project - </a:t>
            </a:r>
            <a:r>
              <a:rPr lang="it-IT" sz="1200" u="none" dirty="0" smtClean="0"/>
              <a:t>http://www.eea.europa.eu/</a:t>
            </a:r>
            <a:r>
              <a:rPr lang="it-IT" sz="1200" u="none" dirty="0" err="1" smtClean="0"/>
              <a:t>data-and-maps</a:t>
            </a:r>
            <a:r>
              <a:rPr lang="it-IT" sz="1200" u="none" dirty="0" smtClean="0"/>
              <a:t>/data/</a:t>
            </a:r>
            <a:r>
              <a:rPr lang="it-IT" sz="1200" u="none" dirty="0" err="1" smtClean="0"/>
              <a:t>external</a:t>
            </a:r>
            <a:r>
              <a:rPr lang="it-IT" sz="1200" u="none" dirty="0" smtClean="0"/>
              <a:t>/</a:t>
            </a:r>
            <a:r>
              <a:rPr lang="it-IT" sz="1200" u="none" dirty="0" err="1" smtClean="0"/>
              <a:t>ensembles-data</a:t>
            </a:r>
            <a:endParaRPr lang="en-US" sz="1200" u="none" dirty="0" smtClean="0">
              <a:solidFill>
                <a:srgbClr val="FF0000"/>
              </a:solidFill>
            </a:endParaRPr>
          </a:p>
        </p:txBody>
      </p:sp>
      <p:sp>
        <p:nvSpPr>
          <p:cNvPr id="6" name="CasellaDiTesto 5"/>
          <p:cNvSpPr txBox="1"/>
          <p:nvPr/>
        </p:nvSpPr>
        <p:spPr>
          <a:xfrm>
            <a:off x="0" y="88900"/>
            <a:ext cx="12192000" cy="584775"/>
          </a:xfrm>
          <a:prstGeom prst="rect">
            <a:avLst/>
          </a:prstGeom>
          <a:noFill/>
        </p:spPr>
        <p:txBody>
          <a:bodyPr wrap="square" rtlCol="0">
            <a:spAutoFit/>
          </a:bodyPr>
          <a:lstStyle/>
          <a:p>
            <a:pPr algn="ctr"/>
            <a:r>
              <a:rPr lang="en-US" sz="3200" b="1" dirty="0" smtClean="0"/>
              <a:t>Climate Change – Rainfall</a:t>
            </a: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AGU Centennial PPT">
  <a:themeElements>
    <a:clrScheme name="AGU">
      <a:dk1>
        <a:sysClr val="windowText" lastClr="000000"/>
      </a:dk1>
      <a:lt1>
        <a:sysClr val="window" lastClr="FFFFFF"/>
      </a:lt1>
      <a:dk2>
        <a:srgbClr val="44546A"/>
      </a:dk2>
      <a:lt2>
        <a:srgbClr val="E7E6E6"/>
      </a:lt2>
      <a:accent1>
        <a:srgbClr val="122F5E"/>
      </a:accent1>
      <a:accent2>
        <a:srgbClr val="3D3B36"/>
      </a:accent2>
      <a:accent3>
        <a:srgbClr val="E36E25"/>
      </a:accent3>
      <a:accent4>
        <a:srgbClr val="851523"/>
      </a:accent4>
      <a:accent5>
        <a:srgbClr val="698839"/>
      </a:accent5>
      <a:accent6>
        <a:srgbClr val="6A7DA0"/>
      </a:accent6>
      <a:hlink>
        <a:srgbClr val="0563C1"/>
      </a:hlink>
      <a:folHlink>
        <a:srgbClr val="954F7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 xmlns:thm15="http://schemas.microsoft.com/office/thememl/2012/main" name="AGY PPT" id="{027DC6AB-03CD-47C1-8008-7258E9489556}" vid="{2A990607-F372-421D-8B7F-C9FFE74CF1B0}"/>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Tema di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Paper</Template>
  <TotalTime>17038</TotalTime>
  <Words>3771</Words>
  <Application>Microsoft Office PowerPoint</Application>
  <PresentationFormat>Personalizzato</PresentationFormat>
  <Paragraphs>243</Paragraphs>
  <Slides>36</Slides>
  <Notes>5</Notes>
  <HiddenSlides>0</HiddenSlides>
  <MMClips>0</MMClips>
  <ScaleCrop>false</ScaleCrop>
  <HeadingPairs>
    <vt:vector size="4" baseType="variant">
      <vt:variant>
        <vt:lpstr>Tema</vt:lpstr>
      </vt:variant>
      <vt:variant>
        <vt:i4>1</vt:i4>
      </vt:variant>
      <vt:variant>
        <vt:lpstr>Titoli diapositive</vt:lpstr>
      </vt:variant>
      <vt:variant>
        <vt:i4>36</vt:i4>
      </vt:variant>
    </vt:vector>
  </HeadingPairs>
  <TitlesOfParts>
    <vt:vector size="37" baseType="lpstr">
      <vt:lpstr>AGU Centennial PPT</vt:lpstr>
      <vt:lpstr>Diapositiva 1</vt:lpstr>
      <vt:lpstr>Diapositiva 2</vt:lpstr>
      <vt:lpstr>Diapositiva 3</vt:lpstr>
      <vt:lpstr>Diapositiva 4</vt:lpstr>
      <vt:lpstr>Diapositiva 5</vt:lpstr>
      <vt:lpstr>Diapositiva 6</vt:lpstr>
      <vt:lpstr>Diapositiva 7</vt:lpstr>
      <vt:lpstr>Diapositiva 8</vt:lpstr>
      <vt:lpstr>Diapositiva 9</vt:lpstr>
      <vt:lpstr>Diapositiva 10</vt:lpstr>
      <vt:lpstr>Diapositiva 11</vt:lpstr>
      <vt:lpstr>Diapositiva 12</vt:lpstr>
      <vt:lpstr>Diapositiva 13</vt:lpstr>
      <vt:lpstr>Diapositiva 14</vt:lpstr>
      <vt:lpstr>Diapositiva 15</vt:lpstr>
      <vt:lpstr>Diapositiva 16</vt:lpstr>
      <vt:lpstr>Diapositiva 17</vt:lpstr>
      <vt:lpstr>Diapositiva 18</vt:lpstr>
      <vt:lpstr>Diapositiva 19</vt:lpstr>
      <vt:lpstr>Diapositiva 20</vt:lpstr>
      <vt:lpstr>Diapositiva 21</vt:lpstr>
      <vt:lpstr>Diapositiva 22</vt:lpstr>
      <vt:lpstr>Diapositiva 23</vt:lpstr>
      <vt:lpstr>Diapositiva 24</vt:lpstr>
      <vt:lpstr>Diapositiva 25</vt:lpstr>
      <vt:lpstr>Diapositiva 26</vt:lpstr>
      <vt:lpstr>Diapositiva 27</vt:lpstr>
      <vt:lpstr>Diapositiva 28</vt:lpstr>
      <vt:lpstr>Diapositiva 29</vt:lpstr>
      <vt:lpstr>Diapositiva 30</vt:lpstr>
      <vt:lpstr>Diapositiva 31</vt:lpstr>
      <vt:lpstr>Diapositiva 32</vt:lpstr>
      <vt:lpstr>Diapositiva 33</vt:lpstr>
      <vt:lpstr>Diapositiva 34</vt:lpstr>
      <vt:lpstr>Diapositiva 35</vt:lpstr>
      <vt:lpstr>Diapositiva 36</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cp:lastModifiedBy>sturno</cp:lastModifiedBy>
  <cp:revision>807</cp:revision>
  <dcterms:modified xsi:type="dcterms:W3CDTF">2019-10-08T06:21:59Z</dcterms:modified>
</cp:coreProperties>
</file>