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1" r:id="rId3"/>
  </p:sldMasterIdLst>
  <p:notesMasterIdLst>
    <p:notesMasterId r:id="rId19"/>
  </p:notesMasterIdLst>
  <p:handoutMasterIdLst>
    <p:handoutMasterId r:id="rId20"/>
  </p:handoutMasterIdLst>
  <p:sldIdLst>
    <p:sldId id="263" r:id="rId4"/>
    <p:sldId id="291" r:id="rId5"/>
    <p:sldId id="292" r:id="rId6"/>
    <p:sldId id="290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287" r:id="rId15"/>
    <p:sldId id="288" r:id="rId16"/>
    <p:sldId id="289" r:id="rId17"/>
    <p:sldId id="300" r:id="rId18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D2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54" autoAdjust="0"/>
    <p:restoredTop sz="94688" autoAdjust="0"/>
  </p:normalViewPr>
  <p:slideViewPr>
    <p:cSldViewPr showGuides="1">
      <p:cViewPr>
        <p:scale>
          <a:sx n="125" d="100"/>
          <a:sy n="125" d="100"/>
        </p:scale>
        <p:origin x="-1434" y="-3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252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C6F22-4954-4A53-A6D5-D4F5F6B7C1FF}" type="datetimeFigureOut">
              <a:rPr lang="it-IT" smtClean="0"/>
              <a:pPr/>
              <a:t>15/10/2019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5E169-69B8-41AA-B4F9-D076DD1F367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81515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3F2C1-D5A1-494A-BA8A-8CD98BDAF315}" type="datetimeFigureOut">
              <a:rPr lang="it-IT" smtClean="0"/>
              <a:pPr/>
              <a:t>15/10/2019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A4CC7-B2C9-4B69-A413-A9728BC38F4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266486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563891" y="411510"/>
            <a:ext cx="5185023" cy="340237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inserire </a:t>
            </a:r>
          </a:p>
          <a:p>
            <a:pPr lvl="0"/>
            <a:r>
              <a:rPr lang="it-IT" dirty="0"/>
              <a:t>il titolo della presentazione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3563938" y="4034860"/>
            <a:ext cx="5256212" cy="31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563941" y="4408456"/>
            <a:ext cx="5329237" cy="5935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Dipartimento/Struttura </a:t>
            </a:r>
            <a:r>
              <a:rPr lang="it-IT" dirty="0" err="1"/>
              <a:t>xxxxxx</a:t>
            </a:r>
            <a:r>
              <a:rPr lang="it-IT" dirty="0"/>
              <a:t> </a:t>
            </a:r>
            <a:r>
              <a:rPr lang="it-IT" dirty="0" err="1"/>
              <a:t>xxxxxxxxxxxx</a:t>
            </a:r>
            <a:r>
              <a:rPr lang="it-IT" dirty="0"/>
              <a:t> </a:t>
            </a:r>
            <a:r>
              <a:rPr lang="it-IT" dirty="0" err="1"/>
              <a:t>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r>
              <a:rPr lang="it-IT" dirty="0"/>
              <a:t> </a:t>
            </a:r>
            <a:r>
              <a:rPr lang="it-IT" dirty="0" err="1"/>
              <a:t>xxxxxxxxxxxxxxxxxxx</a:t>
            </a:r>
            <a:r>
              <a:rPr lang="it-IT" dirty="0"/>
              <a:t> </a:t>
            </a:r>
            <a:r>
              <a:rPr lang="it-IT" dirty="0" err="1"/>
              <a:t>xxxxx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566725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150940" y="1275607"/>
            <a:ext cx="6842125" cy="30789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sull’icona per inserire un’immagine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97025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576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06494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675691" y="4839892"/>
            <a:ext cx="395287" cy="21550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ZapfDingbats"/>
              <a:buChar char=" "/>
              <a:defRPr/>
            </a:lvl1pPr>
          </a:lstStyle>
          <a:p>
            <a:pPr>
              <a:defRPr/>
            </a:pPr>
            <a:fld id="{B7ABD9D1-44E8-4DC1-A95F-E8B0769D129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xmlns="" val="3670552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iapositiva titolo e contenuto -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oggetto&#10;&#10;&#10;&#10;Descrizione generata automaticamente"/>
          <p:cNvPicPr>
            <a:picLocks noChangeAspect="1"/>
          </p:cNvPicPr>
          <p:nvPr userDrawn="1"/>
        </p:nvPicPr>
        <p:blipFill>
          <a:blip r:embed="rId2" cstate="print"/>
          <a:srcRect t="35136"/>
          <a:stretch>
            <a:fillRect/>
          </a:stretch>
        </p:blipFill>
        <p:spPr bwMode="auto">
          <a:xfrm>
            <a:off x="7531894" y="-73819"/>
            <a:ext cx="107394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6" descr="Immagine che contiene oggetto&#10;&#10;&#10;&#10;Descrizione generata automaticamente"/>
          <p:cNvPicPr>
            <a:picLocks noChangeAspect="1"/>
          </p:cNvPicPr>
          <p:nvPr userDrawn="1"/>
        </p:nvPicPr>
        <p:blipFill>
          <a:blip r:embed="rId2" cstate="print"/>
          <a:srcRect t="1097" b="61092"/>
          <a:stretch>
            <a:fillRect/>
          </a:stretch>
        </p:blipFill>
        <p:spPr bwMode="auto">
          <a:xfrm>
            <a:off x="7530704" y="4762500"/>
            <a:ext cx="1072753" cy="40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6257" y="1356123"/>
            <a:ext cx="3912394" cy="2917031"/>
          </a:xfr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912394" cy="2903935"/>
          </a:xfrm>
        </p:spPr>
        <p:txBody>
          <a:bodyPr/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7" name="Segnaposto numero diapositiva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16731" y="4774407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1169A-1A1D-4F7B-8BB4-58E5F3516A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 spd="slow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 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2085697"/>
            <a:ext cx="6912768" cy="324278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 Cognome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79612" y="2679764"/>
            <a:ext cx="6984776" cy="7020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Struttura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042991" y="3543858"/>
            <a:ext cx="7058025" cy="108012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nome.cognome@unibo.it</a:t>
            </a:r>
          </a:p>
          <a:p>
            <a:pPr lvl="0"/>
            <a:r>
              <a:rPr lang="it-IT" dirty="0"/>
              <a:t>051 20 99982</a:t>
            </a:r>
          </a:p>
        </p:txBody>
      </p:sp>
    </p:spTree>
    <p:extLst>
      <p:ext uri="{BB962C8B-B14F-4D97-AF65-F5344CB8AC3E}">
        <p14:creationId xmlns:p14="http://schemas.microsoft.com/office/powerpoint/2010/main" xmlns="" val="424945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3042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52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2685218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15"/>
          </p:nvPr>
        </p:nvSpPr>
        <p:spPr>
          <a:xfrm>
            <a:off x="107950" y="789386"/>
            <a:ext cx="8883650" cy="3888581"/>
          </a:xfrm>
        </p:spPr>
        <p:txBody>
          <a:bodyPr/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xmlns="" val="2679089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657"/>
            <a:ext cx="8424862" cy="32396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395288" y="1491854"/>
            <a:ext cx="8424862" cy="2970609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entury Gothic" panose="020B0502020202020204" pitchFamily="34" charset="0"/>
              </a:defRPr>
            </a:lvl2pPr>
          </a:lstStyle>
          <a:p>
            <a:pPr lvl="1"/>
            <a:r>
              <a:rPr lang="it-IT" dirty="0"/>
              <a:t>Fare clic per modificare il punto elenco uno</a:t>
            </a:r>
          </a:p>
          <a:p>
            <a:pPr lvl="1"/>
            <a:r>
              <a:rPr lang="it-IT" dirty="0"/>
              <a:t>Fare clic per modificare il punto elenco due</a:t>
            </a:r>
          </a:p>
          <a:p>
            <a:pPr lvl="1"/>
            <a:r>
              <a:rPr lang="it-IT" dirty="0"/>
              <a:t>Fare clic per modificare il punto elenco tre</a:t>
            </a:r>
          </a:p>
          <a:p>
            <a:pPr lvl="1"/>
            <a:r>
              <a:rPr lang="it-IT" dirty="0"/>
              <a:t>Fare clic per modificare il punto elenco quattro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4385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288" y="1059657"/>
            <a:ext cx="8424862" cy="345631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it-IT"/>
              <a:t>N. Buratti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41815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683272" y="2085976"/>
            <a:ext cx="7777163" cy="2268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95288" y="1059657"/>
            <a:ext cx="8424862" cy="32396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5583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67594"/>
            <a:ext cx="2818278" cy="2818278"/>
          </a:xfrm>
          <a:prstGeom prst="rect">
            <a:avLst/>
          </a:prstGeom>
        </p:spPr>
      </p:pic>
      <p:cxnSp>
        <p:nvCxnSpPr>
          <p:cNvPr id="12" name="Connettore 1 11"/>
          <p:cNvCxnSpPr/>
          <p:nvPr userDrawn="1"/>
        </p:nvCxnSpPr>
        <p:spPr>
          <a:xfrm>
            <a:off x="3275856" y="141480"/>
            <a:ext cx="0" cy="48065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78" r:id="rId3"/>
    <p:sldLayoutId id="2147483681" r:id="rId4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 userDrawn="1"/>
        </p:nvSpPr>
        <p:spPr>
          <a:xfrm>
            <a:off x="0" y="0"/>
            <a:ext cx="9144000" cy="267316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/>
          <p:cNvGrpSpPr/>
          <p:nvPr userDrawn="1"/>
        </p:nvGrpSpPr>
        <p:grpSpPr>
          <a:xfrm>
            <a:off x="7429520" y="4698522"/>
            <a:ext cx="1678984" cy="411510"/>
            <a:chOff x="6931029" y="6173407"/>
            <a:chExt cx="2060993" cy="548680"/>
          </a:xfrm>
        </p:grpSpPr>
        <p:sp>
          <p:nvSpPr>
            <p:cNvPr id="8" name="Rettangolo 7"/>
            <p:cNvSpPr/>
            <p:nvPr userDrawn="1"/>
          </p:nvSpPr>
          <p:spPr>
            <a:xfrm>
              <a:off x="6931029" y="6173407"/>
              <a:ext cx="2060993" cy="548680"/>
            </a:xfrm>
            <a:prstGeom prst="rect">
              <a:avLst/>
            </a:prstGeom>
            <a:solidFill>
              <a:srgbClr val="BD2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326"/>
            <a:stretch/>
          </p:blipFill>
          <p:spPr>
            <a:xfrm>
              <a:off x="7011949" y="6182108"/>
              <a:ext cx="1848301" cy="530417"/>
            </a:xfrm>
            <a:prstGeom prst="rect">
              <a:avLst/>
            </a:prstGeom>
          </p:spPr>
        </p:pic>
      </p:grpSp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>
          <a:xfrm>
            <a:off x="1568" y="486450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3784C0E-36D1-4F3E-9B77-EFB7142D092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" name="Segnaposto titolo 2"/>
          <p:cNvSpPr>
            <a:spLocks noGrp="1"/>
          </p:cNvSpPr>
          <p:nvPr>
            <p:ph type="title"/>
          </p:nvPr>
        </p:nvSpPr>
        <p:spPr>
          <a:xfrm>
            <a:off x="107504" y="273844"/>
            <a:ext cx="8884518" cy="407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11" name="Segnaposto testo 10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13" name="Segnaposto piè di pagina 12"/>
          <p:cNvSpPr>
            <a:spLocks noGrp="1"/>
          </p:cNvSpPr>
          <p:nvPr>
            <p:ph type="ftr" sz="quarter" idx="3"/>
          </p:nvPr>
        </p:nvSpPr>
        <p:spPr>
          <a:xfrm>
            <a:off x="3028950" y="486450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/>
              <a:t>N. Buratti</a:t>
            </a:r>
          </a:p>
        </p:txBody>
      </p:sp>
    </p:spTree>
    <p:extLst>
      <p:ext uri="{BB962C8B-B14F-4D97-AF65-F5344CB8AC3E}">
        <p14:creationId xmlns:p14="http://schemas.microsoft.com/office/powerpoint/2010/main" xmlns="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0" r:id="rId3"/>
    <p:sldLayoutId id="2147483661" r:id="rId4"/>
    <p:sldLayoutId id="2147483667" r:id="rId5"/>
    <p:sldLayoutId id="2147483669" r:id="rId6"/>
    <p:sldLayoutId id="2147483675" r:id="rId7"/>
    <p:sldLayoutId id="2147483676" r:id="rId8"/>
    <p:sldLayoutId id="2147483679" r:id="rId9"/>
    <p:sldLayoutId id="2147483680" r:id="rId10"/>
    <p:sldLayoutId id="2147483682" r:id="rId11"/>
    <p:sldLayoutId id="2147483683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C0000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5886" y="465517"/>
            <a:ext cx="2052228" cy="1539171"/>
          </a:xfrm>
          <a:prstGeom prst="rect">
            <a:avLst/>
          </a:prstGeom>
        </p:spPr>
      </p:pic>
      <p:sp>
        <p:nvSpPr>
          <p:cNvPr id="9" name="CasellaDiTesto 8"/>
          <p:cNvSpPr txBox="1"/>
          <p:nvPr userDrawn="1"/>
        </p:nvSpPr>
        <p:spPr>
          <a:xfrm>
            <a:off x="3131840" y="484000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</a:rPr>
              <a:t>www.unibo.it</a:t>
            </a:r>
          </a:p>
        </p:txBody>
      </p:sp>
    </p:spTree>
    <p:extLst>
      <p:ext uri="{BB962C8B-B14F-4D97-AF65-F5344CB8AC3E}">
        <p14:creationId xmlns:p14="http://schemas.microsoft.com/office/powerpoint/2010/main" xmlns="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gupubs.onlinelibrary.wiley.com/doi/full/10.1029/2011WR011412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563891" y="247782"/>
            <a:ext cx="5185023" cy="2538282"/>
          </a:xfrm>
        </p:spPr>
        <p:txBody>
          <a:bodyPr/>
          <a:lstStyle/>
          <a:p>
            <a:r>
              <a:rPr lang="it-IT" sz="1600" b="0" dirty="0"/>
              <a:t>CENTRI DI COMPETENZA PER LA RIDUZIONE DEI RISCHI NATURALI IN EMILIA </a:t>
            </a:r>
            <a:r>
              <a:rPr lang="it-IT" sz="1600" b="0" dirty="0" smtClean="0"/>
              <a:t>ROMAGNA</a:t>
            </a:r>
          </a:p>
          <a:p>
            <a:r>
              <a:rPr lang="it-IT" sz="2800" dirty="0" smtClean="0"/>
              <a:t>Alluvioni e cambiamento climatico: certezze (poche), incertezze (tante) e adattamento al rischio</a:t>
            </a:r>
            <a:endParaRPr lang="it-IT" sz="28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563888" y="3143254"/>
            <a:ext cx="5256212" cy="319088"/>
          </a:xfrm>
        </p:spPr>
        <p:txBody>
          <a:bodyPr/>
          <a:lstStyle/>
          <a:p>
            <a:r>
              <a:rPr lang="it-IT" dirty="0" smtClean="0"/>
              <a:t>Alberto Montanari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3566973" y="3511720"/>
            <a:ext cx="5329237" cy="593564"/>
          </a:xfrm>
        </p:spPr>
        <p:txBody>
          <a:bodyPr/>
          <a:lstStyle/>
          <a:p>
            <a:r>
              <a:rPr lang="it-IT" dirty="0" smtClean="0"/>
              <a:t>DICAM</a:t>
            </a:r>
          </a:p>
          <a:p>
            <a:r>
              <a:rPr lang="it-IT" sz="1200" dirty="0" smtClean="0"/>
              <a:t>alberto.montanari@unibo.it</a:t>
            </a:r>
          </a:p>
          <a:p>
            <a:r>
              <a:rPr lang="it-IT" sz="1000" dirty="0" smtClean="0"/>
              <a:t>Presentazione disponibile su www.albertomontanari.it</a:t>
            </a:r>
            <a:endParaRPr lang="it-IT" sz="10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0448" y="4385165"/>
            <a:ext cx="1464626" cy="6138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4" descr="reluis scrip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32"/>
          <a:stretch/>
        </p:blipFill>
        <p:spPr bwMode="auto">
          <a:xfrm>
            <a:off x="7572396" y="4528041"/>
            <a:ext cx="1458883" cy="3390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>
          <a:xfrm>
            <a:off x="3584613" y="2714626"/>
            <a:ext cx="16184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latin typeface="Corbel" panose="020B0503020204020204" pitchFamily="34" charset="0"/>
                <a:ea typeface="Tahoma" pitchFamily="34" charset="0"/>
                <a:cs typeface="Tahoma" pitchFamily="34" charset="0"/>
              </a:rPr>
              <a:t>16 ottobre 2019 </a:t>
            </a:r>
            <a:endParaRPr lang="it-IT" sz="1600" dirty="0">
              <a:solidFill>
                <a:schemeClr val="bg1"/>
              </a:solidFill>
            </a:endParaRPr>
          </a:p>
        </p:txBody>
      </p:sp>
      <p:pic>
        <p:nvPicPr>
          <p:cNvPr id="9" name="Picture 2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91" y="4357700"/>
            <a:ext cx="1038052" cy="64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4456603"/>
            <a:ext cx="955631" cy="42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94416"/>
            <a:ext cx="914400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it-IT" sz="1100" dirty="0" err="1" smtClean="0"/>
              <a:t>Blöschl</a:t>
            </a:r>
            <a:r>
              <a:rPr lang="it-IT" sz="1100" dirty="0" smtClean="0"/>
              <a:t>, G., Hall, J., Parajka, J., </a:t>
            </a:r>
            <a:r>
              <a:rPr lang="it-IT" sz="1100" dirty="0" err="1" smtClean="0"/>
              <a:t>Perdigão</a:t>
            </a:r>
            <a:r>
              <a:rPr lang="it-IT" sz="1100" dirty="0" smtClean="0"/>
              <a:t>, R. A., Merz, B., Arheimer, B., ... &amp; </a:t>
            </a:r>
            <a:r>
              <a:rPr lang="it-IT" sz="1100" dirty="0" err="1" smtClean="0"/>
              <a:t>Čanjevac</a:t>
            </a:r>
            <a:r>
              <a:rPr lang="it-IT" sz="1100" dirty="0" smtClean="0"/>
              <a:t>, I. (2017). </a:t>
            </a:r>
            <a:br>
              <a:rPr lang="it-IT" sz="1100" dirty="0" smtClean="0"/>
            </a:br>
            <a:r>
              <a:rPr lang="it-IT" sz="1100" dirty="0" err="1" smtClean="0"/>
              <a:t>Changing</a:t>
            </a:r>
            <a:r>
              <a:rPr lang="it-IT" sz="1100" dirty="0" smtClean="0"/>
              <a:t> </a:t>
            </a:r>
            <a:r>
              <a:rPr lang="it-IT" sz="1100" dirty="0" err="1" smtClean="0"/>
              <a:t>climate</a:t>
            </a:r>
            <a:r>
              <a:rPr lang="it-IT" sz="1100" dirty="0" smtClean="0"/>
              <a:t> </a:t>
            </a:r>
            <a:r>
              <a:rPr lang="it-IT" sz="1100" dirty="0" err="1" smtClean="0"/>
              <a:t>shifts</a:t>
            </a:r>
            <a:r>
              <a:rPr lang="it-IT" sz="1100" dirty="0" smtClean="0"/>
              <a:t> timing </a:t>
            </a:r>
            <a:r>
              <a:rPr lang="it-IT" sz="1100" dirty="0" err="1" smtClean="0"/>
              <a:t>of</a:t>
            </a:r>
            <a:r>
              <a:rPr lang="it-IT" sz="1100" dirty="0" smtClean="0"/>
              <a:t> </a:t>
            </a:r>
            <a:r>
              <a:rPr lang="it-IT" sz="1100" dirty="0" err="1" smtClean="0"/>
              <a:t>European</a:t>
            </a:r>
            <a:r>
              <a:rPr lang="it-IT" sz="1100" dirty="0" smtClean="0"/>
              <a:t> </a:t>
            </a:r>
            <a:r>
              <a:rPr lang="it-IT" sz="1100" dirty="0" err="1" smtClean="0"/>
              <a:t>floods</a:t>
            </a:r>
            <a:r>
              <a:rPr lang="it-IT" sz="1100" dirty="0" smtClean="0"/>
              <a:t>. </a:t>
            </a:r>
            <a:r>
              <a:rPr lang="it-IT" sz="1100" i="1" dirty="0" smtClean="0"/>
              <a:t>Science</a:t>
            </a:r>
            <a:r>
              <a:rPr lang="it-IT" sz="1100" dirty="0" smtClean="0"/>
              <a:t>, </a:t>
            </a:r>
            <a:r>
              <a:rPr lang="it-IT" sz="1100" i="1" dirty="0" smtClean="0"/>
              <a:t>357</a:t>
            </a:r>
            <a:r>
              <a:rPr lang="it-IT" sz="1100" dirty="0" smtClean="0"/>
              <a:t>(6351), 588-590.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2931" y="1602041"/>
            <a:ext cx="4348094" cy="2469907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La </a:t>
            </a:r>
            <a:r>
              <a:rPr lang="en-US" sz="1200" dirty="0" err="1" smtClean="0"/>
              <a:t>variazione</a:t>
            </a:r>
            <a:r>
              <a:rPr lang="en-US" sz="1200" dirty="0" smtClean="0"/>
              <a:t> </a:t>
            </a:r>
            <a:r>
              <a:rPr lang="en-US" sz="1200" dirty="0" err="1" smtClean="0"/>
              <a:t>nella</a:t>
            </a:r>
            <a:r>
              <a:rPr lang="en-US" sz="1200" dirty="0" smtClean="0"/>
              <a:t> data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varia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</a:t>
            </a:r>
            <a:r>
              <a:rPr lang="en-US" sz="1200" dirty="0" smtClean="0"/>
              <a:t>–13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per </a:t>
            </a:r>
            <a:r>
              <a:rPr lang="en-US" sz="1200" dirty="0" err="1" smtClean="0"/>
              <a:t>decennio</a:t>
            </a:r>
            <a:r>
              <a:rPr lang="en-US" sz="1200" dirty="0" smtClean="0"/>
              <a:t> a +9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(–</a:t>
            </a:r>
            <a:r>
              <a:rPr lang="en-US" sz="1200" dirty="0" smtClean="0"/>
              <a:t>65 </a:t>
            </a:r>
            <a:r>
              <a:rPr lang="en-US" sz="1200" dirty="0" smtClean="0"/>
              <a:t>e </a:t>
            </a:r>
            <a:r>
              <a:rPr lang="en-US" sz="1200" dirty="0" smtClean="0"/>
              <a:t>+45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</a:t>
            </a:r>
            <a:r>
              <a:rPr lang="en-US" sz="1200" dirty="0" err="1" smtClean="0"/>
              <a:t>sul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</a:t>
            </a:r>
            <a:r>
              <a:rPr lang="en-US" sz="1200" dirty="0" err="1" smtClean="0"/>
              <a:t>cinquantennale</a:t>
            </a:r>
            <a:r>
              <a:rPr lang="en-US" sz="1200" dirty="0" smtClean="0"/>
              <a:t> </a:t>
            </a:r>
            <a:r>
              <a:rPr lang="en-US" sz="1200" dirty="0" err="1" smtClean="0"/>
              <a:t>preso</a:t>
            </a:r>
            <a:r>
              <a:rPr lang="en-US" sz="1200" dirty="0" smtClean="0"/>
              <a:t> in </a:t>
            </a:r>
            <a:r>
              <a:rPr lang="en-US" sz="1200" dirty="0" err="1" smtClean="0"/>
              <a:t>esame</a:t>
            </a:r>
            <a:r>
              <a:rPr lang="en-US" sz="1200" dirty="0" smtClean="0"/>
              <a:t>). </a:t>
            </a:r>
            <a:endParaRPr lang="en-US" sz="1200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I </a:t>
            </a:r>
            <a:r>
              <a:rPr lang="en-US" sz="1200" dirty="0" err="1" smtClean="0"/>
              <a:t>cambiamenti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evidenti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nord-est</a:t>
            </a:r>
            <a:r>
              <a:rPr lang="en-US" sz="1200" dirty="0" smtClean="0"/>
              <a:t> </a:t>
            </a:r>
            <a:r>
              <a:rPr lang="en-US" sz="1200" dirty="0" err="1" smtClean="0"/>
              <a:t>Europeo</a:t>
            </a:r>
            <a:r>
              <a:rPr lang="en-US" sz="1200" dirty="0" smtClean="0"/>
              <a:t> dove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anticipazioni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smtClean="0"/>
              <a:t>81</a:t>
            </a:r>
            <a:r>
              <a:rPr lang="en-US" sz="1200" dirty="0" smtClean="0"/>
              <a:t>%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località</a:t>
            </a:r>
            <a:endParaRPr lang="en-US" sz="1200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smtClean="0"/>
              <a:t>I </a:t>
            </a:r>
            <a:r>
              <a:rPr lang="en-US" sz="1200" dirty="0" err="1" smtClean="0"/>
              <a:t>cambiamenti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ampi</a:t>
            </a:r>
            <a:r>
              <a:rPr lang="en-US" sz="1200" dirty="0" smtClean="0"/>
              <a:t> </a:t>
            </a:r>
            <a:r>
              <a:rPr lang="en-US" sz="1200" dirty="0" err="1" smtClean="0"/>
              <a:t>nell’Europa</a:t>
            </a:r>
            <a:r>
              <a:rPr lang="en-US" sz="1200" dirty="0" smtClean="0"/>
              <a:t> </a:t>
            </a:r>
            <a:r>
              <a:rPr lang="en-US" sz="1200" dirty="0" err="1" smtClean="0"/>
              <a:t>occidentale</a:t>
            </a:r>
            <a:r>
              <a:rPr lang="en-US" sz="1200" dirty="0" smtClean="0"/>
              <a:t> </a:t>
            </a:r>
            <a:r>
              <a:rPr lang="en-US" sz="1200" dirty="0" err="1" smtClean="0"/>
              <a:t>lungo</a:t>
            </a:r>
            <a:r>
              <a:rPr lang="en-US" sz="1200" dirty="0" smtClean="0"/>
              <a:t> la </a:t>
            </a:r>
            <a:r>
              <a:rPr lang="en-US" sz="1200" dirty="0" err="1" smtClean="0"/>
              <a:t>costa</a:t>
            </a:r>
            <a:r>
              <a:rPr lang="en-US" sz="1200" dirty="0" smtClean="0"/>
              <a:t> </a:t>
            </a:r>
            <a:r>
              <a:rPr lang="en-US" sz="1200" dirty="0" err="1" smtClean="0"/>
              <a:t>nord-atlantica</a:t>
            </a:r>
            <a:r>
              <a:rPr lang="en-US" sz="1200" dirty="0" smtClean="0"/>
              <a:t>, dove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anticipazioni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almeno</a:t>
            </a:r>
            <a:r>
              <a:rPr lang="en-US" sz="1200" dirty="0" smtClean="0"/>
              <a:t> 15 </a:t>
            </a:r>
            <a:r>
              <a:rPr lang="en-US" sz="1200" dirty="0" err="1" smtClean="0"/>
              <a:t>giorni</a:t>
            </a:r>
            <a:r>
              <a:rPr lang="en-US" sz="1200" dirty="0" smtClean="0"/>
              <a:t> </a:t>
            </a:r>
            <a:r>
              <a:rPr lang="en-US" sz="1200" dirty="0" err="1" smtClean="0"/>
              <a:t>sul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</a:t>
            </a:r>
            <a:r>
              <a:rPr lang="en-US" sz="1200" dirty="0" err="1" smtClean="0"/>
              <a:t>cinquantennale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50%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località</a:t>
            </a:r>
            <a:r>
              <a:rPr lang="en-US" sz="1200" dirty="0" smtClean="0"/>
              <a:t>. </a:t>
            </a:r>
            <a:endParaRPr lang="en-US" sz="1200" dirty="0" smtClean="0"/>
          </a:p>
          <a:p>
            <a:pPr marL="133350" indent="-133350" algn="just">
              <a:buFont typeface="Arial" pitchFamily="34" charset="0"/>
              <a:buChar char="•"/>
            </a:pPr>
            <a:r>
              <a:rPr lang="en-US" sz="1200" dirty="0" err="1" smtClean="0"/>
              <a:t>Nella</a:t>
            </a:r>
            <a:r>
              <a:rPr lang="en-US" sz="1200" dirty="0" smtClean="0"/>
              <a:t> </a:t>
            </a:r>
            <a:r>
              <a:rPr lang="en-US" sz="1200" dirty="0" err="1" smtClean="0"/>
              <a:t>zona</a:t>
            </a:r>
            <a:r>
              <a:rPr lang="en-US" sz="1200" dirty="0" smtClean="0"/>
              <a:t> del Mare del Nord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invece</a:t>
            </a:r>
            <a:r>
              <a:rPr lang="en-US" sz="1200" dirty="0" smtClean="0"/>
              <a:t> </a:t>
            </a:r>
            <a:r>
              <a:rPr lang="en-US" sz="1200" dirty="0" err="1" smtClean="0"/>
              <a:t>ritardi</a:t>
            </a:r>
            <a:r>
              <a:rPr lang="en-US" sz="1200" dirty="0" smtClean="0"/>
              <a:t> </a:t>
            </a:r>
            <a:r>
              <a:rPr lang="en-US" sz="1200" dirty="0" err="1" smtClean="0"/>
              <a:t>nella</a:t>
            </a:r>
            <a:r>
              <a:rPr lang="en-US" sz="1200" dirty="0" smtClean="0"/>
              <a:t> </a:t>
            </a:r>
            <a:r>
              <a:rPr lang="en-US" sz="1200" dirty="0" err="1" smtClean="0"/>
              <a:t>formazione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, </a:t>
            </a:r>
            <a:r>
              <a:rPr lang="en-US" sz="1200" dirty="0" err="1" smtClean="0"/>
              <a:t>così</a:t>
            </a:r>
            <a:r>
              <a:rPr lang="en-US" sz="1200" dirty="0" smtClean="0"/>
              <a:t> come in </a:t>
            </a:r>
            <a:r>
              <a:rPr lang="en-US" sz="1200" dirty="0" err="1" smtClean="0"/>
              <a:t>alcune</a:t>
            </a:r>
            <a:r>
              <a:rPr lang="en-US" sz="1200" dirty="0" smtClean="0"/>
              <a:t> </a:t>
            </a:r>
            <a:r>
              <a:rPr lang="en-US" sz="1200" dirty="0" err="1" smtClean="0"/>
              <a:t>porzioni</a:t>
            </a:r>
            <a:r>
              <a:rPr lang="en-US" sz="1200" dirty="0" smtClean="0"/>
              <a:t> </a:t>
            </a:r>
            <a:r>
              <a:rPr lang="en-US" sz="1200" dirty="0" err="1" smtClean="0"/>
              <a:t>della</a:t>
            </a:r>
            <a:r>
              <a:rPr lang="en-US" sz="1200" dirty="0" smtClean="0"/>
              <a:t> </a:t>
            </a:r>
            <a:r>
              <a:rPr lang="en-US" sz="1200" dirty="0" err="1" smtClean="0"/>
              <a:t>costa</a:t>
            </a:r>
            <a:r>
              <a:rPr lang="en-US" sz="1200" dirty="0" smtClean="0"/>
              <a:t> </a:t>
            </a:r>
            <a:r>
              <a:rPr lang="en-US" sz="1200" dirty="0" err="1" smtClean="0"/>
              <a:t>mediterranea</a:t>
            </a:r>
            <a:r>
              <a:rPr lang="en-US" sz="1200" dirty="0" smtClean="0"/>
              <a:t>.</a:t>
            </a:r>
            <a:endParaRPr lang="en-US" sz="12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0550" y="811802"/>
            <a:ext cx="4686300" cy="430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Stagionalità delle piene fluviali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313052"/>
            <a:ext cx="9144000" cy="1115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it-IT" sz="1100" dirty="0" err="1" smtClean="0"/>
              <a:t>Blöschl</a:t>
            </a:r>
            <a:r>
              <a:rPr lang="it-IT" sz="1100" dirty="0" smtClean="0"/>
              <a:t>, G., Hall, J., Viglione, A., </a:t>
            </a:r>
            <a:r>
              <a:rPr lang="it-IT" sz="1100" dirty="0" err="1" smtClean="0"/>
              <a:t>Perdigão</a:t>
            </a:r>
            <a:r>
              <a:rPr lang="it-IT" sz="1100" dirty="0" smtClean="0"/>
              <a:t>, R. A., Parajka, J., Merz, B., ... &amp; </a:t>
            </a:r>
            <a:r>
              <a:rPr lang="it-IT" sz="1100" dirty="0" err="1" smtClean="0"/>
              <a:t>Boháč</a:t>
            </a:r>
            <a:r>
              <a:rPr lang="it-IT" sz="1100" dirty="0" smtClean="0"/>
              <a:t>, M. (2019).</a:t>
            </a:r>
          </a:p>
          <a:p>
            <a:pPr algn="ctr"/>
            <a:r>
              <a:rPr lang="it-IT" sz="1100" dirty="0" err="1" smtClean="0"/>
              <a:t>Changing</a:t>
            </a:r>
            <a:r>
              <a:rPr lang="it-IT" sz="1100" dirty="0" smtClean="0"/>
              <a:t> </a:t>
            </a:r>
            <a:r>
              <a:rPr lang="it-IT" sz="1100" dirty="0" err="1" smtClean="0"/>
              <a:t>climate</a:t>
            </a:r>
            <a:r>
              <a:rPr lang="it-IT" sz="1100" dirty="0" smtClean="0"/>
              <a:t> </a:t>
            </a:r>
            <a:r>
              <a:rPr lang="it-IT" sz="1100" dirty="0" err="1" smtClean="0"/>
              <a:t>both</a:t>
            </a:r>
            <a:r>
              <a:rPr lang="it-IT" sz="1100" dirty="0" smtClean="0"/>
              <a:t> </a:t>
            </a:r>
            <a:r>
              <a:rPr lang="it-IT" sz="1100" dirty="0" err="1" smtClean="0"/>
              <a:t>increases</a:t>
            </a:r>
            <a:r>
              <a:rPr lang="it-IT" sz="1100" dirty="0" smtClean="0"/>
              <a:t> and </a:t>
            </a:r>
            <a:r>
              <a:rPr lang="it-IT" sz="1100" dirty="0" err="1" smtClean="0"/>
              <a:t>decreases</a:t>
            </a:r>
            <a:r>
              <a:rPr lang="it-IT" sz="1100" dirty="0" smtClean="0"/>
              <a:t> </a:t>
            </a:r>
            <a:r>
              <a:rPr lang="it-IT" sz="1100" dirty="0" err="1" smtClean="0"/>
              <a:t>European</a:t>
            </a:r>
            <a:r>
              <a:rPr lang="it-IT" sz="1100" dirty="0" smtClean="0"/>
              <a:t> </a:t>
            </a:r>
            <a:r>
              <a:rPr lang="it-IT" sz="1100" dirty="0" err="1" smtClean="0"/>
              <a:t>river</a:t>
            </a:r>
            <a:r>
              <a:rPr lang="it-IT" sz="1100" dirty="0" smtClean="0"/>
              <a:t> </a:t>
            </a:r>
            <a:r>
              <a:rPr lang="it-IT" sz="1100" dirty="0" err="1" smtClean="0"/>
              <a:t>floods</a:t>
            </a:r>
            <a:r>
              <a:rPr lang="it-IT" sz="1100" dirty="0" smtClean="0"/>
              <a:t>. </a:t>
            </a:r>
            <a:r>
              <a:rPr lang="it-IT" sz="1100" i="1" dirty="0" smtClean="0"/>
              <a:t>Nature</a:t>
            </a:r>
            <a:r>
              <a:rPr lang="it-IT" sz="1100" dirty="0" smtClean="0"/>
              <a:t>, </a:t>
            </a:r>
            <a:r>
              <a:rPr lang="it-IT" sz="1100" i="1" dirty="0" smtClean="0"/>
              <a:t>573</a:t>
            </a:r>
            <a:r>
              <a:rPr lang="it-IT" sz="1100" dirty="0" smtClean="0"/>
              <a:t>(7772), 108-111.</a:t>
            </a:r>
          </a:p>
          <a:p>
            <a:pPr algn="ctr"/>
            <a:endParaRPr lang="it-IT" sz="1100" dirty="0" smtClean="0"/>
          </a:p>
          <a:p>
            <a:pPr algn="ctr"/>
            <a:endParaRPr lang="it-IT" sz="1100" dirty="0" smtClean="0"/>
          </a:p>
          <a:p>
            <a:pPr algn="ctr"/>
            <a:endParaRPr lang="en-US" sz="2400" b="1" dirty="0" smtClean="0"/>
          </a:p>
        </p:txBody>
      </p:sp>
      <p:sp>
        <p:nvSpPr>
          <p:cNvPr id="7" name="Rettangolo 6"/>
          <p:cNvSpPr/>
          <p:nvPr/>
        </p:nvSpPr>
        <p:spPr>
          <a:xfrm>
            <a:off x="161925" y="1894571"/>
            <a:ext cx="445770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00025" indent="-200025">
              <a:buFont typeface="Arial" pitchFamily="34" charset="0"/>
              <a:buChar char="•"/>
            </a:pPr>
            <a:r>
              <a:rPr lang="en-US" sz="1200" dirty="0" smtClean="0"/>
              <a:t>Si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incrementi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portate</a:t>
            </a:r>
            <a:r>
              <a:rPr lang="en-US" sz="1200" dirty="0" smtClean="0"/>
              <a:t> </a:t>
            </a:r>
            <a:r>
              <a:rPr lang="en-US" sz="1200" dirty="0" err="1" smtClean="0"/>
              <a:t>fluviali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piena</a:t>
            </a:r>
            <a:r>
              <a:rPr lang="en-US" sz="1200" dirty="0" smtClean="0"/>
              <a:t> </a:t>
            </a:r>
            <a:r>
              <a:rPr lang="en-US" sz="1200" dirty="0" err="1" smtClean="0"/>
              <a:t>nelle</a:t>
            </a:r>
            <a:r>
              <a:rPr lang="en-US" sz="1200" dirty="0" smtClean="0"/>
              <a:t> zone a </a:t>
            </a:r>
            <a:r>
              <a:rPr lang="en-US" sz="1200" dirty="0" err="1" smtClean="0"/>
              <a:t>nord-ovest</a:t>
            </a:r>
            <a:r>
              <a:rPr lang="en-US" sz="1200" dirty="0" smtClean="0"/>
              <a:t>. </a:t>
            </a:r>
            <a:endParaRPr lang="en-US" sz="1200" dirty="0" smtClean="0"/>
          </a:p>
          <a:p>
            <a:pPr marL="200025" indent="-200025">
              <a:buFont typeface="Arial" pitchFamily="34" charset="0"/>
              <a:buChar char="•"/>
            </a:pPr>
            <a:r>
              <a:rPr lang="en-US" sz="1200" dirty="0" smtClean="0"/>
              <a:t>Si </a:t>
            </a:r>
            <a:r>
              <a:rPr lang="en-US" sz="1200" dirty="0" err="1" smtClean="0"/>
              <a:t>osservano</a:t>
            </a:r>
            <a:r>
              <a:rPr lang="en-US" sz="1200" dirty="0" smtClean="0"/>
              <a:t> </a:t>
            </a:r>
            <a:r>
              <a:rPr lang="en-US" sz="1200" dirty="0" err="1" smtClean="0"/>
              <a:t>decrementi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sud</a:t>
            </a:r>
            <a:r>
              <a:rPr lang="en-US" sz="1200" dirty="0" smtClean="0"/>
              <a:t> </a:t>
            </a:r>
            <a:r>
              <a:rPr lang="en-US" sz="1200" dirty="0" err="1" smtClean="0"/>
              <a:t>Europa</a:t>
            </a:r>
            <a:r>
              <a:rPr lang="en-US" sz="1200" dirty="0" smtClean="0"/>
              <a:t> e </a:t>
            </a:r>
            <a:r>
              <a:rPr lang="en-US" sz="1200" dirty="0" err="1" smtClean="0"/>
              <a:t>nell’Europa</a:t>
            </a:r>
            <a:r>
              <a:rPr lang="en-US" sz="1200" dirty="0" smtClean="0"/>
              <a:t> </a:t>
            </a:r>
            <a:r>
              <a:rPr lang="en-US" sz="1200" dirty="0" err="1" smtClean="0"/>
              <a:t>dell’est</a:t>
            </a:r>
            <a:r>
              <a:rPr lang="en-US" sz="1200" dirty="0" smtClean="0"/>
              <a:t>.</a:t>
            </a:r>
          </a:p>
          <a:p>
            <a:pPr marL="200025" indent="-200025">
              <a:buFont typeface="Arial" pitchFamily="34" charset="0"/>
              <a:buChar char="•"/>
            </a:pPr>
            <a:r>
              <a:rPr lang="en-US" sz="1200" dirty="0" err="1" smtClean="0"/>
              <a:t>L’intervallo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variabilità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spazia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+11% per </a:t>
            </a:r>
            <a:r>
              <a:rPr lang="en-US" sz="1200" dirty="0" err="1" smtClean="0"/>
              <a:t>decennio</a:t>
            </a:r>
            <a:r>
              <a:rPr lang="en-US" sz="1200" dirty="0" smtClean="0"/>
              <a:t> a -23%.</a:t>
            </a:r>
            <a:endParaRPr lang="en-US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341" y="829867"/>
            <a:ext cx="3484959" cy="42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Portate fluviali di piena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8" name="CasellaDiTesto 6"/>
          <p:cNvSpPr txBox="1">
            <a:spLocks noChangeArrowheads="1"/>
          </p:cNvSpPr>
          <p:nvPr/>
        </p:nvSpPr>
        <p:spPr bwMode="auto">
          <a:xfrm>
            <a:off x="428596" y="4828047"/>
            <a:ext cx="3929090" cy="3154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</a:t>
            </a:r>
            <a:r>
              <a:rPr lang="it-IT" sz="800" dirty="0"/>
              <a:t>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numero diapositiva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EC96D24-967F-4D7D-8CA2-E08EA82D09E9}" type="slidenum">
              <a:rPr lang="it-IT" smtClean="0"/>
              <a:pPr/>
              <a:t>12</a:t>
            </a:fld>
            <a:endParaRPr lang="it-IT" smtClean="0"/>
          </a:p>
        </p:txBody>
      </p:sp>
      <p:sp>
        <p:nvSpPr>
          <p:cNvPr id="20485" name="Segnaposto contenuto 2"/>
          <p:cNvSpPr>
            <a:spLocks noGrp="1"/>
          </p:cNvSpPr>
          <p:nvPr>
            <p:ph sz="half" idx="4294967295"/>
          </p:nvPr>
        </p:nvSpPr>
        <p:spPr>
          <a:xfrm>
            <a:off x="0" y="973138"/>
            <a:ext cx="6210300" cy="2916237"/>
          </a:xfrm>
        </p:spPr>
        <p:txBody>
          <a:bodyPr>
            <a:normAutofit/>
          </a:bodyPr>
          <a:lstStyle/>
          <a:p>
            <a:pPr marL="133350" indent="-133350"/>
            <a:r>
              <a:rPr lang="it-IT" sz="1200" dirty="0" smtClean="0"/>
              <a:t>Occorre emanciparsi dal classico approccio top-down che è inadeguato per la progettazione.</a:t>
            </a:r>
          </a:p>
        </p:txBody>
      </p:sp>
      <p:sp>
        <p:nvSpPr>
          <p:cNvPr id="16" name="Segnaposto contenuto 2"/>
          <p:cNvSpPr>
            <a:spLocks noGrp="1"/>
          </p:cNvSpPr>
          <p:nvPr>
            <p:ph sz="half" idx="4294967295"/>
          </p:nvPr>
        </p:nvSpPr>
        <p:spPr>
          <a:xfrm>
            <a:off x="0" y="1620838"/>
            <a:ext cx="6210300" cy="2916237"/>
          </a:xfrm>
        </p:spPr>
        <p:txBody>
          <a:bodyPr>
            <a:normAutofit/>
          </a:bodyPr>
          <a:lstStyle/>
          <a:p>
            <a:pPr marL="133350" indent="-133350"/>
            <a:r>
              <a:rPr lang="en-US" sz="1200" dirty="0" smtClean="0"/>
              <a:t>I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non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concepiti</a:t>
            </a:r>
            <a:r>
              <a:rPr lang="en-US" sz="1200" dirty="0" smtClean="0"/>
              <a:t> per </a:t>
            </a:r>
            <a:r>
              <a:rPr lang="en-US" sz="1200" dirty="0" err="1" smtClean="0"/>
              <a:t>supportare</a:t>
            </a:r>
            <a:r>
              <a:rPr lang="en-US" sz="1200" dirty="0" smtClean="0"/>
              <a:t> la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err="1" smtClean="0"/>
              <a:t>Gli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da</a:t>
            </a:r>
            <a:r>
              <a:rPr lang="en-US" sz="1200" dirty="0" smtClean="0"/>
              <a:t> </a:t>
            </a:r>
            <a:r>
              <a:rPr lang="en-US" sz="1200" dirty="0" err="1" smtClean="0"/>
              <a:t>essi</a:t>
            </a:r>
            <a:r>
              <a:rPr lang="en-US" sz="1200" dirty="0" smtClean="0"/>
              <a:t> </a:t>
            </a:r>
            <a:r>
              <a:rPr lang="en-US" sz="1200" dirty="0" err="1" smtClean="0"/>
              <a:t>prodotti</a:t>
            </a:r>
            <a:r>
              <a:rPr lang="en-US" sz="1200" dirty="0" smtClean="0"/>
              <a:t> </a:t>
            </a:r>
            <a:r>
              <a:rPr lang="en-US" sz="1200" dirty="0" err="1" smtClean="0"/>
              <a:t>sono</a:t>
            </a:r>
            <a:r>
              <a:rPr lang="en-US" sz="1200" dirty="0" smtClean="0"/>
              <a:t> </a:t>
            </a:r>
            <a:r>
              <a:rPr lang="en-US" sz="1200" dirty="0" err="1" smtClean="0"/>
              <a:t>eccessivamente</a:t>
            </a:r>
            <a:r>
              <a:rPr lang="en-US" sz="1200" dirty="0" smtClean="0"/>
              <a:t> </a:t>
            </a:r>
            <a:r>
              <a:rPr lang="en-US" sz="1200" dirty="0" err="1" smtClean="0"/>
              <a:t>cautelativi</a:t>
            </a:r>
            <a:r>
              <a:rPr lang="en-US" sz="1200" dirty="0" smtClean="0"/>
              <a:t> e </a:t>
            </a:r>
            <a:r>
              <a:rPr lang="en-US" sz="1200" dirty="0" err="1" smtClean="0"/>
              <a:t>conducono</a:t>
            </a:r>
            <a:r>
              <a:rPr lang="en-US" sz="1200" dirty="0" smtClean="0"/>
              <a:t> </a:t>
            </a:r>
            <a:r>
              <a:rPr lang="en-US" sz="1200" dirty="0" err="1" smtClean="0"/>
              <a:t>quindi</a:t>
            </a:r>
            <a:r>
              <a:rPr lang="en-US" sz="1200" dirty="0" smtClean="0"/>
              <a:t> a </a:t>
            </a:r>
            <a:r>
              <a:rPr lang="en-US" sz="1200" dirty="0" err="1" smtClean="0"/>
              <a:t>sovrastime</a:t>
            </a:r>
            <a:r>
              <a:rPr lang="en-US" sz="1200" dirty="0" smtClean="0"/>
              <a:t>,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traducono</a:t>
            </a:r>
            <a:r>
              <a:rPr lang="en-US" sz="1200" dirty="0" smtClean="0"/>
              <a:t> </a:t>
            </a:r>
            <a:r>
              <a:rPr lang="en-US" sz="1200" dirty="0" err="1" smtClean="0"/>
              <a:t>spesso</a:t>
            </a:r>
            <a:r>
              <a:rPr lang="en-US" sz="1200" dirty="0" smtClean="0"/>
              <a:t> in </a:t>
            </a:r>
            <a:r>
              <a:rPr lang="en-US" sz="1200" dirty="0" err="1" smtClean="0"/>
              <a:t>soluzioni</a:t>
            </a:r>
            <a:r>
              <a:rPr lang="en-US" sz="1200" dirty="0" smtClean="0"/>
              <a:t> non </a:t>
            </a:r>
            <a:r>
              <a:rPr lang="en-US" sz="1200" dirty="0" err="1" smtClean="0"/>
              <a:t>praticabili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err="1" smtClean="0"/>
              <a:t>L’incertezza</a:t>
            </a:r>
            <a:r>
              <a:rPr lang="en-US" sz="1200" dirty="0" smtClean="0"/>
              <a:t> </a:t>
            </a:r>
            <a:r>
              <a:rPr lang="en-US" sz="1200" dirty="0" err="1" smtClean="0"/>
              <a:t>dei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non </a:t>
            </a:r>
            <a:r>
              <a:rPr lang="en-US" sz="1200" dirty="0" err="1" smtClean="0"/>
              <a:t>può</a:t>
            </a:r>
            <a:r>
              <a:rPr lang="en-US" sz="1200" dirty="0" smtClean="0"/>
              <a:t> </a:t>
            </a:r>
            <a:r>
              <a:rPr lang="en-US" sz="1200" dirty="0" err="1" smtClean="0"/>
              <a:t>essere</a:t>
            </a:r>
            <a:r>
              <a:rPr lang="en-US" sz="1200" dirty="0" smtClean="0"/>
              <a:t> </a:t>
            </a:r>
            <a:r>
              <a:rPr lang="en-US" sz="1200" dirty="0" err="1" smtClean="0"/>
              <a:t>stimata</a:t>
            </a:r>
            <a:r>
              <a:rPr lang="en-US" sz="1200" dirty="0" smtClean="0"/>
              <a:t> con </a:t>
            </a:r>
            <a:r>
              <a:rPr lang="en-US" sz="1200" dirty="0" err="1" smtClean="0"/>
              <a:t>precisione</a:t>
            </a:r>
            <a:r>
              <a:rPr lang="en-US" sz="1200" dirty="0" smtClean="0"/>
              <a:t>.</a:t>
            </a:r>
          </a:p>
          <a:p>
            <a:pPr marL="133350" indent="-133350"/>
            <a:endParaRPr lang="en-US" sz="1200" dirty="0" smtClean="0"/>
          </a:p>
          <a:p>
            <a:pPr marL="133350" indent="-133350"/>
            <a:r>
              <a:rPr lang="en-US" sz="1200" dirty="0" smtClean="0"/>
              <a:t>La </a:t>
            </a:r>
            <a:r>
              <a:rPr lang="en-US" sz="1200" dirty="0" err="1" smtClean="0"/>
              <a:t>cosiddetta</a:t>
            </a:r>
            <a:r>
              <a:rPr lang="en-US" sz="1200" dirty="0" smtClean="0"/>
              <a:t> “bias correction” non è </a:t>
            </a:r>
            <a:r>
              <a:rPr lang="en-US" sz="1200" dirty="0" err="1" smtClean="0"/>
              <a:t>una</a:t>
            </a:r>
            <a:r>
              <a:rPr lang="en-US" sz="1200" dirty="0" smtClean="0"/>
              <a:t> </a:t>
            </a:r>
            <a:r>
              <a:rPr lang="en-US" sz="1200" dirty="0" err="1" smtClean="0"/>
              <a:t>soluzione</a:t>
            </a:r>
            <a:r>
              <a:rPr lang="en-US" sz="1200" dirty="0" smtClean="0"/>
              <a:t> </a:t>
            </a:r>
            <a:r>
              <a:rPr lang="en-US" sz="1200" dirty="0" err="1" smtClean="0"/>
              <a:t>soddisfacente</a:t>
            </a:r>
            <a:r>
              <a:rPr lang="en-US" sz="1200" dirty="0" smtClean="0"/>
              <a:t> </a:t>
            </a:r>
            <a:r>
              <a:rPr lang="en-US" sz="1200" dirty="0" err="1" smtClean="0"/>
              <a:t>dal</a:t>
            </a:r>
            <a:r>
              <a:rPr lang="en-US" sz="1200" dirty="0" smtClean="0"/>
              <a:t> </a:t>
            </a:r>
            <a:r>
              <a:rPr lang="en-US" sz="1200" dirty="0" err="1" smtClean="0"/>
              <a:t>punto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vista </a:t>
            </a:r>
            <a:r>
              <a:rPr lang="en-US" sz="1200" dirty="0" err="1" smtClean="0"/>
              <a:t>tecnico</a:t>
            </a:r>
            <a:r>
              <a:rPr lang="en-US" sz="1200" dirty="0" smtClean="0"/>
              <a:t>.		</a:t>
            </a:r>
          </a:p>
          <a:p>
            <a:pPr marL="133350" indent="-133350"/>
            <a:endParaRPr lang="it-IT" sz="1200" dirty="0" smtClean="0"/>
          </a:p>
        </p:txBody>
      </p:sp>
      <p:sp>
        <p:nvSpPr>
          <p:cNvPr id="20483" name="CasellaDiTesto 6"/>
          <p:cNvSpPr txBox="1">
            <a:spLocks noChangeArrowheads="1"/>
          </p:cNvSpPr>
          <p:nvPr/>
        </p:nvSpPr>
        <p:spPr bwMode="auto">
          <a:xfrm>
            <a:off x="1428728" y="4828047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</a:t>
            </a:r>
            <a:r>
              <a:rPr lang="it-IT" sz="800" dirty="0"/>
              <a:t>E-mail: alberto.montanari@unibo.it</a:t>
            </a:r>
          </a:p>
        </p:txBody>
      </p:sp>
      <p:pic>
        <p:nvPicPr>
          <p:cNvPr id="204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2363" y="500048"/>
            <a:ext cx="1354931" cy="406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o 9"/>
          <p:cNvGrpSpPr>
            <a:grpSpLocks/>
          </p:cNvGrpSpPr>
          <p:nvPr/>
        </p:nvGrpSpPr>
        <p:grpSpPr bwMode="auto">
          <a:xfrm>
            <a:off x="7458075" y="514364"/>
            <a:ext cx="1371600" cy="4057650"/>
            <a:chOff x="9944100" y="1023938"/>
            <a:chExt cx="1828800" cy="5410200"/>
          </a:xfrm>
        </p:grpSpPr>
        <p:cxnSp>
          <p:nvCxnSpPr>
            <p:cNvPr id="14" name="Connettore 1 13"/>
            <p:cNvCxnSpPr/>
            <p:nvPr/>
          </p:nvCxnSpPr>
          <p:spPr>
            <a:xfrm flipH="1">
              <a:off x="9969500" y="1062038"/>
              <a:ext cx="1790700" cy="5372100"/>
            </a:xfrm>
            <a:prstGeom prst="line">
              <a:avLst/>
            </a:prstGeom>
            <a:ln w="730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1 14"/>
            <p:cNvCxnSpPr/>
            <p:nvPr/>
          </p:nvCxnSpPr>
          <p:spPr>
            <a:xfrm>
              <a:off x="9944100" y="1023938"/>
              <a:ext cx="1828800" cy="5410200"/>
            </a:xfrm>
            <a:prstGeom prst="line">
              <a:avLst/>
            </a:prstGeom>
            <a:ln w="730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asellaDiTesto 10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Adattamento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numero diapositiva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4857750"/>
            <a:ext cx="2057400" cy="27463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E4B6E8B-8D39-4382-B7DE-2654624E16EA}" type="slidenum">
              <a:rPr lang="it-IT" smtClean="0"/>
              <a:pPr/>
              <a:t>13</a:t>
            </a:fld>
            <a:endParaRPr lang="it-IT" smtClean="0"/>
          </a:p>
        </p:txBody>
      </p:sp>
      <p:sp>
        <p:nvSpPr>
          <p:cNvPr id="21508" name="Titolo 1"/>
          <p:cNvSpPr>
            <a:spLocks noGrp="1"/>
          </p:cNvSpPr>
          <p:nvPr>
            <p:ph type="title" idx="4294967295"/>
          </p:nvPr>
        </p:nvSpPr>
        <p:spPr>
          <a:xfrm>
            <a:off x="0" y="261938"/>
            <a:ext cx="7332663" cy="6889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it-IT" smtClean="0"/>
              <a:t>“</a:t>
            </a:r>
            <a:r>
              <a:rPr lang="it-IT" dirty="0" err="1" smtClean="0"/>
              <a:t>Decision</a:t>
            </a:r>
            <a:r>
              <a:rPr lang="it-IT" dirty="0" smtClean="0"/>
              <a:t> </a:t>
            </a:r>
            <a:r>
              <a:rPr lang="it-IT" dirty="0" err="1" smtClean="0"/>
              <a:t>Scaling</a:t>
            </a:r>
            <a:r>
              <a:rPr lang="it-IT" dirty="0" smtClean="0"/>
              <a:t>”</a:t>
            </a:r>
          </a:p>
        </p:txBody>
      </p:sp>
      <p:sp>
        <p:nvSpPr>
          <p:cNvPr id="21509" name="Segnaposto contenuto 2"/>
          <p:cNvSpPr>
            <a:spLocks noGrp="1"/>
          </p:cNvSpPr>
          <p:nvPr>
            <p:ph sz="half" idx="4294967295"/>
          </p:nvPr>
        </p:nvSpPr>
        <p:spPr>
          <a:xfrm>
            <a:off x="219088" y="1441450"/>
            <a:ext cx="6210300" cy="2916238"/>
          </a:xfrm>
        </p:spPr>
        <p:txBody>
          <a:bodyPr>
            <a:normAutofit lnSpcReduction="10000"/>
          </a:bodyPr>
          <a:lstStyle/>
          <a:p>
            <a:pPr marL="133350" indent="-133350"/>
            <a:r>
              <a:rPr lang="en-US" sz="1200" b="1" dirty="0" smtClean="0"/>
              <a:t>Decision scaling</a:t>
            </a:r>
            <a:r>
              <a:rPr lang="en-US" sz="1200" dirty="0" smtClean="0"/>
              <a:t> (Brown et al., 2012): </a:t>
            </a:r>
            <a:endParaRPr lang="en-US" sz="1200" dirty="0" smtClean="0"/>
          </a:p>
          <a:p>
            <a:pPr marL="133350" indent="-133350"/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Primo step: </a:t>
            </a:r>
            <a:r>
              <a:rPr lang="en-US" sz="1200" dirty="0" err="1" smtClean="0"/>
              <a:t>valutazione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del </a:t>
            </a:r>
            <a:r>
              <a:rPr lang="en-US" sz="1200" dirty="0" err="1" smtClean="0"/>
              <a:t>sistema</a:t>
            </a:r>
            <a:r>
              <a:rPr lang="en-US" sz="1200" dirty="0" smtClean="0"/>
              <a:t> (curve PEVR).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err="1" smtClean="0"/>
              <a:t>Secondo</a:t>
            </a:r>
            <a:r>
              <a:rPr lang="en-US" sz="1200" dirty="0" smtClean="0"/>
              <a:t> </a:t>
            </a:r>
            <a:r>
              <a:rPr lang="en-US" sz="1200" dirty="0" smtClean="0"/>
              <a:t>step: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utilizzano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futuri</a:t>
            </a:r>
            <a:r>
              <a:rPr lang="en-US" sz="1200" dirty="0" smtClean="0"/>
              <a:t> per </a:t>
            </a:r>
            <a:r>
              <a:rPr lang="en-US" sz="1200" dirty="0" err="1" smtClean="0"/>
              <a:t>stimare</a:t>
            </a:r>
            <a:r>
              <a:rPr lang="en-US" sz="1200" dirty="0" smtClean="0"/>
              <a:t> la </a:t>
            </a:r>
            <a:r>
              <a:rPr lang="en-US" sz="1200" dirty="0" err="1" smtClean="0"/>
              <a:t>probabilità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degli</a:t>
            </a:r>
            <a:r>
              <a:rPr lang="en-US" sz="1200" dirty="0" smtClean="0"/>
              <a:t> </a:t>
            </a:r>
            <a:r>
              <a:rPr lang="en-US" sz="1200" dirty="0" err="1" smtClean="0"/>
              <a:t>eventi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possono</a:t>
            </a:r>
            <a:r>
              <a:rPr lang="en-US" sz="1200" dirty="0" smtClean="0"/>
              <a:t> </a:t>
            </a:r>
            <a:r>
              <a:rPr lang="en-US" sz="1200" dirty="0" err="1" smtClean="0"/>
              <a:t>causare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err="1" smtClean="0"/>
              <a:t>Terzo</a:t>
            </a:r>
            <a:r>
              <a:rPr lang="en-US" sz="1200" dirty="0" smtClean="0"/>
              <a:t> </a:t>
            </a:r>
            <a:r>
              <a:rPr lang="en-US" sz="1200" dirty="0" smtClean="0"/>
              <a:t>step: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utilizzano</a:t>
            </a:r>
            <a:r>
              <a:rPr lang="en-US" sz="1200" dirty="0" smtClean="0"/>
              <a:t> </a:t>
            </a:r>
            <a:r>
              <a:rPr lang="en-US" sz="1200" dirty="0" err="1" smtClean="0"/>
              <a:t>informazioni</a:t>
            </a:r>
            <a:r>
              <a:rPr lang="en-US" sz="1200" dirty="0" smtClean="0"/>
              <a:t> </a:t>
            </a:r>
            <a:r>
              <a:rPr lang="en-US" sz="1200" dirty="0" err="1" smtClean="0"/>
              <a:t>addizionali</a:t>
            </a:r>
            <a:r>
              <a:rPr lang="en-US" sz="1200" dirty="0" smtClean="0"/>
              <a:t> (</a:t>
            </a:r>
            <a:r>
              <a:rPr lang="en-US" sz="1200" dirty="0" err="1" smtClean="0"/>
              <a:t>inclusa</a:t>
            </a:r>
            <a:r>
              <a:rPr lang="en-US" sz="1200" dirty="0" smtClean="0"/>
              <a:t> la “expert knowledge”) per </a:t>
            </a:r>
            <a:r>
              <a:rPr lang="en-US" sz="1200" dirty="0" err="1" smtClean="0"/>
              <a:t>affinare</a:t>
            </a:r>
            <a:r>
              <a:rPr lang="en-US" sz="1200" dirty="0" smtClean="0"/>
              <a:t> la </a:t>
            </a:r>
            <a:r>
              <a:rPr lang="en-US" sz="1200" dirty="0" err="1" smtClean="0"/>
              <a:t>stima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probabilità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cui </a:t>
            </a:r>
            <a:r>
              <a:rPr lang="en-US" sz="1200" dirty="0" err="1" smtClean="0"/>
              <a:t>sopra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Quarto </a:t>
            </a:r>
            <a:r>
              <a:rPr lang="en-US" sz="1200" dirty="0" smtClean="0"/>
              <a:t>step: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degli</a:t>
            </a:r>
            <a:r>
              <a:rPr lang="en-US" sz="1200" dirty="0" smtClean="0"/>
              <a:t> </a:t>
            </a:r>
            <a:r>
              <a:rPr lang="en-US" sz="1200" dirty="0" err="1" smtClean="0"/>
              <a:t>interventi</a:t>
            </a:r>
            <a:r>
              <a:rPr lang="en-US" sz="1200" dirty="0" smtClean="0"/>
              <a:t> </a:t>
            </a:r>
            <a:r>
              <a:rPr lang="en-US" sz="1200" dirty="0" err="1" smtClean="0"/>
              <a:t>atti</a:t>
            </a:r>
            <a:r>
              <a:rPr lang="en-US" sz="1200" dirty="0" smtClean="0"/>
              <a:t> a </a:t>
            </a:r>
            <a:r>
              <a:rPr lang="en-US" sz="1200" dirty="0" err="1" smtClean="0"/>
              <a:t>ridurre</a:t>
            </a:r>
            <a:r>
              <a:rPr lang="en-US" sz="1200" dirty="0" smtClean="0"/>
              <a:t> la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.</a:t>
            </a:r>
          </a:p>
          <a:p>
            <a:pPr marL="475060" lvl="1" indent="-133350">
              <a:buFontTx/>
              <a:buChar char="-"/>
            </a:pPr>
            <a:endParaRPr lang="en-US" sz="1200" dirty="0" smtClean="0"/>
          </a:p>
          <a:p>
            <a:pPr marL="475060" lvl="1" indent="-133350">
              <a:buFontTx/>
              <a:buChar char="-"/>
            </a:pPr>
            <a:r>
              <a:rPr lang="en-US" sz="1200" dirty="0" smtClean="0"/>
              <a:t>La </a:t>
            </a:r>
            <a:r>
              <a:rPr lang="en-US" sz="1200" dirty="0" err="1" smtClean="0"/>
              <a:t>metodologia</a:t>
            </a:r>
            <a:r>
              <a:rPr lang="en-US" sz="1200" dirty="0" smtClean="0"/>
              <a:t> è </a:t>
            </a:r>
            <a:r>
              <a:rPr lang="en-US" sz="1200" dirty="0" err="1" smtClean="0"/>
              <a:t>generale</a:t>
            </a:r>
            <a:r>
              <a:rPr lang="en-US" sz="1200" dirty="0" smtClean="0"/>
              <a:t> ma </a:t>
            </a:r>
            <a:r>
              <a:rPr lang="en-US" sz="1200" dirty="0" err="1" smtClean="0"/>
              <a:t>l’effetto</a:t>
            </a:r>
            <a:r>
              <a:rPr lang="en-US" sz="1200" dirty="0" smtClean="0"/>
              <a:t> del </a:t>
            </a:r>
            <a:r>
              <a:rPr lang="en-US" sz="1200" dirty="0" err="1" smtClean="0"/>
              <a:t>cambiamento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climatico</a:t>
            </a:r>
            <a:r>
              <a:rPr lang="en-US" sz="1200" dirty="0" smtClean="0"/>
              <a:t> è </a:t>
            </a:r>
            <a:r>
              <a:rPr lang="en-US" sz="1200" b="1" dirty="0" smtClean="0"/>
              <a:t>LOCALE</a:t>
            </a:r>
            <a:r>
              <a:rPr lang="en-US" sz="1200" dirty="0" smtClean="0"/>
              <a:t>: </a:t>
            </a:r>
            <a:r>
              <a:rPr lang="en-US" sz="1200" dirty="0" err="1" smtClean="0"/>
              <a:t>l’adattamento</a:t>
            </a:r>
            <a:r>
              <a:rPr lang="en-US" sz="1200" dirty="0" smtClean="0"/>
              <a:t> </a:t>
            </a:r>
            <a:r>
              <a:rPr lang="en-US" sz="1200" dirty="0" err="1" smtClean="0"/>
              <a:t>richiede</a:t>
            </a:r>
            <a:r>
              <a:rPr lang="en-US" sz="1200" dirty="0" smtClean="0"/>
              <a:t> </a:t>
            </a:r>
            <a:r>
              <a:rPr lang="en-US" sz="1200" dirty="0" err="1" smtClean="0"/>
              <a:t>misure</a:t>
            </a:r>
            <a:r>
              <a:rPr lang="en-US" sz="1200" dirty="0" smtClean="0"/>
              <a:t> </a:t>
            </a:r>
            <a:r>
              <a:rPr lang="en-US" sz="1200" b="1" dirty="0" err="1" smtClean="0"/>
              <a:t>targate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sul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caso</a:t>
            </a:r>
            <a:r>
              <a:rPr lang="en-US" sz="1200" b="1" dirty="0" smtClean="0"/>
              <a:t> in </a:t>
            </a:r>
            <a:r>
              <a:rPr lang="en-US" sz="1200" b="1" dirty="0" err="1" smtClean="0"/>
              <a:t>esame</a:t>
            </a:r>
            <a:r>
              <a:rPr lang="en-US" sz="1200" dirty="0" smtClean="0"/>
              <a:t>.</a:t>
            </a:r>
            <a:endParaRPr lang="it-IT" sz="1200" dirty="0" smtClean="0"/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714480" cy="515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Adattamento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9281" y="1000114"/>
            <a:ext cx="3343275" cy="366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Segnaposto numero diapositiva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4857750"/>
            <a:ext cx="2057400" cy="274638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A5BA0E79-F929-4EC0-8432-63AF4BF3EF94}" type="slidenum">
              <a:rPr lang="it-IT" smtClean="0"/>
              <a:pPr/>
              <a:t>14</a:t>
            </a:fld>
            <a:endParaRPr lang="it-IT" smtClean="0"/>
          </a:p>
        </p:txBody>
      </p:sp>
      <p:sp>
        <p:nvSpPr>
          <p:cNvPr id="22533" name="Titolo 1"/>
          <p:cNvSpPr>
            <a:spLocks noGrp="1"/>
          </p:cNvSpPr>
          <p:nvPr>
            <p:ph type="title" idx="4294967295"/>
          </p:nvPr>
        </p:nvSpPr>
        <p:spPr>
          <a:xfrm>
            <a:off x="0" y="261938"/>
            <a:ext cx="7332663" cy="6889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it-IT" smtClean="0"/>
              <a:t>Simulazione </a:t>
            </a:r>
            <a:r>
              <a:rPr lang="it-IT" dirty="0" smtClean="0"/>
              <a:t>stocastica</a:t>
            </a:r>
          </a:p>
        </p:txBody>
      </p:sp>
      <p:sp>
        <p:nvSpPr>
          <p:cNvPr id="22534" name="CasellaDiTesto 7"/>
          <p:cNvSpPr txBox="1">
            <a:spLocks noChangeArrowheads="1"/>
          </p:cNvSpPr>
          <p:nvPr/>
        </p:nvSpPr>
        <p:spPr bwMode="auto">
          <a:xfrm>
            <a:off x="86916" y="714362"/>
            <a:ext cx="760928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sz="1200" dirty="0"/>
              <a:t>(https://www.albertomontanari.it/?q=climatechange)</a:t>
            </a:r>
          </a:p>
        </p:txBody>
      </p:sp>
      <p:sp>
        <p:nvSpPr>
          <p:cNvPr id="22535" name="Rettangolo 8"/>
          <p:cNvSpPr>
            <a:spLocks noChangeArrowheads="1"/>
          </p:cNvSpPr>
          <p:nvPr/>
        </p:nvSpPr>
        <p:spPr bwMode="auto">
          <a:xfrm>
            <a:off x="276225" y="1218010"/>
            <a:ext cx="5257800" cy="173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US" sz="1200" dirty="0" err="1"/>
              <a:t>L’idea</a:t>
            </a:r>
            <a:r>
              <a:rPr lang="en-US" sz="1200" dirty="0"/>
              <a:t> è </a:t>
            </a:r>
            <a:r>
              <a:rPr lang="en-US" sz="1200" dirty="0" err="1"/>
              <a:t>quella</a:t>
            </a:r>
            <a:r>
              <a:rPr lang="en-US" sz="1200" dirty="0"/>
              <a:t> </a:t>
            </a:r>
            <a:r>
              <a:rPr lang="en-US" sz="1200" dirty="0" err="1"/>
              <a:t>di</a:t>
            </a:r>
            <a:r>
              <a:rPr lang="en-US" sz="1200" dirty="0"/>
              <a:t> </a:t>
            </a:r>
            <a:r>
              <a:rPr lang="en-US" sz="1200" dirty="0" err="1"/>
              <a:t>rappresentare</a:t>
            </a:r>
            <a:r>
              <a:rPr lang="en-US" sz="1200" dirty="0"/>
              <a:t> le </a:t>
            </a:r>
            <a:r>
              <a:rPr lang="en-US" sz="1200" dirty="0" err="1"/>
              <a:t>basi</a:t>
            </a:r>
            <a:r>
              <a:rPr lang="en-US" sz="1200" dirty="0"/>
              <a:t> </a:t>
            </a:r>
            <a:r>
              <a:rPr lang="en-US" sz="1200" dirty="0" err="1"/>
              <a:t>concettuali</a:t>
            </a:r>
            <a:r>
              <a:rPr lang="en-US" sz="1200" dirty="0"/>
              <a:t> (</a:t>
            </a:r>
            <a:r>
              <a:rPr lang="en-US" sz="1200" dirty="0" err="1"/>
              <a:t>fisiche</a:t>
            </a:r>
            <a:r>
              <a:rPr lang="en-US" sz="1200" dirty="0"/>
              <a:t>) del </a:t>
            </a:r>
            <a:r>
              <a:rPr lang="en-US" sz="1200" dirty="0" err="1"/>
              <a:t>sistema</a:t>
            </a:r>
            <a:r>
              <a:rPr lang="en-US" sz="1200" dirty="0"/>
              <a:t> </a:t>
            </a:r>
            <a:r>
              <a:rPr lang="en-US" sz="1200" dirty="0" err="1"/>
              <a:t>di</a:t>
            </a:r>
            <a:r>
              <a:rPr lang="en-US" sz="1200" dirty="0"/>
              <a:t> </a:t>
            </a:r>
            <a:r>
              <a:rPr lang="en-US" sz="1200" dirty="0" err="1"/>
              <a:t>interesse</a:t>
            </a:r>
            <a:r>
              <a:rPr lang="en-US" sz="1200" dirty="0"/>
              <a:t> </a:t>
            </a:r>
            <a:r>
              <a:rPr lang="en-US" sz="1200" dirty="0" err="1"/>
              <a:t>considerando</a:t>
            </a:r>
            <a:r>
              <a:rPr lang="en-US" sz="1200" dirty="0"/>
              <a:t> </a:t>
            </a:r>
            <a:r>
              <a:rPr lang="en-US" sz="1200" dirty="0" err="1"/>
              <a:t>anche</a:t>
            </a:r>
            <a:r>
              <a:rPr lang="en-US" sz="1200" dirty="0"/>
              <a:t> </a:t>
            </a:r>
            <a:r>
              <a:rPr lang="en-US" sz="1200" dirty="0" err="1"/>
              <a:t>l’incertezza</a:t>
            </a:r>
            <a:r>
              <a:rPr lang="en-US" sz="1200" dirty="0"/>
              <a:t> e </a:t>
            </a:r>
            <a:r>
              <a:rPr lang="en-US" sz="1200" dirty="0" err="1"/>
              <a:t>quindi</a:t>
            </a:r>
            <a:r>
              <a:rPr lang="en-US" sz="1200" dirty="0"/>
              <a:t> le </a:t>
            </a:r>
            <a:r>
              <a:rPr lang="en-US" sz="1200" dirty="0" err="1"/>
              <a:t>componenti</a:t>
            </a:r>
            <a:r>
              <a:rPr lang="en-US" sz="1200" dirty="0"/>
              <a:t> </a:t>
            </a:r>
            <a:r>
              <a:rPr lang="en-US" sz="1200" dirty="0" err="1"/>
              <a:t>casuali</a:t>
            </a:r>
            <a:r>
              <a:rPr lang="en-US" sz="1200" dirty="0"/>
              <a:t> (</a:t>
            </a:r>
            <a:r>
              <a:rPr lang="en-US" sz="1200" dirty="0">
                <a:hlinkClick r:id="rId3"/>
              </a:rPr>
              <a:t>Montanari and Koutsoyiannis, 2012</a:t>
            </a:r>
            <a:r>
              <a:rPr lang="en-US" sz="1200" dirty="0"/>
              <a:t>). 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/>
              <a:t>La </a:t>
            </a:r>
            <a:r>
              <a:rPr lang="en-US" sz="1200" dirty="0" err="1"/>
              <a:t>situazione</a:t>
            </a:r>
            <a:r>
              <a:rPr lang="en-US" sz="1200" dirty="0"/>
              <a:t> </a:t>
            </a:r>
            <a:r>
              <a:rPr lang="en-US" sz="1200" dirty="0" err="1"/>
              <a:t>attuale</a:t>
            </a:r>
            <a:r>
              <a:rPr lang="en-US" sz="1200" dirty="0"/>
              <a:t> è </a:t>
            </a:r>
            <a:r>
              <a:rPr lang="en-US" sz="1200" dirty="0" err="1"/>
              <a:t>il</a:t>
            </a:r>
            <a:r>
              <a:rPr lang="en-US" sz="1200" dirty="0"/>
              <a:t> </a:t>
            </a:r>
            <a:r>
              <a:rPr lang="en-US" sz="1200" dirty="0" err="1"/>
              <a:t>risultato</a:t>
            </a:r>
            <a:r>
              <a:rPr lang="en-US" sz="1200" dirty="0"/>
              <a:t> </a:t>
            </a:r>
            <a:r>
              <a:rPr lang="en-US" sz="1200" dirty="0" err="1"/>
              <a:t>della</a:t>
            </a:r>
            <a:r>
              <a:rPr lang="en-US" sz="1200" dirty="0"/>
              <a:t> </a:t>
            </a:r>
            <a:r>
              <a:rPr lang="en-US" sz="1200" dirty="0" err="1"/>
              <a:t>dinamica</a:t>
            </a:r>
            <a:r>
              <a:rPr lang="en-US" sz="1200" dirty="0"/>
              <a:t> </a:t>
            </a:r>
            <a:r>
              <a:rPr lang="en-US" sz="1200" dirty="0" err="1"/>
              <a:t>interna</a:t>
            </a:r>
            <a:r>
              <a:rPr lang="en-US" sz="1200" dirty="0"/>
              <a:t> del </a:t>
            </a:r>
            <a:r>
              <a:rPr lang="en-US" sz="1200" dirty="0" err="1"/>
              <a:t>sistema</a:t>
            </a:r>
            <a:r>
              <a:rPr lang="en-US" sz="1200" dirty="0"/>
              <a:t> e </a:t>
            </a:r>
            <a:r>
              <a:rPr lang="en-US" sz="1200" dirty="0" err="1"/>
              <a:t>quindi</a:t>
            </a:r>
            <a:r>
              <a:rPr lang="en-US" sz="1200" dirty="0"/>
              <a:t> </a:t>
            </a:r>
            <a:r>
              <a:rPr lang="en-US" sz="1200" dirty="0" err="1"/>
              <a:t>fornisce</a:t>
            </a:r>
            <a:r>
              <a:rPr lang="en-US" sz="1200" dirty="0"/>
              <a:t> </a:t>
            </a:r>
            <a:r>
              <a:rPr lang="en-US" sz="1200" dirty="0" err="1"/>
              <a:t>informazioni</a:t>
            </a:r>
            <a:r>
              <a:rPr lang="en-US" sz="1200" dirty="0"/>
              <a:t> </a:t>
            </a:r>
            <a:r>
              <a:rPr lang="en-US" sz="1200" dirty="0" err="1"/>
              <a:t>essenziali</a:t>
            </a:r>
            <a:r>
              <a:rPr lang="en-US" sz="1200" dirty="0"/>
              <a:t> </a:t>
            </a:r>
            <a:r>
              <a:rPr lang="en-US" sz="1200" dirty="0" err="1"/>
              <a:t>su</a:t>
            </a:r>
            <a:r>
              <a:rPr lang="en-US" sz="1200" dirty="0"/>
              <a:t> come </a:t>
            </a:r>
            <a:r>
              <a:rPr lang="en-US" sz="1200" dirty="0" err="1"/>
              <a:t>il</a:t>
            </a:r>
            <a:r>
              <a:rPr lang="en-US" sz="1200" dirty="0"/>
              <a:t> </a:t>
            </a:r>
            <a:r>
              <a:rPr lang="en-US" sz="1200" dirty="0" err="1"/>
              <a:t>sistema</a:t>
            </a:r>
            <a:r>
              <a:rPr lang="en-US" sz="1200" dirty="0"/>
              <a:t> </a:t>
            </a:r>
            <a:r>
              <a:rPr lang="en-US" sz="1200" dirty="0" err="1"/>
              <a:t>stesso</a:t>
            </a:r>
            <a:r>
              <a:rPr lang="en-US" sz="1200" dirty="0"/>
              <a:t> </a:t>
            </a:r>
            <a:r>
              <a:rPr lang="en-US" sz="1200" dirty="0" err="1"/>
              <a:t>potrà</a:t>
            </a:r>
            <a:r>
              <a:rPr lang="en-US" sz="1200" dirty="0"/>
              <a:t> </a:t>
            </a:r>
            <a:r>
              <a:rPr lang="en-US" sz="1200" dirty="0" err="1"/>
              <a:t>reagire</a:t>
            </a:r>
            <a:r>
              <a:rPr lang="en-US" sz="1200" dirty="0"/>
              <a:t> al </a:t>
            </a:r>
            <a:r>
              <a:rPr lang="en-US" sz="1200" dirty="0" err="1"/>
              <a:t>cambiamento</a:t>
            </a:r>
            <a:r>
              <a:rPr lang="en-US" sz="1200" dirty="0"/>
              <a:t>. </a:t>
            </a:r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smtClean="0"/>
              <a:t>“</a:t>
            </a:r>
            <a:r>
              <a:rPr lang="en-US" sz="1200" dirty="0"/>
              <a:t>Physically-Based-Stochastic (PBS) change simulation“.</a:t>
            </a:r>
          </a:p>
        </p:txBody>
      </p:sp>
      <p:grpSp>
        <p:nvGrpSpPr>
          <p:cNvPr id="2" name="Gruppo 10"/>
          <p:cNvGrpSpPr>
            <a:grpSpLocks/>
          </p:cNvGrpSpPr>
          <p:nvPr/>
        </p:nvGrpSpPr>
        <p:grpSpPr bwMode="auto">
          <a:xfrm>
            <a:off x="6038850" y="500048"/>
            <a:ext cx="2600325" cy="371475"/>
            <a:chOff x="8001000" y="1041400"/>
            <a:chExt cx="3467100" cy="495300"/>
          </a:xfrm>
        </p:grpSpPr>
        <p:sp>
          <p:nvSpPr>
            <p:cNvPr id="12" name="Rettangolo arrotondato 11"/>
            <p:cNvSpPr/>
            <p:nvPr/>
          </p:nvSpPr>
          <p:spPr>
            <a:xfrm>
              <a:off x="8001000" y="1041400"/>
              <a:ext cx="3467100" cy="4953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/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8051800" y="1080399"/>
              <a:ext cx="3327400" cy="43088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it-IT" sz="1500" b="1" dirty="0"/>
                <a:t>PBS </a:t>
              </a:r>
              <a:r>
                <a:rPr lang="it-IT" sz="1500" b="1" dirty="0" err="1"/>
                <a:t>Change</a:t>
              </a:r>
              <a:r>
                <a:rPr lang="it-IT" sz="1500" b="1" dirty="0"/>
                <a:t> </a:t>
              </a:r>
              <a:r>
                <a:rPr lang="it-IT" sz="1500" b="1" dirty="0" err="1"/>
                <a:t>Simulation</a:t>
              </a:r>
              <a:endParaRPr lang="it-IT" sz="1500" b="1" dirty="0"/>
            </a:p>
          </p:txBody>
        </p:sp>
      </p:grp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269" y="3857634"/>
            <a:ext cx="4299347" cy="8060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CasellaDiTesto 14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Adattamento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171450" y="560119"/>
            <a:ext cx="6696075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L’adattamento</a:t>
            </a:r>
            <a:r>
              <a:rPr lang="en-US" sz="1200" dirty="0" smtClean="0"/>
              <a:t> al </a:t>
            </a:r>
            <a:r>
              <a:rPr lang="en-US" sz="1200" dirty="0" err="1" smtClean="0"/>
              <a:t>cambiamento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climatico</a:t>
            </a:r>
            <a:r>
              <a:rPr lang="en-US" sz="1200" dirty="0" smtClean="0"/>
              <a:t> </a:t>
            </a:r>
            <a:r>
              <a:rPr lang="en-US" sz="1200" dirty="0" err="1" smtClean="0"/>
              <a:t>ed</a:t>
            </a:r>
            <a:r>
              <a:rPr lang="en-US" sz="1200" dirty="0" smtClean="0"/>
              <a:t> </a:t>
            </a:r>
            <a:r>
              <a:rPr lang="en-US" sz="1200" dirty="0" err="1" smtClean="0"/>
              <a:t>alla</a:t>
            </a:r>
            <a:r>
              <a:rPr lang="en-US" sz="1200" dirty="0" smtClean="0"/>
              <a:t> </a:t>
            </a:r>
            <a:r>
              <a:rPr lang="en-US" sz="1200" dirty="0" err="1" smtClean="0"/>
              <a:t>variabilità</a:t>
            </a:r>
            <a:r>
              <a:rPr lang="en-US" sz="1200" dirty="0" smtClean="0"/>
              <a:t> del </a:t>
            </a:r>
            <a:r>
              <a:rPr lang="en-US" sz="1200" dirty="0" err="1" smtClean="0"/>
              <a:t>clima</a:t>
            </a:r>
            <a:r>
              <a:rPr lang="en-US" sz="1200" dirty="0" smtClean="0"/>
              <a:t> in </a:t>
            </a:r>
            <a:r>
              <a:rPr lang="en-US" sz="1200" dirty="0" err="1" smtClean="0"/>
              <a:t>generale</a:t>
            </a:r>
            <a:r>
              <a:rPr lang="en-US" sz="1200" dirty="0" smtClean="0"/>
              <a:t> è </a:t>
            </a:r>
            <a:r>
              <a:rPr lang="en-US" sz="1200" dirty="0" err="1" smtClean="0"/>
              <a:t>una</a:t>
            </a:r>
            <a:r>
              <a:rPr lang="en-US" sz="1200" dirty="0" smtClean="0"/>
              <a:t> </a:t>
            </a:r>
            <a:r>
              <a:rPr lang="en-US" sz="1200" dirty="0" err="1" smtClean="0"/>
              <a:t>necessità</a:t>
            </a:r>
            <a:r>
              <a:rPr lang="en-US" sz="1200" dirty="0" smtClean="0"/>
              <a:t> </a:t>
            </a:r>
            <a:r>
              <a:rPr lang="en-US" sz="1200" dirty="0" err="1" smtClean="0"/>
              <a:t>oggi</a:t>
            </a:r>
            <a:r>
              <a:rPr lang="en-US" sz="1200" dirty="0" smtClean="0"/>
              <a:t> </a:t>
            </a:r>
            <a:r>
              <a:rPr lang="en-US" sz="1200" dirty="0" err="1" smtClean="0"/>
              <a:t>urgente</a:t>
            </a:r>
            <a:r>
              <a:rPr lang="en-US" sz="1200" dirty="0" smtClean="0"/>
              <a:t> in </a:t>
            </a:r>
            <a:r>
              <a:rPr lang="en-US" sz="1200" dirty="0" err="1" smtClean="0"/>
              <a:t>ragione</a:t>
            </a:r>
            <a:r>
              <a:rPr lang="en-US" sz="1200" dirty="0" smtClean="0"/>
              <a:t> </a:t>
            </a:r>
            <a:r>
              <a:rPr lang="en-US" sz="1200" dirty="0" err="1" smtClean="0"/>
              <a:t>dell’accresciuta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ed</a:t>
            </a:r>
            <a:r>
              <a:rPr lang="en-US" sz="1200" dirty="0" smtClean="0"/>
              <a:t> </a:t>
            </a:r>
            <a:r>
              <a:rPr lang="en-US" sz="1200" dirty="0" err="1" smtClean="0"/>
              <a:t>esposizione</a:t>
            </a:r>
            <a:r>
              <a:rPr lang="en-US" sz="1200" dirty="0" smtClean="0"/>
              <a:t> del </a:t>
            </a:r>
            <a:r>
              <a:rPr lang="en-US" sz="1200" dirty="0" err="1" smtClean="0"/>
              <a:t>contesto</a:t>
            </a:r>
            <a:r>
              <a:rPr lang="en-US" sz="1200" dirty="0" smtClean="0"/>
              <a:t> </a:t>
            </a:r>
            <a:r>
              <a:rPr lang="en-US" sz="1200" dirty="0" err="1" smtClean="0"/>
              <a:t>sociale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smtClean="0"/>
              <a:t>La </a:t>
            </a:r>
            <a:r>
              <a:rPr lang="en-US" sz="1200" dirty="0" err="1" smtClean="0"/>
              <a:t>scienza</a:t>
            </a:r>
            <a:r>
              <a:rPr lang="en-US" sz="1200" dirty="0" smtClean="0"/>
              <a:t> non è </a:t>
            </a:r>
            <a:r>
              <a:rPr lang="en-US" sz="1200" dirty="0" err="1" smtClean="0"/>
              <a:t>ancora</a:t>
            </a:r>
            <a:r>
              <a:rPr lang="en-US" sz="1200" dirty="0" smtClean="0"/>
              <a:t> in </a:t>
            </a:r>
            <a:r>
              <a:rPr lang="en-US" sz="1200" dirty="0" err="1" smtClean="0"/>
              <a:t>grado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prevedere</a:t>
            </a:r>
            <a:r>
              <a:rPr lang="en-US" sz="1200" dirty="0" smtClean="0"/>
              <a:t> </a:t>
            </a:r>
            <a:r>
              <a:rPr lang="en-US" sz="1200" dirty="0" err="1" smtClean="0"/>
              <a:t>l’evoluzione</a:t>
            </a:r>
            <a:r>
              <a:rPr lang="en-US" sz="1200" dirty="0" smtClean="0"/>
              <a:t> del </a:t>
            </a:r>
            <a:r>
              <a:rPr lang="en-US" sz="1200" dirty="0" err="1" smtClean="0"/>
              <a:t>clima</a:t>
            </a:r>
            <a:r>
              <a:rPr lang="en-US" sz="1200" dirty="0" smtClean="0"/>
              <a:t> con </a:t>
            </a:r>
            <a:r>
              <a:rPr lang="en-US" sz="1200" dirty="0" err="1" smtClean="0"/>
              <a:t>l’attendibilità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richiesta</a:t>
            </a:r>
            <a:r>
              <a:rPr lang="en-US" sz="1200" dirty="0" smtClean="0"/>
              <a:t> per la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 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L’approcdcio</a:t>
            </a:r>
            <a:r>
              <a:rPr lang="en-US" sz="1200" dirty="0" smtClean="0"/>
              <a:t> </a:t>
            </a:r>
            <a:r>
              <a:rPr lang="en-US" sz="1200" dirty="0" err="1" smtClean="0"/>
              <a:t>tradizionale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tipo</a:t>
            </a:r>
            <a:r>
              <a:rPr lang="en-US" sz="1200" dirty="0" smtClean="0"/>
              <a:t> top-down non </a:t>
            </a:r>
            <a:r>
              <a:rPr lang="en-US" sz="1200" dirty="0" err="1" smtClean="0"/>
              <a:t>fornisce</a:t>
            </a:r>
            <a:r>
              <a:rPr lang="en-US" sz="1200" dirty="0" smtClean="0"/>
              <a:t> </a:t>
            </a:r>
            <a:r>
              <a:rPr lang="en-US" sz="1200" dirty="0" err="1" smtClean="0"/>
              <a:t>sufficiente</a:t>
            </a:r>
            <a:r>
              <a:rPr lang="en-US" sz="1200" dirty="0" smtClean="0"/>
              <a:t> </a:t>
            </a:r>
            <a:r>
              <a:rPr lang="en-US" sz="1200" dirty="0" err="1" smtClean="0"/>
              <a:t>supporto</a:t>
            </a:r>
            <a:r>
              <a:rPr lang="en-US" sz="1200" dirty="0" smtClean="0"/>
              <a:t> </a:t>
            </a:r>
            <a:r>
              <a:rPr lang="en-US" sz="1200" dirty="0" err="1" smtClean="0"/>
              <a:t>alla</a:t>
            </a:r>
            <a:r>
              <a:rPr lang="en-US" sz="1200" dirty="0" smtClean="0"/>
              <a:t> </a:t>
            </a:r>
            <a:r>
              <a:rPr lang="en-US" sz="1200" dirty="0" err="1" smtClean="0"/>
              <a:t>progettazione</a:t>
            </a:r>
            <a:r>
              <a:rPr lang="en-US" sz="1200" dirty="0" smtClean="0"/>
              <a:t> </a:t>
            </a:r>
            <a:r>
              <a:rPr lang="en-US" sz="1200" dirty="0" err="1" smtClean="0"/>
              <a:t>ingegneristica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L’approccio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tipo</a:t>
            </a:r>
            <a:r>
              <a:rPr lang="en-US" sz="1200" dirty="0" smtClean="0"/>
              <a:t> bottom-up –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contesto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un </a:t>
            </a:r>
            <a:r>
              <a:rPr lang="en-US" sz="1200" dirty="0" err="1" smtClean="0"/>
              <a:t>appropriato</a:t>
            </a:r>
            <a:r>
              <a:rPr lang="en-US" sz="1200" dirty="0" smtClean="0"/>
              <a:t> </a:t>
            </a:r>
            <a:r>
              <a:rPr lang="en-US" sz="1200" dirty="0" err="1" smtClean="0"/>
              <a:t>sistema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supporto</a:t>
            </a:r>
            <a:r>
              <a:rPr lang="en-US" sz="1200" dirty="0" smtClean="0"/>
              <a:t> </a:t>
            </a:r>
            <a:r>
              <a:rPr lang="en-US" sz="1200" dirty="0" err="1" smtClean="0"/>
              <a:t>alle</a:t>
            </a:r>
            <a:r>
              <a:rPr lang="en-US" sz="1200" dirty="0" smtClean="0"/>
              <a:t> </a:t>
            </a:r>
            <a:r>
              <a:rPr lang="en-US" sz="1200" dirty="0" err="1" smtClean="0"/>
              <a:t>decisioni</a:t>
            </a:r>
            <a:r>
              <a:rPr lang="en-US" sz="1200" dirty="0" smtClean="0"/>
              <a:t> – </a:t>
            </a:r>
            <a:r>
              <a:rPr lang="en-US" sz="1200" dirty="0" err="1" smtClean="0"/>
              <a:t>si</a:t>
            </a:r>
            <a:r>
              <a:rPr lang="en-US" sz="1200" dirty="0" smtClean="0"/>
              <a:t> </a:t>
            </a:r>
            <a:r>
              <a:rPr lang="en-US" sz="1200" dirty="0" err="1" smtClean="0"/>
              <a:t>concentra</a:t>
            </a:r>
            <a:r>
              <a:rPr lang="en-US" sz="1200" dirty="0" smtClean="0"/>
              <a:t> </a:t>
            </a:r>
            <a:r>
              <a:rPr lang="en-US" sz="1200" dirty="0" err="1" smtClean="0"/>
              <a:t>sulla</a:t>
            </a:r>
            <a:r>
              <a:rPr lang="en-US" sz="1200" dirty="0" smtClean="0"/>
              <a:t> </a:t>
            </a:r>
            <a:r>
              <a:rPr lang="en-US" sz="1200" dirty="0" err="1" smtClean="0"/>
              <a:t>vulnerabilità</a:t>
            </a:r>
            <a:r>
              <a:rPr lang="en-US" sz="1200" dirty="0" smtClean="0"/>
              <a:t> </a:t>
            </a:r>
            <a:r>
              <a:rPr lang="en-US" sz="1200" dirty="0" err="1" smtClean="0"/>
              <a:t>allo</a:t>
            </a:r>
            <a:r>
              <a:rPr lang="en-US" sz="1200" dirty="0" smtClean="0"/>
              <a:t> </a:t>
            </a:r>
            <a:r>
              <a:rPr lang="en-US" sz="1200" dirty="0" err="1" smtClean="0"/>
              <a:t>stato</a:t>
            </a:r>
            <a:r>
              <a:rPr lang="en-US" sz="1200" dirty="0" smtClean="0"/>
              <a:t> </a:t>
            </a:r>
            <a:r>
              <a:rPr lang="en-US" sz="1200" dirty="0" err="1" smtClean="0"/>
              <a:t>attuale</a:t>
            </a:r>
            <a:r>
              <a:rPr lang="en-US" sz="1200" dirty="0" smtClean="0"/>
              <a:t>, </a:t>
            </a:r>
            <a:r>
              <a:rPr lang="en-US" sz="1200" dirty="0" err="1" smtClean="0"/>
              <a:t>permettendo</a:t>
            </a:r>
            <a:r>
              <a:rPr lang="en-US" sz="1200" dirty="0" smtClean="0"/>
              <a:t> </a:t>
            </a:r>
            <a:r>
              <a:rPr lang="en-US" sz="1200" dirty="0" err="1" smtClean="0"/>
              <a:t>così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identificare</a:t>
            </a:r>
            <a:r>
              <a:rPr lang="en-US" sz="1200" dirty="0" smtClean="0"/>
              <a:t> </a:t>
            </a:r>
            <a:r>
              <a:rPr lang="en-US" sz="1200" dirty="0" err="1" smtClean="0"/>
              <a:t>soluzioni</a:t>
            </a:r>
            <a:r>
              <a:rPr lang="en-US" sz="1200" dirty="0" smtClean="0"/>
              <a:t> no-regret, </a:t>
            </a:r>
            <a:r>
              <a:rPr lang="en-US" sz="1200" dirty="0" err="1" smtClean="0"/>
              <a:t>indispensabili</a:t>
            </a:r>
            <a:r>
              <a:rPr lang="en-US" sz="1200" dirty="0" smtClean="0"/>
              <a:t> per la </a:t>
            </a:r>
            <a:r>
              <a:rPr lang="en-US" sz="1200" dirty="0" err="1" smtClean="0"/>
              <a:t>sostenibilità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Gli</a:t>
            </a:r>
            <a:r>
              <a:rPr lang="en-US" sz="1200" dirty="0" smtClean="0"/>
              <a:t> </a:t>
            </a:r>
            <a:r>
              <a:rPr lang="en-US" sz="1200" dirty="0" err="1" smtClean="0"/>
              <a:t>scenari</a:t>
            </a:r>
            <a:r>
              <a:rPr lang="en-US" sz="1200" dirty="0" smtClean="0"/>
              <a:t> </a:t>
            </a:r>
            <a:r>
              <a:rPr lang="en-US" sz="1200" dirty="0" err="1" smtClean="0"/>
              <a:t>futuri</a:t>
            </a:r>
            <a:r>
              <a:rPr lang="en-US" sz="1200" dirty="0" smtClean="0"/>
              <a:t> </a:t>
            </a:r>
            <a:r>
              <a:rPr lang="en-US" sz="1200" dirty="0" err="1" smtClean="0"/>
              <a:t>posso</a:t>
            </a:r>
            <a:r>
              <a:rPr lang="en-US" sz="1200" dirty="0" err="1" smtClean="0"/>
              <a:t>no</a:t>
            </a:r>
            <a:r>
              <a:rPr lang="en-US" sz="1200" dirty="0" smtClean="0"/>
              <a:t> </a:t>
            </a:r>
            <a:r>
              <a:rPr lang="en-US" sz="1200" dirty="0" err="1" smtClean="0"/>
              <a:t>essere</a:t>
            </a:r>
            <a:r>
              <a:rPr lang="en-US" sz="1200" dirty="0" smtClean="0"/>
              <a:t> </a:t>
            </a:r>
            <a:r>
              <a:rPr lang="en-US" sz="1200" dirty="0" err="1" smtClean="0"/>
              <a:t>derivati</a:t>
            </a:r>
            <a:r>
              <a:rPr lang="en-US" sz="1200" dirty="0" smtClean="0"/>
              <a:t> con </a:t>
            </a:r>
            <a:r>
              <a:rPr lang="en-US" sz="1200" dirty="0" err="1" smtClean="0"/>
              <a:t>simulazione</a:t>
            </a:r>
            <a:r>
              <a:rPr lang="en-US" sz="1200" dirty="0" smtClean="0"/>
              <a:t> </a:t>
            </a:r>
            <a:r>
              <a:rPr lang="en-US" sz="1200" dirty="0" err="1" smtClean="0"/>
              <a:t>stocastica</a:t>
            </a:r>
            <a:r>
              <a:rPr lang="en-US" sz="1200" dirty="0" smtClean="0"/>
              <a:t> </a:t>
            </a:r>
            <a:r>
              <a:rPr lang="en-US" sz="1200" dirty="0" smtClean="0"/>
              <a:t>(</a:t>
            </a:r>
            <a:r>
              <a:rPr lang="en-US" sz="1200" dirty="0" smtClean="0"/>
              <a:t>PSB) </a:t>
            </a:r>
            <a:r>
              <a:rPr lang="en-US" sz="1200" dirty="0" smtClean="0"/>
              <a:t>e…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r>
              <a:rPr lang="en-US" sz="1200" dirty="0" err="1" smtClean="0"/>
              <a:t>L’ausilio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modelli</a:t>
            </a:r>
            <a:r>
              <a:rPr lang="en-US" sz="1200" dirty="0" smtClean="0"/>
              <a:t> </a:t>
            </a:r>
            <a:r>
              <a:rPr lang="en-US" sz="1200" dirty="0" err="1" smtClean="0"/>
              <a:t>climatici</a:t>
            </a:r>
            <a:r>
              <a:rPr lang="en-US" sz="1200" dirty="0" smtClean="0"/>
              <a:t> per </a:t>
            </a:r>
            <a:r>
              <a:rPr lang="en-US" sz="1200" dirty="0" err="1" smtClean="0"/>
              <a:t>stimare</a:t>
            </a:r>
            <a:r>
              <a:rPr lang="en-US" sz="1200" dirty="0" smtClean="0"/>
              <a:t> le </a:t>
            </a:r>
            <a:r>
              <a:rPr lang="en-US" sz="1200" dirty="0" err="1" smtClean="0"/>
              <a:t>statistiche</a:t>
            </a:r>
            <a:r>
              <a:rPr lang="en-US" sz="1200" dirty="0" smtClean="0"/>
              <a:t> del </a:t>
            </a:r>
            <a:r>
              <a:rPr lang="en-US" sz="1200" dirty="0" err="1" smtClean="0"/>
              <a:t>clima</a:t>
            </a:r>
            <a:r>
              <a:rPr lang="en-US" sz="1200" dirty="0" smtClean="0"/>
              <a:t> </a:t>
            </a:r>
            <a:r>
              <a:rPr lang="en-US" sz="1200" dirty="0" err="1" smtClean="0"/>
              <a:t>futuro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266700" indent="-266700">
              <a:buFont typeface="Arial" pitchFamily="34" charset="0"/>
              <a:buChar char="•"/>
            </a:pPr>
            <a:endParaRPr lang="en-US" sz="12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8940" y="262874"/>
            <a:ext cx="2115061" cy="216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2244"/>
            <a:ext cx="9144000" cy="132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CONCLUSIONI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32" y="448304"/>
            <a:ext cx="8929750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spcAft>
                <a:spcPts val="450"/>
              </a:spcAft>
            </a:pPr>
            <a:r>
              <a:rPr lang="en-US" b="1" dirty="0" smtClean="0"/>
              <a:t>Le </a:t>
            </a:r>
            <a:r>
              <a:rPr lang="en-US" b="1" dirty="0" err="1" smtClean="0"/>
              <a:t>alluvioni</a:t>
            </a:r>
            <a:r>
              <a:rPr lang="en-US" b="1" dirty="0" smtClean="0"/>
              <a:t> </a:t>
            </a:r>
            <a:r>
              <a:rPr lang="en-US" b="1" dirty="0" err="1" smtClean="0"/>
              <a:t>sono</a:t>
            </a:r>
            <a:r>
              <a:rPr lang="en-US" b="1" dirty="0" smtClean="0"/>
              <a:t> 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en-US" b="1" dirty="0" err="1" smtClean="0"/>
              <a:t>disastri</a:t>
            </a:r>
            <a:r>
              <a:rPr lang="en-US" b="1" dirty="0" smtClean="0"/>
              <a:t> </a:t>
            </a:r>
            <a:r>
              <a:rPr lang="en-US" b="1" dirty="0" err="1" smtClean="0"/>
              <a:t>naturali</a:t>
            </a:r>
            <a:r>
              <a:rPr lang="en-US" b="1" dirty="0" smtClean="0"/>
              <a:t> </a:t>
            </a:r>
            <a:r>
              <a:rPr lang="en-US" b="1" dirty="0" err="1" smtClean="0"/>
              <a:t>responsabili</a:t>
            </a:r>
            <a:r>
              <a:rPr lang="en-US" b="1" dirty="0" smtClean="0"/>
              <a:t> del </a:t>
            </a:r>
            <a:r>
              <a:rPr lang="en-US" b="1" dirty="0" err="1" smtClean="0"/>
              <a:t>maggior</a:t>
            </a:r>
            <a:r>
              <a:rPr lang="en-US" b="1" dirty="0" smtClean="0"/>
              <a:t> </a:t>
            </a:r>
            <a:r>
              <a:rPr lang="en-US" b="1" dirty="0" err="1" smtClean="0"/>
              <a:t>numero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vittime</a:t>
            </a:r>
            <a:r>
              <a:rPr lang="en-US" b="1" dirty="0" smtClean="0"/>
              <a:t> e </a:t>
            </a:r>
            <a:r>
              <a:rPr lang="en-US" b="1" dirty="0" err="1" smtClean="0"/>
              <a:t>dei</a:t>
            </a:r>
            <a:r>
              <a:rPr lang="en-US" b="1" dirty="0" smtClean="0"/>
              <a:t> </a:t>
            </a:r>
            <a:r>
              <a:rPr lang="en-US" b="1" dirty="0" err="1" smtClean="0"/>
              <a:t>danni</a:t>
            </a:r>
            <a:r>
              <a:rPr lang="en-US" b="1" dirty="0" smtClean="0"/>
              <a:t> </a:t>
            </a:r>
            <a:r>
              <a:rPr lang="en-US" b="1" dirty="0" err="1" smtClean="0"/>
              <a:t>più</a:t>
            </a:r>
            <a:r>
              <a:rPr lang="en-US" b="1" dirty="0" smtClean="0"/>
              <a:t> </a:t>
            </a:r>
            <a:r>
              <a:rPr lang="en-US" b="1" dirty="0" err="1" smtClean="0"/>
              <a:t>ingenti</a:t>
            </a:r>
            <a:r>
              <a:rPr lang="en-US" b="1" dirty="0" smtClean="0"/>
              <a:t> a </a:t>
            </a:r>
            <a:r>
              <a:rPr lang="en-US" b="1" dirty="0" err="1" smtClean="0"/>
              <a:t>scala</a:t>
            </a:r>
            <a:r>
              <a:rPr lang="en-US" b="1" dirty="0" smtClean="0"/>
              <a:t> </a:t>
            </a:r>
            <a:r>
              <a:rPr lang="en-US" b="1" dirty="0" err="1" smtClean="0"/>
              <a:t>globale</a:t>
            </a:r>
            <a:endParaRPr lang="en-US" b="1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31" y="1639314"/>
            <a:ext cx="3991694" cy="305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5" y="1627342"/>
            <a:ext cx="4118372" cy="31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2875" y="1285866"/>
            <a:ext cx="8856984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r"/>
            <a:r>
              <a:rPr lang="en-US" sz="1200" dirty="0" err="1" smtClean="0">
                <a:solidFill>
                  <a:srgbClr val="FF0000"/>
                </a:solidFill>
              </a:rPr>
              <a:t>Evoluzione</a:t>
            </a:r>
            <a:r>
              <a:rPr lang="en-US" sz="1200" dirty="0" smtClean="0">
                <a:solidFill>
                  <a:srgbClr val="FF0000"/>
                </a:solidFill>
              </a:rPr>
              <a:t> del </a:t>
            </a:r>
            <a:r>
              <a:rPr lang="en-US" sz="1200" dirty="0" err="1" smtClean="0">
                <a:solidFill>
                  <a:srgbClr val="FF0000"/>
                </a:solidFill>
              </a:rPr>
              <a:t>numero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di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catastrofi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naturali</a:t>
            </a:r>
            <a:r>
              <a:rPr lang="en-US" sz="1200" dirty="0" smtClean="0">
                <a:solidFill>
                  <a:srgbClr val="FF0000"/>
                </a:solidFill>
              </a:rPr>
              <a:t> e </a:t>
            </a:r>
            <a:r>
              <a:rPr lang="en-US" sz="1200" dirty="0" err="1" smtClean="0">
                <a:solidFill>
                  <a:srgbClr val="FF0000"/>
                </a:solidFill>
              </a:rPr>
              <a:t>danni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associati</a:t>
            </a:r>
            <a:r>
              <a:rPr lang="en-US" sz="1200" dirty="0" smtClean="0">
                <a:solidFill>
                  <a:srgbClr val="FF0000"/>
                </a:solidFill>
              </a:rPr>
              <a:t> dal1980 al2012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857884" y="4775592"/>
            <a:ext cx="1486260" cy="161583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r>
              <a:rPr lang="it-IT" sz="600" dirty="0" smtClean="0"/>
              <a:t>Source: </a:t>
            </a:r>
            <a:r>
              <a:rPr lang="it-IT" sz="600" dirty="0" err="1" smtClean="0"/>
              <a:t>MunichRE</a:t>
            </a:r>
            <a:r>
              <a:rPr lang="it-IT" sz="600" dirty="0" smtClean="0"/>
              <a:t>, </a:t>
            </a:r>
            <a:r>
              <a:rPr lang="it-IT" sz="600" dirty="0" err="1" smtClean="0"/>
              <a:t>NatCatSERVICE</a:t>
            </a:r>
            <a:endParaRPr lang="it-IT" sz="600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5" y="1022068"/>
            <a:ext cx="2700730" cy="192360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r"/>
            <a:r>
              <a:rPr lang="it-IT" sz="800" i="1" dirty="0" err="1" smtClean="0"/>
              <a:t>Emergency</a:t>
            </a:r>
            <a:r>
              <a:rPr lang="it-IT" sz="800" i="1" dirty="0" smtClean="0"/>
              <a:t> </a:t>
            </a:r>
            <a:r>
              <a:rPr lang="it-IT" sz="800" i="1" dirty="0" err="1" smtClean="0"/>
              <a:t>Events</a:t>
            </a:r>
            <a:r>
              <a:rPr lang="it-IT" sz="800" i="1" dirty="0" smtClean="0"/>
              <a:t> Database – EM-DAT, 2013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ALLUVIONI E RISCHIO IDROLOGICO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stantanea_2019-10-07_17-24-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63" y="1131094"/>
            <a:ext cx="8982075" cy="3281363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31714" y="335077"/>
            <a:ext cx="914400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 smtClean="0"/>
              <a:t>U</a:t>
            </a:r>
            <a:r>
              <a:rPr lang="en-US" sz="2400" b="1" dirty="0" smtClean="0"/>
              <a:t>n </a:t>
            </a:r>
            <a:r>
              <a:rPr lang="en-US" sz="2400" b="1" dirty="0" err="1" smtClean="0"/>
              <a:t>legame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complesso</a:t>
            </a:r>
            <a:endParaRPr lang="en-US" sz="2400" b="1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 E ALLUVIONI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una Spada di Damocle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285734"/>
            <a:ext cx="93988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Temperatura</a:t>
            </a:r>
            <a:endParaRPr lang="en-US" b="1" dirty="0" smtClean="0"/>
          </a:p>
          <a:p>
            <a:pPr algn="ctr"/>
            <a:r>
              <a:rPr lang="en-US" sz="1200" dirty="0" smtClean="0"/>
              <a:t>(https://www.albertomontanari.it/?q=climatechange)</a:t>
            </a:r>
            <a:endParaRPr lang="en-US" sz="1200" b="1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31898"/>
            <a:ext cx="2943385" cy="258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ttangolo 13"/>
          <p:cNvSpPr/>
          <p:nvPr/>
        </p:nvSpPr>
        <p:spPr>
          <a:xfrm>
            <a:off x="357158" y="3832221"/>
            <a:ext cx="321471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800" dirty="0" err="1" smtClean="0"/>
              <a:t>Variazione</a:t>
            </a:r>
            <a:r>
              <a:rPr lang="en-US" sz="800" dirty="0" smtClean="0"/>
              <a:t> </a:t>
            </a:r>
            <a:r>
              <a:rPr lang="en-US" sz="800" dirty="0" err="1" smtClean="0"/>
              <a:t>di</a:t>
            </a:r>
            <a:r>
              <a:rPr lang="en-US" sz="800" dirty="0" smtClean="0"/>
              <a:t> </a:t>
            </a:r>
            <a:r>
              <a:rPr lang="en-US" sz="800" dirty="0" err="1" smtClean="0"/>
              <a:t>temperatura</a:t>
            </a:r>
            <a:r>
              <a:rPr lang="en-US" sz="800" dirty="0" smtClean="0"/>
              <a:t> media </a:t>
            </a:r>
            <a:r>
              <a:rPr lang="en-US" sz="800" dirty="0" err="1" smtClean="0"/>
              <a:t>globale</a:t>
            </a:r>
            <a:r>
              <a:rPr lang="en-US" sz="800" dirty="0" smtClean="0"/>
              <a:t> dal1880 al2017</a:t>
            </a:r>
            <a:r>
              <a:rPr lang="en-US" sz="800" dirty="0" smtClean="0"/>
              <a:t>, </a:t>
            </a:r>
            <a:r>
              <a:rPr lang="en-US" sz="800" dirty="0" err="1" smtClean="0"/>
              <a:t>rispetto</a:t>
            </a:r>
            <a:r>
              <a:rPr lang="en-US" sz="800" dirty="0" smtClean="0"/>
              <a:t> </a:t>
            </a:r>
            <a:r>
              <a:rPr lang="en-US" sz="800" dirty="0" err="1" smtClean="0"/>
              <a:t>alla</a:t>
            </a:r>
            <a:r>
              <a:rPr lang="en-US" sz="800" dirty="0" smtClean="0"/>
              <a:t> media1951–1980 mean (14.19 </a:t>
            </a:r>
            <a:r>
              <a:rPr lang="en-US" sz="800" dirty="0" smtClean="0"/>
              <a:t>°</a:t>
            </a:r>
            <a:r>
              <a:rPr lang="en-US" sz="800" dirty="0" smtClean="0"/>
              <a:t>C) </a:t>
            </a:r>
            <a:r>
              <a:rPr lang="en-US" sz="800" dirty="0" smtClean="0"/>
              <a:t>(57.54 °F). </a:t>
            </a:r>
            <a:r>
              <a:rPr lang="en-US" sz="800" dirty="0" smtClean="0"/>
              <a:t>In </a:t>
            </a:r>
            <a:r>
              <a:rPr lang="en-US" sz="800" dirty="0" err="1" smtClean="0"/>
              <a:t>nero</a:t>
            </a:r>
            <a:r>
              <a:rPr lang="en-US" sz="800" dirty="0" smtClean="0"/>
              <a:t> è </a:t>
            </a:r>
            <a:r>
              <a:rPr lang="en-US" sz="800" dirty="0" err="1" smtClean="0"/>
              <a:t>indicata</a:t>
            </a:r>
            <a:r>
              <a:rPr lang="en-US" sz="800" dirty="0" smtClean="0"/>
              <a:t> la media </a:t>
            </a:r>
            <a:r>
              <a:rPr lang="en-US" sz="800" dirty="0" err="1" smtClean="0"/>
              <a:t>globale</a:t>
            </a:r>
            <a:r>
              <a:rPr lang="en-US" sz="800" dirty="0" smtClean="0"/>
              <a:t> </a:t>
            </a:r>
            <a:r>
              <a:rPr lang="en-US" sz="800" dirty="0" err="1" smtClean="0"/>
              <a:t>annuale</a:t>
            </a:r>
            <a:r>
              <a:rPr lang="en-US" sz="800" dirty="0" smtClean="0"/>
              <a:t>, in </a:t>
            </a:r>
            <a:r>
              <a:rPr lang="en-US" sz="800" dirty="0" err="1" smtClean="0"/>
              <a:t>rosso</a:t>
            </a:r>
            <a:r>
              <a:rPr lang="en-US" sz="800" dirty="0" smtClean="0"/>
              <a:t> è </a:t>
            </a:r>
            <a:r>
              <a:rPr lang="en-US" sz="800" dirty="0" err="1" smtClean="0"/>
              <a:t>indicata</a:t>
            </a:r>
            <a:r>
              <a:rPr lang="en-US" sz="800" dirty="0" smtClean="0"/>
              <a:t> la </a:t>
            </a:r>
            <a:r>
              <a:rPr lang="en-US" sz="800" dirty="0" err="1" smtClean="0"/>
              <a:t>linea</a:t>
            </a:r>
            <a:r>
              <a:rPr lang="en-US" sz="800" dirty="0" smtClean="0"/>
              <a:t> </a:t>
            </a:r>
            <a:r>
              <a:rPr lang="en-US" sz="800" dirty="0" err="1" smtClean="0"/>
              <a:t>di</a:t>
            </a:r>
            <a:r>
              <a:rPr lang="en-US" sz="800" dirty="0" smtClean="0"/>
              <a:t> </a:t>
            </a:r>
            <a:r>
              <a:rPr lang="en-US" sz="800" dirty="0" err="1" smtClean="0"/>
              <a:t>regressione</a:t>
            </a:r>
            <a:r>
              <a:rPr lang="en-US" sz="800" dirty="0" smtClean="0"/>
              <a:t> locale </a:t>
            </a:r>
            <a:r>
              <a:rPr lang="en-US" sz="800" dirty="0" err="1" smtClean="0"/>
              <a:t>su</a:t>
            </a:r>
            <a:r>
              <a:rPr lang="en-US" sz="800" dirty="0" smtClean="0"/>
              <a:t> 5 </a:t>
            </a:r>
            <a:r>
              <a:rPr lang="en-US" sz="800" dirty="0" err="1" smtClean="0"/>
              <a:t>anni</a:t>
            </a:r>
            <a:r>
              <a:rPr lang="en-US" sz="800" dirty="0" smtClean="0"/>
              <a:t>. </a:t>
            </a:r>
            <a:r>
              <a:rPr lang="en-US" sz="800" dirty="0" smtClean="0"/>
              <a:t>By </a:t>
            </a:r>
            <a:r>
              <a:rPr lang="en-US" sz="800" dirty="0" smtClean="0"/>
              <a:t>NASA Goddard Institute for Space </a:t>
            </a:r>
            <a:r>
              <a:rPr lang="en-US" sz="800" dirty="0" smtClean="0"/>
              <a:t>Studies, </a:t>
            </a:r>
            <a:r>
              <a:rPr lang="en-US" sz="800" dirty="0" smtClean="0"/>
              <a:t>Public Domain </a:t>
            </a:r>
            <a:r>
              <a:rPr lang="en-US" sz="800" dirty="0" smtClean="0"/>
              <a:t>https</a:t>
            </a:r>
            <a:r>
              <a:rPr lang="en-US" sz="800" dirty="0" smtClean="0"/>
              <a:t>://commons.wikimedia.org/w/index.php?curid=24363898).</a:t>
            </a:r>
            <a:endParaRPr lang="it-IT" sz="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000114"/>
            <a:ext cx="4889228" cy="323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tangolo 7"/>
          <p:cNvSpPr/>
          <p:nvPr/>
        </p:nvSpPr>
        <p:spPr>
          <a:xfrm>
            <a:off x="4143372" y="4221450"/>
            <a:ext cx="466777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800" dirty="0" smtClean="0"/>
              <a:t>From: Koutsoyiannis, D. (2013). Hydrology and change. </a:t>
            </a:r>
            <a:r>
              <a:rPr lang="en-US" sz="800" i="1" dirty="0" smtClean="0"/>
              <a:t>Hydrological Sciences Journal</a:t>
            </a:r>
            <a:r>
              <a:rPr lang="en-US" sz="800" dirty="0" smtClean="0"/>
              <a:t>, </a:t>
            </a:r>
            <a:r>
              <a:rPr lang="en-US" sz="800" i="1" dirty="0" smtClean="0"/>
              <a:t>58</a:t>
            </a:r>
            <a:r>
              <a:rPr lang="en-US" sz="800" dirty="0" smtClean="0"/>
              <a:t>(6), 1177-1197.</a:t>
            </a:r>
          </a:p>
          <a:p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xmlns="" val="301953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326323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dirty="0" err="1" smtClean="0"/>
              <a:t>Livello</a:t>
            </a:r>
            <a:r>
              <a:rPr lang="en-US" b="1" dirty="0" smtClean="0"/>
              <a:t> del mare</a:t>
            </a:r>
            <a:endParaRPr lang="en-US" b="1" dirty="0" smtClean="0"/>
          </a:p>
          <a:p>
            <a:pPr algn="ctr"/>
            <a:r>
              <a:rPr lang="en-US" sz="1200" dirty="0" smtClean="0"/>
              <a:t>(https://www.albertomontanari.it/?q=climatechange)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4581525" y="3877328"/>
            <a:ext cx="4324350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900" dirty="0" err="1" smtClean="0"/>
              <a:t>Variazione</a:t>
            </a:r>
            <a:r>
              <a:rPr lang="en-US" sz="900" dirty="0" smtClean="0"/>
              <a:t> </a:t>
            </a:r>
            <a:r>
              <a:rPr lang="en-US" sz="900" dirty="0" err="1" smtClean="0"/>
              <a:t>di</a:t>
            </a:r>
            <a:r>
              <a:rPr lang="en-US" sz="900" dirty="0" smtClean="0"/>
              <a:t> </a:t>
            </a:r>
            <a:r>
              <a:rPr lang="en-US" sz="900" dirty="0" err="1" smtClean="0"/>
              <a:t>livello</a:t>
            </a:r>
            <a:r>
              <a:rPr lang="en-US" sz="900" dirty="0" smtClean="0"/>
              <a:t> del mare </a:t>
            </a:r>
            <a:r>
              <a:rPr lang="en-US" sz="900" dirty="0" err="1" smtClean="0"/>
              <a:t>dalla</a:t>
            </a:r>
            <a:r>
              <a:rPr lang="en-US" sz="900" dirty="0" smtClean="0"/>
              <a:t> fine </a:t>
            </a:r>
            <a:r>
              <a:rPr lang="en-US" sz="900" dirty="0" err="1" smtClean="0"/>
              <a:t>dell’ultima</a:t>
            </a:r>
            <a:r>
              <a:rPr lang="en-US" sz="900" dirty="0" smtClean="0"/>
              <a:t> </a:t>
            </a:r>
            <a:r>
              <a:rPr lang="en-US" sz="900" dirty="0" err="1" smtClean="0"/>
              <a:t>glaciazione</a:t>
            </a:r>
            <a:r>
              <a:rPr lang="en-US" sz="900" dirty="0" smtClean="0"/>
              <a:t>. (</a:t>
            </a:r>
            <a:r>
              <a:rPr lang="en-US" sz="900" dirty="0" smtClean="0"/>
              <a:t>https://commons.wikimedia.org/w/index.php?curid=479979).</a:t>
            </a:r>
            <a:endParaRPr lang="en-US" sz="900" dirty="0" smtClean="0"/>
          </a:p>
          <a:p>
            <a:endParaRPr lang="en-US" sz="900" dirty="0" smtClean="0"/>
          </a:p>
          <a:p>
            <a:endParaRPr lang="it-IT" sz="900" dirty="0"/>
          </a:p>
        </p:txBody>
      </p:sp>
      <p:sp>
        <p:nvSpPr>
          <p:cNvPr id="13" name="Rettangolo 12"/>
          <p:cNvSpPr/>
          <p:nvPr/>
        </p:nvSpPr>
        <p:spPr>
          <a:xfrm>
            <a:off x="228600" y="3867802"/>
            <a:ext cx="4076700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900" dirty="0" err="1" smtClean="0"/>
              <a:t>Ricostruzione</a:t>
            </a:r>
            <a:r>
              <a:rPr lang="en-US" sz="900" dirty="0" smtClean="0"/>
              <a:t> del </a:t>
            </a:r>
            <a:r>
              <a:rPr lang="en-US" sz="900" dirty="0" err="1" smtClean="0"/>
              <a:t>livello</a:t>
            </a:r>
            <a:r>
              <a:rPr lang="en-US" sz="900" dirty="0" smtClean="0"/>
              <a:t> del mare </a:t>
            </a:r>
            <a:r>
              <a:rPr lang="en-US" sz="900" dirty="0" err="1" smtClean="0"/>
              <a:t>globale</a:t>
            </a:r>
            <a:r>
              <a:rPr lang="en-US" sz="900" dirty="0" smtClean="0"/>
              <a:t> </a:t>
            </a:r>
            <a:r>
              <a:rPr lang="en-US" sz="900" dirty="0" err="1" smtClean="0"/>
              <a:t>nel</a:t>
            </a:r>
            <a:r>
              <a:rPr lang="en-US" sz="900" dirty="0" smtClean="0"/>
              <a:t> </a:t>
            </a:r>
            <a:r>
              <a:rPr lang="en-US" sz="900" dirty="0" err="1" smtClean="0"/>
              <a:t>periodo</a:t>
            </a:r>
            <a:r>
              <a:rPr lang="en-US" sz="900" dirty="0" smtClean="0"/>
              <a:t> 1880-2012</a:t>
            </a:r>
            <a:r>
              <a:rPr lang="en-US" sz="900" dirty="0" smtClean="0"/>
              <a:t>. </a:t>
            </a:r>
            <a:r>
              <a:rPr lang="en-US" sz="900" dirty="0" smtClean="0"/>
              <a:t>La </a:t>
            </a:r>
            <a:r>
              <a:rPr lang="en-US" sz="900" dirty="0" err="1" smtClean="0"/>
              <a:t>linea</a:t>
            </a:r>
            <a:r>
              <a:rPr lang="en-US" sz="900" dirty="0" smtClean="0"/>
              <a:t> </a:t>
            </a:r>
            <a:r>
              <a:rPr lang="en-US" sz="900" dirty="0" err="1" smtClean="0"/>
              <a:t>nera</a:t>
            </a:r>
            <a:r>
              <a:rPr lang="en-US" sz="900" dirty="0" smtClean="0"/>
              <a:t> </a:t>
            </a:r>
            <a:r>
              <a:rPr lang="en-US" sz="900" dirty="0" err="1" smtClean="0"/>
              <a:t>indica</a:t>
            </a:r>
            <a:r>
              <a:rPr lang="en-US" sz="900" dirty="0" smtClean="0"/>
              <a:t> la media mobile </a:t>
            </a:r>
            <a:r>
              <a:rPr lang="en-US" sz="900" dirty="0" err="1" smtClean="0"/>
              <a:t>triennale</a:t>
            </a:r>
            <a:r>
              <a:rPr lang="en-US" sz="900" dirty="0" smtClean="0"/>
              <a:t>. La </a:t>
            </a:r>
            <a:r>
              <a:rPr lang="en-US" sz="900" dirty="0" err="1" smtClean="0"/>
              <a:t>linea</a:t>
            </a:r>
            <a:r>
              <a:rPr lang="en-US" sz="900" dirty="0" smtClean="0"/>
              <a:t> </a:t>
            </a:r>
            <a:r>
              <a:rPr lang="en-US" sz="900" dirty="0" err="1" smtClean="0"/>
              <a:t>rossa</a:t>
            </a:r>
            <a:r>
              <a:rPr lang="en-US" sz="900" dirty="0" smtClean="0"/>
              <a:t> </a:t>
            </a:r>
            <a:r>
              <a:rPr lang="en-US" sz="900" dirty="0" err="1" smtClean="0"/>
              <a:t>indica</a:t>
            </a:r>
            <a:r>
              <a:rPr lang="en-US" sz="900" dirty="0" smtClean="0"/>
              <a:t> </a:t>
            </a:r>
            <a:r>
              <a:rPr lang="en-US" sz="900" dirty="0" err="1" smtClean="0"/>
              <a:t>misure</a:t>
            </a:r>
            <a:r>
              <a:rPr lang="en-US" sz="900" dirty="0" smtClean="0"/>
              <a:t> derivate </a:t>
            </a:r>
            <a:r>
              <a:rPr lang="en-US" sz="900" dirty="0" err="1" smtClean="0"/>
              <a:t>da</a:t>
            </a:r>
            <a:r>
              <a:rPr lang="en-US" sz="900" dirty="0" smtClean="0"/>
              <a:t> </a:t>
            </a:r>
            <a:r>
              <a:rPr lang="en-US" sz="900" dirty="0" err="1" smtClean="0"/>
              <a:t>rilievi</a:t>
            </a:r>
            <a:r>
              <a:rPr lang="en-US" sz="900" dirty="0" smtClean="0"/>
              <a:t> </a:t>
            </a:r>
            <a:r>
              <a:rPr lang="en-US" sz="900" dirty="0" err="1" smtClean="0"/>
              <a:t>da</a:t>
            </a:r>
            <a:r>
              <a:rPr lang="en-US" sz="900" dirty="0" smtClean="0"/>
              <a:t> satellite. (</a:t>
            </a:r>
            <a:r>
              <a:rPr lang="en-US" sz="900" dirty="0" smtClean="0"/>
              <a:t>https://commons.wikimedia.org/w/index.php?curid=3003623).</a:t>
            </a:r>
            <a:endParaRPr lang="it-IT" sz="9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994" y="1091623"/>
            <a:ext cx="3757613" cy="256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823" y="1021375"/>
            <a:ext cx="3681023" cy="27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una Spada di Damocle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CasellaDiTesto 6"/>
          <p:cNvSpPr txBox="1">
            <a:spLocks noChangeArrowheads="1"/>
          </p:cNvSpPr>
          <p:nvPr/>
        </p:nvSpPr>
        <p:spPr bwMode="auto">
          <a:xfrm>
            <a:off x="1428728" y="4828047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</a:t>
            </a:r>
            <a:r>
              <a:rPr lang="it-IT" sz="800" dirty="0"/>
              <a:t>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84533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dirty="0" err="1" smtClean="0"/>
              <a:t>Variazioni</a:t>
            </a:r>
            <a:r>
              <a:rPr lang="en-US" b="1" dirty="0" smtClean="0"/>
              <a:t> </a:t>
            </a:r>
            <a:r>
              <a:rPr lang="en-US" b="1" dirty="0" err="1" smtClean="0"/>
              <a:t>previste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livello</a:t>
            </a:r>
            <a:r>
              <a:rPr lang="en-US" b="1" dirty="0" smtClean="0"/>
              <a:t> del mare </a:t>
            </a:r>
            <a:r>
              <a:rPr lang="en-US" b="1" dirty="0" err="1" smtClean="0"/>
              <a:t>nel</a:t>
            </a:r>
            <a:r>
              <a:rPr lang="en-US" b="1" dirty="0" smtClean="0"/>
              <a:t> </a:t>
            </a:r>
            <a:r>
              <a:rPr lang="en-US" b="1" dirty="0" err="1" smtClean="0"/>
              <a:t>futuro</a:t>
            </a:r>
            <a:endParaRPr lang="en-US" b="1" dirty="0" smtClean="0"/>
          </a:p>
          <a:p>
            <a:pPr algn="ctr"/>
            <a:r>
              <a:rPr lang="en-US" sz="1200" dirty="0" smtClean="0"/>
              <a:t>(https://www.albertomontanari.it/?q=climatechange)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104775" y="3819525"/>
            <a:ext cx="6496050" cy="34624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900" dirty="0" smtClean="0"/>
              <a:t>IPCC AR5 global temperature and sea level rise projections for 2046-2065 and 2081-2100 [IPCC AR5 WG I Summary for Policy Makers Table SPM.2].</a:t>
            </a:r>
            <a:endParaRPr lang="it-IT" sz="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608070"/>
            <a:ext cx="2286000" cy="15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884" y="1094267"/>
            <a:ext cx="6897291" cy="269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ttangolo 8"/>
          <p:cNvSpPr/>
          <p:nvPr/>
        </p:nvSpPr>
        <p:spPr>
          <a:xfrm>
            <a:off x="4276725" y="4857750"/>
            <a:ext cx="26098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en-US" sz="700" dirty="0" smtClean="0"/>
              <a:t>By Dcpeopleandeventsof2017 - Own work, CC BY-SA 4.0, https://commons.wikimedia.org/w/index.php?curid=58573258</a:t>
            </a:r>
            <a:endParaRPr lang="it-IT" sz="7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una Spada di Damocle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0" y="296675"/>
            <a:ext cx="91440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Papalexiou</a:t>
            </a:r>
            <a:r>
              <a:rPr lang="en-US" sz="1200" dirty="0" smtClean="0"/>
              <a:t> and Montanari – WRR 2019 - https://doi.org/10.1029/2018WR024067)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082685" y="2167908"/>
            <a:ext cx="3190875" cy="96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480" y="690753"/>
            <a:ext cx="5223271" cy="439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568" y="-51137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Piogge estreme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063760" y="1824996"/>
            <a:ext cx="3190875" cy="96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po 13"/>
          <p:cNvGrpSpPr/>
          <p:nvPr/>
        </p:nvGrpSpPr>
        <p:grpSpPr>
          <a:xfrm>
            <a:off x="200025" y="428610"/>
            <a:ext cx="8343900" cy="4363909"/>
            <a:chOff x="266700" y="571478"/>
            <a:chExt cx="11125200" cy="5818546"/>
          </a:xfrm>
        </p:grpSpPr>
        <p:pic>
          <p:nvPicPr>
            <p:cNvPr id="22530" name="Picture 2" descr="Z:\home\sturno\mywebsite\albertonew\sites\default\files\uploadedfiles\animation-rainfall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0600" y="571478"/>
              <a:ext cx="2160123" cy="4961534"/>
            </a:xfrm>
            <a:prstGeom prst="rect">
              <a:avLst/>
            </a:prstGeom>
            <a:noFill/>
          </p:spPr>
        </p:pic>
        <p:pic>
          <p:nvPicPr>
            <p:cNvPr id="22531" name="Picture 3" descr="Z:\home\sturno\mywebsite\albertonew\sites\default\files\uploadedfiles\ezgif.com-optimize.gif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099" y="666729"/>
              <a:ext cx="4660901" cy="4862873"/>
            </a:xfrm>
            <a:prstGeom prst="rect">
              <a:avLst/>
            </a:prstGeom>
            <a:noFill/>
          </p:spPr>
        </p:pic>
        <p:sp>
          <p:nvSpPr>
            <p:cNvPr id="12" name="Rettangolo 11"/>
            <p:cNvSpPr/>
            <p:nvPr/>
          </p:nvSpPr>
          <p:spPr>
            <a:xfrm>
              <a:off x="5816600" y="5626416"/>
              <a:ext cx="5575300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900" dirty="0" err="1" smtClean="0"/>
                <a:t>Tendenze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medie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numero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eventi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decennio</a:t>
              </a:r>
              <a:r>
                <a:rPr lang="en-US" sz="900" dirty="0" smtClean="0"/>
                <a:t> in </a:t>
              </a:r>
              <a:r>
                <a:rPr lang="en-US" sz="900" dirty="0" err="1" smtClean="0"/>
                <a:t>piogge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giornaliere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estreme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aree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geografiche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periodo</a:t>
              </a:r>
              <a:r>
                <a:rPr lang="en-US" sz="900" dirty="0" smtClean="0"/>
                <a:t> 1964-2013.</a:t>
              </a:r>
              <a:endParaRPr lang="it-IT" sz="900" dirty="0"/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266700" y="5712916"/>
              <a:ext cx="5575300" cy="6771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sz="900" dirty="0" err="1" smtClean="0"/>
                <a:t>Tendenze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medie</a:t>
              </a:r>
              <a:r>
                <a:rPr lang="en-US" sz="900" dirty="0" smtClean="0"/>
                <a:t> in  </a:t>
              </a:r>
              <a:r>
                <a:rPr lang="en-US" sz="900" dirty="0" err="1" smtClean="0"/>
                <a:t>celle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dimensione</a:t>
              </a:r>
              <a:r>
                <a:rPr lang="en-US" sz="900" dirty="0" smtClean="0"/>
                <a:t> 5</a:t>
              </a:r>
              <a:r>
                <a:rPr lang="en-US" sz="900" dirty="0" smtClean="0"/>
                <a:t>°×</a:t>
              </a:r>
              <a:r>
                <a:rPr lang="en-US" sz="900" dirty="0" smtClean="0"/>
                <a:t>5°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pioggia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giornaliera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estrema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periodo</a:t>
              </a:r>
              <a:r>
                <a:rPr lang="en-US" sz="900" dirty="0" smtClean="0"/>
                <a:t> </a:t>
              </a:r>
              <a:r>
                <a:rPr lang="en-US" sz="900" dirty="0" smtClean="0"/>
                <a:t>1964-2013. </a:t>
              </a:r>
              <a:r>
                <a:rPr lang="en-US" sz="900" dirty="0" smtClean="0"/>
                <a:t>E’ </a:t>
              </a:r>
              <a:r>
                <a:rPr lang="en-US" sz="900" dirty="0" err="1" smtClean="0"/>
                <a:t>visualizzato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il</a:t>
              </a:r>
              <a:r>
                <a:rPr lang="en-US" sz="900" dirty="0" smtClean="0"/>
                <a:t> trend </a:t>
              </a:r>
              <a:r>
                <a:rPr lang="en-US" sz="900" dirty="0" err="1" smtClean="0"/>
                <a:t>nel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numero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di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eventi</a:t>
              </a:r>
              <a:r>
                <a:rPr lang="en-US" sz="900" dirty="0" smtClean="0"/>
                <a:t> </a:t>
              </a:r>
              <a:r>
                <a:rPr lang="en-US" sz="900" dirty="0" err="1" smtClean="0"/>
                <a:t>estremi</a:t>
              </a:r>
              <a:r>
                <a:rPr lang="en-US" sz="900" dirty="0" smtClean="0"/>
                <a:t> per </a:t>
              </a:r>
              <a:r>
                <a:rPr lang="en-US" sz="900" dirty="0" err="1" smtClean="0"/>
                <a:t>decennio</a:t>
              </a:r>
              <a:r>
                <a:rPr lang="en-US" sz="900" dirty="0" smtClean="0"/>
                <a:t>.</a:t>
              </a:r>
              <a:endParaRPr lang="it-IT" sz="900" dirty="0"/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Piogge estreme</a:t>
            </a:r>
            <a:endParaRPr lang="it-I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stantanea_2019-10-07_18-07-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9" y="469106"/>
            <a:ext cx="5491163" cy="2833688"/>
          </a:xfrm>
          <a:prstGeom prst="rect">
            <a:avLst/>
          </a:prstGeom>
        </p:spPr>
      </p:pic>
      <p:pic>
        <p:nvPicPr>
          <p:cNvPr id="12" name="Immagine 11" descr="Istantanea_2019-10-07_18-09-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6750" y="2071031"/>
            <a:ext cx="4400550" cy="2677182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133351" y="3667803"/>
            <a:ext cx="4248149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 algn="just"/>
            <a:r>
              <a:rPr lang="en-US" sz="1200" dirty="0" err="1" smtClean="0"/>
              <a:t>Bloeschl</a:t>
            </a:r>
            <a:r>
              <a:rPr lang="en-US" sz="1200" dirty="0" smtClean="0"/>
              <a:t> at al. </a:t>
            </a:r>
            <a:r>
              <a:rPr lang="en-US" sz="1200" dirty="0" err="1" smtClean="0"/>
              <a:t>hanno</a:t>
            </a:r>
            <a:r>
              <a:rPr lang="en-US" sz="1200" dirty="0" smtClean="0"/>
              <a:t> </a:t>
            </a:r>
            <a:r>
              <a:rPr lang="en-US" sz="1200" dirty="0" err="1" smtClean="0"/>
              <a:t>sistematizzato</a:t>
            </a:r>
            <a:r>
              <a:rPr lang="en-US" sz="1200" dirty="0" smtClean="0"/>
              <a:t> </a:t>
            </a:r>
            <a:r>
              <a:rPr lang="en-US" sz="1200" dirty="0" err="1" smtClean="0"/>
              <a:t>una</a:t>
            </a:r>
            <a:r>
              <a:rPr lang="en-US" sz="1200" dirty="0" smtClean="0"/>
              <a:t> base </a:t>
            </a:r>
            <a:r>
              <a:rPr lang="en-US" sz="1200" dirty="0" err="1" smtClean="0"/>
              <a:t>dati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eccezionale</a:t>
            </a:r>
            <a:r>
              <a:rPr lang="en-US" sz="1200" dirty="0" smtClean="0"/>
              <a:t> </a:t>
            </a:r>
            <a:r>
              <a:rPr lang="en-US" sz="1200" dirty="0" err="1" smtClean="0"/>
              <a:t>rilevanza</a:t>
            </a:r>
            <a:r>
              <a:rPr lang="en-US" sz="1200" dirty="0" smtClean="0"/>
              <a:t> </a:t>
            </a:r>
            <a:r>
              <a:rPr lang="en-US" sz="1200" dirty="0" err="1" smtClean="0"/>
              <a:t>che</a:t>
            </a:r>
            <a:r>
              <a:rPr lang="en-US" sz="1200" dirty="0" smtClean="0"/>
              <a:t> </a:t>
            </a:r>
            <a:r>
              <a:rPr lang="en-US" sz="1200" dirty="0" err="1" smtClean="0"/>
              <a:t>permette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studiare</a:t>
            </a:r>
            <a:r>
              <a:rPr lang="en-US" sz="1200" dirty="0" smtClean="0"/>
              <a:t> </a:t>
            </a:r>
            <a:r>
              <a:rPr lang="en-US" sz="1200" dirty="0" err="1" smtClean="0"/>
              <a:t>l’andamento</a:t>
            </a:r>
            <a:r>
              <a:rPr lang="en-US" sz="1200" dirty="0" smtClean="0"/>
              <a:t> </a:t>
            </a:r>
            <a:r>
              <a:rPr lang="en-US" sz="1200" dirty="0" err="1" smtClean="0"/>
              <a:t>delle</a:t>
            </a:r>
            <a:r>
              <a:rPr lang="en-US" sz="1200" dirty="0" smtClean="0"/>
              <a:t> </a:t>
            </a:r>
            <a:r>
              <a:rPr lang="en-US" sz="1200" dirty="0" err="1" smtClean="0"/>
              <a:t>piene</a:t>
            </a:r>
            <a:r>
              <a:rPr lang="en-US" sz="1200" dirty="0" smtClean="0"/>
              <a:t> </a:t>
            </a:r>
            <a:r>
              <a:rPr lang="en-US" sz="1200" dirty="0" err="1" smtClean="0"/>
              <a:t>fluviali</a:t>
            </a:r>
            <a:r>
              <a:rPr lang="en-US" sz="1200" dirty="0" smtClean="0"/>
              <a:t> in </a:t>
            </a:r>
            <a:r>
              <a:rPr lang="en-US" sz="1200" dirty="0" err="1" smtClean="0"/>
              <a:t>Europa</a:t>
            </a:r>
            <a:r>
              <a:rPr lang="en-US" sz="1200" dirty="0" smtClean="0"/>
              <a:t> </a:t>
            </a:r>
            <a:r>
              <a:rPr lang="en-US" sz="1200" dirty="0" err="1" smtClean="0"/>
              <a:t>nel</a:t>
            </a:r>
            <a:r>
              <a:rPr lang="en-US" sz="1200" dirty="0" smtClean="0"/>
              <a:t> </a:t>
            </a:r>
            <a:r>
              <a:rPr lang="en-US" sz="1200" dirty="0" err="1" smtClean="0"/>
              <a:t>periodo</a:t>
            </a:r>
            <a:r>
              <a:rPr lang="en-US" sz="1200" dirty="0" smtClean="0"/>
              <a:t> 1960-2010 per </a:t>
            </a:r>
            <a:r>
              <a:rPr lang="en-US" sz="1200" dirty="0" err="1" smtClean="0"/>
              <a:t>più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5000 </a:t>
            </a:r>
            <a:r>
              <a:rPr lang="en-US" sz="1200" dirty="0" err="1" smtClean="0"/>
              <a:t>località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 marL="257175" indent="-257175" algn="just">
              <a:buFont typeface="+mj-lt"/>
              <a:buAutoNum type="arabicPeriod"/>
            </a:pPr>
            <a:endParaRPr lang="en-US" sz="1200" dirty="0" smtClean="0"/>
          </a:p>
        </p:txBody>
      </p:sp>
      <p:sp>
        <p:nvSpPr>
          <p:cNvPr id="7" name="CasellaDiTesto 6"/>
          <p:cNvSpPr txBox="1"/>
          <p:nvPr/>
        </p:nvSpPr>
        <p:spPr>
          <a:xfrm>
            <a:off x="1568" y="-57763"/>
            <a:ext cx="8990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CAMBIAMENTO CLIMATICO: Piene fluviali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8" name="CasellaDiTesto 6"/>
          <p:cNvSpPr txBox="1">
            <a:spLocks noChangeArrowheads="1"/>
          </p:cNvSpPr>
          <p:nvPr/>
        </p:nvSpPr>
        <p:spPr bwMode="auto">
          <a:xfrm>
            <a:off x="1428728" y="4951158"/>
            <a:ext cx="5673351" cy="1923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it-IT" sz="800" dirty="0"/>
              <a:t>Presentazione disponibile al web </a:t>
            </a:r>
            <a:r>
              <a:rPr lang="it-IT" sz="800" dirty="0" err="1"/>
              <a:t>address</a:t>
            </a:r>
            <a:r>
              <a:rPr lang="it-IT" sz="800" dirty="0"/>
              <a:t> http://www.albertomontanari.it – </a:t>
            </a:r>
            <a:r>
              <a:rPr lang="it-IT" sz="800" dirty="0"/>
              <a:t>E-mail: alberto.montanari@unibo.it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EEEC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1101</Words>
  <Application>Microsoft Office PowerPoint</Application>
  <PresentationFormat>Presentazione su schermo (16:9)</PresentationFormat>
  <Paragraphs>101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15</vt:i4>
      </vt:variant>
    </vt:vector>
  </HeadingPairs>
  <TitlesOfParts>
    <vt:vector size="18" baseType="lpstr">
      <vt:lpstr>COPERTINA</vt:lpstr>
      <vt:lpstr>DIAPOSITIVE</vt:lpstr>
      <vt:lpstr>CHIUSURA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“Decision Scaling”</vt:lpstr>
      <vt:lpstr>Simulazione stocastica</vt:lpstr>
      <vt:lpstr>Diapositiva 15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sturno</cp:lastModifiedBy>
  <cp:revision>106</cp:revision>
  <dcterms:created xsi:type="dcterms:W3CDTF">2017-11-13T10:11:35Z</dcterms:created>
  <dcterms:modified xsi:type="dcterms:W3CDTF">2019-10-15T22:40:13Z</dcterms:modified>
</cp:coreProperties>
</file>