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1" r:id="rId3"/>
  </p:sldMasterIdLst>
  <p:notesMasterIdLst>
    <p:notesMasterId r:id="rId27"/>
  </p:notesMasterIdLst>
  <p:handoutMasterIdLst>
    <p:handoutMasterId r:id="rId28"/>
  </p:handoutMasterIdLst>
  <p:sldIdLst>
    <p:sldId id="263" r:id="rId4"/>
    <p:sldId id="309" r:id="rId5"/>
    <p:sldId id="292" r:id="rId6"/>
    <p:sldId id="291" r:id="rId7"/>
    <p:sldId id="310" r:id="rId8"/>
    <p:sldId id="290" r:id="rId9"/>
    <p:sldId id="293" r:id="rId10"/>
    <p:sldId id="294" r:id="rId11"/>
    <p:sldId id="301" r:id="rId12"/>
    <p:sldId id="302" r:id="rId13"/>
    <p:sldId id="303" r:id="rId14"/>
    <p:sldId id="295" r:id="rId15"/>
    <p:sldId id="304" r:id="rId16"/>
    <p:sldId id="296" r:id="rId17"/>
    <p:sldId id="297" r:id="rId18"/>
    <p:sldId id="298" r:id="rId19"/>
    <p:sldId id="299" r:id="rId20"/>
    <p:sldId id="305" r:id="rId21"/>
    <p:sldId id="306" r:id="rId22"/>
    <p:sldId id="308" r:id="rId23"/>
    <p:sldId id="287" r:id="rId24"/>
    <p:sldId id="288" r:id="rId25"/>
    <p:sldId id="300" r:id="rId26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D2B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54" autoAdjust="0"/>
    <p:restoredTop sz="94688" autoAdjust="0"/>
  </p:normalViewPr>
  <p:slideViewPr>
    <p:cSldViewPr showGuides="1">
      <p:cViewPr>
        <p:scale>
          <a:sx n="60" d="100"/>
          <a:sy n="60" d="100"/>
        </p:scale>
        <p:origin x="-1224" y="-3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252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C6F22-4954-4A53-A6D5-D4F5F6B7C1FF}" type="datetimeFigureOut">
              <a:rPr lang="it-IT" smtClean="0"/>
              <a:pPr/>
              <a:t>24/02/2020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B5E169-69B8-41AA-B4F9-D076DD1F367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81515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3F2C1-D5A1-494A-BA8A-8CD98BDAF315}" type="datetimeFigureOut">
              <a:rPr lang="it-IT" smtClean="0"/>
              <a:pPr/>
              <a:t>24/02/2020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A4CC7-B2C9-4B69-A413-A9728BC38F4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66486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563891" y="411510"/>
            <a:ext cx="5185023" cy="3402378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inserire </a:t>
            </a:r>
          </a:p>
          <a:p>
            <a:pPr lvl="0"/>
            <a:r>
              <a:rPr lang="it-IT" dirty="0"/>
              <a:t>il titolo della presentazione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3563938" y="4034860"/>
            <a:ext cx="5256212" cy="31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3563941" y="4408456"/>
            <a:ext cx="5329237" cy="5935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Dipartimento/Struttura </a:t>
            </a:r>
            <a:r>
              <a:rPr lang="it-IT" dirty="0" err="1"/>
              <a:t>xxxxxx</a:t>
            </a:r>
            <a:r>
              <a:rPr lang="it-IT" dirty="0"/>
              <a:t> </a:t>
            </a:r>
            <a:r>
              <a:rPr lang="it-IT" dirty="0" err="1"/>
              <a:t>xxxxxxxxxxxx</a:t>
            </a:r>
            <a:r>
              <a:rPr lang="it-IT" dirty="0"/>
              <a:t> </a:t>
            </a:r>
            <a:r>
              <a:rPr lang="it-IT" dirty="0" err="1"/>
              <a:t>xxxxxxxx</a:t>
            </a:r>
            <a:r>
              <a:rPr lang="it-IT" dirty="0"/>
              <a:t> </a:t>
            </a:r>
            <a:r>
              <a:rPr lang="it-IT" dirty="0" err="1"/>
              <a:t>xxxxx</a:t>
            </a:r>
            <a:r>
              <a:rPr lang="it-IT" dirty="0"/>
              <a:t> </a:t>
            </a:r>
            <a:r>
              <a:rPr lang="it-IT" dirty="0" err="1"/>
              <a:t>xxxxxxxxxxxxxxxxxxx</a:t>
            </a:r>
            <a:r>
              <a:rPr lang="it-IT" dirty="0"/>
              <a:t> </a:t>
            </a:r>
            <a:r>
              <a:rPr lang="it-IT" dirty="0" err="1"/>
              <a:t>xxxxx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566725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150940" y="1275607"/>
            <a:ext cx="6842125" cy="30789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sull’icona per inserire un’immagine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97025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5764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06494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8675691" y="4839892"/>
            <a:ext cx="395287" cy="21550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ZapfDingbats"/>
              <a:buChar char=" "/>
              <a:defRPr/>
            </a:lvl1pPr>
          </a:lstStyle>
          <a:p>
            <a:pPr>
              <a:defRPr/>
            </a:pPr>
            <a:fld id="{B7ABD9D1-44E8-4DC1-A95F-E8B0769D129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3670552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iapositiva titolo e contenuto - du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oggetto&#10;&#10;&#10;&#10;Descrizione generata automaticamente"/>
          <p:cNvPicPr>
            <a:picLocks noChangeAspect="1"/>
          </p:cNvPicPr>
          <p:nvPr userDrawn="1"/>
        </p:nvPicPr>
        <p:blipFill>
          <a:blip r:embed="rId2" cstate="print"/>
          <a:srcRect t="35136"/>
          <a:stretch>
            <a:fillRect/>
          </a:stretch>
        </p:blipFill>
        <p:spPr bwMode="auto">
          <a:xfrm>
            <a:off x="7531894" y="-73819"/>
            <a:ext cx="1073944" cy="6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6" descr="Immagine che contiene oggetto&#10;&#10;&#10;&#10;Descrizione generata automaticamente"/>
          <p:cNvPicPr>
            <a:picLocks noChangeAspect="1"/>
          </p:cNvPicPr>
          <p:nvPr userDrawn="1"/>
        </p:nvPicPr>
        <p:blipFill>
          <a:blip r:embed="rId2" cstate="print"/>
          <a:srcRect t="1097" b="61092"/>
          <a:stretch>
            <a:fillRect/>
          </a:stretch>
        </p:blipFill>
        <p:spPr bwMode="auto">
          <a:xfrm>
            <a:off x="7530704" y="4762500"/>
            <a:ext cx="1072753" cy="406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6257" y="1356123"/>
            <a:ext cx="3912394" cy="2917031"/>
          </a:xfrm>
        </p:spPr>
        <p:txBody>
          <a:bodyPr/>
          <a:lstStyle/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912394" cy="2903935"/>
          </a:xfrm>
        </p:spPr>
        <p:txBody>
          <a:bodyPr/>
          <a:lstStyle/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7" name="Segnaposto numero diapositiva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16731" y="4774407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1169A-1A1D-4F7B-8BB4-58E5F3516A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slow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 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2085697"/>
            <a:ext cx="6912768" cy="324278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Nome Cognome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79612" y="2679764"/>
            <a:ext cx="6984776" cy="7020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Struttura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042991" y="3543858"/>
            <a:ext cx="7058025" cy="108012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nome.cognome@unibo.it</a:t>
            </a:r>
          </a:p>
          <a:p>
            <a:pPr lvl="0"/>
            <a:r>
              <a:rPr lang="it-IT" dirty="0"/>
              <a:t>051 20 99982</a:t>
            </a:r>
          </a:p>
        </p:txBody>
      </p:sp>
    </p:spTree>
    <p:extLst>
      <p:ext uri="{BB962C8B-B14F-4D97-AF65-F5344CB8AC3E}">
        <p14:creationId xmlns:p14="http://schemas.microsoft.com/office/powerpoint/2010/main" xmlns="" val="4249450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30426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52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xmlns="" val="2685218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5"/>
          </p:nvPr>
        </p:nvSpPr>
        <p:spPr>
          <a:xfrm>
            <a:off x="107950" y="789386"/>
            <a:ext cx="8883650" cy="3888581"/>
          </a:xfrm>
        </p:spPr>
        <p:txBody>
          <a:bodyPr/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xmlns="" val="2679089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1059657"/>
            <a:ext cx="8424862" cy="32396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395288" y="1491854"/>
            <a:ext cx="8424862" cy="2970609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Century Gothic" panose="020B0502020202020204" pitchFamily="34" charset="0"/>
              </a:defRPr>
            </a:lvl2pPr>
          </a:lstStyle>
          <a:p>
            <a:pPr lvl="1"/>
            <a:r>
              <a:rPr lang="it-IT" dirty="0"/>
              <a:t>Fare clic per modificare il punto elenco uno</a:t>
            </a:r>
          </a:p>
          <a:p>
            <a:pPr lvl="1"/>
            <a:r>
              <a:rPr lang="it-IT" dirty="0"/>
              <a:t>Fare clic per modificare il punto elenco due</a:t>
            </a:r>
          </a:p>
          <a:p>
            <a:pPr lvl="1"/>
            <a:r>
              <a:rPr lang="it-IT" dirty="0"/>
              <a:t>Fare clic per modificare il punto elenco tre</a:t>
            </a:r>
          </a:p>
          <a:p>
            <a:pPr lvl="1"/>
            <a:r>
              <a:rPr lang="it-IT" dirty="0"/>
              <a:t>Fare clic per modificare il punto elenco quattro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04385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1059657"/>
            <a:ext cx="8424862" cy="345631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41815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683272" y="2085976"/>
            <a:ext cx="7777163" cy="2268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395288" y="1059657"/>
            <a:ext cx="8424862" cy="32396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555833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7594"/>
            <a:ext cx="2818278" cy="2818278"/>
          </a:xfrm>
          <a:prstGeom prst="rect">
            <a:avLst/>
          </a:prstGeom>
        </p:spPr>
      </p:pic>
      <p:cxnSp>
        <p:nvCxnSpPr>
          <p:cNvPr id="12" name="Connettore 1 11"/>
          <p:cNvCxnSpPr/>
          <p:nvPr userDrawn="1"/>
        </p:nvCxnSpPr>
        <p:spPr>
          <a:xfrm>
            <a:off x="3275856" y="141480"/>
            <a:ext cx="0" cy="48065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7" r:id="rId2"/>
    <p:sldLayoutId id="2147483678" r:id="rId3"/>
    <p:sldLayoutId id="2147483681" r:id="rId4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 userDrawn="1"/>
        </p:nvSpPr>
        <p:spPr>
          <a:xfrm>
            <a:off x="0" y="0"/>
            <a:ext cx="9144000" cy="267316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 userDrawn="1"/>
        </p:nvGrpSpPr>
        <p:grpSpPr>
          <a:xfrm>
            <a:off x="7429520" y="4698522"/>
            <a:ext cx="1678984" cy="411510"/>
            <a:chOff x="6931029" y="6173407"/>
            <a:chExt cx="2060993" cy="548680"/>
          </a:xfrm>
        </p:grpSpPr>
        <p:sp>
          <p:nvSpPr>
            <p:cNvPr id="8" name="Rettangolo 7"/>
            <p:cNvSpPr/>
            <p:nvPr userDrawn="1"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>
          <a:xfrm>
            <a:off x="1568" y="4864509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3" name="Segnaposto titolo 2"/>
          <p:cNvSpPr>
            <a:spLocks noGrp="1"/>
          </p:cNvSpPr>
          <p:nvPr>
            <p:ph type="title"/>
          </p:nvPr>
        </p:nvSpPr>
        <p:spPr>
          <a:xfrm>
            <a:off x="107504" y="273844"/>
            <a:ext cx="8884518" cy="407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11" name="Segnaposto testo 10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3" name="Segnaposto piè di pagina 12"/>
          <p:cNvSpPr>
            <a:spLocks noGrp="1"/>
          </p:cNvSpPr>
          <p:nvPr>
            <p:ph type="ftr" sz="quarter" idx="3"/>
          </p:nvPr>
        </p:nvSpPr>
        <p:spPr>
          <a:xfrm>
            <a:off x="3028950" y="4864509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/>
              <a:t>N. Buratti</a:t>
            </a:r>
          </a:p>
        </p:txBody>
      </p:sp>
    </p:spTree>
    <p:extLst>
      <p:ext uri="{BB962C8B-B14F-4D97-AF65-F5344CB8AC3E}">
        <p14:creationId xmlns:p14="http://schemas.microsoft.com/office/powerpoint/2010/main" xmlns="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0" r:id="rId3"/>
    <p:sldLayoutId id="2147483661" r:id="rId4"/>
    <p:sldLayoutId id="2147483667" r:id="rId5"/>
    <p:sldLayoutId id="2147483669" r:id="rId6"/>
    <p:sldLayoutId id="2147483675" r:id="rId7"/>
    <p:sldLayoutId id="2147483676" r:id="rId8"/>
    <p:sldLayoutId id="2147483679" r:id="rId9"/>
    <p:sldLayoutId id="2147483680" r:id="rId10"/>
    <p:sldLayoutId id="2147483682" r:id="rId11"/>
    <p:sldLayoutId id="2147483683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C00000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5886" y="465517"/>
            <a:ext cx="2052228" cy="1539171"/>
          </a:xfrm>
          <a:prstGeom prst="rect">
            <a:avLst/>
          </a:prstGeom>
        </p:spPr>
      </p:pic>
      <p:sp>
        <p:nvSpPr>
          <p:cNvPr id="9" name="CasellaDiTesto 8"/>
          <p:cNvSpPr txBox="1"/>
          <p:nvPr userDrawn="1"/>
        </p:nvSpPr>
        <p:spPr>
          <a:xfrm>
            <a:off x="3131840" y="4840002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</a:rPr>
              <a:t>www.unibo.it</a:t>
            </a:r>
          </a:p>
        </p:txBody>
      </p:sp>
    </p:spTree>
    <p:extLst>
      <p:ext uri="{BB962C8B-B14F-4D97-AF65-F5344CB8AC3E}">
        <p14:creationId xmlns:p14="http://schemas.microsoft.com/office/powerpoint/2010/main" xmlns="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cdc.noaa.gov/oa/climate/ghcn-daily" TargetMode="Externa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en.wikipedia.org/wiki/Special_Report_on_Emissions_Scenario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3563891" y="247782"/>
            <a:ext cx="5185023" cy="2538282"/>
          </a:xfrm>
        </p:spPr>
        <p:txBody>
          <a:bodyPr/>
          <a:lstStyle/>
          <a:p>
            <a:r>
              <a:rPr lang="it-IT" sz="1600" b="0" dirty="0" smtClean="0"/>
              <a:t>WORSKSHOP GII-AIGA</a:t>
            </a:r>
          </a:p>
          <a:p>
            <a:r>
              <a:rPr lang="it-IT" sz="2800" dirty="0" smtClean="0"/>
              <a:t>Alluvioni: tutta colpa dei cambiamenti climatici?</a:t>
            </a:r>
            <a:endParaRPr lang="it-IT" sz="28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563888" y="3143254"/>
            <a:ext cx="5256212" cy="319088"/>
          </a:xfrm>
        </p:spPr>
        <p:txBody>
          <a:bodyPr/>
          <a:lstStyle/>
          <a:p>
            <a:r>
              <a:rPr lang="it-IT" dirty="0" smtClean="0"/>
              <a:t>Alberto Montanari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3566973" y="3511720"/>
            <a:ext cx="5329237" cy="593564"/>
          </a:xfrm>
        </p:spPr>
        <p:txBody>
          <a:bodyPr/>
          <a:lstStyle/>
          <a:p>
            <a:r>
              <a:rPr lang="it-IT" dirty="0" smtClean="0"/>
              <a:t>Dipartimento DICAM</a:t>
            </a:r>
          </a:p>
          <a:p>
            <a:r>
              <a:rPr lang="it-IT" dirty="0" smtClean="0"/>
              <a:t>Università di Bologna</a:t>
            </a:r>
          </a:p>
          <a:p>
            <a:r>
              <a:rPr lang="it-IT" sz="1200" dirty="0" smtClean="0"/>
              <a:t>alberto.montanari@unibo.it</a:t>
            </a:r>
          </a:p>
          <a:p>
            <a:r>
              <a:rPr lang="it-IT" sz="1000" dirty="0" smtClean="0"/>
              <a:t>Presentazione disponibile su www.albertomontanari.it</a:t>
            </a:r>
            <a:endParaRPr lang="it-IT" sz="1000" dirty="0"/>
          </a:p>
        </p:txBody>
      </p:sp>
      <p:sp>
        <p:nvSpPr>
          <p:cNvPr id="8" name="Rettangolo 7"/>
          <p:cNvSpPr/>
          <p:nvPr/>
        </p:nvSpPr>
        <p:spPr>
          <a:xfrm>
            <a:off x="3584613" y="2714626"/>
            <a:ext cx="16137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smtClean="0">
                <a:solidFill>
                  <a:schemeClr val="bg1"/>
                </a:solidFill>
                <a:latin typeface="Corbel" panose="020B0503020204020204" pitchFamily="34" charset="0"/>
                <a:ea typeface="Tahoma" pitchFamily="34" charset="0"/>
                <a:cs typeface="Tahoma" pitchFamily="34" charset="0"/>
              </a:rPr>
              <a:t>25 febbraio 2020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2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6" y="339502"/>
            <a:ext cx="8639175" cy="346249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just"/>
            <a:r>
              <a:rPr lang="en-US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Europa</a:t>
            </a:r>
            <a:endParaRPr lang="en-US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13646" y="956647"/>
            <a:ext cx="3406226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u="none" dirty="0" err="1" smtClean="0"/>
              <a:t>Tendenze</a:t>
            </a:r>
            <a:r>
              <a:rPr lang="en-US" u="none" dirty="0" smtClean="0"/>
              <a:t> </a:t>
            </a:r>
            <a:r>
              <a:rPr lang="en-US" u="none" dirty="0" err="1" smtClean="0"/>
              <a:t>simili</a:t>
            </a:r>
            <a:r>
              <a:rPr lang="en-US" u="none" dirty="0" smtClean="0"/>
              <a:t> a </a:t>
            </a:r>
            <a:r>
              <a:rPr lang="en-US" u="none" dirty="0" err="1" smtClean="0"/>
              <a:t>quelle</a:t>
            </a:r>
            <a:r>
              <a:rPr lang="en-US" u="none" dirty="0" smtClean="0"/>
              <a:t> </a:t>
            </a:r>
            <a:r>
              <a:rPr lang="en-US" u="none" dirty="0" err="1" smtClean="0"/>
              <a:t>osservate</a:t>
            </a:r>
            <a:r>
              <a:rPr lang="en-US" u="none" dirty="0" smtClean="0"/>
              <a:t> </a:t>
            </a:r>
            <a:r>
              <a:rPr lang="en-US" u="none" dirty="0" err="1" smtClean="0"/>
              <a:t>negli</a:t>
            </a:r>
            <a:r>
              <a:rPr lang="en-US" u="none" dirty="0" smtClean="0"/>
              <a:t> </a:t>
            </a:r>
            <a:r>
              <a:rPr lang="en-US" u="none" dirty="0" err="1" smtClean="0"/>
              <a:t>Stati</a:t>
            </a:r>
            <a:r>
              <a:rPr lang="en-US" u="none" dirty="0" smtClean="0"/>
              <a:t> </a:t>
            </a:r>
            <a:r>
              <a:rPr lang="en-US" u="none" dirty="0" err="1" smtClean="0"/>
              <a:t>Uniti</a:t>
            </a:r>
            <a:r>
              <a:rPr lang="en-US" u="none" dirty="0" smtClean="0"/>
              <a:t> </a:t>
            </a:r>
            <a:r>
              <a:rPr lang="en-US" u="none" dirty="0" err="1" smtClean="0"/>
              <a:t>sono</a:t>
            </a:r>
            <a:r>
              <a:rPr lang="en-US" u="none" dirty="0" smtClean="0"/>
              <a:t> state </a:t>
            </a:r>
            <a:r>
              <a:rPr lang="en-US" u="none" dirty="0" err="1" smtClean="0"/>
              <a:t>rinvenute</a:t>
            </a:r>
            <a:r>
              <a:rPr lang="en-US" u="none" dirty="0" smtClean="0"/>
              <a:t> in </a:t>
            </a:r>
            <a:r>
              <a:rPr lang="en-US" u="none" dirty="0" err="1" smtClean="0"/>
              <a:t>Europa</a:t>
            </a:r>
            <a:r>
              <a:rPr lang="en-US" u="none" dirty="0" smtClean="0"/>
              <a:t>. Le </a:t>
            </a:r>
            <a:r>
              <a:rPr lang="en-US" u="none" dirty="0" err="1" smtClean="0"/>
              <a:t>tendenze</a:t>
            </a:r>
            <a:r>
              <a:rPr lang="en-US" u="none" dirty="0" smtClean="0"/>
              <a:t> </a:t>
            </a:r>
            <a:r>
              <a:rPr lang="en-US" u="none" dirty="0" err="1" smtClean="0"/>
              <a:t>sono</a:t>
            </a:r>
            <a:r>
              <a:rPr lang="en-US" u="none" dirty="0" smtClean="0"/>
              <a:t> </a:t>
            </a:r>
            <a:r>
              <a:rPr lang="en-US" u="none" dirty="0" err="1" smtClean="0"/>
              <a:t>crescenti</a:t>
            </a:r>
            <a:r>
              <a:rPr lang="en-US" u="none" dirty="0" smtClean="0"/>
              <a:t> </a:t>
            </a:r>
            <a:r>
              <a:rPr lang="en-US" u="none" dirty="0" err="1" smtClean="0"/>
              <a:t>nel</a:t>
            </a:r>
            <a:r>
              <a:rPr lang="en-US" u="none" dirty="0" smtClean="0"/>
              <a:t> </a:t>
            </a:r>
            <a:r>
              <a:rPr lang="en-US" u="none" dirty="0" err="1" smtClean="0"/>
              <a:t>nord</a:t>
            </a:r>
            <a:r>
              <a:rPr lang="en-US" u="none" dirty="0" smtClean="0"/>
              <a:t> </a:t>
            </a:r>
            <a:r>
              <a:rPr lang="en-US" u="none" dirty="0" err="1" smtClean="0"/>
              <a:t>Europa</a:t>
            </a:r>
            <a:r>
              <a:rPr lang="en-US" u="none" dirty="0" smtClean="0"/>
              <a:t> e </a:t>
            </a:r>
            <a:r>
              <a:rPr lang="en-US" u="none" dirty="0" err="1" smtClean="0"/>
              <a:t>decrescenti</a:t>
            </a:r>
            <a:r>
              <a:rPr lang="en-US" u="none" dirty="0" smtClean="0"/>
              <a:t> </a:t>
            </a:r>
            <a:r>
              <a:rPr lang="en-US" u="none" dirty="0" err="1" smtClean="0"/>
              <a:t>nell’Europa</a:t>
            </a:r>
            <a:r>
              <a:rPr lang="en-US" u="none" dirty="0" smtClean="0"/>
              <a:t> del </a:t>
            </a:r>
            <a:r>
              <a:rPr lang="en-US" u="none" dirty="0" err="1" smtClean="0"/>
              <a:t>sud</a:t>
            </a:r>
            <a:r>
              <a:rPr lang="en-US" u="none" dirty="0" smtClean="0"/>
              <a:t>.</a:t>
            </a:r>
          </a:p>
          <a:p>
            <a:r>
              <a:rPr lang="en-US" dirty="0" smtClean="0"/>
              <a:t>Per scale </a:t>
            </a:r>
            <a:r>
              <a:rPr lang="en-US" dirty="0" err="1" smtClean="0"/>
              <a:t>temporali</a:t>
            </a:r>
            <a:r>
              <a:rPr lang="en-US" dirty="0" smtClean="0"/>
              <a:t> </a:t>
            </a:r>
            <a:r>
              <a:rPr lang="en-US" dirty="0" err="1" smtClean="0"/>
              <a:t>inferiori</a:t>
            </a:r>
            <a:r>
              <a:rPr lang="en-US" dirty="0" smtClean="0"/>
              <a:t> le </a:t>
            </a:r>
            <a:r>
              <a:rPr lang="en-US" dirty="0" err="1" smtClean="0"/>
              <a:t>indicazioni</a:t>
            </a:r>
            <a:r>
              <a:rPr lang="en-US" dirty="0" smtClean="0"/>
              <a:t> non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altrettanto</a:t>
            </a:r>
            <a:r>
              <a:rPr lang="en-US" dirty="0" smtClean="0"/>
              <a:t> </a:t>
            </a:r>
            <a:r>
              <a:rPr lang="en-US" dirty="0" err="1" smtClean="0"/>
              <a:t>chiare</a:t>
            </a:r>
            <a:r>
              <a:rPr lang="en-US" dirty="0" smtClean="0"/>
              <a:t>.</a:t>
            </a:r>
            <a:endParaRPr lang="en-US" u="none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8814" y="736650"/>
            <a:ext cx="5261658" cy="344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09184" y="4443958"/>
            <a:ext cx="8905875" cy="207749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r>
              <a:rPr lang="it-IT" sz="900" dirty="0" smtClean="0"/>
              <a:t>Data source: E</a:t>
            </a:r>
            <a:r>
              <a:rPr lang="en-US" sz="900" dirty="0" smtClean="0"/>
              <a:t>NSEMBLES DATA provided by ENSEMBLE FP6 project - </a:t>
            </a:r>
            <a:r>
              <a:rPr lang="it-IT" sz="900" dirty="0" smtClean="0"/>
              <a:t>http://www.eea.europa.eu/</a:t>
            </a:r>
            <a:r>
              <a:rPr lang="it-IT" sz="900" dirty="0" err="1" smtClean="0"/>
              <a:t>data-and-maps</a:t>
            </a:r>
            <a:r>
              <a:rPr lang="it-IT" sz="900" dirty="0" smtClean="0"/>
              <a:t>/data/</a:t>
            </a:r>
            <a:r>
              <a:rPr lang="it-IT" sz="900" dirty="0" err="1" smtClean="0"/>
              <a:t>external</a:t>
            </a:r>
            <a:r>
              <a:rPr lang="it-IT" sz="900" dirty="0" smtClean="0"/>
              <a:t>/</a:t>
            </a:r>
            <a:r>
              <a:rPr lang="it-IT" sz="900" dirty="0" err="1" smtClean="0"/>
              <a:t>ensembles-data</a:t>
            </a:r>
            <a:endParaRPr lang="en-US" sz="900" dirty="0" smtClean="0">
              <a:solidFill>
                <a:srgbClr val="FF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precipitazione estrema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21658"/>
            <a:ext cx="6478617" cy="413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llaDiTesto 5"/>
          <p:cNvSpPr txBox="1"/>
          <p:nvPr/>
        </p:nvSpPr>
        <p:spPr>
          <a:xfrm>
            <a:off x="251521" y="4684226"/>
            <a:ext cx="6480720" cy="407804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r>
              <a:rPr lang="it-IT" sz="1100" dirty="0" smtClean="0"/>
              <a:t>Data source: EURO-CORDEX data </a:t>
            </a:r>
            <a:r>
              <a:rPr lang="it-IT" sz="1100" dirty="0" err="1" smtClean="0"/>
              <a:t>provided</a:t>
            </a:r>
            <a:r>
              <a:rPr lang="it-IT" sz="1100" dirty="0" smtClean="0"/>
              <a:t> </a:t>
            </a:r>
            <a:r>
              <a:rPr lang="it-IT" sz="1100" dirty="0" err="1" smtClean="0"/>
              <a:t>by</a:t>
            </a:r>
            <a:r>
              <a:rPr lang="it-IT" sz="1100" dirty="0" smtClean="0"/>
              <a:t> EURO-CORDEX </a:t>
            </a:r>
            <a:r>
              <a:rPr lang="it-IT" sz="1100" dirty="0" err="1" smtClean="0"/>
              <a:t>initiative</a:t>
            </a:r>
            <a:r>
              <a:rPr lang="it-IT" sz="1100" dirty="0" smtClean="0"/>
              <a:t>: http://www.eea.europa.eu/</a:t>
            </a:r>
            <a:r>
              <a:rPr lang="it-IT" sz="1100" dirty="0" err="1" smtClean="0"/>
              <a:t>data-and-maps</a:t>
            </a:r>
            <a:r>
              <a:rPr lang="it-IT" sz="1100" dirty="0" smtClean="0"/>
              <a:t>/data/</a:t>
            </a:r>
            <a:r>
              <a:rPr lang="it-IT" sz="1100" dirty="0" err="1" smtClean="0"/>
              <a:t>external</a:t>
            </a:r>
            <a:r>
              <a:rPr lang="it-IT" sz="1100" dirty="0" smtClean="0"/>
              <a:t>/</a:t>
            </a:r>
            <a:r>
              <a:rPr lang="it-IT" sz="1100" dirty="0" err="1" smtClean="0"/>
              <a:t>euro-cordex</a:t>
            </a:r>
            <a:endParaRPr lang="en-US" sz="1100" dirty="0" smtClean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precipitazione estrema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854406" y="483518"/>
            <a:ext cx="2110082" cy="42242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u="none" dirty="0" smtClean="0"/>
              <a:t>Le </a:t>
            </a:r>
            <a:r>
              <a:rPr lang="en-US" u="none" dirty="0" err="1" smtClean="0"/>
              <a:t>previsioni</a:t>
            </a:r>
            <a:r>
              <a:rPr lang="en-US" u="none" dirty="0" smtClean="0"/>
              <a:t> </a:t>
            </a:r>
            <a:r>
              <a:rPr lang="en-US" u="none" dirty="0" err="1" smtClean="0"/>
              <a:t>da</a:t>
            </a:r>
            <a:r>
              <a:rPr lang="en-US" u="none" dirty="0" smtClean="0"/>
              <a:t> </a:t>
            </a:r>
            <a:r>
              <a:rPr lang="en-US" u="none" dirty="0" err="1" smtClean="0"/>
              <a:t>modello</a:t>
            </a:r>
            <a:r>
              <a:rPr lang="en-US" u="none" dirty="0" smtClean="0"/>
              <a:t> per </a:t>
            </a:r>
            <a:r>
              <a:rPr lang="en-US" u="none" dirty="0" err="1" smtClean="0"/>
              <a:t>precipitazioni</a:t>
            </a:r>
            <a:r>
              <a:rPr lang="en-US" u="none" dirty="0" smtClean="0"/>
              <a:t> </a:t>
            </a:r>
            <a:r>
              <a:rPr lang="en-US" u="none" dirty="0" err="1" smtClean="0"/>
              <a:t>estreme</a:t>
            </a:r>
            <a:r>
              <a:rPr lang="en-US" u="none" dirty="0" smtClean="0"/>
              <a:t> 2071-2100, </a:t>
            </a:r>
            <a:r>
              <a:rPr lang="en-US" u="none" dirty="0" err="1" smtClean="0"/>
              <a:t>rispetto</a:t>
            </a:r>
            <a:r>
              <a:rPr lang="en-US" u="none" dirty="0" smtClean="0"/>
              <a:t> al </a:t>
            </a:r>
            <a:r>
              <a:rPr lang="en-US" u="none" dirty="0" err="1" smtClean="0"/>
              <a:t>periodo</a:t>
            </a:r>
            <a:r>
              <a:rPr lang="en-US" u="none" dirty="0" smtClean="0"/>
              <a:t> 1971-2000, </a:t>
            </a:r>
            <a:r>
              <a:rPr lang="en-US" u="none" dirty="0" err="1" smtClean="0"/>
              <a:t>indicano</a:t>
            </a:r>
            <a:r>
              <a:rPr lang="en-US" u="none" dirty="0" smtClean="0"/>
              <a:t> </a:t>
            </a:r>
            <a:r>
              <a:rPr lang="en-US" u="none" dirty="0" err="1" smtClean="0"/>
              <a:t>una</a:t>
            </a:r>
            <a:r>
              <a:rPr lang="en-US" u="none" dirty="0" smtClean="0"/>
              <a:t> </a:t>
            </a:r>
            <a:r>
              <a:rPr lang="en-US" u="none" dirty="0" err="1" smtClean="0"/>
              <a:t>situazione</a:t>
            </a:r>
            <a:r>
              <a:rPr lang="en-US" u="none" dirty="0" smtClean="0"/>
              <a:t> </a:t>
            </a:r>
            <a:r>
              <a:rPr lang="en-US" u="none" dirty="0" err="1" smtClean="0"/>
              <a:t>più</a:t>
            </a:r>
            <a:r>
              <a:rPr lang="en-US" u="none" dirty="0" smtClean="0"/>
              <a:t> </a:t>
            </a:r>
            <a:r>
              <a:rPr lang="en-US" u="none" dirty="0" err="1" smtClean="0"/>
              <a:t>omogenea</a:t>
            </a:r>
            <a:r>
              <a:rPr lang="en-US" u="none" dirty="0" smtClean="0"/>
              <a:t> e </a:t>
            </a:r>
            <a:r>
              <a:rPr lang="en-US" u="none" dirty="0" err="1" smtClean="0"/>
              <a:t>maggiormente</a:t>
            </a:r>
            <a:r>
              <a:rPr lang="en-US" u="none" dirty="0" smtClean="0"/>
              <a:t> </a:t>
            </a:r>
            <a:r>
              <a:rPr lang="en-US" u="none" dirty="0" err="1" smtClean="0"/>
              <a:t>preoccupante</a:t>
            </a:r>
            <a:r>
              <a:rPr lang="en-US" u="none" dirty="0" smtClean="0"/>
              <a:t>.</a:t>
            </a:r>
          </a:p>
          <a:p>
            <a:r>
              <a:rPr lang="en-US" b="1" dirty="0" smtClean="0"/>
              <a:t>Nota: I </a:t>
            </a:r>
            <a:r>
              <a:rPr lang="en-US" b="1" dirty="0" err="1" smtClean="0"/>
              <a:t>modelli</a:t>
            </a:r>
            <a:r>
              <a:rPr lang="en-US" b="1" dirty="0" smtClean="0"/>
              <a:t> non </a:t>
            </a:r>
            <a:r>
              <a:rPr lang="en-US" b="1" dirty="0" err="1" smtClean="0"/>
              <a:t>sempre</a:t>
            </a:r>
            <a:r>
              <a:rPr lang="en-US" b="1" dirty="0" smtClean="0"/>
              <a:t> </a:t>
            </a:r>
            <a:r>
              <a:rPr lang="en-US" b="1" dirty="0" err="1" smtClean="0"/>
              <a:t>sono</a:t>
            </a:r>
            <a:r>
              <a:rPr lang="en-US" b="1" dirty="0" smtClean="0"/>
              <a:t> </a:t>
            </a:r>
            <a:r>
              <a:rPr lang="en-US" b="1" dirty="0" err="1" smtClean="0"/>
              <a:t>coerenti</a:t>
            </a:r>
            <a:r>
              <a:rPr lang="en-US" b="1" dirty="0" smtClean="0"/>
              <a:t> con le </a:t>
            </a:r>
            <a:r>
              <a:rPr lang="en-US" b="1" dirty="0" err="1" smtClean="0"/>
              <a:t>osservazioni</a:t>
            </a:r>
            <a:r>
              <a:rPr lang="en-US" b="1" dirty="0" smtClean="0"/>
              <a:t>.</a:t>
            </a:r>
            <a:endParaRPr lang="en-US" b="1" u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296675"/>
            <a:ext cx="91440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Papalexiou</a:t>
            </a:r>
            <a:r>
              <a:rPr lang="en-US" sz="1200" dirty="0" smtClean="0"/>
              <a:t> and Montanari – WRR 2019 - https://doi.org/10.1029/2018WR024067)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082685" y="2167908"/>
            <a:ext cx="3190875" cy="96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480" y="690753"/>
            <a:ext cx="5223271" cy="439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</a:t>
            </a:r>
            <a:r>
              <a:rPr lang="it-IT" b="1" dirty="0" smtClean="0">
                <a:solidFill>
                  <a:schemeClr val="bg1"/>
                </a:solidFill>
              </a:rPr>
              <a:t>precipitazione estrema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64253" y="1347614"/>
            <a:ext cx="8639175" cy="2285241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marL="133350" indent="-133350" algn="just">
              <a:buFont typeface="Arial" pitchFamily="34" charset="0"/>
              <a:buChar char="•"/>
            </a:pPr>
            <a:r>
              <a:rPr lang="en-US" u="none" dirty="0" smtClean="0"/>
              <a:t>Il database </a:t>
            </a:r>
            <a:r>
              <a:rPr lang="en-US" u="none" dirty="0" err="1" smtClean="0"/>
              <a:t>utilizzato</a:t>
            </a:r>
            <a:r>
              <a:rPr lang="en-US" u="none" dirty="0" smtClean="0"/>
              <a:t> è </a:t>
            </a:r>
            <a:r>
              <a:rPr lang="en-US" u="none" dirty="0" err="1" smtClean="0"/>
              <a:t>il</a:t>
            </a:r>
            <a:r>
              <a:rPr lang="en-US" u="none" dirty="0" smtClean="0"/>
              <a:t> Global </a:t>
            </a:r>
            <a:r>
              <a:rPr lang="en-US" u="none" dirty="0" smtClean="0"/>
              <a:t>Historical Climatology Network-Daily database (version 2.60, </a:t>
            </a:r>
            <a:r>
              <a:rPr lang="en-US" u="none" dirty="0" smtClean="0">
                <a:hlinkClick r:id="rId2"/>
              </a:rPr>
              <a:t>www.ncdc.noaa.gov/oa/climate/ghcn-daily</a:t>
            </a:r>
            <a:r>
              <a:rPr lang="en-US" u="none" dirty="0" smtClean="0"/>
              <a:t>).</a:t>
            </a:r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u="none" dirty="0" err="1" smtClean="0"/>
              <a:t>Abbiamo</a:t>
            </a:r>
            <a:r>
              <a:rPr lang="en-US" u="none" dirty="0" smtClean="0"/>
              <a:t> </a:t>
            </a:r>
            <a:r>
              <a:rPr lang="en-US" u="none" dirty="0" err="1" smtClean="0"/>
              <a:t>inizialmente</a:t>
            </a:r>
            <a:r>
              <a:rPr lang="en-US" u="none" dirty="0" smtClean="0"/>
              <a:t> </a:t>
            </a:r>
            <a:r>
              <a:rPr lang="en-US" u="none" dirty="0" err="1" smtClean="0"/>
              <a:t>selezionato</a:t>
            </a:r>
            <a:r>
              <a:rPr lang="en-US" u="none" dirty="0" smtClean="0"/>
              <a:t> le </a:t>
            </a:r>
            <a:r>
              <a:rPr lang="en-US" u="none" dirty="0" err="1" smtClean="0"/>
              <a:t>stazioni</a:t>
            </a:r>
            <a:r>
              <a:rPr lang="en-US" u="none" dirty="0" smtClean="0"/>
              <a:t> con </a:t>
            </a:r>
            <a:r>
              <a:rPr lang="en-US" u="none" dirty="0" err="1" smtClean="0"/>
              <a:t>periodo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osservazione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almeno</a:t>
            </a:r>
            <a:r>
              <a:rPr lang="en-US" u="none" dirty="0" smtClean="0"/>
              <a:t> 5 </a:t>
            </a:r>
            <a:r>
              <a:rPr lang="en-US" u="none" dirty="0" err="1" smtClean="0"/>
              <a:t>anni</a:t>
            </a:r>
            <a:r>
              <a:rPr lang="en-US" u="none" dirty="0" smtClean="0"/>
              <a:t>, con flag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qualità</a:t>
            </a:r>
            <a:r>
              <a:rPr lang="en-US" u="none" dirty="0" smtClean="0"/>
              <a:t> alto.</a:t>
            </a:r>
            <a:endParaRPr lang="en-US" u="none" dirty="0" smtClean="0"/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dirty="0" smtClean="0"/>
              <a:t>Il </a:t>
            </a:r>
            <a:r>
              <a:rPr lang="en-US" dirty="0" err="1" smtClean="0"/>
              <a:t>periodo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osservazione</a:t>
            </a:r>
            <a:r>
              <a:rPr lang="en-US" dirty="0" smtClean="0"/>
              <a:t> è 1964-2013</a:t>
            </a:r>
            <a:r>
              <a:rPr lang="en-US" dirty="0" smtClean="0"/>
              <a:t>.</a:t>
            </a:r>
            <a:endParaRPr lang="en-US" u="none" dirty="0" smtClean="0"/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u="none" dirty="0" err="1" smtClean="0"/>
              <a:t>Abbiamo</a:t>
            </a:r>
            <a:r>
              <a:rPr lang="en-US" u="none" dirty="0" smtClean="0"/>
              <a:t> </a:t>
            </a:r>
            <a:r>
              <a:rPr lang="en-US" u="none" dirty="0" err="1" smtClean="0"/>
              <a:t>infine</a:t>
            </a:r>
            <a:r>
              <a:rPr lang="en-US" u="none" dirty="0" smtClean="0"/>
              <a:t> </a:t>
            </a:r>
            <a:r>
              <a:rPr lang="en-US" u="none" dirty="0" err="1" smtClean="0"/>
              <a:t>selezionato</a:t>
            </a:r>
            <a:r>
              <a:rPr lang="en-US" u="none" dirty="0" smtClean="0"/>
              <a:t> </a:t>
            </a:r>
            <a:r>
              <a:rPr lang="en-GB" u="none" dirty="0" smtClean="0"/>
              <a:t>68</a:t>
            </a:r>
            <a:r>
              <a:rPr lang="en-GB" u="none" dirty="0" smtClean="0"/>
              <a:t> 014 </a:t>
            </a:r>
            <a:r>
              <a:rPr lang="en-US" u="none" dirty="0" err="1" smtClean="0"/>
              <a:t>stazioni</a:t>
            </a:r>
            <a:r>
              <a:rPr lang="en-US" u="none" dirty="0" smtClean="0"/>
              <a:t>.</a:t>
            </a:r>
            <a:endParaRPr lang="en-US" u="none" dirty="0" smtClean="0"/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dirty="0" smtClean="0"/>
              <a:t>I </a:t>
            </a:r>
            <a:r>
              <a:rPr lang="en-US" dirty="0" err="1" smtClean="0"/>
              <a:t>risultati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presentati</a:t>
            </a:r>
            <a:r>
              <a:rPr lang="en-US" dirty="0" smtClean="0"/>
              <a:t> per le 8730 </a:t>
            </a:r>
            <a:r>
              <a:rPr lang="en-US" dirty="0" err="1" smtClean="0"/>
              <a:t>stazioni</a:t>
            </a:r>
            <a:r>
              <a:rPr lang="en-US" dirty="0" smtClean="0"/>
              <a:t> con </a:t>
            </a:r>
            <a:r>
              <a:rPr lang="en-US" dirty="0" err="1" smtClean="0"/>
              <a:t>periodo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osservazione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almeno</a:t>
            </a:r>
            <a:r>
              <a:rPr lang="en-US" dirty="0" smtClean="0"/>
              <a:t> </a:t>
            </a:r>
            <a:r>
              <a:rPr lang="en-US" dirty="0" smtClean="0"/>
              <a:t>50 </a:t>
            </a:r>
            <a:r>
              <a:rPr lang="en-US" dirty="0" err="1" smtClean="0"/>
              <a:t>anni</a:t>
            </a:r>
            <a:r>
              <a:rPr lang="en-US" dirty="0" smtClean="0"/>
              <a:t>.</a:t>
            </a:r>
            <a:endParaRPr lang="en-US" u="none" dirty="0" smtClean="0"/>
          </a:p>
        </p:txBody>
      </p:sp>
      <p:sp>
        <p:nvSpPr>
          <p:cNvPr id="8" name="CasellaDiTesto 7"/>
          <p:cNvSpPr txBox="1"/>
          <p:nvPr/>
        </p:nvSpPr>
        <p:spPr>
          <a:xfrm>
            <a:off x="0" y="270833"/>
            <a:ext cx="914400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400" dirty="0" smtClean="0"/>
              <a:t>(</a:t>
            </a:r>
            <a:r>
              <a:rPr lang="en-US" sz="1400" dirty="0" err="1" smtClean="0"/>
              <a:t>Papalexiou</a:t>
            </a:r>
            <a:r>
              <a:rPr lang="en-US" sz="1400" dirty="0" smtClean="0"/>
              <a:t> and Montanari – WRR 2019 - https://doi.org/10.1029/2018WR024067)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</a:t>
            </a:r>
            <a:r>
              <a:rPr lang="it-IT" b="1" dirty="0" smtClean="0">
                <a:solidFill>
                  <a:schemeClr val="bg1"/>
                </a:solidFill>
              </a:rPr>
              <a:t>precipitazione estrema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7063760" y="1824996"/>
            <a:ext cx="3190875" cy="96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po 13"/>
          <p:cNvGrpSpPr/>
          <p:nvPr/>
        </p:nvGrpSpPr>
        <p:grpSpPr>
          <a:xfrm>
            <a:off x="200025" y="428610"/>
            <a:ext cx="8343900" cy="4363909"/>
            <a:chOff x="266700" y="571478"/>
            <a:chExt cx="11125200" cy="5818546"/>
          </a:xfrm>
        </p:grpSpPr>
        <p:pic>
          <p:nvPicPr>
            <p:cNvPr id="22530" name="Picture 2" descr="Z:\home\sturno\mywebsite\albertonew\sites\default\files\uploadedfiles\animation-rainfall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40600" y="571478"/>
              <a:ext cx="2160123" cy="4961534"/>
            </a:xfrm>
            <a:prstGeom prst="rect">
              <a:avLst/>
            </a:prstGeom>
            <a:noFill/>
          </p:spPr>
        </p:pic>
        <p:pic>
          <p:nvPicPr>
            <p:cNvPr id="22531" name="Picture 3" descr="Z:\home\sturno\mywebsite\albertonew\sites\default\files\uploadedfiles\ezgif.com-optimize.gif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099" y="666729"/>
              <a:ext cx="4660901" cy="4862873"/>
            </a:xfrm>
            <a:prstGeom prst="rect">
              <a:avLst/>
            </a:prstGeom>
            <a:noFill/>
          </p:spPr>
        </p:pic>
        <p:sp>
          <p:nvSpPr>
            <p:cNvPr id="12" name="Rettangolo 11"/>
            <p:cNvSpPr/>
            <p:nvPr/>
          </p:nvSpPr>
          <p:spPr>
            <a:xfrm>
              <a:off x="5816600" y="5626416"/>
              <a:ext cx="5575300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900" dirty="0" err="1" smtClean="0"/>
                <a:t>Tendenze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medie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numero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eventi</a:t>
              </a:r>
              <a:r>
                <a:rPr lang="en-US" sz="900" dirty="0" smtClean="0"/>
                <a:t> per </a:t>
              </a:r>
              <a:r>
                <a:rPr lang="en-US" sz="900" dirty="0" err="1" smtClean="0"/>
                <a:t>decennio</a:t>
              </a:r>
              <a:r>
                <a:rPr lang="en-US" sz="900" dirty="0" smtClean="0"/>
                <a:t> in </a:t>
              </a:r>
              <a:r>
                <a:rPr lang="en-US" sz="900" dirty="0" err="1" smtClean="0"/>
                <a:t>piogge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giornaliere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estreme</a:t>
              </a:r>
              <a:r>
                <a:rPr lang="en-US" sz="900" dirty="0" smtClean="0"/>
                <a:t> per </a:t>
              </a:r>
              <a:r>
                <a:rPr lang="en-US" sz="900" dirty="0" err="1" smtClean="0"/>
                <a:t>aree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geografiche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nel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periodo</a:t>
              </a:r>
              <a:r>
                <a:rPr lang="en-US" sz="900" dirty="0" smtClean="0"/>
                <a:t> 1964-2013.</a:t>
              </a:r>
              <a:endParaRPr lang="it-IT" sz="900" dirty="0"/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266700" y="5712916"/>
              <a:ext cx="5575300" cy="6771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900" dirty="0" err="1" smtClean="0"/>
                <a:t>Tendenze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medie</a:t>
              </a:r>
              <a:r>
                <a:rPr lang="en-US" sz="900" dirty="0" smtClean="0"/>
                <a:t> in  </a:t>
              </a:r>
              <a:r>
                <a:rPr lang="en-US" sz="900" dirty="0" err="1" smtClean="0"/>
                <a:t>celle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dimensione</a:t>
              </a:r>
              <a:r>
                <a:rPr lang="en-US" sz="900" dirty="0" smtClean="0"/>
                <a:t> 5°×5°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pioggia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giornaliera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estrema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nel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periodo</a:t>
              </a:r>
              <a:r>
                <a:rPr lang="en-US" sz="900" dirty="0" smtClean="0"/>
                <a:t> 1964-2013. E’ </a:t>
              </a:r>
              <a:r>
                <a:rPr lang="en-US" sz="900" dirty="0" err="1" smtClean="0"/>
                <a:t>visualizzato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il</a:t>
              </a:r>
              <a:r>
                <a:rPr lang="en-US" sz="900" dirty="0" smtClean="0"/>
                <a:t> trend </a:t>
              </a:r>
              <a:r>
                <a:rPr lang="en-US" sz="900" dirty="0" err="1" smtClean="0"/>
                <a:t>nel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numero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eventi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estremi</a:t>
              </a:r>
              <a:r>
                <a:rPr lang="en-US" sz="900" dirty="0" smtClean="0"/>
                <a:t> per </a:t>
              </a:r>
              <a:r>
                <a:rPr lang="en-US" sz="900" dirty="0" err="1" smtClean="0"/>
                <a:t>decennio</a:t>
              </a:r>
              <a:r>
                <a:rPr lang="en-US" sz="900" dirty="0" smtClean="0"/>
                <a:t>.</a:t>
              </a:r>
              <a:endParaRPr lang="it-IT" sz="900" dirty="0"/>
            </a:p>
          </p:txBody>
        </p:sp>
      </p:grpSp>
      <p:sp>
        <p:nvSpPr>
          <p:cNvPr id="9" name="CasellaDiTesto 8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</a:t>
            </a:r>
            <a:r>
              <a:rPr lang="it-IT" b="1" dirty="0" smtClean="0">
                <a:solidFill>
                  <a:schemeClr val="bg1"/>
                </a:solidFill>
              </a:rPr>
              <a:t>precipitazione estrema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stantanea_2019-10-07_18-07-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9" y="469106"/>
            <a:ext cx="5491163" cy="2833688"/>
          </a:xfrm>
          <a:prstGeom prst="rect">
            <a:avLst/>
          </a:prstGeom>
        </p:spPr>
      </p:pic>
      <p:pic>
        <p:nvPicPr>
          <p:cNvPr id="12" name="Immagine 11" descr="Istantanea_2019-10-07_18-09-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6750" y="2071031"/>
            <a:ext cx="4400550" cy="2677182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133351" y="3667803"/>
            <a:ext cx="4248149" cy="992579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just"/>
            <a:r>
              <a:rPr lang="en-US" sz="1200" dirty="0" err="1" smtClean="0"/>
              <a:t>Bloeschl</a:t>
            </a:r>
            <a:r>
              <a:rPr lang="en-US" sz="1200" dirty="0" smtClean="0"/>
              <a:t> at al. </a:t>
            </a:r>
            <a:r>
              <a:rPr lang="en-US" sz="1200" dirty="0" err="1" smtClean="0"/>
              <a:t>hanno</a:t>
            </a:r>
            <a:r>
              <a:rPr lang="en-US" sz="1200" dirty="0" smtClean="0"/>
              <a:t> </a:t>
            </a:r>
            <a:r>
              <a:rPr lang="en-US" sz="1200" dirty="0" err="1" smtClean="0"/>
              <a:t>sistematizzato</a:t>
            </a:r>
            <a:r>
              <a:rPr lang="en-US" sz="1200" dirty="0" smtClean="0"/>
              <a:t> </a:t>
            </a:r>
            <a:r>
              <a:rPr lang="en-US" sz="1200" dirty="0" err="1" smtClean="0"/>
              <a:t>una</a:t>
            </a:r>
            <a:r>
              <a:rPr lang="en-US" sz="1200" dirty="0" smtClean="0"/>
              <a:t> base </a:t>
            </a:r>
            <a:r>
              <a:rPr lang="en-US" sz="1200" dirty="0" err="1" smtClean="0"/>
              <a:t>dati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eccezionale</a:t>
            </a:r>
            <a:r>
              <a:rPr lang="en-US" sz="1200" dirty="0" smtClean="0"/>
              <a:t> </a:t>
            </a:r>
            <a:r>
              <a:rPr lang="en-US" sz="1200" dirty="0" err="1" smtClean="0"/>
              <a:t>rilevanza</a:t>
            </a:r>
            <a:r>
              <a:rPr lang="en-US" sz="1200" dirty="0" smtClean="0"/>
              <a:t>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permette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studiare</a:t>
            </a:r>
            <a:r>
              <a:rPr lang="en-US" sz="1200" dirty="0" smtClean="0"/>
              <a:t> </a:t>
            </a:r>
            <a:r>
              <a:rPr lang="en-US" sz="1200" dirty="0" err="1" smtClean="0"/>
              <a:t>l’andamento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 </a:t>
            </a:r>
            <a:r>
              <a:rPr lang="en-US" sz="1200" dirty="0" err="1" smtClean="0"/>
              <a:t>fluviali</a:t>
            </a:r>
            <a:r>
              <a:rPr lang="en-US" sz="1200" dirty="0" smtClean="0"/>
              <a:t> in </a:t>
            </a:r>
            <a:r>
              <a:rPr lang="en-US" sz="1200" dirty="0" err="1" smtClean="0"/>
              <a:t>Europa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periodo</a:t>
            </a:r>
            <a:r>
              <a:rPr lang="en-US" sz="1200" dirty="0" smtClean="0"/>
              <a:t> 1960-2010 per </a:t>
            </a:r>
            <a:r>
              <a:rPr lang="en-US" sz="1200" dirty="0" err="1" smtClean="0"/>
              <a:t>più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5000 </a:t>
            </a:r>
            <a:r>
              <a:rPr lang="en-US" sz="1200" dirty="0" err="1" smtClean="0"/>
              <a:t>località</a:t>
            </a:r>
            <a:r>
              <a:rPr lang="en-US" sz="1200" dirty="0" smtClean="0"/>
              <a:t>.</a:t>
            </a:r>
          </a:p>
          <a:p>
            <a:pPr marL="257175" indent="-257175" algn="just">
              <a:buFont typeface="+mj-lt"/>
              <a:buAutoNum type="arabicPeriod"/>
            </a:pPr>
            <a:endParaRPr lang="en-US" sz="1200" dirty="0" smtClean="0"/>
          </a:p>
        </p:txBody>
      </p:sp>
      <p:sp>
        <p:nvSpPr>
          <p:cNvPr id="7" name="CasellaDiTesto 6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Piene fluviali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8" name="CasellaDiTesto 6"/>
          <p:cNvSpPr txBox="1">
            <a:spLocks noChangeArrowheads="1"/>
          </p:cNvSpPr>
          <p:nvPr/>
        </p:nvSpPr>
        <p:spPr bwMode="auto">
          <a:xfrm>
            <a:off x="1428728" y="4951158"/>
            <a:ext cx="5673351" cy="1923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E-mail: alberto.montanari@unibo.it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294416"/>
            <a:ext cx="914400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it-IT" sz="1100" dirty="0" err="1" smtClean="0"/>
              <a:t>Blöschl</a:t>
            </a:r>
            <a:r>
              <a:rPr lang="it-IT" sz="1100" dirty="0" smtClean="0"/>
              <a:t>, G., Hall, J., Parajka, J., </a:t>
            </a:r>
            <a:r>
              <a:rPr lang="it-IT" sz="1100" dirty="0" err="1" smtClean="0"/>
              <a:t>Perdigão</a:t>
            </a:r>
            <a:r>
              <a:rPr lang="it-IT" sz="1100" dirty="0" smtClean="0"/>
              <a:t>, R. A., Merz, B., Arheimer, B., ... &amp; </a:t>
            </a:r>
            <a:r>
              <a:rPr lang="it-IT" sz="1100" dirty="0" err="1" smtClean="0"/>
              <a:t>Čanjevac</a:t>
            </a:r>
            <a:r>
              <a:rPr lang="it-IT" sz="1100" dirty="0" smtClean="0"/>
              <a:t>, I. (2017). </a:t>
            </a:r>
            <a:br>
              <a:rPr lang="it-IT" sz="1100" dirty="0" smtClean="0"/>
            </a:br>
            <a:r>
              <a:rPr lang="it-IT" sz="1100" dirty="0" err="1" smtClean="0"/>
              <a:t>Changing</a:t>
            </a:r>
            <a:r>
              <a:rPr lang="it-IT" sz="1100" dirty="0" smtClean="0"/>
              <a:t> </a:t>
            </a:r>
            <a:r>
              <a:rPr lang="it-IT" sz="1100" dirty="0" err="1" smtClean="0"/>
              <a:t>climate</a:t>
            </a:r>
            <a:r>
              <a:rPr lang="it-IT" sz="1100" dirty="0" smtClean="0"/>
              <a:t> </a:t>
            </a:r>
            <a:r>
              <a:rPr lang="it-IT" sz="1100" dirty="0" err="1" smtClean="0"/>
              <a:t>shifts</a:t>
            </a:r>
            <a:r>
              <a:rPr lang="it-IT" sz="1100" dirty="0" smtClean="0"/>
              <a:t> timing </a:t>
            </a:r>
            <a:r>
              <a:rPr lang="it-IT" sz="1100" dirty="0" err="1" smtClean="0"/>
              <a:t>of</a:t>
            </a:r>
            <a:r>
              <a:rPr lang="it-IT" sz="1100" dirty="0" smtClean="0"/>
              <a:t> </a:t>
            </a:r>
            <a:r>
              <a:rPr lang="it-IT" sz="1100" dirty="0" err="1" smtClean="0"/>
              <a:t>European</a:t>
            </a:r>
            <a:r>
              <a:rPr lang="it-IT" sz="1100" dirty="0" smtClean="0"/>
              <a:t> </a:t>
            </a:r>
            <a:r>
              <a:rPr lang="it-IT" sz="1100" dirty="0" err="1" smtClean="0"/>
              <a:t>floods</a:t>
            </a:r>
            <a:r>
              <a:rPr lang="it-IT" sz="1100" dirty="0" smtClean="0"/>
              <a:t>. </a:t>
            </a:r>
            <a:r>
              <a:rPr lang="it-IT" sz="1100" i="1" dirty="0" smtClean="0"/>
              <a:t>Science</a:t>
            </a:r>
            <a:r>
              <a:rPr lang="it-IT" sz="1100" dirty="0" smtClean="0"/>
              <a:t>, </a:t>
            </a:r>
            <a:r>
              <a:rPr lang="it-IT" sz="1100" i="1" dirty="0" smtClean="0"/>
              <a:t>357</a:t>
            </a:r>
            <a:r>
              <a:rPr lang="it-IT" sz="1100" dirty="0" smtClean="0"/>
              <a:t>(6351), 588-590.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42931" y="1602041"/>
            <a:ext cx="4348094" cy="2469907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smtClean="0"/>
              <a:t>La </a:t>
            </a:r>
            <a:r>
              <a:rPr lang="en-US" sz="1200" dirty="0" err="1" smtClean="0"/>
              <a:t>variazione</a:t>
            </a:r>
            <a:r>
              <a:rPr lang="en-US" sz="1200" dirty="0" smtClean="0"/>
              <a:t> </a:t>
            </a:r>
            <a:r>
              <a:rPr lang="en-US" sz="1200" dirty="0" err="1" smtClean="0"/>
              <a:t>nella</a:t>
            </a:r>
            <a:r>
              <a:rPr lang="en-US" sz="1200" dirty="0" smtClean="0"/>
              <a:t> data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 </a:t>
            </a:r>
            <a:r>
              <a:rPr lang="en-US" sz="1200" dirty="0" err="1" smtClean="0"/>
              <a:t>varia</a:t>
            </a:r>
            <a:r>
              <a:rPr lang="en-US" sz="1200" dirty="0" smtClean="0"/>
              <a:t> </a:t>
            </a:r>
            <a:r>
              <a:rPr lang="en-US" sz="1200" dirty="0" err="1" smtClean="0"/>
              <a:t>da</a:t>
            </a:r>
            <a:r>
              <a:rPr lang="en-US" sz="1200" dirty="0" smtClean="0"/>
              <a:t> –13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per </a:t>
            </a:r>
            <a:r>
              <a:rPr lang="en-US" sz="1200" dirty="0" err="1" smtClean="0"/>
              <a:t>decennio</a:t>
            </a:r>
            <a:r>
              <a:rPr lang="en-US" sz="1200" dirty="0" smtClean="0"/>
              <a:t> a +9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(–65 e +45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</a:t>
            </a:r>
            <a:r>
              <a:rPr lang="en-US" sz="1200" dirty="0" err="1" smtClean="0"/>
              <a:t>sul</a:t>
            </a:r>
            <a:r>
              <a:rPr lang="en-US" sz="1200" dirty="0" smtClean="0"/>
              <a:t> </a:t>
            </a:r>
            <a:r>
              <a:rPr lang="en-US" sz="1200" dirty="0" err="1" smtClean="0"/>
              <a:t>periodo</a:t>
            </a:r>
            <a:r>
              <a:rPr lang="en-US" sz="1200" dirty="0" smtClean="0"/>
              <a:t> </a:t>
            </a:r>
            <a:r>
              <a:rPr lang="en-US" sz="1200" dirty="0" err="1" smtClean="0"/>
              <a:t>cinquantennale</a:t>
            </a:r>
            <a:r>
              <a:rPr lang="en-US" sz="1200" dirty="0" smtClean="0"/>
              <a:t> </a:t>
            </a:r>
            <a:r>
              <a:rPr lang="en-US" sz="1200" dirty="0" err="1" smtClean="0"/>
              <a:t>preso</a:t>
            </a:r>
            <a:r>
              <a:rPr lang="en-US" sz="1200" dirty="0" smtClean="0"/>
              <a:t> in </a:t>
            </a:r>
            <a:r>
              <a:rPr lang="en-US" sz="1200" dirty="0" err="1" smtClean="0"/>
              <a:t>esame</a:t>
            </a:r>
            <a:r>
              <a:rPr lang="en-US" sz="1200" dirty="0" smtClean="0"/>
              <a:t>). </a:t>
            </a:r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smtClean="0"/>
              <a:t>I </a:t>
            </a:r>
            <a:r>
              <a:rPr lang="en-US" sz="1200" dirty="0" err="1" smtClean="0"/>
              <a:t>cambiamenti</a:t>
            </a:r>
            <a:r>
              <a:rPr lang="en-US" sz="1200" dirty="0" smtClean="0"/>
              <a:t>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più</a:t>
            </a:r>
            <a:r>
              <a:rPr lang="en-US" sz="1200" dirty="0" smtClean="0"/>
              <a:t> </a:t>
            </a:r>
            <a:r>
              <a:rPr lang="en-US" sz="1200" dirty="0" err="1" smtClean="0"/>
              <a:t>evidenti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nord-est</a:t>
            </a:r>
            <a:r>
              <a:rPr lang="en-US" sz="1200" dirty="0" smtClean="0"/>
              <a:t> </a:t>
            </a:r>
            <a:r>
              <a:rPr lang="en-US" sz="1200" dirty="0" err="1" smtClean="0"/>
              <a:t>Europeo</a:t>
            </a:r>
            <a:r>
              <a:rPr lang="en-US" sz="1200" dirty="0" smtClean="0"/>
              <a:t> dove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anticipazioni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81%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località</a:t>
            </a:r>
            <a:endParaRPr lang="en-US" sz="1200" dirty="0" smtClean="0"/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smtClean="0"/>
              <a:t>I </a:t>
            </a:r>
            <a:r>
              <a:rPr lang="en-US" sz="1200" dirty="0" err="1" smtClean="0"/>
              <a:t>cambiamenti</a:t>
            </a:r>
            <a:r>
              <a:rPr lang="en-US" sz="1200" dirty="0" smtClean="0"/>
              <a:t>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più</a:t>
            </a:r>
            <a:r>
              <a:rPr lang="en-US" sz="1200" dirty="0" smtClean="0"/>
              <a:t> </a:t>
            </a:r>
            <a:r>
              <a:rPr lang="en-US" sz="1200" dirty="0" err="1" smtClean="0"/>
              <a:t>ampi</a:t>
            </a:r>
            <a:r>
              <a:rPr lang="en-US" sz="1200" dirty="0" smtClean="0"/>
              <a:t> </a:t>
            </a:r>
            <a:r>
              <a:rPr lang="en-US" sz="1200" dirty="0" err="1" smtClean="0"/>
              <a:t>nell’Europa</a:t>
            </a:r>
            <a:r>
              <a:rPr lang="en-US" sz="1200" dirty="0" smtClean="0"/>
              <a:t> </a:t>
            </a:r>
            <a:r>
              <a:rPr lang="en-US" sz="1200" dirty="0" err="1" smtClean="0"/>
              <a:t>occidentale</a:t>
            </a:r>
            <a:r>
              <a:rPr lang="en-US" sz="1200" dirty="0" smtClean="0"/>
              <a:t> </a:t>
            </a:r>
            <a:r>
              <a:rPr lang="en-US" sz="1200" dirty="0" err="1" smtClean="0"/>
              <a:t>lungo</a:t>
            </a:r>
            <a:r>
              <a:rPr lang="en-US" sz="1200" dirty="0" smtClean="0"/>
              <a:t> la </a:t>
            </a:r>
            <a:r>
              <a:rPr lang="en-US" sz="1200" dirty="0" err="1" smtClean="0"/>
              <a:t>costa</a:t>
            </a:r>
            <a:r>
              <a:rPr lang="en-US" sz="1200" dirty="0" smtClean="0"/>
              <a:t> </a:t>
            </a:r>
            <a:r>
              <a:rPr lang="en-US" sz="1200" dirty="0" err="1" smtClean="0"/>
              <a:t>nord-atlantica</a:t>
            </a:r>
            <a:r>
              <a:rPr lang="en-US" sz="1200" dirty="0" smtClean="0"/>
              <a:t>, dove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anticipazioni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almeno</a:t>
            </a:r>
            <a:r>
              <a:rPr lang="en-US" sz="1200" dirty="0" smtClean="0"/>
              <a:t> 15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</a:t>
            </a:r>
            <a:r>
              <a:rPr lang="en-US" sz="1200" dirty="0" err="1" smtClean="0"/>
              <a:t>sul</a:t>
            </a:r>
            <a:r>
              <a:rPr lang="en-US" sz="1200" dirty="0" smtClean="0"/>
              <a:t> </a:t>
            </a:r>
            <a:r>
              <a:rPr lang="en-US" sz="1200" dirty="0" err="1" smtClean="0"/>
              <a:t>periodo</a:t>
            </a:r>
            <a:r>
              <a:rPr lang="en-US" sz="1200" dirty="0" smtClean="0"/>
              <a:t> </a:t>
            </a:r>
            <a:r>
              <a:rPr lang="en-US" sz="1200" dirty="0" err="1" smtClean="0"/>
              <a:t>cinquantennale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50%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località</a:t>
            </a:r>
            <a:r>
              <a:rPr lang="en-US" sz="1200" dirty="0" smtClean="0"/>
              <a:t>. </a:t>
            </a:r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err="1" smtClean="0"/>
              <a:t>Nella</a:t>
            </a:r>
            <a:r>
              <a:rPr lang="en-US" sz="1200" dirty="0" smtClean="0"/>
              <a:t> </a:t>
            </a:r>
            <a:r>
              <a:rPr lang="en-US" sz="1200" dirty="0" err="1" smtClean="0"/>
              <a:t>zona</a:t>
            </a:r>
            <a:r>
              <a:rPr lang="en-US" sz="1200" dirty="0" smtClean="0"/>
              <a:t> del Mare del Nord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invece</a:t>
            </a:r>
            <a:r>
              <a:rPr lang="en-US" sz="1200" dirty="0" smtClean="0"/>
              <a:t> </a:t>
            </a:r>
            <a:r>
              <a:rPr lang="en-US" sz="1200" dirty="0" err="1" smtClean="0"/>
              <a:t>ritardi</a:t>
            </a:r>
            <a:r>
              <a:rPr lang="en-US" sz="1200" dirty="0" smtClean="0"/>
              <a:t> </a:t>
            </a:r>
            <a:r>
              <a:rPr lang="en-US" sz="1200" dirty="0" err="1" smtClean="0"/>
              <a:t>nella</a:t>
            </a:r>
            <a:r>
              <a:rPr lang="en-US" sz="1200" dirty="0" smtClean="0"/>
              <a:t> </a:t>
            </a:r>
            <a:r>
              <a:rPr lang="en-US" sz="1200" dirty="0" err="1" smtClean="0"/>
              <a:t>formazione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, </a:t>
            </a:r>
            <a:r>
              <a:rPr lang="en-US" sz="1200" dirty="0" err="1" smtClean="0"/>
              <a:t>così</a:t>
            </a:r>
            <a:r>
              <a:rPr lang="en-US" sz="1200" dirty="0" smtClean="0"/>
              <a:t> come in </a:t>
            </a:r>
            <a:r>
              <a:rPr lang="en-US" sz="1200" dirty="0" err="1" smtClean="0"/>
              <a:t>alcune</a:t>
            </a:r>
            <a:r>
              <a:rPr lang="en-US" sz="1200" dirty="0" smtClean="0"/>
              <a:t> </a:t>
            </a:r>
            <a:r>
              <a:rPr lang="en-US" sz="1200" dirty="0" err="1" smtClean="0"/>
              <a:t>porzioni</a:t>
            </a:r>
            <a:r>
              <a:rPr lang="en-US" sz="1200" dirty="0" smtClean="0"/>
              <a:t> </a:t>
            </a:r>
            <a:r>
              <a:rPr lang="en-US" sz="1200" dirty="0" err="1" smtClean="0"/>
              <a:t>della</a:t>
            </a:r>
            <a:r>
              <a:rPr lang="en-US" sz="1200" dirty="0" smtClean="0"/>
              <a:t> </a:t>
            </a:r>
            <a:r>
              <a:rPr lang="en-US" sz="1200" dirty="0" err="1" smtClean="0"/>
              <a:t>costa</a:t>
            </a:r>
            <a:r>
              <a:rPr lang="en-US" sz="1200" dirty="0" smtClean="0"/>
              <a:t> </a:t>
            </a:r>
            <a:r>
              <a:rPr lang="en-US" sz="1200" dirty="0" err="1" smtClean="0"/>
              <a:t>mediterranea</a:t>
            </a:r>
            <a:r>
              <a:rPr lang="en-US" sz="1200" dirty="0" smtClean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0550" y="811802"/>
            <a:ext cx="4686300" cy="430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Stagionalità delle piene fluviali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313052"/>
            <a:ext cx="9144000" cy="1115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it-IT" sz="1100" dirty="0" err="1" smtClean="0"/>
              <a:t>Blöschl</a:t>
            </a:r>
            <a:r>
              <a:rPr lang="it-IT" sz="1100" dirty="0" smtClean="0"/>
              <a:t>, G., Hall, J., Viglione, A., </a:t>
            </a:r>
            <a:r>
              <a:rPr lang="it-IT" sz="1100" dirty="0" err="1" smtClean="0"/>
              <a:t>Perdigão</a:t>
            </a:r>
            <a:r>
              <a:rPr lang="it-IT" sz="1100" dirty="0" smtClean="0"/>
              <a:t>, R. A., Parajka, J., Merz, B., ... &amp; </a:t>
            </a:r>
            <a:r>
              <a:rPr lang="it-IT" sz="1100" dirty="0" err="1" smtClean="0"/>
              <a:t>Boháč</a:t>
            </a:r>
            <a:r>
              <a:rPr lang="it-IT" sz="1100" dirty="0" smtClean="0"/>
              <a:t>, M. (2019).</a:t>
            </a:r>
          </a:p>
          <a:p>
            <a:pPr algn="ctr"/>
            <a:r>
              <a:rPr lang="it-IT" sz="1100" dirty="0" err="1" smtClean="0"/>
              <a:t>Changing</a:t>
            </a:r>
            <a:r>
              <a:rPr lang="it-IT" sz="1100" dirty="0" smtClean="0"/>
              <a:t> </a:t>
            </a:r>
            <a:r>
              <a:rPr lang="it-IT" sz="1100" dirty="0" err="1" smtClean="0"/>
              <a:t>climate</a:t>
            </a:r>
            <a:r>
              <a:rPr lang="it-IT" sz="1100" dirty="0" smtClean="0"/>
              <a:t> </a:t>
            </a:r>
            <a:r>
              <a:rPr lang="it-IT" sz="1100" dirty="0" err="1" smtClean="0"/>
              <a:t>both</a:t>
            </a:r>
            <a:r>
              <a:rPr lang="it-IT" sz="1100" dirty="0" smtClean="0"/>
              <a:t> </a:t>
            </a:r>
            <a:r>
              <a:rPr lang="it-IT" sz="1100" dirty="0" err="1" smtClean="0"/>
              <a:t>increases</a:t>
            </a:r>
            <a:r>
              <a:rPr lang="it-IT" sz="1100" dirty="0" smtClean="0"/>
              <a:t> and </a:t>
            </a:r>
            <a:r>
              <a:rPr lang="it-IT" sz="1100" dirty="0" err="1" smtClean="0"/>
              <a:t>decreases</a:t>
            </a:r>
            <a:r>
              <a:rPr lang="it-IT" sz="1100" dirty="0" smtClean="0"/>
              <a:t> </a:t>
            </a:r>
            <a:r>
              <a:rPr lang="it-IT" sz="1100" dirty="0" err="1" smtClean="0"/>
              <a:t>European</a:t>
            </a:r>
            <a:r>
              <a:rPr lang="it-IT" sz="1100" dirty="0" smtClean="0"/>
              <a:t> </a:t>
            </a:r>
            <a:r>
              <a:rPr lang="it-IT" sz="1100" dirty="0" err="1" smtClean="0"/>
              <a:t>river</a:t>
            </a:r>
            <a:r>
              <a:rPr lang="it-IT" sz="1100" dirty="0" smtClean="0"/>
              <a:t> </a:t>
            </a:r>
            <a:r>
              <a:rPr lang="it-IT" sz="1100" dirty="0" err="1" smtClean="0"/>
              <a:t>floods</a:t>
            </a:r>
            <a:r>
              <a:rPr lang="it-IT" sz="1100" dirty="0" smtClean="0"/>
              <a:t>. </a:t>
            </a:r>
            <a:r>
              <a:rPr lang="it-IT" sz="1100" i="1" dirty="0" smtClean="0"/>
              <a:t>Nature</a:t>
            </a:r>
            <a:r>
              <a:rPr lang="it-IT" sz="1100" dirty="0" smtClean="0"/>
              <a:t>, </a:t>
            </a:r>
            <a:r>
              <a:rPr lang="it-IT" sz="1100" i="1" dirty="0" smtClean="0"/>
              <a:t>573</a:t>
            </a:r>
            <a:r>
              <a:rPr lang="it-IT" sz="1100" dirty="0" smtClean="0"/>
              <a:t>(7772), 108-111.</a:t>
            </a:r>
          </a:p>
          <a:p>
            <a:pPr algn="ctr"/>
            <a:endParaRPr lang="it-IT" sz="1100" dirty="0" smtClean="0"/>
          </a:p>
          <a:p>
            <a:pPr algn="ctr"/>
            <a:endParaRPr lang="it-IT" sz="1100" dirty="0" smtClean="0"/>
          </a:p>
          <a:p>
            <a:pPr algn="ctr"/>
            <a:endParaRPr lang="en-US" sz="2400" b="1" dirty="0" smtClean="0"/>
          </a:p>
        </p:txBody>
      </p:sp>
      <p:sp>
        <p:nvSpPr>
          <p:cNvPr id="7" name="Rettangolo 6"/>
          <p:cNvSpPr/>
          <p:nvPr/>
        </p:nvSpPr>
        <p:spPr>
          <a:xfrm>
            <a:off x="161925" y="1894571"/>
            <a:ext cx="445770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00025" indent="-200025">
              <a:buFont typeface="Arial" pitchFamily="34" charset="0"/>
              <a:buChar char="•"/>
            </a:pPr>
            <a:r>
              <a:rPr lang="en-US" sz="1200" dirty="0" smtClean="0"/>
              <a:t>Si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incrementi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portate</a:t>
            </a:r>
            <a:r>
              <a:rPr lang="en-US" sz="1200" dirty="0" smtClean="0"/>
              <a:t> </a:t>
            </a:r>
            <a:r>
              <a:rPr lang="en-US" sz="1200" dirty="0" err="1" smtClean="0"/>
              <a:t>fluviali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piena</a:t>
            </a:r>
            <a:r>
              <a:rPr lang="en-US" sz="1200" dirty="0" smtClean="0"/>
              <a:t> </a:t>
            </a:r>
            <a:r>
              <a:rPr lang="en-US" sz="1200" dirty="0" err="1" smtClean="0"/>
              <a:t>nelle</a:t>
            </a:r>
            <a:r>
              <a:rPr lang="en-US" sz="1200" dirty="0" smtClean="0"/>
              <a:t> zone a </a:t>
            </a:r>
            <a:r>
              <a:rPr lang="en-US" sz="1200" dirty="0" err="1" smtClean="0"/>
              <a:t>nord-ovest</a:t>
            </a:r>
            <a:r>
              <a:rPr lang="en-US" sz="1200" dirty="0" smtClean="0"/>
              <a:t>. </a:t>
            </a:r>
          </a:p>
          <a:p>
            <a:pPr marL="200025" indent="-200025">
              <a:buFont typeface="Arial" pitchFamily="34" charset="0"/>
              <a:buChar char="•"/>
            </a:pPr>
            <a:r>
              <a:rPr lang="en-US" sz="1200" dirty="0" smtClean="0"/>
              <a:t>Si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decrementi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sud</a:t>
            </a:r>
            <a:r>
              <a:rPr lang="en-US" sz="1200" dirty="0" smtClean="0"/>
              <a:t> </a:t>
            </a:r>
            <a:r>
              <a:rPr lang="en-US" sz="1200" dirty="0" err="1" smtClean="0"/>
              <a:t>Europa</a:t>
            </a:r>
            <a:r>
              <a:rPr lang="en-US" sz="1200" dirty="0" smtClean="0"/>
              <a:t> e </a:t>
            </a:r>
            <a:r>
              <a:rPr lang="en-US" sz="1200" dirty="0" err="1" smtClean="0"/>
              <a:t>nell’Europa</a:t>
            </a:r>
            <a:r>
              <a:rPr lang="en-US" sz="1200" dirty="0" smtClean="0"/>
              <a:t> </a:t>
            </a:r>
            <a:r>
              <a:rPr lang="en-US" sz="1200" dirty="0" err="1" smtClean="0"/>
              <a:t>dell’est</a:t>
            </a:r>
            <a:r>
              <a:rPr lang="en-US" sz="1200" dirty="0" smtClean="0"/>
              <a:t>.</a:t>
            </a:r>
          </a:p>
          <a:p>
            <a:pPr marL="200025" indent="-200025">
              <a:buFont typeface="Arial" pitchFamily="34" charset="0"/>
              <a:buChar char="•"/>
            </a:pPr>
            <a:r>
              <a:rPr lang="en-US" sz="1200" dirty="0" err="1" smtClean="0"/>
              <a:t>L’intervallo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variabilità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spazia</a:t>
            </a:r>
            <a:r>
              <a:rPr lang="en-US" sz="1200" dirty="0" smtClean="0"/>
              <a:t> </a:t>
            </a:r>
            <a:r>
              <a:rPr lang="en-US" sz="1200" dirty="0" err="1" smtClean="0"/>
              <a:t>da</a:t>
            </a:r>
            <a:r>
              <a:rPr lang="en-US" sz="1200" dirty="0" smtClean="0"/>
              <a:t> +11% per </a:t>
            </a:r>
            <a:r>
              <a:rPr lang="en-US" sz="1200" dirty="0" err="1" smtClean="0"/>
              <a:t>decennio</a:t>
            </a:r>
            <a:r>
              <a:rPr lang="en-US" sz="1200" dirty="0" smtClean="0"/>
              <a:t> a -23%.</a:t>
            </a:r>
            <a:endParaRPr lang="en-US" sz="1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2341" y="829867"/>
            <a:ext cx="3484959" cy="428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Portate fluviali di piena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8" name="CasellaDiTesto 6"/>
          <p:cNvSpPr txBox="1">
            <a:spLocks noChangeArrowheads="1"/>
          </p:cNvSpPr>
          <p:nvPr/>
        </p:nvSpPr>
        <p:spPr bwMode="auto">
          <a:xfrm>
            <a:off x="428596" y="4828047"/>
            <a:ext cx="3929090" cy="3154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E-mail: alberto.montanari@unibo.it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/>
          <p:cNvSpPr txBox="1"/>
          <p:nvPr/>
        </p:nvSpPr>
        <p:spPr>
          <a:xfrm rot="16200000">
            <a:off x="1510644" y="2362922"/>
            <a:ext cx="3832882" cy="161583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r"/>
            <a:r>
              <a:rPr lang="it-IT" sz="600" dirty="0" smtClean="0"/>
              <a:t>Source: EARTH AT NIGHT 2012, https://earthdata.nasa.gov/labs/worldview</a:t>
            </a:r>
          </a:p>
        </p:txBody>
      </p:sp>
      <p:sp>
        <p:nvSpPr>
          <p:cNvPr id="16" name="Text Box 66"/>
          <p:cNvSpPr txBox="1">
            <a:spLocks noChangeArrowheads="1"/>
          </p:cNvSpPr>
          <p:nvPr/>
        </p:nvSpPr>
        <p:spPr bwMode="auto">
          <a:xfrm>
            <a:off x="3626362" y="1131590"/>
            <a:ext cx="2545838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450"/>
              </a:spcAft>
            </a:pPr>
            <a:r>
              <a:rPr lang="en-US" sz="1500" dirty="0" err="1" smtClean="0"/>
              <a:t>Luci</a:t>
            </a:r>
            <a:r>
              <a:rPr lang="en-US" sz="1500" dirty="0" smtClean="0"/>
              <a:t> </a:t>
            </a:r>
            <a:r>
              <a:rPr lang="en-US" sz="1500" dirty="0" err="1" smtClean="0"/>
              <a:t>notturne</a:t>
            </a:r>
            <a:r>
              <a:rPr lang="en-US" sz="1500" dirty="0" smtClean="0"/>
              <a:t> in Italia</a:t>
            </a:r>
            <a:endParaRPr lang="en-US" sz="1500" dirty="0"/>
          </a:p>
        </p:txBody>
      </p:sp>
      <p:grpSp>
        <p:nvGrpSpPr>
          <p:cNvPr id="2" name="Gruppo 16"/>
          <p:cNvGrpSpPr/>
          <p:nvPr/>
        </p:nvGrpSpPr>
        <p:grpSpPr>
          <a:xfrm>
            <a:off x="4305301" y="3733801"/>
            <a:ext cx="4642472" cy="1354880"/>
            <a:chOff x="4635803" y="4740841"/>
            <a:chExt cx="4311968" cy="154876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35803" y="4740841"/>
              <a:ext cx="4311968" cy="1548765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13" name="Rettangolo 12"/>
            <p:cNvSpPr/>
            <p:nvPr/>
          </p:nvSpPr>
          <p:spPr>
            <a:xfrm>
              <a:off x="5717969" y="6204856"/>
              <a:ext cx="3164774" cy="831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9" name="Picture 2" descr="D:\Conferences\EGU2015\oral\Nile_delta_GR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60407"/>
            <a:ext cx="3288506" cy="3280676"/>
          </a:xfrm>
          <a:prstGeom prst="rect">
            <a:avLst/>
          </a:prstGeom>
          <a:noFill/>
        </p:spPr>
      </p:pic>
      <p:sp>
        <p:nvSpPr>
          <p:cNvPr id="10" name="Rettangolo 9"/>
          <p:cNvSpPr/>
          <p:nvPr/>
        </p:nvSpPr>
        <p:spPr>
          <a:xfrm>
            <a:off x="35496" y="3867894"/>
            <a:ext cx="3600495" cy="11464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sz="1400" u="none" dirty="0" err="1" smtClean="0"/>
              <a:t>Luci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notturne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sul</a:t>
            </a:r>
            <a:r>
              <a:rPr lang="en-US" sz="1400" u="none" dirty="0" smtClean="0"/>
              <a:t> Delta del </a:t>
            </a:r>
            <a:r>
              <a:rPr lang="en-US" sz="1400" u="none" dirty="0" err="1" smtClean="0"/>
              <a:t>Nilo</a:t>
            </a:r>
            <a:r>
              <a:rPr lang="en-US" sz="1400" u="none" dirty="0" smtClean="0"/>
              <a:t>: </a:t>
            </a:r>
            <a:r>
              <a:rPr lang="en-US" sz="1400" u="none" dirty="0" smtClean="0"/>
              <a:t>(a) </a:t>
            </a:r>
            <a:r>
              <a:rPr lang="en-US" sz="1400" u="none" dirty="0" err="1" smtClean="0"/>
              <a:t>immagine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da</a:t>
            </a:r>
            <a:r>
              <a:rPr lang="en-US" sz="1400" u="none" dirty="0" smtClean="0"/>
              <a:t> satellite per </a:t>
            </a:r>
            <a:r>
              <a:rPr lang="en-US" sz="1400" u="none" dirty="0" err="1" smtClean="0"/>
              <a:t>l’anno</a:t>
            </a:r>
            <a:r>
              <a:rPr lang="en-US" sz="1400" u="none" dirty="0" smtClean="0"/>
              <a:t> 2012 e (b</a:t>
            </a:r>
            <a:r>
              <a:rPr lang="en-US" sz="1400" u="none" dirty="0" smtClean="0"/>
              <a:t>) </a:t>
            </a:r>
            <a:r>
              <a:rPr lang="en-US" sz="1400" u="none" dirty="0" err="1" smtClean="0"/>
              <a:t>variazione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di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intensità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di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luce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notturna</a:t>
            </a:r>
            <a:r>
              <a:rPr lang="en-US" sz="1400" u="none" dirty="0" smtClean="0"/>
              <a:t> in </a:t>
            </a:r>
            <a:r>
              <a:rPr lang="en-US" sz="1400" u="none" dirty="0" err="1" smtClean="0"/>
              <a:t>corrispondenza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della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rete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fluviale</a:t>
            </a:r>
            <a:r>
              <a:rPr lang="en-US" sz="1400" u="none" dirty="0" smtClean="0"/>
              <a:t> </a:t>
            </a:r>
            <a:r>
              <a:rPr lang="en-US" sz="1400" u="none" dirty="0" err="1" smtClean="0"/>
              <a:t>dal</a:t>
            </a:r>
            <a:r>
              <a:rPr lang="en-US" sz="1400" u="none" dirty="0" smtClean="0"/>
              <a:t> 1992 al 2012.</a:t>
            </a:r>
            <a:endParaRPr lang="en-US" sz="1400" u="none" dirty="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8309" y="1545069"/>
            <a:ext cx="1934570" cy="188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506957"/>
            <a:ext cx="2946673" cy="300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CasellaDiTesto 16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IMPATT</a:t>
            </a:r>
            <a:r>
              <a:rPr lang="it-IT" b="1" dirty="0" smtClean="0">
                <a:solidFill>
                  <a:schemeClr val="bg1"/>
                </a:solidFill>
              </a:rPr>
              <a:t>O DEL CAMBIAMENTO </a:t>
            </a:r>
            <a:r>
              <a:rPr lang="it-IT" b="1" dirty="0" err="1" smtClean="0">
                <a:solidFill>
                  <a:schemeClr val="bg1"/>
                </a:solidFill>
              </a:rPr>
              <a:t>DI</a:t>
            </a:r>
            <a:r>
              <a:rPr lang="it-IT" b="1" dirty="0" smtClean="0">
                <a:solidFill>
                  <a:schemeClr val="bg1"/>
                </a:solidFill>
              </a:rPr>
              <a:t> USO DEL SUOLO – </a:t>
            </a:r>
            <a:r>
              <a:rPr lang="it-IT" b="1" dirty="0" err="1" smtClean="0">
                <a:solidFill>
                  <a:schemeClr val="bg1"/>
                </a:solidFill>
              </a:rPr>
              <a:t>Nightlights</a:t>
            </a:r>
            <a:r>
              <a:rPr lang="it-IT" b="1" dirty="0" smtClean="0">
                <a:solidFill>
                  <a:schemeClr val="bg1"/>
                </a:solidFill>
              </a:rPr>
              <a:t> data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sellaDiTesto 27"/>
          <p:cNvSpPr txBox="1"/>
          <p:nvPr/>
        </p:nvSpPr>
        <p:spPr>
          <a:xfrm>
            <a:off x="276227" y="4423633"/>
            <a:ext cx="7032078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just">
              <a:spcAft>
                <a:spcPts val="450"/>
              </a:spcAft>
            </a:pPr>
            <a:r>
              <a:rPr lang="en-US" sz="1200" dirty="0" smtClean="0"/>
              <a:t>I </a:t>
            </a:r>
            <a:r>
              <a:rPr lang="en-US" sz="1200" dirty="0" err="1" smtClean="0"/>
              <a:t>risultati</a:t>
            </a:r>
            <a:r>
              <a:rPr lang="en-US" sz="1200" dirty="0" smtClean="0"/>
              <a:t> </a:t>
            </a:r>
            <a:r>
              <a:rPr lang="en-US" sz="1200" dirty="0" err="1" smtClean="0"/>
              <a:t>mettono</a:t>
            </a:r>
            <a:r>
              <a:rPr lang="en-US" sz="1200" dirty="0" smtClean="0"/>
              <a:t> in </a:t>
            </a:r>
            <a:r>
              <a:rPr lang="en-US" sz="1200" dirty="0" err="1" smtClean="0"/>
              <a:t>evidenza</a:t>
            </a:r>
            <a:r>
              <a:rPr lang="en-US" sz="1200" dirty="0" smtClean="0"/>
              <a:t> un </a:t>
            </a:r>
            <a:r>
              <a:rPr lang="en-US" sz="1200" dirty="0" err="1" smtClean="0">
                <a:solidFill>
                  <a:srgbClr val="FF0000"/>
                </a:solidFill>
              </a:rPr>
              <a:t>incremento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generale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/>
              <a:t>della</a:t>
            </a:r>
            <a:r>
              <a:rPr lang="en-US" sz="1200" dirty="0" smtClean="0"/>
              <a:t> </a:t>
            </a:r>
            <a:r>
              <a:rPr lang="en-US" sz="1200" dirty="0" err="1" smtClean="0"/>
              <a:t>luce</a:t>
            </a:r>
            <a:r>
              <a:rPr lang="en-US" sz="1200" dirty="0" smtClean="0"/>
              <a:t> </a:t>
            </a:r>
            <a:r>
              <a:rPr lang="en-US" sz="1200" dirty="0" err="1" smtClean="0"/>
              <a:t>notturna</a:t>
            </a:r>
            <a:r>
              <a:rPr lang="en-US" sz="1200" dirty="0" smtClean="0"/>
              <a:t> media </a:t>
            </a:r>
            <a:r>
              <a:rPr lang="en-US" sz="1200" dirty="0" err="1" smtClean="0"/>
              <a:t>annuale</a:t>
            </a:r>
            <a:r>
              <a:rPr lang="en-US" sz="1200" dirty="0" smtClean="0"/>
              <a:t> </a:t>
            </a:r>
            <a:r>
              <a:rPr lang="en-US" sz="1200" dirty="0" err="1" smtClean="0"/>
              <a:t>dal</a:t>
            </a:r>
            <a:r>
              <a:rPr lang="en-US" sz="1200" dirty="0" smtClean="0"/>
              <a:t> 1992 al 2012</a:t>
            </a:r>
            <a:r>
              <a:rPr lang="en-US" sz="1200" dirty="0" smtClean="0"/>
              <a:t>, </a:t>
            </a:r>
            <a:r>
              <a:rPr lang="en-US" sz="1200" dirty="0" err="1" smtClean="0"/>
              <a:t>il</a:t>
            </a:r>
            <a:r>
              <a:rPr lang="en-US" sz="1200" dirty="0" smtClean="0"/>
              <a:t>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conferma</a:t>
            </a:r>
            <a:r>
              <a:rPr lang="en-US" sz="1200" dirty="0" smtClean="0"/>
              <a:t>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l’esposizione</a:t>
            </a:r>
            <a:r>
              <a:rPr lang="en-US" sz="1200" dirty="0" smtClean="0"/>
              <a:t> </a:t>
            </a:r>
            <a:r>
              <a:rPr lang="en-US" sz="1200" dirty="0" err="1" smtClean="0"/>
              <a:t>alle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 è </a:t>
            </a:r>
            <a:r>
              <a:rPr lang="en-US" sz="1200" dirty="0" err="1" smtClean="0"/>
              <a:t>aumentata</a:t>
            </a:r>
            <a:r>
              <a:rPr lang="en-US" sz="1200" dirty="0" smtClean="0"/>
              <a:t> </a:t>
            </a:r>
            <a:r>
              <a:rPr lang="en-US" sz="1200" dirty="0" err="1" smtClean="0"/>
              <a:t>anche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recente</a:t>
            </a:r>
            <a:r>
              <a:rPr lang="en-US" sz="1200" dirty="0" smtClean="0"/>
              <a:t> </a:t>
            </a:r>
            <a:r>
              <a:rPr lang="en-US" sz="1200" dirty="0" err="1" smtClean="0"/>
              <a:t>passato</a:t>
            </a:r>
            <a:r>
              <a:rPr lang="en-US" sz="1200" dirty="0" smtClean="0"/>
              <a:t>.</a:t>
            </a:r>
            <a:endParaRPr lang="en-US" sz="1200" dirty="0" smtClean="0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 t="1543"/>
          <a:stretch>
            <a:fillRect/>
          </a:stretch>
        </p:blipFill>
        <p:spPr bwMode="auto">
          <a:xfrm>
            <a:off x="279184" y="411510"/>
            <a:ext cx="8207883" cy="405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IMPATT</a:t>
            </a:r>
            <a:r>
              <a:rPr lang="it-IT" b="1" dirty="0" smtClean="0">
                <a:solidFill>
                  <a:schemeClr val="bg1"/>
                </a:solidFill>
              </a:rPr>
              <a:t>O DEL CAMBIAMENTO </a:t>
            </a:r>
            <a:r>
              <a:rPr lang="it-IT" b="1" dirty="0" err="1" smtClean="0">
                <a:solidFill>
                  <a:schemeClr val="bg1"/>
                </a:solidFill>
              </a:rPr>
              <a:t>DI</a:t>
            </a:r>
            <a:r>
              <a:rPr lang="it-IT" b="1" dirty="0" smtClean="0">
                <a:solidFill>
                  <a:schemeClr val="bg1"/>
                </a:solidFill>
              </a:rPr>
              <a:t> USO DEL SUOLO – </a:t>
            </a:r>
            <a:r>
              <a:rPr lang="it-IT" b="1" dirty="0" err="1" smtClean="0">
                <a:solidFill>
                  <a:schemeClr val="bg1"/>
                </a:solidFill>
              </a:rPr>
              <a:t>Nightlights</a:t>
            </a:r>
            <a:r>
              <a:rPr lang="it-IT" b="1" dirty="0" smtClean="0">
                <a:solidFill>
                  <a:schemeClr val="bg1"/>
                </a:solidFill>
              </a:rPr>
              <a:t> data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32" y="448304"/>
            <a:ext cx="8929750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450"/>
              </a:spcAft>
            </a:pPr>
            <a:r>
              <a:rPr lang="en-US" b="1" dirty="0" smtClean="0"/>
              <a:t>Le </a:t>
            </a:r>
            <a:r>
              <a:rPr lang="en-US" b="1" dirty="0" err="1" smtClean="0"/>
              <a:t>alluvioni</a:t>
            </a:r>
            <a:r>
              <a:rPr lang="en-US" b="1" dirty="0" smtClean="0"/>
              <a:t> </a:t>
            </a:r>
            <a:r>
              <a:rPr lang="en-US" b="1" dirty="0" err="1" smtClean="0"/>
              <a:t>sono</a:t>
            </a:r>
            <a:r>
              <a:rPr lang="en-US" b="1" dirty="0" smtClean="0"/>
              <a:t> 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en-US" b="1" dirty="0" err="1" smtClean="0"/>
              <a:t>disastri</a:t>
            </a:r>
            <a:r>
              <a:rPr lang="en-US" b="1" dirty="0" smtClean="0"/>
              <a:t> </a:t>
            </a:r>
            <a:r>
              <a:rPr lang="en-US" b="1" dirty="0" err="1" smtClean="0"/>
              <a:t>naturali</a:t>
            </a:r>
            <a:r>
              <a:rPr lang="en-US" b="1" dirty="0" smtClean="0"/>
              <a:t> </a:t>
            </a:r>
            <a:r>
              <a:rPr lang="en-US" b="1" dirty="0" err="1" smtClean="0"/>
              <a:t>responsabili</a:t>
            </a:r>
            <a:r>
              <a:rPr lang="en-US" b="1" dirty="0" smtClean="0"/>
              <a:t> del </a:t>
            </a:r>
            <a:r>
              <a:rPr lang="en-US" b="1" dirty="0" err="1" smtClean="0"/>
              <a:t>maggior</a:t>
            </a:r>
            <a:r>
              <a:rPr lang="en-US" b="1" dirty="0" smtClean="0"/>
              <a:t> </a:t>
            </a:r>
            <a:r>
              <a:rPr lang="en-US" b="1" dirty="0" err="1" smtClean="0"/>
              <a:t>numero</a:t>
            </a:r>
            <a:r>
              <a:rPr lang="en-US" b="1" dirty="0" smtClean="0"/>
              <a:t> </a:t>
            </a:r>
            <a:r>
              <a:rPr lang="en-US" b="1" dirty="0" err="1" smtClean="0"/>
              <a:t>di</a:t>
            </a:r>
            <a:r>
              <a:rPr lang="en-US" b="1" dirty="0" smtClean="0"/>
              <a:t> </a:t>
            </a:r>
            <a:r>
              <a:rPr lang="en-US" b="1" dirty="0" err="1" smtClean="0"/>
              <a:t>vittime</a:t>
            </a:r>
            <a:r>
              <a:rPr lang="en-US" b="1" dirty="0" smtClean="0"/>
              <a:t> e </a:t>
            </a:r>
            <a:r>
              <a:rPr lang="en-US" b="1" dirty="0" err="1" smtClean="0"/>
              <a:t>dei</a:t>
            </a:r>
            <a:r>
              <a:rPr lang="en-US" b="1" dirty="0" smtClean="0"/>
              <a:t> </a:t>
            </a:r>
            <a:r>
              <a:rPr lang="en-US" b="1" dirty="0" err="1" smtClean="0"/>
              <a:t>danni</a:t>
            </a:r>
            <a:r>
              <a:rPr lang="en-US" b="1" dirty="0" smtClean="0"/>
              <a:t> </a:t>
            </a:r>
            <a:r>
              <a:rPr lang="en-US" b="1" dirty="0" err="1" smtClean="0"/>
              <a:t>più</a:t>
            </a:r>
            <a:r>
              <a:rPr lang="en-US" b="1" dirty="0" smtClean="0"/>
              <a:t> </a:t>
            </a:r>
            <a:r>
              <a:rPr lang="en-US" b="1" dirty="0" err="1" smtClean="0"/>
              <a:t>ingenti</a:t>
            </a:r>
            <a:r>
              <a:rPr lang="en-US" b="1" dirty="0" smtClean="0"/>
              <a:t> a </a:t>
            </a:r>
            <a:r>
              <a:rPr lang="en-US" b="1" dirty="0" err="1" smtClean="0"/>
              <a:t>scala</a:t>
            </a:r>
            <a:r>
              <a:rPr lang="en-US" b="1" dirty="0" smtClean="0"/>
              <a:t> </a:t>
            </a:r>
            <a:r>
              <a:rPr lang="en-US" b="1" dirty="0" err="1" smtClean="0"/>
              <a:t>globale</a:t>
            </a:r>
            <a:endParaRPr lang="en-US" b="1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331" y="1639314"/>
            <a:ext cx="3991694" cy="305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135" y="1627342"/>
            <a:ext cx="4118372" cy="31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142875" y="1285866"/>
            <a:ext cx="8856984" cy="253916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r"/>
            <a:r>
              <a:rPr lang="en-US" sz="1200" dirty="0" err="1" smtClean="0">
                <a:solidFill>
                  <a:srgbClr val="FF0000"/>
                </a:solidFill>
              </a:rPr>
              <a:t>Evoluzione</a:t>
            </a:r>
            <a:r>
              <a:rPr lang="en-US" sz="1200" dirty="0" smtClean="0">
                <a:solidFill>
                  <a:srgbClr val="FF0000"/>
                </a:solidFill>
              </a:rPr>
              <a:t> del </a:t>
            </a:r>
            <a:r>
              <a:rPr lang="en-US" sz="1200" dirty="0" err="1" smtClean="0">
                <a:solidFill>
                  <a:srgbClr val="FF0000"/>
                </a:solidFill>
              </a:rPr>
              <a:t>numero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di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catastrofi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naturali</a:t>
            </a:r>
            <a:r>
              <a:rPr lang="en-US" sz="1200" dirty="0" smtClean="0">
                <a:solidFill>
                  <a:srgbClr val="FF0000"/>
                </a:solidFill>
              </a:rPr>
              <a:t> e </a:t>
            </a:r>
            <a:r>
              <a:rPr lang="en-US" sz="1200" dirty="0" err="1" smtClean="0">
                <a:solidFill>
                  <a:srgbClr val="FF0000"/>
                </a:solidFill>
              </a:rPr>
              <a:t>danni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associati</a:t>
            </a:r>
            <a:r>
              <a:rPr lang="en-US" sz="1200" dirty="0" smtClean="0">
                <a:solidFill>
                  <a:srgbClr val="FF0000"/>
                </a:solidFill>
              </a:rPr>
              <a:t> dal1980 al2012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5857884" y="4775592"/>
            <a:ext cx="1486260" cy="161583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r>
              <a:rPr lang="it-IT" sz="600" dirty="0" smtClean="0"/>
              <a:t>Source: </a:t>
            </a:r>
            <a:r>
              <a:rPr lang="it-IT" sz="600" dirty="0" err="1" smtClean="0"/>
              <a:t>MunichRE</a:t>
            </a:r>
            <a:r>
              <a:rPr lang="it-IT" sz="600" dirty="0" smtClean="0"/>
              <a:t>, </a:t>
            </a:r>
            <a:r>
              <a:rPr lang="it-IT" sz="600" dirty="0" err="1" smtClean="0"/>
              <a:t>NatCatSERVICE</a:t>
            </a:r>
            <a:endParaRPr lang="it-IT" sz="600" dirty="0" smtClean="0"/>
          </a:p>
        </p:txBody>
      </p:sp>
      <p:sp>
        <p:nvSpPr>
          <p:cNvPr id="16" name="CasellaDiTesto 15"/>
          <p:cNvSpPr txBox="1"/>
          <p:nvPr/>
        </p:nvSpPr>
        <p:spPr>
          <a:xfrm>
            <a:off x="6209415" y="1022068"/>
            <a:ext cx="2700730" cy="192360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r"/>
            <a:r>
              <a:rPr lang="it-IT" sz="800" i="1" dirty="0" err="1" smtClean="0"/>
              <a:t>Emergency</a:t>
            </a:r>
            <a:r>
              <a:rPr lang="it-IT" sz="800" i="1" dirty="0" smtClean="0"/>
              <a:t> </a:t>
            </a:r>
            <a:r>
              <a:rPr lang="it-IT" sz="800" i="1" dirty="0" err="1" smtClean="0"/>
              <a:t>Events</a:t>
            </a:r>
            <a:r>
              <a:rPr lang="it-IT" sz="800" i="1" dirty="0" smtClean="0"/>
              <a:t> Database – EM-DAT, 2013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ALLUVIONI E RISCHIO IDROLOGICO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267494"/>
            <a:ext cx="914400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400" dirty="0" smtClean="0"/>
              <a:t>(</a:t>
            </a:r>
            <a:r>
              <a:rPr lang="en-US" sz="1400" dirty="0" smtClean="0"/>
              <a:t>https://www.albertomontanari.it/?q=climatechange)</a:t>
            </a:r>
          </a:p>
        </p:txBody>
      </p:sp>
      <p:sp>
        <p:nvSpPr>
          <p:cNvPr id="9" name="Rettangolo 8"/>
          <p:cNvSpPr/>
          <p:nvPr/>
        </p:nvSpPr>
        <p:spPr>
          <a:xfrm>
            <a:off x="228600" y="627534"/>
            <a:ext cx="5279504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n-US" sz="1400" dirty="0" err="1" smtClean="0"/>
              <a:t>Scenari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</a:t>
            </a:r>
            <a:r>
              <a:rPr lang="en-US" sz="1400" dirty="0" err="1" smtClean="0"/>
              <a:t>clima</a:t>
            </a:r>
            <a:r>
              <a:rPr lang="en-US" sz="1400" dirty="0" smtClean="0"/>
              <a:t> </a:t>
            </a:r>
            <a:r>
              <a:rPr lang="en-US" sz="1400" dirty="0" err="1" smtClean="0"/>
              <a:t>futuro</a:t>
            </a:r>
            <a:r>
              <a:rPr lang="en-US" sz="1400" dirty="0" smtClean="0"/>
              <a:t> </a:t>
            </a:r>
            <a:r>
              <a:rPr lang="en-US" sz="1400" dirty="0" err="1" smtClean="0"/>
              <a:t>sono</a:t>
            </a:r>
            <a:r>
              <a:rPr lang="en-US" sz="1400" dirty="0" smtClean="0"/>
              <a:t> </a:t>
            </a:r>
            <a:r>
              <a:rPr lang="en-US" sz="1400" dirty="0" err="1" smtClean="0"/>
              <a:t>generalmente</a:t>
            </a:r>
            <a:r>
              <a:rPr lang="en-US" sz="1400" dirty="0" smtClean="0"/>
              <a:t> </a:t>
            </a:r>
            <a:r>
              <a:rPr lang="en-US" sz="1400" dirty="0" err="1" smtClean="0"/>
              <a:t>ottenuti</a:t>
            </a:r>
            <a:r>
              <a:rPr lang="en-US" sz="1400" dirty="0" smtClean="0"/>
              <a:t> con </a:t>
            </a:r>
            <a:r>
              <a:rPr lang="en-US" sz="1400" dirty="0" err="1" smtClean="0"/>
              <a:t>l’ausilio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</a:t>
            </a:r>
            <a:r>
              <a:rPr lang="en-US" sz="1400" dirty="0" err="1" smtClean="0"/>
              <a:t>modelli</a:t>
            </a:r>
            <a:r>
              <a:rPr lang="en-US" sz="1400" dirty="0" smtClean="0"/>
              <a:t> </a:t>
            </a:r>
            <a:r>
              <a:rPr lang="en-US" sz="1400" dirty="0" err="1" smtClean="0"/>
              <a:t>climatici</a:t>
            </a:r>
            <a:r>
              <a:rPr lang="en-US" sz="1400" dirty="0" smtClean="0"/>
              <a:t>.</a:t>
            </a:r>
            <a:endParaRPr lang="en-US" sz="14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400" dirty="0" smtClean="0"/>
              <a:t>I </a:t>
            </a:r>
            <a:r>
              <a:rPr lang="en-US" sz="1400" dirty="0" err="1" smtClean="0"/>
              <a:t>modelli</a:t>
            </a:r>
            <a:r>
              <a:rPr lang="en-US" sz="1400" dirty="0" smtClean="0"/>
              <a:t> </a:t>
            </a:r>
            <a:r>
              <a:rPr lang="en-US" sz="1400" dirty="0" err="1" smtClean="0"/>
              <a:t>climatici</a:t>
            </a:r>
            <a:r>
              <a:rPr lang="en-US" sz="1400" dirty="0" smtClean="0"/>
              <a:t> non </a:t>
            </a:r>
            <a:r>
              <a:rPr lang="en-US" sz="1400" dirty="0" err="1" smtClean="0"/>
              <a:t>sono</a:t>
            </a:r>
            <a:r>
              <a:rPr lang="en-US" sz="1400" dirty="0" smtClean="0"/>
              <a:t> </a:t>
            </a:r>
            <a:r>
              <a:rPr lang="en-US" sz="1400" dirty="0" err="1" smtClean="0"/>
              <a:t>concepiti</a:t>
            </a:r>
            <a:r>
              <a:rPr lang="en-US" sz="1400" dirty="0" smtClean="0"/>
              <a:t> per </a:t>
            </a:r>
            <a:r>
              <a:rPr lang="en-US" sz="1400" dirty="0" err="1" smtClean="0"/>
              <a:t>riprodurre</a:t>
            </a:r>
            <a:r>
              <a:rPr lang="en-US" sz="1400" dirty="0" smtClean="0"/>
              <a:t> </a:t>
            </a:r>
            <a:r>
              <a:rPr lang="en-US" sz="1400" dirty="0" err="1" smtClean="0"/>
              <a:t>variabili</a:t>
            </a:r>
            <a:r>
              <a:rPr lang="en-US" sz="1400" dirty="0" smtClean="0"/>
              <a:t> </a:t>
            </a:r>
            <a:r>
              <a:rPr lang="en-US" sz="1400" dirty="0" err="1" smtClean="0"/>
              <a:t>che</a:t>
            </a:r>
            <a:r>
              <a:rPr lang="en-US" sz="1400" dirty="0" smtClean="0"/>
              <a:t> </a:t>
            </a:r>
            <a:r>
              <a:rPr lang="en-US" sz="1400" dirty="0" err="1" smtClean="0"/>
              <a:t>sono</a:t>
            </a:r>
            <a:r>
              <a:rPr lang="en-US" sz="1400" dirty="0" smtClean="0"/>
              <a:t> state o </a:t>
            </a:r>
            <a:r>
              <a:rPr lang="en-US" sz="1400" dirty="0" err="1" smtClean="0"/>
              <a:t>che</a:t>
            </a:r>
            <a:r>
              <a:rPr lang="en-US" sz="1400" dirty="0" smtClean="0"/>
              <a:t> </a:t>
            </a:r>
            <a:r>
              <a:rPr lang="en-US" sz="1400" dirty="0" err="1" smtClean="0"/>
              <a:t>potrebbero</a:t>
            </a:r>
            <a:r>
              <a:rPr lang="en-US" sz="1400" dirty="0" smtClean="0"/>
              <a:t> </a:t>
            </a:r>
            <a:r>
              <a:rPr lang="en-US" sz="1400" dirty="0" err="1" smtClean="0"/>
              <a:t>essere</a:t>
            </a:r>
            <a:r>
              <a:rPr lang="en-US" sz="1400" dirty="0" smtClean="0"/>
              <a:t> </a:t>
            </a:r>
            <a:r>
              <a:rPr lang="en-US" sz="1400" dirty="0" err="1" smtClean="0"/>
              <a:t>osservate</a:t>
            </a:r>
            <a:r>
              <a:rPr lang="en-US" sz="1400" dirty="0" smtClean="0"/>
              <a:t>. </a:t>
            </a:r>
            <a:r>
              <a:rPr lang="en-US" sz="1400" dirty="0" err="1" smtClean="0"/>
              <a:t>Sono</a:t>
            </a:r>
            <a:r>
              <a:rPr lang="en-US" sz="1400" dirty="0" smtClean="0"/>
              <a:t> </a:t>
            </a:r>
            <a:r>
              <a:rPr lang="en-US" sz="1400" dirty="0" err="1" smtClean="0"/>
              <a:t>concepiti</a:t>
            </a:r>
            <a:r>
              <a:rPr lang="en-US" sz="1400" dirty="0" smtClean="0"/>
              <a:t> per </a:t>
            </a:r>
            <a:r>
              <a:rPr lang="en-US" sz="1400" dirty="0" err="1" smtClean="0"/>
              <a:t>simulare</a:t>
            </a:r>
            <a:r>
              <a:rPr lang="en-US" sz="1400" dirty="0" smtClean="0"/>
              <a:t> </a:t>
            </a:r>
            <a:r>
              <a:rPr lang="en-US" sz="1400" dirty="0" err="1" smtClean="0"/>
              <a:t>scenari</a:t>
            </a:r>
            <a:r>
              <a:rPr lang="en-US" sz="1400" dirty="0" smtClean="0"/>
              <a:t> </a:t>
            </a:r>
            <a:r>
              <a:rPr lang="en-US" sz="1400" dirty="0" err="1" smtClean="0"/>
              <a:t>plausibili</a:t>
            </a:r>
            <a:r>
              <a:rPr lang="en-US" sz="1400" dirty="0" smtClean="0"/>
              <a:t> in </a:t>
            </a:r>
            <a:r>
              <a:rPr lang="en-US" sz="1400" dirty="0" err="1" smtClean="0"/>
              <a:t>accordo</a:t>
            </a:r>
            <a:r>
              <a:rPr lang="en-US" sz="1400" dirty="0" smtClean="0"/>
              <a:t> a determinate </a:t>
            </a:r>
            <a:r>
              <a:rPr lang="en-US" sz="1400" dirty="0" err="1" smtClean="0"/>
              <a:t>assunzioni</a:t>
            </a:r>
            <a:r>
              <a:rPr lang="en-US" sz="1400" b="1" dirty="0" smtClean="0"/>
              <a:t>.</a:t>
            </a:r>
            <a:endParaRPr lang="en-US" sz="1400" b="1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400" dirty="0" smtClean="0"/>
              <a:t>Non </a:t>
            </a:r>
            <a:r>
              <a:rPr lang="en-US" sz="1400" dirty="0" err="1" smtClean="0"/>
              <a:t>disponiamo</a:t>
            </a:r>
            <a:r>
              <a:rPr lang="en-US" sz="1400" dirty="0" smtClean="0"/>
              <a:t> al </a:t>
            </a:r>
            <a:r>
              <a:rPr lang="en-US" sz="1400" dirty="0" err="1" smtClean="0"/>
              <a:t>momento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</a:t>
            </a:r>
            <a:r>
              <a:rPr lang="en-US" sz="1400" dirty="0" err="1" smtClean="0"/>
              <a:t>metodi</a:t>
            </a:r>
            <a:r>
              <a:rPr lang="en-US" sz="1400" dirty="0" smtClean="0"/>
              <a:t> </a:t>
            </a:r>
            <a:r>
              <a:rPr lang="en-US" sz="1400" dirty="0" err="1" smtClean="0"/>
              <a:t>rigorosi</a:t>
            </a:r>
            <a:r>
              <a:rPr lang="en-US" sz="1400" dirty="0" smtClean="0"/>
              <a:t> per la </a:t>
            </a:r>
            <a:r>
              <a:rPr lang="en-US" sz="1400" dirty="0" err="1" smtClean="0"/>
              <a:t>stima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</a:t>
            </a:r>
            <a:r>
              <a:rPr lang="en-US" sz="1400" dirty="0" err="1" smtClean="0"/>
              <a:t>incertezza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</a:t>
            </a:r>
            <a:r>
              <a:rPr lang="en-US" sz="1400" dirty="0" err="1" smtClean="0"/>
              <a:t>modelli</a:t>
            </a:r>
            <a:r>
              <a:rPr lang="en-US" sz="1400" dirty="0" smtClean="0"/>
              <a:t> </a:t>
            </a:r>
            <a:r>
              <a:rPr lang="en-US" sz="1400" dirty="0" err="1" smtClean="0"/>
              <a:t>climatici</a:t>
            </a:r>
            <a:r>
              <a:rPr lang="en-US" sz="1400" dirty="0" smtClean="0"/>
              <a:t>.</a:t>
            </a:r>
            <a:endParaRPr lang="en-US" sz="14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400" dirty="0" smtClean="0"/>
              <a:t>Le </a:t>
            </a:r>
            <a:r>
              <a:rPr lang="en-US" sz="1400" dirty="0" err="1" smtClean="0"/>
              <a:t>simulazioni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ensemble </a:t>
            </a:r>
            <a:r>
              <a:rPr lang="en-US" sz="1400" dirty="0" err="1" smtClean="0"/>
              <a:t>sono</a:t>
            </a:r>
            <a:r>
              <a:rPr lang="en-US" sz="1400" dirty="0" smtClean="0"/>
              <a:t> </a:t>
            </a:r>
            <a:r>
              <a:rPr lang="en-US" sz="1400" dirty="0" err="1" smtClean="0"/>
              <a:t>indicare</a:t>
            </a:r>
            <a:r>
              <a:rPr lang="en-US" sz="1400" dirty="0" smtClean="0"/>
              <a:t> </a:t>
            </a:r>
            <a:r>
              <a:rPr lang="en-US" sz="1400" dirty="0" err="1" smtClean="0"/>
              <a:t>della</a:t>
            </a:r>
            <a:r>
              <a:rPr lang="en-US" sz="1400" dirty="0" smtClean="0"/>
              <a:t> </a:t>
            </a:r>
            <a:r>
              <a:rPr lang="en-US" sz="1400" dirty="0" err="1" smtClean="0"/>
              <a:t>sensitività</a:t>
            </a:r>
            <a:r>
              <a:rPr lang="en-US" sz="1400" dirty="0" smtClean="0"/>
              <a:t> del </a:t>
            </a:r>
            <a:r>
              <a:rPr lang="en-US" sz="1400" dirty="0" err="1" smtClean="0"/>
              <a:t>modello</a:t>
            </a:r>
            <a:r>
              <a:rPr lang="en-US" sz="1400" dirty="0" smtClean="0"/>
              <a:t> ma non </a:t>
            </a:r>
            <a:r>
              <a:rPr lang="en-US" sz="1400" dirty="0" err="1" smtClean="0"/>
              <a:t>porgono</a:t>
            </a:r>
            <a:r>
              <a:rPr lang="en-US" sz="1400" dirty="0" smtClean="0"/>
              <a:t> </a:t>
            </a:r>
            <a:r>
              <a:rPr lang="en-US" sz="1400" dirty="0" err="1" smtClean="0"/>
              <a:t>una</a:t>
            </a:r>
            <a:r>
              <a:rPr lang="en-US" sz="1400" dirty="0" smtClean="0"/>
              <a:t> </a:t>
            </a:r>
            <a:r>
              <a:rPr lang="en-US" sz="1400" dirty="0" err="1" smtClean="0"/>
              <a:t>stima</a:t>
            </a:r>
            <a:r>
              <a:rPr lang="en-US" sz="1400" dirty="0" smtClean="0"/>
              <a:t> </a:t>
            </a:r>
            <a:r>
              <a:rPr lang="en-US" sz="1400" dirty="0" err="1" smtClean="0"/>
              <a:t>rigorosa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</a:t>
            </a:r>
            <a:r>
              <a:rPr lang="en-US" sz="1400" dirty="0" err="1" smtClean="0"/>
              <a:t>incertezza</a:t>
            </a:r>
            <a:r>
              <a:rPr lang="en-US" sz="1400" dirty="0" smtClean="0"/>
              <a:t>.</a:t>
            </a:r>
          </a:p>
          <a:p>
            <a:pPr marL="266700" indent="-266700">
              <a:buFont typeface="Arial" pitchFamily="34" charset="0"/>
              <a:buChar char="•"/>
            </a:pPr>
            <a:r>
              <a:rPr lang="en-US" sz="1400" dirty="0" smtClean="0"/>
              <a:t>Si </a:t>
            </a:r>
            <a:r>
              <a:rPr lang="en-US" sz="1400" dirty="0" err="1" smtClean="0"/>
              <a:t>veda</a:t>
            </a:r>
            <a:r>
              <a:rPr lang="en-US" sz="1400" dirty="0" smtClean="0"/>
              <a:t>, ad </a:t>
            </a:r>
            <a:r>
              <a:rPr lang="en-US" sz="1400" dirty="0" err="1" smtClean="0"/>
              <a:t>esempio</a:t>
            </a:r>
            <a:r>
              <a:rPr lang="en-US" sz="1400" dirty="0" smtClean="0"/>
              <a:t>, </a:t>
            </a:r>
            <a:r>
              <a:rPr lang="en-US" sz="1400" dirty="0" smtClean="0"/>
              <a:t>Brown </a:t>
            </a:r>
            <a:r>
              <a:rPr lang="en-US" sz="1400" dirty="0" smtClean="0"/>
              <a:t>et al. (2012):</a:t>
            </a:r>
          </a:p>
          <a:p>
            <a:pPr marL="266700" indent="-266700"/>
            <a:r>
              <a:rPr lang="en-US" sz="1400" i="1" dirty="0" smtClean="0"/>
              <a:t>	</a:t>
            </a:r>
            <a:r>
              <a:rPr lang="en-US" sz="1400" i="1" dirty="0" smtClean="0"/>
              <a:t>“</a:t>
            </a:r>
            <a:r>
              <a:rPr lang="en-US" sz="1400" i="1" dirty="0" smtClean="0"/>
              <a:t>A problem with this approach is that GCM projections are </a:t>
            </a:r>
            <a:r>
              <a:rPr lang="en-US" sz="1400" i="1" dirty="0" smtClean="0"/>
              <a:t>relatively </a:t>
            </a:r>
            <a:r>
              <a:rPr lang="en-US" sz="1400" i="1" dirty="0" smtClean="0"/>
              <a:t>poor scenario generators. They describe a </a:t>
            </a:r>
            <a:r>
              <a:rPr lang="en-US" sz="1400" i="1" dirty="0" smtClean="0"/>
              <a:t> “</a:t>
            </a:r>
            <a:r>
              <a:rPr lang="en-US" sz="1400" i="1" dirty="0" smtClean="0"/>
              <a:t>lower bound on the maximum range of uncertainty” </a:t>
            </a:r>
            <a:endParaRPr lang="en-US" sz="1400" i="1" dirty="0" smtClean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500" y="1059582"/>
            <a:ext cx="3409950" cy="243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ttangolo 7"/>
          <p:cNvSpPr/>
          <p:nvPr/>
        </p:nvSpPr>
        <p:spPr>
          <a:xfrm>
            <a:off x="5343525" y="3507854"/>
            <a:ext cx="3629025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900" dirty="0" smtClean="0"/>
              <a:t>Climate model predictions for global warming under a given (SRES-A2) emissions scenario relative to global average temperatures in 2000. </a:t>
            </a:r>
            <a:endParaRPr lang="it-IT" sz="900" dirty="0"/>
          </a:p>
        </p:txBody>
      </p:sp>
      <p:sp>
        <p:nvSpPr>
          <p:cNvPr id="7" name="Rettangolo 6"/>
          <p:cNvSpPr/>
          <p:nvPr/>
        </p:nvSpPr>
        <p:spPr>
          <a:xfrm>
            <a:off x="251520" y="4045009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Si </a:t>
            </a:r>
            <a:r>
              <a:rPr lang="en-US" sz="1200" dirty="0" err="1" smtClean="0"/>
              <a:t>veda</a:t>
            </a:r>
            <a:r>
              <a:rPr lang="en-US" sz="1200" dirty="0" smtClean="0"/>
              <a:t> </a:t>
            </a:r>
            <a:r>
              <a:rPr lang="en-US" sz="1200" dirty="0" err="1" smtClean="0"/>
              <a:t>l’interessante</a:t>
            </a:r>
            <a:r>
              <a:rPr lang="en-US" sz="1200" dirty="0" smtClean="0"/>
              <a:t> </a:t>
            </a:r>
            <a:r>
              <a:rPr lang="en-US" sz="1200" dirty="0" err="1" smtClean="0"/>
              <a:t>contributo</a:t>
            </a:r>
            <a:r>
              <a:rPr lang="en-US" sz="1200" dirty="0" smtClean="0"/>
              <a:t>: </a:t>
            </a:r>
            <a:r>
              <a:rPr lang="en-US" sz="1200" dirty="0" err="1" smtClean="0"/>
              <a:t>Padrón</a:t>
            </a:r>
            <a:r>
              <a:rPr lang="en-US" sz="1200" dirty="0" smtClean="0"/>
              <a:t>, R. S., </a:t>
            </a:r>
            <a:r>
              <a:rPr lang="en-US" sz="1200" dirty="0" err="1" smtClean="0"/>
              <a:t>Gudmundsson</a:t>
            </a:r>
            <a:r>
              <a:rPr lang="en-US" sz="1200" dirty="0" smtClean="0"/>
              <a:t>, L., &amp; </a:t>
            </a:r>
            <a:r>
              <a:rPr lang="en-US" sz="1200" dirty="0" err="1" smtClean="0"/>
              <a:t>Seneviratne</a:t>
            </a:r>
            <a:r>
              <a:rPr lang="en-US" sz="1200" dirty="0" smtClean="0"/>
              <a:t>, S. I. (2019). Observational constraints reduce likelihood of extreme changes in </a:t>
            </a:r>
            <a:r>
              <a:rPr lang="en-US" sz="1200" dirty="0" err="1" smtClean="0"/>
              <a:t>multidecadal</a:t>
            </a:r>
            <a:r>
              <a:rPr lang="en-US" sz="1200" dirty="0" smtClean="0"/>
              <a:t> land water availability. </a:t>
            </a:r>
            <a:r>
              <a:rPr lang="en-US" sz="1200" i="1" dirty="0" smtClean="0"/>
              <a:t>Geophysical research letters</a:t>
            </a:r>
            <a:r>
              <a:rPr lang="en-US" sz="1200" dirty="0" smtClean="0"/>
              <a:t>, </a:t>
            </a:r>
            <a:r>
              <a:rPr lang="en-US" sz="1200" i="1" dirty="0" smtClean="0"/>
              <a:t>46</a:t>
            </a:r>
            <a:r>
              <a:rPr lang="en-US" sz="1200" dirty="0" smtClean="0"/>
              <a:t>(2), 736-744.</a:t>
            </a:r>
          </a:p>
          <a:p>
            <a:r>
              <a:rPr lang="en-US" sz="1200" dirty="0" smtClean="0"/>
              <a:t>Si </a:t>
            </a:r>
            <a:r>
              <a:rPr lang="en-US" sz="1200" dirty="0" err="1" smtClean="0"/>
              <a:t>veda</a:t>
            </a:r>
            <a:r>
              <a:rPr lang="en-US" sz="1200" dirty="0" smtClean="0"/>
              <a:t> </a:t>
            </a:r>
            <a:r>
              <a:rPr lang="en-US" sz="1200" dirty="0" err="1" smtClean="0"/>
              <a:t>anche</a:t>
            </a:r>
            <a:r>
              <a:rPr lang="en-US" sz="1200" dirty="0" smtClean="0"/>
              <a:t>: </a:t>
            </a:r>
            <a:r>
              <a:rPr lang="en-US" sz="1200" dirty="0" smtClean="0"/>
              <a:t>Koutsoyiannis</a:t>
            </a:r>
            <a:r>
              <a:rPr lang="en-US" sz="1200" dirty="0" smtClean="0"/>
              <a:t>, D., </a:t>
            </a:r>
            <a:r>
              <a:rPr lang="en-US" sz="1200" dirty="0" err="1" smtClean="0"/>
              <a:t>Efstratiadis</a:t>
            </a:r>
            <a:r>
              <a:rPr lang="en-US" sz="1200" dirty="0" smtClean="0"/>
              <a:t>, A., </a:t>
            </a:r>
            <a:r>
              <a:rPr lang="en-US" sz="1200" dirty="0" err="1" smtClean="0"/>
              <a:t>Mamassis</a:t>
            </a:r>
            <a:r>
              <a:rPr lang="en-US" sz="1200" dirty="0" smtClean="0"/>
              <a:t>, N., &amp; </a:t>
            </a:r>
            <a:r>
              <a:rPr lang="en-US" sz="1200" dirty="0" err="1" smtClean="0"/>
              <a:t>Christofides</a:t>
            </a:r>
            <a:r>
              <a:rPr lang="en-US" sz="1200" dirty="0" smtClean="0"/>
              <a:t>, A. (2008). On the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credibility </a:t>
            </a:r>
            <a:r>
              <a:rPr lang="en-US" sz="1200" dirty="0" smtClean="0"/>
              <a:t>of climate predictions. </a:t>
            </a:r>
            <a:r>
              <a:rPr lang="en-US" sz="1200" i="1" dirty="0" smtClean="0"/>
              <a:t>Hydrological Sciences Journal</a:t>
            </a:r>
            <a:r>
              <a:rPr lang="en-US" sz="1200" dirty="0" smtClean="0"/>
              <a:t>, </a:t>
            </a:r>
            <a:r>
              <a:rPr lang="en-US" sz="1200" i="1" dirty="0" smtClean="0"/>
              <a:t>53</a:t>
            </a:r>
            <a:r>
              <a:rPr lang="en-US" sz="1200" dirty="0" smtClean="0"/>
              <a:t>(4), 671-684</a:t>
            </a:r>
            <a:r>
              <a:rPr lang="en-US" sz="1200" dirty="0" smtClean="0"/>
              <a:t>.</a:t>
            </a:r>
            <a:r>
              <a:rPr lang="en-US" sz="1200" dirty="0" smtClean="0"/>
              <a:t> </a:t>
            </a:r>
            <a:endParaRPr lang="en-US" sz="1200" dirty="0" smtClean="0"/>
          </a:p>
        </p:txBody>
      </p:sp>
      <p:sp>
        <p:nvSpPr>
          <p:cNvPr id="12" name="CasellaDiTesto 11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PROGETTAZIONE INTERVENTI </a:t>
            </a:r>
            <a:r>
              <a:rPr lang="it-IT" b="1" dirty="0" err="1" smtClean="0">
                <a:solidFill>
                  <a:schemeClr val="bg1"/>
                </a:solidFill>
              </a:rPr>
              <a:t>DI</a:t>
            </a:r>
            <a:r>
              <a:rPr lang="it-IT" b="1" dirty="0" smtClean="0">
                <a:solidFill>
                  <a:schemeClr val="bg1"/>
                </a:solidFill>
              </a:rPr>
              <a:t> ADATTAMENTO: incertezza di modelli climatici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numero diapositiva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EC96D24-967F-4D7D-8CA2-E08EA82D09E9}" type="slidenum">
              <a:rPr lang="it-IT" smtClean="0"/>
              <a:pPr/>
              <a:t>21</a:t>
            </a:fld>
            <a:endParaRPr lang="it-IT" smtClean="0"/>
          </a:p>
        </p:txBody>
      </p:sp>
      <p:sp>
        <p:nvSpPr>
          <p:cNvPr id="20485" name="Segnaposto contenuto 2"/>
          <p:cNvSpPr>
            <a:spLocks noGrp="1"/>
          </p:cNvSpPr>
          <p:nvPr>
            <p:ph sz="half" idx="4294967295"/>
          </p:nvPr>
        </p:nvSpPr>
        <p:spPr>
          <a:xfrm>
            <a:off x="0" y="973138"/>
            <a:ext cx="6210300" cy="2916237"/>
          </a:xfrm>
        </p:spPr>
        <p:txBody>
          <a:bodyPr>
            <a:normAutofit/>
          </a:bodyPr>
          <a:lstStyle/>
          <a:p>
            <a:pPr marL="133350" indent="-133350"/>
            <a:r>
              <a:rPr lang="it-IT" sz="1200" dirty="0" smtClean="0"/>
              <a:t>Occorre emanciparsi dal classico approccio top-down che è inadeguato per la progettazione.</a:t>
            </a:r>
          </a:p>
        </p:txBody>
      </p:sp>
      <p:sp>
        <p:nvSpPr>
          <p:cNvPr id="16" name="Segnaposto contenuto 2"/>
          <p:cNvSpPr>
            <a:spLocks noGrp="1"/>
          </p:cNvSpPr>
          <p:nvPr>
            <p:ph sz="half" idx="4294967295"/>
          </p:nvPr>
        </p:nvSpPr>
        <p:spPr>
          <a:xfrm>
            <a:off x="0" y="1620838"/>
            <a:ext cx="6210300" cy="2916237"/>
          </a:xfrm>
        </p:spPr>
        <p:txBody>
          <a:bodyPr>
            <a:normAutofit fontScale="92500"/>
          </a:bodyPr>
          <a:lstStyle/>
          <a:p>
            <a:pPr marL="133350" indent="-133350"/>
            <a:r>
              <a:rPr lang="en-US" sz="1200" dirty="0" smtClean="0"/>
              <a:t>I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climatici</a:t>
            </a:r>
            <a:r>
              <a:rPr lang="en-US" sz="1200" dirty="0" smtClean="0"/>
              <a:t> non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concepiti</a:t>
            </a:r>
            <a:r>
              <a:rPr lang="en-US" sz="1200" dirty="0" smtClean="0"/>
              <a:t> per </a:t>
            </a:r>
            <a:r>
              <a:rPr lang="en-US" sz="1200" dirty="0" err="1" smtClean="0"/>
              <a:t>supportare</a:t>
            </a:r>
            <a:r>
              <a:rPr lang="en-US" sz="1200" dirty="0" smtClean="0"/>
              <a:t> la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ingegneristica</a:t>
            </a:r>
            <a:r>
              <a:rPr lang="en-US" sz="1200" dirty="0" smtClean="0"/>
              <a:t>.</a:t>
            </a:r>
          </a:p>
          <a:p>
            <a:pPr marL="133350" indent="-133350"/>
            <a:endParaRPr lang="en-US" sz="1200" dirty="0" smtClean="0"/>
          </a:p>
          <a:p>
            <a:pPr marL="133350" indent="-133350"/>
            <a:r>
              <a:rPr lang="en-US" sz="1200" dirty="0" err="1" smtClean="0"/>
              <a:t>Gli</a:t>
            </a:r>
            <a:r>
              <a:rPr lang="en-US" sz="1200" dirty="0" smtClean="0"/>
              <a:t> </a:t>
            </a:r>
            <a:r>
              <a:rPr lang="en-US" sz="1200" dirty="0" err="1" smtClean="0"/>
              <a:t>scenari</a:t>
            </a:r>
            <a:r>
              <a:rPr lang="en-US" sz="1200" dirty="0" smtClean="0"/>
              <a:t> </a:t>
            </a:r>
            <a:r>
              <a:rPr lang="en-US" sz="1200" dirty="0" err="1" smtClean="0"/>
              <a:t>da</a:t>
            </a:r>
            <a:r>
              <a:rPr lang="en-US" sz="1200" dirty="0" smtClean="0"/>
              <a:t> </a:t>
            </a:r>
            <a:r>
              <a:rPr lang="en-US" sz="1200" dirty="0" err="1" smtClean="0"/>
              <a:t>essi</a:t>
            </a:r>
            <a:r>
              <a:rPr lang="en-US" sz="1200" dirty="0" smtClean="0"/>
              <a:t> </a:t>
            </a:r>
            <a:r>
              <a:rPr lang="en-US" sz="1200" dirty="0" err="1" smtClean="0"/>
              <a:t>prodotti</a:t>
            </a:r>
            <a:r>
              <a:rPr lang="en-US" sz="1200" dirty="0" smtClean="0"/>
              <a:t>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spesso</a:t>
            </a:r>
            <a:r>
              <a:rPr lang="en-US" sz="1200" dirty="0" smtClean="0"/>
              <a:t> </a:t>
            </a:r>
            <a:r>
              <a:rPr lang="en-US" sz="1200" dirty="0" err="1" smtClean="0"/>
              <a:t>eccessivamente</a:t>
            </a:r>
            <a:r>
              <a:rPr lang="en-US" sz="1200" dirty="0" smtClean="0"/>
              <a:t> </a:t>
            </a:r>
            <a:r>
              <a:rPr lang="en-US" sz="1200" dirty="0" err="1" smtClean="0"/>
              <a:t>cautelativi</a:t>
            </a:r>
            <a:r>
              <a:rPr lang="en-US" sz="1200" dirty="0" smtClean="0"/>
              <a:t> e </a:t>
            </a:r>
            <a:r>
              <a:rPr lang="en-US" sz="1200" dirty="0" err="1" smtClean="0"/>
              <a:t>conducono</a:t>
            </a:r>
            <a:r>
              <a:rPr lang="en-US" sz="1200" dirty="0" smtClean="0"/>
              <a:t> </a:t>
            </a:r>
            <a:r>
              <a:rPr lang="en-US" sz="1200" dirty="0" err="1" smtClean="0"/>
              <a:t>quindi</a:t>
            </a:r>
            <a:r>
              <a:rPr lang="en-US" sz="1200" dirty="0" smtClean="0"/>
              <a:t> a </a:t>
            </a:r>
            <a:r>
              <a:rPr lang="en-US" sz="1200" dirty="0" err="1" smtClean="0"/>
              <a:t>sovrastime</a:t>
            </a:r>
            <a:r>
              <a:rPr lang="en-US" sz="1200" dirty="0" smtClean="0"/>
              <a:t>,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traducono</a:t>
            </a:r>
            <a:r>
              <a:rPr lang="en-US" sz="1200" dirty="0" smtClean="0"/>
              <a:t> </a:t>
            </a:r>
            <a:r>
              <a:rPr lang="en-US" sz="1200" dirty="0" err="1" smtClean="0"/>
              <a:t>spesso</a:t>
            </a:r>
            <a:r>
              <a:rPr lang="en-US" sz="1200" dirty="0" smtClean="0"/>
              <a:t> in </a:t>
            </a:r>
            <a:r>
              <a:rPr lang="en-US" sz="1200" dirty="0" err="1" smtClean="0"/>
              <a:t>soluzioni</a:t>
            </a:r>
            <a:r>
              <a:rPr lang="en-US" sz="1200" dirty="0" smtClean="0"/>
              <a:t> non </a:t>
            </a:r>
            <a:r>
              <a:rPr lang="en-US" sz="1200" dirty="0" err="1" smtClean="0"/>
              <a:t>praticabili</a:t>
            </a:r>
            <a:r>
              <a:rPr lang="en-US" sz="1200" dirty="0" smtClean="0"/>
              <a:t>.</a:t>
            </a:r>
          </a:p>
          <a:p>
            <a:pPr marL="133350" indent="-133350"/>
            <a:endParaRPr lang="en-US" sz="1200" dirty="0" smtClean="0"/>
          </a:p>
          <a:p>
            <a:pPr marL="133350" indent="-133350"/>
            <a:r>
              <a:rPr lang="en-US" sz="1200" dirty="0" smtClean="0"/>
              <a:t>Per </a:t>
            </a:r>
            <a:r>
              <a:rPr lang="en-US" sz="1200" dirty="0" err="1" smtClean="0"/>
              <a:t>taluni</a:t>
            </a:r>
            <a:r>
              <a:rPr lang="en-US" sz="1200" dirty="0" smtClean="0"/>
              <a:t> </a:t>
            </a:r>
            <a:r>
              <a:rPr lang="en-US" sz="1200" dirty="0" err="1" smtClean="0"/>
              <a:t>eventi</a:t>
            </a:r>
            <a:r>
              <a:rPr lang="en-US" sz="1200" dirty="0" smtClean="0"/>
              <a:t>, </a:t>
            </a:r>
            <a:r>
              <a:rPr lang="en-US" sz="1200" dirty="0" err="1" smtClean="0"/>
              <a:t>quali</a:t>
            </a:r>
            <a:r>
              <a:rPr lang="en-US" sz="1200" dirty="0" smtClean="0"/>
              <a:t> ad </a:t>
            </a:r>
            <a:r>
              <a:rPr lang="en-US" sz="1200" dirty="0" err="1" smtClean="0"/>
              <a:t>esempio</a:t>
            </a:r>
            <a:r>
              <a:rPr lang="en-US" sz="1200" dirty="0" smtClean="0"/>
              <a:t> le </a:t>
            </a:r>
            <a:r>
              <a:rPr lang="en-US" sz="1200" dirty="0" err="1" smtClean="0"/>
              <a:t>magre</a:t>
            </a:r>
            <a:r>
              <a:rPr lang="en-US" sz="1200" dirty="0" smtClean="0"/>
              <a:t> </a:t>
            </a:r>
            <a:r>
              <a:rPr lang="en-US" sz="1200" dirty="0" err="1" smtClean="0"/>
              <a:t>pluriennali</a:t>
            </a:r>
            <a:r>
              <a:rPr lang="en-US" sz="1200" dirty="0" smtClean="0"/>
              <a:t>, </a:t>
            </a:r>
            <a:r>
              <a:rPr lang="en-US" sz="1200" dirty="0" err="1" smtClean="0"/>
              <a:t>gli</a:t>
            </a:r>
            <a:r>
              <a:rPr lang="en-US" sz="1200" dirty="0" smtClean="0"/>
              <a:t> </a:t>
            </a:r>
            <a:r>
              <a:rPr lang="en-US" sz="1200" dirty="0" err="1" smtClean="0"/>
              <a:t>scenari</a:t>
            </a:r>
            <a:r>
              <a:rPr lang="en-US" sz="1200" dirty="0" smtClean="0"/>
              <a:t> </a:t>
            </a:r>
            <a:r>
              <a:rPr lang="en-US" sz="1200" dirty="0" err="1" smtClean="0"/>
              <a:t>prodotti</a:t>
            </a:r>
            <a:r>
              <a:rPr lang="en-US" sz="1200" dirty="0" smtClean="0"/>
              <a:t> </a:t>
            </a:r>
            <a:r>
              <a:rPr lang="en-US" sz="1200" dirty="0" err="1" smtClean="0"/>
              <a:t>dai</a:t>
            </a:r>
            <a:r>
              <a:rPr lang="en-US" sz="1200" dirty="0" smtClean="0"/>
              <a:t>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climatici</a:t>
            </a:r>
            <a:r>
              <a:rPr lang="en-US" sz="1200" dirty="0" smtClean="0"/>
              <a:t> </a:t>
            </a:r>
            <a:r>
              <a:rPr lang="en-US" sz="1200" dirty="0" err="1" smtClean="0"/>
              <a:t>potrebbero</a:t>
            </a:r>
            <a:r>
              <a:rPr lang="en-US" sz="1200" dirty="0" smtClean="0"/>
              <a:t> </a:t>
            </a:r>
            <a:r>
              <a:rPr lang="en-US" sz="1200" dirty="0" err="1" smtClean="0"/>
              <a:t>rivelarsi</a:t>
            </a:r>
            <a:r>
              <a:rPr lang="en-US" sz="1200" dirty="0" smtClean="0"/>
              <a:t> non </a:t>
            </a:r>
            <a:r>
              <a:rPr lang="en-US" sz="1200" dirty="0" err="1" smtClean="0"/>
              <a:t>cautelativi</a:t>
            </a:r>
            <a:r>
              <a:rPr lang="en-US" sz="1200" dirty="0" smtClean="0"/>
              <a:t>. La </a:t>
            </a:r>
            <a:r>
              <a:rPr lang="en-US" sz="1200" dirty="0" err="1" smtClean="0"/>
              <a:t>magra</a:t>
            </a:r>
            <a:r>
              <a:rPr lang="en-US" sz="1200" dirty="0" smtClean="0"/>
              <a:t> </a:t>
            </a:r>
            <a:r>
              <a:rPr lang="en-US" sz="1200" dirty="0" err="1" smtClean="0"/>
              <a:t>pluriennali</a:t>
            </a:r>
            <a:r>
              <a:rPr lang="en-US" sz="1200" dirty="0" smtClean="0"/>
              <a:t>,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rappresenta</a:t>
            </a:r>
            <a:r>
              <a:rPr lang="en-US" sz="1200" dirty="0" smtClean="0"/>
              <a:t> un </a:t>
            </a:r>
            <a:r>
              <a:rPr lang="en-US" sz="1200" dirty="0" err="1" smtClean="0"/>
              <a:t>evento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particolare</a:t>
            </a:r>
            <a:r>
              <a:rPr lang="en-US" sz="1200" dirty="0" smtClean="0"/>
              <a:t> </a:t>
            </a:r>
            <a:r>
              <a:rPr lang="en-US" sz="1200" dirty="0" err="1" smtClean="0"/>
              <a:t>criticità</a:t>
            </a:r>
            <a:r>
              <a:rPr lang="en-US" sz="1200" dirty="0" smtClean="0"/>
              <a:t> per la </a:t>
            </a:r>
            <a:r>
              <a:rPr lang="en-US" sz="1200" dirty="0" err="1" smtClean="0"/>
              <a:t>gestione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risorse</a:t>
            </a:r>
            <a:r>
              <a:rPr lang="en-US" sz="1200" dirty="0" smtClean="0"/>
              <a:t> </a:t>
            </a:r>
            <a:r>
              <a:rPr lang="en-US" sz="1200" dirty="0" err="1" smtClean="0"/>
              <a:t>idriche</a:t>
            </a:r>
            <a:r>
              <a:rPr lang="en-US" sz="1200" dirty="0" smtClean="0"/>
              <a:t>, non è </a:t>
            </a:r>
            <a:r>
              <a:rPr lang="en-US" sz="1200" dirty="0" err="1" smtClean="0"/>
              <a:t>ben</a:t>
            </a:r>
            <a:r>
              <a:rPr lang="en-US" sz="1200" dirty="0" smtClean="0"/>
              <a:t> </a:t>
            </a:r>
            <a:r>
              <a:rPr lang="en-US" sz="1200" dirty="0" err="1" smtClean="0"/>
              <a:t>simulata</a:t>
            </a:r>
            <a:r>
              <a:rPr lang="en-US" sz="1200" dirty="0" smtClean="0"/>
              <a:t> </a:t>
            </a:r>
            <a:r>
              <a:rPr lang="en-US" sz="1200" dirty="0" err="1" smtClean="0"/>
              <a:t>dai</a:t>
            </a:r>
            <a:r>
              <a:rPr lang="en-US" sz="1200" dirty="0" smtClean="0"/>
              <a:t>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 marL="133350" indent="-133350"/>
            <a:endParaRPr lang="en-US" sz="1200" dirty="0" smtClean="0"/>
          </a:p>
          <a:p>
            <a:pPr marL="133350" indent="-133350"/>
            <a:r>
              <a:rPr lang="en-US" sz="1200" dirty="0" err="1" smtClean="0"/>
              <a:t>L’incertezza</a:t>
            </a:r>
            <a:r>
              <a:rPr lang="en-US" sz="1200" dirty="0" smtClean="0"/>
              <a:t> </a:t>
            </a:r>
            <a:r>
              <a:rPr lang="en-US" sz="1200" dirty="0" err="1" smtClean="0"/>
              <a:t>dei</a:t>
            </a:r>
            <a:r>
              <a:rPr lang="en-US" sz="1200" dirty="0" smtClean="0"/>
              <a:t>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climatici</a:t>
            </a:r>
            <a:r>
              <a:rPr lang="en-US" sz="1200" dirty="0" smtClean="0"/>
              <a:t> non </a:t>
            </a:r>
            <a:r>
              <a:rPr lang="en-US" sz="1200" dirty="0" err="1" smtClean="0"/>
              <a:t>può</a:t>
            </a:r>
            <a:r>
              <a:rPr lang="en-US" sz="1200" dirty="0" smtClean="0"/>
              <a:t> </a:t>
            </a:r>
            <a:r>
              <a:rPr lang="en-US" sz="1200" dirty="0" err="1" smtClean="0"/>
              <a:t>essere</a:t>
            </a:r>
            <a:r>
              <a:rPr lang="en-US" sz="1200" dirty="0" smtClean="0"/>
              <a:t> </a:t>
            </a:r>
            <a:r>
              <a:rPr lang="en-US" sz="1200" dirty="0" err="1" smtClean="0"/>
              <a:t>stimata</a:t>
            </a:r>
            <a:r>
              <a:rPr lang="en-US" sz="1200" dirty="0" smtClean="0"/>
              <a:t> con </a:t>
            </a:r>
            <a:r>
              <a:rPr lang="en-US" sz="1200" dirty="0" err="1" smtClean="0"/>
              <a:t>precisione</a:t>
            </a:r>
            <a:r>
              <a:rPr lang="en-US" sz="1200" dirty="0" smtClean="0"/>
              <a:t>.</a:t>
            </a:r>
          </a:p>
          <a:p>
            <a:pPr marL="133350" indent="-133350"/>
            <a:endParaRPr lang="en-US" sz="1200" dirty="0" smtClean="0"/>
          </a:p>
          <a:p>
            <a:pPr marL="133350" indent="-133350"/>
            <a:r>
              <a:rPr lang="en-US" sz="1200" dirty="0" smtClean="0"/>
              <a:t>La </a:t>
            </a:r>
            <a:r>
              <a:rPr lang="en-US" sz="1200" dirty="0" err="1" smtClean="0"/>
              <a:t>cosiddetta</a:t>
            </a:r>
            <a:r>
              <a:rPr lang="en-US" sz="1200" dirty="0" smtClean="0"/>
              <a:t> “bias correction” non è </a:t>
            </a:r>
            <a:r>
              <a:rPr lang="en-US" sz="1200" dirty="0" err="1" smtClean="0"/>
              <a:t>una</a:t>
            </a:r>
            <a:r>
              <a:rPr lang="en-US" sz="1200" dirty="0" smtClean="0"/>
              <a:t> </a:t>
            </a:r>
            <a:r>
              <a:rPr lang="en-US" sz="1200" dirty="0" err="1" smtClean="0"/>
              <a:t>soluzione</a:t>
            </a:r>
            <a:r>
              <a:rPr lang="en-US" sz="1200" dirty="0" smtClean="0"/>
              <a:t> </a:t>
            </a:r>
            <a:r>
              <a:rPr lang="en-US" sz="1200" dirty="0" err="1" smtClean="0"/>
              <a:t>soddisfacente</a:t>
            </a:r>
            <a:r>
              <a:rPr lang="en-US" sz="1200" dirty="0" smtClean="0"/>
              <a:t> </a:t>
            </a:r>
            <a:r>
              <a:rPr lang="en-US" sz="1200" dirty="0" err="1" smtClean="0"/>
              <a:t>dal</a:t>
            </a:r>
            <a:r>
              <a:rPr lang="en-US" sz="1200" dirty="0" smtClean="0"/>
              <a:t> </a:t>
            </a:r>
            <a:r>
              <a:rPr lang="en-US" sz="1200" dirty="0" err="1" smtClean="0"/>
              <a:t>punto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vista </a:t>
            </a:r>
            <a:r>
              <a:rPr lang="en-US" sz="1200" dirty="0" err="1" smtClean="0"/>
              <a:t>tecnico</a:t>
            </a:r>
            <a:r>
              <a:rPr lang="en-US" sz="1200" dirty="0" smtClean="0"/>
              <a:t>.		</a:t>
            </a:r>
          </a:p>
          <a:p>
            <a:pPr marL="133350" indent="-133350"/>
            <a:endParaRPr lang="it-IT" sz="1200" dirty="0" smtClean="0"/>
          </a:p>
        </p:txBody>
      </p:sp>
      <p:sp>
        <p:nvSpPr>
          <p:cNvPr id="20483" name="CasellaDiTesto 6"/>
          <p:cNvSpPr txBox="1">
            <a:spLocks noChangeArrowheads="1"/>
          </p:cNvSpPr>
          <p:nvPr/>
        </p:nvSpPr>
        <p:spPr bwMode="auto">
          <a:xfrm>
            <a:off x="1428728" y="4828047"/>
            <a:ext cx="5673351" cy="1923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E-mail: alberto.montanari@unibo.it</a:t>
            </a:r>
          </a:p>
        </p:txBody>
      </p:sp>
      <p:pic>
        <p:nvPicPr>
          <p:cNvPr id="204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2363" y="500048"/>
            <a:ext cx="1354931" cy="406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o 9"/>
          <p:cNvGrpSpPr>
            <a:grpSpLocks/>
          </p:cNvGrpSpPr>
          <p:nvPr/>
        </p:nvGrpSpPr>
        <p:grpSpPr bwMode="auto">
          <a:xfrm>
            <a:off x="7458075" y="514364"/>
            <a:ext cx="1371600" cy="4057650"/>
            <a:chOff x="9944100" y="1023938"/>
            <a:chExt cx="1828800" cy="5410200"/>
          </a:xfrm>
        </p:grpSpPr>
        <p:cxnSp>
          <p:nvCxnSpPr>
            <p:cNvPr id="14" name="Connettore 1 13"/>
            <p:cNvCxnSpPr/>
            <p:nvPr/>
          </p:nvCxnSpPr>
          <p:spPr>
            <a:xfrm flipH="1">
              <a:off x="9969500" y="1062038"/>
              <a:ext cx="1790700" cy="5372100"/>
            </a:xfrm>
            <a:prstGeom prst="line">
              <a:avLst/>
            </a:prstGeom>
            <a:ln w="730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1 14"/>
            <p:cNvCxnSpPr/>
            <p:nvPr/>
          </p:nvCxnSpPr>
          <p:spPr>
            <a:xfrm>
              <a:off x="9944100" y="1023938"/>
              <a:ext cx="1828800" cy="5410200"/>
            </a:xfrm>
            <a:prstGeom prst="line">
              <a:avLst/>
            </a:prstGeom>
            <a:ln w="730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asellaDiTesto 10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Adattamento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numero diapositiva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4857750"/>
            <a:ext cx="2057400" cy="274638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6E4B6E8B-8D39-4382-B7DE-2654624E16EA}" type="slidenum">
              <a:rPr lang="it-IT" smtClean="0"/>
              <a:pPr/>
              <a:t>22</a:t>
            </a:fld>
            <a:endParaRPr lang="it-IT" smtClean="0"/>
          </a:p>
        </p:txBody>
      </p:sp>
      <p:sp>
        <p:nvSpPr>
          <p:cNvPr id="21508" name="Titolo 1"/>
          <p:cNvSpPr>
            <a:spLocks noGrp="1"/>
          </p:cNvSpPr>
          <p:nvPr>
            <p:ph type="title" idx="4294967295"/>
          </p:nvPr>
        </p:nvSpPr>
        <p:spPr>
          <a:xfrm>
            <a:off x="0" y="261938"/>
            <a:ext cx="7332663" cy="68897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it-IT" smtClean="0"/>
              <a:t>“</a:t>
            </a:r>
            <a:r>
              <a:rPr lang="it-IT" dirty="0" err="1" smtClean="0"/>
              <a:t>Decision</a:t>
            </a:r>
            <a:r>
              <a:rPr lang="it-IT" dirty="0" smtClean="0"/>
              <a:t> </a:t>
            </a:r>
            <a:r>
              <a:rPr lang="it-IT" dirty="0" err="1" smtClean="0"/>
              <a:t>Scaling</a:t>
            </a:r>
            <a:r>
              <a:rPr lang="it-IT" dirty="0" smtClean="0"/>
              <a:t>”</a:t>
            </a:r>
          </a:p>
        </p:txBody>
      </p:sp>
      <p:sp>
        <p:nvSpPr>
          <p:cNvPr id="21509" name="Segnaposto contenuto 2"/>
          <p:cNvSpPr>
            <a:spLocks noGrp="1"/>
          </p:cNvSpPr>
          <p:nvPr>
            <p:ph sz="half" idx="4294967295"/>
          </p:nvPr>
        </p:nvSpPr>
        <p:spPr>
          <a:xfrm>
            <a:off x="219088" y="1441450"/>
            <a:ext cx="6210300" cy="2916238"/>
          </a:xfrm>
        </p:spPr>
        <p:txBody>
          <a:bodyPr>
            <a:normAutofit lnSpcReduction="10000"/>
          </a:bodyPr>
          <a:lstStyle/>
          <a:p>
            <a:pPr marL="133350" indent="-133350"/>
            <a:r>
              <a:rPr lang="en-US" sz="1200" b="1" dirty="0" smtClean="0"/>
              <a:t>Decision scaling</a:t>
            </a:r>
            <a:r>
              <a:rPr lang="en-US" sz="1200" dirty="0" smtClean="0"/>
              <a:t> (Brown et al., 2012): </a:t>
            </a:r>
          </a:p>
          <a:p>
            <a:pPr marL="133350" indent="-133350"/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smtClean="0"/>
              <a:t>Primo step: </a:t>
            </a:r>
            <a:r>
              <a:rPr lang="en-US" sz="1200" dirty="0" err="1" smtClean="0"/>
              <a:t>valutazione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della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 del </a:t>
            </a:r>
            <a:r>
              <a:rPr lang="en-US" sz="1200" dirty="0" err="1" smtClean="0"/>
              <a:t>sistema</a:t>
            </a:r>
            <a:r>
              <a:rPr lang="en-US" sz="1200" dirty="0" smtClean="0"/>
              <a:t> (curve PEVR).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err="1" smtClean="0"/>
              <a:t>Secondo</a:t>
            </a:r>
            <a:r>
              <a:rPr lang="en-US" sz="1200" dirty="0" smtClean="0"/>
              <a:t> step: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utilizzano</a:t>
            </a:r>
            <a:r>
              <a:rPr lang="en-US" sz="1200" dirty="0" smtClean="0"/>
              <a:t> </a:t>
            </a:r>
            <a:r>
              <a:rPr lang="en-US" sz="1200" dirty="0" err="1" smtClean="0"/>
              <a:t>scenari</a:t>
            </a:r>
            <a:r>
              <a:rPr lang="en-US" sz="1200" dirty="0" smtClean="0"/>
              <a:t> </a:t>
            </a:r>
            <a:r>
              <a:rPr lang="en-US" sz="1200" dirty="0" err="1" smtClean="0"/>
              <a:t>futuri</a:t>
            </a:r>
            <a:r>
              <a:rPr lang="en-US" sz="1200" dirty="0" smtClean="0"/>
              <a:t> per </a:t>
            </a:r>
            <a:r>
              <a:rPr lang="en-US" sz="1200" dirty="0" err="1" smtClean="0"/>
              <a:t>stimare</a:t>
            </a:r>
            <a:r>
              <a:rPr lang="en-US" sz="1200" dirty="0" smtClean="0"/>
              <a:t> la </a:t>
            </a:r>
            <a:r>
              <a:rPr lang="en-US" sz="1200" dirty="0" err="1" smtClean="0"/>
              <a:t>probabilità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degli</a:t>
            </a:r>
            <a:r>
              <a:rPr lang="en-US" sz="1200" dirty="0" smtClean="0"/>
              <a:t> </a:t>
            </a:r>
            <a:r>
              <a:rPr lang="en-US" sz="1200" dirty="0" err="1" smtClean="0"/>
              <a:t>eventi</a:t>
            </a:r>
            <a:r>
              <a:rPr lang="en-US" sz="1200" dirty="0" smtClean="0"/>
              <a:t>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possono</a:t>
            </a:r>
            <a:r>
              <a:rPr lang="en-US" sz="1200" dirty="0" smtClean="0"/>
              <a:t> </a:t>
            </a:r>
            <a:r>
              <a:rPr lang="en-US" sz="1200" dirty="0" err="1" smtClean="0"/>
              <a:t>causare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err="1" smtClean="0"/>
              <a:t>Terzo</a:t>
            </a:r>
            <a:r>
              <a:rPr lang="en-US" sz="1200" dirty="0" smtClean="0"/>
              <a:t> step: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utilizzano</a:t>
            </a:r>
            <a:r>
              <a:rPr lang="en-US" sz="1200" dirty="0" smtClean="0"/>
              <a:t> </a:t>
            </a:r>
            <a:r>
              <a:rPr lang="en-US" sz="1200" dirty="0" err="1" smtClean="0"/>
              <a:t>informazioni</a:t>
            </a:r>
            <a:r>
              <a:rPr lang="en-US" sz="1200" dirty="0" smtClean="0"/>
              <a:t> </a:t>
            </a:r>
            <a:r>
              <a:rPr lang="en-US" sz="1200" dirty="0" err="1" smtClean="0"/>
              <a:t>addizionali</a:t>
            </a:r>
            <a:r>
              <a:rPr lang="en-US" sz="1200" dirty="0" smtClean="0"/>
              <a:t> (</a:t>
            </a:r>
            <a:r>
              <a:rPr lang="en-US" sz="1200" dirty="0" err="1" smtClean="0"/>
              <a:t>inclusa</a:t>
            </a:r>
            <a:r>
              <a:rPr lang="en-US" sz="1200" dirty="0" smtClean="0"/>
              <a:t> la “expert knowledge”) per </a:t>
            </a:r>
            <a:r>
              <a:rPr lang="en-US" sz="1200" dirty="0" err="1" smtClean="0"/>
              <a:t>affinare</a:t>
            </a:r>
            <a:r>
              <a:rPr lang="en-US" sz="1200" dirty="0" smtClean="0"/>
              <a:t> la </a:t>
            </a:r>
            <a:r>
              <a:rPr lang="en-US" sz="1200" dirty="0" err="1" smtClean="0"/>
              <a:t>stima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probabilità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cui </a:t>
            </a:r>
            <a:r>
              <a:rPr lang="en-US" sz="1200" dirty="0" err="1" smtClean="0"/>
              <a:t>sopra</a:t>
            </a:r>
            <a:r>
              <a:rPr lang="en-US" sz="1200" dirty="0" smtClean="0"/>
              <a:t>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smtClean="0"/>
              <a:t>Quarto step: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degli</a:t>
            </a:r>
            <a:r>
              <a:rPr lang="en-US" sz="1200" dirty="0" smtClean="0"/>
              <a:t> </a:t>
            </a:r>
            <a:r>
              <a:rPr lang="en-US" sz="1200" dirty="0" err="1" smtClean="0"/>
              <a:t>interventi</a:t>
            </a:r>
            <a:r>
              <a:rPr lang="en-US" sz="1200" dirty="0" smtClean="0"/>
              <a:t> </a:t>
            </a:r>
            <a:r>
              <a:rPr lang="en-US" sz="1200" dirty="0" err="1" smtClean="0"/>
              <a:t>atti</a:t>
            </a:r>
            <a:r>
              <a:rPr lang="en-US" sz="1200" dirty="0" smtClean="0"/>
              <a:t> a </a:t>
            </a:r>
            <a:r>
              <a:rPr lang="en-US" sz="1200" dirty="0" err="1" smtClean="0"/>
              <a:t>ridurre</a:t>
            </a:r>
            <a:r>
              <a:rPr lang="en-US" sz="1200" dirty="0" smtClean="0"/>
              <a:t> la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smtClean="0"/>
              <a:t>La </a:t>
            </a:r>
            <a:r>
              <a:rPr lang="en-US" sz="1200" dirty="0" err="1" smtClean="0"/>
              <a:t>metodologia</a:t>
            </a:r>
            <a:r>
              <a:rPr lang="en-US" sz="1200" dirty="0" smtClean="0"/>
              <a:t> è </a:t>
            </a:r>
            <a:r>
              <a:rPr lang="en-US" sz="1200" dirty="0" err="1" smtClean="0"/>
              <a:t>generale</a:t>
            </a:r>
            <a:r>
              <a:rPr lang="en-US" sz="1200" dirty="0" smtClean="0"/>
              <a:t> ma </a:t>
            </a:r>
            <a:r>
              <a:rPr lang="en-US" sz="1200" dirty="0" err="1" smtClean="0"/>
              <a:t>l’effetto</a:t>
            </a:r>
            <a:r>
              <a:rPr lang="en-US" sz="1200" dirty="0" smtClean="0"/>
              <a:t> del </a:t>
            </a:r>
            <a:r>
              <a:rPr lang="en-US" sz="1200" dirty="0" err="1" smtClean="0"/>
              <a:t>cambiamento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climatico</a:t>
            </a:r>
            <a:r>
              <a:rPr lang="en-US" sz="1200" dirty="0" smtClean="0"/>
              <a:t> è </a:t>
            </a:r>
            <a:r>
              <a:rPr lang="en-US" sz="1200" b="1" dirty="0" smtClean="0"/>
              <a:t>LOCALE</a:t>
            </a:r>
            <a:r>
              <a:rPr lang="en-US" sz="1200" dirty="0" smtClean="0"/>
              <a:t>: </a:t>
            </a:r>
            <a:r>
              <a:rPr lang="en-US" sz="1200" dirty="0" err="1" smtClean="0"/>
              <a:t>l’adattamento</a:t>
            </a:r>
            <a:r>
              <a:rPr lang="en-US" sz="1200" dirty="0" smtClean="0"/>
              <a:t> </a:t>
            </a:r>
            <a:r>
              <a:rPr lang="en-US" sz="1200" dirty="0" err="1" smtClean="0"/>
              <a:t>richiede</a:t>
            </a:r>
            <a:r>
              <a:rPr lang="en-US" sz="1200" dirty="0" smtClean="0"/>
              <a:t> </a:t>
            </a:r>
            <a:r>
              <a:rPr lang="en-US" sz="1200" dirty="0" err="1" smtClean="0"/>
              <a:t>misure</a:t>
            </a:r>
            <a:r>
              <a:rPr lang="en-US" sz="1200" dirty="0" smtClean="0"/>
              <a:t> </a:t>
            </a:r>
            <a:r>
              <a:rPr lang="en-US" sz="1200" b="1" dirty="0" err="1" smtClean="0"/>
              <a:t>targate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sul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caso</a:t>
            </a:r>
            <a:r>
              <a:rPr lang="en-US" sz="1200" b="1" dirty="0" smtClean="0"/>
              <a:t> in </a:t>
            </a:r>
            <a:r>
              <a:rPr lang="en-US" sz="1200" b="1" dirty="0" err="1" smtClean="0"/>
              <a:t>esame</a:t>
            </a:r>
            <a:r>
              <a:rPr lang="en-US" sz="1200" dirty="0" smtClean="0"/>
              <a:t>.</a:t>
            </a:r>
            <a:endParaRPr lang="it-IT" sz="1200" dirty="0" smtClean="0"/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0"/>
            <a:ext cx="1714480" cy="515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Adattamento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171450" y="444460"/>
            <a:ext cx="6696075" cy="36394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L’adattamento</a:t>
            </a:r>
            <a:r>
              <a:rPr lang="en-US" sz="1200" dirty="0" smtClean="0"/>
              <a:t> al </a:t>
            </a:r>
            <a:r>
              <a:rPr lang="en-US" sz="1200" dirty="0" err="1" smtClean="0"/>
              <a:t>cambiamento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climatico</a:t>
            </a:r>
            <a:r>
              <a:rPr lang="en-US" sz="1200" dirty="0" smtClean="0"/>
              <a:t> </a:t>
            </a:r>
            <a:r>
              <a:rPr lang="en-US" sz="1200" dirty="0" err="1" smtClean="0"/>
              <a:t>ed</a:t>
            </a:r>
            <a:r>
              <a:rPr lang="en-US" sz="1200" dirty="0" smtClean="0"/>
              <a:t> </a:t>
            </a:r>
            <a:r>
              <a:rPr lang="en-US" sz="1200" dirty="0" err="1" smtClean="0"/>
              <a:t>alla</a:t>
            </a:r>
            <a:r>
              <a:rPr lang="en-US" sz="1200" dirty="0" smtClean="0"/>
              <a:t> </a:t>
            </a:r>
            <a:r>
              <a:rPr lang="en-US" sz="1200" dirty="0" err="1" smtClean="0"/>
              <a:t>variabilità</a:t>
            </a:r>
            <a:r>
              <a:rPr lang="en-US" sz="1200" dirty="0" smtClean="0"/>
              <a:t> del </a:t>
            </a:r>
            <a:r>
              <a:rPr lang="en-US" sz="1200" dirty="0" err="1" smtClean="0"/>
              <a:t>clima</a:t>
            </a:r>
            <a:r>
              <a:rPr lang="en-US" sz="1200" dirty="0" smtClean="0"/>
              <a:t> in </a:t>
            </a:r>
            <a:r>
              <a:rPr lang="en-US" sz="1200" dirty="0" err="1" smtClean="0"/>
              <a:t>generale</a:t>
            </a:r>
            <a:r>
              <a:rPr lang="en-US" sz="1200" dirty="0" smtClean="0"/>
              <a:t> è </a:t>
            </a:r>
            <a:r>
              <a:rPr lang="en-US" sz="1200" dirty="0" err="1" smtClean="0"/>
              <a:t>una</a:t>
            </a:r>
            <a:r>
              <a:rPr lang="en-US" sz="1200" dirty="0" smtClean="0"/>
              <a:t> </a:t>
            </a:r>
            <a:r>
              <a:rPr lang="en-US" sz="1200" dirty="0" err="1" smtClean="0"/>
              <a:t>necessità</a:t>
            </a:r>
            <a:r>
              <a:rPr lang="en-US" sz="1200" dirty="0" smtClean="0"/>
              <a:t> </a:t>
            </a:r>
            <a:r>
              <a:rPr lang="en-US" sz="1200" dirty="0" err="1" smtClean="0"/>
              <a:t>oggi</a:t>
            </a:r>
            <a:r>
              <a:rPr lang="en-US" sz="1200" dirty="0" smtClean="0"/>
              <a:t> </a:t>
            </a:r>
            <a:r>
              <a:rPr lang="en-US" sz="1200" dirty="0" err="1" smtClean="0"/>
              <a:t>urgente</a:t>
            </a:r>
            <a:r>
              <a:rPr lang="en-US" sz="1200" dirty="0" smtClean="0"/>
              <a:t> in </a:t>
            </a:r>
            <a:r>
              <a:rPr lang="en-US" sz="1200" dirty="0" err="1" smtClean="0"/>
              <a:t>ragione</a:t>
            </a:r>
            <a:r>
              <a:rPr lang="en-US" sz="1200" dirty="0" smtClean="0"/>
              <a:t> </a:t>
            </a:r>
            <a:r>
              <a:rPr lang="en-US" sz="1200" dirty="0" err="1" smtClean="0"/>
              <a:t>dell’accresciuta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ed</a:t>
            </a:r>
            <a:r>
              <a:rPr lang="en-US" sz="1200" dirty="0" smtClean="0"/>
              <a:t> </a:t>
            </a:r>
            <a:r>
              <a:rPr lang="en-US" sz="1200" dirty="0" err="1" smtClean="0"/>
              <a:t>esposizione</a:t>
            </a:r>
            <a:r>
              <a:rPr lang="en-US" sz="1200" dirty="0" smtClean="0"/>
              <a:t> del </a:t>
            </a:r>
            <a:r>
              <a:rPr lang="en-US" sz="1200" dirty="0" err="1" smtClean="0"/>
              <a:t>contesto</a:t>
            </a:r>
            <a:r>
              <a:rPr lang="en-US" sz="1200" dirty="0" smtClean="0"/>
              <a:t> </a:t>
            </a:r>
            <a:r>
              <a:rPr lang="en-US" sz="1200" dirty="0" err="1" smtClean="0"/>
              <a:t>sociale</a:t>
            </a:r>
            <a:r>
              <a:rPr lang="en-US" sz="1200" dirty="0" smtClean="0"/>
              <a:t>.</a:t>
            </a:r>
          </a:p>
          <a:p>
            <a:pPr marL="266700" indent="-266700">
              <a:buFont typeface="Arial" pitchFamily="34" charset="0"/>
              <a:buChar char="•"/>
            </a:pPr>
            <a:endParaRPr lang="en-US" sz="8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smtClean="0"/>
              <a:t>La </a:t>
            </a:r>
            <a:r>
              <a:rPr lang="en-US" sz="1200" dirty="0" err="1" smtClean="0"/>
              <a:t>scienza</a:t>
            </a:r>
            <a:r>
              <a:rPr lang="en-US" sz="1200" dirty="0" smtClean="0"/>
              <a:t> non è </a:t>
            </a:r>
            <a:r>
              <a:rPr lang="en-US" sz="1200" dirty="0" err="1" smtClean="0"/>
              <a:t>ancora</a:t>
            </a:r>
            <a:r>
              <a:rPr lang="en-US" sz="1200" dirty="0" smtClean="0"/>
              <a:t> in </a:t>
            </a:r>
            <a:r>
              <a:rPr lang="en-US" sz="1200" dirty="0" err="1" smtClean="0"/>
              <a:t>grado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prevedere</a:t>
            </a:r>
            <a:r>
              <a:rPr lang="en-US" sz="1200" dirty="0" smtClean="0"/>
              <a:t> </a:t>
            </a:r>
            <a:r>
              <a:rPr lang="en-US" sz="1200" dirty="0" err="1" smtClean="0"/>
              <a:t>l’evoluzione</a:t>
            </a:r>
            <a:r>
              <a:rPr lang="en-US" sz="1200" dirty="0" smtClean="0"/>
              <a:t> del </a:t>
            </a:r>
            <a:r>
              <a:rPr lang="en-US" sz="1200" dirty="0" err="1" smtClean="0"/>
              <a:t>clima</a:t>
            </a:r>
            <a:r>
              <a:rPr lang="en-US" sz="1200" dirty="0" smtClean="0"/>
              <a:t> con </a:t>
            </a:r>
            <a:r>
              <a:rPr lang="en-US" sz="1200" dirty="0" err="1" smtClean="0"/>
              <a:t>l’attendibilità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richiesta</a:t>
            </a:r>
            <a:r>
              <a:rPr lang="en-US" sz="1200" dirty="0" smtClean="0"/>
              <a:t> per la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ingegneristica</a:t>
            </a:r>
            <a:r>
              <a:rPr lang="en-US" sz="1200" dirty="0" smtClean="0"/>
              <a:t>. </a:t>
            </a:r>
          </a:p>
          <a:p>
            <a:pPr marL="266700" indent="-266700">
              <a:buFont typeface="Arial" pitchFamily="34" charset="0"/>
              <a:buChar char="•"/>
            </a:pPr>
            <a:endParaRPr lang="en-US" sz="8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L’approccio</a:t>
            </a:r>
            <a:r>
              <a:rPr lang="en-US" sz="1200" dirty="0" smtClean="0"/>
              <a:t> </a:t>
            </a:r>
            <a:r>
              <a:rPr lang="en-US" sz="1200" dirty="0" err="1" smtClean="0"/>
              <a:t>tradizionale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tipo</a:t>
            </a:r>
            <a:r>
              <a:rPr lang="en-US" sz="1200" dirty="0" smtClean="0"/>
              <a:t> top-down non </a:t>
            </a:r>
            <a:r>
              <a:rPr lang="en-US" sz="1200" dirty="0" err="1" smtClean="0"/>
              <a:t>fornisce</a:t>
            </a:r>
            <a:r>
              <a:rPr lang="en-US" sz="1200" dirty="0" smtClean="0"/>
              <a:t> </a:t>
            </a:r>
            <a:r>
              <a:rPr lang="en-US" sz="1200" dirty="0" err="1" smtClean="0"/>
              <a:t>sufficiente</a:t>
            </a:r>
            <a:r>
              <a:rPr lang="en-US" sz="1200" dirty="0" smtClean="0"/>
              <a:t> </a:t>
            </a:r>
            <a:r>
              <a:rPr lang="en-US" sz="1200" dirty="0" err="1" smtClean="0"/>
              <a:t>supporto</a:t>
            </a:r>
            <a:r>
              <a:rPr lang="en-US" sz="1200" dirty="0" smtClean="0"/>
              <a:t> </a:t>
            </a:r>
            <a:r>
              <a:rPr lang="en-US" sz="1200" dirty="0" err="1" smtClean="0"/>
              <a:t>alla</a:t>
            </a:r>
            <a:r>
              <a:rPr lang="en-US" sz="1200" dirty="0" smtClean="0"/>
              <a:t>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ingegneristica</a:t>
            </a:r>
            <a:r>
              <a:rPr lang="en-US" sz="1200" dirty="0" smtClean="0"/>
              <a:t>.</a:t>
            </a:r>
          </a:p>
          <a:p>
            <a:pPr marL="266700" indent="-266700">
              <a:buFont typeface="Arial" pitchFamily="34" charset="0"/>
              <a:buChar char="•"/>
            </a:pPr>
            <a:endParaRPr lang="en-US" sz="8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L’approccio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tipo</a:t>
            </a:r>
            <a:r>
              <a:rPr lang="en-US" sz="1200" dirty="0" smtClean="0"/>
              <a:t> bottom-up –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contesto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un </a:t>
            </a:r>
            <a:r>
              <a:rPr lang="en-US" sz="1200" dirty="0" err="1" smtClean="0"/>
              <a:t>appropriato</a:t>
            </a:r>
            <a:r>
              <a:rPr lang="en-US" sz="1200" dirty="0" smtClean="0"/>
              <a:t> </a:t>
            </a:r>
            <a:r>
              <a:rPr lang="en-US" sz="1200" dirty="0" err="1" smtClean="0"/>
              <a:t>sistema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supporto</a:t>
            </a:r>
            <a:r>
              <a:rPr lang="en-US" sz="1200" dirty="0" smtClean="0"/>
              <a:t> </a:t>
            </a:r>
            <a:r>
              <a:rPr lang="en-US" sz="1200" dirty="0" err="1" smtClean="0"/>
              <a:t>alle</a:t>
            </a:r>
            <a:r>
              <a:rPr lang="en-US" sz="1200" dirty="0" smtClean="0"/>
              <a:t> </a:t>
            </a:r>
            <a:r>
              <a:rPr lang="en-US" sz="1200" dirty="0" err="1" smtClean="0"/>
              <a:t>decisioni</a:t>
            </a:r>
            <a:r>
              <a:rPr lang="en-US" sz="1200" dirty="0" smtClean="0"/>
              <a:t> –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concentra</a:t>
            </a:r>
            <a:r>
              <a:rPr lang="en-US" sz="1200" dirty="0" smtClean="0"/>
              <a:t> </a:t>
            </a:r>
            <a:r>
              <a:rPr lang="en-US" sz="1200" dirty="0" err="1" smtClean="0"/>
              <a:t>sulla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allo</a:t>
            </a:r>
            <a:r>
              <a:rPr lang="en-US" sz="1200" dirty="0" smtClean="0"/>
              <a:t> </a:t>
            </a:r>
            <a:r>
              <a:rPr lang="en-US" sz="1200" dirty="0" err="1" smtClean="0"/>
              <a:t>stato</a:t>
            </a:r>
            <a:r>
              <a:rPr lang="en-US" sz="1200" dirty="0" smtClean="0"/>
              <a:t> </a:t>
            </a:r>
            <a:r>
              <a:rPr lang="en-US" sz="1200" dirty="0" err="1" smtClean="0"/>
              <a:t>attuale</a:t>
            </a:r>
            <a:r>
              <a:rPr lang="en-US" sz="1200" dirty="0" smtClean="0"/>
              <a:t>, </a:t>
            </a:r>
            <a:r>
              <a:rPr lang="en-US" sz="1200" dirty="0" err="1" smtClean="0"/>
              <a:t>permettendo</a:t>
            </a:r>
            <a:r>
              <a:rPr lang="en-US" sz="1200" dirty="0" smtClean="0"/>
              <a:t> </a:t>
            </a:r>
            <a:r>
              <a:rPr lang="en-US" sz="1200" dirty="0" err="1" smtClean="0"/>
              <a:t>così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identificare</a:t>
            </a:r>
            <a:r>
              <a:rPr lang="en-US" sz="1200" dirty="0" smtClean="0"/>
              <a:t> </a:t>
            </a:r>
            <a:r>
              <a:rPr lang="en-US" sz="1200" dirty="0" err="1" smtClean="0"/>
              <a:t>soluzioni</a:t>
            </a:r>
            <a:r>
              <a:rPr lang="en-US" sz="1200" dirty="0" smtClean="0"/>
              <a:t> no-regret, </a:t>
            </a:r>
            <a:r>
              <a:rPr lang="en-US" sz="1200" dirty="0" err="1" smtClean="0"/>
              <a:t>indispensabili</a:t>
            </a:r>
            <a:r>
              <a:rPr lang="en-US" sz="1200" dirty="0" smtClean="0"/>
              <a:t> per la </a:t>
            </a:r>
            <a:r>
              <a:rPr lang="en-US" sz="1200" dirty="0" err="1" smtClean="0"/>
              <a:t>sostenibilità</a:t>
            </a:r>
            <a:r>
              <a:rPr lang="en-US" sz="1200" dirty="0" smtClean="0"/>
              <a:t>.</a:t>
            </a:r>
          </a:p>
          <a:p>
            <a:pPr marL="266700" indent="-266700">
              <a:buFont typeface="Arial" pitchFamily="34" charset="0"/>
              <a:buChar char="•"/>
            </a:pPr>
            <a:endParaRPr lang="en-US" sz="8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smtClean="0"/>
              <a:t>La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dovrà</a:t>
            </a:r>
            <a:r>
              <a:rPr lang="en-US" sz="1200" dirty="0" smtClean="0"/>
              <a:t> </a:t>
            </a:r>
            <a:r>
              <a:rPr lang="en-US" sz="1200" dirty="0" err="1" smtClean="0"/>
              <a:t>avvalersi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tutte</a:t>
            </a:r>
            <a:r>
              <a:rPr lang="en-US" sz="1200" dirty="0" smtClean="0"/>
              <a:t> le </a:t>
            </a:r>
            <a:r>
              <a:rPr lang="en-US" sz="1200" dirty="0" err="1" smtClean="0"/>
              <a:t>informazioni</a:t>
            </a:r>
            <a:r>
              <a:rPr lang="en-US" sz="1200" dirty="0" smtClean="0"/>
              <a:t> </a:t>
            </a:r>
            <a:r>
              <a:rPr lang="en-US" sz="1200" dirty="0" err="1" smtClean="0"/>
              <a:t>disponibili</a:t>
            </a:r>
            <a:r>
              <a:rPr lang="en-US" sz="1200" dirty="0" smtClean="0"/>
              <a:t>, </a:t>
            </a:r>
            <a:r>
              <a:rPr lang="en-US" sz="1200" dirty="0" err="1" smtClean="0"/>
              <a:t>tenendo</a:t>
            </a:r>
            <a:r>
              <a:rPr lang="en-US" sz="1200" dirty="0" smtClean="0"/>
              <a:t> </a:t>
            </a:r>
            <a:r>
              <a:rPr lang="en-US" sz="1200" dirty="0" err="1" smtClean="0"/>
              <a:t>presente</a:t>
            </a:r>
            <a:r>
              <a:rPr lang="en-US" sz="1200" dirty="0" smtClean="0"/>
              <a:t>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i</a:t>
            </a:r>
            <a:r>
              <a:rPr lang="en-US" sz="1200" dirty="0" smtClean="0"/>
              <a:t> </a:t>
            </a:r>
            <a:r>
              <a:rPr lang="en-US" sz="1200" dirty="0" err="1" smtClean="0"/>
              <a:t>metodi</a:t>
            </a:r>
            <a:r>
              <a:rPr lang="en-US" sz="1200" dirty="0" smtClean="0"/>
              <a:t> </a:t>
            </a:r>
            <a:r>
              <a:rPr lang="en-US" sz="1200" dirty="0" err="1" smtClean="0"/>
              <a:t>classici</a:t>
            </a:r>
            <a:r>
              <a:rPr lang="en-US" sz="1200" dirty="0" smtClean="0"/>
              <a:t> non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superati</a:t>
            </a:r>
            <a:r>
              <a:rPr lang="en-US" sz="1200" dirty="0" smtClean="0"/>
              <a:t> o </a:t>
            </a:r>
            <a:r>
              <a:rPr lang="en-US" sz="1200" dirty="0" err="1" smtClean="0"/>
              <a:t>resi</a:t>
            </a:r>
            <a:r>
              <a:rPr lang="en-US" sz="1200" dirty="0" smtClean="0"/>
              <a:t> </a:t>
            </a:r>
            <a:r>
              <a:rPr lang="en-US" sz="1200" dirty="0" err="1" smtClean="0"/>
              <a:t>incoerenti</a:t>
            </a:r>
            <a:r>
              <a:rPr lang="en-US" sz="1200" dirty="0" smtClean="0"/>
              <a:t> </a:t>
            </a:r>
            <a:r>
              <a:rPr lang="en-US" sz="1200" dirty="0" err="1" smtClean="0"/>
              <a:t>dalla</a:t>
            </a:r>
            <a:r>
              <a:rPr lang="en-US" sz="1200" dirty="0" smtClean="0"/>
              <a:t> </a:t>
            </a:r>
            <a:r>
              <a:rPr lang="en-US" sz="1200" dirty="0" err="1" smtClean="0"/>
              <a:t>presenza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cambiamento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climatico</a:t>
            </a:r>
            <a:r>
              <a:rPr lang="en-US" sz="1200" dirty="0" smtClean="0"/>
              <a:t>. </a:t>
            </a:r>
            <a:r>
              <a:rPr lang="en-US" sz="1200" dirty="0" err="1" smtClean="0"/>
              <a:t>L’integrazione</a:t>
            </a:r>
            <a:r>
              <a:rPr lang="en-US" sz="1200" dirty="0" smtClean="0"/>
              <a:t> del </a:t>
            </a:r>
            <a:r>
              <a:rPr lang="en-US" sz="1200" dirty="0" err="1" smtClean="0"/>
              <a:t>metodo</a:t>
            </a:r>
            <a:r>
              <a:rPr lang="en-US" sz="1200" dirty="0" smtClean="0"/>
              <a:t> </a:t>
            </a:r>
            <a:r>
              <a:rPr lang="en-US" sz="1200" dirty="0" err="1" smtClean="0"/>
              <a:t>classico</a:t>
            </a:r>
            <a:r>
              <a:rPr lang="en-US" sz="1200" dirty="0" smtClean="0"/>
              <a:t> con </a:t>
            </a:r>
            <a:r>
              <a:rPr lang="en-US" sz="1200" dirty="0" err="1" smtClean="0"/>
              <a:t>informazioni</a:t>
            </a:r>
            <a:r>
              <a:rPr lang="en-US" sz="1200" dirty="0" smtClean="0"/>
              <a:t> </a:t>
            </a:r>
            <a:r>
              <a:rPr lang="en-US" sz="1200" dirty="0" err="1" smtClean="0"/>
              <a:t>addizionali</a:t>
            </a:r>
            <a:r>
              <a:rPr lang="en-US" sz="1200" dirty="0" smtClean="0"/>
              <a:t>, </a:t>
            </a:r>
            <a:r>
              <a:rPr lang="en-US" sz="1200" dirty="0" err="1" smtClean="0"/>
              <a:t>fornite</a:t>
            </a:r>
            <a:r>
              <a:rPr lang="en-US" sz="1200" dirty="0" smtClean="0"/>
              <a:t> </a:t>
            </a:r>
            <a:r>
              <a:rPr lang="en-US" sz="1200" dirty="0" err="1" smtClean="0"/>
              <a:t>anche</a:t>
            </a:r>
            <a:r>
              <a:rPr lang="en-US" sz="1200" dirty="0" smtClean="0"/>
              <a:t> </a:t>
            </a:r>
            <a:r>
              <a:rPr lang="en-US" sz="1200" dirty="0" err="1" smtClean="0"/>
              <a:t>da</a:t>
            </a:r>
            <a:r>
              <a:rPr lang="en-US" sz="1200" dirty="0" smtClean="0"/>
              <a:t>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climatici</a:t>
            </a:r>
            <a:r>
              <a:rPr lang="en-US" sz="1200" dirty="0" smtClean="0"/>
              <a:t>, è </a:t>
            </a:r>
            <a:r>
              <a:rPr lang="en-US" sz="1200" dirty="0" err="1" smtClean="0"/>
              <a:t>sicuramente</a:t>
            </a:r>
            <a:r>
              <a:rPr lang="en-US" sz="1200" dirty="0" smtClean="0"/>
              <a:t> la via </a:t>
            </a:r>
            <a:r>
              <a:rPr lang="en-US" sz="1200" dirty="0" err="1" smtClean="0"/>
              <a:t>da</a:t>
            </a:r>
            <a:r>
              <a:rPr lang="en-US" sz="1200" dirty="0" smtClean="0"/>
              <a:t> </a:t>
            </a:r>
            <a:r>
              <a:rPr lang="en-US" sz="1200" dirty="0" err="1" smtClean="0"/>
              <a:t>seguire</a:t>
            </a:r>
            <a:r>
              <a:rPr lang="en-US" sz="1200" dirty="0" smtClean="0"/>
              <a:t>.</a:t>
            </a:r>
          </a:p>
          <a:p>
            <a:pPr marL="266700" indent="-266700"/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8940" y="262874"/>
            <a:ext cx="2115061" cy="216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22244"/>
            <a:ext cx="9144000" cy="132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CONCLUSIONI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stantanea_2019-10-07_17-24-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63" y="1131094"/>
            <a:ext cx="8982075" cy="3281363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31714" y="335077"/>
            <a:ext cx="914400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 smtClean="0"/>
              <a:t>Un </a:t>
            </a:r>
            <a:r>
              <a:rPr lang="en-US" sz="2400" b="1" dirty="0" err="1" smtClean="0"/>
              <a:t>legame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complesso</a:t>
            </a:r>
            <a:endParaRPr lang="en-US" sz="2400" b="1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 E ALLUVIONI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35496" y="717490"/>
            <a:ext cx="5040560" cy="37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dirty="0" err="1" smtClean="0"/>
              <a:t>L’attività</a:t>
            </a:r>
            <a:r>
              <a:rPr lang="en-US" dirty="0" smtClean="0"/>
              <a:t> </a:t>
            </a:r>
            <a:r>
              <a:rPr lang="en-US" dirty="0" err="1" smtClean="0"/>
              <a:t>antropica</a:t>
            </a:r>
            <a:r>
              <a:rPr lang="en-US" dirty="0" smtClean="0"/>
              <a:t> è </a:t>
            </a:r>
            <a:r>
              <a:rPr lang="en-US" dirty="0" err="1" smtClean="0"/>
              <a:t>causa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sz="1600" dirty="0" err="1" smtClean="0"/>
              <a:t>cambiamento</a:t>
            </a:r>
            <a:r>
              <a:rPr lang="en-US" dirty="0" smtClean="0"/>
              <a:t> </a:t>
            </a:r>
            <a:r>
              <a:rPr lang="en-US" dirty="0" err="1" smtClean="0"/>
              <a:t>climatico</a:t>
            </a:r>
            <a:r>
              <a:rPr lang="en-US" dirty="0" smtClean="0"/>
              <a:t> (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pensi</a:t>
            </a:r>
            <a:r>
              <a:rPr lang="en-US" dirty="0" smtClean="0"/>
              <a:t>, per </a:t>
            </a:r>
            <a:r>
              <a:rPr lang="en-US" dirty="0" err="1" smtClean="0"/>
              <a:t>semplicità</a:t>
            </a:r>
            <a:r>
              <a:rPr lang="en-US" dirty="0" smtClean="0"/>
              <a:t>, al </a:t>
            </a:r>
            <a:r>
              <a:rPr lang="en-US" dirty="0" err="1" smtClean="0"/>
              <a:t>microclima</a:t>
            </a:r>
            <a:r>
              <a:rPr lang="en-US" dirty="0" smtClean="0"/>
              <a:t> </a:t>
            </a:r>
            <a:r>
              <a:rPr lang="en-US" dirty="0" err="1" smtClean="0"/>
              <a:t>urbano</a:t>
            </a:r>
            <a:r>
              <a:rPr lang="en-US" dirty="0" smtClean="0"/>
              <a:t>;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veda</a:t>
            </a:r>
            <a:r>
              <a:rPr lang="en-US" dirty="0" smtClean="0"/>
              <a:t>, ad </a:t>
            </a:r>
            <a:r>
              <a:rPr lang="en-US" dirty="0" err="1" smtClean="0"/>
              <a:t>es</a:t>
            </a:r>
            <a:r>
              <a:rPr lang="en-US" dirty="0" smtClean="0"/>
              <a:t>., </a:t>
            </a:r>
            <a:r>
              <a:rPr lang="en-US" dirty="0" err="1" smtClean="0"/>
              <a:t>Paranunzio</a:t>
            </a:r>
            <a:r>
              <a:rPr lang="en-US" dirty="0" smtClean="0"/>
              <a:t>, R., </a:t>
            </a:r>
            <a:r>
              <a:rPr lang="en-US" dirty="0" err="1" smtClean="0"/>
              <a:t>Ceola</a:t>
            </a:r>
            <a:r>
              <a:rPr lang="en-US" dirty="0" smtClean="0"/>
              <a:t>, S., </a:t>
            </a:r>
            <a:r>
              <a:rPr lang="en-US" dirty="0" err="1" smtClean="0"/>
              <a:t>Laio</a:t>
            </a:r>
            <a:r>
              <a:rPr lang="en-US" dirty="0" smtClean="0"/>
              <a:t>, F., &amp; Montanari, A. (2019). Evaluating the effects of urbanization evolution on air temperature trends using nightlight satellite data. Atmosphere, 10(3), 117</a:t>
            </a:r>
            <a:r>
              <a:rPr lang="en-US" dirty="0" smtClean="0"/>
              <a:t>).</a:t>
            </a:r>
            <a:endParaRPr lang="en-US" dirty="0" smtClean="0"/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dirty="0" smtClean="0"/>
              <a:t>Il </a:t>
            </a:r>
            <a:r>
              <a:rPr lang="en-US" dirty="0" err="1" smtClean="0"/>
              <a:t>cambiamento</a:t>
            </a:r>
            <a:r>
              <a:rPr lang="en-US" dirty="0" smtClean="0"/>
              <a:t> </a:t>
            </a:r>
            <a:r>
              <a:rPr lang="en-US" dirty="0" err="1" smtClean="0"/>
              <a:t>climatico</a:t>
            </a:r>
            <a:r>
              <a:rPr lang="en-US" dirty="0" smtClean="0"/>
              <a:t> </a:t>
            </a:r>
            <a:r>
              <a:rPr lang="en-US" dirty="0" err="1" smtClean="0"/>
              <a:t>riduce</a:t>
            </a:r>
            <a:r>
              <a:rPr lang="en-US" dirty="0" smtClean="0"/>
              <a:t> la </a:t>
            </a:r>
            <a:r>
              <a:rPr lang="en-US" dirty="0" err="1" smtClean="0"/>
              <a:t>resilienza</a:t>
            </a:r>
            <a:r>
              <a:rPr lang="en-US" dirty="0" smtClean="0"/>
              <a:t> </a:t>
            </a:r>
            <a:r>
              <a:rPr lang="en-US" dirty="0" err="1" smtClean="0"/>
              <a:t>nei</a:t>
            </a:r>
            <a:r>
              <a:rPr lang="en-US" dirty="0" smtClean="0"/>
              <a:t> </a:t>
            </a:r>
            <a:r>
              <a:rPr lang="en-US" dirty="0" err="1" smtClean="0"/>
              <a:t>confronti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calamità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natura</a:t>
            </a:r>
            <a:r>
              <a:rPr lang="en-US" dirty="0" smtClean="0"/>
              <a:t> </a:t>
            </a:r>
            <a:r>
              <a:rPr lang="en-US" dirty="0" err="1" smtClean="0"/>
              <a:t>idrologica</a:t>
            </a:r>
            <a:r>
              <a:rPr lang="en-US" dirty="0" smtClean="0"/>
              <a:t> e </a:t>
            </a:r>
            <a:r>
              <a:rPr lang="en-US" dirty="0" err="1" smtClean="0"/>
              <a:t>geologica</a:t>
            </a:r>
            <a:r>
              <a:rPr lang="en-US" dirty="0" smtClean="0"/>
              <a:t>.</a:t>
            </a:r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dirty="0" err="1" smtClean="0"/>
              <a:t>Detta</a:t>
            </a:r>
            <a:r>
              <a:rPr lang="en-US" dirty="0" smtClean="0"/>
              <a:t> </a:t>
            </a:r>
            <a:r>
              <a:rPr lang="en-US" dirty="0" err="1" smtClean="0"/>
              <a:t>resilienza</a:t>
            </a:r>
            <a:r>
              <a:rPr lang="en-US" dirty="0" smtClean="0"/>
              <a:t> </a:t>
            </a:r>
            <a:r>
              <a:rPr lang="en-US" dirty="0" err="1" smtClean="0"/>
              <a:t>deve</a:t>
            </a:r>
            <a:r>
              <a:rPr lang="en-US" dirty="0" smtClean="0"/>
              <a:t>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accresciuta</a:t>
            </a:r>
            <a:r>
              <a:rPr lang="en-US" dirty="0" smtClean="0"/>
              <a:t> con </a:t>
            </a:r>
            <a:r>
              <a:rPr lang="en-US" dirty="0" err="1" smtClean="0"/>
              <a:t>misure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adattamento</a:t>
            </a:r>
            <a:r>
              <a:rPr lang="en-US" dirty="0" smtClean="0"/>
              <a:t>.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 – PUNTI </a:t>
            </a:r>
            <a:r>
              <a:rPr lang="it-IT" b="1" dirty="0" err="1" smtClean="0">
                <a:solidFill>
                  <a:schemeClr val="bg1"/>
                </a:solidFill>
              </a:rPr>
              <a:t>DI</a:t>
            </a:r>
            <a:r>
              <a:rPr lang="it-IT" b="1" dirty="0" smtClean="0">
                <a:solidFill>
                  <a:schemeClr val="bg1"/>
                </a:solidFill>
              </a:rPr>
              <a:t> CONVERGENZA</a:t>
            </a:r>
            <a:endParaRPr lang="it-IT" b="1" dirty="0">
              <a:solidFill>
                <a:schemeClr val="bg1"/>
              </a:solidFill>
            </a:endParaRPr>
          </a:p>
        </p:txBody>
      </p:sp>
      <p:pic>
        <p:nvPicPr>
          <p:cNvPr id="27650" name="Picture 2" descr="Atmosphere 10 00117 g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771550"/>
            <a:ext cx="3961185" cy="3534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35496" y="666001"/>
            <a:ext cx="5040560" cy="384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sz="1600" dirty="0" smtClean="0"/>
              <a:t>In </a:t>
            </a:r>
            <a:r>
              <a:rPr lang="en-US" sz="1600" dirty="0" err="1" smtClean="0"/>
              <a:t>quale</a:t>
            </a:r>
            <a:r>
              <a:rPr lang="en-US" sz="1600" dirty="0" smtClean="0"/>
              <a:t> </a:t>
            </a:r>
            <a:r>
              <a:rPr lang="en-US" sz="1600" dirty="0" err="1" smtClean="0"/>
              <a:t>misura</a:t>
            </a:r>
            <a:r>
              <a:rPr lang="en-US" sz="1600" dirty="0" smtClean="0"/>
              <a:t> </a:t>
            </a:r>
            <a:r>
              <a:rPr lang="en-US" sz="1600" dirty="0" err="1" smtClean="0"/>
              <a:t>il</a:t>
            </a:r>
            <a:r>
              <a:rPr lang="en-US" sz="1600" dirty="0" smtClean="0"/>
              <a:t> </a:t>
            </a:r>
            <a:r>
              <a:rPr lang="en-US" sz="1600" dirty="0" err="1" smtClean="0"/>
              <a:t>cambiamento</a:t>
            </a:r>
            <a:r>
              <a:rPr lang="en-US" sz="1600" dirty="0" smtClean="0"/>
              <a:t> </a:t>
            </a:r>
            <a:r>
              <a:rPr lang="en-US" sz="1600" dirty="0" err="1" smtClean="0"/>
              <a:t>climatico</a:t>
            </a:r>
            <a:r>
              <a:rPr lang="en-US" sz="1600" dirty="0" smtClean="0"/>
              <a:t> </a:t>
            </a:r>
            <a:r>
              <a:rPr lang="en-US" sz="1600" dirty="0" err="1" smtClean="0"/>
              <a:t>influisce</a:t>
            </a:r>
            <a:r>
              <a:rPr lang="en-US" sz="1600" dirty="0" smtClean="0"/>
              <a:t> </a:t>
            </a:r>
            <a:r>
              <a:rPr lang="en-US" sz="1600" dirty="0" err="1" smtClean="0"/>
              <a:t>sulle</a:t>
            </a:r>
            <a:r>
              <a:rPr lang="en-US" sz="1600" dirty="0" smtClean="0"/>
              <a:t> </a:t>
            </a:r>
            <a:r>
              <a:rPr lang="en-US" sz="1600" dirty="0" err="1" smtClean="0"/>
              <a:t>piogge</a:t>
            </a:r>
            <a:r>
              <a:rPr lang="en-US" sz="1600" dirty="0" smtClean="0"/>
              <a:t> </a:t>
            </a:r>
            <a:r>
              <a:rPr lang="en-US" sz="1600" dirty="0" err="1" smtClean="0"/>
              <a:t>estreme</a:t>
            </a:r>
            <a:r>
              <a:rPr lang="en-US" sz="1600" dirty="0" smtClean="0"/>
              <a:t> </a:t>
            </a:r>
            <a:r>
              <a:rPr lang="en-US" sz="1600" dirty="0" err="1" smtClean="0"/>
              <a:t>ed</a:t>
            </a:r>
            <a:r>
              <a:rPr lang="en-US" sz="1600" dirty="0" smtClean="0"/>
              <a:t> </a:t>
            </a:r>
            <a:r>
              <a:rPr lang="en-US" sz="1600" dirty="0" err="1" smtClean="0"/>
              <a:t>alluvioni</a:t>
            </a:r>
            <a:r>
              <a:rPr lang="en-US" sz="1600" dirty="0" smtClean="0"/>
              <a:t>?</a:t>
            </a:r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endParaRPr lang="en-US" sz="1600" dirty="0" smtClean="0"/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sz="1600" dirty="0" smtClean="0"/>
              <a:t>Come </a:t>
            </a:r>
            <a:r>
              <a:rPr lang="en-US" sz="1600" dirty="0" err="1" smtClean="0"/>
              <a:t>interagisce</a:t>
            </a:r>
            <a:r>
              <a:rPr lang="en-US" sz="1600" dirty="0" smtClean="0"/>
              <a:t> la </a:t>
            </a:r>
            <a:r>
              <a:rPr lang="en-US" sz="1600" dirty="0" err="1" smtClean="0"/>
              <a:t>variabilità</a:t>
            </a:r>
            <a:r>
              <a:rPr lang="en-US" sz="1600" dirty="0" smtClean="0"/>
              <a:t> </a:t>
            </a:r>
            <a:r>
              <a:rPr lang="en-US" sz="1600" dirty="0" err="1" smtClean="0"/>
              <a:t>naturale</a:t>
            </a:r>
            <a:r>
              <a:rPr lang="en-US" sz="1600" dirty="0" smtClean="0"/>
              <a:t> con </a:t>
            </a:r>
            <a:r>
              <a:rPr lang="en-US" sz="1600" dirty="0" err="1" smtClean="0"/>
              <a:t>il</a:t>
            </a:r>
            <a:r>
              <a:rPr lang="en-US" sz="1600" dirty="0" smtClean="0"/>
              <a:t> </a:t>
            </a:r>
            <a:r>
              <a:rPr lang="en-US" sz="1600" dirty="0" err="1" smtClean="0"/>
              <a:t>cambiamento</a:t>
            </a:r>
            <a:r>
              <a:rPr lang="en-US" sz="1600" dirty="0" smtClean="0"/>
              <a:t> </a:t>
            </a:r>
            <a:r>
              <a:rPr lang="en-US" sz="1600" dirty="0" err="1" smtClean="0"/>
              <a:t>climatico</a:t>
            </a:r>
            <a:r>
              <a:rPr lang="en-US" sz="1600" dirty="0" smtClean="0"/>
              <a:t>?</a:t>
            </a:r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endParaRPr lang="en-US" sz="1600" dirty="0" smtClean="0"/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sz="1600" dirty="0" smtClean="0"/>
              <a:t>A </a:t>
            </a:r>
            <a:r>
              <a:rPr lang="en-US" sz="1600" dirty="0" err="1" smtClean="0"/>
              <a:t>quale</a:t>
            </a:r>
            <a:r>
              <a:rPr lang="en-US" sz="1600" dirty="0" smtClean="0"/>
              <a:t> scenario </a:t>
            </a:r>
            <a:r>
              <a:rPr lang="en-US" sz="1600" dirty="0" err="1" smtClean="0"/>
              <a:t>futuro</a:t>
            </a:r>
            <a:r>
              <a:rPr lang="en-US" sz="1600" dirty="0" smtClean="0"/>
              <a:t> è </a:t>
            </a:r>
            <a:r>
              <a:rPr lang="en-US" sz="1600" dirty="0" err="1" smtClean="0"/>
              <a:t>opportuno</a:t>
            </a:r>
            <a:r>
              <a:rPr lang="en-US" sz="1600" dirty="0" smtClean="0"/>
              <a:t> fare </a:t>
            </a:r>
            <a:r>
              <a:rPr lang="en-US" sz="1600" dirty="0" err="1" smtClean="0"/>
              <a:t>riferimento</a:t>
            </a:r>
            <a:r>
              <a:rPr lang="en-US" sz="1600" dirty="0" smtClean="0"/>
              <a:t>?</a:t>
            </a:r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endParaRPr lang="en-US" sz="1600" dirty="0" smtClean="0"/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sz="1600" dirty="0" smtClean="0"/>
              <a:t>Come </a:t>
            </a:r>
            <a:r>
              <a:rPr lang="en-US" sz="1600" dirty="0" err="1" smtClean="0"/>
              <a:t>si</a:t>
            </a:r>
            <a:r>
              <a:rPr lang="en-US" sz="1600" dirty="0" smtClean="0"/>
              <a:t> </a:t>
            </a:r>
            <a:r>
              <a:rPr lang="en-US" sz="1600" dirty="0" err="1" smtClean="0"/>
              <a:t>può</a:t>
            </a:r>
            <a:r>
              <a:rPr lang="en-US" sz="1600" dirty="0" smtClean="0"/>
              <a:t> </a:t>
            </a:r>
            <a:r>
              <a:rPr lang="en-US" sz="1600" dirty="0" err="1" smtClean="0"/>
              <a:t>stimare</a:t>
            </a:r>
            <a:r>
              <a:rPr lang="en-US" sz="1600" dirty="0" smtClean="0"/>
              <a:t> </a:t>
            </a:r>
            <a:r>
              <a:rPr lang="en-US" sz="1600" dirty="0" err="1" smtClean="0"/>
              <a:t>l’incertezza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scenari</a:t>
            </a:r>
            <a:r>
              <a:rPr lang="en-US" sz="1600" dirty="0" smtClean="0"/>
              <a:t> </a:t>
            </a:r>
            <a:r>
              <a:rPr lang="en-US" sz="1600" dirty="0" err="1" smtClean="0"/>
              <a:t>futuri</a:t>
            </a:r>
            <a:r>
              <a:rPr lang="en-US" sz="1600" dirty="0" smtClean="0"/>
              <a:t>?</a:t>
            </a:r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endParaRPr lang="en-US" sz="1600" dirty="0" smtClean="0"/>
          </a:p>
          <a:p>
            <a:pPr marL="180975" indent="-180975" algn="just">
              <a:spcAft>
                <a:spcPts val="450"/>
              </a:spcAft>
              <a:buFont typeface="Arial" pitchFamily="34" charset="0"/>
              <a:buChar char="•"/>
            </a:pPr>
            <a:r>
              <a:rPr lang="en-US" sz="1600" dirty="0" smtClean="0"/>
              <a:t>Come </a:t>
            </a:r>
            <a:r>
              <a:rPr lang="en-US" sz="1600" dirty="0" err="1" smtClean="0"/>
              <a:t>si</a:t>
            </a:r>
            <a:r>
              <a:rPr lang="en-US" sz="1600" dirty="0" smtClean="0"/>
              <a:t> </a:t>
            </a:r>
            <a:r>
              <a:rPr lang="en-US" sz="1600" dirty="0" err="1" smtClean="0"/>
              <a:t>progettano</a:t>
            </a:r>
            <a:r>
              <a:rPr lang="en-US" sz="1600" dirty="0" smtClean="0"/>
              <a:t> </a:t>
            </a:r>
            <a:r>
              <a:rPr lang="en-US" sz="1600" dirty="0" err="1" smtClean="0"/>
              <a:t>interventi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adattamento</a:t>
            </a:r>
            <a:r>
              <a:rPr lang="en-US" sz="1600" dirty="0" smtClean="0"/>
              <a:t>?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 – INTERROGATIVI APERTI</a:t>
            </a:r>
            <a:endParaRPr lang="it-IT" b="1" dirty="0">
              <a:solidFill>
                <a:schemeClr val="bg1"/>
              </a:solidFill>
            </a:endParaRPr>
          </a:p>
        </p:txBody>
      </p:sp>
      <p:pic>
        <p:nvPicPr>
          <p:cNvPr id="53250" name="Picture 2" descr="https://www.albertomontanari.it/sites/default/files/didattica/sustainabledesign/Global_Warming_Predicti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6128" y="781024"/>
            <a:ext cx="3819008" cy="2726830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5220072" y="3581603"/>
            <a:ext cx="3923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 smtClean="0"/>
              <a:t>Previsioni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di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riscaldamento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globale</a:t>
            </a:r>
            <a:r>
              <a:rPr lang="en-US" sz="1200" b="1" dirty="0" smtClean="0"/>
              <a:t> per lo scenario </a:t>
            </a:r>
            <a:r>
              <a:rPr lang="en-US" sz="1200" b="1" dirty="0" err="1" smtClean="0"/>
              <a:t>di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emissioni</a:t>
            </a:r>
            <a:r>
              <a:rPr lang="en-US" sz="1200" b="1" dirty="0" smtClean="0"/>
              <a:t> </a:t>
            </a:r>
            <a:r>
              <a:rPr lang="en-US" sz="1200" b="1" dirty="0" smtClean="0">
                <a:hlinkClick r:id="rId4"/>
              </a:rPr>
              <a:t>SRES-A2</a:t>
            </a:r>
            <a:r>
              <a:rPr lang="en-US" sz="1200" b="1" dirty="0" smtClean="0"/>
              <a:t>, </a:t>
            </a:r>
            <a:r>
              <a:rPr lang="en-US" sz="1200" b="1" dirty="0" err="1" smtClean="0"/>
              <a:t>rispetto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alla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temperatura</a:t>
            </a:r>
            <a:r>
              <a:rPr lang="en-US" sz="1200" b="1" dirty="0" smtClean="0"/>
              <a:t> media </a:t>
            </a:r>
            <a:r>
              <a:rPr lang="en-US" sz="1200" b="1" dirty="0" err="1" smtClean="0"/>
              <a:t>globale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dell’anno</a:t>
            </a:r>
            <a:r>
              <a:rPr lang="en-US" sz="1200" b="1" dirty="0" smtClean="0"/>
              <a:t> 2000</a:t>
            </a:r>
            <a:r>
              <a:rPr lang="en-US" sz="1200" dirty="0" smtClean="0"/>
              <a:t> </a:t>
            </a:r>
            <a:endParaRPr lang="it-IT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</a:t>
            </a:r>
            <a:r>
              <a:rPr lang="it-IT" b="1" dirty="0" smtClean="0">
                <a:solidFill>
                  <a:schemeClr val="bg1"/>
                </a:solidFill>
              </a:rPr>
              <a:t>temperatura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285734"/>
            <a:ext cx="9398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(</a:t>
            </a:r>
            <a:r>
              <a:rPr lang="en-US" sz="1200" dirty="0" smtClean="0"/>
              <a:t>https://www.albertomontanari.it/?q=climatechange)</a:t>
            </a:r>
            <a:endParaRPr lang="en-US" sz="1200" b="1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75342"/>
            <a:ext cx="2943385" cy="258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ttangolo 13"/>
          <p:cNvSpPr/>
          <p:nvPr/>
        </p:nvSpPr>
        <p:spPr>
          <a:xfrm>
            <a:off x="357158" y="3675665"/>
            <a:ext cx="3214710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800" dirty="0" err="1" smtClean="0"/>
              <a:t>Variazione</a:t>
            </a:r>
            <a:r>
              <a:rPr lang="en-US" sz="800" dirty="0" smtClean="0"/>
              <a:t> </a:t>
            </a:r>
            <a:r>
              <a:rPr lang="en-US" sz="800" dirty="0" err="1" smtClean="0"/>
              <a:t>di</a:t>
            </a:r>
            <a:r>
              <a:rPr lang="en-US" sz="800" dirty="0" smtClean="0"/>
              <a:t> </a:t>
            </a:r>
            <a:r>
              <a:rPr lang="en-US" sz="800" dirty="0" err="1" smtClean="0"/>
              <a:t>temperatura</a:t>
            </a:r>
            <a:r>
              <a:rPr lang="en-US" sz="800" dirty="0" smtClean="0"/>
              <a:t> media </a:t>
            </a:r>
            <a:r>
              <a:rPr lang="en-US" sz="800" dirty="0" err="1" smtClean="0"/>
              <a:t>globale</a:t>
            </a:r>
            <a:r>
              <a:rPr lang="en-US" sz="800" dirty="0" smtClean="0"/>
              <a:t> dal1880 al2017, </a:t>
            </a:r>
            <a:r>
              <a:rPr lang="en-US" sz="800" dirty="0" err="1" smtClean="0"/>
              <a:t>rispetto</a:t>
            </a:r>
            <a:r>
              <a:rPr lang="en-US" sz="800" dirty="0" smtClean="0"/>
              <a:t> </a:t>
            </a:r>
            <a:r>
              <a:rPr lang="en-US" sz="800" dirty="0" err="1" smtClean="0"/>
              <a:t>alla</a:t>
            </a:r>
            <a:r>
              <a:rPr lang="en-US" sz="800" dirty="0" smtClean="0"/>
              <a:t> media1951–1980 mean (14.19 °C) (57.54 °F). In </a:t>
            </a:r>
            <a:r>
              <a:rPr lang="en-US" sz="800" dirty="0" err="1" smtClean="0"/>
              <a:t>nero</a:t>
            </a:r>
            <a:r>
              <a:rPr lang="en-US" sz="800" dirty="0" smtClean="0"/>
              <a:t> è </a:t>
            </a:r>
            <a:r>
              <a:rPr lang="en-US" sz="800" dirty="0" err="1" smtClean="0"/>
              <a:t>indicata</a:t>
            </a:r>
            <a:r>
              <a:rPr lang="en-US" sz="800" dirty="0" smtClean="0"/>
              <a:t> la media </a:t>
            </a:r>
            <a:r>
              <a:rPr lang="en-US" sz="800" dirty="0" err="1" smtClean="0"/>
              <a:t>globale</a:t>
            </a:r>
            <a:r>
              <a:rPr lang="en-US" sz="800" dirty="0" smtClean="0"/>
              <a:t> </a:t>
            </a:r>
            <a:r>
              <a:rPr lang="en-US" sz="800" dirty="0" err="1" smtClean="0"/>
              <a:t>annuale</a:t>
            </a:r>
            <a:r>
              <a:rPr lang="en-US" sz="800" dirty="0" smtClean="0"/>
              <a:t>, in </a:t>
            </a:r>
            <a:r>
              <a:rPr lang="en-US" sz="800" dirty="0" err="1" smtClean="0"/>
              <a:t>rosso</a:t>
            </a:r>
            <a:r>
              <a:rPr lang="en-US" sz="800" dirty="0" smtClean="0"/>
              <a:t> è </a:t>
            </a:r>
            <a:r>
              <a:rPr lang="en-US" sz="800" dirty="0" err="1" smtClean="0"/>
              <a:t>indicata</a:t>
            </a:r>
            <a:r>
              <a:rPr lang="en-US" sz="800" dirty="0" smtClean="0"/>
              <a:t> la </a:t>
            </a:r>
            <a:r>
              <a:rPr lang="en-US" sz="800" dirty="0" err="1" smtClean="0"/>
              <a:t>linea</a:t>
            </a:r>
            <a:r>
              <a:rPr lang="en-US" sz="800" dirty="0" smtClean="0"/>
              <a:t> </a:t>
            </a:r>
            <a:r>
              <a:rPr lang="en-US" sz="800" dirty="0" err="1" smtClean="0"/>
              <a:t>di</a:t>
            </a:r>
            <a:r>
              <a:rPr lang="en-US" sz="800" dirty="0" smtClean="0"/>
              <a:t> </a:t>
            </a:r>
            <a:r>
              <a:rPr lang="en-US" sz="800" dirty="0" err="1" smtClean="0"/>
              <a:t>regressione</a:t>
            </a:r>
            <a:r>
              <a:rPr lang="en-US" sz="800" dirty="0" smtClean="0"/>
              <a:t> locale </a:t>
            </a:r>
            <a:r>
              <a:rPr lang="en-US" sz="800" dirty="0" err="1" smtClean="0"/>
              <a:t>su</a:t>
            </a:r>
            <a:r>
              <a:rPr lang="en-US" sz="800" dirty="0" smtClean="0"/>
              <a:t> 5 </a:t>
            </a:r>
            <a:r>
              <a:rPr lang="en-US" sz="800" dirty="0" err="1" smtClean="0"/>
              <a:t>anni</a:t>
            </a:r>
            <a:r>
              <a:rPr lang="en-US" sz="800" dirty="0" smtClean="0"/>
              <a:t>. By NASA Goddard Institute for Space Studies, Public Domain https://commons.wikimedia.org/w/index.php?curid=24363898).</a:t>
            </a:r>
            <a:endParaRPr lang="it-IT" sz="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843558"/>
            <a:ext cx="4889228" cy="323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ttangolo 7"/>
          <p:cNvSpPr/>
          <p:nvPr/>
        </p:nvSpPr>
        <p:spPr>
          <a:xfrm>
            <a:off x="4143372" y="4064894"/>
            <a:ext cx="4667775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800" dirty="0" smtClean="0"/>
              <a:t>From: Koutsoyiannis, D. (2013). Hydrology and change. </a:t>
            </a:r>
            <a:r>
              <a:rPr lang="en-US" sz="800" i="1" dirty="0" smtClean="0"/>
              <a:t>Hydrological Sciences Journal</a:t>
            </a:r>
            <a:r>
              <a:rPr lang="en-US" sz="800" dirty="0" smtClean="0"/>
              <a:t>, </a:t>
            </a:r>
            <a:r>
              <a:rPr lang="en-US" sz="800" i="1" dirty="0" smtClean="0"/>
              <a:t>58</a:t>
            </a:r>
            <a:r>
              <a:rPr lang="en-US" sz="800" dirty="0" smtClean="0"/>
              <a:t>(6), 1177-1197</a:t>
            </a:r>
            <a:r>
              <a:rPr lang="en-US" sz="800" dirty="0" smtClean="0"/>
              <a:t>. Note that NSSTC reconstruction is based on satellite data that refer to the lower troposphere.</a:t>
            </a:r>
            <a:endParaRPr lang="en-US" sz="800" dirty="0" smtClean="0"/>
          </a:p>
          <a:p>
            <a:endParaRPr lang="it-IT" sz="800" dirty="0"/>
          </a:p>
        </p:txBody>
      </p:sp>
    </p:spTree>
    <p:extLst>
      <p:ext uri="{BB962C8B-B14F-4D97-AF65-F5344CB8AC3E}">
        <p14:creationId xmlns:p14="http://schemas.microsoft.com/office/powerpoint/2010/main" xmlns="" val="301953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326323"/>
            <a:ext cx="91440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200" dirty="0" smtClean="0"/>
              <a:t>(</a:t>
            </a:r>
            <a:r>
              <a:rPr lang="en-US" sz="1200" dirty="0" smtClean="0"/>
              <a:t>https://www.albertomontanari.it/?q=climatechange)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4581525" y="3877328"/>
            <a:ext cx="4324350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sz="900" dirty="0" err="1" smtClean="0"/>
              <a:t>Variazione</a:t>
            </a:r>
            <a:r>
              <a:rPr lang="en-US" sz="900" dirty="0" smtClean="0"/>
              <a:t> </a:t>
            </a:r>
            <a:r>
              <a:rPr lang="en-US" sz="900" dirty="0" err="1" smtClean="0"/>
              <a:t>di</a:t>
            </a:r>
            <a:r>
              <a:rPr lang="en-US" sz="900" dirty="0" smtClean="0"/>
              <a:t> </a:t>
            </a:r>
            <a:r>
              <a:rPr lang="en-US" sz="900" dirty="0" err="1" smtClean="0"/>
              <a:t>livello</a:t>
            </a:r>
            <a:r>
              <a:rPr lang="en-US" sz="900" dirty="0" smtClean="0"/>
              <a:t> del mare </a:t>
            </a:r>
            <a:r>
              <a:rPr lang="en-US" sz="900" dirty="0" err="1" smtClean="0"/>
              <a:t>dalla</a:t>
            </a:r>
            <a:r>
              <a:rPr lang="en-US" sz="900" dirty="0" smtClean="0"/>
              <a:t> fine </a:t>
            </a:r>
            <a:r>
              <a:rPr lang="en-US" sz="900" dirty="0" err="1" smtClean="0"/>
              <a:t>dell’ultima</a:t>
            </a:r>
            <a:r>
              <a:rPr lang="en-US" sz="900" dirty="0" smtClean="0"/>
              <a:t> </a:t>
            </a:r>
            <a:r>
              <a:rPr lang="en-US" sz="900" dirty="0" err="1" smtClean="0"/>
              <a:t>glaciazione</a:t>
            </a:r>
            <a:r>
              <a:rPr lang="en-US" sz="900" dirty="0" smtClean="0"/>
              <a:t>. (https://commons.wikimedia.org/w/index.php?curid=479979).</a:t>
            </a:r>
          </a:p>
          <a:p>
            <a:endParaRPr lang="en-US" sz="900" dirty="0" smtClean="0"/>
          </a:p>
          <a:p>
            <a:endParaRPr lang="it-IT" sz="900" dirty="0"/>
          </a:p>
        </p:txBody>
      </p:sp>
      <p:sp>
        <p:nvSpPr>
          <p:cNvPr id="13" name="Rettangolo 12"/>
          <p:cNvSpPr/>
          <p:nvPr/>
        </p:nvSpPr>
        <p:spPr>
          <a:xfrm>
            <a:off x="228600" y="3867802"/>
            <a:ext cx="4076700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sz="900" dirty="0" err="1" smtClean="0"/>
              <a:t>Ricostruzione</a:t>
            </a:r>
            <a:r>
              <a:rPr lang="en-US" sz="900" dirty="0" smtClean="0"/>
              <a:t> del </a:t>
            </a:r>
            <a:r>
              <a:rPr lang="en-US" sz="900" dirty="0" err="1" smtClean="0"/>
              <a:t>livello</a:t>
            </a:r>
            <a:r>
              <a:rPr lang="en-US" sz="900" dirty="0" smtClean="0"/>
              <a:t> del mare </a:t>
            </a:r>
            <a:r>
              <a:rPr lang="en-US" sz="900" dirty="0" err="1" smtClean="0"/>
              <a:t>globale</a:t>
            </a:r>
            <a:r>
              <a:rPr lang="en-US" sz="900" dirty="0" smtClean="0"/>
              <a:t> </a:t>
            </a:r>
            <a:r>
              <a:rPr lang="en-US" sz="900" dirty="0" err="1" smtClean="0"/>
              <a:t>nel</a:t>
            </a:r>
            <a:r>
              <a:rPr lang="en-US" sz="900" dirty="0" smtClean="0"/>
              <a:t> </a:t>
            </a:r>
            <a:r>
              <a:rPr lang="en-US" sz="900" dirty="0" err="1" smtClean="0"/>
              <a:t>periodo</a:t>
            </a:r>
            <a:r>
              <a:rPr lang="en-US" sz="900" dirty="0" smtClean="0"/>
              <a:t> 1880-2012. La </a:t>
            </a:r>
            <a:r>
              <a:rPr lang="en-US" sz="900" dirty="0" err="1" smtClean="0"/>
              <a:t>linea</a:t>
            </a:r>
            <a:r>
              <a:rPr lang="en-US" sz="900" dirty="0" smtClean="0"/>
              <a:t> </a:t>
            </a:r>
            <a:r>
              <a:rPr lang="en-US" sz="900" dirty="0" err="1" smtClean="0"/>
              <a:t>nera</a:t>
            </a:r>
            <a:r>
              <a:rPr lang="en-US" sz="900" dirty="0" smtClean="0"/>
              <a:t> </a:t>
            </a:r>
            <a:r>
              <a:rPr lang="en-US" sz="900" dirty="0" err="1" smtClean="0"/>
              <a:t>indica</a:t>
            </a:r>
            <a:r>
              <a:rPr lang="en-US" sz="900" dirty="0" smtClean="0"/>
              <a:t> la media mobile </a:t>
            </a:r>
            <a:r>
              <a:rPr lang="en-US" sz="900" dirty="0" err="1" smtClean="0"/>
              <a:t>triennale</a:t>
            </a:r>
            <a:r>
              <a:rPr lang="en-US" sz="900" dirty="0" smtClean="0"/>
              <a:t>. La </a:t>
            </a:r>
            <a:r>
              <a:rPr lang="en-US" sz="900" dirty="0" err="1" smtClean="0"/>
              <a:t>linea</a:t>
            </a:r>
            <a:r>
              <a:rPr lang="en-US" sz="900" dirty="0" smtClean="0"/>
              <a:t> </a:t>
            </a:r>
            <a:r>
              <a:rPr lang="en-US" sz="900" dirty="0" err="1" smtClean="0"/>
              <a:t>rossa</a:t>
            </a:r>
            <a:r>
              <a:rPr lang="en-US" sz="900" dirty="0" smtClean="0"/>
              <a:t> </a:t>
            </a:r>
            <a:r>
              <a:rPr lang="en-US" sz="900" dirty="0" err="1" smtClean="0"/>
              <a:t>indica</a:t>
            </a:r>
            <a:r>
              <a:rPr lang="en-US" sz="900" dirty="0" smtClean="0"/>
              <a:t> </a:t>
            </a:r>
            <a:r>
              <a:rPr lang="en-US" sz="900" dirty="0" err="1" smtClean="0"/>
              <a:t>misure</a:t>
            </a:r>
            <a:r>
              <a:rPr lang="en-US" sz="900" dirty="0" smtClean="0"/>
              <a:t> derivate </a:t>
            </a:r>
            <a:r>
              <a:rPr lang="en-US" sz="900" dirty="0" err="1" smtClean="0"/>
              <a:t>da</a:t>
            </a:r>
            <a:r>
              <a:rPr lang="en-US" sz="900" dirty="0" smtClean="0"/>
              <a:t> </a:t>
            </a:r>
            <a:r>
              <a:rPr lang="en-US" sz="900" dirty="0" err="1" smtClean="0"/>
              <a:t>rilievi</a:t>
            </a:r>
            <a:r>
              <a:rPr lang="en-US" sz="900" dirty="0" smtClean="0"/>
              <a:t> </a:t>
            </a:r>
            <a:r>
              <a:rPr lang="en-US" sz="900" dirty="0" err="1" smtClean="0"/>
              <a:t>da</a:t>
            </a:r>
            <a:r>
              <a:rPr lang="en-US" sz="900" dirty="0" smtClean="0"/>
              <a:t> satellite. (https://commons.wikimedia.org/w/index.php?curid=3003623).</a:t>
            </a:r>
            <a:endParaRPr lang="it-IT" sz="9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2994" y="1091623"/>
            <a:ext cx="3757613" cy="256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823" y="1021375"/>
            <a:ext cx="3681023" cy="270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</a:t>
            </a:r>
            <a:r>
              <a:rPr lang="it-IT" b="1" dirty="0" smtClean="0">
                <a:solidFill>
                  <a:schemeClr val="bg1"/>
                </a:solidFill>
              </a:rPr>
              <a:t>livello del mare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9" name="CasellaDiTesto 6"/>
          <p:cNvSpPr txBox="1">
            <a:spLocks noChangeArrowheads="1"/>
          </p:cNvSpPr>
          <p:nvPr/>
        </p:nvSpPr>
        <p:spPr bwMode="auto">
          <a:xfrm>
            <a:off x="1428728" y="4828047"/>
            <a:ext cx="5673351" cy="1923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E-mail: alberto.montanari@unibo.it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284533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dirty="0" err="1" smtClean="0"/>
              <a:t>Variazioni</a:t>
            </a:r>
            <a:r>
              <a:rPr lang="en-US" b="1" dirty="0" smtClean="0"/>
              <a:t> </a:t>
            </a:r>
            <a:r>
              <a:rPr lang="en-US" b="1" dirty="0" err="1" smtClean="0"/>
              <a:t>previste</a:t>
            </a:r>
            <a:r>
              <a:rPr lang="en-US" b="1" dirty="0" smtClean="0"/>
              <a:t> </a:t>
            </a:r>
            <a:r>
              <a:rPr lang="en-US" b="1" dirty="0" err="1" smtClean="0"/>
              <a:t>di</a:t>
            </a:r>
            <a:r>
              <a:rPr lang="en-US" b="1" dirty="0" smtClean="0"/>
              <a:t> </a:t>
            </a:r>
            <a:r>
              <a:rPr lang="en-US" b="1" dirty="0" err="1" smtClean="0"/>
              <a:t>livello</a:t>
            </a:r>
            <a:r>
              <a:rPr lang="en-US" b="1" dirty="0" smtClean="0"/>
              <a:t> del mare </a:t>
            </a:r>
            <a:r>
              <a:rPr lang="en-US" b="1" dirty="0" err="1" smtClean="0"/>
              <a:t>nel</a:t>
            </a:r>
            <a:r>
              <a:rPr lang="en-US" b="1" dirty="0" smtClean="0"/>
              <a:t> </a:t>
            </a:r>
            <a:r>
              <a:rPr lang="en-US" b="1" dirty="0" err="1" smtClean="0"/>
              <a:t>futuro</a:t>
            </a:r>
            <a:endParaRPr lang="en-US" b="1" dirty="0" smtClean="0"/>
          </a:p>
          <a:p>
            <a:pPr algn="ctr"/>
            <a:r>
              <a:rPr lang="en-US" sz="1200" dirty="0" smtClean="0"/>
              <a:t>(https://www.albertomontanari.it/?q=climatechange)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104775" y="3819525"/>
            <a:ext cx="6496050" cy="34624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900" dirty="0" smtClean="0"/>
              <a:t>IPCC AR5 global temperature and sea level rise projections for 2046-2065 and 2081-2100 [IPCC AR5 WG I Summary for Policy Makers Table SPM.2].</a:t>
            </a:r>
            <a:endParaRPr lang="it-IT" sz="9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3608070"/>
            <a:ext cx="2286000" cy="15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884" y="1094267"/>
            <a:ext cx="6897291" cy="269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ttangolo 8"/>
          <p:cNvSpPr/>
          <p:nvPr/>
        </p:nvSpPr>
        <p:spPr>
          <a:xfrm>
            <a:off x="4276725" y="4857750"/>
            <a:ext cx="260985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en-US" sz="700" dirty="0" smtClean="0"/>
              <a:t>By Dcpeopleandeventsof2017 - Own work, CC BY-SA 4.0, https://commons.wikimedia.org/w/index.php?curid=58573258</a:t>
            </a:r>
            <a:endParaRPr lang="it-IT" sz="7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</a:t>
            </a:r>
            <a:r>
              <a:rPr lang="it-IT" b="1" dirty="0" smtClean="0">
                <a:solidFill>
                  <a:schemeClr val="bg1"/>
                </a:solidFill>
              </a:rPr>
              <a:t>livello del mare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181297" y="339502"/>
            <a:ext cx="8639175" cy="346249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just"/>
            <a:r>
              <a:rPr lang="en-US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Stati</a:t>
            </a:r>
            <a:r>
              <a:rPr lang="en-US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en-US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Uniti</a:t>
            </a:r>
            <a:endParaRPr lang="en-US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109185" y="4396774"/>
            <a:ext cx="7127112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r>
              <a:rPr lang="it-IT" sz="900" dirty="0" smtClean="0"/>
              <a:t> </a:t>
            </a:r>
            <a:r>
              <a:rPr lang="it-IT" sz="900" dirty="0" err="1" smtClean="0"/>
              <a:t>Walsh</a:t>
            </a:r>
            <a:r>
              <a:rPr lang="it-IT" sz="900" dirty="0" smtClean="0"/>
              <a:t>, J., D. </a:t>
            </a:r>
            <a:r>
              <a:rPr lang="it-IT" sz="900" dirty="0" err="1" smtClean="0"/>
              <a:t>Wuebbles</a:t>
            </a:r>
            <a:r>
              <a:rPr lang="it-IT" sz="900" dirty="0" smtClean="0"/>
              <a:t>, K. </a:t>
            </a:r>
            <a:r>
              <a:rPr lang="it-IT" sz="900" dirty="0" err="1" smtClean="0"/>
              <a:t>Hayhoe</a:t>
            </a:r>
            <a:r>
              <a:rPr lang="it-IT" sz="900" dirty="0" smtClean="0"/>
              <a:t>, J. </a:t>
            </a:r>
            <a:r>
              <a:rPr lang="it-IT" sz="900" dirty="0" err="1" smtClean="0"/>
              <a:t>Kossin</a:t>
            </a:r>
            <a:r>
              <a:rPr lang="it-IT" sz="900" dirty="0" smtClean="0"/>
              <a:t>, K. </a:t>
            </a:r>
            <a:r>
              <a:rPr lang="it-IT" sz="900" dirty="0" err="1" smtClean="0"/>
              <a:t>Kunkel</a:t>
            </a:r>
            <a:r>
              <a:rPr lang="it-IT" sz="900" dirty="0" smtClean="0"/>
              <a:t>, G. </a:t>
            </a:r>
            <a:r>
              <a:rPr lang="it-IT" sz="900" dirty="0" err="1" smtClean="0"/>
              <a:t>Stephens</a:t>
            </a:r>
            <a:r>
              <a:rPr lang="it-IT" sz="900" dirty="0" smtClean="0"/>
              <a:t>, P. </a:t>
            </a:r>
            <a:r>
              <a:rPr lang="it-IT" sz="900" dirty="0" err="1" smtClean="0"/>
              <a:t>Thorne</a:t>
            </a:r>
            <a:r>
              <a:rPr lang="it-IT" sz="900" dirty="0" smtClean="0"/>
              <a:t>, R. </a:t>
            </a:r>
            <a:r>
              <a:rPr lang="it-IT" sz="900" dirty="0" err="1" smtClean="0"/>
              <a:t>Vose</a:t>
            </a:r>
            <a:r>
              <a:rPr lang="it-IT" sz="900" dirty="0" smtClean="0"/>
              <a:t>, M. </a:t>
            </a:r>
            <a:r>
              <a:rPr lang="it-IT" sz="900" dirty="0" err="1" smtClean="0"/>
              <a:t>Wehner</a:t>
            </a:r>
            <a:r>
              <a:rPr lang="it-IT" sz="900" dirty="0" smtClean="0"/>
              <a:t>, J. Willis, D. Anderson, </a:t>
            </a:r>
            <a:r>
              <a:rPr lang="en-US" sz="900" dirty="0" smtClean="0"/>
              <a:t>S. </a:t>
            </a:r>
            <a:r>
              <a:rPr lang="en-US" sz="900" dirty="0" err="1" smtClean="0"/>
              <a:t>Doney</a:t>
            </a:r>
            <a:r>
              <a:rPr lang="en-US" sz="900" dirty="0" smtClean="0"/>
              <a:t>, R. Feely, P. </a:t>
            </a:r>
            <a:r>
              <a:rPr lang="en-US" sz="900" dirty="0" err="1" smtClean="0"/>
              <a:t>Hennon</a:t>
            </a:r>
            <a:r>
              <a:rPr lang="en-US" sz="900" dirty="0" smtClean="0"/>
              <a:t>, V. </a:t>
            </a:r>
            <a:r>
              <a:rPr lang="en-US" sz="900" dirty="0" err="1" smtClean="0"/>
              <a:t>Kharin</a:t>
            </a:r>
            <a:r>
              <a:rPr lang="en-US" sz="900" dirty="0" smtClean="0"/>
              <a:t>, T. Knutson, F. </a:t>
            </a:r>
            <a:r>
              <a:rPr lang="en-US" sz="900" dirty="0" err="1" smtClean="0"/>
              <a:t>Landerer</a:t>
            </a:r>
            <a:r>
              <a:rPr lang="en-US" sz="900" dirty="0" smtClean="0"/>
              <a:t>, T. </a:t>
            </a:r>
            <a:r>
              <a:rPr lang="en-US" sz="900" dirty="0" err="1" smtClean="0"/>
              <a:t>Lenton</a:t>
            </a:r>
            <a:r>
              <a:rPr lang="en-US" sz="900" dirty="0" smtClean="0"/>
              <a:t>, J. Kennedy, and R. Somerville, 2014: Ch. 2: Our Changing Climate. Climate Change Impacts in the United States: The Third National Climate Assessment , J. M. </a:t>
            </a:r>
            <a:r>
              <a:rPr lang="en-US" sz="900" dirty="0" err="1" smtClean="0"/>
              <a:t>Melillo</a:t>
            </a:r>
            <a:r>
              <a:rPr lang="en-US" sz="900" dirty="0" smtClean="0"/>
              <a:t>, </a:t>
            </a:r>
            <a:r>
              <a:rPr lang="en-US" sz="900" dirty="0" err="1" smtClean="0"/>
              <a:t>Terese</a:t>
            </a:r>
            <a:r>
              <a:rPr lang="en-US" sz="900" dirty="0" smtClean="0"/>
              <a:t> (T.C.) Richmond, and G. W. </a:t>
            </a:r>
            <a:r>
              <a:rPr lang="en-US" sz="900" dirty="0" err="1" smtClean="0"/>
              <a:t>Yohe</a:t>
            </a:r>
            <a:r>
              <a:rPr lang="en-US" sz="900" dirty="0" smtClean="0"/>
              <a:t>, Eds., U.S. Global Change Research Program, 19-67. doi:10.7930/J0KW5CXT.</a:t>
            </a:r>
            <a:endParaRPr lang="en-US" sz="900" dirty="0" smtClean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63" y="797813"/>
            <a:ext cx="4446112" cy="3392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CasellaDiTesto 18"/>
          <p:cNvSpPr txBox="1"/>
          <p:nvPr/>
        </p:nvSpPr>
        <p:spPr>
          <a:xfrm>
            <a:off x="4716017" y="629706"/>
            <a:ext cx="4320480" cy="36702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u="none" dirty="0" err="1" smtClean="0"/>
              <a:t>Variazione</a:t>
            </a:r>
            <a:r>
              <a:rPr lang="en-US" u="none" dirty="0" smtClean="0"/>
              <a:t> </a:t>
            </a:r>
            <a:r>
              <a:rPr lang="en-US" u="none" dirty="0" err="1" smtClean="0"/>
              <a:t>percentuale</a:t>
            </a:r>
            <a:r>
              <a:rPr lang="en-US" u="none" dirty="0" smtClean="0"/>
              <a:t> del </a:t>
            </a:r>
            <a:r>
              <a:rPr lang="en-US" u="none" dirty="0" err="1" smtClean="0"/>
              <a:t>totale</a:t>
            </a:r>
            <a:r>
              <a:rPr lang="en-US" u="none" dirty="0" smtClean="0"/>
              <a:t> </a:t>
            </a:r>
            <a:r>
              <a:rPr lang="en-US" u="none" dirty="0" err="1" smtClean="0"/>
              <a:t>annuale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precipitazione</a:t>
            </a:r>
            <a:r>
              <a:rPr lang="en-US" u="none" dirty="0" smtClean="0"/>
              <a:t> </a:t>
            </a:r>
            <a:r>
              <a:rPr lang="en-US" u="none" dirty="0" err="1" smtClean="0"/>
              <a:t>dato</a:t>
            </a:r>
            <a:r>
              <a:rPr lang="en-US" u="none" dirty="0" smtClean="0"/>
              <a:t> </a:t>
            </a:r>
            <a:r>
              <a:rPr lang="en-US" u="none" dirty="0" err="1" smtClean="0"/>
              <a:t>dalle</a:t>
            </a:r>
            <a:r>
              <a:rPr lang="en-US" u="none" dirty="0" smtClean="0"/>
              <a:t> </a:t>
            </a:r>
            <a:r>
              <a:rPr lang="en-US" u="none" dirty="0" err="1" smtClean="0"/>
              <a:t>massime</a:t>
            </a:r>
            <a:r>
              <a:rPr lang="en-US" u="none" dirty="0" smtClean="0"/>
              <a:t> </a:t>
            </a:r>
            <a:r>
              <a:rPr lang="en-US" u="none" dirty="0" err="1" smtClean="0"/>
              <a:t>osservazioni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pioggia</a:t>
            </a:r>
            <a:r>
              <a:rPr lang="en-US" u="none" dirty="0" smtClean="0"/>
              <a:t> </a:t>
            </a:r>
            <a:r>
              <a:rPr lang="en-US" u="none" dirty="0" err="1" smtClean="0"/>
              <a:t>nel</a:t>
            </a:r>
            <a:r>
              <a:rPr lang="en-US" u="none" dirty="0" smtClean="0"/>
              <a:t> </a:t>
            </a:r>
            <a:r>
              <a:rPr lang="en-US" u="none" dirty="0" err="1" smtClean="0"/>
              <a:t>periodo</a:t>
            </a:r>
            <a:r>
              <a:rPr lang="en-US" u="none" dirty="0" smtClean="0"/>
              <a:t> 1901-2012, in </a:t>
            </a:r>
            <a:r>
              <a:rPr lang="en-US" u="none" dirty="0" err="1" smtClean="0"/>
              <a:t>numero</a:t>
            </a:r>
            <a:r>
              <a:rPr lang="en-US" u="none" dirty="0" smtClean="0"/>
              <a:t> </a:t>
            </a:r>
            <a:r>
              <a:rPr lang="en-US" u="none" dirty="0" err="1" smtClean="0"/>
              <a:t>pari</a:t>
            </a:r>
            <a:r>
              <a:rPr lang="en-US" u="none" dirty="0" smtClean="0"/>
              <a:t> al 1% del </a:t>
            </a:r>
            <a:r>
              <a:rPr lang="en-US" u="none" dirty="0" err="1" smtClean="0"/>
              <a:t>totale</a:t>
            </a:r>
            <a:r>
              <a:rPr lang="en-US" u="none" dirty="0" smtClean="0"/>
              <a:t>, per </a:t>
            </a:r>
            <a:r>
              <a:rPr lang="en-US" u="none" dirty="0" err="1" smtClean="0"/>
              <a:t>ogni</a:t>
            </a:r>
            <a:r>
              <a:rPr lang="en-US" u="none" dirty="0" smtClean="0"/>
              <a:t> </a:t>
            </a:r>
            <a:r>
              <a:rPr lang="en-US" u="none" dirty="0" err="1" smtClean="0"/>
              <a:t>regione</a:t>
            </a:r>
            <a:r>
              <a:rPr lang="en-US" u="none" dirty="0" smtClean="0"/>
              <a:t>. La </a:t>
            </a:r>
            <a:r>
              <a:rPr lang="en-US" u="none" dirty="0" err="1" smtClean="0"/>
              <a:t>barra</a:t>
            </a:r>
            <a:r>
              <a:rPr lang="en-US" u="none" dirty="0" smtClean="0"/>
              <a:t> a </a:t>
            </a:r>
            <a:r>
              <a:rPr lang="en-US" u="none" dirty="0" err="1" smtClean="0"/>
              <a:t>destra</a:t>
            </a:r>
            <a:r>
              <a:rPr lang="en-US" u="none" dirty="0" smtClean="0"/>
              <a:t> è </a:t>
            </a:r>
            <a:r>
              <a:rPr lang="en-US" u="none" dirty="0" err="1" smtClean="0"/>
              <a:t>riferita</a:t>
            </a:r>
            <a:r>
              <a:rPr lang="en-US" u="none" dirty="0" smtClean="0"/>
              <a:t> al </a:t>
            </a:r>
            <a:r>
              <a:rPr lang="en-US" u="none" dirty="0" err="1" smtClean="0"/>
              <a:t>periodo</a:t>
            </a:r>
            <a:r>
              <a:rPr lang="en-US" u="none" dirty="0" smtClean="0"/>
              <a:t> 2001-2012.</a:t>
            </a:r>
          </a:p>
          <a:p>
            <a:r>
              <a:rPr lang="en-US" dirty="0" smtClean="0"/>
              <a:t>Il </a:t>
            </a:r>
            <a:r>
              <a:rPr lang="en-US" dirty="0" err="1" smtClean="0"/>
              <a:t>massimo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minimo</a:t>
            </a:r>
            <a:r>
              <a:rPr lang="en-US" dirty="0" smtClean="0"/>
              <a:t> </a:t>
            </a:r>
            <a:r>
              <a:rPr lang="en-US" dirty="0" err="1" smtClean="0"/>
              <a:t>valore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scala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ordinate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pari</a:t>
            </a:r>
            <a:r>
              <a:rPr lang="en-US" dirty="0" smtClean="0"/>
              <a:t> a ± 50%.</a:t>
            </a:r>
          </a:p>
          <a:p>
            <a:r>
              <a:rPr lang="en-US" u="none" dirty="0" smtClean="0"/>
              <a:t>La </a:t>
            </a:r>
            <a:r>
              <a:rPr lang="en-US" u="none" dirty="0" err="1" smtClean="0"/>
              <a:t>statistica</a:t>
            </a:r>
            <a:r>
              <a:rPr lang="en-US" u="none" dirty="0" smtClean="0"/>
              <a:t> </a:t>
            </a:r>
            <a:r>
              <a:rPr lang="en-US" u="none" dirty="0" err="1" smtClean="0"/>
              <a:t>tiene</a:t>
            </a:r>
            <a:r>
              <a:rPr lang="en-US" u="none" dirty="0" smtClean="0"/>
              <a:t> </a:t>
            </a:r>
            <a:r>
              <a:rPr lang="en-US" u="none" dirty="0" err="1" smtClean="0"/>
              <a:t>quindi</a:t>
            </a:r>
            <a:r>
              <a:rPr lang="en-US" u="none" dirty="0" smtClean="0"/>
              <a:t> </a:t>
            </a:r>
            <a:r>
              <a:rPr lang="en-US" u="none" dirty="0" err="1" smtClean="0"/>
              <a:t>conto</a:t>
            </a:r>
            <a:r>
              <a:rPr lang="en-US" u="none" dirty="0" smtClean="0"/>
              <a:t> </a:t>
            </a:r>
            <a:r>
              <a:rPr lang="en-US" u="none" dirty="0" err="1" smtClean="0"/>
              <a:t>degli</a:t>
            </a:r>
            <a:r>
              <a:rPr lang="en-US" u="none" dirty="0" smtClean="0"/>
              <a:t> </a:t>
            </a:r>
            <a:r>
              <a:rPr lang="en-US" u="none" dirty="0" err="1" smtClean="0"/>
              <a:t>incrementi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intensità</a:t>
            </a:r>
            <a:r>
              <a:rPr lang="en-US" u="none" dirty="0" smtClean="0"/>
              <a:t> e </a:t>
            </a:r>
            <a:r>
              <a:rPr lang="en-US" u="none" dirty="0" err="1" smtClean="0"/>
              <a:t>frequenza</a:t>
            </a:r>
            <a:r>
              <a:rPr lang="en-US" u="none" dirty="0" smtClean="0"/>
              <a:t> in forma </a:t>
            </a:r>
            <a:r>
              <a:rPr lang="en-US" u="none" dirty="0" err="1" smtClean="0"/>
              <a:t>aggregata</a:t>
            </a:r>
            <a:r>
              <a:rPr lang="en-US" u="none" dirty="0" smtClean="0"/>
              <a:t>.</a:t>
            </a:r>
            <a:endParaRPr lang="it-IT" u="none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precipitazione estrema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EEECE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1949</Words>
  <Application>Microsoft Office PowerPoint</Application>
  <PresentationFormat>Presentazione su schermo (16:9)</PresentationFormat>
  <Paragraphs>147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23</vt:i4>
      </vt:variant>
    </vt:vector>
  </HeadingPairs>
  <TitlesOfParts>
    <vt:vector size="26" baseType="lpstr">
      <vt:lpstr>COPERTINA</vt:lpstr>
      <vt:lpstr>DIAPOSITIVE</vt:lpstr>
      <vt:lpstr>CHIUSURA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“Decision Scaling”</vt:lpstr>
      <vt:lpstr>Diapositiva 23</vt:lpstr>
    </vt:vector>
  </TitlesOfParts>
  <Company>Università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sturno</cp:lastModifiedBy>
  <cp:revision>133</cp:revision>
  <dcterms:created xsi:type="dcterms:W3CDTF">2017-11-13T10:11:35Z</dcterms:created>
  <dcterms:modified xsi:type="dcterms:W3CDTF">2020-02-24T23:17:42Z</dcterms:modified>
</cp:coreProperties>
</file>