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Default Extension="gif" ContentType="image/gif"/>
  <Override PartName="/ppt/notesSlides/notesSlide8.xml" ContentType="application/vnd.openxmlformats-officedocument.presentationml.notesSlide+xml"/>
  <Default Extension="tiff" ContentType="image/tiff"/>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handoutMasterIdLst>
    <p:handoutMasterId r:id="rId20"/>
  </p:handoutMasterIdLst>
  <p:sldIdLst>
    <p:sldId id="359" r:id="rId2"/>
    <p:sldId id="433" r:id="rId3"/>
    <p:sldId id="434" r:id="rId4"/>
    <p:sldId id="435" r:id="rId5"/>
    <p:sldId id="436" r:id="rId6"/>
    <p:sldId id="437" r:id="rId7"/>
    <p:sldId id="379" r:id="rId8"/>
    <p:sldId id="415" r:id="rId9"/>
    <p:sldId id="417" r:id="rId10"/>
    <p:sldId id="421" r:id="rId11"/>
    <p:sldId id="371" r:id="rId12"/>
    <p:sldId id="423" r:id="rId13"/>
    <p:sldId id="426" r:id="rId14"/>
    <p:sldId id="427" r:id="rId15"/>
    <p:sldId id="428" r:id="rId16"/>
    <p:sldId id="425" r:id="rId17"/>
    <p:sldId id="414" r:id="rId18"/>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60" d="100"/>
          <a:sy n="60" d="100"/>
        </p:scale>
        <p:origin x="-1060" y="-52"/>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4572" y="-109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29/07/2019</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7/29/2019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p14="http://schemas.microsoft.com/office/powerpoint/2010/main" xmlns=""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0FE8D984-062A-4AB8-8E69-71E6A199C40D}" type="slidenum">
              <a:rPr lang="it-IT" smtClean="0"/>
              <a:pPr/>
              <a:t>1</a:t>
            </a:fld>
            <a:endParaRPr lang="it-IT"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it-IT" smtClean="0"/>
          </a:p>
        </p:txBody>
      </p:sp>
    </p:spTree>
    <p:extLst>
      <p:ext uri="{BB962C8B-B14F-4D97-AF65-F5344CB8AC3E}">
        <p14:creationId xmlns:p14="http://schemas.microsoft.com/office/powerpoint/2010/main" xmlns="" val="31339237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12</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13</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14</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15</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16</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2</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3</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4</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5</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6</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7</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8</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11</a:t>
            </a:fld>
            <a:endParaRPr lang="it-IT"/>
          </a:p>
        </p:txBody>
      </p:sp>
    </p:spTree>
    <p:extLst>
      <p:ext uri="{BB962C8B-B14F-4D97-AF65-F5344CB8AC3E}">
        <p14:creationId xmlns:p14="http://schemas.microsoft.com/office/powerpoint/2010/main" xmlns="" val="29304083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pic>
        <p:nvPicPr>
          <p:cNvPr id="11" name="Picture 4"/>
          <p:cNvPicPr>
            <a:picLocks noChangeAspect="1" noChangeArrowheads="1"/>
          </p:cNvPicPr>
          <p:nvPr userDrawn="1"/>
        </p:nvPicPr>
        <p:blipFill>
          <a:blip r:embed="rId2"/>
          <a:srcRect/>
          <a:stretch>
            <a:fillRect/>
          </a:stretch>
        </p:blipFill>
        <p:spPr bwMode="auto">
          <a:xfrm>
            <a:off x="7939313" y="550638"/>
            <a:ext cx="4296229" cy="6343964"/>
          </a:xfrm>
          <a:prstGeom prst="rect">
            <a:avLst/>
          </a:prstGeom>
          <a:noFill/>
          <a:ln w="9525">
            <a:noFill/>
            <a:miter lim="800000"/>
            <a:headEnd/>
            <a:tailEnd/>
          </a:ln>
          <a:effectLst/>
        </p:spPr>
      </p:pic>
      <p:pic>
        <p:nvPicPr>
          <p:cNvPr id="1029" name="Picture 5"/>
          <p:cNvPicPr>
            <a:picLocks noChangeAspect="1" noChangeArrowheads="1"/>
          </p:cNvPicPr>
          <p:nvPr userDrawn="1"/>
        </p:nvPicPr>
        <p:blipFill>
          <a:blip r:embed="rId3"/>
          <a:srcRect/>
          <a:stretch>
            <a:fillRect/>
          </a:stretch>
        </p:blipFill>
        <p:spPr bwMode="auto">
          <a:xfrm>
            <a:off x="-537029" y="5638800"/>
            <a:ext cx="13164457" cy="1219200"/>
          </a:xfrm>
          <a:prstGeom prst="rect">
            <a:avLst/>
          </a:prstGeom>
          <a:noFill/>
          <a:ln w="9525">
            <a:noFill/>
            <a:miter lim="800000"/>
            <a:headEnd/>
            <a:tailEnd/>
          </a:ln>
          <a:effectLst/>
        </p:spPr>
      </p:pic>
      <p:sp>
        <p:nvSpPr>
          <p:cNvPr id="12" name="CasellaDiTesto 11"/>
          <p:cNvSpPr txBox="1"/>
          <p:nvPr userDrawn="1"/>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13" name="Picture 4"/>
          <p:cNvPicPr>
            <a:picLocks noChangeAspect="1" noChangeArrowheads="1"/>
          </p:cNvPicPr>
          <p:nvPr userDrawn="1"/>
        </p:nvPicPr>
        <p:blipFill>
          <a:blip r:embed="rId4"/>
          <a:srcRect/>
          <a:stretch>
            <a:fillRect/>
          </a:stretch>
        </p:blipFill>
        <p:spPr bwMode="auto">
          <a:xfrm>
            <a:off x="0" y="0"/>
            <a:ext cx="1411553" cy="1088571"/>
          </a:xfrm>
          <a:prstGeom prst="rect">
            <a:avLst/>
          </a:prstGeom>
          <a:noFill/>
          <a:ln w="9525">
            <a:noFill/>
            <a:miter lim="800000"/>
            <a:headEnd/>
            <a:tailEnd/>
          </a:ln>
          <a:effectLst/>
        </p:spPr>
      </p:pic>
      <p:pic>
        <p:nvPicPr>
          <p:cNvPr id="1026" name="Picture 2"/>
          <p:cNvPicPr>
            <a:picLocks noChangeAspect="1" noChangeArrowheads="1"/>
          </p:cNvPicPr>
          <p:nvPr userDrawn="1"/>
        </p:nvPicPr>
        <p:blipFill>
          <a:blip r:embed="rId5"/>
          <a:srcRect/>
          <a:stretch>
            <a:fillRect/>
          </a:stretch>
        </p:blipFill>
        <p:spPr bwMode="auto">
          <a:xfrm>
            <a:off x="3908424" y="0"/>
            <a:ext cx="2746375" cy="962810"/>
          </a:xfrm>
          <a:prstGeom prst="rect">
            <a:avLst/>
          </a:prstGeom>
          <a:noFill/>
          <a:ln w="9525">
            <a:noFill/>
            <a:miter lim="800000"/>
            <a:headEnd/>
            <a:tailEnd/>
          </a:ln>
          <a:effectLst/>
        </p:spPr>
      </p:pic>
      <p:pic>
        <p:nvPicPr>
          <p:cNvPr id="1027" name="Picture 3"/>
          <p:cNvPicPr>
            <a:picLocks noChangeAspect="1" noChangeArrowheads="1"/>
          </p:cNvPicPr>
          <p:nvPr userDrawn="1"/>
        </p:nvPicPr>
        <p:blipFill>
          <a:blip r:embed="rId6"/>
          <a:srcRect/>
          <a:stretch>
            <a:fillRect/>
          </a:stretch>
        </p:blipFill>
        <p:spPr bwMode="auto">
          <a:xfrm>
            <a:off x="8701088" y="0"/>
            <a:ext cx="3476625" cy="438150"/>
          </a:xfrm>
          <a:prstGeom prst="rect">
            <a:avLst/>
          </a:prstGeom>
          <a:noFill/>
          <a:ln w="9525">
            <a:noFill/>
            <a:miter lim="800000"/>
            <a:headEnd/>
            <a:tailEnd/>
          </a:ln>
          <a:effectLst/>
        </p:spPr>
      </p:pic>
      <p:pic>
        <p:nvPicPr>
          <p:cNvPr id="1028" name="Picture 4"/>
          <p:cNvPicPr>
            <a:picLocks noChangeAspect="1" noChangeArrowheads="1"/>
          </p:cNvPicPr>
          <p:nvPr userDrawn="1"/>
        </p:nvPicPr>
        <p:blipFill>
          <a:blip r:embed="rId7"/>
          <a:srcRect/>
          <a:stretch>
            <a:fillRect/>
          </a:stretch>
        </p:blipFill>
        <p:spPr bwMode="auto">
          <a:xfrm>
            <a:off x="8720138" y="425450"/>
            <a:ext cx="3438525" cy="419100"/>
          </a:xfrm>
          <a:prstGeom prst="rect">
            <a:avLst/>
          </a:prstGeom>
          <a:noFill/>
          <a:ln w="9525">
            <a:noFill/>
            <a:miter lim="800000"/>
            <a:headEnd/>
            <a:tailEnd/>
          </a:ln>
          <a:effectLst/>
        </p:spPr>
      </p:pic>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le Slide Option 7">
    <p:spTree>
      <p:nvGrpSpPr>
        <p:cNvPr id="1" name=""/>
        <p:cNvGrpSpPr/>
        <p:nvPr/>
      </p:nvGrpSpPr>
      <p:grpSpPr>
        <a:xfrm>
          <a:off x="0" y="0"/>
          <a:ext cx="0" cy="0"/>
          <a:chOff x="0" y="0"/>
          <a:chExt cx="0" cy="0"/>
        </a:xfrm>
      </p:grpSpPr>
      <p:pic>
        <p:nvPicPr>
          <p:cNvPr id="13" name="Picture 4"/>
          <p:cNvPicPr>
            <a:picLocks noChangeAspect="1" noChangeArrowheads="1"/>
          </p:cNvPicPr>
          <p:nvPr userDrawn="1"/>
        </p:nvPicPr>
        <p:blipFill>
          <a:blip r:embed="rId2"/>
          <a:srcRect/>
          <a:stretch>
            <a:fillRect/>
          </a:stretch>
        </p:blipFill>
        <p:spPr bwMode="auto">
          <a:xfrm>
            <a:off x="0" y="0"/>
            <a:ext cx="1411553" cy="1088571"/>
          </a:xfrm>
          <a:prstGeom prst="rect">
            <a:avLst/>
          </a:prstGeom>
          <a:noFill/>
          <a:ln w="9525">
            <a:noFill/>
            <a:miter lim="800000"/>
            <a:headEnd/>
            <a:tailEnd/>
          </a:ln>
          <a:effectLst/>
        </p:spPr>
      </p:pic>
      <p:pic>
        <p:nvPicPr>
          <p:cNvPr id="1026" name="Picture 2"/>
          <p:cNvPicPr>
            <a:picLocks noChangeAspect="1" noChangeArrowheads="1"/>
          </p:cNvPicPr>
          <p:nvPr userDrawn="1"/>
        </p:nvPicPr>
        <p:blipFill>
          <a:blip r:embed="rId3"/>
          <a:srcRect/>
          <a:stretch>
            <a:fillRect/>
          </a:stretch>
        </p:blipFill>
        <p:spPr bwMode="auto">
          <a:xfrm>
            <a:off x="9394825" y="0"/>
            <a:ext cx="2746375" cy="962810"/>
          </a:xfrm>
          <a:prstGeom prst="rect">
            <a:avLst/>
          </a:prstGeom>
          <a:noFill/>
          <a:ln w="9525">
            <a:noFill/>
            <a:miter lim="800000"/>
            <a:headEnd/>
            <a:tailEnd/>
          </a:ln>
          <a:effectLst/>
        </p:spPr>
      </p:pic>
    </p:spTree>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Slide Option 7">
    <p:spTree>
      <p:nvGrpSpPr>
        <p:cNvPr id="1" name=""/>
        <p:cNvGrpSpPr/>
        <p:nvPr/>
      </p:nvGrpSpPr>
      <p:grpSpPr>
        <a:xfrm>
          <a:off x="0" y="0"/>
          <a:ext cx="0" cy="0"/>
          <a:chOff x="0" y="0"/>
          <a:chExt cx="0" cy="0"/>
        </a:xfrm>
      </p:grpSpPr>
      <p:pic>
        <p:nvPicPr>
          <p:cNvPr id="13" name="Picture 4"/>
          <p:cNvPicPr>
            <a:picLocks noChangeAspect="1" noChangeArrowheads="1"/>
          </p:cNvPicPr>
          <p:nvPr userDrawn="1"/>
        </p:nvPicPr>
        <p:blipFill>
          <a:blip r:embed="rId2"/>
          <a:srcRect/>
          <a:stretch>
            <a:fillRect/>
          </a:stretch>
        </p:blipFill>
        <p:spPr bwMode="auto">
          <a:xfrm>
            <a:off x="0" y="0"/>
            <a:ext cx="1411553" cy="1088571"/>
          </a:xfrm>
          <a:prstGeom prst="rect">
            <a:avLst/>
          </a:prstGeom>
          <a:noFill/>
          <a:ln w="9525">
            <a:noFill/>
            <a:miter lim="800000"/>
            <a:headEnd/>
            <a:tailEnd/>
          </a:ln>
          <a:effectLst/>
        </p:spPr>
      </p:pic>
      <p:pic>
        <p:nvPicPr>
          <p:cNvPr id="1026" name="Picture 2"/>
          <p:cNvPicPr>
            <a:picLocks noChangeAspect="1" noChangeArrowheads="1"/>
          </p:cNvPicPr>
          <p:nvPr userDrawn="1"/>
        </p:nvPicPr>
        <p:blipFill>
          <a:blip r:embed="rId3"/>
          <a:srcRect/>
          <a:stretch>
            <a:fillRect/>
          </a:stretch>
        </p:blipFill>
        <p:spPr bwMode="auto">
          <a:xfrm>
            <a:off x="9394825" y="0"/>
            <a:ext cx="2746375" cy="962810"/>
          </a:xfrm>
          <a:prstGeom prst="rect">
            <a:avLst/>
          </a:prstGeom>
          <a:noFill/>
          <a:ln w="9525">
            <a:noFill/>
            <a:miter lim="800000"/>
            <a:headEnd/>
            <a:tailEnd/>
          </a:ln>
          <a:effectLst/>
        </p:spPr>
      </p:pic>
      <p:pic>
        <p:nvPicPr>
          <p:cNvPr id="4" name="Picture 5"/>
          <p:cNvPicPr>
            <a:picLocks noChangeAspect="1" noChangeArrowheads="1"/>
          </p:cNvPicPr>
          <p:nvPr userDrawn="1"/>
        </p:nvPicPr>
        <p:blipFill>
          <a:blip r:embed="rId4"/>
          <a:srcRect/>
          <a:stretch>
            <a:fillRect/>
          </a:stretch>
        </p:blipFill>
        <p:spPr bwMode="auto">
          <a:xfrm>
            <a:off x="-584199" y="5638800"/>
            <a:ext cx="13211628" cy="1219200"/>
          </a:xfrm>
          <a:prstGeom prst="rect">
            <a:avLst/>
          </a:prstGeom>
          <a:noFill/>
          <a:ln w="9525">
            <a:noFill/>
            <a:miter lim="800000"/>
            <a:headEnd/>
            <a:tailEnd/>
          </a:ln>
          <a:effectLst/>
        </p:spPr>
      </p:pic>
    </p:spTree>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pic>
        <p:nvPicPr>
          <p:cNvPr id="1029" name="Picture 5"/>
          <p:cNvPicPr>
            <a:picLocks noChangeAspect="1" noChangeArrowheads="1"/>
          </p:cNvPicPr>
          <p:nvPr userDrawn="1"/>
        </p:nvPicPr>
        <p:blipFill>
          <a:blip r:embed="rId2"/>
          <a:srcRect/>
          <a:stretch>
            <a:fillRect/>
          </a:stretch>
        </p:blipFill>
        <p:spPr bwMode="auto">
          <a:xfrm>
            <a:off x="-537029" y="5638800"/>
            <a:ext cx="13164457" cy="1219200"/>
          </a:xfrm>
          <a:prstGeom prst="rect">
            <a:avLst/>
          </a:prstGeom>
          <a:noFill/>
          <a:ln w="9525">
            <a:noFill/>
            <a:miter lim="800000"/>
            <a:headEnd/>
            <a:tailEnd/>
          </a:ln>
          <a:effectLst/>
        </p:spPr>
      </p:pic>
      <p:sp>
        <p:nvSpPr>
          <p:cNvPr id="8" name="Line 26"/>
          <p:cNvSpPr>
            <a:spLocks noChangeShapeType="1"/>
          </p:cNvSpPr>
          <p:nvPr userDrawn="1"/>
        </p:nvSpPr>
        <p:spPr bwMode="auto">
          <a:xfrm rot="-720000" flipH="1">
            <a:off x="9091" y="1249"/>
            <a:ext cx="160700" cy="752835"/>
          </a:xfrm>
          <a:prstGeom prst="line">
            <a:avLst/>
          </a:prstGeom>
          <a:noFill/>
          <a:ln w="190500">
            <a:solidFill>
              <a:srgbClr val="CC0000"/>
            </a:solidFill>
            <a:round/>
            <a:headEnd/>
            <a:tailEnd/>
          </a:ln>
          <a:effectLst/>
        </p:spPr>
        <p:txBody>
          <a:bodyPr/>
          <a:lstStyle/>
          <a:p>
            <a:pPr>
              <a:defRPr/>
            </a:pPr>
            <a:endParaRPr lang="it-IT"/>
          </a:p>
        </p:txBody>
      </p:sp>
      <p:sp>
        <p:nvSpPr>
          <p:cNvPr id="12" name="CasellaDiTesto 11"/>
          <p:cNvSpPr txBox="1"/>
          <p:nvPr userDrawn="1"/>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Option 7">
    <p:spTree>
      <p:nvGrpSpPr>
        <p:cNvPr id="1" name=""/>
        <p:cNvGrpSpPr/>
        <p:nvPr/>
      </p:nvGrpSpPr>
      <p:grpSpPr>
        <a:xfrm>
          <a:off x="0" y="0"/>
          <a:ext cx="0" cy="0"/>
          <a:chOff x="0" y="0"/>
          <a:chExt cx="0" cy="0"/>
        </a:xfrm>
      </p:grpSpPr>
      <p:pic>
        <p:nvPicPr>
          <p:cNvPr id="1029" name="Picture 5"/>
          <p:cNvPicPr>
            <a:picLocks noChangeAspect="1" noChangeArrowheads="1"/>
          </p:cNvPicPr>
          <p:nvPr userDrawn="1"/>
        </p:nvPicPr>
        <p:blipFill>
          <a:blip r:embed="rId2"/>
          <a:srcRect/>
          <a:stretch>
            <a:fillRect/>
          </a:stretch>
        </p:blipFill>
        <p:spPr bwMode="auto">
          <a:xfrm>
            <a:off x="-584199" y="5638800"/>
            <a:ext cx="13211628" cy="1219200"/>
          </a:xfrm>
          <a:prstGeom prst="rect">
            <a:avLst/>
          </a:prstGeom>
          <a:noFill/>
          <a:ln w="9525">
            <a:noFill/>
            <a:miter lim="800000"/>
            <a:headEnd/>
            <a:tailEnd/>
          </a:ln>
          <a:effectLst/>
        </p:spPr>
      </p:pic>
      <p:sp>
        <p:nvSpPr>
          <p:cNvPr id="12" name="CasellaDiTesto 11"/>
          <p:cNvSpPr txBox="1"/>
          <p:nvPr userDrawn="1"/>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kern="1200" dirty="0" smtClean="0">
                <a:solidFill>
                  <a:schemeClr val="tx1"/>
                </a:solidFill>
                <a:latin typeface="+mn-lt"/>
                <a:ea typeface="+mn-ea"/>
                <a:cs typeface="+mn-cs"/>
              </a:rPr>
              <a:t>www.albertomontanari.it – E-mail: alberto.montanari@unibo.it</a:t>
            </a:r>
          </a:p>
        </p:txBody>
      </p:sp>
    </p:spTree>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Option 7">
    <p:spTree>
      <p:nvGrpSpPr>
        <p:cNvPr id="1" name=""/>
        <p:cNvGrpSpPr/>
        <p:nvPr/>
      </p:nvGrpSpPr>
      <p:grpSpPr>
        <a:xfrm>
          <a:off x="0" y="0"/>
          <a:ext cx="0" cy="0"/>
          <a:chOff x="0" y="0"/>
          <a:chExt cx="0" cy="0"/>
        </a:xfrm>
      </p:grpSpPr>
      <p:sp>
        <p:nvSpPr>
          <p:cNvPr id="8" name="Line 26"/>
          <p:cNvSpPr>
            <a:spLocks noChangeShapeType="1"/>
          </p:cNvSpPr>
          <p:nvPr userDrawn="1"/>
        </p:nvSpPr>
        <p:spPr bwMode="auto">
          <a:xfrm rot="180000">
            <a:off x="71825" y="-24"/>
            <a:ext cx="50769" cy="1000132"/>
          </a:xfrm>
          <a:prstGeom prst="line">
            <a:avLst/>
          </a:prstGeom>
          <a:noFill/>
          <a:ln w="190500">
            <a:solidFill>
              <a:srgbClr val="CC0000"/>
            </a:solidFill>
            <a:round/>
            <a:headEnd/>
            <a:tailEnd/>
          </a:ln>
          <a:effectLst/>
        </p:spPr>
        <p:txBody>
          <a:bodyPr/>
          <a:lstStyle/>
          <a:p>
            <a:pPr>
              <a:defRPr/>
            </a:pPr>
            <a:endParaRPr lang="it-IT"/>
          </a:p>
        </p:txBody>
      </p:sp>
      <p:sp>
        <p:nvSpPr>
          <p:cNvPr id="12" name="CasellaDiTesto 11"/>
          <p:cNvSpPr txBox="1"/>
          <p:nvPr userDrawn="1"/>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8"/>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B761B85-93D3-564F-87C3-3392DEB2E498}" type="datetime1">
              <a:rPr lang="x-none" smtClean="0"/>
              <a:pPr/>
              <a:t>29/07/2019</a:t>
            </a:fld>
            <a:endParaRPr lang="en-US"/>
          </a:p>
        </p:txBody>
      </p:sp>
      <p:sp>
        <p:nvSpPr>
          <p:cNvPr id="5" name="Footer Placeholder 4"/>
          <p:cNvSpPr>
            <a:spLocks noGrp="1"/>
          </p:cNvSpPr>
          <p:nvPr>
            <p:ph type="ftr" sz="quarter" idx="3"/>
          </p:nvPr>
        </p:nvSpPr>
        <p:spPr>
          <a:xfrm>
            <a:off x="4165600" y="6356358"/>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8"/>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44F923B-FC71-9144-8FBA-BE66D401AE12}" type="slidenum">
              <a:rPr lang="en-US" smtClean="0"/>
              <a:pPr/>
              <a:t>‹N›</a:t>
            </a:fld>
            <a:endParaRPr lang="en-US"/>
          </a:p>
        </p:txBody>
      </p:sp>
    </p:spTree>
    <p:extLst>
      <p:ext uri="{BB962C8B-B14F-4D97-AF65-F5344CB8AC3E}">
        <p14:creationId xmlns:p14="http://schemas.microsoft.com/office/powerpoint/2010/main" xmlns="" val="806877282"/>
      </p:ext>
    </p:extLst>
  </p:cSld>
  <p:clrMap bg1="lt1" tx1="dk1" bg2="lt2" tx2="dk2" accent1="accent1" accent2="accent2" accent3="accent3" accent4="accent4" accent5="accent5" accent6="accent6" hlink="hlink" folHlink="folHlink"/>
  <p:sldLayoutIdLst>
    <p:sldLayoutId id="2147483696" r:id="rId1"/>
    <p:sldLayoutId id="2147483706" r:id="rId2"/>
    <p:sldLayoutId id="2147483707" r:id="rId3"/>
    <p:sldLayoutId id="2147483704" r:id="rId4"/>
    <p:sldLayoutId id="2147483700" r:id="rId5"/>
    <p:sldLayoutId id="2147483701" r:id="rId6"/>
    <p:sldLayoutId id="2147483698" r:id="rId7"/>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3.emf"/><Relationship Id="rId4" Type="http://schemas.openxmlformats.org/officeDocument/2006/relationships/image" Target="../media/image22.emf"/></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iea.org/weo2017/"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1.gif"/><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7"/>
          <p:cNvSpPr txBox="1">
            <a:spLocks noChangeArrowheads="1"/>
          </p:cNvSpPr>
          <p:nvPr/>
        </p:nvSpPr>
        <p:spPr bwMode="auto">
          <a:xfrm>
            <a:off x="215900" y="1547095"/>
            <a:ext cx="10315905" cy="2616101"/>
          </a:xfrm>
          <a:prstGeom prst="rect">
            <a:avLst/>
          </a:prstGeom>
          <a:noFill/>
          <a:ln w="9525">
            <a:noFill/>
            <a:miter lim="800000"/>
            <a:headEnd/>
            <a:tailEnd/>
          </a:ln>
        </p:spPr>
        <p:txBody>
          <a:bodyPr wrap="square">
            <a:spAutoFit/>
          </a:bodyPr>
          <a:lstStyle/>
          <a:p>
            <a:pPr algn="ctr"/>
            <a:r>
              <a:rPr lang="en-US" sz="60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Water and Life</a:t>
            </a:r>
            <a:r>
              <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 </a:t>
            </a:r>
          </a:p>
          <a:p>
            <a:pPr algn="ctr"/>
            <a:r>
              <a:rPr lang="en-US" sz="28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Celebrating the 100th Anniversary of the </a:t>
            </a:r>
          </a:p>
          <a:p>
            <a:pPr algn="ctr"/>
            <a:r>
              <a:rPr lang="en-US" sz="28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International Union of Geodesy and Geophysics</a:t>
            </a:r>
          </a:p>
          <a:p>
            <a:pPr algn="ctr"/>
            <a:r>
              <a:rPr lang="en-US" sz="2000" b="1" kern="900" dirty="0" smtClean="0">
                <a:ln w="12700">
                  <a:solidFill>
                    <a:schemeClr val="tx2">
                      <a:satMod val="155000"/>
                    </a:schemeClr>
                  </a:solidFill>
                  <a:prstDash val="solid"/>
                </a:ln>
                <a:latin typeface="Arial" pitchFamily="34" charset="0"/>
              </a:rPr>
              <a:t>29 July 2019 - Paris</a:t>
            </a:r>
          </a:p>
          <a:p>
            <a:pPr algn="ctr"/>
            <a:endParaRPr lang="en-US" sz="28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endParaRPr>
          </a:p>
        </p:txBody>
      </p:sp>
      <p:sp>
        <p:nvSpPr>
          <p:cNvPr id="3" name="CasellaDiTesto 2"/>
          <p:cNvSpPr txBox="1"/>
          <p:nvPr/>
        </p:nvSpPr>
        <p:spPr>
          <a:xfrm>
            <a:off x="2280682" y="3908937"/>
            <a:ext cx="6070355" cy="1508105"/>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u="none" dirty="0" err="1" smtClean="0"/>
              <a:t>President</a:t>
            </a:r>
            <a:r>
              <a:rPr lang="it-IT" sz="1600" u="none" dirty="0" smtClean="0"/>
              <a:t>. </a:t>
            </a:r>
            <a:r>
              <a:rPr lang="it-IT" sz="1600" u="none" dirty="0" err="1" smtClean="0"/>
              <a:t>European</a:t>
            </a:r>
            <a:r>
              <a:rPr lang="it-IT" sz="1600" u="none" dirty="0" smtClean="0"/>
              <a:t> </a:t>
            </a:r>
            <a:r>
              <a:rPr lang="it-IT" sz="1600" u="none" dirty="0" err="1" smtClean="0"/>
              <a:t>Geosciences</a:t>
            </a:r>
            <a:r>
              <a:rPr lang="it-IT" sz="1600" u="none" dirty="0" smtClean="0"/>
              <a:t> </a:t>
            </a:r>
            <a:r>
              <a:rPr lang="it-IT" sz="1600" u="none" dirty="0" err="1" smtClean="0"/>
              <a:t>Union</a:t>
            </a:r>
            <a:r>
              <a:rPr lang="it-IT" sz="1600" u="none" dirty="0" smtClean="0"/>
              <a:t> - www.egu.eu</a:t>
            </a:r>
          </a:p>
          <a:p>
            <a:pPr algn="ctr"/>
            <a:endParaRPr lang="it-IT" sz="1600" u="none" dirty="0" smtClean="0"/>
          </a:p>
          <a:p>
            <a:pPr algn="ct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www.albertomontanari.it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7810500" y="1906594"/>
            <a:ext cx="4203700" cy="584775"/>
          </a:xfrm>
          <a:prstGeom prst="rect">
            <a:avLst/>
          </a:prstGeom>
          <a:noFill/>
        </p:spPr>
        <p:txBody>
          <a:bodyPr wrap="square" rtlCol="0" anchor="ctr" anchorCtr="0">
            <a:spAutoFit/>
          </a:bodyPr>
          <a:lstStyle/>
          <a:p>
            <a:pPr algn="ctr"/>
            <a:r>
              <a:rPr lang="en-US" sz="1600" u="none" dirty="0" smtClean="0"/>
              <a:t>Economic damage per unit area [USD/km</a:t>
            </a:r>
            <a:r>
              <a:rPr lang="en-US" sz="1600" u="none" baseline="30000" dirty="0" smtClean="0"/>
              <a:t>2</a:t>
            </a:r>
            <a:r>
              <a:rPr lang="en-US" sz="1600" u="none" dirty="0" smtClean="0"/>
              <a:t>] </a:t>
            </a:r>
            <a:r>
              <a:rPr lang="en-US" sz="1600" u="none" dirty="0" err="1" smtClean="0"/>
              <a:t>vs</a:t>
            </a:r>
            <a:r>
              <a:rPr lang="en-US" sz="1600" u="none" dirty="0" smtClean="0"/>
              <a:t> </a:t>
            </a:r>
            <a:r>
              <a:rPr lang="en-US" sz="1600" u="none" dirty="0" err="1" smtClean="0"/>
              <a:t>spatio</a:t>
            </a:r>
            <a:r>
              <a:rPr lang="en-US" sz="1600" u="none" dirty="0" smtClean="0"/>
              <a:t>-temporal average nightlights </a:t>
            </a:r>
            <a:r>
              <a:rPr lang="en-US" sz="1600" i="1" u="none" dirty="0" smtClean="0">
                <a:latin typeface="Times New Roman" pitchFamily="18" charset="0"/>
                <a:cs typeface="Times New Roman" pitchFamily="18" charset="0"/>
              </a:rPr>
              <a:t>&lt;DN&gt;</a:t>
            </a:r>
          </a:p>
        </p:txBody>
      </p:sp>
      <p:pic>
        <p:nvPicPr>
          <p:cNvPr id="2050" name="Picture 2" descr="C:\Users\User\Desktop\ppt_Durham_Alberto\EM_DAT_Damage_Area_DN_temporal_ave_dist0_dot.tif"/>
          <p:cNvPicPr>
            <a:picLocks noChangeAspect="1" noChangeArrowheads="1"/>
          </p:cNvPicPr>
          <p:nvPr/>
        </p:nvPicPr>
        <p:blipFill>
          <a:blip r:embed="rId2" cstate="print"/>
          <a:srcRect/>
          <a:stretch>
            <a:fillRect/>
          </a:stretch>
        </p:blipFill>
        <p:spPr bwMode="auto">
          <a:xfrm>
            <a:off x="1049869" y="863600"/>
            <a:ext cx="5996726" cy="4762500"/>
          </a:xfrm>
          <a:prstGeom prst="rect">
            <a:avLst/>
          </a:prstGeom>
          <a:noFill/>
        </p:spPr>
      </p:pic>
      <p:sp>
        <p:nvSpPr>
          <p:cNvPr id="6" name="Text Box 7"/>
          <p:cNvSpPr txBox="1">
            <a:spLocks noChangeArrowheads="1"/>
          </p:cNvSpPr>
          <p:nvPr/>
        </p:nvSpPr>
        <p:spPr bwMode="auto">
          <a:xfrm>
            <a:off x="3625054" y="107285"/>
            <a:ext cx="4655346" cy="523220"/>
          </a:xfrm>
          <a:prstGeom prst="rect">
            <a:avLst/>
          </a:prstGeom>
          <a:noFill/>
          <a:ln w="9525">
            <a:noFill/>
            <a:miter lim="800000"/>
            <a:headEnd/>
            <a:tailEnd/>
          </a:ln>
        </p:spPr>
        <p:txBody>
          <a:bodyPr wrap="square">
            <a:spAutoFit/>
          </a:bodyPr>
          <a:lstStyle/>
          <a:p>
            <a:pPr>
              <a:spcBef>
                <a:spcPct val="50000"/>
              </a:spcBef>
            </a:pPr>
            <a:r>
              <a:rPr lang="it-IT" sz="2800" b="1" u="none" kern="900" dirty="0" err="1" smtClean="0">
                <a:ln w="12700">
                  <a:solidFill>
                    <a:schemeClr val="tx2">
                      <a:satMod val="155000"/>
                    </a:schemeClr>
                  </a:solidFill>
                  <a:prstDash val="solid"/>
                </a:ln>
                <a:latin typeface="Arial" pitchFamily="34" charset="0"/>
              </a:rPr>
              <a:t>Earlier</a:t>
            </a:r>
            <a:r>
              <a:rPr lang="it-IT" sz="2800" b="1" u="none" kern="900" dirty="0" smtClean="0">
                <a:ln w="12700">
                  <a:solidFill>
                    <a:schemeClr val="tx2">
                      <a:satMod val="155000"/>
                    </a:schemeClr>
                  </a:solidFill>
                  <a:prstDash val="solid"/>
                </a:ln>
                <a:latin typeface="Arial" pitchFamily="34" charset="0"/>
              </a:rPr>
              <a:t> work</a:t>
            </a:r>
          </a:p>
        </p:txBody>
      </p:sp>
      <p:sp>
        <p:nvSpPr>
          <p:cNvPr id="7" name="Rounded Rectangle 106">
            <a:extLst>
              <a:ext uri="{FF2B5EF4-FFF2-40B4-BE49-F238E27FC236}">
                <a16:creationId xmlns:a16="http://schemas.microsoft.com/office/drawing/2014/main" xmlns="" id="{5ED2BC95-C611-4E03-84E2-FAF2DEBF23A0}"/>
              </a:ext>
            </a:extLst>
          </p:cNvPr>
          <p:cNvSpPr/>
          <p:nvPr/>
        </p:nvSpPr>
        <p:spPr>
          <a:xfrm>
            <a:off x="8013700" y="1273246"/>
            <a:ext cx="3987800" cy="185187"/>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8" name="TextBox 21">
            <a:extLst>
              <a:ext uri="{FF2B5EF4-FFF2-40B4-BE49-F238E27FC236}">
                <a16:creationId xmlns:a16="http://schemas.microsoft.com/office/drawing/2014/main" xmlns="" id="{EF5C071C-C13C-4F01-9BB3-D920636CC78A}"/>
              </a:ext>
            </a:extLst>
          </p:cNvPr>
          <p:cNvSpPr txBox="1"/>
          <p:nvPr/>
        </p:nvSpPr>
        <p:spPr>
          <a:xfrm>
            <a:off x="4764381" y="1208591"/>
            <a:ext cx="7287194" cy="324609"/>
          </a:xfrm>
          <a:prstGeom prst="rect">
            <a:avLst/>
          </a:prstGeom>
          <a:noFill/>
        </p:spPr>
        <p:txBody>
          <a:bodyPr wrap="square" lIns="108109" tIns="54055" rIns="108109" bIns="54055">
            <a:spAutoFit/>
          </a:bodyPr>
          <a:lstStyle/>
          <a:p>
            <a:pPr algn="r"/>
            <a:r>
              <a:rPr lang="en-US" sz="1400" b="1" dirty="0" smtClean="0">
                <a:solidFill>
                  <a:schemeClr val="bg1"/>
                </a:solidFill>
              </a:rPr>
              <a:t>Flood risk assessment from satellite nightlight data</a:t>
            </a:r>
            <a:endParaRPr lang="en-US" sz="1400" b="1" dirty="0">
              <a:solidFill>
                <a:schemeClr val="bg1"/>
              </a:solidFill>
              <a:latin typeface="+mn-lt"/>
              <a:ea typeface="+mn-ea"/>
            </a:endParaRPr>
          </a:p>
        </p:txBody>
      </p:sp>
      <p:sp>
        <p:nvSpPr>
          <p:cNvPr id="9" name="CasellaDiTesto 8"/>
          <p:cNvSpPr txBox="1"/>
          <p:nvPr/>
        </p:nvSpPr>
        <p:spPr>
          <a:xfrm>
            <a:off x="7810500" y="3193183"/>
            <a:ext cx="4203700" cy="830997"/>
          </a:xfrm>
          <a:prstGeom prst="rect">
            <a:avLst/>
          </a:prstGeom>
          <a:solidFill>
            <a:schemeClr val="bg1">
              <a:lumMod val="85000"/>
            </a:schemeClr>
          </a:solidFill>
          <a:ln w="19050">
            <a:solidFill>
              <a:schemeClr val="accent1"/>
            </a:solidFill>
          </a:ln>
          <a:effectLst>
            <a:outerShdw blurRad="50800" dist="38100" dir="2700000" algn="tl" rotWithShape="0">
              <a:prstClr val="black">
                <a:alpha val="40000"/>
              </a:prstClr>
            </a:outerShdw>
          </a:effectLst>
        </p:spPr>
        <p:txBody>
          <a:bodyPr wrap="square" rtlCol="0" anchor="ctr" anchorCtr="0">
            <a:spAutoFit/>
          </a:bodyPr>
          <a:lstStyle/>
          <a:p>
            <a:pPr algn="ctr"/>
            <a:r>
              <a:rPr lang="en-US" sz="1600" b="1" u="none" dirty="0" smtClean="0"/>
              <a:t>There is a good correlation between nightlights close to the river network and flood damages in different regions of the world</a:t>
            </a:r>
            <a:endParaRPr lang="en-US" sz="1600" b="1" i="1" u="none" dirty="0" smtClean="0">
              <a:latin typeface="Times New Roman" pitchFamily="18" charset="0"/>
              <a:cs typeface="Times New Roman" pitchFamily="18" charset="0"/>
            </a:endParaRPr>
          </a:p>
        </p:txBody>
      </p:sp>
      <p:sp>
        <p:nvSpPr>
          <p:cNvPr id="11" name="Rettangolo 10"/>
          <p:cNvSpPr/>
          <p:nvPr/>
        </p:nvSpPr>
        <p:spPr>
          <a:xfrm>
            <a:off x="7848600" y="4529435"/>
            <a:ext cx="4279900" cy="1077218"/>
          </a:xfrm>
          <a:prstGeom prst="rect">
            <a:avLst/>
          </a:prstGeom>
        </p:spPr>
        <p:txBody>
          <a:bodyPr wrap="square">
            <a:spAutoFit/>
          </a:bodyPr>
          <a:lstStyle/>
          <a:p>
            <a:r>
              <a:rPr lang="en-US" sz="1600" dirty="0" err="1" smtClean="0"/>
              <a:t>Ceola</a:t>
            </a:r>
            <a:r>
              <a:rPr lang="en-US" sz="1600" dirty="0" smtClean="0"/>
              <a:t>, S., </a:t>
            </a:r>
            <a:r>
              <a:rPr lang="en-US" sz="1600" dirty="0" err="1" smtClean="0"/>
              <a:t>Laio</a:t>
            </a:r>
            <a:r>
              <a:rPr lang="en-US" sz="1600" dirty="0" smtClean="0"/>
              <a:t>, F., &amp; Montanari, A. (2014). Satellite nighttime lights reveal increasing human exposure to floods worldwide. Geophysical Research Letters, 41(20), 7184-7190.</a:t>
            </a:r>
            <a:endParaRPr lang="it-IT"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1727200" y="81885"/>
            <a:ext cx="6908800"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A </a:t>
            </a:r>
            <a:r>
              <a:rPr lang="it-IT" sz="2800" b="1" u="none" kern="900" dirty="0" err="1" smtClean="0">
                <a:ln w="12700">
                  <a:solidFill>
                    <a:schemeClr val="tx2">
                      <a:satMod val="155000"/>
                    </a:schemeClr>
                  </a:solidFill>
                  <a:prstDash val="solid"/>
                </a:ln>
                <a:latin typeface="Arial" pitchFamily="34" charset="0"/>
              </a:rPr>
              <a:t>step</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forward</a:t>
            </a:r>
            <a:r>
              <a:rPr lang="it-IT" sz="2800" b="1" u="none" kern="900" dirty="0" smtClean="0">
                <a:ln w="12700">
                  <a:solidFill>
                    <a:schemeClr val="tx2">
                      <a:satMod val="155000"/>
                    </a:schemeClr>
                  </a:solidFill>
                  <a:prstDash val="solid"/>
                </a:ln>
                <a:latin typeface="Arial" pitchFamily="34" charset="0"/>
              </a:rPr>
              <a:t> – </a:t>
            </a:r>
            <a:r>
              <a:rPr lang="it-IT" sz="2800" b="1" u="none" kern="900" dirty="0" err="1" smtClean="0">
                <a:ln w="12700">
                  <a:solidFill>
                    <a:schemeClr val="tx2">
                      <a:satMod val="155000"/>
                    </a:schemeClr>
                  </a:solidFill>
                  <a:prstDash val="solid"/>
                </a:ln>
                <a:latin typeface="Arial" pitchFamily="34" charset="0"/>
              </a:rPr>
              <a:t>Human</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pressure</a:t>
            </a:r>
            <a:r>
              <a:rPr lang="it-IT" sz="2800" b="1" u="none" kern="900" dirty="0" smtClean="0">
                <a:ln w="12700">
                  <a:solidFill>
                    <a:schemeClr val="tx2">
                      <a:satMod val="155000"/>
                    </a:schemeClr>
                  </a:solidFill>
                  <a:prstDash val="solid"/>
                </a:ln>
                <a:latin typeface="Arial" pitchFamily="34" charset="0"/>
              </a:rPr>
              <a:t> on water </a:t>
            </a:r>
            <a:r>
              <a:rPr lang="it-IT" sz="2800" b="1" u="none" kern="900" dirty="0" err="1" smtClean="0">
                <a:ln w="12700">
                  <a:solidFill>
                    <a:schemeClr val="tx2">
                      <a:satMod val="155000"/>
                    </a:schemeClr>
                  </a:solidFill>
                  <a:prstDash val="solid"/>
                </a:ln>
                <a:latin typeface="Arial" pitchFamily="34" charset="0"/>
              </a:rPr>
              <a:t>resources</a:t>
            </a:r>
            <a:endParaRPr lang="it-IT" sz="2800" b="1" u="none" kern="900" dirty="0" smtClean="0">
              <a:ln w="12700">
                <a:solidFill>
                  <a:schemeClr val="tx2">
                    <a:satMod val="155000"/>
                  </a:schemeClr>
                </a:solidFill>
                <a:prstDash val="solid"/>
              </a:ln>
              <a:latin typeface="Arial" pitchFamily="34" charset="0"/>
            </a:endParaRPr>
          </a:p>
        </p:txBody>
      </p:sp>
      <p:sp>
        <p:nvSpPr>
          <p:cNvPr id="4" name="Rettangolo con angoli arrotondati 328">
            <a:extLst>
              <a:ext uri="{FF2B5EF4-FFF2-40B4-BE49-F238E27FC236}">
                <a16:creationId xmlns:a16="http://schemas.microsoft.com/office/drawing/2014/main" xmlns="" id="{B1240FF9-9920-4E42-9C12-6E660B91C852}"/>
              </a:ext>
            </a:extLst>
          </p:cNvPr>
          <p:cNvSpPr/>
          <p:nvPr/>
        </p:nvSpPr>
        <p:spPr>
          <a:xfrm>
            <a:off x="981306" y="3243247"/>
            <a:ext cx="4293221" cy="779929"/>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a:p>
        </p:txBody>
      </p:sp>
      <p:sp>
        <p:nvSpPr>
          <p:cNvPr id="5" name="Rettangolo con angoli arrotondati 327">
            <a:extLst>
              <a:ext uri="{FF2B5EF4-FFF2-40B4-BE49-F238E27FC236}">
                <a16:creationId xmlns:a16="http://schemas.microsoft.com/office/drawing/2014/main" xmlns="" id="{7D9CE34F-5C06-466D-BCB1-74C95497DE8D}"/>
              </a:ext>
            </a:extLst>
          </p:cNvPr>
          <p:cNvSpPr/>
          <p:nvPr/>
        </p:nvSpPr>
        <p:spPr>
          <a:xfrm>
            <a:off x="3251886" y="1556766"/>
            <a:ext cx="2026800" cy="1216800"/>
          </a:xfrm>
          <a:prstGeom prst="roundRect">
            <a:avLst/>
          </a:prstGeom>
          <a:noFill/>
          <a:ln w="571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a:p>
        </p:txBody>
      </p:sp>
      <p:sp>
        <p:nvSpPr>
          <p:cNvPr id="6" name="Rettangolo con angoli arrotondati 25">
            <a:extLst>
              <a:ext uri="{FF2B5EF4-FFF2-40B4-BE49-F238E27FC236}">
                <a16:creationId xmlns:a16="http://schemas.microsoft.com/office/drawing/2014/main" xmlns="" id="{0F9D82D4-AA60-40BF-BE79-883DC050BEE9}"/>
              </a:ext>
            </a:extLst>
          </p:cNvPr>
          <p:cNvSpPr/>
          <p:nvPr/>
        </p:nvSpPr>
        <p:spPr>
          <a:xfrm>
            <a:off x="972273" y="1568342"/>
            <a:ext cx="2025570" cy="1215343"/>
          </a:xfrm>
          <a:prstGeom prst="roundRect">
            <a:avLst/>
          </a:prstGeom>
          <a:no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a:p>
        </p:txBody>
      </p:sp>
      <p:pic>
        <p:nvPicPr>
          <p:cNvPr id="7" name="Immagine 6">
            <a:extLst>
              <a:ext uri="{FF2B5EF4-FFF2-40B4-BE49-F238E27FC236}">
                <a16:creationId xmlns:a16="http://schemas.microsoft.com/office/drawing/2014/main" xmlns="" id="{89B3E1EC-08BB-4E5A-AE67-7D3F34C10A51}"/>
              </a:ext>
            </a:extLst>
          </p:cNvPr>
          <p:cNvPicPr>
            <a:picLocks noChangeAspect="1"/>
          </p:cNvPicPr>
          <p:nvPr/>
        </p:nvPicPr>
        <p:blipFill rotWithShape="1">
          <a:blip r:embed="rId3">
            <a:extLst>
              <a:ext uri="{28A0092B-C50C-407E-A947-70E740481C1C}">
                <a14:useLocalDpi xmlns:a14="http://schemas.microsoft.com/office/drawing/2010/main" xmlns="" val="0"/>
              </a:ext>
            </a:extLst>
          </a:blip>
          <a:srcRect r="35432"/>
          <a:stretch/>
        </p:blipFill>
        <p:spPr>
          <a:xfrm>
            <a:off x="5916389" y="1364642"/>
            <a:ext cx="4908395" cy="2170974"/>
          </a:xfrm>
          <a:prstGeom prst="rect">
            <a:avLst/>
          </a:prstGeom>
        </p:spPr>
      </p:pic>
      <p:grpSp>
        <p:nvGrpSpPr>
          <p:cNvPr id="19" name="Gruppo 18"/>
          <p:cNvGrpSpPr/>
          <p:nvPr/>
        </p:nvGrpSpPr>
        <p:grpSpPr>
          <a:xfrm>
            <a:off x="5625561" y="930947"/>
            <a:ext cx="8095730" cy="324609"/>
            <a:chOff x="5891375" y="0"/>
            <a:chExt cx="8095730" cy="324609"/>
          </a:xfrm>
        </p:grpSpPr>
        <p:sp>
          <p:nvSpPr>
            <p:cNvPr id="8" name="Rounded Rectangle 106">
              <a:extLst>
                <a:ext uri="{FF2B5EF4-FFF2-40B4-BE49-F238E27FC236}">
                  <a16:creationId xmlns:a16="http://schemas.microsoft.com/office/drawing/2014/main" xmlns="" id="{C83AA0D3-0E59-48B9-8AAE-521617E8A6AE}"/>
                </a:ext>
              </a:extLst>
            </p:cNvPr>
            <p:cNvSpPr/>
            <p:nvPr/>
          </p:nvSpPr>
          <p:spPr>
            <a:xfrm>
              <a:off x="7986532" y="1"/>
              <a:ext cx="3808071" cy="300942"/>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9" name="TextBox 21">
              <a:extLst>
                <a:ext uri="{FF2B5EF4-FFF2-40B4-BE49-F238E27FC236}">
                  <a16:creationId xmlns:a16="http://schemas.microsoft.com/office/drawing/2014/main" xmlns="" id="{B371DA15-595B-4FF3-8F68-19E1018764F5}"/>
                </a:ext>
              </a:extLst>
            </p:cNvPr>
            <p:cNvSpPr txBox="1"/>
            <p:nvPr/>
          </p:nvSpPr>
          <p:spPr>
            <a:xfrm>
              <a:off x="5891375" y="0"/>
              <a:ext cx="8095730"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Definition of Freshwater Human Pressure Index</a:t>
              </a:r>
            </a:p>
          </p:txBody>
        </p:sp>
      </p:grpSp>
      <p:sp>
        <p:nvSpPr>
          <p:cNvPr id="10" name="CasellaDiTesto 9">
            <a:extLst>
              <a:ext uri="{FF2B5EF4-FFF2-40B4-BE49-F238E27FC236}">
                <a16:creationId xmlns:a16="http://schemas.microsoft.com/office/drawing/2014/main" xmlns="" id="{AE618BAF-F4D7-4E34-87F4-9571FF3CC051}"/>
              </a:ext>
            </a:extLst>
          </p:cNvPr>
          <p:cNvSpPr txBox="1"/>
          <p:nvPr/>
        </p:nvSpPr>
        <p:spPr>
          <a:xfrm>
            <a:off x="475887" y="1568344"/>
            <a:ext cx="3113437" cy="52322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sz="1400" b="1" dirty="0">
                <a:solidFill>
                  <a:schemeClr val="tx1"/>
                </a:solidFill>
                <a:latin typeface="+mn-lt"/>
              </a:rPr>
              <a:t>Anthropogenic activities</a:t>
            </a:r>
          </a:p>
          <a:p>
            <a:pPr algn="ctr"/>
            <a:r>
              <a:rPr lang="en-US" sz="1400" dirty="0">
                <a:solidFill>
                  <a:schemeClr val="tx1"/>
                </a:solidFill>
                <a:latin typeface="+mn-lt"/>
              </a:rPr>
              <a:t>(from NIGHTLIGHTS -NL)</a:t>
            </a:r>
          </a:p>
        </p:txBody>
      </p:sp>
      <p:sp>
        <p:nvSpPr>
          <p:cNvPr id="11" name="CasellaDiTesto 10">
            <a:extLst>
              <a:ext uri="{FF2B5EF4-FFF2-40B4-BE49-F238E27FC236}">
                <a16:creationId xmlns:a16="http://schemas.microsoft.com/office/drawing/2014/main" xmlns="" id="{FBE67A73-FEC7-49C1-94E4-30406D3C3EF1}"/>
              </a:ext>
            </a:extLst>
          </p:cNvPr>
          <p:cNvSpPr txBox="1"/>
          <p:nvPr/>
        </p:nvSpPr>
        <p:spPr>
          <a:xfrm>
            <a:off x="2545507" y="1557712"/>
            <a:ext cx="3494240"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1400" b="1" dirty="0">
                <a:solidFill>
                  <a:schemeClr val="tx1"/>
                </a:solidFill>
                <a:latin typeface="+mn-lt"/>
              </a:rPr>
              <a:t>Available discharge</a:t>
            </a:r>
          </a:p>
          <a:p>
            <a:pPr algn="ctr"/>
            <a:r>
              <a:rPr lang="en-US" sz="1400" dirty="0">
                <a:solidFill>
                  <a:schemeClr val="tx1"/>
                </a:solidFill>
                <a:latin typeface="+mn-lt"/>
              </a:rPr>
              <a:t>(from ANNUAL RUNOFF - R)</a:t>
            </a:r>
          </a:p>
        </p:txBody>
      </p:sp>
      <p:sp>
        <p:nvSpPr>
          <p:cNvPr id="12" name="CasellaDiTesto 11">
            <a:extLst>
              <a:ext uri="{FF2B5EF4-FFF2-40B4-BE49-F238E27FC236}">
                <a16:creationId xmlns:a16="http://schemas.microsoft.com/office/drawing/2014/main" xmlns="" id="{6E6EB391-571F-46E2-AB2E-A4DD53E27056}"/>
              </a:ext>
            </a:extLst>
          </p:cNvPr>
          <p:cNvSpPr txBox="1"/>
          <p:nvPr/>
        </p:nvSpPr>
        <p:spPr>
          <a:xfrm>
            <a:off x="821802" y="3247412"/>
            <a:ext cx="4372649" cy="738664"/>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1400" b="1" dirty="0">
                <a:solidFill>
                  <a:schemeClr val="tx1"/>
                </a:solidFill>
                <a:latin typeface="+mn-lt"/>
              </a:rPr>
              <a:t>Freshwater Human Pressure Index</a:t>
            </a:r>
          </a:p>
          <a:p>
            <a:pPr algn="ctr"/>
            <a:r>
              <a:rPr lang="en-US" sz="1400" b="1" dirty="0">
                <a:solidFill>
                  <a:schemeClr val="tx1"/>
                </a:solidFill>
                <a:latin typeface="+mn-lt"/>
              </a:rPr>
              <a:t>FHPI=SOL/Q</a:t>
            </a:r>
          </a:p>
          <a:p>
            <a:pPr algn="ctr"/>
            <a:r>
              <a:rPr lang="en-US" sz="1400" dirty="0">
                <a:solidFill>
                  <a:schemeClr val="tx1"/>
                </a:solidFill>
                <a:latin typeface="+mn-lt"/>
              </a:rPr>
              <a:t>standardized between 0 &amp; 1</a:t>
            </a:r>
          </a:p>
        </p:txBody>
      </p:sp>
      <p:pic>
        <p:nvPicPr>
          <p:cNvPr id="13" name="Immagine 12">
            <a:extLst>
              <a:ext uri="{FF2B5EF4-FFF2-40B4-BE49-F238E27FC236}">
                <a16:creationId xmlns:a16="http://schemas.microsoft.com/office/drawing/2014/main" xmlns="" id="{983454B8-CF40-4555-AFCB-85695EB6151D}"/>
              </a:ext>
            </a:extLst>
          </p:cNvPr>
          <p:cNvPicPr>
            <a:picLocks noChangeAspect="1"/>
          </p:cNvPicPr>
          <p:nvPr/>
        </p:nvPicPr>
        <p:blipFill rotWithShape="1">
          <a:blip r:embed="rId3">
            <a:extLst>
              <a:ext uri="{28A0092B-C50C-407E-A947-70E740481C1C}">
                <a14:useLocalDpi xmlns:a14="http://schemas.microsoft.com/office/drawing/2010/main" xmlns="" val="0"/>
              </a:ext>
            </a:extLst>
          </a:blip>
          <a:srcRect l="64002" r="3071"/>
          <a:stretch/>
        </p:blipFill>
        <p:spPr>
          <a:xfrm>
            <a:off x="9209979" y="3583715"/>
            <a:ext cx="2503093" cy="2170974"/>
          </a:xfrm>
          <a:prstGeom prst="rect">
            <a:avLst/>
          </a:prstGeom>
        </p:spPr>
      </p:pic>
      <p:pic>
        <p:nvPicPr>
          <p:cNvPr id="14" name="Immagine 13">
            <a:extLst>
              <a:ext uri="{FF2B5EF4-FFF2-40B4-BE49-F238E27FC236}">
                <a16:creationId xmlns:a16="http://schemas.microsoft.com/office/drawing/2014/main" xmlns="" id="{DCF914B3-20DC-40E6-8B6F-6E1499B6C3CB}"/>
              </a:ext>
            </a:extLst>
          </p:cNvPr>
          <p:cNvPicPr>
            <a:picLocks noChangeAspect="1"/>
          </p:cNvPicPr>
          <p:nvPr/>
        </p:nvPicPr>
        <p:blipFill>
          <a:blip r:embed="rId4"/>
          <a:stretch>
            <a:fillRect/>
          </a:stretch>
        </p:blipFill>
        <p:spPr>
          <a:xfrm>
            <a:off x="3475236" y="1991627"/>
            <a:ext cx="1600883" cy="767467"/>
          </a:xfrm>
          <a:prstGeom prst="rect">
            <a:avLst/>
          </a:prstGeom>
        </p:spPr>
      </p:pic>
      <p:pic>
        <p:nvPicPr>
          <p:cNvPr id="15" name="Immagine 14">
            <a:extLst>
              <a:ext uri="{FF2B5EF4-FFF2-40B4-BE49-F238E27FC236}">
                <a16:creationId xmlns:a16="http://schemas.microsoft.com/office/drawing/2014/main" xmlns="" id="{B854F829-9FD2-41FB-BEBB-8BFB1085CA33}"/>
              </a:ext>
            </a:extLst>
          </p:cNvPr>
          <p:cNvPicPr>
            <a:picLocks noChangeAspect="1"/>
          </p:cNvPicPr>
          <p:nvPr/>
        </p:nvPicPr>
        <p:blipFill>
          <a:blip r:embed="rId5"/>
          <a:stretch>
            <a:fillRect/>
          </a:stretch>
        </p:blipFill>
        <p:spPr>
          <a:xfrm>
            <a:off x="1027178" y="1990498"/>
            <a:ext cx="1912166" cy="722977"/>
          </a:xfrm>
          <a:prstGeom prst="rect">
            <a:avLst/>
          </a:prstGeom>
        </p:spPr>
      </p:pic>
      <p:sp>
        <p:nvSpPr>
          <p:cNvPr id="16" name="CasellaDiTesto 15">
            <a:extLst>
              <a:ext uri="{FF2B5EF4-FFF2-40B4-BE49-F238E27FC236}">
                <a16:creationId xmlns:a16="http://schemas.microsoft.com/office/drawing/2014/main" xmlns="" id="{5825CF02-1F64-4460-A90E-89000CF132AF}"/>
              </a:ext>
            </a:extLst>
          </p:cNvPr>
          <p:cNvSpPr txBox="1"/>
          <p:nvPr/>
        </p:nvSpPr>
        <p:spPr>
          <a:xfrm>
            <a:off x="0" y="5005574"/>
            <a:ext cx="9941442" cy="738664"/>
          </a:xfrm>
          <a:prstGeom prst="rect">
            <a:avLst/>
          </a:prstGeom>
          <a:noFill/>
        </p:spPr>
        <p:txBody>
          <a:bodyPr wrap="square" rtlCol="0">
            <a:spAutoFit/>
          </a:bodyPr>
          <a:lstStyle/>
          <a:p>
            <a:pPr algn="just"/>
            <a:r>
              <a:rPr lang="en-US" sz="1400" dirty="0" smtClean="0">
                <a:latin typeface="+mn-lt"/>
              </a:rPr>
              <a:t>The computation of FHPI explicitly incorporates catchment topology and uses a routing scheme based on flow directions (STN-30 digital river network) to evaluate the downstream propagation of anthropogenic activities and river discharge. Overall, 21338 grid cells and 2257 river basins are analyzed at 30’ resolution from 1992 to 2013.</a:t>
            </a:r>
            <a:endParaRPr lang="en-US" sz="1400" dirty="0">
              <a:latin typeface="+mn-lt"/>
            </a:endParaRPr>
          </a:p>
        </p:txBody>
      </p:sp>
      <p:sp>
        <p:nvSpPr>
          <p:cNvPr id="17" name="Rettangolo con angoli arrotondati 328">
            <a:extLst>
              <a:ext uri="{FF2B5EF4-FFF2-40B4-BE49-F238E27FC236}">
                <a16:creationId xmlns:a16="http://schemas.microsoft.com/office/drawing/2014/main" xmlns="" id="{B1240FF9-9920-4E42-9C12-6E660B91C852}"/>
              </a:ext>
            </a:extLst>
          </p:cNvPr>
          <p:cNvSpPr/>
          <p:nvPr/>
        </p:nvSpPr>
        <p:spPr>
          <a:xfrm>
            <a:off x="974211" y="4310085"/>
            <a:ext cx="4293221" cy="549597"/>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400"/>
          </a:p>
        </p:txBody>
      </p:sp>
      <p:sp>
        <p:nvSpPr>
          <p:cNvPr id="18" name="CasellaDiTesto 17">
            <a:extLst>
              <a:ext uri="{FF2B5EF4-FFF2-40B4-BE49-F238E27FC236}">
                <a16:creationId xmlns:a16="http://schemas.microsoft.com/office/drawing/2014/main" xmlns="" id="{6E6EB391-571F-46E2-AB2E-A4DD53E27056}"/>
              </a:ext>
            </a:extLst>
          </p:cNvPr>
          <p:cNvSpPr txBox="1"/>
          <p:nvPr/>
        </p:nvSpPr>
        <p:spPr>
          <a:xfrm>
            <a:off x="814707" y="4314250"/>
            <a:ext cx="4372649" cy="52322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sz="1400" b="1" dirty="0" smtClean="0">
                <a:solidFill>
                  <a:schemeClr val="tx1"/>
                </a:solidFill>
                <a:latin typeface="+mn-lt"/>
              </a:rPr>
              <a:t>Differential Freshwater </a:t>
            </a:r>
            <a:r>
              <a:rPr lang="en-US" sz="1400" b="1" dirty="0">
                <a:solidFill>
                  <a:schemeClr val="tx1"/>
                </a:solidFill>
                <a:latin typeface="+mn-lt"/>
              </a:rPr>
              <a:t>Human Pressure Index</a:t>
            </a:r>
          </a:p>
          <a:p>
            <a:pPr algn="ctr"/>
            <a:r>
              <a:rPr lang="en-US" sz="1400" b="1" dirty="0" smtClean="0">
                <a:solidFill>
                  <a:schemeClr val="tx1"/>
                </a:solidFill>
                <a:latin typeface="+mn-lt"/>
              </a:rPr>
              <a:t>DFHPI = </a:t>
            </a:r>
            <a:r>
              <a:rPr lang="en-US" sz="1400" b="1" dirty="0" smtClean="0">
                <a:solidFill>
                  <a:schemeClr val="tx1"/>
                </a:solidFill>
                <a:latin typeface="+mn-lt"/>
                <a:sym typeface="Symbol"/>
              </a:rPr>
              <a:t> (</a:t>
            </a:r>
            <a:r>
              <a:rPr lang="en-US" sz="1400" b="1" dirty="0" smtClean="0">
                <a:solidFill>
                  <a:schemeClr val="tx1"/>
                </a:solidFill>
                <a:latin typeface="+mn-lt"/>
              </a:rPr>
              <a:t>SOL/Q)/</a:t>
            </a:r>
            <a:r>
              <a:rPr lang="en-US" sz="1400" b="1" dirty="0" smtClean="0">
                <a:solidFill>
                  <a:schemeClr val="tx1"/>
                </a:solidFill>
                <a:sym typeface="Symbol"/>
              </a:rPr>
              <a:t>  t</a:t>
            </a:r>
            <a:endParaRPr lang="en-US" sz="1400" b="1" dirty="0">
              <a:solidFill>
                <a:schemeClr val="tx1"/>
              </a:solidFill>
              <a:latin typeface="+mn-lt"/>
            </a:endParaRPr>
          </a:p>
        </p:txBody>
      </p:sp>
      <p:sp>
        <p:nvSpPr>
          <p:cNvPr id="20" name="Rettangolo 19"/>
          <p:cNvSpPr/>
          <p:nvPr/>
        </p:nvSpPr>
        <p:spPr>
          <a:xfrm>
            <a:off x="266700" y="1075035"/>
            <a:ext cx="6096000" cy="307777"/>
          </a:xfrm>
          <a:prstGeom prst="rect">
            <a:avLst/>
          </a:prstGeom>
        </p:spPr>
        <p:txBody>
          <a:bodyPr>
            <a:spAutoFit/>
          </a:bodyPr>
          <a:lstStyle/>
          <a:p>
            <a:r>
              <a:rPr lang="en-US" sz="1400" dirty="0" smtClean="0"/>
              <a:t>Nightlights and river discharge are routed pixel by pixel at the catchment scale</a:t>
            </a:r>
            <a:endParaRPr lang="it-IT"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eola_figS2.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val="0"/>
              </a:ext>
            </a:extLst>
          </a:blip>
          <a:srcRect/>
          <a:stretch>
            <a:fillRect/>
          </a:stretch>
        </p:blipFill>
        <p:spPr bwMode="auto">
          <a:xfrm>
            <a:off x="6362700" y="1422400"/>
            <a:ext cx="5616640" cy="4077013"/>
          </a:xfrm>
          <a:prstGeom prst="rect">
            <a:avLst/>
          </a:prstGeom>
          <a:noFill/>
          <a:ln>
            <a:noFill/>
          </a:ln>
        </p:spPr>
      </p:pic>
      <p:sp>
        <p:nvSpPr>
          <p:cNvPr id="2" name="Text Box 7"/>
          <p:cNvSpPr txBox="1">
            <a:spLocks noChangeArrowheads="1"/>
          </p:cNvSpPr>
          <p:nvPr/>
        </p:nvSpPr>
        <p:spPr bwMode="auto">
          <a:xfrm>
            <a:off x="3472654" y="81885"/>
            <a:ext cx="3728246" cy="523220"/>
          </a:xfrm>
          <a:prstGeom prst="rect">
            <a:avLst/>
          </a:prstGeom>
          <a:noFill/>
          <a:ln w="9525">
            <a:noFill/>
            <a:miter lim="800000"/>
            <a:headEnd/>
            <a:tailEnd/>
          </a:ln>
        </p:spPr>
        <p:txBody>
          <a:bodyPr wrap="square">
            <a:spAutoFit/>
          </a:bodyPr>
          <a:lstStyle/>
          <a:p>
            <a:pPr>
              <a:spcBef>
                <a:spcPct val="50000"/>
              </a:spcBef>
            </a:pPr>
            <a:r>
              <a:rPr lang="it-IT" sz="2800" b="1" u="none" kern="900" dirty="0" smtClean="0">
                <a:ln w="12700">
                  <a:solidFill>
                    <a:schemeClr val="tx2">
                      <a:satMod val="155000"/>
                    </a:schemeClr>
                  </a:solidFill>
                  <a:prstDash val="solid"/>
                </a:ln>
                <a:latin typeface="Arial" pitchFamily="34" charset="0"/>
              </a:rPr>
              <a:t>Input data</a:t>
            </a:r>
          </a:p>
        </p:txBody>
      </p:sp>
      <p:grpSp>
        <p:nvGrpSpPr>
          <p:cNvPr id="22" name="Gruppo 21"/>
          <p:cNvGrpSpPr/>
          <p:nvPr/>
        </p:nvGrpSpPr>
        <p:grpSpPr>
          <a:xfrm>
            <a:off x="5996281" y="967291"/>
            <a:ext cx="7287194" cy="324609"/>
            <a:chOff x="4475826" y="626461"/>
            <a:chExt cx="7287194" cy="324609"/>
          </a:xfrm>
        </p:grpSpPr>
        <p:sp>
          <p:nvSpPr>
            <p:cNvPr id="19" name="Rounded Rectangle 106">
              <a:extLst>
                <a:ext uri="{FF2B5EF4-FFF2-40B4-BE49-F238E27FC236}">
                  <a16:creationId xmlns:a16="http://schemas.microsoft.com/office/drawing/2014/main" xmlns="" id="{5ED2BC95-C611-4E03-84E2-FAF2DEBF23A0}"/>
                </a:ext>
              </a:extLst>
            </p:cNvPr>
            <p:cNvSpPr/>
            <p:nvPr/>
          </p:nvSpPr>
          <p:spPr>
            <a:xfrm>
              <a:off x="5773480" y="680483"/>
              <a:ext cx="4720857" cy="268963"/>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20" name="TextBox 21">
              <a:extLst>
                <a:ext uri="{FF2B5EF4-FFF2-40B4-BE49-F238E27FC236}">
                  <a16:creationId xmlns:a16="http://schemas.microsoft.com/office/drawing/2014/main" xmlns="" id="{EF5C071C-C13C-4F01-9BB3-D920636CC78A}"/>
                </a:ext>
              </a:extLst>
            </p:cNvPr>
            <p:cNvSpPr txBox="1"/>
            <p:nvPr/>
          </p:nvSpPr>
          <p:spPr>
            <a:xfrm>
              <a:off x="4475826" y="626461"/>
              <a:ext cx="7287194"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Geographic distribution of Freshwater Human Pressure Index</a:t>
              </a:r>
            </a:p>
          </p:txBody>
        </p:sp>
      </p:grpSp>
      <p:pic>
        <p:nvPicPr>
          <p:cNvPr id="8" name="Immagine 7"/>
          <p:cNvPicPr/>
          <p:nvPr/>
        </p:nvPicPr>
        <p:blipFill>
          <a:blip r:embed="rId4">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val="0"/>
              </a:ext>
            </a:extLst>
          </a:blip>
          <a:stretch>
            <a:fillRect/>
          </a:stretch>
        </p:blipFill>
        <p:spPr>
          <a:xfrm>
            <a:off x="0" y="1162625"/>
            <a:ext cx="3517900" cy="5215246"/>
          </a:xfrm>
          <a:prstGeom prst="rect">
            <a:avLst/>
          </a:prstGeom>
        </p:spPr>
      </p:pic>
      <p:sp>
        <p:nvSpPr>
          <p:cNvPr id="11" name="Rettangolo 10"/>
          <p:cNvSpPr/>
          <p:nvPr/>
        </p:nvSpPr>
        <p:spPr>
          <a:xfrm>
            <a:off x="3289299" y="1096120"/>
            <a:ext cx="3051553" cy="4616648"/>
          </a:xfrm>
          <a:prstGeom prst="rect">
            <a:avLst/>
          </a:prstGeom>
        </p:spPr>
        <p:txBody>
          <a:bodyPr wrap="square">
            <a:spAutoFit/>
          </a:bodyPr>
          <a:lstStyle/>
          <a:p>
            <a:r>
              <a:rPr lang="en-US" sz="1400" dirty="0" smtClean="0"/>
              <a:t>Global distribution of input variables used for the estimation of the Differential Freshwater Human Pressure index, DFHPI. </a:t>
            </a:r>
          </a:p>
          <a:p>
            <a:pPr marL="342900" indent="-342900">
              <a:buAutoNum type="alphaUcParenBoth"/>
            </a:pPr>
            <a:r>
              <a:rPr lang="en-US" sz="1400" dirty="0" smtClean="0"/>
              <a:t>Long-term temporal average nightlights in the study period 1992-2013</a:t>
            </a:r>
          </a:p>
          <a:p>
            <a:pPr marL="342900" indent="-342900">
              <a:buAutoNum type="alphaUcParenBoth"/>
            </a:pPr>
            <a:r>
              <a:rPr lang="en-US" sz="1400" dirty="0" smtClean="0"/>
              <a:t>Long-term temporal average cumulative nightlights, SOL, computed by following STN-30 flow direction paths (Eq. 2)</a:t>
            </a:r>
          </a:p>
          <a:p>
            <a:pPr marL="342900" indent="-342900">
              <a:buAutoNum type="alphaUcParenBoth"/>
            </a:pPr>
            <a:r>
              <a:rPr lang="en-US" sz="1400" dirty="0" smtClean="0"/>
              <a:t>Mean annual discharge, Q, derived from annual runoff data and computed as cumulative values by following STN-30 flow direction paths.</a:t>
            </a:r>
          </a:p>
          <a:p>
            <a:pPr marL="342900" indent="-342900"/>
            <a:r>
              <a:rPr lang="en-US" sz="1400" dirty="0" smtClean="0"/>
              <a:t>	</a:t>
            </a:r>
          </a:p>
          <a:p>
            <a:pPr marL="342900" indent="-342900"/>
            <a:r>
              <a:rPr lang="en-US" sz="1400" dirty="0" smtClean="0"/>
              <a:t>	Colors differentiate grid cells (n = 21338) according to levels of variables on a (A) </a:t>
            </a:r>
            <a:r>
              <a:rPr lang="en-US" sz="1400" dirty="0" err="1" smtClean="0"/>
              <a:t>lin</a:t>
            </a:r>
            <a:r>
              <a:rPr lang="en-US" sz="1400" dirty="0" smtClean="0"/>
              <a:t>-scale, (B-C) log-scale.</a:t>
            </a:r>
            <a:endParaRPr lang="it-IT" sz="1400" dirty="0"/>
          </a:p>
        </p:txBody>
      </p:sp>
      <p:sp>
        <p:nvSpPr>
          <p:cNvPr id="12" name="Rettangolo 11"/>
          <p:cNvSpPr/>
          <p:nvPr/>
        </p:nvSpPr>
        <p:spPr>
          <a:xfrm>
            <a:off x="4524154" y="5616888"/>
            <a:ext cx="7667846" cy="1169551"/>
          </a:xfrm>
          <a:prstGeom prst="rect">
            <a:avLst/>
          </a:prstGeom>
        </p:spPr>
        <p:txBody>
          <a:bodyPr wrap="square">
            <a:spAutoFit/>
          </a:bodyPr>
          <a:lstStyle/>
          <a:p>
            <a:r>
              <a:rPr lang="en-US" sz="1400" dirty="0" smtClean="0"/>
              <a:t>Freshwater resources availability in correspondence of three major river basins. (A) Basins location and comparison between long-term average discharge derived from the STN-30 database (</a:t>
            </a:r>
            <a:r>
              <a:rPr lang="en-US" sz="1400" dirty="0" err="1" smtClean="0"/>
              <a:t>Fekete</a:t>
            </a:r>
            <a:r>
              <a:rPr lang="en-US" sz="1400" dirty="0" smtClean="0"/>
              <a:t> et al., 2002) and used for (D)FHPI computation (red dashed lines), annual values gathered from the Global Runoff Data Centre (filled circles) and average discharge from GRDC data (black solid lines) for (B) Amazon, (C) Congo, and (D) Yenisei rivers.</a:t>
            </a:r>
            <a:endParaRPr lang="it-IT"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2113754" y="81885"/>
            <a:ext cx="7017546" cy="523220"/>
          </a:xfrm>
          <a:prstGeom prst="rect">
            <a:avLst/>
          </a:prstGeom>
          <a:noFill/>
          <a:ln w="9525">
            <a:noFill/>
            <a:miter lim="800000"/>
            <a:headEnd/>
            <a:tailEnd/>
          </a:ln>
        </p:spPr>
        <p:txBody>
          <a:bodyPr wrap="square">
            <a:spAutoFit/>
          </a:bodyPr>
          <a:lstStyle/>
          <a:p>
            <a:pPr>
              <a:spcBef>
                <a:spcPct val="50000"/>
              </a:spcBef>
            </a:pPr>
            <a:r>
              <a:rPr lang="it-IT" sz="2800" b="1" u="none" kern="900" dirty="0" err="1" smtClean="0">
                <a:ln w="12700">
                  <a:solidFill>
                    <a:schemeClr val="tx2">
                      <a:satMod val="155000"/>
                    </a:schemeClr>
                  </a:solidFill>
                  <a:prstDash val="solid"/>
                </a:ln>
                <a:latin typeface="Arial" pitchFamily="34" charset="0"/>
              </a:rPr>
              <a:t>Freshwater</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human</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pressure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index</a:t>
            </a:r>
            <a:endParaRPr lang="it-IT" sz="2800" b="1" u="none" kern="900" dirty="0" smtClean="0">
              <a:ln w="12700">
                <a:solidFill>
                  <a:schemeClr val="tx2">
                    <a:satMod val="155000"/>
                  </a:schemeClr>
                </a:solidFill>
                <a:prstDash val="solid"/>
              </a:ln>
              <a:latin typeface="Arial" pitchFamily="34" charset="0"/>
            </a:endParaRPr>
          </a:p>
        </p:txBody>
      </p:sp>
      <p:sp>
        <p:nvSpPr>
          <p:cNvPr id="21" name="CasellaDiTesto 20">
            <a:extLst>
              <a:ext uri="{FF2B5EF4-FFF2-40B4-BE49-F238E27FC236}">
                <a16:creationId xmlns:a16="http://schemas.microsoft.com/office/drawing/2014/main" xmlns="" id="{CBBC0257-A661-4644-8CF1-371FEFD0027B}"/>
              </a:ext>
            </a:extLst>
          </p:cNvPr>
          <p:cNvSpPr txBox="1"/>
          <p:nvPr/>
        </p:nvSpPr>
        <p:spPr>
          <a:xfrm>
            <a:off x="7383161" y="3682242"/>
            <a:ext cx="4285029" cy="1815882"/>
          </a:xfrm>
          <a:prstGeom prst="rect">
            <a:avLst/>
          </a:prstGeom>
          <a:noFill/>
        </p:spPr>
        <p:txBody>
          <a:bodyPr wrap="square" rtlCol="0">
            <a:spAutoFit/>
          </a:bodyPr>
          <a:lstStyle/>
          <a:p>
            <a:pPr algn="just"/>
            <a:r>
              <a:rPr lang="en-US" sz="1400" b="1" dirty="0">
                <a:latin typeface="+mn-lt"/>
              </a:rPr>
              <a:t>FHPI</a:t>
            </a:r>
            <a:r>
              <a:rPr lang="en-US" sz="1400" dirty="0">
                <a:latin typeface="+mn-lt"/>
              </a:rPr>
              <a:t> shows a considerable </a:t>
            </a:r>
            <a:r>
              <a:rPr lang="en-US" sz="1400" b="1" dirty="0">
                <a:latin typeface="+mn-lt"/>
              </a:rPr>
              <a:t>heterogeneous pattern</a:t>
            </a:r>
            <a:r>
              <a:rPr lang="en-US" sz="1400" dirty="0">
                <a:latin typeface="+mn-lt"/>
              </a:rPr>
              <a:t>, due to the intrinsic variations of anthropogenic activities and available freshwater.</a:t>
            </a:r>
          </a:p>
          <a:p>
            <a:pPr algn="just"/>
            <a:endParaRPr lang="en-US" sz="1400" b="1" dirty="0">
              <a:solidFill>
                <a:srgbClr val="FF0000"/>
              </a:solidFill>
              <a:latin typeface="+mn-lt"/>
            </a:endParaRPr>
          </a:p>
          <a:p>
            <a:pPr algn="just"/>
            <a:r>
              <a:rPr lang="en-US" sz="1400" b="1" dirty="0">
                <a:solidFill>
                  <a:srgbClr val="FF0000"/>
                </a:solidFill>
                <a:latin typeface="+mn-lt"/>
              </a:rPr>
              <a:t>High FHPI values </a:t>
            </a:r>
            <a:r>
              <a:rPr lang="en-US" sz="1400" dirty="0">
                <a:latin typeface="+mn-lt"/>
              </a:rPr>
              <a:t>across eastern US, Europe, India &amp; eastern China</a:t>
            </a:r>
          </a:p>
          <a:p>
            <a:pPr algn="just"/>
            <a:r>
              <a:rPr lang="en-US" sz="1400" b="1" dirty="0">
                <a:solidFill>
                  <a:srgbClr val="92D050"/>
                </a:solidFill>
                <a:latin typeface="+mn-lt"/>
              </a:rPr>
              <a:t>Low FHPI values </a:t>
            </a:r>
            <a:r>
              <a:rPr lang="en-US" sz="1400" dirty="0">
                <a:latin typeface="+mn-lt"/>
              </a:rPr>
              <a:t>across northern Russia, central Brazil and central Africa</a:t>
            </a:r>
          </a:p>
        </p:txBody>
      </p:sp>
      <p:sp>
        <p:nvSpPr>
          <p:cNvPr id="10250" name="Rectangle 10"/>
          <p:cNvSpPr>
            <a:spLocks noChangeArrowheads="1"/>
          </p:cNvSpPr>
          <p:nvPr/>
        </p:nvSpPr>
        <p:spPr bwMode="auto">
          <a:xfrm>
            <a:off x="7375452" y="1638466"/>
            <a:ext cx="4727648"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sz="1400" dirty="0" smtClean="0"/>
              <a:t>Global distribution of the standardized long-term temporal average measure of human pressure on freshwaters,  . Colors differentiate grid cells (n=21338) according to levels of . </a:t>
            </a:r>
            <a:r>
              <a:rPr lang="en-US" sz="1400" dirty="0" err="1" smtClean="0"/>
              <a:t>Hydrobelt</a:t>
            </a:r>
            <a:r>
              <a:rPr lang="en-US" sz="1400" dirty="0" smtClean="0"/>
              <a:t> boundaries (</a:t>
            </a:r>
            <a:r>
              <a:rPr lang="en-US" sz="1400" dirty="0" err="1" smtClean="0"/>
              <a:t>Meybeck</a:t>
            </a:r>
            <a:r>
              <a:rPr lang="en-US" sz="1400" dirty="0" smtClean="0"/>
              <a:t> et al., 2013) are also shown (i.e., boreal belt in purple, northern mid latitude belt in dark blue, northern dry belt in cobalt, northern sub tropical belt in light blue, equatorial belt in green, southern sub tropical belt in grey, southern dry belt in brown, southern mid latitude in black).</a:t>
            </a:r>
            <a:endParaRPr kumimoji="0" lang="it-IT"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 name="Picture 6" descr="Ceola_figS3.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val="0"/>
              </a:ext>
            </a:extLst>
          </a:blip>
          <a:srcRect/>
          <a:stretch>
            <a:fillRect/>
          </a:stretch>
        </p:blipFill>
        <p:spPr bwMode="auto">
          <a:xfrm>
            <a:off x="0" y="1393635"/>
            <a:ext cx="7049385" cy="3723316"/>
          </a:xfrm>
          <a:prstGeom prst="rect">
            <a:avLst/>
          </a:prstGeom>
          <a:noFill/>
          <a:ln>
            <a:noFill/>
          </a:ln>
        </p:spPr>
      </p:pic>
      <p:grpSp>
        <p:nvGrpSpPr>
          <p:cNvPr id="24" name="Gruppo 23"/>
          <p:cNvGrpSpPr/>
          <p:nvPr/>
        </p:nvGrpSpPr>
        <p:grpSpPr>
          <a:xfrm>
            <a:off x="5996281" y="1068891"/>
            <a:ext cx="7287194" cy="324609"/>
            <a:chOff x="4475826" y="626461"/>
            <a:chExt cx="7287194" cy="324609"/>
          </a:xfrm>
        </p:grpSpPr>
        <p:sp>
          <p:nvSpPr>
            <p:cNvPr id="25" name="Rounded Rectangle 106">
              <a:extLst>
                <a:ext uri="{FF2B5EF4-FFF2-40B4-BE49-F238E27FC236}">
                  <a16:creationId xmlns:a16="http://schemas.microsoft.com/office/drawing/2014/main" xmlns="" id="{5ED2BC95-C611-4E03-84E2-FAF2DEBF23A0}"/>
                </a:ext>
              </a:extLst>
            </p:cNvPr>
            <p:cNvSpPr/>
            <p:nvPr/>
          </p:nvSpPr>
          <p:spPr>
            <a:xfrm>
              <a:off x="5773480" y="680483"/>
              <a:ext cx="4720857" cy="268963"/>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26" name="TextBox 21">
              <a:extLst>
                <a:ext uri="{FF2B5EF4-FFF2-40B4-BE49-F238E27FC236}">
                  <a16:creationId xmlns:a16="http://schemas.microsoft.com/office/drawing/2014/main" xmlns="" id="{EF5C071C-C13C-4F01-9BB3-D920636CC78A}"/>
                </a:ext>
              </a:extLst>
            </p:cNvPr>
            <p:cNvSpPr txBox="1"/>
            <p:nvPr/>
          </p:nvSpPr>
          <p:spPr>
            <a:xfrm>
              <a:off x="4475826" y="626461"/>
              <a:ext cx="7287194"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Geographic distribution of Freshwater Human Pressure Index</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1974054" y="81885"/>
            <a:ext cx="6280946"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err="1" smtClean="0">
                <a:ln w="12700">
                  <a:solidFill>
                    <a:schemeClr val="tx2">
                      <a:satMod val="155000"/>
                    </a:schemeClr>
                  </a:solidFill>
                  <a:prstDash val="solid"/>
                </a:ln>
                <a:latin typeface="Arial" pitchFamily="34" charset="0"/>
              </a:rPr>
              <a:t>Differential</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Freshwater</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Human</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Pressure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Index</a:t>
            </a:r>
            <a:r>
              <a:rPr lang="it-IT" sz="2800" b="1" u="none" kern="900" dirty="0" smtClean="0">
                <a:ln w="12700">
                  <a:solidFill>
                    <a:schemeClr val="tx2">
                      <a:satMod val="155000"/>
                    </a:schemeClr>
                  </a:solidFill>
                  <a:prstDash val="solid"/>
                </a:ln>
                <a:latin typeface="Arial" pitchFamily="34" charset="0"/>
              </a:rPr>
              <a:t> (1)</a:t>
            </a:r>
          </a:p>
        </p:txBody>
      </p:sp>
      <p:sp>
        <p:nvSpPr>
          <p:cNvPr id="20" name="TextBox 21">
            <a:extLst>
              <a:ext uri="{FF2B5EF4-FFF2-40B4-BE49-F238E27FC236}">
                <a16:creationId xmlns:a16="http://schemas.microsoft.com/office/drawing/2014/main" xmlns="" id="{EF5C071C-C13C-4F01-9BB3-D920636CC78A}"/>
              </a:ext>
            </a:extLst>
          </p:cNvPr>
          <p:cNvSpPr txBox="1"/>
          <p:nvPr/>
        </p:nvSpPr>
        <p:spPr>
          <a:xfrm>
            <a:off x="4475826" y="918561"/>
            <a:ext cx="7287194"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Geographic distribution of Freshwater Human Pressure Index</a:t>
            </a:r>
          </a:p>
        </p:txBody>
      </p:sp>
      <p:grpSp>
        <p:nvGrpSpPr>
          <p:cNvPr id="3" name="Gruppo 23"/>
          <p:cNvGrpSpPr/>
          <p:nvPr/>
        </p:nvGrpSpPr>
        <p:grpSpPr>
          <a:xfrm>
            <a:off x="5485897" y="1132391"/>
            <a:ext cx="7287194" cy="324609"/>
            <a:chOff x="4475826" y="626461"/>
            <a:chExt cx="7287194" cy="324609"/>
          </a:xfrm>
        </p:grpSpPr>
        <p:sp>
          <p:nvSpPr>
            <p:cNvPr id="25" name="Rounded Rectangle 106">
              <a:extLst>
                <a:ext uri="{FF2B5EF4-FFF2-40B4-BE49-F238E27FC236}">
                  <a16:creationId xmlns:a16="http://schemas.microsoft.com/office/drawing/2014/main" xmlns="" id="{5ED2BC95-C611-4E03-84E2-FAF2DEBF23A0}"/>
                </a:ext>
              </a:extLst>
            </p:cNvPr>
            <p:cNvSpPr/>
            <p:nvPr/>
          </p:nvSpPr>
          <p:spPr>
            <a:xfrm>
              <a:off x="5358827" y="680484"/>
              <a:ext cx="5528932" cy="250164"/>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26" name="TextBox 21">
              <a:extLst>
                <a:ext uri="{FF2B5EF4-FFF2-40B4-BE49-F238E27FC236}">
                  <a16:creationId xmlns:a16="http://schemas.microsoft.com/office/drawing/2014/main" xmlns="" id="{EF5C071C-C13C-4F01-9BB3-D920636CC78A}"/>
                </a:ext>
              </a:extLst>
            </p:cNvPr>
            <p:cNvSpPr txBox="1"/>
            <p:nvPr/>
          </p:nvSpPr>
          <p:spPr>
            <a:xfrm>
              <a:off x="4475826" y="626461"/>
              <a:ext cx="7287194"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Geographic distribution of </a:t>
              </a:r>
              <a:r>
                <a:rPr lang="en-US" sz="1400" b="1" dirty="0" smtClean="0">
                  <a:solidFill>
                    <a:schemeClr val="bg1"/>
                  </a:solidFill>
                  <a:latin typeface="+mn-lt"/>
                  <a:ea typeface="+mn-ea"/>
                </a:rPr>
                <a:t> Differential Freshwater </a:t>
              </a:r>
              <a:r>
                <a:rPr lang="en-US" sz="1400" b="1" dirty="0">
                  <a:solidFill>
                    <a:schemeClr val="bg1"/>
                  </a:solidFill>
                  <a:latin typeface="+mn-lt"/>
                  <a:ea typeface="+mn-ea"/>
                </a:rPr>
                <a:t>Human Pressure Index</a:t>
              </a:r>
            </a:p>
          </p:txBody>
        </p:sp>
      </p:grpSp>
      <p:pic>
        <p:nvPicPr>
          <p:cNvPr id="37890" name="Picture 2"/>
          <p:cNvPicPr>
            <a:picLocks noChangeAspect="1" noChangeArrowheads="1"/>
          </p:cNvPicPr>
          <p:nvPr/>
        </p:nvPicPr>
        <p:blipFill>
          <a:blip r:embed="rId3"/>
          <a:srcRect/>
          <a:stretch>
            <a:fillRect/>
          </a:stretch>
        </p:blipFill>
        <p:spPr bwMode="auto">
          <a:xfrm>
            <a:off x="563481" y="1637445"/>
            <a:ext cx="7521342" cy="3945534"/>
          </a:xfrm>
          <a:prstGeom prst="rect">
            <a:avLst/>
          </a:prstGeom>
          <a:noFill/>
          <a:ln w="9525">
            <a:noFill/>
            <a:miter lim="800000"/>
            <a:headEnd/>
            <a:tailEnd/>
          </a:ln>
          <a:effectLst/>
        </p:spPr>
      </p:pic>
      <p:sp>
        <p:nvSpPr>
          <p:cNvPr id="13" name="Rettangolo 12"/>
          <p:cNvSpPr/>
          <p:nvPr/>
        </p:nvSpPr>
        <p:spPr>
          <a:xfrm>
            <a:off x="8289851" y="2351275"/>
            <a:ext cx="3289005" cy="1384995"/>
          </a:xfrm>
          <a:prstGeom prst="rect">
            <a:avLst/>
          </a:prstGeom>
        </p:spPr>
        <p:txBody>
          <a:bodyPr wrap="square">
            <a:spAutoFit/>
          </a:bodyPr>
          <a:lstStyle/>
          <a:p>
            <a:r>
              <a:rPr lang="en-US" sz="1400" dirty="0" smtClean="0"/>
              <a:t>Global distribution of basin-scale Differential Freshwater Human Pressure, DFHP. Colors differentiate basins (n=2257) according to levels of DFHP. </a:t>
            </a:r>
            <a:r>
              <a:rPr lang="en-US" sz="1400" dirty="0" err="1" smtClean="0"/>
              <a:t>Hydrobelt</a:t>
            </a:r>
            <a:r>
              <a:rPr lang="en-US" sz="1400" dirty="0" smtClean="0"/>
              <a:t> boundaries (</a:t>
            </a:r>
            <a:r>
              <a:rPr lang="en-US" sz="1400" dirty="0" err="1" smtClean="0"/>
              <a:t>Meybeck</a:t>
            </a:r>
            <a:r>
              <a:rPr lang="en-US" sz="1400" dirty="0" smtClean="0"/>
              <a:t> et al., 2013) are also shown.</a:t>
            </a:r>
            <a:endParaRPr lang="en-US" sz="1400" dirty="0"/>
          </a:p>
        </p:txBody>
      </p:sp>
      <p:sp>
        <p:nvSpPr>
          <p:cNvPr id="14" name="CasellaDiTesto 13">
            <a:extLst>
              <a:ext uri="{FF2B5EF4-FFF2-40B4-BE49-F238E27FC236}">
                <a16:creationId xmlns:a16="http://schemas.microsoft.com/office/drawing/2014/main" xmlns="" id="{DEFB4268-51C5-4803-9ADB-5B8CB749D99D}"/>
              </a:ext>
            </a:extLst>
          </p:cNvPr>
          <p:cNvSpPr txBox="1"/>
          <p:nvPr/>
        </p:nvSpPr>
        <p:spPr>
          <a:xfrm>
            <a:off x="8293100" y="3932848"/>
            <a:ext cx="3530600" cy="1815882"/>
          </a:xfrm>
          <a:prstGeom prst="rect">
            <a:avLst/>
          </a:prstGeom>
          <a:noFill/>
        </p:spPr>
        <p:txBody>
          <a:bodyPr wrap="square" rtlCol="0">
            <a:spAutoFit/>
          </a:bodyPr>
          <a:lstStyle/>
          <a:p>
            <a:pPr algn="just"/>
            <a:r>
              <a:rPr lang="en-US" sz="1400" dirty="0">
                <a:latin typeface="+mn-lt"/>
              </a:rPr>
              <a:t>Results aggregated at the regional level (i.e. </a:t>
            </a:r>
            <a:r>
              <a:rPr lang="en-US" sz="1400" dirty="0" err="1">
                <a:latin typeface="+mn-lt"/>
              </a:rPr>
              <a:t>hydrobelt</a:t>
            </a:r>
            <a:r>
              <a:rPr lang="en-US" sz="1400" dirty="0">
                <a:latin typeface="+mn-lt"/>
              </a:rPr>
              <a:t>, delineated by river basins with similar annual average runoff and temperature) show remarkable signatures.</a:t>
            </a:r>
          </a:p>
          <a:p>
            <a:pPr algn="just"/>
            <a:r>
              <a:rPr lang="en-US" sz="1400" dirty="0">
                <a:latin typeface="+mn-lt"/>
              </a:rPr>
              <a:t>The </a:t>
            </a:r>
            <a:r>
              <a:rPr lang="en-US" sz="1400" b="1" dirty="0">
                <a:latin typeface="+mn-lt"/>
              </a:rPr>
              <a:t>highest positive yearly variations of FHPI</a:t>
            </a:r>
            <a:r>
              <a:rPr lang="en-US" sz="1400" dirty="0">
                <a:latin typeface="+mn-lt"/>
              </a:rPr>
              <a:t> are found across the northern dry, northern sub tropical and equatorial belts, in particular </a:t>
            </a:r>
            <a:r>
              <a:rPr lang="en-US" sz="1400" b="1" dirty="0">
                <a:latin typeface="+mn-lt"/>
              </a:rPr>
              <a:t>across African and Asiatic basins</a:t>
            </a:r>
            <a:r>
              <a:rPr lang="en-US" sz="1400" dirty="0">
                <a:latin typeface="+mn-lt"/>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Ceola_figS4.pn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v="urn:schemas-microsoft-com:mac:vml" xmlns:mc="http://schemas.openxmlformats.org/markup-compatibility/2006" xmlns:mo="http://schemas.microsoft.com/office/mac/office/2008/main" xmlns:wpc="http://schemas.microsoft.com/office/word/2010/wordprocessingCanvas" xmlns="" val="0"/>
              </a:ext>
            </a:extLst>
          </a:blip>
          <a:srcRect/>
          <a:stretch>
            <a:fillRect/>
          </a:stretch>
        </p:blipFill>
        <p:spPr bwMode="auto">
          <a:xfrm>
            <a:off x="5082362" y="2875811"/>
            <a:ext cx="6913821" cy="3930945"/>
          </a:xfrm>
          <a:prstGeom prst="rect">
            <a:avLst/>
          </a:prstGeom>
          <a:noFill/>
          <a:ln>
            <a:noFill/>
          </a:ln>
        </p:spPr>
      </p:pic>
      <p:sp>
        <p:nvSpPr>
          <p:cNvPr id="11" name="Rettangolo 10"/>
          <p:cNvSpPr/>
          <p:nvPr/>
        </p:nvSpPr>
        <p:spPr>
          <a:xfrm>
            <a:off x="7219507" y="1823492"/>
            <a:ext cx="4784651" cy="954107"/>
          </a:xfrm>
          <a:prstGeom prst="rect">
            <a:avLst/>
          </a:prstGeom>
        </p:spPr>
        <p:txBody>
          <a:bodyPr wrap="square">
            <a:spAutoFit/>
          </a:bodyPr>
          <a:lstStyle/>
          <a:p>
            <a:r>
              <a:rPr lang="en-US" sz="1400" dirty="0" smtClean="0"/>
              <a:t>Regional patterns of Differential Freshwater Human Pressure, DFHP. Box plot statistics for DFHP grouped by </a:t>
            </a:r>
            <a:r>
              <a:rPr lang="en-US" sz="1400" dirty="0" err="1" smtClean="0"/>
              <a:t>hydroregion</a:t>
            </a:r>
            <a:r>
              <a:rPr lang="en-US" sz="1400" dirty="0" smtClean="0"/>
              <a:t>. Box plots include the median (thick black line), </a:t>
            </a:r>
            <a:r>
              <a:rPr lang="en-US" sz="1400" dirty="0" err="1" smtClean="0"/>
              <a:t>interquartile</a:t>
            </a:r>
            <a:r>
              <a:rPr lang="en-US" sz="1400" dirty="0" smtClean="0"/>
              <a:t> range (colored boxes) and whiskers (confidence interval of ±2.7/σ).</a:t>
            </a:r>
            <a:endParaRPr lang="it-IT" sz="1400" dirty="0"/>
          </a:p>
        </p:txBody>
      </p:sp>
      <p:pic>
        <p:nvPicPr>
          <p:cNvPr id="38914" name="Picture 2"/>
          <p:cNvPicPr>
            <a:picLocks noChangeAspect="1" noChangeArrowheads="1"/>
          </p:cNvPicPr>
          <p:nvPr/>
        </p:nvPicPr>
        <p:blipFill>
          <a:blip r:embed="rId4"/>
          <a:srcRect/>
          <a:stretch>
            <a:fillRect/>
          </a:stretch>
        </p:blipFill>
        <p:spPr bwMode="auto">
          <a:xfrm>
            <a:off x="0" y="1049916"/>
            <a:ext cx="4041923" cy="3861278"/>
          </a:xfrm>
          <a:prstGeom prst="rect">
            <a:avLst/>
          </a:prstGeom>
          <a:noFill/>
          <a:ln w="9525">
            <a:noFill/>
            <a:miter lim="800000"/>
            <a:headEnd/>
            <a:tailEnd/>
          </a:ln>
          <a:effectLst/>
        </p:spPr>
      </p:pic>
      <p:sp>
        <p:nvSpPr>
          <p:cNvPr id="12" name="Rettangolo 11"/>
          <p:cNvSpPr/>
          <p:nvPr/>
        </p:nvSpPr>
        <p:spPr>
          <a:xfrm>
            <a:off x="0" y="4829534"/>
            <a:ext cx="5209953" cy="2031325"/>
          </a:xfrm>
          <a:prstGeom prst="rect">
            <a:avLst/>
          </a:prstGeom>
        </p:spPr>
        <p:txBody>
          <a:bodyPr wrap="square">
            <a:spAutoFit/>
          </a:bodyPr>
          <a:lstStyle/>
          <a:p>
            <a:r>
              <a:rPr lang="it-IT" sz="1400" dirty="0" err="1" smtClean="0"/>
              <a:t>Regional</a:t>
            </a:r>
            <a:r>
              <a:rPr lang="it-IT" sz="1400" dirty="0" smtClean="0"/>
              <a:t> </a:t>
            </a:r>
            <a:r>
              <a:rPr lang="it-IT" sz="1400" dirty="0" err="1" smtClean="0"/>
              <a:t>patterns</a:t>
            </a:r>
            <a:r>
              <a:rPr lang="it-IT" sz="1400" dirty="0" smtClean="0"/>
              <a:t> </a:t>
            </a:r>
            <a:r>
              <a:rPr lang="it-IT" sz="1400" dirty="0" err="1" smtClean="0"/>
              <a:t>of</a:t>
            </a:r>
            <a:r>
              <a:rPr lang="it-IT" sz="1400" dirty="0" smtClean="0"/>
              <a:t> </a:t>
            </a:r>
            <a:r>
              <a:rPr lang="it-IT" sz="1400" dirty="0" err="1" smtClean="0"/>
              <a:t>basin-scale</a:t>
            </a:r>
            <a:r>
              <a:rPr lang="it-IT" sz="1400" dirty="0" smtClean="0"/>
              <a:t> </a:t>
            </a:r>
            <a:r>
              <a:rPr lang="it-IT" sz="1400" dirty="0" err="1" smtClean="0"/>
              <a:t>Differential</a:t>
            </a:r>
            <a:r>
              <a:rPr lang="it-IT" sz="1400" dirty="0" smtClean="0"/>
              <a:t> </a:t>
            </a:r>
            <a:r>
              <a:rPr lang="it-IT" sz="1400" dirty="0" err="1" smtClean="0"/>
              <a:t>Freshwater</a:t>
            </a:r>
            <a:r>
              <a:rPr lang="it-IT" sz="1400" dirty="0" smtClean="0"/>
              <a:t> </a:t>
            </a:r>
            <a:r>
              <a:rPr lang="it-IT" sz="1400" dirty="0" err="1" smtClean="0"/>
              <a:t>Human</a:t>
            </a:r>
            <a:r>
              <a:rPr lang="it-IT" sz="1400" dirty="0" smtClean="0"/>
              <a:t> </a:t>
            </a:r>
            <a:r>
              <a:rPr lang="it-IT" sz="1400" dirty="0" err="1" smtClean="0"/>
              <a:t>Pressure</a:t>
            </a:r>
            <a:r>
              <a:rPr lang="it-IT" sz="1400" dirty="0" smtClean="0"/>
              <a:t>, DFHPI. Box plot </a:t>
            </a:r>
            <a:r>
              <a:rPr lang="it-IT" sz="1400" dirty="0" err="1" smtClean="0"/>
              <a:t>statistics</a:t>
            </a:r>
            <a:r>
              <a:rPr lang="it-IT" sz="1400" dirty="0" smtClean="0"/>
              <a:t> </a:t>
            </a:r>
            <a:r>
              <a:rPr lang="it-IT" sz="1400" dirty="0" err="1" smtClean="0"/>
              <a:t>for</a:t>
            </a:r>
            <a:r>
              <a:rPr lang="it-IT" sz="1400" dirty="0" smtClean="0"/>
              <a:t> DFHPI </a:t>
            </a:r>
            <a:r>
              <a:rPr lang="it-IT" sz="1400" dirty="0" err="1" smtClean="0"/>
              <a:t>grouped</a:t>
            </a:r>
            <a:r>
              <a:rPr lang="it-IT" sz="1400" dirty="0" smtClean="0"/>
              <a:t> </a:t>
            </a:r>
            <a:r>
              <a:rPr lang="it-IT" sz="1400" dirty="0" err="1" smtClean="0"/>
              <a:t>by</a:t>
            </a:r>
            <a:r>
              <a:rPr lang="it-IT" sz="1400" dirty="0" smtClean="0"/>
              <a:t> </a:t>
            </a:r>
            <a:r>
              <a:rPr lang="it-IT" sz="1400" dirty="0" err="1" smtClean="0"/>
              <a:t>hydrobelt</a:t>
            </a:r>
            <a:r>
              <a:rPr lang="it-IT" sz="1400" dirty="0" smtClean="0"/>
              <a:t> (</a:t>
            </a:r>
            <a:r>
              <a:rPr lang="it-IT" sz="1400" dirty="0" err="1" smtClean="0"/>
              <a:t>Meybeck</a:t>
            </a:r>
            <a:r>
              <a:rPr lang="it-IT" sz="1400" dirty="0" smtClean="0"/>
              <a:t> </a:t>
            </a:r>
            <a:r>
              <a:rPr lang="it-IT" sz="1400" dirty="0" err="1" smtClean="0"/>
              <a:t>et</a:t>
            </a:r>
            <a:r>
              <a:rPr lang="it-IT" sz="1400" dirty="0" smtClean="0"/>
              <a:t> al., 2013): world (2257 </a:t>
            </a:r>
            <a:r>
              <a:rPr lang="it-IT" sz="1400" dirty="0" err="1" smtClean="0"/>
              <a:t>basins</a:t>
            </a:r>
            <a:r>
              <a:rPr lang="it-IT" sz="1400" dirty="0" smtClean="0"/>
              <a:t>), </a:t>
            </a:r>
            <a:r>
              <a:rPr lang="it-IT" sz="1400" dirty="0" err="1" smtClean="0"/>
              <a:t>boreal</a:t>
            </a:r>
            <a:r>
              <a:rPr lang="it-IT" sz="1400" dirty="0" smtClean="0"/>
              <a:t> (175 </a:t>
            </a:r>
            <a:r>
              <a:rPr lang="it-IT" sz="1400" dirty="0" err="1" smtClean="0"/>
              <a:t>basins</a:t>
            </a:r>
            <a:r>
              <a:rPr lang="it-IT" sz="1400" dirty="0" smtClean="0"/>
              <a:t>), </a:t>
            </a:r>
            <a:r>
              <a:rPr lang="it-IT" sz="1400" dirty="0" err="1" smtClean="0"/>
              <a:t>northern</a:t>
            </a:r>
            <a:r>
              <a:rPr lang="it-IT" sz="1400" dirty="0" smtClean="0"/>
              <a:t> </a:t>
            </a:r>
            <a:r>
              <a:rPr lang="it-IT" sz="1400" dirty="0" err="1" smtClean="0"/>
              <a:t>mid</a:t>
            </a:r>
            <a:r>
              <a:rPr lang="it-IT" sz="1400" dirty="0" smtClean="0"/>
              <a:t> </a:t>
            </a:r>
            <a:r>
              <a:rPr lang="it-IT" sz="1400" dirty="0" err="1" smtClean="0"/>
              <a:t>latitude</a:t>
            </a:r>
            <a:r>
              <a:rPr lang="it-IT" sz="1400" dirty="0" smtClean="0"/>
              <a:t> (819 </a:t>
            </a:r>
            <a:r>
              <a:rPr lang="it-IT" sz="1400" dirty="0" err="1" smtClean="0"/>
              <a:t>basins</a:t>
            </a:r>
            <a:r>
              <a:rPr lang="it-IT" sz="1400" dirty="0" smtClean="0"/>
              <a:t>), </a:t>
            </a:r>
            <a:r>
              <a:rPr lang="it-IT" sz="1400" dirty="0" err="1" smtClean="0"/>
              <a:t>northern</a:t>
            </a:r>
            <a:r>
              <a:rPr lang="it-IT" sz="1400" dirty="0" smtClean="0"/>
              <a:t> dry (153 </a:t>
            </a:r>
            <a:r>
              <a:rPr lang="it-IT" sz="1400" dirty="0" err="1" smtClean="0"/>
              <a:t>basins</a:t>
            </a:r>
            <a:r>
              <a:rPr lang="it-IT" sz="1400" dirty="0" smtClean="0"/>
              <a:t>), </a:t>
            </a:r>
            <a:r>
              <a:rPr lang="it-IT" sz="1400" dirty="0" err="1" smtClean="0"/>
              <a:t>northern</a:t>
            </a:r>
            <a:r>
              <a:rPr lang="it-IT" sz="1400" dirty="0" smtClean="0"/>
              <a:t> sub </a:t>
            </a:r>
            <a:r>
              <a:rPr lang="it-IT" sz="1400" dirty="0" err="1" smtClean="0"/>
              <a:t>tropical</a:t>
            </a:r>
            <a:r>
              <a:rPr lang="it-IT" sz="1400" dirty="0" smtClean="0"/>
              <a:t> (323 </a:t>
            </a:r>
            <a:r>
              <a:rPr lang="it-IT" sz="1400" dirty="0" err="1" smtClean="0"/>
              <a:t>basins</a:t>
            </a:r>
            <a:r>
              <a:rPr lang="it-IT" sz="1400" dirty="0" smtClean="0"/>
              <a:t>), </a:t>
            </a:r>
            <a:r>
              <a:rPr lang="it-IT" sz="1400" dirty="0" err="1" smtClean="0"/>
              <a:t>equatorial</a:t>
            </a:r>
            <a:r>
              <a:rPr lang="it-IT" sz="1400" dirty="0" smtClean="0"/>
              <a:t> (355 </a:t>
            </a:r>
            <a:r>
              <a:rPr lang="it-IT" sz="1400" dirty="0" err="1" smtClean="0"/>
              <a:t>basins</a:t>
            </a:r>
            <a:r>
              <a:rPr lang="it-IT" sz="1400" dirty="0" smtClean="0"/>
              <a:t>), </a:t>
            </a:r>
            <a:r>
              <a:rPr lang="it-IT" sz="1400" dirty="0" err="1" smtClean="0"/>
              <a:t>southern</a:t>
            </a:r>
            <a:r>
              <a:rPr lang="it-IT" sz="1400" dirty="0" smtClean="0"/>
              <a:t> sub </a:t>
            </a:r>
            <a:r>
              <a:rPr lang="it-IT" sz="1400" dirty="0" err="1" smtClean="0"/>
              <a:t>tropical</a:t>
            </a:r>
            <a:r>
              <a:rPr lang="it-IT" sz="1400" dirty="0" smtClean="0"/>
              <a:t> (142 </a:t>
            </a:r>
            <a:r>
              <a:rPr lang="it-IT" sz="1400" dirty="0" err="1" smtClean="0"/>
              <a:t>basins</a:t>
            </a:r>
            <a:r>
              <a:rPr lang="it-IT" sz="1400" dirty="0" smtClean="0"/>
              <a:t>), </a:t>
            </a:r>
            <a:r>
              <a:rPr lang="it-IT" sz="1400" dirty="0" err="1" smtClean="0"/>
              <a:t>southern</a:t>
            </a:r>
            <a:r>
              <a:rPr lang="it-IT" sz="1400" dirty="0" smtClean="0"/>
              <a:t> dry (94 </a:t>
            </a:r>
            <a:r>
              <a:rPr lang="it-IT" sz="1400" dirty="0" err="1" smtClean="0"/>
              <a:t>basins</a:t>
            </a:r>
            <a:r>
              <a:rPr lang="it-IT" sz="1400" dirty="0" smtClean="0"/>
              <a:t>), </a:t>
            </a:r>
            <a:r>
              <a:rPr lang="it-IT" sz="1400" dirty="0" err="1" smtClean="0"/>
              <a:t>southern</a:t>
            </a:r>
            <a:r>
              <a:rPr lang="it-IT" sz="1400" dirty="0" smtClean="0"/>
              <a:t> </a:t>
            </a:r>
            <a:r>
              <a:rPr lang="it-IT" sz="1400" dirty="0" err="1" smtClean="0"/>
              <a:t>mid</a:t>
            </a:r>
            <a:r>
              <a:rPr lang="it-IT" sz="1400" dirty="0" smtClean="0"/>
              <a:t> </a:t>
            </a:r>
            <a:r>
              <a:rPr lang="it-IT" sz="1400" dirty="0" err="1" smtClean="0"/>
              <a:t>latitude</a:t>
            </a:r>
            <a:r>
              <a:rPr lang="it-IT" sz="1400" dirty="0" smtClean="0"/>
              <a:t> (196 </a:t>
            </a:r>
            <a:r>
              <a:rPr lang="it-IT" sz="1400" dirty="0" err="1" smtClean="0"/>
              <a:t>basins</a:t>
            </a:r>
            <a:r>
              <a:rPr lang="it-IT" sz="1400" dirty="0" smtClean="0"/>
              <a:t>). Box </a:t>
            </a:r>
            <a:r>
              <a:rPr lang="it-IT" sz="1400" dirty="0" err="1" smtClean="0"/>
              <a:t>plots</a:t>
            </a:r>
            <a:r>
              <a:rPr lang="it-IT" sz="1400" dirty="0" smtClean="0"/>
              <a:t> include the </a:t>
            </a:r>
            <a:r>
              <a:rPr lang="it-IT" sz="1400" dirty="0" err="1" smtClean="0"/>
              <a:t>median</a:t>
            </a:r>
            <a:r>
              <a:rPr lang="it-IT" sz="1400" dirty="0" smtClean="0"/>
              <a:t> (</a:t>
            </a:r>
            <a:r>
              <a:rPr lang="it-IT" sz="1400" dirty="0" err="1" smtClean="0"/>
              <a:t>thick</a:t>
            </a:r>
            <a:r>
              <a:rPr lang="it-IT" sz="1400" dirty="0" smtClean="0"/>
              <a:t> </a:t>
            </a:r>
            <a:r>
              <a:rPr lang="it-IT" sz="1400" dirty="0" err="1" smtClean="0"/>
              <a:t>black</a:t>
            </a:r>
            <a:r>
              <a:rPr lang="it-IT" sz="1400" dirty="0" smtClean="0"/>
              <a:t> </a:t>
            </a:r>
            <a:r>
              <a:rPr lang="it-IT" sz="1400" dirty="0" err="1" smtClean="0"/>
              <a:t>line</a:t>
            </a:r>
            <a:r>
              <a:rPr lang="it-IT" sz="1400" dirty="0" smtClean="0"/>
              <a:t>), interquartile </a:t>
            </a:r>
            <a:r>
              <a:rPr lang="it-IT" sz="1400" dirty="0" err="1" smtClean="0"/>
              <a:t>range</a:t>
            </a:r>
            <a:r>
              <a:rPr lang="it-IT" sz="1400" dirty="0" smtClean="0"/>
              <a:t> (</a:t>
            </a:r>
            <a:r>
              <a:rPr lang="it-IT" sz="1400" dirty="0" err="1" smtClean="0"/>
              <a:t>colored</a:t>
            </a:r>
            <a:r>
              <a:rPr lang="it-IT" sz="1400" dirty="0" smtClean="0"/>
              <a:t> </a:t>
            </a:r>
            <a:r>
              <a:rPr lang="it-IT" sz="1400" dirty="0" err="1" smtClean="0"/>
              <a:t>boxes</a:t>
            </a:r>
            <a:r>
              <a:rPr lang="it-IT" sz="1400" dirty="0" smtClean="0"/>
              <a:t>) and </a:t>
            </a:r>
            <a:r>
              <a:rPr lang="it-IT" sz="1400" dirty="0" err="1" smtClean="0"/>
              <a:t>whiskers</a:t>
            </a:r>
            <a:r>
              <a:rPr lang="it-IT" sz="1400" dirty="0" smtClean="0"/>
              <a:t> (</a:t>
            </a:r>
            <a:r>
              <a:rPr lang="it-IT" sz="1400" dirty="0" err="1" smtClean="0"/>
              <a:t>confidence</a:t>
            </a:r>
            <a:r>
              <a:rPr lang="it-IT" sz="1400" dirty="0" smtClean="0"/>
              <a:t> </a:t>
            </a:r>
            <a:r>
              <a:rPr lang="it-IT" sz="1400" dirty="0" err="1" smtClean="0"/>
              <a:t>interval</a:t>
            </a:r>
            <a:r>
              <a:rPr lang="it-IT" sz="1400" dirty="0" smtClean="0"/>
              <a:t> </a:t>
            </a:r>
            <a:r>
              <a:rPr lang="it-IT" sz="1400" dirty="0" err="1" smtClean="0"/>
              <a:t>of</a:t>
            </a:r>
            <a:r>
              <a:rPr lang="it-IT" sz="1400" dirty="0" smtClean="0"/>
              <a:t> ±2.7/</a:t>
            </a:r>
            <a:r>
              <a:rPr lang="el-GR" sz="1400" dirty="0" smtClean="0"/>
              <a:t>σ).</a:t>
            </a:r>
            <a:endParaRPr lang="el-GR" sz="1400" dirty="0"/>
          </a:p>
        </p:txBody>
      </p:sp>
      <p:grpSp>
        <p:nvGrpSpPr>
          <p:cNvPr id="13" name="Gruppo 23"/>
          <p:cNvGrpSpPr/>
          <p:nvPr/>
        </p:nvGrpSpPr>
        <p:grpSpPr>
          <a:xfrm>
            <a:off x="5485897" y="1051163"/>
            <a:ext cx="7287194" cy="324609"/>
            <a:chOff x="4475826" y="626461"/>
            <a:chExt cx="7287194" cy="324609"/>
          </a:xfrm>
        </p:grpSpPr>
        <p:sp>
          <p:nvSpPr>
            <p:cNvPr id="14" name="Rounded Rectangle 106">
              <a:extLst>
                <a:ext uri="{FF2B5EF4-FFF2-40B4-BE49-F238E27FC236}">
                  <a16:creationId xmlns:a16="http://schemas.microsoft.com/office/drawing/2014/main" xmlns="" id="{5ED2BC95-C611-4E03-84E2-FAF2DEBF23A0}"/>
                </a:ext>
              </a:extLst>
            </p:cNvPr>
            <p:cNvSpPr/>
            <p:nvPr/>
          </p:nvSpPr>
          <p:spPr>
            <a:xfrm>
              <a:off x="5358827" y="680484"/>
              <a:ext cx="5528932" cy="250164"/>
            </a:xfrm>
            <a:prstGeom prst="roundRect">
              <a:avLst/>
            </a:prstGeom>
            <a:solidFill>
              <a:schemeClr val="tx1">
                <a:lumMod val="75000"/>
                <a:lumOff val="25000"/>
              </a:schemeClr>
            </a:solidFill>
            <a:scene3d>
              <a:camera prst="orthographicFront">
                <a:rot lat="0" lon="0" rev="0"/>
              </a:camera>
              <a:lightRig rig="threePt" dir="t">
                <a:rot lat="0" lon="0" rev="1200000"/>
              </a:lightRig>
            </a:scene3d>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US" sz="1400"/>
            </a:p>
          </p:txBody>
        </p:sp>
        <p:sp>
          <p:nvSpPr>
            <p:cNvPr id="15" name="TextBox 21">
              <a:extLst>
                <a:ext uri="{FF2B5EF4-FFF2-40B4-BE49-F238E27FC236}">
                  <a16:creationId xmlns:a16="http://schemas.microsoft.com/office/drawing/2014/main" xmlns="" id="{EF5C071C-C13C-4F01-9BB3-D920636CC78A}"/>
                </a:ext>
              </a:extLst>
            </p:cNvPr>
            <p:cNvSpPr txBox="1"/>
            <p:nvPr/>
          </p:nvSpPr>
          <p:spPr>
            <a:xfrm>
              <a:off x="4475826" y="626461"/>
              <a:ext cx="7287194" cy="324609"/>
            </a:xfrm>
            <a:prstGeom prst="rect">
              <a:avLst/>
            </a:prstGeom>
            <a:noFill/>
          </p:spPr>
          <p:txBody>
            <a:bodyPr wrap="square" lIns="108109" tIns="54055" rIns="108109" bIns="54055">
              <a:spAutoFit/>
            </a:bodyPr>
            <a:lstStyle/>
            <a:p>
              <a:pPr algn="ctr">
                <a:defRPr/>
              </a:pPr>
              <a:r>
                <a:rPr lang="en-US" sz="1400" b="1" dirty="0">
                  <a:solidFill>
                    <a:schemeClr val="bg1"/>
                  </a:solidFill>
                  <a:latin typeface="+mn-lt"/>
                  <a:ea typeface="+mn-ea"/>
                </a:rPr>
                <a:t>Geographic distribution of </a:t>
              </a:r>
              <a:r>
                <a:rPr lang="en-US" sz="1400" b="1" dirty="0" smtClean="0">
                  <a:solidFill>
                    <a:schemeClr val="bg1"/>
                  </a:solidFill>
                  <a:latin typeface="+mn-lt"/>
                  <a:ea typeface="+mn-ea"/>
                </a:rPr>
                <a:t> Differential Freshwater </a:t>
              </a:r>
              <a:r>
                <a:rPr lang="en-US" sz="1400" b="1" dirty="0">
                  <a:solidFill>
                    <a:schemeClr val="bg1"/>
                  </a:solidFill>
                  <a:latin typeface="+mn-lt"/>
                  <a:ea typeface="+mn-ea"/>
                </a:rPr>
                <a:t>Human Pressure Index</a:t>
              </a:r>
            </a:p>
          </p:txBody>
        </p:sp>
      </p:grpSp>
      <p:sp>
        <p:nvSpPr>
          <p:cNvPr id="17" name="Text Box 7"/>
          <p:cNvSpPr txBox="1">
            <a:spLocks noChangeArrowheads="1"/>
          </p:cNvSpPr>
          <p:nvPr/>
        </p:nvSpPr>
        <p:spPr bwMode="auto">
          <a:xfrm>
            <a:off x="1974054" y="81885"/>
            <a:ext cx="6280946"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err="1" smtClean="0">
                <a:ln w="12700">
                  <a:solidFill>
                    <a:schemeClr val="tx2">
                      <a:satMod val="155000"/>
                    </a:schemeClr>
                  </a:solidFill>
                  <a:prstDash val="solid"/>
                </a:ln>
                <a:latin typeface="Arial" pitchFamily="34" charset="0"/>
              </a:rPr>
              <a:t>Differential</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Freshwater</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Human</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Pressure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Index</a:t>
            </a:r>
            <a:r>
              <a:rPr lang="it-IT" sz="2800" b="1" u="none" kern="900" dirty="0" smtClean="0">
                <a:ln w="12700">
                  <a:solidFill>
                    <a:schemeClr val="tx2">
                      <a:satMod val="155000"/>
                    </a:schemeClr>
                  </a:solidFill>
                  <a:prstDash val="solid"/>
                </a:ln>
                <a:latin typeface="Arial" pitchFamily="34" charset="0"/>
              </a:rPr>
              <a:t> (2)</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7"/>
          <p:cNvSpPr txBox="1">
            <a:spLocks noChangeArrowheads="1"/>
          </p:cNvSpPr>
          <p:nvPr/>
        </p:nvSpPr>
        <p:spPr bwMode="auto">
          <a:xfrm>
            <a:off x="5554" y="958185"/>
            <a:ext cx="10627566"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err="1" smtClean="0">
                <a:ln w="12700">
                  <a:solidFill>
                    <a:schemeClr val="tx2">
                      <a:satMod val="155000"/>
                    </a:schemeClr>
                  </a:solidFill>
                  <a:prstDash val="solid"/>
                </a:ln>
                <a:latin typeface="Arial" pitchFamily="34" charset="0"/>
              </a:rPr>
              <a:t>Conclusions</a:t>
            </a:r>
            <a:endParaRPr lang="it-IT" sz="2800" b="1" u="none" kern="900" dirty="0" smtClean="0">
              <a:ln w="12700">
                <a:solidFill>
                  <a:schemeClr val="tx2">
                    <a:satMod val="155000"/>
                  </a:schemeClr>
                </a:solidFill>
                <a:prstDash val="solid"/>
              </a:ln>
              <a:latin typeface="Arial" pitchFamily="34" charset="0"/>
            </a:endParaRPr>
          </a:p>
        </p:txBody>
      </p:sp>
      <p:sp>
        <p:nvSpPr>
          <p:cNvPr id="19" name="CasellaDiTesto 18"/>
          <p:cNvSpPr txBox="1"/>
          <p:nvPr/>
        </p:nvSpPr>
        <p:spPr>
          <a:xfrm>
            <a:off x="266700" y="1494702"/>
            <a:ext cx="11506200" cy="584775"/>
          </a:xfrm>
          <a:prstGeom prst="rect">
            <a:avLst/>
          </a:prstGeom>
          <a:noFill/>
        </p:spPr>
        <p:txBody>
          <a:bodyPr wrap="square" rtlCol="0">
            <a:spAutoFit/>
          </a:bodyPr>
          <a:lstStyle/>
          <a:p>
            <a:pPr marL="180975" indent="-180975" algn="just">
              <a:spcAft>
                <a:spcPts val="600"/>
              </a:spcAft>
              <a:buFont typeface="Arial" pitchFamily="34" charset="0"/>
              <a:buChar char="•"/>
            </a:pPr>
            <a:r>
              <a:rPr lang="en-GB" sz="1600" dirty="0" smtClean="0">
                <a:latin typeface="+mn-lt"/>
              </a:rPr>
              <a:t>Water will become an essential </a:t>
            </a:r>
            <a:r>
              <a:rPr lang="en-GB" sz="1600" dirty="0" smtClean="0"/>
              <a:t>k</a:t>
            </a:r>
            <a:r>
              <a:rPr lang="en-GB" sz="1600" dirty="0" smtClean="0">
                <a:latin typeface="+mn-lt"/>
              </a:rPr>
              <a:t>ey to sustainable development in the </a:t>
            </a:r>
            <a:r>
              <a:rPr lang="en-GB" sz="1600" dirty="0" err="1" smtClean="0">
                <a:latin typeface="+mn-lt"/>
              </a:rPr>
              <a:t>XXIst</a:t>
            </a:r>
            <a:r>
              <a:rPr lang="en-GB" sz="1600" dirty="0" smtClean="0">
                <a:latin typeface="+mn-lt"/>
              </a:rPr>
              <a:t> century. Climate change and increasing demands will pose unprecedented challenges.</a:t>
            </a:r>
          </a:p>
        </p:txBody>
      </p:sp>
      <p:sp>
        <p:nvSpPr>
          <p:cNvPr id="20" name="CasellaDiTesto 19"/>
          <p:cNvSpPr txBox="1"/>
          <p:nvPr/>
        </p:nvSpPr>
        <p:spPr>
          <a:xfrm>
            <a:off x="287040" y="4048572"/>
            <a:ext cx="9399100" cy="2462213"/>
          </a:xfrm>
          <a:prstGeom prst="rect">
            <a:avLst/>
          </a:prstGeom>
          <a:noFill/>
        </p:spPr>
        <p:txBody>
          <a:bodyPr wrap="square" rtlCol="0">
            <a:spAutoFit/>
          </a:bodyPr>
          <a:lstStyle/>
          <a:p>
            <a:r>
              <a:rPr lang="en-US" sz="1400" b="1" dirty="0" smtClean="0">
                <a:latin typeface="+mn-lt"/>
              </a:rPr>
              <a:t>REFERENCES</a:t>
            </a:r>
          </a:p>
          <a:p>
            <a:endParaRPr lang="en-US" sz="1400" b="1" dirty="0">
              <a:latin typeface="+mn-lt"/>
            </a:endParaRPr>
          </a:p>
          <a:p>
            <a:r>
              <a:rPr lang="en-US" sz="1400" dirty="0">
                <a:latin typeface="+mn-lt"/>
              </a:rPr>
              <a:t>Ceola S., </a:t>
            </a:r>
            <a:r>
              <a:rPr lang="en-US" sz="1400" dirty="0" err="1">
                <a:latin typeface="+mn-lt"/>
              </a:rPr>
              <a:t>Laio</a:t>
            </a:r>
            <a:r>
              <a:rPr lang="en-US" sz="1400" dirty="0">
                <a:latin typeface="+mn-lt"/>
              </a:rPr>
              <a:t> F. and Montanari A.: Global-scale human pressure evolution imprints on sustainability of water resources </a:t>
            </a:r>
            <a:r>
              <a:rPr lang="en-US" sz="1400" dirty="0" smtClean="0">
                <a:latin typeface="+mn-lt"/>
              </a:rPr>
              <a:t/>
            </a:r>
            <a:br>
              <a:rPr lang="en-US" sz="1400" dirty="0" smtClean="0">
                <a:latin typeface="+mn-lt"/>
              </a:rPr>
            </a:br>
            <a:r>
              <a:rPr lang="en-US" sz="1400" dirty="0" smtClean="0">
                <a:latin typeface="+mn-lt"/>
              </a:rPr>
              <a:t>(</a:t>
            </a:r>
            <a:r>
              <a:rPr lang="en-US" sz="1400" i="1" dirty="0" smtClean="0">
                <a:latin typeface="+mn-lt"/>
              </a:rPr>
              <a:t>submitted</a:t>
            </a:r>
            <a:r>
              <a:rPr lang="en-US" sz="1400" dirty="0" smtClean="0">
                <a:latin typeface="+mn-lt"/>
              </a:rPr>
              <a:t>).</a:t>
            </a:r>
          </a:p>
          <a:p>
            <a:r>
              <a:rPr lang="en-US" sz="1400" dirty="0" err="1" smtClean="0"/>
              <a:t>Meybeck</a:t>
            </a:r>
            <a:r>
              <a:rPr lang="en-US" sz="1400" dirty="0" smtClean="0"/>
              <a:t>, M., </a:t>
            </a:r>
            <a:r>
              <a:rPr lang="en-US" sz="1400" dirty="0" err="1" smtClean="0"/>
              <a:t>Kummu</a:t>
            </a:r>
            <a:r>
              <a:rPr lang="en-US" sz="1400" dirty="0" smtClean="0"/>
              <a:t>, M., &amp; </a:t>
            </a:r>
            <a:r>
              <a:rPr lang="en-US" sz="1400" dirty="0" err="1" smtClean="0"/>
              <a:t>Dürr</a:t>
            </a:r>
            <a:r>
              <a:rPr lang="en-US" sz="1400" dirty="0" smtClean="0"/>
              <a:t>, H. H. (2013). Global </a:t>
            </a:r>
            <a:r>
              <a:rPr lang="en-US" sz="1400" dirty="0" err="1" smtClean="0"/>
              <a:t>hydrobelts</a:t>
            </a:r>
            <a:r>
              <a:rPr lang="en-US" sz="1400" dirty="0" smtClean="0"/>
              <a:t> and </a:t>
            </a:r>
            <a:r>
              <a:rPr lang="en-US" sz="1400" dirty="0" err="1" smtClean="0"/>
              <a:t>hydroregions</a:t>
            </a:r>
            <a:r>
              <a:rPr lang="en-US" sz="1400" dirty="0" smtClean="0"/>
              <a:t>: improved reporting scale for water-related issues?. Hydrology and Earth System Sciences, 17(3), 1093-1111.</a:t>
            </a:r>
          </a:p>
          <a:p>
            <a:r>
              <a:rPr lang="en-US" sz="1400" dirty="0" err="1" smtClean="0"/>
              <a:t>Vorosmarty</a:t>
            </a:r>
            <a:r>
              <a:rPr lang="en-US" sz="1400" dirty="0" smtClean="0"/>
              <a:t> C, et al. (2010) Global threats to human water security </a:t>
            </a:r>
            <a:br>
              <a:rPr lang="en-US" sz="1400" dirty="0" smtClean="0"/>
            </a:br>
            <a:r>
              <a:rPr lang="en-US" sz="1400" dirty="0" smtClean="0"/>
              <a:t>and river biodiversity. Nature 467(7315), </a:t>
            </a:r>
            <a:br>
              <a:rPr lang="en-US" sz="1400" dirty="0" smtClean="0"/>
            </a:br>
            <a:r>
              <a:rPr lang="en-US" sz="1400" dirty="0" smtClean="0"/>
              <a:t>555–561.</a:t>
            </a:r>
          </a:p>
          <a:p>
            <a:endParaRPr lang="en-US" sz="1400" dirty="0" smtClean="0"/>
          </a:p>
          <a:p>
            <a:endParaRPr lang="en-US" sz="1400" dirty="0">
              <a:latin typeface="+mn-lt"/>
            </a:endParaRPr>
          </a:p>
        </p:txBody>
      </p:sp>
      <p:sp>
        <p:nvSpPr>
          <p:cNvPr id="5" name="CasellaDiTesto 4"/>
          <p:cNvSpPr txBox="1"/>
          <p:nvPr/>
        </p:nvSpPr>
        <p:spPr>
          <a:xfrm>
            <a:off x="279400" y="2002702"/>
            <a:ext cx="10325100" cy="1954381"/>
          </a:xfrm>
          <a:prstGeom prst="rect">
            <a:avLst/>
          </a:prstGeom>
          <a:noFill/>
        </p:spPr>
        <p:txBody>
          <a:bodyPr wrap="square" rtlCol="0">
            <a:spAutoFit/>
          </a:bodyPr>
          <a:lstStyle/>
          <a:p>
            <a:pPr marL="180975" indent="-180975" algn="just">
              <a:spcAft>
                <a:spcPts val="600"/>
              </a:spcAft>
              <a:buFont typeface="Arial" pitchFamily="34" charset="0"/>
              <a:buChar char="•"/>
            </a:pPr>
            <a:r>
              <a:rPr lang="en-US" sz="1600" dirty="0" smtClean="0">
                <a:latin typeface="+mn-lt"/>
              </a:rPr>
              <a:t>Adapting to change is a societal challenge. Its resolution will imply a relevant societal cost</a:t>
            </a:r>
            <a:r>
              <a:rPr lang="en-US" sz="1600" dirty="0" smtClean="0">
                <a:latin typeface="+mn-lt"/>
              </a:rPr>
              <a:t>.</a:t>
            </a:r>
          </a:p>
          <a:p>
            <a:pPr marL="180975" indent="-180975" algn="just">
              <a:spcAft>
                <a:spcPts val="600"/>
              </a:spcAft>
              <a:buFont typeface="Arial" pitchFamily="34" charset="0"/>
              <a:buChar char="•"/>
            </a:pPr>
            <a:r>
              <a:rPr lang="en-US" sz="1600" dirty="0" smtClean="0"/>
              <a:t>Connection between science and policy makers is an essential requirement.</a:t>
            </a:r>
            <a:endParaRPr lang="en-US" sz="1600" dirty="0" smtClean="0">
              <a:latin typeface="+mn-lt"/>
            </a:endParaRPr>
          </a:p>
          <a:p>
            <a:pPr marL="180975" indent="-180975" algn="just">
              <a:spcAft>
                <a:spcPts val="600"/>
              </a:spcAft>
              <a:buFont typeface="Arial" pitchFamily="34" charset="0"/>
              <a:buChar char="•"/>
            </a:pPr>
            <a:r>
              <a:rPr lang="en-US" sz="1600" dirty="0" smtClean="0"/>
              <a:t>Conceiving </a:t>
            </a:r>
            <a:r>
              <a:rPr lang="en-US" sz="1600" dirty="0" smtClean="0"/>
              <a:t>a strategy towards sustainability is a collective and interdisciplinary effort; </a:t>
            </a:r>
          </a:p>
          <a:p>
            <a:pPr marL="180975" indent="-180975" algn="just">
              <a:spcAft>
                <a:spcPts val="600"/>
              </a:spcAft>
            </a:pPr>
            <a:r>
              <a:rPr lang="en-US" sz="1600" dirty="0" smtClean="0"/>
              <a:t>	- Scientific input should be based on observational evidence;	</a:t>
            </a:r>
          </a:p>
          <a:p>
            <a:pPr marL="180975" indent="-180975" algn="just">
              <a:spcAft>
                <a:spcPts val="600"/>
              </a:spcAft>
            </a:pPr>
            <a:r>
              <a:rPr lang="en-US" sz="1600" dirty="0" smtClean="0"/>
              <a:t>	- Politics should target the benefit of the whole humanity rather than merely seeking consensus.</a:t>
            </a:r>
          </a:p>
          <a:p>
            <a:pPr marL="180975" indent="-180975" algn="just">
              <a:spcAft>
                <a:spcPts val="600"/>
              </a:spcAft>
              <a:buFont typeface="Arial" pitchFamily="34" charset="0"/>
              <a:buChar char="•"/>
            </a:pPr>
            <a:r>
              <a:rPr lang="en-US" sz="1600" dirty="0" smtClean="0">
                <a:latin typeface="+mn-lt"/>
              </a:rPr>
              <a:t>History tells us that important steps forward for humanity were often not supported by consensus.</a:t>
            </a:r>
            <a:endParaRPr lang="it-IT" sz="1600" dirty="0">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home\sturno\sturno\fofo2017\passosella\IMG_20171103_162517.jpg"/>
          <p:cNvPicPr>
            <a:picLocks noChangeAspect="1" noChangeArrowheads="1"/>
          </p:cNvPicPr>
          <p:nvPr/>
        </p:nvPicPr>
        <p:blipFill>
          <a:blip r:embed="rId2"/>
          <a:srcRect/>
          <a:stretch>
            <a:fillRect/>
          </a:stretch>
        </p:blipFill>
        <p:spPr bwMode="auto">
          <a:xfrm>
            <a:off x="2573" y="0"/>
            <a:ext cx="12204000" cy="6867650"/>
          </a:xfrm>
          <a:prstGeom prst="rect">
            <a:avLst/>
          </a:prstGeom>
          <a:noFill/>
        </p:spPr>
      </p:pic>
      <p:sp>
        <p:nvSpPr>
          <p:cNvPr id="5" name="CasellaDiTesto 4"/>
          <p:cNvSpPr txBox="1"/>
          <p:nvPr/>
        </p:nvSpPr>
        <p:spPr>
          <a:xfrm>
            <a:off x="1081552" y="181816"/>
            <a:ext cx="9881419" cy="1292662"/>
          </a:xfrm>
          <a:prstGeom prst="rect">
            <a:avLst/>
          </a:prstGeom>
          <a:noFill/>
        </p:spPr>
        <p:txBody>
          <a:bodyPr wrap="square" rtlCol="0">
            <a:spAutoFit/>
          </a:bodyPr>
          <a:lstStyle/>
          <a:p>
            <a:pPr algn="ctr"/>
            <a:r>
              <a:rPr lang="en-US" sz="6000" b="1" dirty="0" smtClean="0">
                <a:latin typeface="Arial" pitchFamily="34" charset="0"/>
                <a:cs typeface="Arial" pitchFamily="34" charset="0"/>
              </a:rPr>
              <a:t>Grazie!</a:t>
            </a:r>
          </a:p>
          <a:p>
            <a:pPr algn="ctr"/>
            <a:endParaRPr lang="it-IT"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739681" y="132685"/>
            <a:ext cx="8264619"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Water </a:t>
            </a:r>
            <a:r>
              <a:rPr lang="it-IT" sz="2800" b="1" u="none" kern="900" dirty="0" err="1" smtClean="0">
                <a:ln w="12700">
                  <a:solidFill>
                    <a:schemeClr val="tx2">
                      <a:satMod val="155000"/>
                    </a:schemeClr>
                  </a:solidFill>
                  <a:prstDash val="solid"/>
                </a:ln>
                <a:latin typeface="Arial" pitchFamily="34" charset="0"/>
              </a:rPr>
              <a:t>is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one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of</a:t>
            </a:r>
            <a:r>
              <a:rPr lang="it-IT" sz="2800" b="1" u="none" kern="900" dirty="0" smtClean="0">
                <a:ln w="12700">
                  <a:solidFill>
                    <a:schemeClr val="tx2">
                      <a:satMod val="155000"/>
                    </a:schemeClr>
                  </a:solidFill>
                  <a:prstDash val="solid"/>
                </a:ln>
                <a:latin typeface="Arial" pitchFamily="34" charset="0"/>
              </a:rPr>
              <a:t> the </a:t>
            </a:r>
            <a:r>
              <a:rPr lang="it-IT" sz="2800" b="1" u="none" kern="900" dirty="0" err="1" smtClean="0">
                <a:ln w="12700">
                  <a:solidFill>
                    <a:schemeClr val="tx2">
                      <a:satMod val="155000"/>
                    </a:schemeClr>
                  </a:solidFill>
                  <a:prstDash val="solid"/>
                </a:ln>
                <a:latin typeface="Arial" pitchFamily="34" charset="0"/>
              </a:rPr>
              <a:t>keys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to</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sustainable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development</a:t>
            </a:r>
            <a:endParaRPr lang="it-IT" sz="2800" b="1" u="none" kern="900" dirty="0" smtClean="0">
              <a:ln w="12700">
                <a:solidFill>
                  <a:schemeClr val="tx2">
                    <a:satMod val="155000"/>
                  </a:schemeClr>
                </a:solidFill>
                <a:prstDash val="solid"/>
              </a:ln>
              <a:latin typeface="Arial" pitchFamily="34" charset="0"/>
            </a:endParaRPr>
          </a:p>
        </p:txBody>
      </p:sp>
      <p:sp>
        <p:nvSpPr>
          <p:cNvPr id="8" name="CasellaDiTesto 7"/>
          <p:cNvSpPr txBox="1"/>
          <p:nvPr/>
        </p:nvSpPr>
        <p:spPr>
          <a:xfrm>
            <a:off x="11406" y="1543046"/>
            <a:ext cx="11024894" cy="923330"/>
          </a:xfrm>
          <a:prstGeom prst="rect">
            <a:avLst/>
          </a:prstGeom>
          <a:noFill/>
        </p:spPr>
        <p:txBody>
          <a:bodyPr wrap="square" rtlCol="0">
            <a:spAutoFit/>
          </a:bodyPr>
          <a:lstStyle/>
          <a:p>
            <a:pPr indent="177800">
              <a:buFont typeface="Arial" pitchFamily="34" charset="0"/>
              <a:buChar char="•"/>
              <a:tabLst>
                <a:tab pos="177800" algn="l"/>
              </a:tabLst>
            </a:pPr>
            <a:r>
              <a:rPr lang="en-US" dirty="0" smtClean="0"/>
              <a:t>Water is the interface between humans and climate. Climate change</a:t>
            </a:r>
            <a:br>
              <a:rPr lang="en-US" dirty="0" smtClean="0"/>
            </a:br>
            <a:r>
              <a:rPr lang="en-US" dirty="0" smtClean="0"/>
              <a:t>	affects humans through the filter operated by water.</a:t>
            </a:r>
          </a:p>
          <a:p>
            <a:pPr indent="177800">
              <a:buFont typeface="Arial" pitchFamily="34" charset="0"/>
              <a:buChar char="•"/>
              <a:tabLst>
                <a:tab pos="177800" algn="l"/>
              </a:tabLst>
            </a:pPr>
            <a:endParaRPr lang="en-US" u="none" dirty="0" smtClean="0"/>
          </a:p>
        </p:txBody>
      </p:sp>
      <p:pic>
        <p:nvPicPr>
          <p:cNvPr id="2051" name="Picture 3"/>
          <p:cNvPicPr>
            <a:picLocks noChangeAspect="1" noChangeArrowheads="1"/>
          </p:cNvPicPr>
          <p:nvPr/>
        </p:nvPicPr>
        <p:blipFill>
          <a:blip r:embed="rId3"/>
          <a:srcRect r="3452"/>
          <a:stretch>
            <a:fillRect/>
          </a:stretch>
        </p:blipFill>
        <p:spPr bwMode="auto">
          <a:xfrm>
            <a:off x="9526" y="2835497"/>
            <a:ext cx="7372350" cy="1307877"/>
          </a:xfrm>
          <a:prstGeom prst="rect">
            <a:avLst/>
          </a:prstGeom>
          <a:noFill/>
          <a:ln w="9525">
            <a:noFill/>
            <a:miter lim="800000"/>
            <a:headEnd/>
            <a:tailEnd/>
          </a:ln>
          <a:effectLst/>
        </p:spPr>
      </p:pic>
      <p:pic>
        <p:nvPicPr>
          <p:cNvPr id="36865" name="Picture 1"/>
          <p:cNvPicPr>
            <a:picLocks noChangeAspect="1" noChangeArrowheads="1"/>
          </p:cNvPicPr>
          <p:nvPr/>
        </p:nvPicPr>
        <p:blipFill>
          <a:blip r:embed="rId4"/>
          <a:srcRect/>
          <a:stretch>
            <a:fillRect/>
          </a:stretch>
        </p:blipFill>
        <p:spPr bwMode="auto">
          <a:xfrm>
            <a:off x="7390145" y="1457325"/>
            <a:ext cx="4792329" cy="4052888"/>
          </a:xfrm>
          <a:prstGeom prst="rect">
            <a:avLst/>
          </a:prstGeom>
          <a:noFill/>
          <a:ln w="9525">
            <a:solidFill>
              <a:schemeClr val="tx1"/>
            </a:solidFill>
            <a:miter lim="800000"/>
            <a:headEnd/>
            <a:tailEnd/>
          </a:ln>
          <a:effectLst/>
        </p:spPr>
      </p:pic>
      <p:sp>
        <p:nvSpPr>
          <p:cNvPr id="11" name="Rettangolo 10"/>
          <p:cNvSpPr/>
          <p:nvPr/>
        </p:nvSpPr>
        <p:spPr>
          <a:xfrm>
            <a:off x="2692400" y="4885035"/>
            <a:ext cx="4584700" cy="584775"/>
          </a:xfrm>
          <a:prstGeom prst="rect">
            <a:avLst/>
          </a:prstGeom>
          <a:solidFill>
            <a:schemeClr val="bg1"/>
          </a:solidFill>
          <a:ln>
            <a:solidFill>
              <a:schemeClr val="tx1"/>
            </a:solidFill>
          </a:ln>
        </p:spPr>
        <p:txBody>
          <a:bodyPr wrap="square">
            <a:spAutoFit/>
          </a:bodyPr>
          <a:lstStyle/>
          <a:p>
            <a:r>
              <a:rPr lang="en-US" sz="1200" dirty="0" smtClean="0"/>
              <a:t>Retreat of the glacier </a:t>
            </a:r>
            <a:r>
              <a:rPr lang="en-US" sz="1200" dirty="0" err="1" smtClean="0"/>
              <a:t>Waggonwaybreen</a:t>
            </a:r>
            <a:r>
              <a:rPr lang="en-US" sz="1200" dirty="0" smtClean="0"/>
              <a:t> at </a:t>
            </a:r>
            <a:r>
              <a:rPr lang="en-US" sz="1200" dirty="0" err="1" smtClean="0"/>
              <a:t>Magdalenfjord</a:t>
            </a:r>
            <a:r>
              <a:rPr lang="en-US" sz="1200" dirty="0" smtClean="0"/>
              <a:t> on Svalbard. </a:t>
            </a:r>
          </a:p>
          <a:p>
            <a:r>
              <a:rPr lang="en-US" sz="1000" dirty="0" smtClean="0"/>
              <a:t>By Andreas </a:t>
            </a:r>
            <a:r>
              <a:rPr lang="en-US" sz="1000" dirty="0" err="1" smtClean="0"/>
              <a:t>Weith</a:t>
            </a:r>
            <a:r>
              <a:rPr lang="en-US" sz="1000" dirty="0" smtClean="0"/>
              <a:t> (Own work) [CC BY-SA 4.0 (https://creativecommons.org/licenses/by-sa/4.0)], via Wikimedia Commons</a:t>
            </a:r>
            <a:endParaRPr lang="it-IT" sz="1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11406" y="1276346"/>
            <a:ext cx="11024894" cy="923330"/>
          </a:xfrm>
          <a:prstGeom prst="rect">
            <a:avLst/>
          </a:prstGeom>
          <a:noFill/>
        </p:spPr>
        <p:txBody>
          <a:bodyPr wrap="square" rtlCol="0">
            <a:spAutoFit/>
          </a:bodyPr>
          <a:lstStyle/>
          <a:p>
            <a:pPr indent="177800">
              <a:tabLst>
                <a:tab pos="177800" algn="l"/>
              </a:tabLst>
            </a:pPr>
            <a:r>
              <a:rPr lang="en-US" dirty="0" smtClean="0"/>
              <a:t>Projections of water demands point out an uncertain future situation (</a:t>
            </a:r>
            <a:r>
              <a:rPr lang="en-US" dirty="0" err="1" smtClean="0"/>
              <a:t>Amarasinghe</a:t>
            </a:r>
            <a:r>
              <a:rPr lang="en-US" dirty="0" smtClean="0"/>
              <a:t> &amp; </a:t>
            </a:r>
            <a:r>
              <a:rPr lang="en-US" dirty="0" err="1" smtClean="0"/>
              <a:t>Smakhtin</a:t>
            </a:r>
            <a:r>
              <a:rPr lang="en-US" dirty="0" smtClean="0"/>
              <a:t>, 2014).</a:t>
            </a:r>
          </a:p>
          <a:p>
            <a:pPr indent="177800">
              <a:buFont typeface="Arial" pitchFamily="34" charset="0"/>
              <a:buChar char="•"/>
              <a:tabLst>
                <a:tab pos="177800" algn="l"/>
              </a:tabLst>
            </a:pPr>
            <a:endParaRPr lang="en-US" dirty="0" smtClean="0"/>
          </a:p>
          <a:p>
            <a:pPr indent="177800">
              <a:buFont typeface="Arial" pitchFamily="34" charset="0"/>
              <a:buChar char="•"/>
              <a:tabLst>
                <a:tab pos="177800" algn="l"/>
              </a:tabLst>
            </a:pPr>
            <a:endParaRPr lang="en-US" u="none" dirty="0" smtClean="0"/>
          </a:p>
        </p:txBody>
      </p:sp>
      <p:pic>
        <p:nvPicPr>
          <p:cNvPr id="9" name="Picture 2"/>
          <p:cNvPicPr>
            <a:picLocks noChangeAspect="1" noChangeArrowheads="1"/>
          </p:cNvPicPr>
          <p:nvPr/>
        </p:nvPicPr>
        <p:blipFill>
          <a:blip r:embed="rId3"/>
          <a:srcRect/>
          <a:stretch>
            <a:fillRect/>
          </a:stretch>
        </p:blipFill>
        <p:spPr bwMode="auto">
          <a:xfrm>
            <a:off x="675928" y="1816100"/>
            <a:ext cx="10296872" cy="4546598"/>
          </a:xfrm>
          <a:prstGeom prst="rect">
            <a:avLst/>
          </a:prstGeom>
          <a:noFill/>
          <a:ln w="9525">
            <a:noFill/>
            <a:miter lim="800000"/>
            <a:headEnd/>
            <a:tailEnd/>
          </a:ln>
          <a:effectLst/>
        </p:spPr>
      </p:pic>
      <p:sp>
        <p:nvSpPr>
          <p:cNvPr id="6" name="Text Box 7"/>
          <p:cNvSpPr txBox="1">
            <a:spLocks noChangeArrowheads="1"/>
          </p:cNvSpPr>
          <p:nvPr/>
        </p:nvSpPr>
        <p:spPr bwMode="auto">
          <a:xfrm>
            <a:off x="739681" y="132685"/>
            <a:ext cx="8264619"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Water </a:t>
            </a:r>
            <a:r>
              <a:rPr lang="it-IT" sz="2800" b="1" u="none" kern="900" dirty="0" err="1" smtClean="0">
                <a:ln w="12700">
                  <a:solidFill>
                    <a:schemeClr val="tx2">
                      <a:satMod val="155000"/>
                    </a:schemeClr>
                  </a:solidFill>
                  <a:prstDash val="solid"/>
                </a:ln>
                <a:latin typeface="Arial" pitchFamily="34" charset="0"/>
              </a:rPr>
              <a:t>is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one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of</a:t>
            </a:r>
            <a:r>
              <a:rPr lang="it-IT" sz="2800" b="1" u="none" kern="900" dirty="0" smtClean="0">
                <a:ln w="12700">
                  <a:solidFill>
                    <a:schemeClr val="tx2">
                      <a:satMod val="155000"/>
                    </a:schemeClr>
                  </a:solidFill>
                  <a:prstDash val="solid"/>
                </a:ln>
                <a:latin typeface="Arial" pitchFamily="34" charset="0"/>
              </a:rPr>
              <a:t> the </a:t>
            </a:r>
            <a:r>
              <a:rPr lang="it-IT" sz="2800" b="1" u="none" kern="900" dirty="0" err="1" smtClean="0">
                <a:ln w="12700">
                  <a:solidFill>
                    <a:schemeClr val="tx2">
                      <a:satMod val="155000"/>
                    </a:schemeClr>
                  </a:solidFill>
                  <a:prstDash val="solid"/>
                </a:ln>
                <a:latin typeface="Arial" pitchFamily="34" charset="0"/>
              </a:rPr>
              <a:t>keys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to</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sustainable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development</a:t>
            </a:r>
            <a:endParaRPr lang="it-IT" sz="2800" b="1" u="none" kern="900" dirty="0" smtClean="0">
              <a:ln w="12700">
                <a:solidFill>
                  <a:schemeClr val="tx2">
                    <a:satMod val="155000"/>
                  </a:schemeClr>
                </a:solidFill>
                <a:prstDash val="solid"/>
              </a:ln>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11406" y="1494294"/>
            <a:ext cx="11024894" cy="646331"/>
          </a:xfrm>
          <a:prstGeom prst="rect">
            <a:avLst/>
          </a:prstGeom>
          <a:noFill/>
        </p:spPr>
        <p:txBody>
          <a:bodyPr wrap="square" rtlCol="0">
            <a:spAutoFit/>
          </a:bodyPr>
          <a:lstStyle/>
          <a:p>
            <a:pPr indent="177800">
              <a:tabLst>
                <a:tab pos="177800" algn="l"/>
              </a:tabLst>
            </a:pPr>
            <a:r>
              <a:rPr lang="en-US" u="none" dirty="0" smtClean="0"/>
              <a:t>Hydropower has an essential role in storing energy and covering world’s </a:t>
            </a:r>
            <a:br>
              <a:rPr lang="en-US" u="none" dirty="0" smtClean="0"/>
            </a:br>
            <a:r>
              <a:rPr lang="en-US" u="none" dirty="0" smtClean="0"/>
              <a:t>	energy consumption (see Koutsoyiannis et al., 2009).</a:t>
            </a:r>
          </a:p>
        </p:txBody>
      </p:sp>
      <p:sp>
        <p:nvSpPr>
          <p:cNvPr id="12" name="CasellaDiTesto 11"/>
          <p:cNvSpPr txBox="1"/>
          <p:nvPr/>
        </p:nvSpPr>
        <p:spPr>
          <a:xfrm rot="16200000">
            <a:off x="10305360" y="4767475"/>
            <a:ext cx="2942283" cy="646331"/>
          </a:xfrm>
          <a:prstGeom prst="rect">
            <a:avLst/>
          </a:prstGeom>
          <a:noFill/>
        </p:spPr>
        <p:txBody>
          <a:bodyPr wrap="square" rtlCol="0">
            <a:spAutoFit/>
          </a:bodyPr>
          <a:lstStyle/>
          <a:p>
            <a:r>
              <a:rPr lang="en-US" sz="1200" dirty="0" smtClean="0">
                <a:solidFill>
                  <a:schemeClr val="bg1"/>
                </a:solidFill>
              </a:rPr>
              <a:t>By Diego </a:t>
            </a:r>
            <a:r>
              <a:rPr lang="en-US" sz="1200" dirty="0" err="1" smtClean="0">
                <a:solidFill>
                  <a:schemeClr val="bg1"/>
                </a:solidFill>
              </a:rPr>
              <a:t>Cruciat</a:t>
            </a:r>
            <a:r>
              <a:rPr lang="en-US" sz="1200" dirty="0" smtClean="0">
                <a:solidFill>
                  <a:schemeClr val="bg1"/>
                </a:solidFill>
              </a:rPr>
              <a:t> - Own work, CC BY-SA 3.0, https://commons.wikimedia.org/w/index.php?curid=19931894</a:t>
            </a:r>
            <a:endParaRPr lang="it-IT" sz="1200" dirty="0">
              <a:solidFill>
                <a:schemeClr val="bg1"/>
              </a:solidFill>
            </a:endParaRPr>
          </a:p>
        </p:txBody>
      </p:sp>
      <p:sp>
        <p:nvSpPr>
          <p:cNvPr id="6" name="CasellaDiTesto 5"/>
          <p:cNvSpPr txBox="1"/>
          <p:nvPr/>
        </p:nvSpPr>
        <p:spPr>
          <a:xfrm>
            <a:off x="9104606" y="5683246"/>
            <a:ext cx="3100094" cy="830997"/>
          </a:xfrm>
          <a:prstGeom prst="rect">
            <a:avLst/>
          </a:prstGeom>
          <a:noFill/>
        </p:spPr>
        <p:txBody>
          <a:bodyPr wrap="square" rtlCol="0">
            <a:spAutoFit/>
          </a:bodyPr>
          <a:lstStyle/>
          <a:p>
            <a:pPr algn="r"/>
            <a:r>
              <a:rPr lang="en-US" sz="1200" u="none" dirty="0" smtClean="0"/>
              <a:t>Data from World Energy Outlook 2017, published by International </a:t>
            </a:r>
            <a:r>
              <a:rPr lang="en-US" sz="1200" dirty="0" smtClean="0"/>
              <a:t>Energy Agency, </a:t>
            </a:r>
            <a:r>
              <a:rPr lang="en-US" sz="1200" dirty="0" smtClean="0">
                <a:hlinkClick r:id="rId3"/>
              </a:rPr>
              <a:t>https://www.iea.org/weo2017/</a:t>
            </a:r>
            <a:r>
              <a:rPr lang="en-US" sz="1200" dirty="0" smtClean="0"/>
              <a:t> - Graph by Bjorn </a:t>
            </a:r>
            <a:r>
              <a:rPr lang="en-US" sz="1200" dirty="0" err="1" smtClean="0"/>
              <a:t>Lomborg</a:t>
            </a:r>
            <a:r>
              <a:rPr lang="en-US" sz="1200" dirty="0" smtClean="0"/>
              <a:t> facebook.com/</a:t>
            </a:r>
            <a:r>
              <a:rPr lang="en-US" sz="1200" dirty="0" err="1" smtClean="0"/>
              <a:t>bjornlomborg</a:t>
            </a:r>
            <a:endParaRPr lang="en-US" sz="1200" u="none" dirty="0" smtClean="0"/>
          </a:p>
        </p:txBody>
      </p:sp>
      <p:pic>
        <p:nvPicPr>
          <p:cNvPr id="11" name="Picture 3"/>
          <p:cNvPicPr>
            <a:picLocks noChangeAspect="1" noChangeArrowheads="1"/>
          </p:cNvPicPr>
          <p:nvPr/>
        </p:nvPicPr>
        <p:blipFill>
          <a:blip r:embed="rId4"/>
          <a:srcRect/>
          <a:stretch>
            <a:fillRect/>
          </a:stretch>
        </p:blipFill>
        <p:spPr bwMode="auto">
          <a:xfrm>
            <a:off x="7378701" y="1193799"/>
            <a:ext cx="4813300" cy="5438723"/>
          </a:xfrm>
          <a:prstGeom prst="rect">
            <a:avLst/>
          </a:prstGeom>
          <a:noFill/>
          <a:ln w="9525">
            <a:noFill/>
            <a:miter lim="800000"/>
            <a:headEnd/>
            <a:tailEnd/>
          </a:ln>
          <a:effectLst/>
        </p:spPr>
      </p:pic>
      <p:sp>
        <p:nvSpPr>
          <p:cNvPr id="13" name="Text Box 7"/>
          <p:cNvSpPr txBox="1">
            <a:spLocks noChangeArrowheads="1"/>
          </p:cNvSpPr>
          <p:nvPr/>
        </p:nvSpPr>
        <p:spPr bwMode="auto">
          <a:xfrm>
            <a:off x="739681" y="132685"/>
            <a:ext cx="8264619"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Water </a:t>
            </a:r>
            <a:r>
              <a:rPr lang="it-IT" sz="2800" b="1" u="none" kern="900" dirty="0" err="1" smtClean="0">
                <a:ln w="12700">
                  <a:solidFill>
                    <a:schemeClr val="tx2">
                      <a:satMod val="155000"/>
                    </a:schemeClr>
                  </a:solidFill>
                  <a:prstDash val="solid"/>
                </a:ln>
                <a:latin typeface="Arial" pitchFamily="34" charset="0"/>
              </a:rPr>
              <a:t>is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one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of</a:t>
            </a:r>
            <a:r>
              <a:rPr lang="it-IT" sz="2800" b="1" u="none" kern="900" dirty="0" smtClean="0">
                <a:ln w="12700">
                  <a:solidFill>
                    <a:schemeClr val="tx2">
                      <a:satMod val="155000"/>
                    </a:schemeClr>
                  </a:solidFill>
                  <a:prstDash val="solid"/>
                </a:ln>
                <a:latin typeface="Arial" pitchFamily="34" charset="0"/>
              </a:rPr>
              <a:t> the </a:t>
            </a:r>
            <a:r>
              <a:rPr lang="it-IT" sz="2800" b="1" u="none" kern="900" dirty="0" err="1" smtClean="0">
                <a:ln w="12700">
                  <a:solidFill>
                    <a:schemeClr val="tx2">
                      <a:satMod val="155000"/>
                    </a:schemeClr>
                  </a:solidFill>
                  <a:prstDash val="solid"/>
                </a:ln>
                <a:latin typeface="Arial" pitchFamily="34" charset="0"/>
              </a:rPr>
              <a:t>keys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to</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sustainable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development</a:t>
            </a:r>
            <a:endParaRPr lang="it-IT" sz="2800" b="1" u="none" kern="900" dirty="0" smtClean="0">
              <a:ln w="12700">
                <a:solidFill>
                  <a:schemeClr val="tx2">
                    <a:satMod val="155000"/>
                  </a:schemeClr>
                </a:solidFill>
                <a:prstDash val="solid"/>
              </a:ln>
              <a:latin typeface="Arial" pitchFamily="34" charset="0"/>
            </a:endParaRPr>
          </a:p>
        </p:txBody>
      </p:sp>
      <p:sp>
        <p:nvSpPr>
          <p:cNvPr id="7" name="Rettangolo 6"/>
          <p:cNvSpPr/>
          <p:nvPr/>
        </p:nvSpPr>
        <p:spPr>
          <a:xfrm>
            <a:off x="0" y="5277535"/>
            <a:ext cx="7035800" cy="461665"/>
          </a:xfrm>
          <a:prstGeom prst="rect">
            <a:avLst/>
          </a:prstGeom>
        </p:spPr>
        <p:txBody>
          <a:bodyPr wrap="square">
            <a:spAutoFit/>
          </a:bodyPr>
          <a:lstStyle/>
          <a:p>
            <a:r>
              <a:rPr lang="de-DE" sz="1200" dirty="0" smtClean="0"/>
              <a:t>Alternative </a:t>
            </a:r>
            <a:r>
              <a:rPr lang="de-DE" sz="1200" dirty="0" err="1" smtClean="0"/>
              <a:t>energy</a:t>
            </a:r>
            <a:r>
              <a:rPr lang="de-DE" sz="1200" dirty="0" smtClean="0"/>
              <a:t>, hydropower, a </a:t>
            </a:r>
            <a:r>
              <a:rPr lang="de-DE" sz="1200" dirty="0" err="1" smtClean="0"/>
              <a:t>reverse</a:t>
            </a:r>
            <a:r>
              <a:rPr lang="de-DE" sz="1200" dirty="0" smtClean="0"/>
              <a:t> </a:t>
            </a:r>
            <a:r>
              <a:rPr lang="de-DE" sz="1200" dirty="0" err="1" smtClean="0"/>
              <a:t>Archimedean</a:t>
            </a:r>
            <a:r>
              <a:rPr lang="de-DE" sz="1200" dirty="0" smtClean="0"/>
              <a:t> </a:t>
            </a:r>
            <a:r>
              <a:rPr lang="de-DE" sz="1200" dirty="0" err="1" smtClean="0"/>
              <a:t>screw</a:t>
            </a:r>
            <a:r>
              <a:rPr lang="de-DE" sz="1200" dirty="0" smtClean="0"/>
              <a:t>, on Schwarze Lake in </a:t>
            </a:r>
            <a:r>
              <a:rPr lang="de-DE" sz="1200" dirty="0" err="1" smtClean="0"/>
              <a:t>Munich</a:t>
            </a:r>
            <a:r>
              <a:rPr lang="de-DE" sz="1200" dirty="0" smtClean="0"/>
              <a:t>, Germany</a:t>
            </a:r>
          </a:p>
          <a:p>
            <a:r>
              <a:rPr lang="de-DE" sz="1200" dirty="0" err="1" smtClean="0"/>
              <a:t>Schlagenhaft</a:t>
            </a:r>
            <a:r>
              <a:rPr lang="de-DE" sz="1200" dirty="0" smtClean="0"/>
              <a:t> [CC BY-SA 3.0 (https://creativecommons.org/licenses/by-sa/3.0)]</a:t>
            </a:r>
            <a:endParaRPr lang="it-IT" sz="1200" dirty="0"/>
          </a:p>
        </p:txBody>
      </p:sp>
      <p:pic>
        <p:nvPicPr>
          <p:cNvPr id="1026" name="Picture 2" descr="Z:\home\sturno\Scaricati\ezgif.com-video-to-gif.gif"/>
          <p:cNvPicPr>
            <a:picLocks noChangeAspect="1" noChangeArrowheads="1" noCrop="1"/>
          </p:cNvPicPr>
          <p:nvPr/>
        </p:nvPicPr>
        <p:blipFill>
          <a:blip r:embed="rId5"/>
          <a:srcRect/>
          <a:stretch>
            <a:fillRect/>
          </a:stretch>
        </p:blipFill>
        <p:spPr bwMode="auto">
          <a:xfrm>
            <a:off x="482600" y="2552699"/>
            <a:ext cx="4874618" cy="27527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18090" y="1314446"/>
            <a:ext cx="11024894" cy="646331"/>
          </a:xfrm>
          <a:prstGeom prst="rect">
            <a:avLst/>
          </a:prstGeom>
          <a:noFill/>
        </p:spPr>
        <p:txBody>
          <a:bodyPr wrap="square" rtlCol="0">
            <a:spAutoFit/>
          </a:bodyPr>
          <a:lstStyle/>
          <a:p>
            <a:pPr indent="177800">
              <a:tabLst>
                <a:tab pos="177800" algn="l"/>
              </a:tabLst>
            </a:pPr>
            <a:r>
              <a:rPr lang="en-US" dirty="0" smtClean="0"/>
              <a:t>Increasing irrigation and groundwater depletion may impact water and food security (video by NASA's Scientific 	Visualization Studio, http://svs.gsfc.nasa.gov/4523; see </a:t>
            </a:r>
            <a:r>
              <a:rPr lang="en-US" dirty="0" err="1" smtClean="0"/>
              <a:t>Dalin</a:t>
            </a:r>
            <a:r>
              <a:rPr lang="en-US" dirty="0" smtClean="0"/>
              <a:t> et al., Nature 543, 2017).</a:t>
            </a:r>
            <a:endParaRPr lang="en-US" u="none" dirty="0" smtClean="0"/>
          </a:p>
        </p:txBody>
      </p:sp>
      <p:sp>
        <p:nvSpPr>
          <p:cNvPr id="12" name="CasellaDiTesto 11"/>
          <p:cNvSpPr txBox="1"/>
          <p:nvPr/>
        </p:nvSpPr>
        <p:spPr>
          <a:xfrm rot="16200000">
            <a:off x="9681003" y="3629967"/>
            <a:ext cx="4191000" cy="461665"/>
          </a:xfrm>
          <a:prstGeom prst="rect">
            <a:avLst/>
          </a:prstGeom>
          <a:noFill/>
        </p:spPr>
        <p:txBody>
          <a:bodyPr wrap="square" rtlCol="0">
            <a:spAutoFit/>
          </a:bodyPr>
          <a:lstStyle/>
          <a:p>
            <a:r>
              <a:rPr lang="en-US" sz="1200" dirty="0" smtClean="0"/>
              <a:t>By Diego </a:t>
            </a:r>
            <a:r>
              <a:rPr lang="en-US" sz="1200" dirty="0" err="1" smtClean="0"/>
              <a:t>Cruciat</a:t>
            </a:r>
            <a:r>
              <a:rPr lang="en-US" sz="1200" dirty="0" smtClean="0"/>
              <a:t> - Own work, CC BY-SA 3.0, https://commons.wikimedia.org/w/index.php?curid=19931894</a:t>
            </a:r>
            <a:endParaRPr lang="it-IT" sz="1200" dirty="0"/>
          </a:p>
        </p:txBody>
      </p:sp>
      <p:sp>
        <p:nvSpPr>
          <p:cNvPr id="8" name="Text Box 7"/>
          <p:cNvSpPr txBox="1">
            <a:spLocks noChangeArrowheads="1"/>
          </p:cNvSpPr>
          <p:nvPr/>
        </p:nvSpPr>
        <p:spPr bwMode="auto">
          <a:xfrm>
            <a:off x="853981" y="132685"/>
            <a:ext cx="8264619" cy="954107"/>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Water </a:t>
            </a:r>
            <a:r>
              <a:rPr lang="it-IT" sz="2800" b="1" u="none" kern="900" dirty="0" err="1" smtClean="0">
                <a:ln w="12700">
                  <a:solidFill>
                    <a:schemeClr val="tx2">
                      <a:satMod val="155000"/>
                    </a:schemeClr>
                  </a:solidFill>
                  <a:prstDash val="solid"/>
                </a:ln>
                <a:latin typeface="Arial" pitchFamily="34" charset="0"/>
              </a:rPr>
              <a:t>is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one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of</a:t>
            </a:r>
            <a:r>
              <a:rPr lang="it-IT" sz="2800" b="1" u="none" kern="900" dirty="0" smtClean="0">
                <a:ln w="12700">
                  <a:solidFill>
                    <a:schemeClr val="tx2">
                      <a:satMod val="155000"/>
                    </a:schemeClr>
                  </a:solidFill>
                  <a:prstDash val="solid"/>
                </a:ln>
                <a:latin typeface="Arial" pitchFamily="34" charset="0"/>
              </a:rPr>
              <a:t> the </a:t>
            </a:r>
            <a:r>
              <a:rPr lang="it-IT" sz="2800" b="1" u="none" kern="900" dirty="0" err="1" smtClean="0">
                <a:ln w="12700">
                  <a:solidFill>
                    <a:schemeClr val="tx2">
                      <a:satMod val="155000"/>
                    </a:schemeClr>
                  </a:solidFill>
                  <a:prstDash val="solid"/>
                </a:ln>
                <a:latin typeface="Arial" pitchFamily="34" charset="0"/>
              </a:rPr>
              <a:t>keys</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to</a:t>
            </a:r>
            <a:r>
              <a:rPr lang="it-IT" sz="2800" b="1" u="none" kern="900" dirty="0" smtClean="0">
                <a:ln w="12700">
                  <a:solidFill>
                    <a:schemeClr val="tx2">
                      <a:satMod val="155000"/>
                    </a:schemeClr>
                  </a:solidFill>
                  <a:prstDash val="solid"/>
                </a:ln>
                <a:latin typeface="Arial" pitchFamily="34" charset="0"/>
              </a:rPr>
              <a:t> </a:t>
            </a:r>
            <a:br>
              <a:rPr lang="it-IT" sz="2800" b="1" u="none" kern="900" dirty="0" smtClean="0">
                <a:ln w="12700">
                  <a:solidFill>
                    <a:schemeClr val="tx2">
                      <a:satMod val="155000"/>
                    </a:schemeClr>
                  </a:solidFill>
                  <a:prstDash val="solid"/>
                </a:ln>
                <a:latin typeface="Arial" pitchFamily="34" charset="0"/>
              </a:rPr>
            </a:br>
            <a:r>
              <a:rPr lang="it-IT" sz="2800" b="1" u="none" kern="900" dirty="0" err="1" smtClean="0">
                <a:ln w="12700">
                  <a:solidFill>
                    <a:schemeClr val="tx2">
                      <a:satMod val="155000"/>
                    </a:schemeClr>
                  </a:solidFill>
                  <a:prstDash val="solid"/>
                </a:ln>
                <a:latin typeface="Arial" pitchFamily="34" charset="0"/>
              </a:rPr>
              <a:t>sustainable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development</a:t>
            </a:r>
            <a:endParaRPr lang="it-IT" sz="2800" b="1" u="none" kern="900" dirty="0" smtClean="0">
              <a:ln w="12700">
                <a:solidFill>
                  <a:schemeClr val="tx2">
                    <a:satMod val="155000"/>
                  </a:schemeClr>
                </a:solidFill>
                <a:prstDash val="solid"/>
              </a:ln>
              <a:latin typeface="Arial" pitchFamily="34" charset="0"/>
            </a:endParaRPr>
          </a:p>
        </p:txBody>
      </p:sp>
      <p:pic>
        <p:nvPicPr>
          <p:cNvPr id="2050" name="Picture 2" descr="Z:\home\sturno\Scaricati\ezgif.com-video-to-gif(1).gif"/>
          <p:cNvPicPr>
            <a:picLocks noChangeAspect="1" noChangeArrowheads="1" noCrop="1"/>
          </p:cNvPicPr>
          <p:nvPr/>
        </p:nvPicPr>
        <p:blipFill>
          <a:blip r:embed="rId3"/>
          <a:srcRect/>
          <a:stretch>
            <a:fillRect/>
          </a:stretch>
        </p:blipFill>
        <p:spPr bwMode="auto">
          <a:xfrm>
            <a:off x="5486400" y="2149475"/>
            <a:ext cx="5880100" cy="3312456"/>
          </a:xfrm>
          <a:prstGeom prst="rect">
            <a:avLst/>
          </a:prstGeom>
          <a:noFill/>
        </p:spPr>
      </p:pic>
      <p:pic>
        <p:nvPicPr>
          <p:cNvPr id="2051" name="Picture 3" descr="Z:\home\sturno\sturno\FP7\barbara\foto-acquacampus\IMG_20170502_123139.jpg"/>
          <p:cNvPicPr>
            <a:picLocks noChangeAspect="1" noChangeArrowheads="1"/>
          </p:cNvPicPr>
          <p:nvPr/>
        </p:nvPicPr>
        <p:blipFill>
          <a:blip r:embed="rId4"/>
          <a:srcRect/>
          <a:stretch>
            <a:fillRect/>
          </a:stretch>
        </p:blipFill>
        <p:spPr bwMode="auto">
          <a:xfrm>
            <a:off x="241300" y="2184400"/>
            <a:ext cx="4378239" cy="2463800"/>
          </a:xfrm>
          <a:prstGeom prst="rect">
            <a:avLst/>
          </a:prstGeom>
          <a:noFill/>
        </p:spPr>
      </p:pic>
      <p:sp>
        <p:nvSpPr>
          <p:cNvPr id="11" name="CasellaDiTesto 10"/>
          <p:cNvSpPr txBox="1"/>
          <p:nvPr/>
        </p:nvSpPr>
        <p:spPr>
          <a:xfrm>
            <a:off x="156002" y="4709467"/>
            <a:ext cx="4191000" cy="276999"/>
          </a:xfrm>
          <a:prstGeom prst="rect">
            <a:avLst/>
          </a:prstGeom>
          <a:noFill/>
        </p:spPr>
        <p:txBody>
          <a:bodyPr wrap="square" rtlCol="0">
            <a:spAutoFit/>
          </a:bodyPr>
          <a:lstStyle/>
          <a:p>
            <a:r>
              <a:rPr lang="en-US" sz="1200" dirty="0" smtClean="0"/>
              <a:t>Field tests of precise irrigation devices in Italy</a:t>
            </a:r>
            <a:endParaRPr lang="it-IT" sz="1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197" y="1682746"/>
            <a:ext cx="6201351" cy="3847207"/>
          </a:xfrm>
          <a:prstGeom prst="rect">
            <a:avLst/>
          </a:prstGeom>
          <a:solidFill>
            <a:schemeClr val="bg1"/>
          </a:solidFill>
        </p:spPr>
        <p:txBody>
          <a:bodyPr wrap="square" rtlCol="0">
            <a:spAutoFit/>
          </a:bodyPr>
          <a:lstStyle/>
          <a:p>
            <a:r>
              <a:rPr lang="en-US" u="none" dirty="0" smtClean="0"/>
              <a:t>According to the </a:t>
            </a:r>
            <a:r>
              <a:rPr lang="en-US" dirty="0" smtClean="0"/>
              <a:t>Global Risk 2015 Report of the World Economic Forum, </a:t>
            </a:r>
            <a:r>
              <a:rPr lang="en-US" b="1" dirty="0" smtClean="0"/>
              <a:t>global water crises</a:t>
            </a:r>
            <a:r>
              <a:rPr lang="en-US" dirty="0" smtClean="0"/>
              <a:t> are the biggest threat facing the planet over the next decade.</a:t>
            </a:r>
          </a:p>
          <a:p>
            <a:endParaRPr lang="en-US" u="none" dirty="0" smtClean="0"/>
          </a:p>
          <a:p>
            <a:r>
              <a:rPr lang="en-US" u="none" dirty="0" smtClean="0"/>
              <a:t>For the first time water is at the top position for impact.</a:t>
            </a:r>
          </a:p>
          <a:p>
            <a:endParaRPr lang="en-US" u="none" dirty="0" smtClean="0"/>
          </a:p>
          <a:p>
            <a:r>
              <a:rPr lang="en-US" dirty="0" smtClean="0"/>
              <a:t>Two-thirds of the global population live under conditions of severe water scarcity at least 1 month of the year.</a:t>
            </a:r>
          </a:p>
          <a:p>
            <a:endParaRPr lang="en-US" dirty="0" smtClean="0"/>
          </a:p>
          <a:p>
            <a:r>
              <a:rPr lang="en-US" dirty="0" smtClean="0"/>
              <a:t>Half of the world’s largest cities experience water scarcity.[</a:t>
            </a:r>
            <a:endParaRPr lang="en-US" u="none" dirty="0" smtClean="0"/>
          </a:p>
          <a:p>
            <a:endParaRPr lang="en-US" dirty="0" smtClean="0"/>
          </a:p>
          <a:p>
            <a:r>
              <a:rPr lang="en-US" sz="1400" dirty="0" smtClean="0"/>
              <a:t>Source: Global Risk 2015 Report - World Economic Forum (drawing on the perspectives of experts and global decision-makers).</a:t>
            </a:r>
          </a:p>
          <a:p>
            <a:endParaRPr lang="en-US" dirty="0" smtClean="0"/>
          </a:p>
        </p:txBody>
      </p:sp>
      <p:pic>
        <p:nvPicPr>
          <p:cNvPr id="4" name="Picture 2"/>
          <p:cNvPicPr>
            <a:picLocks noChangeAspect="1" noChangeArrowheads="1"/>
          </p:cNvPicPr>
          <p:nvPr/>
        </p:nvPicPr>
        <p:blipFill>
          <a:blip r:embed="rId3" cstate="print"/>
          <a:srcRect/>
          <a:stretch>
            <a:fillRect/>
          </a:stretch>
        </p:blipFill>
        <p:spPr bwMode="auto">
          <a:xfrm>
            <a:off x="6902245" y="1187684"/>
            <a:ext cx="5289755" cy="518803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srcRect/>
          <a:stretch>
            <a:fillRect/>
          </a:stretch>
        </p:blipFill>
        <p:spPr bwMode="auto">
          <a:xfrm>
            <a:off x="6680200" y="1135089"/>
            <a:ext cx="5511800" cy="5476693"/>
          </a:xfrm>
          <a:prstGeom prst="rect">
            <a:avLst/>
          </a:prstGeom>
          <a:noFill/>
          <a:ln w="9525">
            <a:noFill/>
            <a:miter lim="800000"/>
            <a:headEnd/>
            <a:tailEnd/>
          </a:ln>
          <a:effectLst/>
        </p:spPr>
      </p:pic>
      <p:sp>
        <p:nvSpPr>
          <p:cNvPr id="8" name="Text Box 7"/>
          <p:cNvSpPr txBox="1">
            <a:spLocks noChangeArrowheads="1"/>
          </p:cNvSpPr>
          <p:nvPr/>
        </p:nvSpPr>
        <p:spPr bwMode="auto">
          <a:xfrm>
            <a:off x="917481" y="183485"/>
            <a:ext cx="8264619" cy="523220"/>
          </a:xfrm>
          <a:prstGeom prst="rect">
            <a:avLst/>
          </a:prstGeom>
          <a:noFill/>
          <a:ln w="9525">
            <a:noFill/>
            <a:miter lim="800000"/>
            <a:headEnd/>
            <a:tailEnd/>
          </a:ln>
        </p:spPr>
        <p:txBody>
          <a:bodyPr wrap="square">
            <a:spAutoFit/>
          </a:bodyPr>
          <a:lstStyle/>
          <a:p>
            <a:pPr algn="ctr">
              <a:spcBef>
                <a:spcPct val="50000"/>
              </a:spcBef>
            </a:pPr>
            <a:r>
              <a:rPr lang="it-IT" sz="2800" b="1" u="none" kern="900" dirty="0" smtClean="0">
                <a:ln w="12700">
                  <a:solidFill>
                    <a:schemeClr val="tx2">
                      <a:satMod val="155000"/>
                    </a:schemeClr>
                  </a:solidFill>
                  <a:prstDash val="solid"/>
                </a:ln>
                <a:latin typeface="Arial" pitchFamily="34" charset="0"/>
              </a:rPr>
              <a:t>The </a:t>
            </a:r>
            <a:r>
              <a:rPr lang="it-IT" sz="2800" b="1" u="none" kern="900" dirty="0" err="1" smtClean="0">
                <a:ln w="12700">
                  <a:solidFill>
                    <a:schemeClr val="tx2">
                      <a:satMod val="155000"/>
                    </a:schemeClr>
                  </a:solidFill>
                  <a:prstDash val="solid"/>
                </a:ln>
                <a:latin typeface="Arial" pitchFamily="34" charset="0"/>
              </a:rPr>
              <a:t>threat</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of</a:t>
            </a:r>
            <a:r>
              <a:rPr lang="it-IT" sz="2800" b="1" u="none" kern="900" dirty="0" smtClean="0">
                <a:ln w="12700">
                  <a:solidFill>
                    <a:schemeClr val="tx2">
                      <a:satMod val="155000"/>
                    </a:schemeClr>
                  </a:solidFill>
                  <a:prstDash val="solid"/>
                </a:ln>
                <a:latin typeface="Arial" pitchFamily="34" charset="0"/>
              </a:rPr>
              <a:t> a global water </a:t>
            </a:r>
            <a:r>
              <a:rPr lang="it-IT" sz="2800" b="1" u="none" kern="900" dirty="0" err="1" smtClean="0">
                <a:ln w="12700">
                  <a:solidFill>
                    <a:schemeClr val="tx2">
                      <a:satMod val="155000"/>
                    </a:schemeClr>
                  </a:solidFill>
                  <a:prstDash val="solid"/>
                </a:ln>
                <a:latin typeface="Arial" pitchFamily="34" charset="0"/>
              </a:rPr>
              <a:t>crisis</a:t>
            </a:r>
            <a:endParaRPr lang="it-IT" sz="2800" b="1" u="none" kern="900" dirty="0" smtClean="0">
              <a:ln w="12700">
                <a:solidFill>
                  <a:schemeClr val="tx2">
                    <a:satMod val="155000"/>
                  </a:schemeClr>
                </a:solidFill>
                <a:prstDash val="solid"/>
              </a:ln>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subTnLst>
                                    <p:set>
                                      <p:cBhvr override="childStyle">
                                        <p:cTn dur="1" fill="hold" display="0" masterRel="nextClick" afterEffect="1"/>
                                        <p:tgtEl>
                                          <p:spTgt spid="1026"/>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1783554" y="183485"/>
            <a:ext cx="8147846" cy="523220"/>
          </a:xfrm>
          <a:prstGeom prst="rect">
            <a:avLst/>
          </a:prstGeom>
          <a:noFill/>
          <a:ln w="9525">
            <a:noFill/>
            <a:miter lim="800000"/>
            <a:headEnd/>
            <a:tailEnd/>
          </a:ln>
        </p:spPr>
        <p:txBody>
          <a:bodyPr wrap="square">
            <a:spAutoFit/>
          </a:bodyPr>
          <a:lstStyle/>
          <a:p>
            <a:pPr>
              <a:spcBef>
                <a:spcPct val="50000"/>
              </a:spcBef>
            </a:pPr>
            <a:r>
              <a:rPr lang="it-IT" sz="2800" b="1" u="none" kern="900" dirty="0" smtClean="0">
                <a:ln w="12700">
                  <a:solidFill>
                    <a:schemeClr val="tx2">
                      <a:satMod val="155000"/>
                    </a:schemeClr>
                  </a:solidFill>
                  <a:prstDash val="solid"/>
                </a:ln>
                <a:latin typeface="Arial" pitchFamily="34" charset="0"/>
              </a:rPr>
              <a:t>Future </a:t>
            </a:r>
            <a:r>
              <a:rPr lang="it-IT" sz="2800" b="1" u="none" kern="900" dirty="0" err="1" smtClean="0">
                <a:ln w="12700">
                  <a:solidFill>
                    <a:schemeClr val="tx2">
                      <a:satMod val="155000"/>
                    </a:schemeClr>
                  </a:solidFill>
                  <a:prstDash val="solid"/>
                </a:ln>
                <a:latin typeface="Arial" pitchFamily="34" charset="0"/>
              </a:rPr>
              <a:t>earth</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requires</a:t>
            </a:r>
            <a:r>
              <a:rPr lang="it-IT" sz="2800" b="1" u="none" kern="900" dirty="0" smtClean="0">
                <a:ln w="12700">
                  <a:solidFill>
                    <a:schemeClr val="tx2">
                      <a:satMod val="155000"/>
                    </a:schemeClr>
                  </a:solidFill>
                  <a:prstDash val="solid"/>
                </a:ln>
                <a:latin typeface="Arial" pitchFamily="34" charset="0"/>
              </a:rPr>
              <a:t> a global </a:t>
            </a:r>
            <a:r>
              <a:rPr lang="it-IT" sz="2800" b="1" u="none" kern="900" dirty="0" err="1" smtClean="0">
                <a:ln w="12700">
                  <a:solidFill>
                    <a:schemeClr val="tx2">
                      <a:satMod val="155000"/>
                    </a:schemeClr>
                  </a:solidFill>
                  <a:prstDash val="solid"/>
                </a:ln>
                <a:latin typeface="Arial" pitchFamily="34" charset="0"/>
              </a:rPr>
              <a:t>approach</a:t>
            </a:r>
            <a:endParaRPr lang="it-IT" sz="2800" b="1" u="none" kern="900" dirty="0" smtClean="0">
              <a:ln w="12700">
                <a:solidFill>
                  <a:schemeClr val="tx2">
                    <a:satMod val="155000"/>
                  </a:schemeClr>
                </a:solidFill>
                <a:prstDash val="solid"/>
              </a:ln>
              <a:latin typeface="Arial" pitchFamily="34" charset="0"/>
            </a:endParaRPr>
          </a:p>
        </p:txBody>
      </p:sp>
      <p:pic>
        <p:nvPicPr>
          <p:cNvPr id="30723" name="Picture 3"/>
          <p:cNvPicPr>
            <a:picLocks noChangeAspect="1" noChangeArrowheads="1"/>
          </p:cNvPicPr>
          <p:nvPr/>
        </p:nvPicPr>
        <p:blipFill>
          <a:blip r:embed="rId3"/>
          <a:srcRect/>
          <a:stretch>
            <a:fillRect/>
          </a:stretch>
        </p:blipFill>
        <p:spPr bwMode="auto">
          <a:xfrm>
            <a:off x="0" y="3323294"/>
            <a:ext cx="12192000" cy="3534706"/>
          </a:xfrm>
          <a:prstGeom prst="rect">
            <a:avLst/>
          </a:prstGeom>
          <a:noFill/>
          <a:ln w="9525">
            <a:noFill/>
            <a:miter lim="800000"/>
            <a:headEnd/>
            <a:tailEnd/>
          </a:ln>
          <a:effectLst/>
        </p:spPr>
      </p:pic>
      <p:sp>
        <p:nvSpPr>
          <p:cNvPr id="12" name="CasellaDiTesto 11"/>
          <p:cNvSpPr txBox="1"/>
          <p:nvPr/>
        </p:nvSpPr>
        <p:spPr>
          <a:xfrm rot="16200000">
            <a:off x="10305360" y="4767475"/>
            <a:ext cx="2942283" cy="646331"/>
          </a:xfrm>
          <a:prstGeom prst="rect">
            <a:avLst/>
          </a:prstGeom>
          <a:noFill/>
        </p:spPr>
        <p:txBody>
          <a:bodyPr wrap="square" rtlCol="0">
            <a:spAutoFit/>
          </a:bodyPr>
          <a:lstStyle/>
          <a:p>
            <a:r>
              <a:rPr lang="en-US" sz="1200" dirty="0" smtClean="0">
                <a:solidFill>
                  <a:schemeClr val="bg1"/>
                </a:solidFill>
              </a:rPr>
              <a:t>By Diego </a:t>
            </a:r>
            <a:r>
              <a:rPr lang="en-US" sz="1200" dirty="0" err="1" smtClean="0">
                <a:solidFill>
                  <a:schemeClr val="bg1"/>
                </a:solidFill>
              </a:rPr>
              <a:t>Cruciat</a:t>
            </a:r>
            <a:r>
              <a:rPr lang="en-US" sz="1200" dirty="0" smtClean="0">
                <a:solidFill>
                  <a:schemeClr val="bg1"/>
                </a:solidFill>
              </a:rPr>
              <a:t> - Own work, CC BY-SA 3.0, https://commons.wikimedia.org/w/index.php?curid=19931894</a:t>
            </a:r>
            <a:endParaRPr lang="it-IT" sz="1200" dirty="0">
              <a:solidFill>
                <a:schemeClr val="bg1"/>
              </a:solidFill>
            </a:endParaRPr>
          </a:p>
        </p:txBody>
      </p:sp>
      <p:sp>
        <p:nvSpPr>
          <p:cNvPr id="10" name="CasellaDiTesto 9"/>
          <p:cNvSpPr txBox="1"/>
          <p:nvPr/>
        </p:nvSpPr>
        <p:spPr>
          <a:xfrm>
            <a:off x="212125" y="1111554"/>
            <a:ext cx="10916792" cy="3170099"/>
          </a:xfrm>
          <a:prstGeom prst="rect">
            <a:avLst/>
          </a:prstGeom>
          <a:solidFill>
            <a:schemeClr val="bg1"/>
          </a:solidFill>
        </p:spPr>
        <p:txBody>
          <a:bodyPr wrap="square" rtlCol="0">
            <a:spAutoFit/>
          </a:bodyPr>
          <a:lstStyle/>
          <a:p>
            <a:pPr marL="177800" indent="-177800">
              <a:buFont typeface="Arial" pitchFamily="34" charset="0"/>
              <a:buChar char="•"/>
            </a:pPr>
            <a:r>
              <a:rPr lang="en-US" sz="2000" b="1" u="none" dirty="0" smtClean="0"/>
              <a:t>While the catchment remains an ideal control volume for applying the water balance, transfer of (virtual) water is today more feasible.</a:t>
            </a:r>
          </a:p>
          <a:p>
            <a:pPr marL="177800" indent="-177800">
              <a:buFont typeface="Arial" pitchFamily="34" charset="0"/>
              <a:buChar char="•"/>
            </a:pPr>
            <a:endParaRPr lang="en-US" sz="2000" b="1" u="none" dirty="0" smtClean="0"/>
          </a:p>
          <a:p>
            <a:pPr marL="177800" indent="-177800">
              <a:buFont typeface="Arial" pitchFamily="34" charset="0"/>
              <a:buChar char="•"/>
            </a:pPr>
            <a:r>
              <a:rPr lang="en-US" sz="2000" b="1" dirty="0" smtClean="0"/>
              <a:t>Economy is becoming more and more global; a wide perspective is becoming essential to ensure an equitable distribution of welfare and resources.</a:t>
            </a:r>
          </a:p>
          <a:p>
            <a:pPr marL="177800" indent="-177800">
              <a:buFont typeface="Arial" pitchFamily="34" charset="0"/>
              <a:buChar char="•"/>
            </a:pPr>
            <a:endParaRPr lang="en-US" sz="2000" b="1" u="none" dirty="0" smtClean="0"/>
          </a:p>
          <a:p>
            <a:pPr marL="177800" indent="-177800">
              <a:buFont typeface="Arial" pitchFamily="34" charset="0"/>
              <a:buChar char="•"/>
            </a:pPr>
            <a:r>
              <a:rPr lang="en-US" sz="2000" b="1" dirty="0" smtClean="0"/>
              <a:t>The distribution of water resources and water related risks is becoming more and more important to mitigate political tensions and inequality.</a:t>
            </a:r>
          </a:p>
          <a:p>
            <a:pPr marL="177800" indent="-177800">
              <a:buFont typeface="Arial" pitchFamily="34" charset="0"/>
              <a:buChar char="•"/>
            </a:pPr>
            <a:endParaRPr lang="en-US" sz="2000" b="1" dirty="0" smtClean="0"/>
          </a:p>
          <a:p>
            <a:pPr marL="177800" indent="-177800">
              <a:buFont typeface="Arial" pitchFamily="34" charset="0"/>
              <a:buChar char="•"/>
            </a:pPr>
            <a:r>
              <a:rPr lang="en-US" sz="2000" b="1" u="none" dirty="0" smtClean="0"/>
              <a:t>Uneven distribution of water implies transfer of food and people (migration).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p:cNvSpPr txBox="1"/>
          <p:nvPr/>
        </p:nvSpPr>
        <p:spPr>
          <a:xfrm rot="16200000">
            <a:off x="10305360" y="4767475"/>
            <a:ext cx="2942283" cy="646331"/>
          </a:xfrm>
          <a:prstGeom prst="rect">
            <a:avLst/>
          </a:prstGeom>
          <a:noFill/>
        </p:spPr>
        <p:txBody>
          <a:bodyPr wrap="square" rtlCol="0">
            <a:spAutoFit/>
          </a:bodyPr>
          <a:lstStyle/>
          <a:p>
            <a:r>
              <a:rPr lang="en-US" sz="1200" dirty="0" smtClean="0">
                <a:solidFill>
                  <a:schemeClr val="bg1"/>
                </a:solidFill>
              </a:rPr>
              <a:t>By Diego </a:t>
            </a:r>
            <a:r>
              <a:rPr lang="en-US" sz="1200" dirty="0" err="1" smtClean="0">
                <a:solidFill>
                  <a:schemeClr val="bg1"/>
                </a:solidFill>
              </a:rPr>
              <a:t>Cruciat</a:t>
            </a:r>
            <a:r>
              <a:rPr lang="en-US" sz="1200" dirty="0" smtClean="0">
                <a:solidFill>
                  <a:schemeClr val="bg1"/>
                </a:solidFill>
              </a:rPr>
              <a:t> - Own work, CC BY-SA 3.0, https://commons.wikimedia.org/w/index.php?curid=19931894</a:t>
            </a:r>
            <a:endParaRPr lang="it-IT" sz="1200" dirty="0">
              <a:solidFill>
                <a:schemeClr val="bg1"/>
              </a:solidFill>
            </a:endParaRPr>
          </a:p>
        </p:txBody>
      </p:sp>
      <p:sp>
        <p:nvSpPr>
          <p:cNvPr id="6" name="Text Box 7"/>
          <p:cNvSpPr txBox="1">
            <a:spLocks noChangeArrowheads="1"/>
          </p:cNvSpPr>
          <p:nvPr/>
        </p:nvSpPr>
        <p:spPr bwMode="auto">
          <a:xfrm>
            <a:off x="2616200" y="196185"/>
            <a:ext cx="8067720" cy="523220"/>
          </a:xfrm>
          <a:prstGeom prst="rect">
            <a:avLst/>
          </a:prstGeom>
          <a:noFill/>
          <a:ln w="9525">
            <a:noFill/>
            <a:miter lim="800000"/>
            <a:headEnd/>
            <a:tailEnd/>
          </a:ln>
        </p:spPr>
        <p:txBody>
          <a:bodyPr wrap="square">
            <a:spAutoFit/>
          </a:bodyPr>
          <a:lstStyle/>
          <a:p>
            <a:pPr>
              <a:spcBef>
                <a:spcPct val="50000"/>
              </a:spcBef>
            </a:pPr>
            <a:r>
              <a:rPr lang="it-IT" sz="2800" b="1" u="none" kern="900" dirty="0" smtClean="0">
                <a:ln w="12700">
                  <a:solidFill>
                    <a:schemeClr val="tx2">
                      <a:satMod val="155000"/>
                    </a:schemeClr>
                  </a:solidFill>
                  <a:prstDash val="solid"/>
                </a:ln>
                <a:latin typeface="Arial" pitchFamily="34" charset="0"/>
              </a:rPr>
              <a:t>New data and </a:t>
            </a:r>
            <a:r>
              <a:rPr lang="it-IT" sz="2800" b="1" u="none" kern="900" dirty="0" err="1" smtClean="0">
                <a:ln w="12700">
                  <a:solidFill>
                    <a:schemeClr val="tx2">
                      <a:satMod val="155000"/>
                    </a:schemeClr>
                  </a:solidFill>
                  <a:prstDash val="solid"/>
                </a:ln>
                <a:latin typeface="Arial" pitchFamily="34" charset="0"/>
              </a:rPr>
              <a:t>new</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perspectives</a:t>
            </a:r>
            <a:endParaRPr lang="it-IT" sz="2800" b="1" u="none" kern="900" dirty="0" smtClean="0">
              <a:ln w="12700">
                <a:solidFill>
                  <a:schemeClr val="tx2">
                    <a:satMod val="155000"/>
                  </a:schemeClr>
                </a:solidFill>
                <a:prstDash val="solid"/>
              </a:ln>
              <a:latin typeface="Arial" pitchFamily="34" charset="0"/>
            </a:endParaRPr>
          </a:p>
        </p:txBody>
      </p:sp>
      <p:sp>
        <p:nvSpPr>
          <p:cNvPr id="8" name="CasellaDiTesto 7"/>
          <p:cNvSpPr txBox="1"/>
          <p:nvPr/>
        </p:nvSpPr>
        <p:spPr>
          <a:xfrm>
            <a:off x="212125" y="874901"/>
            <a:ext cx="10916792" cy="707886"/>
          </a:xfrm>
          <a:prstGeom prst="rect">
            <a:avLst/>
          </a:prstGeom>
          <a:solidFill>
            <a:schemeClr val="bg1"/>
          </a:solidFill>
        </p:spPr>
        <p:txBody>
          <a:bodyPr wrap="square" rtlCol="0">
            <a:spAutoFit/>
          </a:bodyPr>
          <a:lstStyle/>
          <a:p>
            <a:pPr marL="177800" indent="-177800">
              <a:buFont typeface="Arial" pitchFamily="34" charset="0"/>
              <a:buChar char="•"/>
            </a:pPr>
            <a:r>
              <a:rPr lang="en-US" sz="2000" b="1" u="none" dirty="0" smtClean="0"/>
              <a:t>Earth observation systems are providing a large amount of information. New perspectives are developing – These data are poorly used by the scientific community. </a:t>
            </a:r>
          </a:p>
        </p:txBody>
      </p:sp>
      <p:sp>
        <p:nvSpPr>
          <p:cNvPr id="9" name="CasellaDiTesto 8"/>
          <p:cNvSpPr txBox="1"/>
          <p:nvPr/>
        </p:nvSpPr>
        <p:spPr>
          <a:xfrm>
            <a:off x="208411" y="1565955"/>
            <a:ext cx="10916792" cy="1323439"/>
          </a:xfrm>
          <a:prstGeom prst="rect">
            <a:avLst/>
          </a:prstGeom>
          <a:solidFill>
            <a:schemeClr val="bg1"/>
          </a:solidFill>
        </p:spPr>
        <p:txBody>
          <a:bodyPr wrap="square" rtlCol="0">
            <a:spAutoFit/>
          </a:bodyPr>
          <a:lstStyle/>
          <a:p>
            <a:pPr marL="177800" indent="-177800">
              <a:buFont typeface="Arial" pitchFamily="34" charset="0"/>
              <a:buChar char="•"/>
            </a:pPr>
            <a:r>
              <a:rPr lang="en-US" sz="2000" b="1" u="none" dirty="0" smtClean="0"/>
              <a:t>An interesting example: the Google global flood forecasting project: </a:t>
            </a:r>
          </a:p>
          <a:p>
            <a:pPr marL="177800" indent="-177800"/>
            <a:r>
              <a:rPr lang="en-US" sz="2000" b="1" dirty="0" smtClean="0"/>
              <a:t>	</a:t>
            </a:r>
            <a:r>
              <a:rPr lang="en-US" sz="2000" b="1" dirty="0" smtClean="0">
                <a:solidFill>
                  <a:srgbClr val="FF0000"/>
                </a:solidFill>
              </a:rPr>
              <a:t>“To help improve awareness of impending floods, we're using AI and significant computational power to create better forecasting models that predict when and where floods will occur”</a:t>
            </a:r>
          </a:p>
          <a:p>
            <a:pPr marL="177800" indent="-177800"/>
            <a:r>
              <a:rPr lang="en-US" sz="2000" b="1" u="none" dirty="0" smtClean="0"/>
              <a:t>	</a:t>
            </a:r>
            <a:r>
              <a:rPr lang="en-US" sz="1600" b="1" dirty="0" smtClean="0"/>
              <a:t>See https://www.blog.google/products/search/helping-keep-people-safe-ai-enabled-flood-forecasting/</a:t>
            </a:r>
            <a:endParaRPr lang="en-US" sz="1600" b="1" u="none" dirty="0" smtClean="0"/>
          </a:p>
        </p:txBody>
      </p:sp>
      <p:pic>
        <p:nvPicPr>
          <p:cNvPr id="11" name="Immagine 10" descr="Flood_Forecast.gif"/>
          <p:cNvPicPr>
            <a:picLocks noChangeAspect="1"/>
          </p:cNvPicPr>
          <p:nvPr/>
        </p:nvPicPr>
        <p:blipFill>
          <a:blip r:embed="rId3"/>
          <a:stretch>
            <a:fillRect/>
          </a:stretch>
        </p:blipFill>
        <p:spPr>
          <a:xfrm>
            <a:off x="464635" y="2969709"/>
            <a:ext cx="5250365" cy="2126398"/>
          </a:xfrm>
          <a:prstGeom prst="rect">
            <a:avLst/>
          </a:prstGeom>
        </p:spPr>
      </p:pic>
      <p:sp>
        <p:nvSpPr>
          <p:cNvPr id="13" name="Rettangolo 12"/>
          <p:cNvSpPr/>
          <p:nvPr/>
        </p:nvSpPr>
        <p:spPr>
          <a:xfrm>
            <a:off x="2479289" y="4929199"/>
            <a:ext cx="9634654" cy="646331"/>
          </a:xfrm>
          <a:prstGeom prst="rect">
            <a:avLst/>
          </a:prstGeom>
          <a:solidFill>
            <a:schemeClr val="bg1"/>
          </a:solidFill>
        </p:spPr>
        <p:txBody>
          <a:bodyPr wrap="square">
            <a:spAutoFit/>
          </a:bodyPr>
          <a:lstStyle/>
          <a:p>
            <a:r>
              <a:rPr lang="en-US" dirty="0" smtClean="0"/>
              <a:t>Science needs to evolve to profit from modern monitoring technologies. Satellites and other remote sensors will provide exciting opportunities.</a:t>
            </a:r>
            <a:endParaRPr lang="it-IT" dirty="0"/>
          </a:p>
        </p:txBody>
      </p:sp>
      <p:pic>
        <p:nvPicPr>
          <p:cNvPr id="1026" name="Picture 2"/>
          <p:cNvPicPr>
            <a:picLocks noChangeAspect="1" noChangeArrowheads="1"/>
          </p:cNvPicPr>
          <p:nvPr/>
        </p:nvPicPr>
        <p:blipFill>
          <a:blip r:embed="rId4"/>
          <a:srcRect/>
          <a:stretch>
            <a:fillRect/>
          </a:stretch>
        </p:blipFill>
        <p:spPr bwMode="auto">
          <a:xfrm>
            <a:off x="477683" y="2922665"/>
            <a:ext cx="2000250" cy="3800475"/>
          </a:xfrm>
          <a:prstGeom prst="rect">
            <a:avLst/>
          </a:prstGeom>
          <a:noFill/>
          <a:ln w="9525">
            <a:noFill/>
            <a:miter lim="800000"/>
            <a:headEnd/>
            <a:tailEnd/>
          </a:ln>
          <a:effectLst/>
        </p:spPr>
      </p:pic>
      <p:sp>
        <p:nvSpPr>
          <p:cNvPr id="14" name="Rettangolo 13"/>
          <p:cNvSpPr/>
          <p:nvPr/>
        </p:nvSpPr>
        <p:spPr>
          <a:xfrm>
            <a:off x="5876694" y="2882643"/>
            <a:ext cx="6237249" cy="1477328"/>
          </a:xfrm>
          <a:prstGeom prst="rect">
            <a:avLst/>
          </a:prstGeom>
        </p:spPr>
        <p:txBody>
          <a:bodyPr wrap="square">
            <a:spAutoFit/>
          </a:bodyPr>
          <a:lstStyle/>
          <a:p>
            <a:r>
              <a:rPr lang="en-US" dirty="0" smtClean="0"/>
              <a:t>This picture is taken from the above web page where one reads:</a:t>
            </a:r>
          </a:p>
          <a:p>
            <a:r>
              <a:rPr lang="en-US" dirty="0" smtClean="0"/>
              <a:t>“These images depict a flood simulation of a river in Hyderabad, India. The left side uses publicly available data while the right side uses Google data and technology. Our models contain higher resolution, accuracy, and up-to-date information.”</a:t>
            </a:r>
            <a:endParaRPr lang="it-IT"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20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228734" y="1278568"/>
            <a:ext cx="7710934" cy="1092607"/>
          </a:xfrm>
          <a:prstGeom prst="rect">
            <a:avLst/>
          </a:prstGeom>
          <a:noFill/>
        </p:spPr>
        <p:txBody>
          <a:bodyPr wrap="square" rtlCol="0" anchor="ctr" anchorCtr="0">
            <a:spAutoFit/>
          </a:bodyPr>
          <a:lstStyle/>
          <a:p>
            <a:pPr marL="177800" indent="-177800" algn="just">
              <a:spcAft>
                <a:spcPts val="600"/>
              </a:spcAft>
              <a:buFont typeface="Arial" pitchFamily="34" charset="0"/>
              <a:buChar char="•"/>
            </a:pPr>
            <a:r>
              <a:rPr lang="en-US" sz="2000" u="none" dirty="0" smtClean="0"/>
              <a:t>Time series from 1992 to 2013 (yearly average values)</a:t>
            </a:r>
          </a:p>
          <a:p>
            <a:pPr marL="177800" indent="-177800" algn="just">
              <a:buFont typeface="Arial" pitchFamily="34" charset="0"/>
              <a:buChar char="•"/>
            </a:pPr>
            <a:r>
              <a:rPr lang="en-US" sz="2000" u="none" dirty="0" smtClean="0"/>
              <a:t>Light is expressed through a Digital Number (DN) ranging from</a:t>
            </a:r>
          </a:p>
          <a:p>
            <a:pPr marL="177800" indent="-177800" algn="just"/>
            <a:r>
              <a:rPr lang="en-US" sz="2000" u="none" dirty="0" smtClean="0"/>
              <a:t>	0 (no light) to 63 (maximum luminosity), proportional to radiance</a:t>
            </a:r>
          </a:p>
        </p:txBody>
      </p:sp>
      <p:sp>
        <p:nvSpPr>
          <p:cNvPr id="14" name="CasellaDiTesto 13"/>
          <p:cNvSpPr txBox="1"/>
          <p:nvPr/>
        </p:nvSpPr>
        <p:spPr>
          <a:xfrm>
            <a:off x="228733" y="4181045"/>
            <a:ext cx="7287189" cy="1092607"/>
          </a:xfrm>
          <a:prstGeom prst="rect">
            <a:avLst/>
          </a:prstGeom>
          <a:noFill/>
        </p:spPr>
        <p:txBody>
          <a:bodyPr wrap="square" rtlCol="0" anchor="ctr" anchorCtr="0">
            <a:spAutoFit/>
          </a:bodyPr>
          <a:lstStyle/>
          <a:p>
            <a:pPr marL="177800" indent="-177800" algn="just">
              <a:buFont typeface="Arial" pitchFamily="34" charset="0"/>
              <a:buChar char="•"/>
            </a:pPr>
            <a:r>
              <a:rPr lang="en-US" sz="2000" u="none" dirty="0" smtClean="0"/>
              <a:t>Spatial resolution: 30 arc second (0.00833°) – nearly 1 km </a:t>
            </a:r>
          </a:p>
          <a:p>
            <a:pPr marL="177800" indent="-177800" algn="just">
              <a:spcAft>
                <a:spcPts val="600"/>
              </a:spcAft>
            </a:pPr>
            <a:r>
              <a:rPr lang="en-US" sz="2000" dirty="0" smtClean="0"/>
              <a:t>	</a:t>
            </a:r>
            <a:r>
              <a:rPr lang="en-US" sz="2000" u="none" dirty="0" smtClean="0"/>
              <a:t>at the equator</a:t>
            </a:r>
          </a:p>
          <a:p>
            <a:pPr marL="177800" indent="-177800" algn="just">
              <a:spcAft>
                <a:spcPts val="600"/>
              </a:spcAft>
              <a:buFont typeface="Arial" pitchFamily="34" charset="0"/>
              <a:buChar char="•"/>
            </a:pPr>
            <a:r>
              <a:rPr lang="en-US" sz="2000" u="none" dirty="0" smtClean="0"/>
              <a:t>Spatial extension: 75° N – 65° S, 180° W-E</a:t>
            </a:r>
          </a:p>
        </p:txBody>
      </p:sp>
      <p:sp>
        <p:nvSpPr>
          <p:cNvPr id="15" name="CasellaDiTesto 14"/>
          <p:cNvSpPr txBox="1"/>
          <p:nvPr/>
        </p:nvSpPr>
        <p:spPr>
          <a:xfrm>
            <a:off x="-173371" y="2968792"/>
            <a:ext cx="3444949" cy="707886"/>
          </a:xfrm>
          <a:prstGeom prst="rect">
            <a:avLst/>
          </a:prstGeom>
          <a:noFill/>
        </p:spPr>
        <p:txBody>
          <a:bodyPr wrap="square" rtlCol="0" anchor="ctr" anchorCtr="0">
            <a:spAutoFit/>
          </a:bodyPr>
          <a:lstStyle/>
          <a:p>
            <a:pPr algn="ctr"/>
            <a:r>
              <a:rPr lang="en-US" sz="2000" u="none" dirty="0" smtClean="0"/>
              <a:t>Nightlights as a proxy of </a:t>
            </a:r>
            <a:r>
              <a:rPr lang="en-US" sz="2000" u="none" dirty="0" smtClean="0">
                <a:solidFill>
                  <a:srgbClr val="FF0000"/>
                </a:solidFill>
              </a:rPr>
              <a:t>anthropogenic presence</a:t>
            </a:r>
          </a:p>
        </p:txBody>
      </p:sp>
      <p:sp>
        <p:nvSpPr>
          <p:cNvPr id="16" name="CasellaDiTesto 15"/>
          <p:cNvSpPr txBox="1"/>
          <p:nvPr/>
        </p:nvSpPr>
        <p:spPr>
          <a:xfrm>
            <a:off x="3800539" y="2968792"/>
            <a:ext cx="4078177" cy="707886"/>
          </a:xfrm>
          <a:prstGeom prst="rect">
            <a:avLst/>
          </a:prstGeom>
          <a:noFill/>
        </p:spPr>
        <p:txBody>
          <a:bodyPr wrap="square" rtlCol="0" anchor="ctr" anchorCtr="0">
            <a:spAutoFit/>
          </a:bodyPr>
          <a:lstStyle/>
          <a:p>
            <a:pPr algn="ctr"/>
            <a:r>
              <a:rPr lang="en-US" sz="2000" u="none" dirty="0" smtClean="0"/>
              <a:t>Human settlements and development in space and time</a:t>
            </a:r>
          </a:p>
        </p:txBody>
      </p:sp>
      <p:sp>
        <p:nvSpPr>
          <p:cNvPr id="20" name="Freccia a destra 19"/>
          <p:cNvSpPr/>
          <p:nvPr/>
        </p:nvSpPr>
        <p:spPr bwMode="auto">
          <a:xfrm>
            <a:off x="2966916" y="3195145"/>
            <a:ext cx="1049079" cy="255181"/>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2000" b="0" i="0" u="sng" strike="noStrike" cap="none" normalizeH="0" baseline="0" smtClean="0">
              <a:ln>
                <a:noFill/>
              </a:ln>
              <a:solidFill>
                <a:schemeClr val="tx1"/>
              </a:solidFill>
              <a:effectLst/>
            </a:endParaRPr>
          </a:p>
        </p:txBody>
      </p:sp>
      <p:sp>
        <p:nvSpPr>
          <p:cNvPr id="11" name="Text Box 7"/>
          <p:cNvSpPr txBox="1">
            <a:spLocks noChangeArrowheads="1"/>
          </p:cNvSpPr>
          <p:nvPr/>
        </p:nvSpPr>
        <p:spPr bwMode="auto">
          <a:xfrm>
            <a:off x="1897854" y="81885"/>
            <a:ext cx="10627566" cy="954107"/>
          </a:xfrm>
          <a:prstGeom prst="rect">
            <a:avLst/>
          </a:prstGeom>
          <a:noFill/>
          <a:ln w="9525">
            <a:noFill/>
            <a:miter lim="800000"/>
            <a:headEnd/>
            <a:tailEnd/>
          </a:ln>
        </p:spPr>
        <p:txBody>
          <a:bodyPr wrap="square">
            <a:spAutoFit/>
          </a:bodyPr>
          <a:lstStyle/>
          <a:p>
            <a:pPr>
              <a:spcBef>
                <a:spcPct val="50000"/>
              </a:spcBef>
            </a:pPr>
            <a:r>
              <a:rPr lang="it-IT" sz="2800" b="1" u="none" kern="900" dirty="0" err="1" smtClean="0">
                <a:ln w="12700">
                  <a:solidFill>
                    <a:schemeClr val="tx2">
                      <a:satMod val="155000"/>
                    </a:schemeClr>
                  </a:solidFill>
                  <a:prstDash val="solid"/>
                </a:ln>
                <a:latin typeface="Arial" pitchFamily="34" charset="0"/>
              </a:rPr>
              <a:t>Using</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unconventional</a:t>
            </a:r>
            <a:r>
              <a:rPr lang="it-IT" sz="2800" b="1" u="none" kern="900" dirty="0" smtClean="0">
                <a:ln w="12700">
                  <a:solidFill>
                    <a:schemeClr val="tx2">
                      <a:satMod val="155000"/>
                    </a:schemeClr>
                  </a:solidFill>
                  <a:prstDash val="solid"/>
                </a:ln>
                <a:latin typeface="Arial" pitchFamily="34" charset="0"/>
              </a:rPr>
              <a:t> data:</a:t>
            </a:r>
            <a:br>
              <a:rPr lang="it-IT" sz="2800" b="1" u="none" kern="900" dirty="0" smtClean="0">
                <a:ln w="12700">
                  <a:solidFill>
                    <a:schemeClr val="tx2">
                      <a:satMod val="155000"/>
                    </a:schemeClr>
                  </a:solidFill>
                  <a:prstDash val="solid"/>
                </a:ln>
                <a:latin typeface="Arial" pitchFamily="34" charset="0"/>
              </a:rPr>
            </a:br>
            <a:r>
              <a:rPr lang="it-IT" sz="2800" b="1" u="none" kern="900" dirty="0" smtClean="0">
                <a:ln w="12700">
                  <a:solidFill>
                    <a:schemeClr val="tx2">
                      <a:satMod val="155000"/>
                    </a:schemeClr>
                  </a:solidFill>
                  <a:prstDash val="solid"/>
                </a:ln>
                <a:latin typeface="Arial" pitchFamily="34" charset="0"/>
              </a:rPr>
              <a:t>NOAA </a:t>
            </a:r>
            <a:r>
              <a:rPr lang="it-IT" sz="2800" b="1" u="none" kern="900" dirty="0" err="1" smtClean="0">
                <a:ln w="12700">
                  <a:solidFill>
                    <a:schemeClr val="tx2">
                      <a:satMod val="155000"/>
                    </a:schemeClr>
                  </a:solidFill>
                  <a:prstDash val="solid"/>
                </a:ln>
                <a:latin typeface="Arial" pitchFamily="34" charset="0"/>
              </a:rPr>
              <a:t>Nighttime</a:t>
            </a:r>
            <a:r>
              <a:rPr lang="it-IT" sz="2800" b="1" u="none" kern="900" dirty="0" smtClean="0">
                <a:ln w="12700">
                  <a:solidFill>
                    <a:schemeClr val="tx2">
                      <a:satMod val="155000"/>
                    </a:schemeClr>
                  </a:solidFill>
                  <a:prstDash val="solid"/>
                </a:ln>
                <a:latin typeface="Arial" pitchFamily="34" charset="0"/>
              </a:rPr>
              <a:t> </a:t>
            </a:r>
            <a:r>
              <a:rPr lang="it-IT" sz="2800" b="1" u="none" kern="900" dirty="0" err="1" smtClean="0">
                <a:ln w="12700">
                  <a:solidFill>
                    <a:schemeClr val="tx2">
                      <a:satMod val="155000"/>
                    </a:schemeClr>
                  </a:solidFill>
                  <a:prstDash val="solid"/>
                </a:ln>
                <a:latin typeface="Arial" pitchFamily="34" charset="0"/>
              </a:rPr>
              <a:t>lights</a:t>
            </a:r>
            <a:endParaRPr lang="it-IT" sz="2800" b="1" u="none" kern="900" dirty="0" smtClean="0">
              <a:ln w="12700">
                <a:solidFill>
                  <a:schemeClr val="tx2">
                    <a:satMod val="155000"/>
                  </a:schemeClr>
                </a:solidFill>
                <a:prstDash val="solid"/>
              </a:ln>
              <a:latin typeface="Arial" pitchFamily="34" charset="0"/>
            </a:endParaRPr>
          </a:p>
        </p:txBody>
      </p:sp>
      <p:pic>
        <p:nvPicPr>
          <p:cNvPr id="12" name="Picture 2" descr="D:\Conferences\EGU2015\oral\Nile_delta_GRL.PNG"/>
          <p:cNvPicPr>
            <a:picLocks noChangeAspect="1" noChangeArrowheads="1"/>
          </p:cNvPicPr>
          <p:nvPr/>
        </p:nvPicPr>
        <p:blipFill>
          <a:blip r:embed="rId2" cstate="print"/>
          <a:srcRect/>
          <a:stretch>
            <a:fillRect/>
          </a:stretch>
        </p:blipFill>
        <p:spPr bwMode="auto">
          <a:xfrm>
            <a:off x="8128084" y="952500"/>
            <a:ext cx="3987383" cy="3977889"/>
          </a:xfrm>
          <a:prstGeom prst="rect">
            <a:avLst/>
          </a:prstGeom>
          <a:noFill/>
        </p:spPr>
      </p:pic>
      <p:sp>
        <p:nvSpPr>
          <p:cNvPr id="19" name="Rettangolo 18"/>
          <p:cNvSpPr/>
          <p:nvPr/>
        </p:nvSpPr>
        <p:spPr>
          <a:xfrm>
            <a:off x="8140700" y="4884848"/>
            <a:ext cx="3946294" cy="954107"/>
          </a:xfrm>
          <a:prstGeom prst="rect">
            <a:avLst/>
          </a:prstGeom>
        </p:spPr>
        <p:txBody>
          <a:bodyPr wrap="square">
            <a:spAutoFit/>
          </a:bodyPr>
          <a:lstStyle/>
          <a:p>
            <a:pPr algn="just"/>
            <a:r>
              <a:rPr lang="en-US" sz="1400" u="none" dirty="0" smtClean="0"/>
              <a:t>Nightlight across the Nile River and Delta Region: (a) 2012 satellite image and (b) variation in nighttime light intensity in correspondence of the river network between 2012 and 1992</a:t>
            </a:r>
            <a:endParaRPr lang="en-US" sz="1400" u="none" dirty="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13297</TotalTime>
  <Words>1537</Words>
  <Application>Microsoft Office PowerPoint</Application>
  <PresentationFormat>Personalizzato</PresentationFormat>
  <Paragraphs>133</Paragraphs>
  <Slides>17</Slides>
  <Notes>14</Notes>
  <HiddenSlides>0</HiddenSlides>
  <MMClips>0</MMClips>
  <ScaleCrop>false</ScaleCrop>
  <HeadingPairs>
    <vt:vector size="4" baseType="variant">
      <vt:variant>
        <vt:lpstr>Tema</vt:lpstr>
      </vt:variant>
      <vt:variant>
        <vt:i4>1</vt:i4>
      </vt:variant>
      <vt:variant>
        <vt:lpstr>Titoli diapositive</vt:lpstr>
      </vt:variant>
      <vt:variant>
        <vt:i4>17</vt:i4>
      </vt:variant>
    </vt:vector>
  </HeadingPairs>
  <TitlesOfParts>
    <vt:vector size="18"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sturno</cp:lastModifiedBy>
  <cp:revision>606</cp:revision>
  <dcterms:modified xsi:type="dcterms:W3CDTF">2019-07-29T10:22:16Z</dcterms:modified>
</cp:coreProperties>
</file>