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56" r:id="rId2"/>
    <p:sldId id="257" r:id="rId3"/>
    <p:sldId id="261" r:id="rId4"/>
    <p:sldId id="262" r:id="rId5"/>
    <p:sldId id="266" r:id="rId6"/>
    <p:sldId id="267" r:id="rId7"/>
    <p:sldId id="268" r:id="rId8"/>
    <p:sldId id="269" r:id="rId9"/>
    <p:sldId id="274" r:id="rId10"/>
    <p:sldId id="275" r:id="rId11"/>
    <p:sldId id="270" r:id="rId12"/>
    <p:sldId id="271" r:id="rId13"/>
    <p:sldId id="272" r:id="rId14"/>
    <p:sldId id="273" r:id="rId15"/>
    <p:sldId id="263" r:id="rId1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484384"/>
    <a:srgbClr val="1C385A"/>
    <a:srgbClr val="BE1520"/>
    <a:srgbClr val="CF1E24"/>
    <a:srgbClr val="C72A31"/>
    <a:srgbClr val="DA30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8" autoAdjust="0"/>
    <p:restoredTop sz="94619" autoAdjust="0"/>
  </p:normalViewPr>
  <p:slideViewPr>
    <p:cSldViewPr snapToGrid="0" snapToObjects="1">
      <p:cViewPr>
        <p:scale>
          <a:sx n="75" d="100"/>
          <a:sy n="75" d="100"/>
        </p:scale>
        <p:origin x="-414" y="588"/>
      </p:cViewPr>
      <p:guideLst>
        <p:guide orient="horz" pos="907"/>
        <p:guide pos="199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7B1F3-FB2D-A247-9676-97B3C010A75B}" type="datetimeFigureOut">
              <a:rPr lang="it-IT" smtClean="0"/>
              <a:pPr/>
              <a:t>23/06/2016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BAA04C-CF00-2442-8489-B17C223CBBD3}" type="slidenum">
              <a:rPr lang="it-IT" smtClean="0"/>
              <a:pPr/>
              <a:t>‹N›</a:t>
            </a:fld>
            <a:endParaRPr lang="it-IT"/>
          </a:p>
        </p:txBody>
      </p:sp>
    </p:spTree>
    <p:extLst>
      <p:ext uri="{BB962C8B-B14F-4D97-AF65-F5344CB8AC3E}">
        <p14:creationId xmlns:p14="http://schemas.microsoft.com/office/powerpoint/2010/main" xmlns="" val="95630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smtClean="0"/>
          </a:p>
        </p:txBody>
      </p:sp>
      <p:sp>
        <p:nvSpPr>
          <p:cNvPr id="4" name="Segnaposto numero diapositiva 3"/>
          <p:cNvSpPr>
            <a:spLocks noGrp="1"/>
          </p:cNvSpPr>
          <p:nvPr>
            <p:ph type="sldNum" sz="quarter" idx="10"/>
          </p:nvPr>
        </p:nvSpPr>
        <p:spPr/>
        <p:txBody>
          <a:bodyPr/>
          <a:lstStyle/>
          <a:p>
            <a:fld id="{A5BAA04C-CF00-2442-8489-B17C223CBBD3}" type="slidenum">
              <a:rPr lang="it-IT" smtClean="0"/>
              <a:pPr/>
              <a:t>1</a:t>
            </a:fld>
            <a:endParaRPr lang="it-IT"/>
          </a:p>
        </p:txBody>
      </p:sp>
    </p:spTree>
    <p:extLst>
      <p:ext uri="{BB962C8B-B14F-4D97-AF65-F5344CB8AC3E}">
        <p14:creationId xmlns:p14="http://schemas.microsoft.com/office/powerpoint/2010/main" xmlns="" val="948465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ina interna">
    <p:spTree>
      <p:nvGrpSpPr>
        <p:cNvPr id="1" name=""/>
        <p:cNvGrpSpPr/>
        <p:nvPr/>
      </p:nvGrpSpPr>
      <p:grpSpPr>
        <a:xfrm>
          <a:off x="0" y="0"/>
          <a:ext cx="0" cy="0"/>
          <a:chOff x="0" y="0"/>
          <a:chExt cx="0" cy="0"/>
        </a:xfrm>
      </p:grpSpPr>
      <p:sp>
        <p:nvSpPr>
          <p:cNvPr id="7" name="Segnaposto numero diapositiva 5"/>
          <p:cNvSpPr>
            <a:spLocks noGrp="1"/>
          </p:cNvSpPr>
          <p:nvPr>
            <p:ph type="sldNum" sz="quarter" idx="4"/>
          </p:nvPr>
        </p:nvSpPr>
        <p:spPr>
          <a:xfrm>
            <a:off x="9959132" y="6478588"/>
            <a:ext cx="717915" cy="319088"/>
          </a:xfrm>
          <a:prstGeom prst="rect">
            <a:avLst/>
          </a:prstGeom>
        </p:spPr>
        <p:txBody>
          <a:bodyPr/>
          <a:lstStyle>
            <a:lvl1pPr algn="r">
              <a:defRPr b="0" i="0">
                <a:solidFill>
                  <a:srgbClr val="7F7F7F"/>
                </a:solidFill>
                <a:latin typeface="+mj-lt"/>
              </a:defRPr>
            </a:lvl1pPr>
          </a:lstStyle>
          <a:p>
            <a:fld id="{5C7FE145-5F5F-9146-8268-470DD024125C}" type="slidenum">
              <a:rPr lang="it-IT" smtClean="0"/>
              <a:pPr/>
              <a:t>‹N›</a:t>
            </a:fld>
            <a:endParaRPr lang="it-IT" dirty="0"/>
          </a:p>
        </p:txBody>
      </p:sp>
      <p:sp>
        <p:nvSpPr>
          <p:cNvPr id="3" name="CasellaDiTesto 2"/>
          <p:cNvSpPr txBox="1"/>
          <p:nvPr userDrawn="1"/>
        </p:nvSpPr>
        <p:spPr>
          <a:xfrm>
            <a:off x="165100" y="6478588"/>
            <a:ext cx="6540500" cy="307777"/>
          </a:xfrm>
          <a:prstGeom prst="rect">
            <a:avLst/>
          </a:prstGeom>
          <a:noFill/>
        </p:spPr>
        <p:txBody>
          <a:bodyPr wrap="square" rtlCol="0">
            <a:spAutoFit/>
          </a:bodyPr>
          <a:lstStyle/>
          <a:p>
            <a:r>
              <a:rPr lang="it-IT" sz="1400" dirty="0" smtClean="0"/>
              <a:t>Presentazione disponibile su www.albertomontanari.it</a:t>
            </a:r>
            <a:endParaRPr lang="it-IT" sz="1400" dirty="0"/>
          </a:p>
        </p:txBody>
      </p:sp>
    </p:spTree>
    <p:extLst>
      <p:ext uri="{BB962C8B-B14F-4D97-AF65-F5344CB8AC3E}">
        <p14:creationId xmlns:p14="http://schemas.microsoft.com/office/powerpoint/2010/main" xmlns="" val="1369153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9" name="Connettore 1 8"/>
          <p:cNvCxnSpPr/>
          <p:nvPr userDrawn="1"/>
        </p:nvCxnSpPr>
        <p:spPr>
          <a:xfrm flipH="1">
            <a:off x="601664" y="968418"/>
            <a:ext cx="10997669" cy="0"/>
          </a:xfrm>
          <a:prstGeom prst="line">
            <a:avLst/>
          </a:prstGeom>
          <a:ln w="25400" cap="rnd">
            <a:solidFill>
              <a:srgbClr val="C72A31"/>
            </a:solidFill>
            <a:miter lim="800000"/>
          </a:ln>
        </p:spPr>
        <p:style>
          <a:lnRef idx="1">
            <a:schemeClr val="accent1"/>
          </a:lnRef>
          <a:fillRef idx="0">
            <a:schemeClr val="accent1"/>
          </a:fillRef>
          <a:effectRef idx="0">
            <a:schemeClr val="accent1"/>
          </a:effectRef>
          <a:fontRef idx="minor">
            <a:schemeClr val="tx1"/>
          </a:fontRef>
        </p:style>
      </p:cxnSp>
      <p:pic>
        <p:nvPicPr>
          <p:cNvPr id="8" name="Immagine 7"/>
          <p:cNvPicPr>
            <a:picLocks noChangeAspect="1"/>
          </p:cNvPicPr>
          <p:nvPr userDrawn="1"/>
        </p:nvPicPr>
        <p:blipFill rotWithShape="1">
          <a:blip r:embed="rId4">
            <a:extLst>
              <a:ext uri="{28A0092B-C50C-407E-A947-70E740481C1C}">
                <a14:useLocalDpi xmlns:a14="http://schemas.microsoft.com/office/drawing/2010/main" xmlns="" val="0"/>
              </a:ext>
            </a:extLst>
          </a:blip>
          <a:srcRect t="13814" r="74033" b="37508"/>
          <a:stretch/>
        </p:blipFill>
        <p:spPr>
          <a:xfrm>
            <a:off x="10647499" y="5776731"/>
            <a:ext cx="1544501" cy="1081270"/>
          </a:xfrm>
          <a:prstGeom prst="rect">
            <a:avLst/>
          </a:prstGeom>
        </p:spPr>
      </p:pic>
      <p:sp>
        <p:nvSpPr>
          <p:cNvPr id="11" name="Titolo 1"/>
          <p:cNvSpPr txBox="1">
            <a:spLocks/>
          </p:cNvSpPr>
          <p:nvPr userDrawn="1"/>
        </p:nvSpPr>
        <p:spPr>
          <a:xfrm>
            <a:off x="601662" y="353490"/>
            <a:ext cx="7627989" cy="538609"/>
          </a:xfrm>
          <a:prstGeom prst="rect">
            <a:avLst/>
          </a:prstGeom>
        </p:spPr>
        <p:txBody>
          <a:bodyPr wrap="square" lIns="0" tIns="0" rIns="0" bIns="0" anchor="t"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1080"/>
              </a:lnSpc>
              <a:spcAft>
                <a:spcPts val="600"/>
              </a:spcAft>
            </a:pPr>
            <a:r>
              <a:rPr lang="it-IT" sz="1100" b="1" dirty="0" smtClean="0">
                <a:solidFill>
                  <a:schemeClr val="tx1">
                    <a:lumMod val="65000"/>
                    <a:lumOff val="35000"/>
                  </a:schemeClr>
                </a:solidFill>
                <a:latin typeface="Calibri"/>
                <a:ea typeface="Signika" charset="0"/>
                <a:cs typeface="Calibri"/>
              </a:rPr>
              <a:t>ROMA 23</a:t>
            </a:r>
            <a:r>
              <a:rPr lang="it-IT" sz="1100" b="1" baseline="0" dirty="0" smtClean="0">
                <a:solidFill>
                  <a:schemeClr val="tx1">
                    <a:lumMod val="65000"/>
                    <a:lumOff val="35000"/>
                  </a:schemeClr>
                </a:solidFill>
                <a:latin typeface="Calibri"/>
                <a:ea typeface="Signika" charset="0"/>
                <a:cs typeface="Calibri"/>
              </a:rPr>
              <a:t> </a:t>
            </a:r>
            <a:r>
              <a:rPr lang="it-IT" sz="1100" b="1" dirty="0" smtClean="0">
                <a:solidFill>
                  <a:schemeClr val="tx1">
                    <a:lumMod val="65000"/>
                    <a:lumOff val="35000"/>
                  </a:schemeClr>
                </a:solidFill>
                <a:latin typeface="Calibri"/>
                <a:ea typeface="Signika" charset="0"/>
                <a:cs typeface="Calibri"/>
              </a:rPr>
              <a:t>GIUGNO 2016 </a:t>
            </a:r>
          </a:p>
          <a:p>
            <a:pPr>
              <a:lnSpc>
                <a:spcPts val="1080"/>
              </a:lnSpc>
              <a:spcAft>
                <a:spcPts val="0"/>
              </a:spcAft>
            </a:pPr>
            <a:r>
              <a:rPr lang="it-IT" sz="1100" b="1" dirty="0" smtClean="0">
                <a:solidFill>
                  <a:srgbClr val="484384"/>
                </a:solidFill>
                <a:latin typeface="+mn-lt"/>
                <a:ea typeface="Signika Light" charset="0"/>
                <a:cs typeface="Calibri"/>
              </a:rPr>
              <a:t>AREA TEMATICA 2. </a:t>
            </a:r>
            <a:r>
              <a:rPr lang="it-IT" sz="1100" b="1" dirty="0" smtClean="0">
                <a:solidFill>
                  <a:schemeClr val="tx1"/>
                </a:solidFill>
                <a:latin typeface="+mn-lt"/>
                <a:ea typeface="Signika Light" charset="0"/>
                <a:cs typeface="Calibri"/>
              </a:rPr>
              <a:t>TEMI EMERGENTI</a:t>
            </a:r>
          </a:p>
          <a:p>
            <a:pPr>
              <a:lnSpc>
                <a:spcPts val="1080"/>
              </a:lnSpc>
              <a:spcBef>
                <a:spcPts val="300"/>
              </a:spcBef>
              <a:spcAft>
                <a:spcPts val="600"/>
              </a:spcAft>
            </a:pPr>
            <a:r>
              <a:rPr lang="it-IT" sz="1200" baseline="0" dirty="0" smtClean="0">
                <a:solidFill>
                  <a:schemeClr val="tx1"/>
                </a:solidFill>
                <a:latin typeface="+mn-lt"/>
                <a:ea typeface="Signika Light" charset="0"/>
                <a:cs typeface="Arial"/>
              </a:rPr>
              <a:t>Cambiamenti tendenze e ciclicità negli eventi climatici estremi: un rebus da risolvere</a:t>
            </a:r>
            <a:endParaRPr lang="it-IT" sz="1200" dirty="0">
              <a:solidFill>
                <a:schemeClr val="tx1"/>
              </a:solidFill>
              <a:latin typeface="+mn-lt"/>
              <a:ea typeface="Signika Light" charset="0"/>
              <a:cs typeface="Arial"/>
            </a:endParaRPr>
          </a:p>
        </p:txBody>
      </p:sp>
      <p:sp>
        <p:nvSpPr>
          <p:cNvPr id="7" name="Segnaposto numero diapositiva 5"/>
          <p:cNvSpPr>
            <a:spLocks noGrp="1"/>
          </p:cNvSpPr>
          <p:nvPr>
            <p:ph type="sldNum" sz="quarter" idx="4"/>
          </p:nvPr>
        </p:nvSpPr>
        <p:spPr>
          <a:xfrm>
            <a:off x="9959132" y="6478588"/>
            <a:ext cx="717915" cy="319088"/>
          </a:xfrm>
          <a:prstGeom prst="rect">
            <a:avLst/>
          </a:prstGeom>
        </p:spPr>
        <p:txBody>
          <a:bodyPr/>
          <a:lstStyle>
            <a:lvl1pPr algn="r">
              <a:defRPr b="0" i="0">
                <a:solidFill>
                  <a:srgbClr val="7F7F7F"/>
                </a:solidFill>
                <a:latin typeface="+mj-lt"/>
              </a:defRPr>
            </a:lvl1pPr>
          </a:lstStyle>
          <a:p>
            <a:fld id="{5C7FE145-5F5F-9146-8268-470DD024125C}" type="slidenum">
              <a:rPr lang="it-IT" smtClean="0"/>
              <a:pPr/>
              <a:t>‹N›</a:t>
            </a:fld>
            <a:endParaRPr lang="it-IT" dirty="0"/>
          </a:p>
        </p:txBody>
      </p:sp>
      <p:sp>
        <p:nvSpPr>
          <p:cNvPr id="6" name="Line 26"/>
          <p:cNvSpPr>
            <a:spLocks noChangeShapeType="1"/>
          </p:cNvSpPr>
          <p:nvPr userDrawn="1"/>
        </p:nvSpPr>
        <p:spPr bwMode="auto">
          <a:xfrm rot="180000">
            <a:off x="11318465" y="-18054"/>
            <a:ext cx="50769" cy="990000"/>
          </a:xfrm>
          <a:prstGeom prst="line">
            <a:avLst/>
          </a:prstGeom>
          <a:noFill/>
          <a:ln w="190500">
            <a:solidFill>
              <a:srgbClr val="CC0000"/>
            </a:solidFill>
            <a:round/>
            <a:headEnd/>
            <a:tailEnd/>
          </a:ln>
          <a:effectLst/>
        </p:spPr>
        <p:txBody>
          <a:bodyPr/>
          <a:lstStyle/>
          <a:p>
            <a:pPr>
              <a:defRPr/>
            </a:pPr>
            <a:endParaRPr lang="it-IT"/>
          </a:p>
        </p:txBody>
      </p:sp>
      <p:pic>
        <p:nvPicPr>
          <p:cNvPr id="10" name="Picture 2"/>
          <p:cNvPicPr>
            <a:picLocks noChangeAspect="1" noChangeArrowheads="1"/>
          </p:cNvPicPr>
          <p:nvPr userDrawn="1"/>
        </p:nvPicPr>
        <p:blipFill>
          <a:blip r:embed="rId5" cstate="print"/>
          <a:srcRect/>
          <a:stretch>
            <a:fillRect/>
          </a:stretch>
        </p:blipFill>
        <p:spPr bwMode="auto">
          <a:xfrm>
            <a:off x="11437862" y="-7320"/>
            <a:ext cx="754138" cy="972000"/>
          </a:xfrm>
          <a:prstGeom prst="rect">
            <a:avLst/>
          </a:prstGeom>
          <a:noFill/>
          <a:ln w="9525">
            <a:noFill/>
            <a:miter lim="800000"/>
            <a:headEnd/>
            <a:tailEnd/>
          </a:ln>
        </p:spPr>
      </p:pic>
      <p:sp>
        <p:nvSpPr>
          <p:cNvPr id="12" name="Titolo 1"/>
          <p:cNvSpPr txBox="1">
            <a:spLocks/>
          </p:cNvSpPr>
          <p:nvPr userDrawn="1"/>
        </p:nvSpPr>
        <p:spPr>
          <a:xfrm>
            <a:off x="9847263" y="315390"/>
            <a:ext cx="1375884" cy="364459"/>
          </a:xfrm>
          <a:prstGeom prst="rect">
            <a:avLst/>
          </a:prstGeom>
        </p:spPr>
        <p:txBody>
          <a:bodyPr wrap="square" lIns="0" tIns="0" rIns="0" bIns="0" anchor="t"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ts val="1080"/>
              </a:lnSpc>
              <a:spcAft>
                <a:spcPts val="600"/>
              </a:spcAft>
            </a:pPr>
            <a:r>
              <a:rPr lang="it-IT" sz="1100" b="1" dirty="0" smtClean="0">
                <a:solidFill>
                  <a:schemeClr val="tx1">
                    <a:lumMod val="65000"/>
                    <a:lumOff val="35000"/>
                  </a:schemeClr>
                </a:solidFill>
                <a:latin typeface="Calibri"/>
                <a:ea typeface="Signika" charset="0"/>
                <a:cs typeface="Calibri"/>
              </a:rPr>
              <a:t>Alma Mater </a:t>
            </a:r>
            <a:r>
              <a:rPr lang="it-IT" sz="1100" b="1" dirty="0" err="1" smtClean="0">
                <a:solidFill>
                  <a:schemeClr val="tx1">
                    <a:lumMod val="65000"/>
                    <a:lumOff val="35000"/>
                  </a:schemeClr>
                </a:solidFill>
                <a:latin typeface="Calibri"/>
                <a:ea typeface="Signika" charset="0"/>
                <a:cs typeface="Calibri"/>
              </a:rPr>
              <a:t>Studiorum</a:t>
            </a:r>
            <a:endParaRPr lang="it-IT" sz="1100" b="1" dirty="0" smtClean="0">
              <a:solidFill>
                <a:schemeClr val="tx1">
                  <a:lumMod val="65000"/>
                  <a:lumOff val="35000"/>
                </a:schemeClr>
              </a:solidFill>
              <a:latin typeface="Calibri"/>
              <a:ea typeface="Signika" charset="0"/>
              <a:cs typeface="Calibri"/>
            </a:endParaRPr>
          </a:p>
          <a:p>
            <a:pPr algn="ctr">
              <a:lnSpc>
                <a:spcPts val="1080"/>
              </a:lnSpc>
              <a:spcAft>
                <a:spcPts val="600"/>
              </a:spcAft>
            </a:pPr>
            <a:r>
              <a:rPr lang="it-IT" sz="1100" b="1" dirty="0" smtClean="0">
                <a:solidFill>
                  <a:schemeClr val="tx1">
                    <a:lumMod val="65000"/>
                    <a:lumOff val="35000"/>
                  </a:schemeClr>
                </a:solidFill>
                <a:latin typeface="Calibri"/>
                <a:ea typeface="Signika Light" charset="0"/>
                <a:cs typeface="Arial"/>
              </a:rPr>
              <a:t>Università di Bologna</a:t>
            </a:r>
            <a:endParaRPr lang="it-IT" sz="1200" dirty="0">
              <a:solidFill>
                <a:schemeClr val="tx1"/>
              </a:solidFill>
              <a:latin typeface="+mn-lt"/>
              <a:ea typeface="Signika Light" charset="0"/>
              <a:cs typeface="Arial"/>
            </a:endParaRPr>
          </a:p>
        </p:txBody>
      </p:sp>
    </p:spTree>
    <p:extLst>
      <p:ext uri="{BB962C8B-B14F-4D97-AF65-F5344CB8AC3E}">
        <p14:creationId xmlns:p14="http://schemas.microsoft.com/office/powerpoint/2010/main" xmlns="" val="185279241"/>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0" y="1"/>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0" y="3376083"/>
            <a:ext cx="12192000" cy="3481918"/>
          </a:xfrm>
          <a:prstGeom prst="rect">
            <a:avLst/>
          </a:prstGeom>
          <a:solidFill>
            <a:srgbClr val="4843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DA304A"/>
                </a:solidFill>
              </a:rPr>
              <a:t> </a:t>
            </a:r>
            <a:endParaRPr lang="it-IT" dirty="0">
              <a:solidFill>
                <a:srgbClr val="DA304A"/>
              </a:solidFill>
            </a:endParaRPr>
          </a:p>
        </p:txBody>
      </p:sp>
      <p:sp>
        <p:nvSpPr>
          <p:cNvPr id="15" name="CasellaDiTesto 14"/>
          <p:cNvSpPr txBox="1"/>
          <p:nvPr/>
        </p:nvSpPr>
        <p:spPr>
          <a:xfrm>
            <a:off x="3173412" y="3811955"/>
            <a:ext cx="8221860" cy="1218282"/>
          </a:xfrm>
          <a:prstGeom prst="rect">
            <a:avLst/>
          </a:prstGeom>
          <a:noFill/>
        </p:spPr>
        <p:txBody>
          <a:bodyPr wrap="square" lIns="0" tIns="0" rIns="0" bIns="0" rtlCol="0">
            <a:spAutoFit/>
          </a:bodyPr>
          <a:lstStyle/>
          <a:p>
            <a:pPr>
              <a:lnSpc>
                <a:spcPts val="1880"/>
              </a:lnSpc>
            </a:pPr>
            <a:r>
              <a:rPr lang="it-IT" sz="2800" dirty="0" smtClean="0">
                <a:solidFill>
                  <a:schemeClr val="bg1"/>
                </a:solidFill>
                <a:latin typeface="+mj-lt"/>
                <a:ea typeface="Signika Light" charset="0"/>
                <a:cs typeface="Arial"/>
              </a:rPr>
              <a:t>TEMI EMERGENTI</a:t>
            </a:r>
            <a:endParaRPr lang="it-IT" sz="1200" dirty="0">
              <a:solidFill>
                <a:schemeClr val="bg1"/>
              </a:solidFill>
              <a:latin typeface="+mj-lt"/>
              <a:ea typeface="Signika Light" charset="0"/>
              <a:cs typeface="Arial"/>
            </a:endParaRPr>
          </a:p>
          <a:p>
            <a:pPr>
              <a:lnSpc>
                <a:spcPts val="2160"/>
              </a:lnSpc>
            </a:pPr>
            <a:endParaRPr lang="it-IT" sz="2800" dirty="0">
              <a:solidFill>
                <a:schemeClr val="bg1"/>
              </a:solidFill>
              <a:latin typeface="+mj-lt"/>
              <a:ea typeface="Signika Light" charset="0"/>
              <a:cs typeface="Arial"/>
            </a:endParaRPr>
          </a:p>
          <a:p>
            <a:pPr>
              <a:lnSpc>
                <a:spcPts val="1080"/>
              </a:lnSpc>
              <a:spcBef>
                <a:spcPts val="300"/>
              </a:spcBef>
              <a:spcAft>
                <a:spcPts val="600"/>
              </a:spcAft>
            </a:pPr>
            <a:r>
              <a:rPr lang="it-IT" sz="3200" dirty="0" smtClean="0">
                <a:solidFill>
                  <a:schemeClr val="bg1"/>
                </a:solidFill>
                <a:latin typeface="+mj-lt"/>
                <a:ea typeface="Signika Light" charset="0"/>
                <a:cs typeface="Arial"/>
              </a:rPr>
              <a:t>Cambiamenti tendenze e ciclicità negli eventi</a:t>
            </a:r>
          </a:p>
          <a:p>
            <a:pPr>
              <a:lnSpc>
                <a:spcPts val="1080"/>
              </a:lnSpc>
              <a:spcBef>
                <a:spcPts val="300"/>
              </a:spcBef>
              <a:spcAft>
                <a:spcPts val="600"/>
              </a:spcAft>
            </a:pPr>
            <a:endParaRPr lang="it-IT" sz="3200" dirty="0" smtClean="0">
              <a:solidFill>
                <a:schemeClr val="bg1"/>
              </a:solidFill>
              <a:latin typeface="+mj-lt"/>
              <a:ea typeface="Signika Light" charset="0"/>
              <a:cs typeface="Arial"/>
            </a:endParaRPr>
          </a:p>
          <a:p>
            <a:pPr>
              <a:lnSpc>
                <a:spcPts val="1080"/>
              </a:lnSpc>
              <a:spcBef>
                <a:spcPts val="300"/>
              </a:spcBef>
              <a:spcAft>
                <a:spcPts val="600"/>
              </a:spcAft>
            </a:pPr>
            <a:r>
              <a:rPr lang="it-IT" sz="3200" dirty="0" smtClean="0">
                <a:solidFill>
                  <a:schemeClr val="bg1"/>
                </a:solidFill>
                <a:latin typeface="+mj-lt"/>
                <a:ea typeface="Signika Light" charset="0"/>
                <a:cs typeface="Arial"/>
              </a:rPr>
              <a:t>climatici estremi: un rebus da risolvere</a:t>
            </a:r>
          </a:p>
        </p:txBody>
      </p:sp>
      <p:sp>
        <p:nvSpPr>
          <p:cNvPr id="2" name="Titolo 1"/>
          <p:cNvSpPr>
            <a:spLocks noGrp="1"/>
          </p:cNvSpPr>
          <p:nvPr>
            <p:ph type="ctrTitle" idx="4294967295"/>
          </p:nvPr>
        </p:nvSpPr>
        <p:spPr>
          <a:xfrm>
            <a:off x="611254" y="384211"/>
            <a:ext cx="5050820" cy="1611125"/>
          </a:xfrm>
          <a:prstGeom prst="rect">
            <a:avLst/>
          </a:prstGeom>
        </p:spPr>
        <p:txBody>
          <a:bodyPr wrap="square" lIns="0" tIns="0" rIns="0" bIns="0" anchor="t" anchorCtr="0">
            <a:spAutoFit/>
          </a:bodyPr>
          <a:lstStyle/>
          <a:p>
            <a:pPr algn="l">
              <a:lnSpc>
                <a:spcPts val="2500"/>
              </a:lnSpc>
            </a:pPr>
            <a:r>
              <a:rPr lang="it-IT" sz="2400" b="1" dirty="0" smtClean="0">
                <a:solidFill>
                  <a:schemeClr val="bg1"/>
                </a:solidFill>
                <a:latin typeface="Signika" charset="0"/>
                <a:ea typeface="Signika" charset="0"/>
                <a:cs typeface="Signika" charset="0"/>
              </a:rPr>
              <a:t>COMPORTAMENTI INDIVIDUALI </a:t>
            </a:r>
            <a:br>
              <a:rPr lang="it-IT" sz="2400" b="1" dirty="0" smtClean="0">
                <a:solidFill>
                  <a:schemeClr val="bg1"/>
                </a:solidFill>
                <a:latin typeface="Signika" charset="0"/>
                <a:ea typeface="Signika" charset="0"/>
                <a:cs typeface="Signika" charset="0"/>
              </a:rPr>
            </a:br>
            <a:r>
              <a:rPr lang="it-IT" sz="2400" b="1" dirty="0" smtClean="0">
                <a:solidFill>
                  <a:schemeClr val="bg1"/>
                </a:solidFill>
                <a:latin typeface="Signika" charset="0"/>
                <a:ea typeface="Signika" charset="0"/>
                <a:cs typeface="Signika" charset="0"/>
              </a:rPr>
              <a:t>E RELAZIONI SOCIALI </a:t>
            </a:r>
            <a:br>
              <a:rPr lang="it-IT" sz="2400" b="1" dirty="0" smtClean="0">
                <a:solidFill>
                  <a:schemeClr val="bg1"/>
                </a:solidFill>
                <a:latin typeface="Signika" charset="0"/>
                <a:ea typeface="Signika" charset="0"/>
                <a:cs typeface="Signika" charset="0"/>
              </a:rPr>
            </a:br>
            <a:r>
              <a:rPr lang="it-IT" sz="2400" b="1" dirty="0" smtClean="0">
                <a:solidFill>
                  <a:schemeClr val="bg1"/>
                </a:solidFill>
                <a:latin typeface="Signika" charset="0"/>
                <a:ea typeface="Signika" charset="0"/>
                <a:cs typeface="Signika" charset="0"/>
              </a:rPr>
              <a:t>IN TRASFORMAZIONE </a:t>
            </a:r>
            <a:br>
              <a:rPr lang="it-IT" sz="2400" b="1" dirty="0" smtClean="0">
                <a:solidFill>
                  <a:schemeClr val="bg1"/>
                </a:solidFill>
                <a:latin typeface="Signika" charset="0"/>
                <a:ea typeface="Signika" charset="0"/>
                <a:cs typeface="Signika" charset="0"/>
              </a:rPr>
            </a:br>
            <a:r>
              <a:rPr lang="it-IT" sz="2400" dirty="0">
                <a:solidFill>
                  <a:schemeClr val="bg1"/>
                </a:solidFill>
                <a:latin typeface="Signika" charset="0"/>
                <a:ea typeface="Signika" charset="0"/>
                <a:cs typeface="Signika" charset="0"/>
              </a:rPr>
              <a:t>UNA SFIDA </a:t>
            </a:r>
            <a:r>
              <a:rPr lang="it-IT" sz="2400" dirty="0" smtClean="0">
                <a:solidFill>
                  <a:schemeClr val="bg1"/>
                </a:solidFill>
                <a:latin typeface="Signika" charset="0"/>
                <a:ea typeface="Signika" charset="0"/>
                <a:cs typeface="Signika" charset="0"/>
              </a:rPr>
              <a:t>PER </a:t>
            </a:r>
            <a:r>
              <a:rPr lang="it-IT" sz="2400" dirty="0">
                <a:solidFill>
                  <a:schemeClr val="bg1"/>
                </a:solidFill>
                <a:latin typeface="Signika" charset="0"/>
                <a:ea typeface="Signika" charset="0"/>
                <a:cs typeface="Signika" charset="0"/>
              </a:rPr>
              <a:t>LA </a:t>
            </a:r>
            <a:r>
              <a:rPr lang="it-IT" sz="2400" dirty="0" smtClean="0">
                <a:solidFill>
                  <a:schemeClr val="bg1"/>
                </a:solidFill>
                <a:latin typeface="Signika" charset="0"/>
                <a:ea typeface="Signika" charset="0"/>
                <a:cs typeface="Signika" charset="0"/>
              </a:rPr>
              <a:t/>
            </a:r>
            <a:br>
              <a:rPr lang="it-IT" sz="2400" dirty="0" smtClean="0">
                <a:solidFill>
                  <a:schemeClr val="bg1"/>
                </a:solidFill>
                <a:latin typeface="Signika" charset="0"/>
                <a:ea typeface="Signika" charset="0"/>
                <a:cs typeface="Signika" charset="0"/>
              </a:rPr>
            </a:br>
            <a:r>
              <a:rPr lang="it-IT" sz="2400" dirty="0" smtClean="0">
                <a:solidFill>
                  <a:schemeClr val="bg1"/>
                </a:solidFill>
                <a:latin typeface="Signika" charset="0"/>
                <a:ea typeface="Signika" charset="0"/>
                <a:cs typeface="Signika" charset="0"/>
              </a:rPr>
              <a:t>STATISTICA UFFICIALE </a:t>
            </a:r>
            <a:endParaRPr lang="it-IT" sz="2400" dirty="0">
              <a:solidFill>
                <a:schemeClr val="bg1"/>
              </a:solidFill>
              <a:latin typeface="Signika" charset="0"/>
              <a:ea typeface="Signika" charset="0"/>
              <a:cs typeface="Signika" charset="0"/>
            </a:endParaRPr>
          </a:p>
        </p:txBody>
      </p:sp>
      <p:pic>
        <p:nvPicPr>
          <p:cNvPr id="3" name="Immagine 2"/>
          <p:cNvPicPr>
            <a:picLocks noChangeAspect="1"/>
          </p:cNvPicPr>
          <p:nvPr/>
        </p:nvPicPr>
        <p:blipFill rotWithShape="1">
          <a:blip r:embed="rId3">
            <a:extLst>
              <a:ext uri="{28A0092B-C50C-407E-A947-70E740481C1C}">
                <a14:useLocalDpi xmlns:a14="http://schemas.microsoft.com/office/drawing/2010/main" xmlns="" val="0"/>
              </a:ext>
            </a:extLst>
          </a:blip>
          <a:srcRect r="33157"/>
          <a:stretch/>
        </p:blipFill>
        <p:spPr>
          <a:xfrm>
            <a:off x="323742" y="214878"/>
            <a:ext cx="7638551" cy="2895775"/>
          </a:xfrm>
          <a:prstGeom prst="rect">
            <a:avLst/>
          </a:prstGeom>
        </p:spPr>
      </p:pic>
      <p:sp>
        <p:nvSpPr>
          <p:cNvPr id="14" name="Rettangolo 13"/>
          <p:cNvSpPr/>
          <p:nvPr/>
        </p:nvSpPr>
        <p:spPr>
          <a:xfrm>
            <a:off x="125412" y="4357526"/>
            <a:ext cx="2772274" cy="843821"/>
          </a:xfrm>
          <a:prstGeom prst="rect">
            <a:avLst/>
          </a:prstGeom>
        </p:spPr>
        <p:txBody>
          <a:bodyPr wrap="square">
            <a:spAutoFit/>
          </a:bodyPr>
          <a:lstStyle/>
          <a:p>
            <a:pPr algn="r">
              <a:lnSpc>
                <a:spcPts val="2900"/>
              </a:lnSpc>
            </a:pPr>
            <a:r>
              <a:rPr lang="it-IT" dirty="0" smtClean="0">
                <a:solidFill>
                  <a:schemeClr val="bg1"/>
                </a:solidFill>
                <a:ea typeface="Signika Light" charset="0"/>
                <a:cs typeface="Arial"/>
              </a:rPr>
              <a:t>23 GIUGNO 2016 </a:t>
            </a:r>
          </a:p>
          <a:p>
            <a:pPr algn="r">
              <a:lnSpc>
                <a:spcPts val="2900"/>
              </a:lnSpc>
            </a:pPr>
            <a:r>
              <a:rPr lang="it-IT" dirty="0" smtClean="0">
                <a:solidFill>
                  <a:schemeClr val="bg1"/>
                </a:solidFill>
                <a:ea typeface="Signika Light" charset="0"/>
                <a:cs typeface="Arial"/>
              </a:rPr>
              <a:t>11.15 | 12.45</a:t>
            </a:r>
            <a:endParaRPr lang="it-IT" dirty="0">
              <a:solidFill>
                <a:schemeClr val="bg1"/>
              </a:solidFill>
              <a:ea typeface="Signika Light" charset="0"/>
              <a:cs typeface="Arial"/>
            </a:endParaRPr>
          </a:p>
        </p:txBody>
      </p:sp>
      <p:pic>
        <p:nvPicPr>
          <p:cNvPr id="12" name="Immagine 11" descr="Logo12esimaOk-21.eps"/>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416714" y="5859742"/>
            <a:ext cx="480972" cy="625265"/>
          </a:xfrm>
          <a:prstGeom prst="rect">
            <a:avLst/>
          </a:prstGeom>
        </p:spPr>
      </p:pic>
      <p:pic>
        <p:nvPicPr>
          <p:cNvPr id="13" name="Immagine 12" descr="Logo12esimaOk-22.eps"/>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326186" y="3683343"/>
            <a:ext cx="571500" cy="609600"/>
          </a:xfrm>
          <a:prstGeom prst="rect">
            <a:avLst/>
          </a:prstGeom>
        </p:spPr>
      </p:pic>
      <p:sp>
        <p:nvSpPr>
          <p:cNvPr id="17" name="CasellaDiTesto 16"/>
          <p:cNvSpPr txBox="1"/>
          <p:nvPr/>
        </p:nvSpPr>
        <p:spPr>
          <a:xfrm>
            <a:off x="3173412" y="5675410"/>
            <a:ext cx="8221860" cy="769441"/>
          </a:xfrm>
          <a:prstGeom prst="rect">
            <a:avLst/>
          </a:prstGeom>
          <a:noFill/>
        </p:spPr>
        <p:txBody>
          <a:bodyPr wrap="square" lIns="0" tIns="0" rIns="0" bIns="0" rtlCol="0">
            <a:spAutoFit/>
          </a:bodyPr>
          <a:lstStyle/>
          <a:p>
            <a:pPr>
              <a:lnSpc>
                <a:spcPts val="2000"/>
              </a:lnSpc>
            </a:pPr>
            <a:r>
              <a:rPr lang="it-IT" sz="2000" dirty="0" smtClean="0">
                <a:solidFill>
                  <a:schemeClr val="bg1"/>
                </a:solidFill>
                <a:latin typeface="+mj-lt"/>
                <a:ea typeface="Signika Light" charset="0"/>
                <a:cs typeface="Arial"/>
              </a:rPr>
              <a:t>Alberto Montanari | Università di Bologna</a:t>
            </a:r>
          </a:p>
          <a:p>
            <a:pPr>
              <a:lnSpc>
                <a:spcPts val="2000"/>
              </a:lnSpc>
            </a:pPr>
            <a:r>
              <a:rPr lang="it-IT" sz="2000" smtClean="0">
                <a:solidFill>
                  <a:schemeClr val="bg1"/>
                </a:solidFill>
                <a:latin typeface="+mj-lt"/>
                <a:ea typeface="Signika Light" charset="0"/>
                <a:cs typeface="Arial"/>
              </a:rPr>
              <a:t>Simon-Michael</a:t>
            </a:r>
            <a:r>
              <a:rPr lang="it-IT" sz="2000" dirty="0" smtClean="0">
                <a:solidFill>
                  <a:schemeClr val="bg1"/>
                </a:solidFill>
                <a:latin typeface="+mj-lt"/>
                <a:ea typeface="Signika Light" charset="0"/>
                <a:cs typeface="Arial"/>
              </a:rPr>
              <a:t> </a:t>
            </a:r>
            <a:r>
              <a:rPr lang="it-IT" sz="2000" dirty="0" err="1" smtClean="0">
                <a:solidFill>
                  <a:schemeClr val="bg1"/>
                </a:solidFill>
                <a:latin typeface="+mj-lt"/>
                <a:ea typeface="Signika Light" charset="0"/>
                <a:cs typeface="Arial"/>
              </a:rPr>
              <a:t>Papalexiou</a:t>
            </a:r>
            <a:r>
              <a:rPr lang="it-IT" sz="2000" dirty="0" smtClean="0">
                <a:solidFill>
                  <a:schemeClr val="bg1"/>
                </a:solidFill>
                <a:latin typeface="+mj-lt"/>
                <a:ea typeface="Signika Light" charset="0"/>
                <a:cs typeface="Arial"/>
              </a:rPr>
              <a:t> | </a:t>
            </a:r>
            <a:r>
              <a:rPr lang="it-IT" sz="2000" dirty="0" err="1" smtClean="0">
                <a:solidFill>
                  <a:schemeClr val="bg1"/>
                </a:solidFill>
                <a:latin typeface="+mj-lt"/>
                <a:ea typeface="Signika Light" charset="0"/>
                <a:cs typeface="Arial"/>
              </a:rPr>
              <a:t>Technical</a:t>
            </a:r>
            <a:r>
              <a:rPr lang="it-IT" sz="2000" dirty="0" smtClean="0">
                <a:solidFill>
                  <a:schemeClr val="bg1"/>
                </a:solidFill>
                <a:latin typeface="+mj-lt"/>
                <a:ea typeface="Signika Light" charset="0"/>
                <a:cs typeface="Arial"/>
              </a:rPr>
              <a:t> </a:t>
            </a:r>
            <a:r>
              <a:rPr lang="it-IT" sz="2000" dirty="0" err="1" smtClean="0">
                <a:solidFill>
                  <a:schemeClr val="bg1"/>
                </a:solidFill>
                <a:latin typeface="+mj-lt"/>
                <a:ea typeface="Signika Light" charset="0"/>
                <a:cs typeface="Arial"/>
              </a:rPr>
              <a:t>University</a:t>
            </a:r>
            <a:r>
              <a:rPr lang="it-IT" sz="2000" dirty="0" smtClean="0">
                <a:solidFill>
                  <a:schemeClr val="bg1"/>
                </a:solidFill>
                <a:latin typeface="+mj-lt"/>
                <a:ea typeface="Signika Light" charset="0"/>
                <a:cs typeface="Arial"/>
              </a:rPr>
              <a:t> </a:t>
            </a:r>
            <a:r>
              <a:rPr lang="it-IT" sz="2000" dirty="0" err="1" smtClean="0">
                <a:solidFill>
                  <a:schemeClr val="bg1"/>
                </a:solidFill>
                <a:latin typeface="+mj-lt"/>
                <a:ea typeface="Signika Light" charset="0"/>
                <a:cs typeface="Arial"/>
              </a:rPr>
              <a:t>of</a:t>
            </a:r>
            <a:r>
              <a:rPr lang="it-IT" sz="2000" dirty="0" smtClean="0">
                <a:solidFill>
                  <a:schemeClr val="bg1"/>
                </a:solidFill>
                <a:latin typeface="+mj-lt"/>
                <a:ea typeface="Signika Light" charset="0"/>
                <a:cs typeface="Arial"/>
              </a:rPr>
              <a:t> </a:t>
            </a:r>
            <a:r>
              <a:rPr lang="it-IT" sz="2000" dirty="0" err="1" smtClean="0">
                <a:solidFill>
                  <a:schemeClr val="bg1"/>
                </a:solidFill>
                <a:latin typeface="+mj-lt"/>
                <a:ea typeface="Signika Light" charset="0"/>
                <a:cs typeface="Arial"/>
              </a:rPr>
              <a:t>Athens</a:t>
            </a:r>
            <a:endParaRPr lang="it-IT" sz="2000" dirty="0" smtClean="0">
              <a:solidFill>
                <a:schemeClr val="bg1"/>
              </a:solidFill>
              <a:latin typeface="+mj-lt"/>
              <a:ea typeface="Signika Light" charset="0"/>
              <a:cs typeface="Arial"/>
            </a:endParaRPr>
          </a:p>
          <a:p>
            <a:pPr>
              <a:lnSpc>
                <a:spcPts val="2000"/>
              </a:lnSpc>
            </a:pPr>
            <a:r>
              <a:rPr lang="it-IT" sz="1200" dirty="0" smtClean="0">
                <a:solidFill>
                  <a:schemeClr val="bg1"/>
                </a:solidFill>
                <a:latin typeface="+mj-lt"/>
                <a:ea typeface="Signika Light" charset="0"/>
                <a:cs typeface="Arial"/>
              </a:rPr>
              <a:t>alberto.montanari@unibo.it – www.albertomontanari.it</a:t>
            </a:r>
            <a:endParaRPr lang="it-IT" sz="1200" dirty="0">
              <a:solidFill>
                <a:schemeClr val="bg1"/>
              </a:solidFill>
              <a:latin typeface="+mj-lt"/>
              <a:ea typeface="Signika Light" charset="0"/>
              <a:cs typeface="Arial"/>
            </a:endParaRPr>
          </a:p>
        </p:txBody>
      </p:sp>
      <p:cxnSp>
        <p:nvCxnSpPr>
          <p:cNvPr id="19" name="Connettore 1 18"/>
          <p:cNvCxnSpPr/>
          <p:nvPr/>
        </p:nvCxnSpPr>
        <p:spPr>
          <a:xfrm>
            <a:off x="2998756" y="3811955"/>
            <a:ext cx="0" cy="2580211"/>
          </a:xfrm>
          <a:prstGeom prst="line">
            <a:avLst/>
          </a:prstGeom>
          <a:ln w="28575" cmpd="sng">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3470589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6387153" y="4029692"/>
            <a:ext cx="5659273" cy="1852889"/>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pic>
        <p:nvPicPr>
          <p:cNvPr id="6" name="Picture 2"/>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t="63680"/>
          <a:stretch>
            <a:fillRect/>
          </a:stretch>
        </p:blipFill>
        <p:spPr bwMode="auto">
          <a:xfrm>
            <a:off x="6517733" y="1759174"/>
            <a:ext cx="5674267" cy="2144204"/>
          </a:xfrm>
          <a:prstGeom prst="rect">
            <a:avLst/>
          </a:prstGeom>
          <a:noFill/>
          <a:ln>
            <a:noFill/>
          </a:ln>
        </p:spPr>
      </p:pic>
      <p:pic>
        <p:nvPicPr>
          <p:cNvPr id="1028" name="Picture 4"/>
          <p:cNvPicPr>
            <a:picLocks noChangeAspect="1" noChangeArrowheads="1"/>
          </p:cNvPicPr>
          <p:nvPr/>
        </p:nvPicPr>
        <p:blipFill>
          <a:blip r:embed="rId3" cstate="print"/>
          <a:srcRect/>
          <a:stretch>
            <a:fillRect/>
          </a:stretch>
        </p:blipFill>
        <p:spPr bwMode="auto">
          <a:xfrm>
            <a:off x="61863" y="2028961"/>
            <a:ext cx="6248684" cy="4165789"/>
          </a:xfrm>
          <a:prstGeom prst="rect">
            <a:avLst/>
          </a:prstGeom>
          <a:noFill/>
          <a:ln w="9525">
            <a:noFill/>
            <a:miter lim="800000"/>
            <a:headEnd/>
            <a:tailEnd/>
          </a:ln>
          <a:effectLst/>
        </p:spPr>
      </p:pic>
      <p:sp>
        <p:nvSpPr>
          <p:cNvPr id="10" name="Rettangolo 9"/>
          <p:cNvSpPr/>
          <p:nvPr/>
        </p:nvSpPr>
        <p:spPr>
          <a:xfrm>
            <a:off x="6368955" y="4041753"/>
            <a:ext cx="5732064" cy="1754326"/>
          </a:xfrm>
          <a:prstGeom prst="rect">
            <a:avLst/>
          </a:prstGeom>
        </p:spPr>
        <p:txBody>
          <a:bodyPr wrap="square">
            <a:spAutoFit/>
          </a:bodyPr>
          <a:lstStyle/>
          <a:p>
            <a:pPr marL="95250" indent="-95250" algn="just">
              <a:buFont typeface="Arial" pitchFamily="34" charset="0"/>
              <a:buChar char="•"/>
            </a:pPr>
            <a:r>
              <a:rPr lang="it-IT" u="none" smtClean="0"/>
              <a:t>Per l’emisfero nord (NH) dal 1965 si osserva una rapida crescita della percentuale di stazioni con tendenza crescente. Si nota però la presenza di ciclicità. Lo stesso andamento si osserva a livello globale.</a:t>
            </a:r>
          </a:p>
          <a:p>
            <a:pPr marL="95250" indent="-95250" algn="just">
              <a:buFont typeface="Arial" pitchFamily="34" charset="0"/>
              <a:buChar char="•"/>
            </a:pPr>
            <a:r>
              <a:rPr lang="it-IT" u="none" smtClean="0"/>
              <a:t>Per l’emisfero sud (SH) non si osservano tendenze significative.</a:t>
            </a:r>
          </a:p>
        </p:txBody>
      </p:sp>
      <p:sp>
        <p:nvSpPr>
          <p:cNvPr id="7" name="CasellaDiTesto 6"/>
          <p:cNvSpPr txBox="1"/>
          <p:nvPr/>
        </p:nvSpPr>
        <p:spPr>
          <a:xfrm>
            <a:off x="487881" y="975006"/>
            <a:ext cx="11518900" cy="1189236"/>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Test 3. Progressione nel tempo della tendenza degli estremi - Risultati</a:t>
            </a:r>
          </a:p>
        </p:txBody>
      </p:sp>
      <p:sp>
        <p:nvSpPr>
          <p:cNvPr id="12" name="CasellaDiTesto 11"/>
          <p:cNvSpPr txBox="1"/>
          <p:nvPr/>
        </p:nvSpPr>
        <p:spPr>
          <a:xfrm rot="16200000">
            <a:off x="-1691857" y="3801882"/>
            <a:ext cx="3726619" cy="307778"/>
          </a:xfrm>
          <a:prstGeom prst="rect">
            <a:avLst/>
          </a:prstGeom>
          <a:solidFill>
            <a:schemeClr val="bg1"/>
          </a:solidFill>
        </p:spPr>
        <p:txBody>
          <a:bodyPr wrap="square" rtlCol="0">
            <a:spAutoFit/>
          </a:bodyPr>
          <a:lstStyle/>
          <a:p>
            <a:pPr algn="ctr"/>
            <a:r>
              <a:rPr lang="it-IT" sz="1400" dirty="0" smtClean="0"/>
              <a:t>Tendenza crescente retta di regressione (%)</a:t>
            </a:r>
            <a:endParaRPr lang="it-IT" sz="1400" dirty="0"/>
          </a:p>
        </p:txBody>
      </p:sp>
      <p:sp>
        <p:nvSpPr>
          <p:cNvPr id="13" name="CasellaDiTesto 12"/>
          <p:cNvSpPr txBox="1"/>
          <p:nvPr/>
        </p:nvSpPr>
        <p:spPr>
          <a:xfrm>
            <a:off x="1508543" y="6019097"/>
            <a:ext cx="3726619" cy="307778"/>
          </a:xfrm>
          <a:prstGeom prst="rect">
            <a:avLst/>
          </a:prstGeom>
          <a:solidFill>
            <a:schemeClr val="bg1"/>
          </a:solidFill>
        </p:spPr>
        <p:txBody>
          <a:bodyPr wrap="square" rtlCol="0">
            <a:spAutoFit/>
          </a:bodyPr>
          <a:lstStyle/>
          <a:p>
            <a:pPr algn="ctr"/>
            <a:r>
              <a:rPr lang="it-IT" sz="1400" dirty="0" smtClean="0"/>
              <a:t>Anno iniziale delle finestre temporali</a:t>
            </a:r>
            <a:endParaRPr lang="it-IT" sz="1400" dirty="0"/>
          </a:p>
        </p:txBody>
      </p:sp>
      <p:sp>
        <p:nvSpPr>
          <p:cNvPr id="15" name="CasellaDiTesto 14"/>
          <p:cNvSpPr txBox="1"/>
          <p:nvPr/>
        </p:nvSpPr>
        <p:spPr>
          <a:xfrm>
            <a:off x="7299743" y="3581575"/>
            <a:ext cx="3726619" cy="307778"/>
          </a:xfrm>
          <a:prstGeom prst="rect">
            <a:avLst/>
          </a:prstGeom>
          <a:solidFill>
            <a:schemeClr val="bg1"/>
          </a:solidFill>
        </p:spPr>
        <p:txBody>
          <a:bodyPr wrap="square" rtlCol="0">
            <a:spAutoFit/>
          </a:bodyPr>
          <a:lstStyle/>
          <a:p>
            <a:pPr algn="ctr"/>
            <a:r>
              <a:rPr lang="it-IT" sz="1400" dirty="0" smtClean="0"/>
              <a:t>Anno iniziale delle finestre temporali</a:t>
            </a:r>
            <a:endParaRPr lang="it-IT" sz="1400" dirty="0"/>
          </a:p>
        </p:txBody>
      </p:sp>
      <p:sp>
        <p:nvSpPr>
          <p:cNvPr id="16" name="CasellaDiTesto 15"/>
          <p:cNvSpPr txBox="1"/>
          <p:nvPr/>
        </p:nvSpPr>
        <p:spPr>
          <a:xfrm rot="16200000">
            <a:off x="5399179" y="2389799"/>
            <a:ext cx="2171087" cy="523220"/>
          </a:xfrm>
          <a:prstGeom prst="rect">
            <a:avLst/>
          </a:prstGeom>
          <a:solidFill>
            <a:schemeClr val="bg1"/>
          </a:solidFill>
        </p:spPr>
        <p:txBody>
          <a:bodyPr wrap="square" rtlCol="0">
            <a:spAutoFit/>
          </a:bodyPr>
          <a:lstStyle/>
          <a:p>
            <a:pPr algn="ctr"/>
            <a:r>
              <a:rPr lang="it-IT" sz="1400" dirty="0" smtClean="0"/>
              <a:t>Tendenza crescente retta di regressione (%)</a:t>
            </a:r>
            <a:endParaRPr lang="it-IT"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552357" y="2185824"/>
            <a:ext cx="11227533" cy="757130"/>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La serie temporale di altezze di precipitazione giornaliera più estesa al mondo è quella di Padova: le osservazioni sono disponibili dal 1725 (Camuffo, 1984). I dati del periodo 1725-2006 sono stati recentemente analizzati da </a:t>
            </a:r>
            <a:r>
              <a:rPr lang="it-IT" sz="1600" dirty="0" err="1" smtClean="0"/>
              <a:t>Marani</a:t>
            </a:r>
            <a:r>
              <a:rPr lang="it-IT" sz="1600" dirty="0" smtClean="0"/>
              <a:t> e </a:t>
            </a:r>
            <a:r>
              <a:rPr lang="it-IT" sz="1600" dirty="0" err="1" smtClean="0"/>
              <a:t>Zanetti</a:t>
            </a:r>
            <a:r>
              <a:rPr lang="it-IT" sz="1600" dirty="0" smtClean="0"/>
              <a:t> (2015), i quali hanno rivenuto ciclicità di periodo variabile.</a:t>
            </a:r>
            <a:endParaRPr lang="it-IT" sz="1600" dirty="0"/>
          </a:p>
        </p:txBody>
      </p:sp>
      <p:sp>
        <p:nvSpPr>
          <p:cNvPr id="6" name="CasellaDiTesto 5"/>
          <p:cNvSpPr txBox="1"/>
          <p:nvPr/>
        </p:nvSpPr>
        <p:spPr>
          <a:xfrm>
            <a:off x="487881" y="1102006"/>
            <a:ext cx="11518900" cy="1189236"/>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Ciclicità nelle serie </a:t>
            </a:r>
            <a:r>
              <a:rPr lang="it-IT" sz="4400" b="1" dirty="0" err="1" smtClean="0">
                <a:solidFill>
                  <a:srgbClr val="484384"/>
                </a:solidFill>
                <a:ea typeface="Signika Semibold" charset="0"/>
                <a:cs typeface="Signika Semibold" charset="0"/>
              </a:rPr>
              <a:t>meteoclimatiche</a:t>
            </a:r>
            <a:endParaRPr lang="it-IT" sz="4400" b="1" dirty="0" smtClean="0">
              <a:solidFill>
                <a:srgbClr val="484384"/>
              </a:solidFill>
              <a:ea typeface="Signika Semibold" charset="0"/>
              <a:cs typeface="Signika Semibold" charset="0"/>
            </a:endParaRPr>
          </a:p>
          <a:p>
            <a:pPr>
              <a:lnSpc>
                <a:spcPct val="80000"/>
              </a:lnSpc>
              <a:spcBef>
                <a:spcPct val="0"/>
              </a:spcBef>
            </a:pPr>
            <a:r>
              <a:rPr lang="it-IT" sz="4400" b="1" dirty="0" smtClean="0">
                <a:solidFill>
                  <a:srgbClr val="484384"/>
                </a:solidFill>
                <a:ea typeface="Signika Semibold" charset="0"/>
                <a:cs typeface="Signika Semibold" charset="0"/>
              </a:rPr>
              <a:t>Il caso della serie di Padova</a:t>
            </a:r>
          </a:p>
        </p:txBody>
      </p:sp>
      <p:sp>
        <p:nvSpPr>
          <p:cNvPr id="7" name="CasellaDiTesto 6"/>
          <p:cNvSpPr txBox="1"/>
          <p:nvPr/>
        </p:nvSpPr>
        <p:spPr>
          <a:xfrm>
            <a:off x="552357" y="5875774"/>
            <a:ext cx="11227533" cy="895630"/>
          </a:xfrm>
          <a:prstGeom prst="rect">
            <a:avLst/>
          </a:prstGeom>
          <a:noFill/>
        </p:spPr>
        <p:txBody>
          <a:bodyPr wrap="square" rtlCol="0" anchor="ctr" anchorCtr="0">
            <a:spAutoFit/>
          </a:bodyPr>
          <a:lstStyle/>
          <a:p>
            <a:pPr>
              <a:lnSpc>
                <a:spcPct val="90000"/>
              </a:lnSpc>
              <a:buClr>
                <a:srgbClr val="DA304A"/>
              </a:buClr>
              <a:buSzPct val="160000"/>
            </a:pPr>
            <a:r>
              <a:rPr lang="en-US" sz="1600" b="1" dirty="0" err="1" smtClean="0"/>
              <a:t>Referenze</a:t>
            </a:r>
            <a:endParaRPr lang="en-US" sz="1600" b="1" dirty="0" smtClean="0"/>
          </a:p>
          <a:p>
            <a:pPr>
              <a:lnSpc>
                <a:spcPct val="90000"/>
              </a:lnSpc>
              <a:buClr>
                <a:srgbClr val="DA304A"/>
              </a:buClr>
              <a:buSzPct val="160000"/>
            </a:pPr>
            <a:r>
              <a:rPr lang="en-US" sz="1400" dirty="0" err="1" smtClean="0"/>
              <a:t>Marani</a:t>
            </a:r>
            <a:r>
              <a:rPr lang="en-US" sz="1400" dirty="0" smtClean="0"/>
              <a:t>, M., and S. </a:t>
            </a:r>
            <a:r>
              <a:rPr lang="en-US" sz="1400" dirty="0" err="1" smtClean="0"/>
              <a:t>Zanetti</a:t>
            </a:r>
            <a:r>
              <a:rPr lang="en-US" sz="1400" dirty="0" smtClean="0"/>
              <a:t> (2015), Long-term oscillations in rainfall extremes in a 268 year daily time series, Water </a:t>
            </a:r>
            <a:r>
              <a:rPr lang="en-US" sz="1400" dirty="0" err="1" smtClean="0"/>
              <a:t>Resour</a:t>
            </a:r>
            <a:r>
              <a:rPr lang="en-US" sz="1400" dirty="0" smtClean="0"/>
              <a:t>. Res., 51, 639–647, doi:10.1002/2014WR015885.</a:t>
            </a:r>
          </a:p>
          <a:p>
            <a:pPr>
              <a:lnSpc>
                <a:spcPct val="90000"/>
              </a:lnSpc>
              <a:buClr>
                <a:srgbClr val="DA304A"/>
              </a:buClr>
              <a:buSzPct val="160000"/>
            </a:pPr>
            <a:r>
              <a:rPr lang="en-US" sz="1400" dirty="0" err="1" smtClean="0"/>
              <a:t>Camuffo</a:t>
            </a:r>
            <a:r>
              <a:rPr lang="en-US" sz="1400" dirty="0" smtClean="0"/>
              <a:t>, D. (1984), Analysis of the series of precipitation at </a:t>
            </a:r>
            <a:r>
              <a:rPr lang="en-US" sz="1400" dirty="0" err="1" smtClean="0"/>
              <a:t>Padova</a:t>
            </a:r>
            <a:r>
              <a:rPr lang="en-US" sz="1400" dirty="0" smtClean="0"/>
              <a:t>, Italy, </a:t>
            </a:r>
            <a:r>
              <a:rPr lang="en-US" sz="1400" dirty="0" err="1" smtClean="0"/>
              <a:t>Clim</a:t>
            </a:r>
            <a:r>
              <a:rPr lang="en-US" sz="1400" dirty="0" smtClean="0"/>
              <a:t>. Change, 6, 57–77. </a:t>
            </a:r>
            <a:endParaRPr lang="it-IT" sz="1400" dirty="0"/>
          </a:p>
        </p:txBody>
      </p:sp>
      <p:pic>
        <p:nvPicPr>
          <p:cNvPr id="1025" name="Picture 1"/>
          <p:cNvPicPr>
            <a:picLocks noChangeAspect="1" noChangeArrowheads="1"/>
          </p:cNvPicPr>
          <p:nvPr/>
        </p:nvPicPr>
        <p:blipFill>
          <a:blip r:embed="rId2"/>
          <a:srcRect/>
          <a:stretch>
            <a:fillRect/>
          </a:stretch>
        </p:blipFill>
        <p:spPr bwMode="auto">
          <a:xfrm>
            <a:off x="552357" y="2942954"/>
            <a:ext cx="5019900" cy="2909887"/>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6156325" y="2826431"/>
            <a:ext cx="5054918" cy="32042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552357" y="1687024"/>
            <a:ext cx="11227533" cy="535531"/>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Ciclicità simili sono state osservate anche in numerose serie di deflussi fluviali, nonché altre serie temporali di natura geofisica (si veda https://en.wikipedia.org/wiki/Climate_oscillation).</a:t>
            </a:r>
            <a:endParaRPr lang="it-IT" sz="1600" dirty="0"/>
          </a:p>
        </p:txBody>
      </p:sp>
      <p:sp>
        <p:nvSpPr>
          <p:cNvPr id="6" name="CasellaDiTesto 5"/>
          <p:cNvSpPr txBox="1"/>
          <p:nvPr/>
        </p:nvSpPr>
        <p:spPr>
          <a:xfrm>
            <a:off x="487881" y="1131549"/>
            <a:ext cx="11518900" cy="647550"/>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Ciclicità nelle serie </a:t>
            </a:r>
            <a:r>
              <a:rPr lang="it-IT" sz="4400" b="1" dirty="0" err="1" smtClean="0">
                <a:solidFill>
                  <a:srgbClr val="484384"/>
                </a:solidFill>
                <a:ea typeface="Signika Semibold" charset="0"/>
                <a:cs typeface="Signika Semibold" charset="0"/>
              </a:rPr>
              <a:t>meteoclimatiche</a:t>
            </a:r>
            <a:endParaRPr lang="it-IT" sz="4400" b="1" dirty="0" smtClean="0">
              <a:solidFill>
                <a:srgbClr val="484384"/>
              </a:solidFill>
              <a:ea typeface="Signika Semibold" charset="0"/>
              <a:cs typeface="Signika Semibold" charset="0"/>
            </a:endParaRPr>
          </a:p>
        </p:txBody>
      </p:sp>
      <p:pic>
        <p:nvPicPr>
          <p:cNvPr id="18433" name="Picture 1"/>
          <p:cNvPicPr>
            <a:picLocks noChangeAspect="1" noChangeArrowheads="1"/>
          </p:cNvPicPr>
          <p:nvPr/>
        </p:nvPicPr>
        <p:blipFill>
          <a:blip r:embed="rId2"/>
          <a:srcRect/>
          <a:stretch>
            <a:fillRect/>
          </a:stretch>
        </p:blipFill>
        <p:spPr bwMode="auto">
          <a:xfrm>
            <a:off x="708025" y="2298700"/>
            <a:ext cx="4255475" cy="3047999"/>
          </a:xfrm>
          <a:prstGeom prst="rect">
            <a:avLst/>
          </a:prstGeom>
          <a:noFill/>
          <a:ln w="9525">
            <a:noFill/>
            <a:miter lim="800000"/>
            <a:headEnd/>
            <a:tailEnd/>
          </a:ln>
          <a:effectLst/>
        </p:spPr>
      </p:pic>
      <p:sp>
        <p:nvSpPr>
          <p:cNvPr id="10" name="CasellaDiTesto 9"/>
          <p:cNvSpPr txBox="1"/>
          <p:nvPr/>
        </p:nvSpPr>
        <p:spPr>
          <a:xfrm>
            <a:off x="5130800" y="2464163"/>
            <a:ext cx="6649089" cy="3693319"/>
          </a:xfrm>
          <a:prstGeom prst="rect">
            <a:avLst/>
          </a:prstGeom>
          <a:noFill/>
        </p:spPr>
        <p:txBody>
          <a:bodyPr wrap="square" rtlCol="0" anchor="ctr" anchorCtr="0">
            <a:spAutoFit/>
          </a:bodyPr>
          <a:lstStyle/>
          <a:p>
            <a:pPr>
              <a:lnSpc>
                <a:spcPct val="90000"/>
              </a:lnSpc>
              <a:buClr>
                <a:srgbClr val="DA304A"/>
              </a:buClr>
              <a:buSzPct val="160000"/>
            </a:pPr>
            <a:r>
              <a:rPr lang="it-IT" sz="1600" dirty="0" smtClean="0"/>
              <a:t>Evoluzione della concentrazione di isotopi di ossigeno in fossili durante il </a:t>
            </a:r>
            <a:r>
              <a:rPr lang="it-IT" sz="1600" dirty="0" err="1" smtClean="0"/>
              <a:t>Fanerozoico</a:t>
            </a:r>
            <a:r>
              <a:rPr lang="it-IT" sz="1600" dirty="0" smtClean="0"/>
              <a:t> (dal tempo presente fino a 540 milioni di anni or sono. Si veda </a:t>
            </a:r>
            <a:r>
              <a:rPr lang="it-IT" sz="1600" dirty="0" err="1" smtClean="0"/>
              <a:t>Veizer</a:t>
            </a:r>
            <a:r>
              <a:rPr lang="it-IT" sz="1600" dirty="0" smtClean="0"/>
              <a:t> </a:t>
            </a:r>
            <a:r>
              <a:rPr lang="it-IT" sz="1600" dirty="0" err="1" smtClean="0"/>
              <a:t>et</a:t>
            </a:r>
            <a:r>
              <a:rPr lang="it-IT" sz="1600" dirty="0" smtClean="0"/>
              <a:t> al., 1999). La figura è stata successivamente aggiornata on-line nel 2004. L’andamento della concentrazione di isotopi è rappresentativo dell’andamento della temperatura.</a:t>
            </a:r>
          </a:p>
          <a:p>
            <a:pPr>
              <a:lnSpc>
                <a:spcPct val="90000"/>
              </a:lnSpc>
              <a:buClr>
                <a:srgbClr val="DA304A"/>
              </a:buClr>
              <a:buSzPct val="160000"/>
            </a:pPr>
            <a:endParaRPr lang="it-IT" sz="1600" dirty="0" smtClean="0"/>
          </a:p>
          <a:p>
            <a:pPr marL="177800" indent="-177800">
              <a:lnSpc>
                <a:spcPct val="90000"/>
              </a:lnSpc>
              <a:buClr>
                <a:srgbClr val="DA304A"/>
              </a:buClr>
              <a:buSzPct val="160000"/>
              <a:buFont typeface="Arial" pitchFamily="34" charset="0"/>
              <a:buChar char="•"/>
            </a:pPr>
            <a:r>
              <a:rPr lang="it-IT" sz="1600" dirty="0" smtClean="0"/>
              <a:t>Le ciclicità possono essere associate a fenomeni di persistenza a lungo termine, detta anche memoria lunga. Ad essa corrisponde il decadimento secondo una legge di potenza della funzione di autocorrelazione dei dati.</a:t>
            </a:r>
          </a:p>
          <a:p>
            <a:pPr marL="177800" indent="-177800">
              <a:lnSpc>
                <a:spcPct val="90000"/>
              </a:lnSpc>
              <a:buClr>
                <a:srgbClr val="DA304A"/>
              </a:buClr>
              <a:buSzPct val="160000"/>
              <a:buFont typeface="Arial" pitchFamily="34" charset="0"/>
              <a:buChar char="•"/>
            </a:pPr>
            <a:endParaRPr lang="it-IT" sz="1600" dirty="0" smtClean="0"/>
          </a:p>
          <a:p>
            <a:pPr marL="177800" indent="-177800">
              <a:lnSpc>
                <a:spcPct val="90000"/>
              </a:lnSpc>
              <a:buClr>
                <a:srgbClr val="DA304A"/>
              </a:buClr>
              <a:buSzPct val="160000"/>
              <a:buFont typeface="Arial" pitchFamily="34" charset="0"/>
              <a:buChar char="•"/>
            </a:pPr>
            <a:r>
              <a:rPr lang="it-IT" sz="1600" dirty="0" smtClean="0"/>
              <a:t>In idrologia la persistenza a lungo termine viene anche chiamata “Effetto di </a:t>
            </a:r>
            <a:r>
              <a:rPr lang="it-IT" sz="1600" dirty="0" err="1" smtClean="0"/>
              <a:t>Hurst</a:t>
            </a:r>
            <a:r>
              <a:rPr lang="it-IT" sz="1600" dirty="0" smtClean="0"/>
              <a:t>”, per onorare l’ingegnere inglese Harold Edwin </a:t>
            </a:r>
            <a:r>
              <a:rPr lang="it-IT" sz="1600" dirty="0" err="1" smtClean="0"/>
              <a:t>Hurst</a:t>
            </a:r>
            <a:r>
              <a:rPr lang="it-IT" sz="1600" dirty="0" smtClean="0"/>
              <a:t> che per primo riscontrò questo fenomeno analizzando I deflussi del Fiume Nilo.</a:t>
            </a:r>
          </a:p>
          <a:p>
            <a:pPr>
              <a:lnSpc>
                <a:spcPct val="90000"/>
              </a:lnSpc>
              <a:buClr>
                <a:srgbClr val="DA304A"/>
              </a:buClr>
              <a:buSzPct val="160000"/>
            </a:pPr>
            <a:endParaRPr lang="it-IT" sz="1600" dirty="0" smtClean="0"/>
          </a:p>
          <a:p>
            <a:pPr>
              <a:lnSpc>
                <a:spcPct val="90000"/>
              </a:lnSpc>
              <a:buClr>
                <a:srgbClr val="DA304A"/>
              </a:buClr>
              <a:buSzPct val="160000"/>
            </a:pPr>
            <a:r>
              <a:rPr lang="it-IT" sz="1200" dirty="0" err="1" smtClean="0"/>
              <a:t>Veizer</a:t>
            </a:r>
            <a:r>
              <a:rPr lang="it-IT" sz="1200" dirty="0" smtClean="0"/>
              <a:t>, J., Ala, D., </a:t>
            </a:r>
            <a:r>
              <a:rPr lang="it-IT" sz="1200" dirty="0" err="1" smtClean="0"/>
              <a:t>Azmy</a:t>
            </a:r>
            <a:r>
              <a:rPr lang="it-IT" sz="1200" dirty="0" smtClean="0"/>
              <a:t>, K., </a:t>
            </a:r>
            <a:r>
              <a:rPr lang="it-IT" sz="1200" dirty="0" err="1" smtClean="0"/>
              <a:t>Bruckschen</a:t>
            </a:r>
            <a:r>
              <a:rPr lang="it-IT" sz="1200" dirty="0" smtClean="0"/>
              <a:t>, P., </a:t>
            </a:r>
            <a:r>
              <a:rPr lang="it-IT" sz="1200" dirty="0" err="1" smtClean="0"/>
              <a:t>Buhl</a:t>
            </a:r>
            <a:r>
              <a:rPr lang="it-IT" sz="1200" dirty="0" smtClean="0"/>
              <a:t>, D., </a:t>
            </a:r>
            <a:r>
              <a:rPr lang="it-IT" sz="1200" dirty="0" err="1" smtClean="0"/>
              <a:t>Bruhn</a:t>
            </a:r>
            <a:r>
              <a:rPr lang="it-IT" sz="1200" dirty="0" smtClean="0"/>
              <a:t>, F., </a:t>
            </a:r>
            <a:r>
              <a:rPr lang="it-IT" sz="1200" dirty="0" err="1" smtClean="0"/>
              <a:t>Carden</a:t>
            </a:r>
            <a:r>
              <a:rPr lang="it-IT" sz="1200" dirty="0" smtClean="0"/>
              <a:t>, </a:t>
            </a:r>
            <a:r>
              <a:rPr lang="it-IT" sz="1200" dirty="0" err="1" smtClean="0"/>
              <a:t>G.A.F.</a:t>
            </a:r>
            <a:r>
              <a:rPr lang="it-IT" sz="1200" dirty="0" smtClean="0"/>
              <a:t>, </a:t>
            </a:r>
            <a:r>
              <a:rPr lang="it-IT" sz="1200" dirty="0" err="1" smtClean="0"/>
              <a:t>Diener</a:t>
            </a:r>
            <a:r>
              <a:rPr lang="it-IT" sz="1200" dirty="0" smtClean="0"/>
              <a:t>, A., </a:t>
            </a:r>
            <a:r>
              <a:rPr lang="it-IT" sz="1200" dirty="0" err="1" smtClean="0"/>
              <a:t>Ebneth</a:t>
            </a:r>
            <a:r>
              <a:rPr lang="it-IT" sz="1200" dirty="0" smtClean="0"/>
              <a:t>, S., </a:t>
            </a:r>
            <a:r>
              <a:rPr lang="it-IT" sz="1200" dirty="0" err="1" smtClean="0"/>
              <a:t>Godderis</a:t>
            </a:r>
            <a:r>
              <a:rPr lang="it-IT" sz="1200" dirty="0" smtClean="0"/>
              <a:t>, </a:t>
            </a:r>
            <a:r>
              <a:rPr lang="it-IT" sz="1200" dirty="0" err="1" smtClean="0"/>
              <a:t>Y</a:t>
            </a:r>
            <a:r>
              <a:rPr lang="it-IT" sz="1200" dirty="0" smtClean="0"/>
              <a:t>., Jasper, T., </a:t>
            </a:r>
            <a:r>
              <a:rPr lang="it-IT" sz="1200" dirty="0" err="1" smtClean="0"/>
              <a:t>Korte</a:t>
            </a:r>
            <a:r>
              <a:rPr lang="it-IT" sz="1200" dirty="0" smtClean="0"/>
              <a:t>, C., </a:t>
            </a:r>
            <a:r>
              <a:rPr lang="it-IT" sz="1200" dirty="0" err="1" smtClean="0"/>
              <a:t>Pawellek</a:t>
            </a:r>
            <a:r>
              <a:rPr lang="it-IT" sz="1200" dirty="0" smtClean="0"/>
              <a:t>, F., </a:t>
            </a:r>
            <a:r>
              <a:rPr lang="it-IT" sz="1200" dirty="0" err="1" smtClean="0"/>
              <a:t>Podlaha</a:t>
            </a:r>
            <a:r>
              <a:rPr lang="it-IT" sz="1200" dirty="0" smtClean="0"/>
              <a:t>, O. and Strauss, H. (1999) 87Sr/86Sr, d13C and d18O </a:t>
            </a:r>
            <a:r>
              <a:rPr lang="it-IT" sz="1200" dirty="0" err="1" smtClean="0"/>
              <a:t>evolution</a:t>
            </a:r>
            <a:r>
              <a:rPr lang="it-IT" sz="1200" dirty="0" smtClean="0"/>
              <a:t> </a:t>
            </a:r>
            <a:r>
              <a:rPr lang="it-IT" sz="1200" dirty="0" err="1" smtClean="0"/>
              <a:t>of</a:t>
            </a:r>
            <a:r>
              <a:rPr lang="it-IT" sz="1200" dirty="0" smtClean="0"/>
              <a:t> </a:t>
            </a:r>
            <a:r>
              <a:rPr lang="it-IT" sz="1200" dirty="0" err="1" smtClean="0"/>
              <a:t>Phanerozoic</a:t>
            </a:r>
            <a:r>
              <a:rPr lang="it-IT" sz="1200" dirty="0" smtClean="0"/>
              <a:t> </a:t>
            </a:r>
            <a:r>
              <a:rPr lang="it-IT" sz="1200" dirty="0" err="1" smtClean="0"/>
              <a:t>seawater</a:t>
            </a:r>
            <a:r>
              <a:rPr lang="it-IT" sz="1200" dirty="0" smtClean="0"/>
              <a:t>. </a:t>
            </a:r>
            <a:r>
              <a:rPr lang="it-IT" sz="1200" dirty="0" err="1" smtClean="0"/>
              <a:t>Chemical</a:t>
            </a:r>
            <a:r>
              <a:rPr lang="it-IT" sz="1200" dirty="0" smtClean="0"/>
              <a:t> </a:t>
            </a:r>
            <a:r>
              <a:rPr lang="it-IT" sz="1200" dirty="0" err="1" smtClean="0"/>
              <a:t>Geology</a:t>
            </a:r>
            <a:r>
              <a:rPr lang="it-IT" sz="1200" dirty="0" smtClean="0"/>
              <a:t> 161, 59-88.</a:t>
            </a:r>
            <a:endParaRPr lang="it-IT" sz="1200" dirty="0"/>
          </a:p>
        </p:txBody>
      </p:sp>
      <p:pic>
        <p:nvPicPr>
          <p:cNvPr id="18434" name="Picture 2"/>
          <p:cNvPicPr>
            <a:picLocks noChangeAspect="1" noChangeArrowheads="1"/>
          </p:cNvPicPr>
          <p:nvPr/>
        </p:nvPicPr>
        <p:blipFill>
          <a:blip r:embed="rId3"/>
          <a:srcRect/>
          <a:stretch>
            <a:fillRect/>
          </a:stretch>
        </p:blipFill>
        <p:spPr bwMode="auto">
          <a:xfrm>
            <a:off x="835025" y="5295898"/>
            <a:ext cx="1046819" cy="1511301"/>
          </a:xfrm>
          <a:prstGeom prst="rect">
            <a:avLst/>
          </a:prstGeom>
          <a:noFill/>
          <a:ln w="9525">
            <a:noFill/>
            <a:miter lim="800000"/>
            <a:headEnd/>
            <a:tailEnd/>
          </a:ln>
          <a:effectLst/>
        </p:spPr>
      </p:pic>
      <p:sp>
        <p:nvSpPr>
          <p:cNvPr id="15" name="Rettangolo 14"/>
          <p:cNvSpPr/>
          <p:nvPr/>
        </p:nvSpPr>
        <p:spPr>
          <a:xfrm>
            <a:off x="2032000" y="5683935"/>
            <a:ext cx="1915500" cy="646331"/>
          </a:xfrm>
          <a:prstGeom prst="rect">
            <a:avLst/>
          </a:prstGeom>
        </p:spPr>
        <p:txBody>
          <a:bodyPr wrap="square">
            <a:spAutoFit/>
          </a:bodyPr>
          <a:lstStyle/>
          <a:p>
            <a:r>
              <a:rPr lang="it-IT" sz="1200" dirty="0" err="1" smtClean="0"/>
              <a:t>Harol</a:t>
            </a:r>
            <a:r>
              <a:rPr lang="it-IT" sz="1200" dirty="0" smtClean="0"/>
              <a:t> Edwin </a:t>
            </a:r>
            <a:r>
              <a:rPr lang="it-IT" sz="1200" dirty="0" err="1" smtClean="0"/>
              <a:t>Hurst</a:t>
            </a:r>
            <a:endParaRPr lang="it-IT" sz="1200" dirty="0" smtClean="0"/>
          </a:p>
          <a:p>
            <a:r>
              <a:rPr lang="it-IT" sz="1200" dirty="0" smtClean="0"/>
              <a:t>(1880-1978)</a:t>
            </a:r>
          </a:p>
          <a:p>
            <a:endParaRPr lang="it-IT"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552357" y="1939236"/>
            <a:ext cx="11227533" cy="3637919"/>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La presenza di fenomeni di persistenza a lungo termine implica, appunto, una predisposizione del processo ad esibire cicli di periodicità variabile. Koutsoyiannis e Montanari (2007) hanno infatti associato alla persistenza a lungo termine fluttuazioni su scale temporali multiple.</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I fenomeni di persistenza a lungo termine sono spesso ignorati dalla letteratura specializzata in fenomeni climatici, la quale spesso asserisce che questi ultimi possono essere ben rappresentati da processi di tipo </a:t>
            </a:r>
            <a:r>
              <a:rPr lang="it-IT" sz="1600" dirty="0" err="1" smtClean="0"/>
              <a:t>Markoviano</a:t>
            </a:r>
            <a:r>
              <a:rPr lang="it-IT" sz="1600" dirty="0" smtClean="0"/>
              <a:t>. Infatti, la persistenza a lungo termine non è riprodotta dai modelli climatici.</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La presenza di persistenza a lungo termine origina quindi il dubbio che le fluttuazioni climatiche possano essere dovute ad un ciclo locale, di durata a noi ignota, piuttosto che a derive irreversibili.</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Il dibattito sulle possibili origini dei cambiamenti climatici non impatta sulla necessità di strategie di mitigazione degli impatti avversi, che devono tuttavia essere progettate tenendo in dovuta considerazione le nostre conoscenze scientifiche, ancora limitate, sul clima. E’ unanimemente riconosciuto che la mitigazione debba essere perseguita con strategie di tipo </a:t>
            </a:r>
            <a:r>
              <a:rPr lang="it-IT" sz="1600" dirty="0" err="1" smtClean="0"/>
              <a:t>no-regret</a:t>
            </a:r>
            <a:r>
              <a:rPr lang="it-IT" sz="1600" dirty="0" smtClean="0"/>
              <a:t>. Queste devono essere messe a punto considerando adeguatamente lo stato dell’arte in merito alla persistenza a lungo termine del clima.</a:t>
            </a:r>
            <a:endParaRPr lang="it-IT" sz="1600" dirty="0"/>
          </a:p>
        </p:txBody>
      </p:sp>
      <p:sp>
        <p:nvSpPr>
          <p:cNvPr id="6" name="CasellaDiTesto 5"/>
          <p:cNvSpPr txBox="1"/>
          <p:nvPr/>
        </p:nvSpPr>
        <p:spPr>
          <a:xfrm>
            <a:off x="487881" y="1131549"/>
            <a:ext cx="11518900" cy="647550"/>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Ciclicità nelle serie </a:t>
            </a:r>
            <a:r>
              <a:rPr lang="it-IT" sz="4400" b="1" dirty="0" err="1" smtClean="0">
                <a:solidFill>
                  <a:srgbClr val="484384"/>
                </a:solidFill>
                <a:ea typeface="Signika Semibold" charset="0"/>
                <a:cs typeface="Signika Semibold" charset="0"/>
              </a:rPr>
              <a:t>meteoclimatiche</a:t>
            </a:r>
            <a:endParaRPr lang="it-IT" sz="4400" b="1" dirty="0" smtClean="0">
              <a:solidFill>
                <a:srgbClr val="484384"/>
              </a:solidFill>
              <a:ea typeface="Signika Semibold" charset="0"/>
              <a:cs typeface="Signika Semibold"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552357" y="1904640"/>
            <a:ext cx="11227533" cy="3859518"/>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L’analisi di serie di pioggia giornaliera a scala globale sembra confermare una recente tendenza ad un aumento della frequenza degli estremi.</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Ulteriori analisi indicano che la tendenza è originata dall’incremento dei giorni piovosi, piuttosto che da variazioni nella distribuzione di probabilità dei valori di pioggia.</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Resta tuttavia incognito se detta tendenza sia da ascrivere a fluttuazioni cicliche, piuttosto che a cambiamenti irreversibili.</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Per arricchire lo stato attuale della conoscenza è indispensabile </a:t>
            </a:r>
            <a:r>
              <a:rPr lang="it-IT" sz="1600" b="1" dirty="0" smtClean="0"/>
              <a:t>intensificare il monitoraggio</a:t>
            </a:r>
            <a:r>
              <a:rPr lang="it-IT" sz="1600" dirty="0" smtClean="0"/>
              <a:t>. Abbiamo ancora pochissimi dati disponibili di piogge a scala temporale fine. E’ necessario sensibilizzare le autorità e gli enti in merito all’</a:t>
            </a:r>
            <a:r>
              <a:rPr lang="it-IT" sz="1600" b="1" dirty="0" smtClean="0"/>
              <a:t>importanza dei dati</a:t>
            </a:r>
            <a:r>
              <a:rPr lang="it-IT" sz="1600" dirty="0" smtClean="0"/>
              <a:t>. Arricchire la conoscenza è un prerequisito indispensabile per la pianificazione di </a:t>
            </a:r>
            <a:r>
              <a:rPr lang="it-IT" sz="1600" b="1" dirty="0" smtClean="0"/>
              <a:t>strategie di mitigazione dei cambiamenti climatici</a:t>
            </a:r>
            <a:r>
              <a:rPr lang="it-IT" sz="1600" dirty="0" smtClean="0"/>
              <a:t>, e quindi per la </a:t>
            </a:r>
            <a:r>
              <a:rPr lang="it-IT" sz="1600" b="1" dirty="0" smtClean="0"/>
              <a:t>riduzione del rischio idrologico e geologico</a:t>
            </a:r>
            <a:r>
              <a:rPr lang="it-IT" sz="1600" dirty="0" smtClean="0"/>
              <a:t> nel Paese.</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I dati devono essere </a:t>
            </a:r>
            <a:r>
              <a:rPr lang="it-IT" sz="1600" b="1" dirty="0" smtClean="0"/>
              <a:t>“open”</a:t>
            </a:r>
            <a:r>
              <a:rPr lang="it-IT" sz="1600" dirty="0" smtClean="0"/>
              <a:t>. Solo la condivisione dell’informazione può permetterci un cambio di passo.</a:t>
            </a:r>
          </a:p>
          <a:p>
            <a:pPr marL="285750" indent="-285750">
              <a:lnSpc>
                <a:spcPct val="90000"/>
              </a:lnSpc>
              <a:buClr>
                <a:srgbClr val="DA304A"/>
              </a:buClr>
              <a:buSzPct val="160000"/>
              <a:buFont typeface="Arial" pitchFamily="34" charset="0"/>
              <a:buChar char="•"/>
            </a:pPr>
            <a:endParaRPr lang="it-IT" sz="1600" dirty="0" smtClean="0"/>
          </a:p>
          <a:p>
            <a:pPr marL="285750" indent="-285750">
              <a:lnSpc>
                <a:spcPct val="90000"/>
              </a:lnSpc>
              <a:buClr>
                <a:srgbClr val="DA304A"/>
              </a:buClr>
              <a:buSzPct val="160000"/>
              <a:buFont typeface="Arial" pitchFamily="34" charset="0"/>
              <a:buChar char="•"/>
            </a:pPr>
            <a:r>
              <a:rPr lang="it-IT" sz="1600" dirty="0" smtClean="0"/>
              <a:t>L’approccio interdisciplinare è indispensabile, </a:t>
            </a:r>
            <a:r>
              <a:rPr lang="it-IT" sz="1600" dirty="0" err="1" smtClean="0"/>
              <a:t>ancorchè</a:t>
            </a:r>
            <a:r>
              <a:rPr lang="it-IT" sz="1600" dirty="0" smtClean="0"/>
              <a:t> difficile. E’ giunto il tempo di accantonare la competizione fra discipline in favore della cooperazione.</a:t>
            </a:r>
            <a:endParaRPr lang="it-IT" sz="1600" dirty="0"/>
          </a:p>
        </p:txBody>
      </p:sp>
      <p:sp>
        <p:nvSpPr>
          <p:cNvPr id="6" name="CasellaDiTesto 5"/>
          <p:cNvSpPr txBox="1"/>
          <p:nvPr/>
        </p:nvSpPr>
        <p:spPr>
          <a:xfrm>
            <a:off x="487881" y="1131549"/>
            <a:ext cx="11518900" cy="647550"/>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Conclusioni</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4"/>
          </p:nvPr>
        </p:nvSpPr>
        <p:spPr>
          <a:xfrm>
            <a:off x="9599868" y="6478588"/>
            <a:ext cx="1077179" cy="319088"/>
          </a:xfrm>
        </p:spPr>
        <p:txBody>
          <a:bodyPr/>
          <a:lstStyle/>
          <a:p>
            <a:fld id="{5C7FE145-5F5F-9146-8268-470DD024125C}" type="slidenum">
              <a:rPr lang="it-IT" smtClean="0"/>
              <a:pPr/>
              <a:t>15</a:t>
            </a:fld>
            <a:endParaRPr lang="it-IT" dirty="0"/>
          </a:p>
        </p:txBody>
      </p:sp>
      <p:pic>
        <p:nvPicPr>
          <p:cNvPr id="10241" name="Picture 1"/>
          <p:cNvPicPr>
            <a:picLocks noChangeAspect="1" noChangeArrowheads="1"/>
          </p:cNvPicPr>
          <p:nvPr/>
        </p:nvPicPr>
        <p:blipFill>
          <a:blip r:embed="rId2"/>
          <a:srcRect b="24104"/>
          <a:stretch>
            <a:fillRect/>
          </a:stretch>
        </p:blipFill>
        <p:spPr bwMode="auto">
          <a:xfrm>
            <a:off x="560388" y="985838"/>
            <a:ext cx="10333037" cy="2493989"/>
          </a:xfrm>
          <a:prstGeom prst="rect">
            <a:avLst/>
          </a:prstGeom>
          <a:noFill/>
          <a:ln w="9525">
            <a:noFill/>
            <a:miter lim="800000"/>
            <a:headEnd/>
            <a:tailEnd/>
          </a:ln>
          <a:effectLst/>
        </p:spPr>
      </p:pic>
      <p:pic>
        <p:nvPicPr>
          <p:cNvPr id="10242" name="Picture 2" descr="Z:\home\sturno\sturno\fofo2013\blackberry\IMG-20131018-00559.jpg"/>
          <p:cNvPicPr>
            <a:picLocks noChangeAspect="1" noChangeArrowheads="1"/>
          </p:cNvPicPr>
          <p:nvPr/>
        </p:nvPicPr>
        <p:blipFill>
          <a:blip r:embed="rId3"/>
          <a:srcRect l="11811" r="7437" b="12832"/>
          <a:stretch>
            <a:fillRect/>
          </a:stretch>
        </p:blipFill>
        <p:spPr bwMode="auto">
          <a:xfrm rot="10800000">
            <a:off x="671882" y="3794360"/>
            <a:ext cx="3158746" cy="2557278"/>
          </a:xfrm>
          <a:prstGeom prst="rect">
            <a:avLst/>
          </a:prstGeom>
          <a:noFill/>
        </p:spPr>
      </p:pic>
      <p:sp>
        <p:nvSpPr>
          <p:cNvPr id="8" name="Rettangolo 7"/>
          <p:cNvSpPr/>
          <p:nvPr/>
        </p:nvSpPr>
        <p:spPr>
          <a:xfrm>
            <a:off x="3975100" y="4769535"/>
            <a:ext cx="2120900" cy="646331"/>
          </a:xfrm>
          <a:prstGeom prst="rect">
            <a:avLst/>
          </a:prstGeom>
        </p:spPr>
        <p:txBody>
          <a:bodyPr wrap="square">
            <a:spAutoFit/>
          </a:bodyPr>
          <a:lstStyle/>
          <a:p>
            <a:r>
              <a:rPr lang="it-IT" sz="1200" dirty="0" smtClean="0"/>
              <a:t>Con Stephen </a:t>
            </a:r>
            <a:r>
              <a:rPr lang="it-IT" sz="1200" dirty="0" err="1" smtClean="0"/>
              <a:t>Hurst</a:t>
            </a:r>
            <a:r>
              <a:rPr lang="it-IT" sz="1200" dirty="0" smtClean="0"/>
              <a:t>, il figlio di Harold Edwin </a:t>
            </a:r>
            <a:r>
              <a:rPr lang="it-IT" sz="1200" dirty="0" err="1" smtClean="0"/>
              <a:t>Hurst</a:t>
            </a:r>
            <a:r>
              <a:rPr lang="it-IT" sz="1200" dirty="0" smtClean="0"/>
              <a:t>, nel 2013</a:t>
            </a:r>
          </a:p>
          <a:p>
            <a:endParaRPr lang="it-IT" sz="1200" dirty="0"/>
          </a:p>
        </p:txBody>
      </p:sp>
      <p:sp>
        <p:nvSpPr>
          <p:cNvPr id="6" name="CasellaDiTesto 5"/>
          <p:cNvSpPr txBox="1"/>
          <p:nvPr/>
        </p:nvSpPr>
        <p:spPr>
          <a:xfrm>
            <a:off x="6794500" y="4025900"/>
            <a:ext cx="4622800" cy="1046440"/>
          </a:xfrm>
          <a:prstGeom prst="rect">
            <a:avLst/>
          </a:prstGeom>
          <a:noFill/>
        </p:spPr>
        <p:txBody>
          <a:bodyPr wrap="square" rtlCol="0">
            <a:spAutoFit/>
          </a:bodyPr>
          <a:lstStyle/>
          <a:p>
            <a:r>
              <a:rPr lang="it-IT" sz="4800" b="1" dirty="0" smtClean="0"/>
              <a:t>Grazie infinite!!</a:t>
            </a:r>
          </a:p>
          <a:p>
            <a:r>
              <a:rPr lang="it-IT" sz="1400" dirty="0" smtClean="0"/>
              <a:t>Suggerimenti a alberto.montanari@unibo.it</a:t>
            </a:r>
            <a:endParaRPr lang="it-IT" sz="1400" dirty="0"/>
          </a:p>
        </p:txBody>
      </p:sp>
    </p:spTree>
    <p:extLst>
      <p:ext uri="{BB962C8B-B14F-4D97-AF65-F5344CB8AC3E}">
        <p14:creationId xmlns:p14="http://schemas.microsoft.com/office/powerpoint/2010/main" xmlns="" val="124123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4"/>
          </p:nvPr>
        </p:nvSpPr>
        <p:spPr>
          <a:xfrm>
            <a:off x="7892072" y="6498838"/>
            <a:ext cx="2743200" cy="365125"/>
          </a:xfrm>
        </p:spPr>
        <p:txBody>
          <a:bodyPr/>
          <a:lstStyle/>
          <a:p>
            <a:fld id="{5C7FE145-5F5F-9146-8268-470DD024125C}" type="slidenum">
              <a:rPr lang="it-IT" smtClean="0"/>
              <a:pPr/>
              <a:t>2</a:t>
            </a:fld>
            <a:endParaRPr lang="it-IT" dirty="0"/>
          </a:p>
        </p:txBody>
      </p:sp>
      <p:sp>
        <p:nvSpPr>
          <p:cNvPr id="12" name="Sottotitolo 2"/>
          <p:cNvSpPr>
            <a:spLocks noGrp="1"/>
          </p:cNvSpPr>
          <p:nvPr>
            <p:ph type="subTitle" idx="4294967295"/>
          </p:nvPr>
        </p:nvSpPr>
        <p:spPr>
          <a:xfrm>
            <a:off x="2413000" y="1166085"/>
            <a:ext cx="7200900" cy="3168680"/>
          </a:xfrm>
          <a:prstGeom prst="rect">
            <a:avLst/>
          </a:prstGeom>
        </p:spPr>
        <p:txBody>
          <a:bodyPr/>
          <a:lstStyle/>
          <a:p>
            <a:pPr marL="0" indent="0" algn="l">
              <a:buNone/>
            </a:pPr>
            <a:r>
              <a:rPr lang="it-IT" sz="2000" dirty="0" smtClean="0">
                <a:ea typeface="Signika Light" charset="0"/>
                <a:cs typeface="Signika Light" charset="0"/>
              </a:rPr>
              <a:t>Il cambiamento climatico è argomento di estrema attualità ed emergenza. Ad esso si attribuisce la responsabilità di scompensi che impattano la distribuzione a livello globale delle risorse idriche, nonché le condizioni di rischio idrologico e geologico.</a:t>
            </a:r>
          </a:p>
          <a:p>
            <a:pPr marL="0" indent="0" algn="l">
              <a:buNone/>
            </a:pPr>
            <a:r>
              <a:rPr lang="it-IT" sz="2000" dirty="0" smtClean="0">
                <a:ea typeface="Signika Light" charset="0"/>
                <a:cs typeface="Signika Light" charset="0"/>
              </a:rPr>
              <a:t>Il cambiamento climatico viene spesso quantificato sulla base di percezione soggettiva. Sono infatti numerose le testimonianze di eventi climatici che non hanno precedenti, che a loro volta generano condizioni di scompenso di cui non si ha memoria precedente.</a:t>
            </a:r>
          </a:p>
          <a:p>
            <a:pPr marL="0" indent="0" algn="l">
              <a:buNone/>
            </a:pPr>
            <a:r>
              <a:rPr lang="it-IT" sz="2000" dirty="0" smtClean="0">
                <a:ea typeface="Signika Light" charset="0"/>
                <a:cs typeface="Signika Light" charset="0"/>
              </a:rPr>
              <a:t>Tuttavia, l’implementazione di una efficace strategia di mitigazione deve necessariamente basarsi su stime quantitative ed oggettive.</a:t>
            </a:r>
          </a:p>
          <a:p>
            <a:pPr marL="0" indent="0" algn="l">
              <a:buNone/>
            </a:pPr>
            <a:r>
              <a:rPr lang="it-IT" sz="2000" b="1" dirty="0" smtClean="0">
                <a:ea typeface="Signika Light" charset="0"/>
                <a:cs typeface="Signika Light" charset="0"/>
              </a:rPr>
              <a:t>Quesito scientifico affrontato nella seguente presentazione</a:t>
            </a:r>
            <a:r>
              <a:rPr lang="it-IT" sz="2000" dirty="0" smtClean="0">
                <a:ea typeface="Signika Light" charset="0"/>
                <a:cs typeface="Signika Light" charset="0"/>
              </a:rPr>
              <a:t>: </a:t>
            </a:r>
          </a:p>
          <a:p>
            <a:pPr marL="285750" indent="-285750">
              <a:buClr>
                <a:srgbClr val="DA304A"/>
              </a:buClr>
              <a:buSzPct val="160000"/>
              <a:buFont typeface="Wingdings" charset="2"/>
              <a:buChar char="§"/>
            </a:pPr>
            <a:r>
              <a:rPr lang="it-IT" sz="1600" dirty="0" smtClean="0"/>
              <a:t>Il cambiamento climatico è responsabile di variazioni significative nel regime delle piogge estreme, a loro volta causa di fenomeni di dissesto? Oppure le cause del dissesto devono essere ricercate in altre ragioni? </a:t>
            </a:r>
          </a:p>
          <a:p>
            <a:pPr marL="0" indent="0">
              <a:buClr>
                <a:srgbClr val="DA304A"/>
              </a:buClr>
              <a:buSzPct val="160000"/>
              <a:buNone/>
            </a:pPr>
            <a:r>
              <a:rPr lang="it-IT" sz="1600" dirty="0" smtClean="0"/>
              <a:t>Si tratta di un quesito di importanza fondamentale per la mitigazione del rischio idraulico nel nostro Paese</a:t>
            </a:r>
            <a:endParaRPr lang="it-IT" sz="1600" dirty="0"/>
          </a:p>
        </p:txBody>
      </p:sp>
      <p:sp>
        <p:nvSpPr>
          <p:cNvPr id="13" name="Titolo 1"/>
          <p:cNvSpPr>
            <a:spLocks noGrp="1"/>
          </p:cNvSpPr>
          <p:nvPr>
            <p:ph type="ctrTitle" idx="4294967295"/>
          </p:nvPr>
        </p:nvSpPr>
        <p:spPr>
          <a:xfrm>
            <a:off x="520700" y="1166085"/>
            <a:ext cx="4380614" cy="2557129"/>
          </a:xfrm>
          <a:prstGeom prst="rect">
            <a:avLst/>
          </a:prstGeom>
        </p:spPr>
        <p:txBody>
          <a:bodyPr lIns="0" tIns="0" rIns="0" bIns="0" anchor="t" anchorCtr="0"/>
          <a:lstStyle/>
          <a:p>
            <a:pPr algn="l"/>
            <a:r>
              <a:rPr lang="it-IT" b="1" dirty="0" smtClean="0">
                <a:solidFill>
                  <a:srgbClr val="484384"/>
                </a:solidFill>
                <a:latin typeface="+mn-lt"/>
                <a:ea typeface="Signika Semibold" charset="0"/>
                <a:cs typeface="Signika Semibold" charset="0"/>
              </a:rPr>
              <a:t>Il Rebus</a:t>
            </a:r>
            <a:endParaRPr lang="it-IT" b="1" dirty="0">
              <a:solidFill>
                <a:srgbClr val="484384"/>
              </a:solidFill>
              <a:latin typeface="+mn-lt"/>
              <a:ea typeface="Signika Semibold" charset="0"/>
              <a:cs typeface="Signika Semibold" charset="0"/>
            </a:endParaRPr>
          </a:p>
        </p:txBody>
      </p:sp>
      <p:pic>
        <p:nvPicPr>
          <p:cNvPr id="1026" name="Picture 2"/>
          <p:cNvPicPr>
            <a:picLocks noChangeAspect="1" noChangeArrowheads="1"/>
          </p:cNvPicPr>
          <p:nvPr/>
        </p:nvPicPr>
        <p:blipFill>
          <a:blip r:embed="rId2"/>
          <a:srcRect/>
          <a:stretch>
            <a:fillRect/>
          </a:stretch>
        </p:blipFill>
        <p:spPr bwMode="auto">
          <a:xfrm>
            <a:off x="9702800" y="1282700"/>
            <a:ext cx="2319321" cy="3878594"/>
          </a:xfrm>
          <a:prstGeom prst="rect">
            <a:avLst/>
          </a:prstGeom>
          <a:noFill/>
          <a:ln w="9525">
            <a:noFill/>
            <a:miter lim="800000"/>
            <a:headEnd/>
            <a:tailEnd/>
          </a:ln>
          <a:effectLst/>
        </p:spPr>
      </p:pic>
      <p:sp>
        <p:nvSpPr>
          <p:cNvPr id="6" name="Rettangolo 5"/>
          <p:cNvSpPr/>
          <p:nvPr/>
        </p:nvSpPr>
        <p:spPr>
          <a:xfrm>
            <a:off x="9715500" y="5172793"/>
            <a:ext cx="2476500" cy="276999"/>
          </a:xfrm>
          <a:prstGeom prst="rect">
            <a:avLst/>
          </a:prstGeom>
        </p:spPr>
        <p:txBody>
          <a:bodyPr wrap="square">
            <a:spAutoFit/>
          </a:bodyPr>
          <a:lstStyle/>
          <a:p>
            <a:r>
              <a:rPr lang="it-IT" sz="1200" dirty="0" smtClean="0"/>
              <a:t>Source: http://www.srh.noaa.gov/</a:t>
            </a:r>
            <a:endParaRPr lang="it-IT" sz="1200" dirty="0"/>
          </a:p>
        </p:txBody>
      </p:sp>
    </p:spTree>
    <p:extLst>
      <p:ext uri="{BB962C8B-B14F-4D97-AF65-F5344CB8AC3E}">
        <p14:creationId xmlns:p14="http://schemas.microsoft.com/office/powerpoint/2010/main" xmlns="" val="1635549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4294967295"/>
          </p:nvPr>
        </p:nvSpPr>
        <p:spPr>
          <a:xfrm>
            <a:off x="5994400" y="1926695"/>
            <a:ext cx="5905500" cy="4052888"/>
          </a:xfrm>
          <a:prstGeom prst="rect">
            <a:avLst/>
          </a:prstGeom>
        </p:spPr>
        <p:txBody>
          <a:bodyPr lIns="0" tIns="0" rIns="0" bIns="0"/>
          <a:lstStyle/>
          <a:p>
            <a:pPr marL="285750" indent="-285750">
              <a:buClr>
                <a:srgbClr val="DA304A"/>
              </a:buClr>
              <a:buSzPct val="160000"/>
              <a:buFont typeface="Wingdings" charset="2"/>
              <a:buChar char="§"/>
            </a:pPr>
            <a:r>
              <a:rPr lang="it-IT" sz="1600" dirty="0" smtClean="0"/>
              <a:t>Analisi condotta a scala globale, su dati di altezza di pioggia giornaliera. La base dati è quella del Global </a:t>
            </a:r>
            <a:r>
              <a:rPr lang="it-IT" sz="1600" dirty="0" err="1" smtClean="0"/>
              <a:t>Historical</a:t>
            </a:r>
            <a:r>
              <a:rPr lang="it-IT" sz="1600" dirty="0" smtClean="0"/>
              <a:t> </a:t>
            </a:r>
            <a:r>
              <a:rPr lang="it-IT" sz="1600" dirty="0" err="1" smtClean="0"/>
              <a:t>Climatology</a:t>
            </a:r>
            <a:r>
              <a:rPr lang="it-IT" sz="1600" dirty="0" smtClean="0"/>
              <a:t> </a:t>
            </a:r>
            <a:br>
              <a:rPr lang="it-IT" sz="1600" dirty="0" smtClean="0"/>
            </a:br>
            <a:r>
              <a:rPr lang="it-IT" sz="1600" dirty="0" err="1" smtClean="0"/>
              <a:t>Network-Daily</a:t>
            </a:r>
            <a:r>
              <a:rPr lang="it-IT" sz="1600" dirty="0" smtClean="0"/>
              <a:t> database (versione 2.60,</a:t>
            </a:r>
          </a:p>
          <a:p>
            <a:pPr marL="285750" indent="-285750">
              <a:spcBef>
                <a:spcPts val="0"/>
              </a:spcBef>
              <a:buClr>
                <a:srgbClr val="DA304A"/>
              </a:buClr>
              <a:buSzPct val="160000"/>
              <a:buNone/>
            </a:pPr>
            <a:r>
              <a:rPr lang="it-IT" sz="1600" dirty="0" smtClean="0"/>
              <a:t>	www.ncdc.noaa.gov/</a:t>
            </a:r>
            <a:r>
              <a:rPr lang="it-IT" sz="1600" dirty="0" err="1" smtClean="0"/>
              <a:t>oa</a:t>
            </a:r>
            <a:r>
              <a:rPr lang="it-IT" sz="1600" dirty="0" smtClean="0"/>
              <a:t>/</a:t>
            </a:r>
            <a:r>
              <a:rPr lang="it-IT" sz="1600" dirty="0" err="1" smtClean="0"/>
              <a:t>climate</a:t>
            </a:r>
            <a:r>
              <a:rPr lang="it-IT" sz="1600" dirty="0" smtClean="0"/>
              <a:t>/</a:t>
            </a:r>
            <a:r>
              <a:rPr lang="it-IT" sz="1600" dirty="0" err="1" smtClean="0"/>
              <a:t>ghcn-daily</a:t>
            </a:r>
            <a:r>
              <a:rPr lang="it-IT" sz="1600" dirty="0" smtClean="0"/>
              <a:t>).</a:t>
            </a:r>
          </a:p>
          <a:p>
            <a:pPr marL="285750" indent="-285750">
              <a:buClr>
                <a:srgbClr val="DA304A"/>
              </a:buClr>
              <a:buSzPct val="160000"/>
              <a:buFont typeface="Wingdings" charset="2"/>
              <a:buChar char="§"/>
            </a:pPr>
            <a:r>
              <a:rPr lang="it-IT" sz="1600" dirty="0" smtClean="0"/>
              <a:t>Sono state selezionate le stazioni con contano 5 o più anni di dati, con </a:t>
            </a:r>
            <a:r>
              <a:rPr lang="it-IT" sz="1600" dirty="0" err="1" smtClean="0"/>
              <a:t>flag</a:t>
            </a:r>
            <a:r>
              <a:rPr lang="it-IT" sz="1600" dirty="0" smtClean="0"/>
              <a:t> di qualità inferiore a 1% (il sito web innanzi menzionato fornisce ulteriori dettagli).</a:t>
            </a:r>
          </a:p>
          <a:p>
            <a:pPr marL="285750" indent="-285750">
              <a:buClr>
                <a:srgbClr val="DA304A"/>
              </a:buClr>
              <a:buSzPct val="160000"/>
              <a:buFont typeface="Wingdings" charset="2"/>
              <a:buChar char="§"/>
            </a:pPr>
            <a:r>
              <a:rPr lang="it-IT" sz="1600" dirty="0" smtClean="0"/>
              <a:t>Al fine di selezionare I dati più affidabili, sono stati rimossi tutti I valori con </a:t>
            </a:r>
            <a:r>
              <a:rPr lang="it-IT" sz="1600" dirty="0" err="1" smtClean="0"/>
              <a:t>flag</a:t>
            </a:r>
            <a:r>
              <a:rPr lang="it-IT" sz="1600" dirty="0" smtClean="0"/>
              <a:t> “G” (</a:t>
            </a:r>
            <a:r>
              <a:rPr lang="it-IT" sz="1600" dirty="0" err="1" smtClean="0"/>
              <a:t>failed</a:t>
            </a:r>
            <a:r>
              <a:rPr lang="it-IT" sz="1600" dirty="0" smtClean="0"/>
              <a:t> gap </a:t>
            </a:r>
            <a:r>
              <a:rPr lang="it-IT" sz="1600" dirty="0" err="1" smtClean="0"/>
              <a:t>check</a:t>
            </a:r>
            <a:r>
              <a:rPr lang="it-IT" sz="1600" dirty="0" smtClean="0"/>
              <a:t>) e “X” (</a:t>
            </a:r>
            <a:r>
              <a:rPr lang="it-IT" sz="1600" dirty="0" err="1" smtClean="0"/>
              <a:t>failed</a:t>
            </a:r>
            <a:r>
              <a:rPr lang="it-IT" sz="1600" dirty="0" smtClean="0"/>
              <a:t> </a:t>
            </a:r>
            <a:r>
              <a:rPr lang="it-IT" sz="1600" dirty="0" err="1" smtClean="0"/>
              <a:t>bounds</a:t>
            </a:r>
            <a:r>
              <a:rPr lang="it-IT" sz="1600" dirty="0" smtClean="0"/>
              <a:t> </a:t>
            </a:r>
            <a:r>
              <a:rPr lang="it-IT" sz="1600" dirty="0" err="1" smtClean="0"/>
              <a:t>check</a:t>
            </a:r>
            <a:r>
              <a:rPr lang="it-IT" sz="1600" dirty="0" smtClean="0"/>
              <a:t>).</a:t>
            </a:r>
          </a:p>
          <a:p>
            <a:pPr marL="285750" indent="-285750">
              <a:buClr>
                <a:srgbClr val="DA304A"/>
              </a:buClr>
              <a:buSzPct val="160000"/>
              <a:buFont typeface="Wingdings" charset="2"/>
              <a:buChar char="§"/>
            </a:pPr>
            <a:r>
              <a:rPr lang="it-IT" sz="1600" dirty="0" smtClean="0"/>
              <a:t>Sono state selezionate 68 014 stazioni distribuite su tutto il globo (vedi mappa pagina seguente). Si tratta della prima analisi di questo tipo su una base dati di così notevole estensione</a:t>
            </a:r>
          </a:p>
          <a:p>
            <a:pPr marL="285750" indent="-285750" algn="l">
              <a:buClr>
                <a:srgbClr val="DA304A"/>
              </a:buClr>
              <a:buSzPct val="160000"/>
              <a:buFont typeface="Wingdings" charset="2"/>
              <a:buChar char="§"/>
            </a:pPr>
            <a:r>
              <a:rPr lang="it-IT" sz="1600" dirty="0" smtClean="0"/>
              <a:t>Si è voluto identificare test caratterizzati da robustezza e semplicità di applicazione e comprensione.</a:t>
            </a:r>
            <a:endParaRPr lang="it-IT" sz="1600" dirty="0"/>
          </a:p>
          <a:p>
            <a:pPr marL="285750" indent="-285750" algn="l">
              <a:buClr>
                <a:srgbClr val="DA304A"/>
              </a:buClr>
              <a:buSzPct val="160000"/>
              <a:buFont typeface="Wingdings" charset="2"/>
              <a:buChar char="§"/>
            </a:pPr>
            <a:endParaRPr lang="it-IT" sz="1400" dirty="0"/>
          </a:p>
          <a:p>
            <a:pPr algn="l"/>
            <a:endParaRPr lang="it-IT" sz="1200" dirty="0"/>
          </a:p>
        </p:txBody>
      </p:sp>
      <p:sp>
        <p:nvSpPr>
          <p:cNvPr id="4" name="Segnaposto numero diapositiva 3"/>
          <p:cNvSpPr>
            <a:spLocks noGrp="1"/>
          </p:cNvSpPr>
          <p:nvPr>
            <p:ph type="sldNum" sz="quarter" idx="4"/>
          </p:nvPr>
        </p:nvSpPr>
        <p:spPr>
          <a:xfrm>
            <a:off x="9599868" y="6478588"/>
            <a:ext cx="1077179" cy="319088"/>
          </a:xfrm>
        </p:spPr>
        <p:txBody>
          <a:bodyPr/>
          <a:lstStyle/>
          <a:p>
            <a:fld id="{5C7FE145-5F5F-9146-8268-470DD024125C}" type="slidenum">
              <a:rPr lang="it-IT" smtClean="0"/>
              <a:pPr/>
              <a:t>3</a:t>
            </a:fld>
            <a:endParaRPr lang="it-IT" dirty="0"/>
          </a:p>
        </p:txBody>
      </p:sp>
      <p:sp>
        <p:nvSpPr>
          <p:cNvPr id="6" name="Sottotitolo 2"/>
          <p:cNvSpPr txBox="1">
            <a:spLocks/>
          </p:cNvSpPr>
          <p:nvPr/>
        </p:nvSpPr>
        <p:spPr>
          <a:xfrm>
            <a:off x="569913" y="2015595"/>
            <a:ext cx="4065587" cy="3056467"/>
          </a:xfrm>
          <a:prstGeom prst="rect">
            <a:avLst/>
          </a:prstGeom>
        </p:spPr>
        <p:txBody>
          <a:bodyPr lIns="0" tIns="0" rIns="0" bIns="0"/>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it-IT" sz="2000" dirty="0" smtClean="0">
                <a:ea typeface="Signika Light" charset="0"/>
                <a:cs typeface="Signika Light" charset="0"/>
              </a:rPr>
              <a:t>L’analisi statistica dei dati è ovviamente l’approccio più indicato, piuttosto che la percezione soggettiva. Tuttavia i dati storici disponibili in idrologia e meteorologia sono scarsi, frammentari, con copertura non omogenea ed incerti. Le relative variabili casuali sono caratterizzate da spiccata variabilità spazio temporale.</a:t>
            </a:r>
          </a:p>
          <a:p>
            <a:pPr algn="l"/>
            <a:r>
              <a:rPr lang="it-IT" sz="2000" dirty="0" smtClean="0">
                <a:ea typeface="Signika Light" charset="0"/>
                <a:cs typeface="Signika Light" charset="0"/>
              </a:rPr>
              <a:t>Le piogge estreme responsabili della maggior parte dei dissesti nel Paese sono di breve durata, dell’ordine dei pochi minuti. Sono disponibili pochi dati a scala temporale così fine.</a:t>
            </a:r>
          </a:p>
        </p:txBody>
      </p:sp>
      <p:sp>
        <p:nvSpPr>
          <p:cNvPr id="9" name="Titolo 1"/>
          <p:cNvSpPr>
            <a:spLocks noGrp="1"/>
          </p:cNvSpPr>
          <p:nvPr>
            <p:ph type="ctrTitle" idx="4294967295"/>
          </p:nvPr>
        </p:nvSpPr>
        <p:spPr>
          <a:xfrm>
            <a:off x="569912" y="1274240"/>
            <a:ext cx="10700951" cy="741356"/>
          </a:xfrm>
          <a:prstGeom prst="rect">
            <a:avLst/>
          </a:prstGeom>
        </p:spPr>
        <p:txBody>
          <a:bodyPr lIns="0" tIns="0" rIns="0" bIns="0" anchor="t" anchorCtr="0"/>
          <a:lstStyle/>
          <a:p>
            <a:r>
              <a:rPr lang="it-IT" b="1" dirty="0" smtClean="0">
                <a:solidFill>
                  <a:srgbClr val="484384"/>
                </a:solidFill>
                <a:latin typeface="+mn-lt"/>
                <a:ea typeface="Signika Semibold" charset="0"/>
                <a:cs typeface="Signika Semibold" charset="0"/>
              </a:rPr>
              <a:t>Premessa</a:t>
            </a:r>
            <a:endParaRPr lang="it-IT" b="1" dirty="0">
              <a:solidFill>
                <a:srgbClr val="484384"/>
              </a:solidFill>
              <a:latin typeface="+mn-lt"/>
              <a:ea typeface="Signika Semibold" charset="0"/>
              <a:cs typeface="Signika Semibold" charset="0"/>
            </a:endParaRPr>
          </a:p>
        </p:txBody>
      </p:sp>
      <p:sp>
        <p:nvSpPr>
          <p:cNvPr id="7" name="Titolo 1"/>
          <p:cNvSpPr txBox="1">
            <a:spLocks/>
          </p:cNvSpPr>
          <p:nvPr/>
        </p:nvSpPr>
        <p:spPr>
          <a:xfrm>
            <a:off x="6007101" y="1401240"/>
            <a:ext cx="2527300" cy="741356"/>
          </a:xfrm>
          <a:prstGeom prst="rect">
            <a:avLst/>
          </a:prstGeom>
        </p:spPr>
        <p:txBody>
          <a:bodyPr lIns="0" tIns="0" rIns="0" bIns="0" anchor="t" anchorCtr="0"/>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3200" b="0" i="0" u="none" strike="noStrike" kern="1200" cap="none" spc="0" normalizeH="0" baseline="0" noProof="0" dirty="0" smtClean="0">
                <a:ln>
                  <a:noFill/>
                </a:ln>
                <a:solidFill>
                  <a:schemeClr val="tx1">
                    <a:lumMod val="50000"/>
                    <a:lumOff val="50000"/>
                  </a:schemeClr>
                </a:solidFill>
                <a:effectLst/>
                <a:uLnTx/>
                <a:uFillTx/>
                <a:latin typeface="+mn-lt"/>
                <a:ea typeface="+mj-ea"/>
                <a:cs typeface="+mj-cs"/>
              </a:rPr>
              <a:t>Metodologia</a:t>
            </a:r>
            <a:endParaRPr kumimoji="0" lang="it-IT" sz="3200" b="0" i="0" u="none" strike="noStrike" kern="1200" cap="none" spc="0" normalizeH="0" baseline="0" noProof="0" dirty="0">
              <a:ln>
                <a:noFill/>
              </a:ln>
              <a:solidFill>
                <a:schemeClr val="tx1">
                  <a:lumMod val="50000"/>
                  <a:lumOff val="50000"/>
                </a:schemeClr>
              </a:solidFill>
              <a:effectLst/>
              <a:uLnTx/>
              <a:uFillTx/>
              <a:latin typeface="+mn-lt"/>
              <a:ea typeface="+mj-ea"/>
              <a:cs typeface="+mj-cs"/>
            </a:endParaRPr>
          </a:p>
        </p:txBody>
      </p:sp>
    </p:spTree>
    <p:extLst>
      <p:ext uri="{BB962C8B-B14F-4D97-AF65-F5344CB8AC3E}">
        <p14:creationId xmlns:p14="http://schemas.microsoft.com/office/powerpoint/2010/main" xmlns="" val="38733818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StationNoPerCellMap.png"/>
          <p:cNvPicPr>
            <a:picLocks noChangeAspect="1"/>
          </p:cNvPicPr>
          <p:nvPr/>
        </p:nvPicPr>
        <p:blipFill>
          <a:blip r:embed="rId2" cstate="print"/>
          <a:stretch>
            <a:fillRect/>
          </a:stretch>
        </p:blipFill>
        <p:spPr>
          <a:xfrm>
            <a:off x="1498600" y="1577770"/>
            <a:ext cx="7734300" cy="4920570"/>
          </a:xfrm>
          <a:prstGeom prst="rect">
            <a:avLst/>
          </a:prstGeom>
        </p:spPr>
      </p:pic>
      <p:sp>
        <p:nvSpPr>
          <p:cNvPr id="4" name="Segnaposto numero diapositiva 3"/>
          <p:cNvSpPr>
            <a:spLocks noGrp="1"/>
          </p:cNvSpPr>
          <p:nvPr>
            <p:ph type="sldNum" sz="quarter" idx="4"/>
          </p:nvPr>
        </p:nvSpPr>
        <p:spPr>
          <a:xfrm>
            <a:off x="9599868" y="6478588"/>
            <a:ext cx="1077179" cy="319088"/>
          </a:xfrm>
        </p:spPr>
        <p:txBody>
          <a:bodyPr/>
          <a:lstStyle/>
          <a:p>
            <a:fld id="{5C7FE145-5F5F-9146-8268-470DD024125C}" type="slidenum">
              <a:rPr lang="it-IT" smtClean="0"/>
              <a:pPr/>
              <a:t>4</a:t>
            </a:fld>
            <a:endParaRPr lang="it-IT" dirty="0"/>
          </a:p>
        </p:txBody>
      </p:sp>
      <p:sp>
        <p:nvSpPr>
          <p:cNvPr id="12" name="Rettangolo 11"/>
          <p:cNvSpPr/>
          <p:nvPr/>
        </p:nvSpPr>
        <p:spPr>
          <a:xfrm>
            <a:off x="9141487" y="1200476"/>
            <a:ext cx="2568837" cy="1077218"/>
          </a:xfrm>
          <a:prstGeom prst="rect">
            <a:avLst/>
          </a:prstGeom>
        </p:spPr>
        <p:txBody>
          <a:bodyPr wrap="square">
            <a:spAutoFit/>
          </a:bodyPr>
          <a:lstStyle/>
          <a:p>
            <a:r>
              <a:rPr lang="it-IT" sz="1600" u="none" dirty="0" smtClean="0"/>
              <a:t>Le celle sono definite da un intervallo di latitudine pari a Δ</a:t>
            </a:r>
            <a:r>
              <a:rPr lang="it-IT" sz="1600" i="1" u="none" dirty="0" smtClean="0"/>
              <a:t>φ</a:t>
            </a:r>
            <a:r>
              <a:rPr lang="it-IT" sz="1600" u="none" dirty="0" smtClean="0"/>
              <a:t> = 2.5° ed intervallo di longitudine </a:t>
            </a:r>
            <a:r>
              <a:rPr lang="it-IT" sz="1600" u="none" dirty="0" err="1" smtClean="0"/>
              <a:t>Δ</a:t>
            </a:r>
            <a:r>
              <a:rPr lang="it-IT" sz="1600" i="1" u="none" dirty="0" err="1" smtClean="0"/>
              <a:t>λ</a:t>
            </a:r>
            <a:r>
              <a:rPr lang="it-IT" sz="1600" u="none" dirty="0" smtClean="0"/>
              <a:t> = 5°</a:t>
            </a:r>
            <a:endParaRPr lang="it-IT" sz="1600" u="none" dirty="0"/>
          </a:p>
        </p:txBody>
      </p:sp>
      <p:sp>
        <p:nvSpPr>
          <p:cNvPr id="13" name="Rettangolo 12"/>
          <p:cNvSpPr/>
          <p:nvPr/>
        </p:nvSpPr>
        <p:spPr>
          <a:xfrm>
            <a:off x="9141482" y="1220921"/>
            <a:ext cx="2455303" cy="10436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4" name="Titolo 1"/>
          <p:cNvSpPr txBox="1">
            <a:spLocks/>
          </p:cNvSpPr>
          <p:nvPr/>
        </p:nvSpPr>
        <p:spPr>
          <a:xfrm>
            <a:off x="569912" y="982140"/>
            <a:ext cx="10700951" cy="741356"/>
          </a:xfrm>
          <a:prstGeom prst="rect">
            <a:avLst/>
          </a:prstGeom>
        </p:spPr>
        <p:txBody>
          <a:bodyPr lIns="0" tIns="0" rIns="0" bIns="0" anchor="t" anchorCtr="0"/>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smtClean="0">
                <a:ln>
                  <a:noFill/>
                </a:ln>
                <a:solidFill>
                  <a:srgbClr val="484384"/>
                </a:solidFill>
                <a:effectLst/>
                <a:uLnTx/>
                <a:uFillTx/>
                <a:latin typeface="+mn-lt"/>
                <a:ea typeface="Signika Semibold" charset="0"/>
                <a:cs typeface="Signika Semibold" charset="0"/>
              </a:rPr>
              <a:t>Distribuzio</a:t>
            </a:r>
            <a:r>
              <a:rPr lang="it-IT" sz="4400" b="1" noProof="0" dirty="0" smtClean="0">
                <a:solidFill>
                  <a:srgbClr val="484384"/>
                </a:solidFill>
                <a:ea typeface="Signika Semibold" charset="0"/>
                <a:cs typeface="Signika Semibold" charset="0"/>
              </a:rPr>
              <a:t>ne delle stazioni</a:t>
            </a:r>
            <a:endParaRPr kumimoji="0" lang="it-IT" sz="4400" b="1" i="0" u="none" strike="noStrike" kern="1200" cap="none" spc="0" normalizeH="0" baseline="0" noProof="0" dirty="0">
              <a:ln>
                <a:noFill/>
              </a:ln>
              <a:solidFill>
                <a:srgbClr val="484384"/>
              </a:solidFill>
              <a:effectLst/>
              <a:uLnTx/>
              <a:uFillTx/>
              <a:latin typeface="+mn-lt"/>
              <a:ea typeface="Signika Semibold" charset="0"/>
              <a:cs typeface="Signika Semibold" charset="0"/>
            </a:endParaRPr>
          </a:p>
        </p:txBody>
      </p:sp>
      <p:sp>
        <p:nvSpPr>
          <p:cNvPr id="7" name="CasellaDiTesto 6"/>
          <p:cNvSpPr txBox="1"/>
          <p:nvPr/>
        </p:nvSpPr>
        <p:spPr>
          <a:xfrm>
            <a:off x="4406900" y="6273800"/>
            <a:ext cx="2730500" cy="307777"/>
          </a:xfrm>
          <a:prstGeom prst="rect">
            <a:avLst/>
          </a:prstGeom>
          <a:solidFill>
            <a:schemeClr val="bg1"/>
          </a:solidFill>
        </p:spPr>
        <p:txBody>
          <a:bodyPr wrap="square" rtlCol="0">
            <a:spAutoFit/>
          </a:bodyPr>
          <a:lstStyle/>
          <a:p>
            <a:r>
              <a:rPr lang="it-IT" sz="1400" dirty="0" smtClean="0"/>
              <a:t>Numero di stazioni per cella</a:t>
            </a:r>
            <a:endParaRPr lang="it-IT" sz="1400" dirty="0"/>
          </a:p>
        </p:txBody>
      </p:sp>
    </p:spTree>
    <p:extLst>
      <p:ext uri="{BB962C8B-B14F-4D97-AF65-F5344CB8AC3E}">
        <p14:creationId xmlns:p14="http://schemas.microsoft.com/office/powerpoint/2010/main" xmlns="" val="2521342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487881" y="1102006"/>
            <a:ext cx="11518900" cy="1189236"/>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Test 1. Progressione nel tempo del numero annuale di massimi</a:t>
            </a:r>
          </a:p>
        </p:txBody>
      </p:sp>
      <p:sp>
        <p:nvSpPr>
          <p:cNvPr id="41" name="CasellaDiTesto 40"/>
          <p:cNvSpPr txBox="1"/>
          <p:nvPr/>
        </p:nvSpPr>
        <p:spPr>
          <a:xfrm>
            <a:off x="539657" y="2321432"/>
            <a:ext cx="11144343" cy="1865126"/>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In un campione di dati giornalieri di lunghezza pari a </a:t>
            </a:r>
            <a:r>
              <a:rPr lang="it-IT" sz="1600" i="1" dirty="0" smtClean="0"/>
              <a:t>N</a:t>
            </a:r>
            <a:r>
              <a:rPr lang="it-IT" sz="1600" dirty="0" smtClean="0"/>
              <a:t> anni sono individuati gli </a:t>
            </a:r>
            <a:r>
              <a:rPr lang="it-IT" sz="1600" i="1" dirty="0" smtClean="0"/>
              <a:t>N</a:t>
            </a:r>
            <a:r>
              <a:rPr lang="it-IT" sz="1600" dirty="0" smtClean="0"/>
              <a:t> valori massimi e si conteggia il numero di volte che si verificano in ogni anno. </a:t>
            </a:r>
          </a:p>
          <a:p>
            <a:pPr marL="285750" indent="-285750">
              <a:lnSpc>
                <a:spcPct val="90000"/>
              </a:lnSpc>
              <a:buClr>
                <a:srgbClr val="DA304A"/>
              </a:buClr>
              <a:buSzPct val="160000"/>
              <a:buFont typeface="Arial" pitchFamily="34" charset="0"/>
              <a:buChar char="•"/>
            </a:pPr>
            <a:r>
              <a:rPr lang="it-IT" sz="1600" dirty="0" smtClean="0"/>
              <a:t>L’analisi è ripetuta per tutte le stazioni disponibili e si computa la somma di tutte le occorrenze di valori massimi, per ogni anno e per tutte le stazioni. Il numero totale di stazioni varia di anno in anno. </a:t>
            </a:r>
            <a:r>
              <a:rPr lang="it-IT" sz="1600" dirty="0" err="1" smtClean="0"/>
              <a:t>Poichè</a:t>
            </a:r>
            <a:r>
              <a:rPr lang="it-IT" sz="1600" dirty="0" smtClean="0"/>
              <a:t> il numero atteso di massimi è pari in media ad uno per anno, si dovrebbe osservare per ogni anno un numero di massimi approssimativamente pari al numero delle stazioni per quell’anno.</a:t>
            </a:r>
          </a:p>
          <a:p>
            <a:pPr marL="285750" indent="-285750">
              <a:lnSpc>
                <a:spcPct val="90000"/>
              </a:lnSpc>
              <a:buClr>
                <a:srgbClr val="DA304A"/>
              </a:buClr>
              <a:buSzPct val="160000"/>
              <a:buFont typeface="Arial" pitchFamily="34" charset="0"/>
              <a:buChar char="•"/>
            </a:pPr>
            <a:r>
              <a:rPr lang="it-IT" sz="1600" dirty="0" smtClean="0"/>
              <a:t>La differenze percentuale (PD) per ogni anno fra il numero osservato di massimi ed il numero di stazioni è raffigurato in un grafico.</a:t>
            </a:r>
          </a:p>
        </p:txBody>
      </p:sp>
      <p:sp>
        <p:nvSpPr>
          <p:cNvPr id="4" name="Rettangolo 3"/>
          <p:cNvSpPr/>
          <p:nvPr/>
        </p:nvSpPr>
        <p:spPr>
          <a:xfrm>
            <a:off x="7983733" y="4726504"/>
            <a:ext cx="2381534" cy="830997"/>
          </a:xfrm>
          <a:prstGeom prst="rect">
            <a:avLst/>
          </a:prstGeom>
        </p:spPr>
        <p:txBody>
          <a:bodyPr wrap="square">
            <a:spAutoFit/>
          </a:bodyPr>
          <a:lstStyle/>
          <a:p>
            <a:r>
              <a:rPr lang="en-US" sz="1200" u="none" dirty="0" smtClean="0"/>
              <a:t>By Brocken </a:t>
            </a:r>
            <a:r>
              <a:rPr lang="en-US" sz="1200" u="none" dirty="0" err="1" smtClean="0"/>
              <a:t>Inaglory</a:t>
            </a:r>
            <a:r>
              <a:rPr lang="en-US" sz="1200" u="none" dirty="0" smtClean="0"/>
              <a:t> - Own work, CC BY-SA 3.0, https://commons.wikimedia.org/w/index.php?curid=2133657</a:t>
            </a:r>
            <a:endParaRPr lang="it-IT" sz="1200" u="none" dirty="0"/>
          </a:p>
        </p:txBody>
      </p:sp>
      <p:pic>
        <p:nvPicPr>
          <p:cNvPr id="6" name="Picture 1"/>
          <p:cNvPicPr>
            <a:picLocks noChangeAspect="1" noChangeArrowheads="1"/>
          </p:cNvPicPr>
          <p:nvPr/>
        </p:nvPicPr>
        <p:blipFill>
          <a:blip r:embed="rId2" cstate="print"/>
          <a:srcRect t="35455"/>
          <a:stretch>
            <a:fillRect/>
          </a:stretch>
        </p:blipFill>
        <p:spPr bwMode="auto">
          <a:xfrm>
            <a:off x="670264" y="4346230"/>
            <a:ext cx="7081665" cy="2283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6285553" y="4572768"/>
            <a:ext cx="4877747" cy="1282929"/>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6267355" y="4627669"/>
            <a:ext cx="4895945" cy="1228028"/>
          </a:xfrm>
          <a:prstGeom prst="rect">
            <a:avLst/>
          </a:prstGeom>
        </p:spPr>
        <p:txBody>
          <a:bodyPr wrap="square">
            <a:spAutoFit/>
          </a:bodyPr>
          <a:lstStyle/>
          <a:p>
            <a:pPr marL="285750" indent="-285750">
              <a:lnSpc>
                <a:spcPct val="90000"/>
              </a:lnSpc>
              <a:buClr>
                <a:srgbClr val="DA304A"/>
              </a:buClr>
              <a:buSzPct val="160000"/>
              <a:buFont typeface="Arial" pitchFamily="34" charset="0"/>
              <a:buChar char="•"/>
            </a:pPr>
            <a:r>
              <a:rPr lang="it-IT" sz="1600" smtClean="0"/>
              <a:t>Per l’emisfero nord(NH) si osserva un trend crescente nel numero di massimi per anno dal 1900 fino ai tempi recenti.</a:t>
            </a:r>
          </a:p>
          <a:p>
            <a:pPr marL="285750" indent="-285750">
              <a:lnSpc>
                <a:spcPct val="90000"/>
              </a:lnSpc>
              <a:buClr>
                <a:srgbClr val="DA304A"/>
              </a:buClr>
              <a:buSzPct val="160000"/>
              <a:buFont typeface="Arial" pitchFamily="34" charset="0"/>
              <a:buChar char="•"/>
            </a:pPr>
            <a:r>
              <a:rPr lang="it-IT" sz="1600" smtClean="0"/>
              <a:t>Una simile tendenza si v erifica a livello globale.</a:t>
            </a:r>
          </a:p>
          <a:p>
            <a:pPr marL="285750" indent="-285750">
              <a:lnSpc>
                <a:spcPct val="90000"/>
              </a:lnSpc>
              <a:buClr>
                <a:srgbClr val="DA304A"/>
              </a:buClr>
              <a:buSzPct val="160000"/>
              <a:buFont typeface="Arial" pitchFamily="34" charset="0"/>
              <a:buChar char="•"/>
            </a:pPr>
            <a:r>
              <a:rPr lang="it-IT" sz="1600" smtClean="0"/>
              <a:t>Nell’emisfero sud non si notano evidenti tendenze.</a:t>
            </a:r>
          </a:p>
        </p:txBody>
      </p:sp>
      <p:pic>
        <p:nvPicPr>
          <p:cNvPr id="8" name="Picture 10"/>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t="63680" b="1249"/>
          <a:stretch>
            <a:fillRect/>
          </a:stretch>
        </p:blipFill>
        <p:spPr bwMode="auto">
          <a:xfrm>
            <a:off x="6076024" y="2291725"/>
            <a:ext cx="5934003" cy="2078178"/>
          </a:xfrm>
          <a:prstGeom prst="rect">
            <a:avLst/>
          </a:prstGeom>
          <a:noFill/>
          <a:ln>
            <a:noFill/>
          </a:ln>
        </p:spPr>
      </p:pic>
      <p:pic>
        <p:nvPicPr>
          <p:cNvPr id="1026" name="Picture 2"/>
          <p:cNvPicPr>
            <a:picLocks noChangeAspect="1" noChangeArrowheads="1"/>
          </p:cNvPicPr>
          <p:nvPr/>
        </p:nvPicPr>
        <p:blipFill>
          <a:blip r:embed="rId3" cstate="print"/>
          <a:srcRect/>
          <a:stretch>
            <a:fillRect/>
          </a:stretch>
        </p:blipFill>
        <p:spPr bwMode="auto">
          <a:xfrm>
            <a:off x="172956" y="2369791"/>
            <a:ext cx="5922341" cy="3998794"/>
          </a:xfrm>
          <a:prstGeom prst="rect">
            <a:avLst/>
          </a:prstGeom>
          <a:noFill/>
          <a:ln w="9525">
            <a:noFill/>
            <a:miter lim="800000"/>
            <a:headEnd/>
            <a:tailEnd/>
          </a:ln>
          <a:effectLst/>
        </p:spPr>
      </p:pic>
      <p:sp>
        <p:nvSpPr>
          <p:cNvPr id="9" name="Rettangolo 8"/>
          <p:cNvSpPr/>
          <p:nvPr/>
        </p:nvSpPr>
        <p:spPr>
          <a:xfrm>
            <a:off x="495300" y="946835"/>
            <a:ext cx="11417300" cy="1189236"/>
          </a:xfrm>
          <a:prstGeom prst="rect">
            <a:avLst/>
          </a:prstGeom>
        </p:spPr>
        <p:txBody>
          <a:bodyPr wrap="square">
            <a:spAutoFit/>
          </a:bodyPr>
          <a:lstStyle/>
          <a:p>
            <a:pPr>
              <a:lnSpc>
                <a:spcPct val="80000"/>
              </a:lnSpc>
            </a:pPr>
            <a:r>
              <a:rPr lang="it-IT" sz="4400" b="1" dirty="0" smtClean="0">
                <a:solidFill>
                  <a:srgbClr val="484384"/>
                </a:solidFill>
                <a:ea typeface="Signika Semibold" charset="0"/>
                <a:cs typeface="Signika Semibold" charset="0"/>
              </a:rPr>
              <a:t>Test 1. Progressione nel tempo del numero annuale di eccedenze - Risultati</a:t>
            </a:r>
            <a:endParaRPr lang="it-IT" sz="4400" dirty="0"/>
          </a:p>
        </p:txBody>
      </p:sp>
      <p:sp>
        <p:nvSpPr>
          <p:cNvPr id="12" name="CasellaDiTesto 11"/>
          <p:cNvSpPr txBox="1"/>
          <p:nvPr/>
        </p:nvSpPr>
        <p:spPr>
          <a:xfrm rot="16200000">
            <a:off x="-1951733" y="4055089"/>
            <a:ext cx="4587932" cy="338554"/>
          </a:xfrm>
          <a:prstGeom prst="rect">
            <a:avLst/>
          </a:prstGeom>
          <a:solidFill>
            <a:schemeClr val="bg1"/>
          </a:solidFill>
        </p:spPr>
        <p:txBody>
          <a:bodyPr wrap="square" rtlCol="0">
            <a:spAutoFit/>
          </a:bodyPr>
          <a:lstStyle/>
          <a:p>
            <a:r>
              <a:rPr lang="it-IT" sz="1600" dirty="0" smtClean="0"/>
              <a:t>Differenza percentuale del numero atteso di massimi</a:t>
            </a:r>
            <a:endParaRPr lang="it-IT"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552357" y="2332524"/>
            <a:ext cx="11227533" cy="1200329"/>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dirty="0" smtClean="0"/>
              <a:t>In un campione di dati giornalieri di lunghezza pari a </a:t>
            </a:r>
            <a:r>
              <a:rPr lang="it-IT" sz="1600" i="1" dirty="0" smtClean="0"/>
              <a:t>N</a:t>
            </a:r>
            <a:r>
              <a:rPr lang="it-IT" sz="1600" dirty="0" smtClean="0"/>
              <a:t> anni sono individuati gli </a:t>
            </a:r>
            <a:r>
              <a:rPr lang="it-IT" sz="1600" i="1" dirty="0" smtClean="0"/>
              <a:t>N</a:t>
            </a:r>
            <a:r>
              <a:rPr lang="it-IT" sz="1600" dirty="0" smtClean="0"/>
              <a:t> valori massimi e si conteggia il numero medio di massimi in tutte le stazioni all’interno di una finestra temporale mobile di estensione trentennale, ottenendo quindi per ogni stazione la serie temporale </a:t>
            </a:r>
            <a:r>
              <a:rPr lang="it-IT" sz="1600" i="1" dirty="0" err="1" smtClean="0"/>
              <a:t>n</a:t>
            </a:r>
            <a:r>
              <a:rPr lang="it-IT" sz="1600" i="1" baseline="-25000" dirty="0" err="1" smtClean="0"/>
              <a:t>j</a:t>
            </a:r>
            <a:r>
              <a:rPr lang="it-IT" sz="1600" dirty="0" smtClean="0"/>
              <a:t> dove </a:t>
            </a:r>
            <a:r>
              <a:rPr lang="it-IT" sz="1600" i="1" dirty="0" smtClean="0"/>
              <a:t>j</a:t>
            </a:r>
            <a:r>
              <a:rPr lang="it-IT" sz="1600" dirty="0" smtClean="0"/>
              <a:t> indica l’anno iniziale di ogni periodo trentennale. </a:t>
            </a:r>
            <a:r>
              <a:rPr lang="it-IT" sz="1600" i="1" dirty="0" smtClean="0"/>
              <a:t>n</a:t>
            </a:r>
            <a:r>
              <a:rPr lang="it-IT" sz="1600" dirty="0" smtClean="0"/>
              <a:t> indica invece il numero di massimi nello stesso periodo. Se il processo stocastico è stazionario </a:t>
            </a:r>
            <a:r>
              <a:rPr lang="it-IT" sz="1600" i="1" dirty="0" err="1" smtClean="0"/>
              <a:t>n</a:t>
            </a:r>
            <a:r>
              <a:rPr lang="it-IT" sz="1600" i="1" baseline="-25000" dirty="0" err="1" smtClean="0"/>
              <a:t>j</a:t>
            </a:r>
            <a:r>
              <a:rPr lang="it-IT" sz="1600" dirty="0" smtClean="0"/>
              <a:t> dovrebbe essere uguale approssimativamente a 30, </a:t>
            </a:r>
            <a:r>
              <a:rPr lang="it-IT" sz="1600" dirty="0" err="1" smtClean="0"/>
              <a:t>poichè</a:t>
            </a:r>
            <a:r>
              <a:rPr lang="it-IT" sz="1600" dirty="0" smtClean="0"/>
              <a:t> ci attendiamo il verificarsi di circa un evento per ogni anno. Infine viene computato il valore medio di </a:t>
            </a:r>
            <a:r>
              <a:rPr lang="it-IT" sz="1600" i="1" dirty="0" err="1" smtClean="0"/>
              <a:t>n</a:t>
            </a:r>
            <a:r>
              <a:rPr lang="it-IT" sz="1600" i="1" baseline="-25000" dirty="0" err="1" smtClean="0"/>
              <a:t>j</a:t>
            </a:r>
            <a:r>
              <a:rPr lang="it-IT" sz="1600" dirty="0" smtClean="0"/>
              <a:t> fra tutte le stazioni disponibili.</a:t>
            </a:r>
            <a:endParaRPr lang="it-IT" sz="1600" dirty="0"/>
          </a:p>
        </p:txBody>
      </p:sp>
      <p:sp>
        <p:nvSpPr>
          <p:cNvPr id="6" name="CasellaDiTesto 5"/>
          <p:cNvSpPr txBox="1"/>
          <p:nvPr/>
        </p:nvSpPr>
        <p:spPr>
          <a:xfrm>
            <a:off x="487881" y="1102006"/>
            <a:ext cx="11518900" cy="1189236"/>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Test 2. Progressione nel tempo del numero di eccedenze in finestre temporali di 30 anni</a:t>
            </a:r>
          </a:p>
        </p:txBody>
      </p:sp>
      <p:pic>
        <p:nvPicPr>
          <p:cNvPr id="3075" name="Picture 3"/>
          <p:cNvPicPr>
            <a:picLocks noChangeAspect="1" noChangeArrowheads="1"/>
          </p:cNvPicPr>
          <p:nvPr/>
        </p:nvPicPr>
        <p:blipFill>
          <a:blip r:embed="rId2"/>
          <a:srcRect/>
          <a:stretch>
            <a:fillRect/>
          </a:stretch>
        </p:blipFill>
        <p:spPr bwMode="auto">
          <a:xfrm>
            <a:off x="171450" y="3908493"/>
            <a:ext cx="10128250" cy="2468496"/>
          </a:xfrm>
          <a:prstGeom prst="rect">
            <a:avLst/>
          </a:prstGeom>
          <a:noFill/>
          <a:ln w="9525">
            <a:noFill/>
            <a:miter lim="800000"/>
            <a:headEnd/>
            <a:tailEnd/>
          </a:ln>
          <a:effectLst/>
        </p:spPr>
      </p:pic>
      <p:sp>
        <p:nvSpPr>
          <p:cNvPr id="11" name="Rettangolo 10"/>
          <p:cNvSpPr/>
          <p:nvPr/>
        </p:nvSpPr>
        <p:spPr>
          <a:xfrm>
            <a:off x="101600" y="6414869"/>
            <a:ext cx="7594600" cy="276999"/>
          </a:xfrm>
          <a:prstGeom prst="rect">
            <a:avLst/>
          </a:prstGeom>
        </p:spPr>
        <p:txBody>
          <a:bodyPr wrap="square">
            <a:spAutoFit/>
          </a:bodyPr>
          <a:lstStyle/>
          <a:p>
            <a:r>
              <a:rPr lang="en-US" sz="1200" dirty="0" smtClean="0"/>
              <a:t>Source: United States Air Force, VIRIN 040304-F-0000S-002</a:t>
            </a:r>
            <a:endParaRPr lang="it-IT" sz="12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67141" y="4257161"/>
            <a:ext cx="5456073" cy="1632083"/>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548943" y="4245718"/>
            <a:ext cx="5732064" cy="1643527"/>
          </a:xfrm>
          <a:prstGeom prst="rect">
            <a:avLst/>
          </a:prstGeom>
          <a:noFill/>
        </p:spPr>
        <p:txBody>
          <a:bodyPr wrap="square">
            <a:spAutoFit/>
          </a:bodyPr>
          <a:lstStyle/>
          <a:p>
            <a:pPr marL="285750" indent="-285750">
              <a:lnSpc>
                <a:spcPct val="90000"/>
              </a:lnSpc>
              <a:buClr>
                <a:srgbClr val="DA304A"/>
              </a:buClr>
              <a:buSzPct val="160000"/>
              <a:buFont typeface="Arial" pitchFamily="34" charset="0"/>
              <a:buChar char="•"/>
            </a:pPr>
            <a:r>
              <a:rPr lang="it-IT" sz="1600" smtClean="0"/>
              <a:t>Nell’emisfero nord(NH) si nota un trend crescente e la stessa tendenza è rinvenuta a livello globale.</a:t>
            </a:r>
          </a:p>
          <a:p>
            <a:pPr marL="285750" indent="-285750">
              <a:lnSpc>
                <a:spcPct val="90000"/>
              </a:lnSpc>
              <a:buClr>
                <a:srgbClr val="DA304A"/>
              </a:buClr>
              <a:buSzPct val="160000"/>
              <a:buFont typeface="Arial" pitchFamily="34" charset="0"/>
              <a:buChar char="•"/>
            </a:pPr>
            <a:r>
              <a:rPr lang="it-IT" sz="1600" smtClean="0"/>
              <a:t>Nell’emisfero sud (SH), ancora una volta, non si notano tendenze significative.</a:t>
            </a:r>
          </a:p>
          <a:p>
            <a:pPr marL="285750" indent="-285750">
              <a:lnSpc>
                <a:spcPct val="90000"/>
              </a:lnSpc>
              <a:buClr>
                <a:srgbClr val="DA304A"/>
              </a:buClr>
              <a:buSzPct val="160000"/>
              <a:buFont typeface="Arial" pitchFamily="34" charset="0"/>
              <a:buChar char="•"/>
            </a:pPr>
            <a:r>
              <a:rPr lang="it-IT" sz="1600" smtClean="0"/>
              <a:t>Si notano, tuttavia, ciclicità che erano pure emerse nel test 1, sia pure con minore evidenza. L’aggregazione dei dati su finestre temporali più ampie rende le ciclicità più evidenti</a:t>
            </a:r>
          </a:p>
        </p:txBody>
      </p:sp>
      <p:pic>
        <p:nvPicPr>
          <p:cNvPr id="7" name="Picture 13"/>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6156736" y="1078175"/>
            <a:ext cx="5725968" cy="5261291"/>
          </a:xfrm>
          <a:prstGeom prst="rect">
            <a:avLst/>
          </a:prstGeom>
        </p:spPr>
      </p:pic>
      <p:sp>
        <p:nvSpPr>
          <p:cNvPr id="8" name="CasellaDiTesto 7"/>
          <p:cNvSpPr txBox="1"/>
          <p:nvPr/>
        </p:nvSpPr>
        <p:spPr>
          <a:xfrm>
            <a:off x="487881" y="1109041"/>
            <a:ext cx="5535333" cy="2800767"/>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Test 2. Progressione nel tempo del numero di eccedenze in finestre temporali di 30 anni - Risultati</a:t>
            </a:r>
          </a:p>
        </p:txBody>
      </p:sp>
      <p:sp>
        <p:nvSpPr>
          <p:cNvPr id="9" name="CasellaDiTesto 8"/>
          <p:cNvSpPr txBox="1"/>
          <p:nvPr/>
        </p:nvSpPr>
        <p:spPr>
          <a:xfrm rot="16200000">
            <a:off x="4950717" y="3299439"/>
            <a:ext cx="2568632" cy="338554"/>
          </a:xfrm>
          <a:prstGeom prst="rect">
            <a:avLst/>
          </a:prstGeom>
          <a:solidFill>
            <a:schemeClr val="bg1"/>
          </a:solidFill>
        </p:spPr>
        <p:txBody>
          <a:bodyPr wrap="square" rtlCol="0">
            <a:spAutoFit/>
          </a:bodyPr>
          <a:lstStyle/>
          <a:p>
            <a:r>
              <a:rPr lang="it-IT" sz="1600" dirty="0" smtClean="0"/>
              <a:t>Numero medio di massimi</a:t>
            </a:r>
            <a:endParaRPr lang="it-IT"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152401" y="2253856"/>
            <a:ext cx="11518900" cy="1643527"/>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smtClean="0"/>
              <a:t>In una serie di precipitazioni giornaliere di durata </a:t>
            </a:r>
            <a:r>
              <a:rPr lang="it-IT" sz="1600" i="1" smtClean="0"/>
              <a:t>N</a:t>
            </a:r>
            <a:r>
              <a:rPr lang="it-IT" sz="1600" smtClean="0"/>
              <a:t> anni si identificano gli </a:t>
            </a:r>
            <a:r>
              <a:rPr lang="it-IT" sz="1600" i="1" smtClean="0"/>
              <a:t>N</a:t>
            </a:r>
            <a:r>
              <a:rPr lang="it-IT" sz="1600" smtClean="0"/>
              <a:t> estremi maggiori (nell’esempio della figura di sinistra sottostante sono indicati con punti rossi). Successivamente si stima una retta regressione sugli estremi così individuati . L’operazione viene ripetuta per ognuna delle serie trentennali disponibili in ogni stazione (alcune delle rette di regressione sono visualizzate nella figura di sinistra).</a:t>
            </a:r>
          </a:p>
          <a:p>
            <a:pPr marL="285750" indent="-285750">
              <a:lnSpc>
                <a:spcPct val="90000"/>
              </a:lnSpc>
              <a:buClr>
                <a:srgbClr val="DA304A"/>
              </a:buClr>
              <a:buSzPct val="160000"/>
              <a:buFont typeface="Arial" pitchFamily="34" charset="0"/>
              <a:buChar char="•"/>
            </a:pPr>
            <a:r>
              <a:rPr lang="it-IT" sz="1600" smtClean="0"/>
              <a:t>L’analisi è ripetuta per tutte le stazioni con almeno 30 anni di dati, ovvero un numero di stazioni pari a 25,296. La figura di destra mostra il numero delle stazioni per ogni periodo trentannale che inizia dopo l’anno 1901.</a:t>
            </a:r>
          </a:p>
          <a:p>
            <a:pPr marL="285750" indent="-285750">
              <a:lnSpc>
                <a:spcPct val="90000"/>
              </a:lnSpc>
              <a:buClr>
                <a:srgbClr val="DA304A"/>
              </a:buClr>
              <a:buSzPct val="160000"/>
              <a:buFont typeface="Arial" pitchFamily="34" charset="0"/>
              <a:buChar char="•"/>
            </a:pPr>
            <a:r>
              <a:rPr lang="it-IT" sz="1600" smtClean="0"/>
              <a:t>Successivamente si calcola la percentuale di stazioni le cui rette di regressione hanno pendenza positiva. </a:t>
            </a:r>
          </a:p>
        </p:txBody>
      </p:sp>
      <p:pic>
        <p:nvPicPr>
          <p:cNvPr id="8" name="Picture 12"/>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723955" y="4206523"/>
            <a:ext cx="4083983" cy="2020657"/>
          </a:xfrm>
          <a:prstGeom prst="rect">
            <a:avLst/>
          </a:prstGeom>
        </p:spPr>
      </p:pic>
      <p:pic>
        <p:nvPicPr>
          <p:cNvPr id="10" name="Picture 9"/>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tretch>
            <a:fillRect/>
          </a:stretch>
        </p:blipFill>
        <p:spPr>
          <a:xfrm>
            <a:off x="6257627" y="4192286"/>
            <a:ext cx="4080423" cy="1994534"/>
          </a:xfrm>
          <a:prstGeom prst="rect">
            <a:avLst/>
          </a:prstGeom>
        </p:spPr>
      </p:pic>
      <p:sp>
        <p:nvSpPr>
          <p:cNvPr id="6" name="CasellaDiTesto 5"/>
          <p:cNvSpPr txBox="1"/>
          <p:nvPr/>
        </p:nvSpPr>
        <p:spPr>
          <a:xfrm>
            <a:off x="487881" y="975006"/>
            <a:ext cx="11518900" cy="1189236"/>
          </a:xfrm>
          <a:prstGeom prst="rect">
            <a:avLst/>
          </a:prstGeom>
          <a:noFill/>
        </p:spPr>
        <p:txBody>
          <a:bodyPr wrap="square" rtlCol="0" anchor="ctr" anchorCtr="0">
            <a:spAutoFit/>
          </a:bodyPr>
          <a:lstStyle/>
          <a:p>
            <a:pPr>
              <a:lnSpc>
                <a:spcPct val="80000"/>
              </a:lnSpc>
              <a:spcBef>
                <a:spcPct val="0"/>
              </a:spcBef>
            </a:pPr>
            <a:r>
              <a:rPr lang="it-IT" sz="4400" b="1" dirty="0" smtClean="0">
                <a:solidFill>
                  <a:srgbClr val="484384"/>
                </a:solidFill>
                <a:ea typeface="Signika Semibold" charset="0"/>
                <a:cs typeface="Signika Semibold" charset="0"/>
              </a:rPr>
              <a:t>Test 3. Progressione nel tempo della tendenza degli estremi</a:t>
            </a:r>
          </a:p>
        </p:txBody>
      </p:sp>
      <p:sp>
        <p:nvSpPr>
          <p:cNvPr id="7" name="CasellaDiTesto 6"/>
          <p:cNvSpPr txBox="1"/>
          <p:nvPr/>
        </p:nvSpPr>
        <p:spPr>
          <a:xfrm>
            <a:off x="2743200" y="5969000"/>
            <a:ext cx="711200" cy="307777"/>
          </a:xfrm>
          <a:prstGeom prst="rect">
            <a:avLst/>
          </a:prstGeom>
          <a:solidFill>
            <a:schemeClr val="bg1"/>
          </a:solidFill>
        </p:spPr>
        <p:txBody>
          <a:bodyPr wrap="square" rtlCol="0">
            <a:spAutoFit/>
          </a:bodyPr>
          <a:lstStyle/>
          <a:p>
            <a:r>
              <a:rPr lang="it-IT" sz="1400" dirty="0" smtClean="0"/>
              <a:t>Anno</a:t>
            </a:r>
            <a:endParaRPr lang="it-IT" sz="1400" dirty="0"/>
          </a:p>
        </p:txBody>
      </p:sp>
      <p:sp>
        <p:nvSpPr>
          <p:cNvPr id="11" name="CasellaDiTesto 10"/>
          <p:cNvSpPr txBox="1"/>
          <p:nvPr/>
        </p:nvSpPr>
        <p:spPr>
          <a:xfrm>
            <a:off x="6807200" y="5970920"/>
            <a:ext cx="3962400" cy="307777"/>
          </a:xfrm>
          <a:prstGeom prst="rect">
            <a:avLst/>
          </a:prstGeom>
          <a:solidFill>
            <a:schemeClr val="bg1"/>
          </a:solidFill>
        </p:spPr>
        <p:txBody>
          <a:bodyPr wrap="square" rtlCol="0">
            <a:spAutoFit/>
          </a:bodyPr>
          <a:lstStyle/>
          <a:p>
            <a:r>
              <a:rPr lang="it-IT" sz="1400" dirty="0" smtClean="0"/>
              <a:t>Anno iniziale delle finestre temporali considerate</a:t>
            </a:r>
            <a:endParaRPr lang="it-IT" sz="1400" dirty="0"/>
          </a:p>
        </p:txBody>
      </p:sp>
      <p:sp>
        <p:nvSpPr>
          <p:cNvPr id="12" name="CasellaDiTesto 11"/>
          <p:cNvSpPr txBox="1"/>
          <p:nvPr/>
        </p:nvSpPr>
        <p:spPr>
          <a:xfrm rot="16200000">
            <a:off x="5194300" y="4916820"/>
            <a:ext cx="2298700" cy="307777"/>
          </a:xfrm>
          <a:prstGeom prst="rect">
            <a:avLst/>
          </a:prstGeom>
          <a:solidFill>
            <a:schemeClr val="bg1"/>
          </a:solidFill>
        </p:spPr>
        <p:txBody>
          <a:bodyPr wrap="square" rtlCol="0">
            <a:spAutoFit/>
          </a:bodyPr>
          <a:lstStyle/>
          <a:p>
            <a:r>
              <a:rPr lang="it-IT" sz="1400" dirty="0" smtClean="0"/>
              <a:t>Numero di finestre temporali</a:t>
            </a:r>
            <a:endParaRPr lang="it-IT" sz="1400" dirty="0"/>
          </a:p>
        </p:txBody>
      </p:sp>
      <p:sp>
        <p:nvSpPr>
          <p:cNvPr id="13" name="CasellaDiTesto 12"/>
          <p:cNvSpPr txBox="1"/>
          <p:nvPr/>
        </p:nvSpPr>
        <p:spPr>
          <a:xfrm rot="16200000">
            <a:off x="-200317" y="4805402"/>
            <a:ext cx="2013536" cy="307778"/>
          </a:xfrm>
          <a:prstGeom prst="rect">
            <a:avLst/>
          </a:prstGeom>
          <a:solidFill>
            <a:schemeClr val="bg1"/>
          </a:solidFill>
        </p:spPr>
        <p:txBody>
          <a:bodyPr wrap="square" rtlCol="0">
            <a:spAutoFit/>
          </a:bodyPr>
          <a:lstStyle/>
          <a:p>
            <a:r>
              <a:rPr lang="it-IT" sz="1400" dirty="0" smtClean="0"/>
              <a:t>Pioggia giornaliera (mm)</a:t>
            </a:r>
            <a:endParaRPr lang="it-IT"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1074</TotalTime>
  <Words>1784</Words>
  <Application>Microsoft Office PowerPoint</Application>
  <PresentationFormat>Personalizzato</PresentationFormat>
  <Paragraphs>111</Paragraphs>
  <Slides>15</Slides>
  <Notes>1</Notes>
  <HiddenSlides>0</HiddenSlides>
  <MMClips>0</MMClips>
  <ScaleCrop>false</ScaleCrop>
  <HeadingPairs>
    <vt:vector size="4" baseType="variant">
      <vt:variant>
        <vt:lpstr>Tema</vt:lpstr>
      </vt:variant>
      <vt:variant>
        <vt:i4>1</vt:i4>
      </vt:variant>
      <vt:variant>
        <vt:lpstr>Titoli diapositive</vt:lpstr>
      </vt:variant>
      <vt:variant>
        <vt:i4>15</vt:i4>
      </vt:variant>
    </vt:vector>
  </HeadingPairs>
  <TitlesOfParts>
    <vt:vector size="16" baseType="lpstr">
      <vt:lpstr>Personalizza struttura</vt:lpstr>
      <vt:lpstr>COMPORTAMENTI INDIVIDUALI  E RELAZIONI SOCIALI  IN TRASFORMAZIONE  UNA SFIDA PER LA  STATISTICA UFFICIALE </vt:lpstr>
      <vt:lpstr>Il Rebus</vt:lpstr>
      <vt:lpstr>Premessa</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sturno</cp:lastModifiedBy>
  <cp:revision>98</cp:revision>
  <cp:lastPrinted>2016-03-21T17:06:08Z</cp:lastPrinted>
  <dcterms:created xsi:type="dcterms:W3CDTF">2016-03-11T16:10:26Z</dcterms:created>
  <dcterms:modified xsi:type="dcterms:W3CDTF">2016-06-23T13:53:39Z</dcterms:modified>
</cp:coreProperties>
</file>