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5">
  <p:sldMasterIdLst>
    <p:sldMasterId id="2147483687" r:id="rId1"/>
  </p:sldMasterIdLst>
  <p:notesMasterIdLst>
    <p:notesMasterId r:id="rId29"/>
  </p:notesMasterIdLst>
  <p:handoutMasterIdLst>
    <p:handoutMasterId r:id="rId30"/>
  </p:handoutMasterIdLst>
  <p:sldIdLst>
    <p:sldId id="256" r:id="rId2"/>
    <p:sldId id="285" r:id="rId3"/>
    <p:sldId id="304" r:id="rId4"/>
    <p:sldId id="305" r:id="rId5"/>
    <p:sldId id="297" r:id="rId6"/>
    <p:sldId id="307" r:id="rId7"/>
    <p:sldId id="299" r:id="rId8"/>
    <p:sldId id="298" r:id="rId9"/>
    <p:sldId id="296" r:id="rId10"/>
    <p:sldId id="287" r:id="rId11"/>
    <p:sldId id="295" r:id="rId12"/>
    <p:sldId id="300" r:id="rId13"/>
    <p:sldId id="301" r:id="rId14"/>
    <p:sldId id="270" r:id="rId15"/>
    <p:sldId id="269" r:id="rId16"/>
    <p:sldId id="271" r:id="rId17"/>
    <p:sldId id="272" r:id="rId18"/>
    <p:sldId id="273" r:id="rId19"/>
    <p:sldId id="274" r:id="rId20"/>
    <p:sldId id="275" r:id="rId21"/>
    <p:sldId id="302" r:id="rId22"/>
    <p:sldId id="308" r:id="rId23"/>
    <p:sldId id="284" r:id="rId24"/>
    <p:sldId id="294" r:id="rId25"/>
    <p:sldId id="293" r:id="rId26"/>
    <p:sldId id="278" r:id="rId27"/>
    <p:sldId id="303" r:id="rId28"/>
  </p:sldIdLst>
  <p:sldSz cx="9144000" cy="6858000" type="screen4x3"/>
  <p:notesSz cx="6858000" cy="9144000"/>
  <p:defaultTextStyle>
    <a:defPPr>
      <a:defRPr lang="el-GR"/>
    </a:defPPr>
    <a:lvl1pPr algn="ctr" rtl="0" fontAlgn="base">
      <a:spcBef>
        <a:spcPct val="0"/>
      </a:spcBef>
      <a:spcAft>
        <a:spcPct val="0"/>
      </a:spcAft>
      <a:defRPr b="1" i="1" kern="1200">
        <a:solidFill>
          <a:schemeClr val="tx1"/>
        </a:solidFill>
        <a:latin typeface="Calibri" pitchFamily="34" charset="0"/>
        <a:ea typeface="+mn-ea"/>
        <a:cs typeface="+mn-cs"/>
      </a:defRPr>
    </a:lvl1pPr>
    <a:lvl2pPr marL="457200" algn="ctr" rtl="0" fontAlgn="base">
      <a:spcBef>
        <a:spcPct val="0"/>
      </a:spcBef>
      <a:spcAft>
        <a:spcPct val="0"/>
      </a:spcAft>
      <a:defRPr b="1" i="1" kern="1200">
        <a:solidFill>
          <a:schemeClr val="tx1"/>
        </a:solidFill>
        <a:latin typeface="Calibri" pitchFamily="34" charset="0"/>
        <a:ea typeface="+mn-ea"/>
        <a:cs typeface="+mn-cs"/>
      </a:defRPr>
    </a:lvl2pPr>
    <a:lvl3pPr marL="914400" algn="ctr" rtl="0" fontAlgn="base">
      <a:spcBef>
        <a:spcPct val="0"/>
      </a:spcBef>
      <a:spcAft>
        <a:spcPct val="0"/>
      </a:spcAft>
      <a:defRPr b="1" i="1" kern="1200">
        <a:solidFill>
          <a:schemeClr val="tx1"/>
        </a:solidFill>
        <a:latin typeface="Calibri" pitchFamily="34" charset="0"/>
        <a:ea typeface="+mn-ea"/>
        <a:cs typeface="+mn-cs"/>
      </a:defRPr>
    </a:lvl3pPr>
    <a:lvl4pPr marL="1371600" algn="ctr" rtl="0" fontAlgn="base">
      <a:spcBef>
        <a:spcPct val="0"/>
      </a:spcBef>
      <a:spcAft>
        <a:spcPct val="0"/>
      </a:spcAft>
      <a:defRPr b="1" i="1" kern="1200">
        <a:solidFill>
          <a:schemeClr val="tx1"/>
        </a:solidFill>
        <a:latin typeface="Calibri" pitchFamily="34" charset="0"/>
        <a:ea typeface="+mn-ea"/>
        <a:cs typeface="+mn-cs"/>
      </a:defRPr>
    </a:lvl4pPr>
    <a:lvl5pPr marL="1828800" algn="ctr" rtl="0" fontAlgn="base">
      <a:spcBef>
        <a:spcPct val="0"/>
      </a:spcBef>
      <a:spcAft>
        <a:spcPct val="0"/>
      </a:spcAft>
      <a:defRPr b="1" i="1" kern="1200">
        <a:solidFill>
          <a:schemeClr val="tx1"/>
        </a:solidFill>
        <a:latin typeface="Calibri" pitchFamily="34" charset="0"/>
        <a:ea typeface="+mn-ea"/>
        <a:cs typeface="+mn-cs"/>
      </a:defRPr>
    </a:lvl5pPr>
    <a:lvl6pPr marL="2286000" algn="l" defTabSz="914400" rtl="0" eaLnBrk="1" latinLnBrk="0" hangingPunct="1">
      <a:defRPr b="1" i="1" kern="1200">
        <a:solidFill>
          <a:schemeClr val="tx1"/>
        </a:solidFill>
        <a:latin typeface="Calibri" pitchFamily="34" charset="0"/>
        <a:ea typeface="+mn-ea"/>
        <a:cs typeface="+mn-cs"/>
      </a:defRPr>
    </a:lvl6pPr>
    <a:lvl7pPr marL="2743200" algn="l" defTabSz="914400" rtl="0" eaLnBrk="1" latinLnBrk="0" hangingPunct="1">
      <a:defRPr b="1" i="1" kern="1200">
        <a:solidFill>
          <a:schemeClr val="tx1"/>
        </a:solidFill>
        <a:latin typeface="Calibri" pitchFamily="34" charset="0"/>
        <a:ea typeface="+mn-ea"/>
        <a:cs typeface="+mn-cs"/>
      </a:defRPr>
    </a:lvl7pPr>
    <a:lvl8pPr marL="3200400" algn="l" defTabSz="914400" rtl="0" eaLnBrk="1" latinLnBrk="0" hangingPunct="1">
      <a:defRPr b="1" i="1" kern="1200">
        <a:solidFill>
          <a:schemeClr val="tx1"/>
        </a:solidFill>
        <a:latin typeface="Calibri" pitchFamily="34" charset="0"/>
        <a:ea typeface="+mn-ea"/>
        <a:cs typeface="+mn-cs"/>
      </a:defRPr>
    </a:lvl8pPr>
    <a:lvl9pPr marL="3657600" algn="l" defTabSz="914400" rtl="0" eaLnBrk="1" latinLnBrk="0" hangingPunct="1">
      <a:defRPr b="1" i="1" kern="1200">
        <a:solidFill>
          <a:schemeClr val="tx1"/>
        </a:solidFill>
        <a:latin typeface="Calibri" pitchFamily="34" charset="0"/>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metris Koutsoyianni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00"/>
    <a:srgbClr val="009900"/>
    <a:srgbClr val="DCE5F4"/>
    <a:srgbClr val="FFCCFF"/>
    <a:srgbClr val="FFFFCC"/>
    <a:srgbClr val="FF9999"/>
    <a:srgbClr val="B40000"/>
    <a:srgbClr val="CC99FF"/>
    <a:srgbClr val="666699"/>
    <a:srgbClr val="44A27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99502" autoAdjust="0"/>
  </p:normalViewPr>
  <p:slideViewPr>
    <p:cSldViewPr snapToGrid="0">
      <p:cViewPr varScale="1">
        <p:scale>
          <a:sx n="70" d="100"/>
          <a:sy n="70" d="100"/>
        </p:scale>
        <p:origin x="-67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7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5938BA-8C4C-4ACB-81E2-014BCD082C87}" type="datetimeFigureOut">
              <a:rPr lang="el-GR" smtClean="0"/>
              <a:pPr/>
              <a:t>30/1/2018</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8557DF-BEBC-41EF-9E85-75DFD50025F5}" type="slidenum">
              <a:rPr lang="el-GR" smtClean="0"/>
              <a:pPr/>
              <a:t>‹N›</a:t>
            </a:fld>
            <a:endParaRPr lang="el-GR"/>
          </a:p>
        </p:txBody>
      </p:sp>
    </p:spTree>
    <p:extLst>
      <p:ext uri="{BB962C8B-B14F-4D97-AF65-F5344CB8AC3E}">
        <p14:creationId xmlns:p14="http://schemas.microsoft.com/office/powerpoint/2010/main" xmlns="" val="2027289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i="0">
                <a:latin typeface="Cambria" pitchFamily="18" charset="0"/>
              </a:defRPr>
            </a:lvl1pPr>
          </a:lstStyle>
          <a:p>
            <a:endParaRPr lang="el-GR" dirty="0"/>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i="0">
                <a:latin typeface="Cambria" pitchFamily="18" charset="0"/>
              </a:defRPr>
            </a:lvl1pPr>
          </a:lstStyle>
          <a:p>
            <a:endParaRPr lang="el-GR"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l-GR" dirty="0" err="1" smtClean="0"/>
              <a:t>Click</a:t>
            </a:r>
            <a:r>
              <a:rPr lang="el-GR" dirty="0" smtClean="0"/>
              <a:t> </a:t>
            </a:r>
            <a:r>
              <a:rPr lang="el-GR" dirty="0" err="1" smtClean="0"/>
              <a:t>to</a:t>
            </a:r>
            <a:r>
              <a:rPr lang="el-GR" dirty="0" smtClean="0"/>
              <a:t> </a:t>
            </a:r>
            <a:r>
              <a:rPr lang="el-GR" dirty="0" err="1" smtClean="0"/>
              <a:t>edit</a:t>
            </a:r>
            <a:r>
              <a:rPr lang="el-GR" dirty="0" smtClean="0"/>
              <a:t> </a:t>
            </a:r>
            <a:r>
              <a:rPr lang="el-GR" dirty="0" err="1" smtClean="0"/>
              <a:t>Master</a:t>
            </a:r>
            <a:r>
              <a:rPr lang="el-GR" dirty="0" smtClean="0"/>
              <a:t> </a:t>
            </a:r>
            <a:r>
              <a:rPr lang="el-GR" dirty="0" err="1" smtClean="0"/>
              <a:t>text</a:t>
            </a:r>
            <a:r>
              <a:rPr lang="el-GR" dirty="0" smtClean="0"/>
              <a:t> </a:t>
            </a:r>
            <a:r>
              <a:rPr lang="el-GR" dirty="0" err="1" smtClean="0"/>
              <a:t>styles</a:t>
            </a:r>
            <a:endParaRPr lang="el-GR" dirty="0" smtClean="0"/>
          </a:p>
          <a:p>
            <a:pPr lvl="1"/>
            <a:r>
              <a:rPr lang="el-GR" dirty="0" err="1" smtClean="0"/>
              <a:t>Second</a:t>
            </a:r>
            <a:r>
              <a:rPr lang="el-GR" dirty="0" smtClean="0"/>
              <a:t> </a:t>
            </a:r>
            <a:r>
              <a:rPr lang="el-GR" dirty="0" err="1" smtClean="0"/>
              <a:t>level</a:t>
            </a:r>
            <a:endParaRPr lang="el-GR" dirty="0" smtClean="0"/>
          </a:p>
          <a:p>
            <a:pPr lvl="2"/>
            <a:r>
              <a:rPr lang="el-GR" dirty="0" err="1" smtClean="0"/>
              <a:t>Third</a:t>
            </a:r>
            <a:r>
              <a:rPr lang="el-GR" dirty="0" smtClean="0"/>
              <a:t> </a:t>
            </a:r>
            <a:r>
              <a:rPr lang="el-GR" dirty="0" err="1" smtClean="0"/>
              <a:t>level</a:t>
            </a:r>
            <a:endParaRPr lang="el-GR" dirty="0" smtClean="0"/>
          </a:p>
          <a:p>
            <a:pPr lvl="3"/>
            <a:r>
              <a:rPr lang="el-GR" dirty="0" err="1" smtClean="0"/>
              <a:t>Fourth</a:t>
            </a:r>
            <a:r>
              <a:rPr lang="el-GR" dirty="0" smtClean="0"/>
              <a:t> </a:t>
            </a:r>
            <a:r>
              <a:rPr lang="el-GR" dirty="0" err="1" smtClean="0"/>
              <a:t>level</a:t>
            </a:r>
            <a:endParaRPr lang="el-GR" dirty="0" smtClean="0"/>
          </a:p>
          <a:p>
            <a:pPr lvl="4"/>
            <a:r>
              <a:rPr lang="el-GR" dirty="0" err="1" smtClean="0"/>
              <a:t>Fifth</a:t>
            </a:r>
            <a:r>
              <a:rPr lang="el-GR" dirty="0" smtClean="0"/>
              <a:t> </a:t>
            </a:r>
            <a:r>
              <a:rPr lang="el-GR" dirty="0" err="1" smtClean="0"/>
              <a:t>level</a:t>
            </a:r>
            <a:endParaRPr lang="el-GR" dirty="0" smtClean="0"/>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i="0">
                <a:latin typeface="Cambria" pitchFamily="18" charset="0"/>
              </a:defRPr>
            </a:lvl1pPr>
          </a:lstStyle>
          <a:p>
            <a:endParaRPr lang="el-GR" dirty="0"/>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i="0">
                <a:latin typeface="Cambria" pitchFamily="18" charset="0"/>
              </a:defRPr>
            </a:lvl1pPr>
          </a:lstStyle>
          <a:p>
            <a:fld id="{DC184440-E3BF-4E1F-A328-8F0D143743E5}" type="slidenum">
              <a:rPr lang="el-GR" smtClean="0"/>
              <a:pPr/>
              <a:t>‹N›</a:t>
            </a:fld>
            <a:endParaRPr lang="el-GR" dirty="0"/>
          </a:p>
        </p:txBody>
      </p:sp>
    </p:spTree>
    <p:extLst>
      <p:ext uri="{BB962C8B-B14F-4D97-AF65-F5344CB8AC3E}">
        <p14:creationId xmlns:p14="http://schemas.microsoft.com/office/powerpoint/2010/main" xmlns="" val="2521069394"/>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Cambria" pitchFamily="18" charset="0"/>
        <a:ea typeface="+mn-ea"/>
        <a:cs typeface="+mn-cs"/>
      </a:defRPr>
    </a:lvl1pPr>
    <a:lvl2pPr marL="457200" algn="l" rtl="0" fontAlgn="base">
      <a:spcBef>
        <a:spcPct val="30000"/>
      </a:spcBef>
      <a:spcAft>
        <a:spcPct val="0"/>
      </a:spcAft>
      <a:defRPr sz="1200" kern="1200">
        <a:solidFill>
          <a:schemeClr val="tx1"/>
        </a:solidFill>
        <a:latin typeface="Cambria" pitchFamily="18" charset="0"/>
        <a:ea typeface="+mn-ea"/>
        <a:cs typeface="+mn-cs"/>
      </a:defRPr>
    </a:lvl2pPr>
    <a:lvl3pPr marL="914400" algn="l" rtl="0" fontAlgn="base">
      <a:spcBef>
        <a:spcPct val="30000"/>
      </a:spcBef>
      <a:spcAft>
        <a:spcPct val="0"/>
      </a:spcAft>
      <a:defRPr sz="1200" kern="1200">
        <a:solidFill>
          <a:schemeClr val="tx1"/>
        </a:solidFill>
        <a:latin typeface="Cambria" pitchFamily="18" charset="0"/>
        <a:ea typeface="+mn-ea"/>
        <a:cs typeface="+mn-cs"/>
      </a:defRPr>
    </a:lvl3pPr>
    <a:lvl4pPr marL="1371600" algn="l" rtl="0" fontAlgn="base">
      <a:spcBef>
        <a:spcPct val="30000"/>
      </a:spcBef>
      <a:spcAft>
        <a:spcPct val="0"/>
      </a:spcAft>
      <a:defRPr sz="1200" kern="1200">
        <a:solidFill>
          <a:schemeClr val="tx1"/>
        </a:solidFill>
        <a:latin typeface="Cambria" pitchFamily="18" charset="0"/>
        <a:ea typeface="+mn-ea"/>
        <a:cs typeface="+mn-cs"/>
      </a:defRPr>
    </a:lvl4pPr>
    <a:lvl5pPr marL="1828800" algn="l" rtl="0" fontAlgn="base">
      <a:spcBef>
        <a:spcPct val="30000"/>
      </a:spcBef>
      <a:spcAft>
        <a:spcPct val="0"/>
      </a:spcAft>
      <a:defRPr sz="1200" kern="1200">
        <a:solidFill>
          <a:schemeClr val="tx1"/>
        </a:solidFill>
        <a:latin typeface="Cambri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DC184440-E3BF-4E1F-A328-8F0D143743E5}" type="slidenum">
              <a:rPr lang="el-GR" smtClean="0"/>
              <a:pPr/>
              <a:t>1</a:t>
            </a:fld>
            <a:endParaRPr lang="el-GR" dirty="0"/>
          </a:p>
        </p:txBody>
      </p:sp>
    </p:spTree>
    <p:extLst>
      <p:ext uri="{BB962C8B-B14F-4D97-AF65-F5344CB8AC3E}">
        <p14:creationId xmlns:p14="http://schemas.microsoft.com/office/powerpoint/2010/main" xmlns="" val="3646521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D3E931-F8D8-403D-9F33-99CCF8F05036}" type="slidenum">
              <a:rPr lang="el-GR"/>
              <a:pPr/>
              <a:t>27</a:t>
            </a:fld>
            <a:endParaRPr lang="el-GR"/>
          </a:p>
        </p:txBody>
      </p:sp>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00AA2F-AB32-4D8E-9CB3-B626FFCAB94B}" type="slidenum">
              <a:rPr lang="el-GR"/>
              <a:pPr/>
              <a:t>14</a:t>
            </a:fld>
            <a:endParaRPr lang="el-GR"/>
          </a:p>
        </p:txBody>
      </p:sp>
      <p:sp>
        <p:nvSpPr>
          <p:cNvPr id="461826" name="Rectangle 2"/>
          <p:cNvSpPr>
            <a:spLocks noGrp="1" noRot="1" noChangeAspect="1" noChangeArrowheads="1" noTextEdit="1"/>
          </p:cNvSpPr>
          <p:nvPr>
            <p:ph type="sldImg"/>
          </p:nvPr>
        </p:nvSpPr>
        <p:spPr>
          <a:ln/>
        </p:spPr>
      </p:sp>
      <p:sp>
        <p:nvSpPr>
          <p:cNvPr id="461827" name="Rectangle 3"/>
          <p:cNvSpPr>
            <a:spLocks noGrp="1" noChangeArrowheads="1"/>
          </p:cNvSpPr>
          <p:nvPr>
            <p:ph type="body" idx="1"/>
          </p:nvPr>
        </p:nvSpPr>
        <p:spPr/>
        <p:txBody>
          <a:bodyPr/>
          <a:lstStyle/>
          <a:p>
            <a:endParaRPr lang="el-G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103D65-9544-4691-99E7-4F4240D3F457}" type="slidenum">
              <a:rPr lang="el-GR"/>
              <a:pPr/>
              <a:t>15</a:t>
            </a:fld>
            <a:endParaRPr lang="el-GR"/>
          </a:p>
        </p:txBody>
      </p:sp>
      <p:sp>
        <p:nvSpPr>
          <p:cNvPr id="459778" name="Rectangle 2"/>
          <p:cNvSpPr>
            <a:spLocks noGrp="1" noRot="1" noChangeAspect="1" noChangeArrowheads="1" noTextEdit="1"/>
          </p:cNvSpPr>
          <p:nvPr>
            <p:ph type="sldImg"/>
          </p:nvPr>
        </p:nvSpPr>
        <p:spPr>
          <a:ln/>
        </p:spPr>
      </p:sp>
      <p:sp>
        <p:nvSpPr>
          <p:cNvPr id="45977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B64C7-6FC3-46BF-A85A-4E1D7A5C65CE}" type="slidenum">
              <a:rPr lang="el-GR"/>
              <a:pPr/>
              <a:t>16</a:t>
            </a:fld>
            <a:endParaRPr lang="el-GR"/>
          </a:p>
        </p:txBody>
      </p:sp>
      <p:sp>
        <p:nvSpPr>
          <p:cNvPr id="462850" name="Rectangle 2"/>
          <p:cNvSpPr>
            <a:spLocks noGrp="1" noRot="1" noChangeAspect="1" noChangeArrowheads="1" noTextEdit="1"/>
          </p:cNvSpPr>
          <p:nvPr>
            <p:ph type="sldImg"/>
          </p:nvPr>
        </p:nvSpPr>
        <p:spPr>
          <a:ln/>
        </p:spPr>
      </p:sp>
      <p:sp>
        <p:nvSpPr>
          <p:cNvPr id="46285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F17B1-D808-43CB-84B4-E40EBDFA9258}" type="slidenum">
              <a:rPr lang="el-GR"/>
              <a:pPr/>
              <a:t>17</a:t>
            </a:fld>
            <a:endParaRPr lang="el-GR"/>
          </a:p>
        </p:txBody>
      </p:sp>
      <p:sp>
        <p:nvSpPr>
          <p:cNvPr id="463874" name="Rectangle 2"/>
          <p:cNvSpPr>
            <a:spLocks noGrp="1" noRot="1" noChangeAspect="1" noChangeArrowheads="1" noTextEdit="1"/>
          </p:cNvSpPr>
          <p:nvPr>
            <p:ph type="sldImg"/>
          </p:nvPr>
        </p:nvSpPr>
        <p:spPr>
          <a:ln/>
        </p:spPr>
      </p:sp>
      <p:sp>
        <p:nvSpPr>
          <p:cNvPr id="463875" name="Rectangle 3"/>
          <p:cNvSpPr>
            <a:spLocks noGrp="1" noChangeArrowheads="1"/>
          </p:cNvSpPr>
          <p:nvPr>
            <p:ph type="body" idx="1"/>
          </p:nvPr>
        </p:nvSpPr>
        <p:spPr/>
        <p:txBody>
          <a:bodyPr/>
          <a:lstStyle/>
          <a:p>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A81C6A-7DA4-4C2A-8FC9-7974C8B8C3C5}" type="slidenum">
              <a:rPr lang="el-GR"/>
              <a:pPr/>
              <a:t>18</a:t>
            </a:fld>
            <a:endParaRPr lang="el-GR"/>
          </a:p>
        </p:txBody>
      </p:sp>
      <p:sp>
        <p:nvSpPr>
          <p:cNvPr id="464898" name="Rectangle 2"/>
          <p:cNvSpPr>
            <a:spLocks noGrp="1" noRot="1" noChangeAspect="1" noChangeArrowheads="1" noTextEdit="1"/>
          </p:cNvSpPr>
          <p:nvPr>
            <p:ph type="sldImg"/>
          </p:nvPr>
        </p:nvSpPr>
        <p:spPr>
          <a:ln/>
        </p:spPr>
      </p:sp>
      <p:sp>
        <p:nvSpPr>
          <p:cNvPr id="46489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0E6BBD-46A6-4D0F-BF54-2A5F46384528}" type="slidenum">
              <a:rPr lang="el-GR"/>
              <a:pPr/>
              <a:t>19</a:t>
            </a:fld>
            <a:endParaRPr lang="el-GR"/>
          </a:p>
        </p:txBody>
      </p:sp>
      <p:sp>
        <p:nvSpPr>
          <p:cNvPr id="465922" name="Rectangle 2"/>
          <p:cNvSpPr>
            <a:spLocks noGrp="1" noRot="1" noChangeAspect="1" noChangeArrowheads="1" noTextEdit="1"/>
          </p:cNvSpPr>
          <p:nvPr>
            <p:ph type="sldImg"/>
          </p:nvPr>
        </p:nvSpPr>
        <p:spPr>
          <a:ln/>
        </p:spPr>
      </p:sp>
      <p:sp>
        <p:nvSpPr>
          <p:cNvPr id="46592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F42732-1A2D-403C-BA6C-5454D341D25C}" type="slidenum">
              <a:rPr lang="el-GR"/>
              <a:pPr/>
              <a:t>20</a:t>
            </a:fld>
            <a:endParaRPr lang="el-GR"/>
          </a:p>
        </p:txBody>
      </p:sp>
      <p:sp>
        <p:nvSpPr>
          <p:cNvPr id="466946" name="Rectangle 2"/>
          <p:cNvSpPr>
            <a:spLocks noGrp="1" noRot="1" noChangeAspect="1" noChangeArrowheads="1" noTextEdit="1"/>
          </p:cNvSpPr>
          <p:nvPr>
            <p:ph type="sldImg"/>
          </p:nvPr>
        </p:nvSpPr>
        <p:spPr>
          <a:ln/>
        </p:spPr>
      </p:sp>
      <p:sp>
        <p:nvSpPr>
          <p:cNvPr id="46694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D3E931-F8D8-403D-9F33-99CCF8F05036}" type="slidenum">
              <a:rPr lang="el-GR"/>
              <a:pPr/>
              <a:t>26</a:t>
            </a:fld>
            <a:endParaRPr lang="el-GR"/>
          </a:p>
        </p:txBody>
      </p:sp>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838200" y="2500313"/>
            <a:ext cx="7623175" cy="1752600"/>
          </a:xfrm>
        </p:spPr>
        <p:txBody>
          <a:bodyPr anchor="ctr"/>
          <a:lstStyle>
            <a:lvl1pPr>
              <a:defRPr sz="3600"/>
            </a:lvl1pPr>
          </a:lstStyle>
          <a:p>
            <a:pPr lvl="0"/>
            <a:r>
              <a:rPr lang="en-US" altLang="en-US" noProof="0" smtClean="0"/>
              <a:t>Click to edit Master title style</a:t>
            </a:r>
            <a:endParaRPr lang="el-GR" altLang="en-US" noProof="0" dirty="0" smtClean="0"/>
          </a:p>
        </p:txBody>
      </p:sp>
      <p:sp>
        <p:nvSpPr>
          <p:cNvPr id="50179" name="Rectangle 3"/>
          <p:cNvSpPr>
            <a:spLocks noGrp="1" noChangeArrowheads="1"/>
          </p:cNvSpPr>
          <p:nvPr>
            <p:ph type="subTitle" idx="1"/>
          </p:nvPr>
        </p:nvSpPr>
        <p:spPr>
          <a:xfrm>
            <a:off x="1663700" y="4414838"/>
            <a:ext cx="6870700" cy="1752600"/>
          </a:xfrm>
        </p:spPr>
        <p:txBody>
          <a:bodyPr/>
          <a:lstStyle>
            <a:lvl1pPr marL="0" indent="0">
              <a:buFont typeface="Wingdings" pitchFamily="2" charset="2"/>
              <a:buNone/>
              <a:defRPr/>
            </a:lvl1pPr>
          </a:lstStyle>
          <a:p>
            <a:pPr lvl="0"/>
            <a:r>
              <a:rPr lang="en-US" altLang="en-US" noProof="0" smtClean="0"/>
              <a:t>Click to edit Master subtitle style</a:t>
            </a:r>
            <a:endParaRPr lang="el-GR" altLang="en-US" noProof="0" dirty="0" smtClean="0"/>
          </a:p>
        </p:txBody>
      </p:sp>
      <p:sp>
        <p:nvSpPr>
          <p:cNvPr id="50183" name="Freeform 7"/>
          <p:cNvSpPr>
            <a:spLocks noChangeArrowheads="1"/>
          </p:cNvSpPr>
          <p:nvPr/>
        </p:nvSpPr>
        <p:spPr bwMode="auto">
          <a:xfrm>
            <a:off x="609600" y="236855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38100" cap="flat" cmpd="sng">
            <a:solidFill>
              <a:schemeClr val="accent2"/>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l-GR" dirty="0">
              <a:latin typeface="Cambria" pitchFamily="18" charset="0"/>
            </a:endParaRPr>
          </a:p>
        </p:txBody>
      </p:sp>
      <p:sp>
        <p:nvSpPr>
          <p:cNvPr id="50184" name="Line 8"/>
          <p:cNvSpPr>
            <a:spLocks noChangeShapeType="1"/>
          </p:cNvSpPr>
          <p:nvPr/>
        </p:nvSpPr>
        <p:spPr bwMode="auto">
          <a:xfrm>
            <a:off x="1682750" y="4414838"/>
            <a:ext cx="6810375" cy="0"/>
          </a:xfrm>
          <a:prstGeom prst="line">
            <a:avLst/>
          </a:prstGeom>
          <a:noFill/>
          <a:ln w="38100">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el-GR" dirty="0">
              <a:latin typeface="Cambria"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p:txBody>
          <a:bodyPr/>
          <a:lstStyle>
            <a:lvl1pPr>
              <a:defRPr/>
            </a:lvl1pPr>
          </a:lstStyle>
          <a:p>
            <a:fld id="{3291D597-DF7C-4F16-964F-F6D618F2CB0A}" type="slidenum">
              <a:rPr lang="el-GR" altLang="en-US"/>
              <a:pPr/>
              <a:t>‹N›</a:t>
            </a:fld>
            <a:endParaRPr lang="el-GR" altLang="en-US"/>
          </a:p>
        </p:txBody>
      </p:sp>
    </p:spTree>
    <p:extLst>
      <p:ext uri="{BB962C8B-B14F-4D97-AF65-F5344CB8AC3E}">
        <p14:creationId xmlns:p14="http://schemas.microsoft.com/office/powerpoint/2010/main" xmlns="" val="12746974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50" y="277813"/>
            <a:ext cx="2128838" cy="6097587"/>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346075" y="277813"/>
            <a:ext cx="6238875" cy="6097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p:txBody>
          <a:bodyPr/>
          <a:lstStyle>
            <a:lvl1pPr>
              <a:defRPr/>
            </a:lvl1pPr>
          </a:lstStyle>
          <a:p>
            <a:fld id="{F1AC0829-8B65-46ED-A4EC-9DF36E3142FA}" type="slidenum">
              <a:rPr lang="el-GR" altLang="en-US"/>
              <a:pPr/>
              <a:t>‹N›</a:t>
            </a:fld>
            <a:endParaRPr lang="el-GR" altLang="en-US"/>
          </a:p>
        </p:txBody>
      </p:sp>
    </p:spTree>
    <p:extLst>
      <p:ext uri="{BB962C8B-B14F-4D97-AF65-F5344CB8AC3E}">
        <p14:creationId xmlns:p14="http://schemas.microsoft.com/office/powerpoint/2010/main" xmlns="" val="35285281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5000"/>
              </a:lnSpc>
              <a:defRPr/>
            </a:lvl1pPr>
          </a:lstStyle>
          <a:p>
            <a:r>
              <a:rPr lang="en-US" smtClean="0"/>
              <a:t>Click to edit Master title style</a:t>
            </a:r>
            <a:endParaRPr lang="el-G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Date Placeholder 3"/>
          <p:cNvSpPr>
            <a:spLocks noGrp="1"/>
          </p:cNvSpPr>
          <p:nvPr>
            <p:ph type="dt" sz="half" idx="10"/>
          </p:nvPr>
        </p:nvSpPr>
        <p:spPr/>
        <p:txBody>
          <a:bodyPr/>
          <a:lstStyle>
            <a:lvl1pPr>
              <a:defRPr/>
            </a:lvl1pPr>
          </a:lstStyle>
          <a:p>
            <a:endParaRPr lang="el-GR" altLang="en-US" dirty="0"/>
          </a:p>
        </p:txBody>
      </p:sp>
      <p:sp>
        <p:nvSpPr>
          <p:cNvPr id="5" name="Footer Placeholder 4"/>
          <p:cNvSpPr>
            <a:spLocks noGrp="1"/>
          </p:cNvSpPr>
          <p:nvPr>
            <p:ph type="ftr" sz="quarter" idx="11"/>
          </p:nvPr>
        </p:nvSpPr>
        <p:spPr>
          <a:xfrm>
            <a:off x="3184324" y="6491288"/>
            <a:ext cx="5324475" cy="247650"/>
          </a:xfrm>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a:xfrm>
            <a:off x="8444175" y="6486525"/>
            <a:ext cx="449263" cy="247650"/>
          </a:xfrm>
        </p:spPr>
        <p:txBody>
          <a:bodyPr/>
          <a:lstStyle>
            <a:lvl1pPr>
              <a:defRPr/>
            </a:lvl1pPr>
          </a:lstStyle>
          <a:p>
            <a:fld id="{E2D1EF68-0DF5-4619-8524-0DE3C27F1D23}" type="slidenum">
              <a:rPr lang="el-GR" altLang="en-US"/>
              <a:pPr/>
              <a:t>‹N›</a:t>
            </a:fld>
            <a:endParaRPr lang="el-GR" altLang="en-US"/>
          </a:p>
        </p:txBody>
      </p:sp>
    </p:spTree>
    <p:extLst>
      <p:ext uri="{BB962C8B-B14F-4D97-AF65-F5344CB8AC3E}">
        <p14:creationId xmlns:p14="http://schemas.microsoft.com/office/powerpoint/2010/main" xmlns="" val="7478009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none" baseline="0"/>
            </a:lvl1pPr>
          </a:lstStyle>
          <a:p>
            <a:r>
              <a:rPr lang="en-US" smtClean="0"/>
              <a:t>Click to edit Master title style</a:t>
            </a:r>
            <a:endParaRPr lang="el-G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a:xfrm>
            <a:off x="2966668" y="6491288"/>
            <a:ext cx="5324475" cy="247650"/>
          </a:xfrm>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a:xfrm>
            <a:off x="8392612" y="6486525"/>
            <a:ext cx="449263" cy="247650"/>
          </a:xfrm>
        </p:spPr>
        <p:txBody>
          <a:bodyPr/>
          <a:lstStyle>
            <a:lvl1pPr>
              <a:defRPr/>
            </a:lvl1pPr>
          </a:lstStyle>
          <a:p>
            <a:fld id="{49DE8EC0-6901-4558-B912-D2F855E0E712}" type="slidenum">
              <a:rPr lang="el-GR" altLang="en-US"/>
              <a:pPr/>
              <a:t>‹N›</a:t>
            </a:fld>
            <a:endParaRPr lang="el-GR" altLang="en-US"/>
          </a:p>
        </p:txBody>
      </p:sp>
    </p:spTree>
    <p:extLst>
      <p:ext uri="{BB962C8B-B14F-4D97-AF65-F5344CB8AC3E}">
        <p14:creationId xmlns:p14="http://schemas.microsoft.com/office/powerpoint/2010/main" xmlns="" val="30662151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346075" y="1600200"/>
            <a:ext cx="4183063"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Content Placeholder 3"/>
          <p:cNvSpPr>
            <a:spLocks noGrp="1"/>
          </p:cNvSpPr>
          <p:nvPr>
            <p:ph sz="half" idx="2"/>
          </p:nvPr>
        </p:nvSpPr>
        <p:spPr>
          <a:xfrm>
            <a:off x="4681538" y="1600200"/>
            <a:ext cx="4184650"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A7F0C19B-D918-4E2A-94EF-4FA53CE428BB}" type="slidenum">
              <a:rPr lang="el-GR" altLang="en-US"/>
              <a:pPr/>
              <a:t>‹N›</a:t>
            </a:fld>
            <a:endParaRPr lang="el-GR" altLang="en-US"/>
          </a:p>
        </p:txBody>
      </p:sp>
    </p:spTree>
    <p:extLst>
      <p:ext uri="{BB962C8B-B14F-4D97-AF65-F5344CB8AC3E}">
        <p14:creationId xmlns:p14="http://schemas.microsoft.com/office/powerpoint/2010/main" xmlns="" val="28032003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7" name="Date Placeholder 6"/>
          <p:cNvSpPr>
            <a:spLocks noGrp="1"/>
          </p:cNvSpPr>
          <p:nvPr>
            <p:ph type="dt" sz="half" idx="10"/>
          </p:nvPr>
        </p:nvSpPr>
        <p:spPr/>
        <p:txBody>
          <a:bodyPr/>
          <a:lstStyle>
            <a:lvl1pPr>
              <a:defRPr/>
            </a:lvl1pPr>
          </a:lstStyle>
          <a:p>
            <a:endParaRPr lang="el-GR" altLang="en-US"/>
          </a:p>
        </p:txBody>
      </p:sp>
      <p:sp>
        <p:nvSpPr>
          <p:cNvPr id="8" name="Footer Placeholder 7"/>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9" name="Slide Number Placeholder 8"/>
          <p:cNvSpPr>
            <a:spLocks noGrp="1"/>
          </p:cNvSpPr>
          <p:nvPr>
            <p:ph type="sldNum" sz="quarter" idx="12"/>
          </p:nvPr>
        </p:nvSpPr>
        <p:spPr/>
        <p:txBody>
          <a:bodyPr/>
          <a:lstStyle>
            <a:lvl1pPr>
              <a:defRPr/>
            </a:lvl1pPr>
          </a:lstStyle>
          <a:p>
            <a:fld id="{EA17889B-049A-4DFD-A056-FA2AFA925AD7}" type="slidenum">
              <a:rPr lang="el-GR" altLang="en-US"/>
              <a:pPr/>
              <a:t>‹N›</a:t>
            </a:fld>
            <a:endParaRPr lang="el-GR" altLang="en-US"/>
          </a:p>
        </p:txBody>
      </p:sp>
    </p:spTree>
    <p:extLst>
      <p:ext uri="{BB962C8B-B14F-4D97-AF65-F5344CB8AC3E}">
        <p14:creationId xmlns:p14="http://schemas.microsoft.com/office/powerpoint/2010/main" xmlns="" val="18343449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lvl1pPr>
              <a:defRPr/>
            </a:lvl1pPr>
          </a:lstStyle>
          <a:p>
            <a:endParaRPr lang="el-GR" altLang="en-US"/>
          </a:p>
        </p:txBody>
      </p:sp>
      <p:sp>
        <p:nvSpPr>
          <p:cNvPr id="4" name="Footer Placeholder 3"/>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5" name="Slide Number Placeholder 4"/>
          <p:cNvSpPr>
            <a:spLocks noGrp="1"/>
          </p:cNvSpPr>
          <p:nvPr>
            <p:ph type="sldNum" sz="quarter" idx="12"/>
          </p:nvPr>
        </p:nvSpPr>
        <p:spPr/>
        <p:txBody>
          <a:bodyPr/>
          <a:lstStyle>
            <a:lvl1pPr>
              <a:defRPr/>
            </a:lvl1pPr>
          </a:lstStyle>
          <a:p>
            <a:fld id="{05F71085-7A84-45E3-BA5D-A179BF9C12B4}" type="slidenum">
              <a:rPr lang="el-GR" altLang="en-US"/>
              <a:pPr/>
              <a:t>‹N›</a:t>
            </a:fld>
            <a:endParaRPr lang="el-GR" altLang="en-US"/>
          </a:p>
        </p:txBody>
      </p:sp>
    </p:spTree>
    <p:extLst>
      <p:ext uri="{BB962C8B-B14F-4D97-AF65-F5344CB8AC3E}">
        <p14:creationId xmlns:p14="http://schemas.microsoft.com/office/powerpoint/2010/main" xmlns="" val="1346545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l-GR" altLang="en-US"/>
          </a:p>
        </p:txBody>
      </p:sp>
      <p:sp>
        <p:nvSpPr>
          <p:cNvPr id="3" name="Footer Placeholder 2"/>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4" name="Slide Number Placeholder 3"/>
          <p:cNvSpPr>
            <a:spLocks noGrp="1"/>
          </p:cNvSpPr>
          <p:nvPr>
            <p:ph type="sldNum" sz="quarter" idx="12"/>
          </p:nvPr>
        </p:nvSpPr>
        <p:spPr/>
        <p:txBody>
          <a:bodyPr/>
          <a:lstStyle>
            <a:lvl1pPr>
              <a:defRPr/>
            </a:lvl1pPr>
          </a:lstStyle>
          <a:p>
            <a:fld id="{B714FDDA-659F-4F60-B74C-02A5B7BAA1BE}" type="slidenum">
              <a:rPr lang="el-GR" altLang="en-US"/>
              <a:pPr/>
              <a:t>‹N›</a:t>
            </a:fld>
            <a:endParaRPr lang="el-GR" altLang="en-US"/>
          </a:p>
        </p:txBody>
      </p:sp>
    </p:spTree>
    <p:extLst>
      <p:ext uri="{BB962C8B-B14F-4D97-AF65-F5344CB8AC3E}">
        <p14:creationId xmlns:p14="http://schemas.microsoft.com/office/powerpoint/2010/main" xmlns="" val="35437388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2E88EFD6-46F0-4F4C-A0F8-BBFD66BBDA8E}" type="slidenum">
              <a:rPr lang="el-GR" altLang="en-US"/>
              <a:pPr/>
              <a:t>‹N›</a:t>
            </a:fld>
            <a:endParaRPr lang="el-GR" altLang="en-US"/>
          </a:p>
        </p:txBody>
      </p:sp>
    </p:spTree>
    <p:extLst>
      <p:ext uri="{BB962C8B-B14F-4D97-AF65-F5344CB8AC3E}">
        <p14:creationId xmlns:p14="http://schemas.microsoft.com/office/powerpoint/2010/main" xmlns="" val="30209642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EEEB15A5-9DC7-41DC-9488-80669A2BB3A8}" type="slidenum">
              <a:rPr lang="el-GR" altLang="en-US"/>
              <a:pPr/>
              <a:t>‹N›</a:t>
            </a:fld>
            <a:endParaRPr lang="el-GR" altLang="en-US"/>
          </a:p>
        </p:txBody>
      </p:sp>
    </p:spTree>
    <p:extLst>
      <p:ext uri="{BB962C8B-B14F-4D97-AF65-F5344CB8AC3E}">
        <p14:creationId xmlns:p14="http://schemas.microsoft.com/office/powerpoint/2010/main" xmlns="" val="4059551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bwMode="auto">
          <a:xfrm>
            <a:off x="346075" y="277813"/>
            <a:ext cx="8520113"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l-GR" altLang="en-US" smtClean="0"/>
          </a:p>
        </p:txBody>
      </p:sp>
      <p:sp>
        <p:nvSpPr>
          <p:cNvPr id="49155" name="Rectangle 3"/>
          <p:cNvSpPr>
            <a:spLocks noGrp="1" noChangeArrowheads="1"/>
          </p:cNvSpPr>
          <p:nvPr>
            <p:ph type="body" idx="1"/>
          </p:nvPr>
        </p:nvSpPr>
        <p:spPr bwMode="auto">
          <a:xfrm>
            <a:off x="346075" y="1600200"/>
            <a:ext cx="8520113" cy="477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l-GR" altLang="en-US" dirty="0" smtClean="0"/>
          </a:p>
        </p:txBody>
      </p:sp>
      <p:sp>
        <p:nvSpPr>
          <p:cNvPr id="49156" name="Rectangle 4"/>
          <p:cNvSpPr>
            <a:spLocks noGrp="1" noChangeArrowheads="1"/>
          </p:cNvSpPr>
          <p:nvPr>
            <p:ph type="dt" sz="half" idx="2"/>
          </p:nvPr>
        </p:nvSpPr>
        <p:spPr bwMode="auto">
          <a:xfrm>
            <a:off x="384175" y="6486525"/>
            <a:ext cx="2232025"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i="0">
                <a:latin typeface="Cambria" pitchFamily="18" charset="0"/>
              </a:defRPr>
            </a:lvl1pPr>
          </a:lstStyle>
          <a:p>
            <a:endParaRPr lang="el-GR" altLang="en-US" dirty="0"/>
          </a:p>
        </p:txBody>
      </p:sp>
      <p:sp>
        <p:nvSpPr>
          <p:cNvPr id="49157" name="Rectangle 5"/>
          <p:cNvSpPr>
            <a:spLocks noGrp="1" noChangeArrowheads="1"/>
          </p:cNvSpPr>
          <p:nvPr>
            <p:ph type="ftr" sz="quarter" idx="3"/>
          </p:nvPr>
        </p:nvSpPr>
        <p:spPr bwMode="auto">
          <a:xfrm>
            <a:off x="3054350" y="6491288"/>
            <a:ext cx="5324475"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Cambria" pitchFamily="18" charset="0"/>
              </a:defRPr>
            </a:lvl1pPr>
          </a:lstStyle>
          <a:p>
            <a:r>
              <a:rPr lang="en-GB" altLang="en-US" smtClean="0"/>
              <a:t>D. Koutsoyiannis &amp; A. Montanari, Risks from dismissing stationarity</a:t>
            </a:r>
            <a:endParaRPr lang="el-GR" altLang="en-US" dirty="0"/>
          </a:p>
        </p:txBody>
      </p:sp>
      <p:sp>
        <p:nvSpPr>
          <p:cNvPr id="49158" name="Rectangle 6"/>
          <p:cNvSpPr>
            <a:spLocks noGrp="1" noChangeArrowheads="1"/>
          </p:cNvSpPr>
          <p:nvPr>
            <p:ph type="sldNum" sz="quarter" idx="4"/>
          </p:nvPr>
        </p:nvSpPr>
        <p:spPr bwMode="auto">
          <a:xfrm>
            <a:off x="8242300" y="6486525"/>
            <a:ext cx="449263"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0" i="0">
                <a:latin typeface="Cambria" pitchFamily="18" charset="0"/>
              </a:defRPr>
            </a:lvl1pPr>
          </a:lstStyle>
          <a:p>
            <a:fld id="{98A51356-70BB-43C8-B4D9-4AC5134CEBE5}" type="slidenum">
              <a:rPr lang="el-GR" altLang="en-US" smtClean="0"/>
              <a:pPr/>
              <a:t>‹N›</a:t>
            </a:fld>
            <a:endParaRPr lang="el-GR" altLang="en-US" dirty="0"/>
          </a:p>
        </p:txBody>
      </p:sp>
      <p:sp>
        <p:nvSpPr>
          <p:cNvPr id="49159" name="Freeform 7"/>
          <p:cNvSpPr>
            <a:spLocks noChangeArrowheads="1"/>
          </p:cNvSpPr>
          <p:nvPr/>
        </p:nvSpPr>
        <p:spPr bwMode="auto">
          <a:xfrm>
            <a:off x="268288" y="228600"/>
            <a:ext cx="860425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38100" cap="flat" cmpd="sng">
            <a:solidFill>
              <a:schemeClr val="accent2"/>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l-GR" dirty="0">
              <a:latin typeface="Cambria" pitchFamily="18" charset="0"/>
            </a:endParaRPr>
          </a:p>
        </p:txBody>
      </p:sp>
      <p:sp>
        <p:nvSpPr>
          <p:cNvPr id="49160" name="Line 8"/>
          <p:cNvSpPr>
            <a:spLocks noChangeShapeType="1"/>
          </p:cNvSpPr>
          <p:nvPr/>
        </p:nvSpPr>
        <p:spPr bwMode="auto">
          <a:xfrm>
            <a:off x="357188" y="6415088"/>
            <a:ext cx="8526462" cy="1587"/>
          </a:xfrm>
          <a:prstGeom prst="line">
            <a:avLst/>
          </a:prstGeom>
          <a:noFill/>
          <a:ln w="38100">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el-GR" dirty="0">
              <a:latin typeface="Cambria" pitchFamily="18" charset="0"/>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hdr="0" dt="0"/>
  <p:txStyles>
    <p:titleStyle>
      <a:lvl1pPr algn="l" rtl="0" eaLnBrk="1" fontAlgn="base" hangingPunct="1">
        <a:spcBef>
          <a:spcPct val="0"/>
        </a:spcBef>
        <a:spcAft>
          <a:spcPct val="0"/>
        </a:spcAft>
        <a:defRPr sz="3200">
          <a:solidFill>
            <a:srgbClr val="B40000"/>
          </a:solidFill>
          <a:latin typeface="Cambria" pitchFamily="18" charset="0"/>
          <a:ea typeface="+mj-ea"/>
          <a:cs typeface="+mj-cs"/>
        </a:defRPr>
      </a:lvl1pPr>
      <a:lvl2pPr algn="l" rtl="0" eaLnBrk="1" fontAlgn="base" hangingPunct="1">
        <a:spcBef>
          <a:spcPct val="0"/>
        </a:spcBef>
        <a:spcAft>
          <a:spcPct val="0"/>
        </a:spcAft>
        <a:defRPr sz="3200">
          <a:solidFill>
            <a:srgbClr val="B40000"/>
          </a:solidFill>
          <a:latin typeface="Calibri" pitchFamily="34" charset="0"/>
        </a:defRPr>
      </a:lvl2pPr>
      <a:lvl3pPr algn="l" rtl="0" eaLnBrk="1" fontAlgn="base" hangingPunct="1">
        <a:spcBef>
          <a:spcPct val="0"/>
        </a:spcBef>
        <a:spcAft>
          <a:spcPct val="0"/>
        </a:spcAft>
        <a:defRPr sz="3200">
          <a:solidFill>
            <a:srgbClr val="B40000"/>
          </a:solidFill>
          <a:latin typeface="Calibri" pitchFamily="34" charset="0"/>
        </a:defRPr>
      </a:lvl3pPr>
      <a:lvl4pPr algn="l" rtl="0" eaLnBrk="1" fontAlgn="base" hangingPunct="1">
        <a:spcBef>
          <a:spcPct val="0"/>
        </a:spcBef>
        <a:spcAft>
          <a:spcPct val="0"/>
        </a:spcAft>
        <a:defRPr sz="3200">
          <a:solidFill>
            <a:srgbClr val="B40000"/>
          </a:solidFill>
          <a:latin typeface="Calibri" pitchFamily="34" charset="0"/>
        </a:defRPr>
      </a:lvl4pPr>
      <a:lvl5pPr algn="l" rtl="0" eaLnBrk="1" fontAlgn="base" hangingPunct="1">
        <a:spcBef>
          <a:spcPct val="0"/>
        </a:spcBef>
        <a:spcAft>
          <a:spcPct val="0"/>
        </a:spcAft>
        <a:defRPr sz="3200">
          <a:solidFill>
            <a:srgbClr val="B40000"/>
          </a:solidFill>
          <a:latin typeface="Calibri" pitchFamily="34" charset="0"/>
        </a:defRPr>
      </a:lvl5pPr>
      <a:lvl6pPr marL="457200" algn="l" rtl="0" eaLnBrk="1" fontAlgn="base" hangingPunct="1">
        <a:spcBef>
          <a:spcPct val="0"/>
        </a:spcBef>
        <a:spcAft>
          <a:spcPct val="0"/>
        </a:spcAft>
        <a:defRPr sz="3200">
          <a:solidFill>
            <a:srgbClr val="B40000"/>
          </a:solidFill>
          <a:latin typeface="Calibri" pitchFamily="34" charset="0"/>
        </a:defRPr>
      </a:lvl6pPr>
      <a:lvl7pPr marL="914400" algn="l" rtl="0" eaLnBrk="1" fontAlgn="base" hangingPunct="1">
        <a:spcBef>
          <a:spcPct val="0"/>
        </a:spcBef>
        <a:spcAft>
          <a:spcPct val="0"/>
        </a:spcAft>
        <a:defRPr sz="3200">
          <a:solidFill>
            <a:srgbClr val="B40000"/>
          </a:solidFill>
          <a:latin typeface="Calibri" pitchFamily="34" charset="0"/>
        </a:defRPr>
      </a:lvl7pPr>
      <a:lvl8pPr marL="1371600" algn="l" rtl="0" eaLnBrk="1" fontAlgn="base" hangingPunct="1">
        <a:spcBef>
          <a:spcPct val="0"/>
        </a:spcBef>
        <a:spcAft>
          <a:spcPct val="0"/>
        </a:spcAft>
        <a:defRPr sz="3200">
          <a:solidFill>
            <a:srgbClr val="B40000"/>
          </a:solidFill>
          <a:latin typeface="Calibri" pitchFamily="34" charset="0"/>
        </a:defRPr>
      </a:lvl8pPr>
      <a:lvl9pPr marL="1828800" algn="l" rtl="0" eaLnBrk="1" fontAlgn="base" hangingPunct="1">
        <a:spcBef>
          <a:spcPct val="0"/>
        </a:spcBef>
        <a:spcAft>
          <a:spcPct val="0"/>
        </a:spcAft>
        <a:defRPr sz="3200">
          <a:solidFill>
            <a:srgbClr val="B40000"/>
          </a:solidFill>
          <a:latin typeface="Calibri" pitchFamily="34" charset="0"/>
        </a:defRPr>
      </a:lvl9pPr>
    </p:titleStyle>
    <p:bodyStyle>
      <a:lvl1pPr marL="342900" indent="-342900" algn="l" rtl="0" eaLnBrk="1" fontAlgn="base" hangingPunct="1">
        <a:lnSpc>
          <a:spcPct val="95000"/>
        </a:lnSpc>
        <a:spcBef>
          <a:spcPts val="500"/>
        </a:spcBef>
        <a:spcAft>
          <a:spcPct val="0"/>
        </a:spcAft>
        <a:buClr>
          <a:schemeClr val="accent1"/>
        </a:buClr>
        <a:buSzPct val="65000"/>
        <a:buFont typeface="Wingdings" pitchFamily="2" charset="2"/>
        <a:buChar char="n"/>
        <a:defRPr sz="2400">
          <a:solidFill>
            <a:schemeClr val="tx1"/>
          </a:solidFill>
          <a:latin typeface="Cambria" pitchFamily="18" charset="0"/>
          <a:ea typeface="+mn-ea"/>
          <a:cs typeface="+mn-cs"/>
        </a:defRPr>
      </a:lvl1pPr>
      <a:lvl2pPr marL="669925" indent="-325438" algn="l" rtl="0" eaLnBrk="1" fontAlgn="base" hangingPunct="1">
        <a:lnSpc>
          <a:spcPct val="95000"/>
        </a:lnSpc>
        <a:spcBef>
          <a:spcPts val="500"/>
        </a:spcBef>
        <a:spcAft>
          <a:spcPct val="0"/>
        </a:spcAft>
        <a:buClr>
          <a:schemeClr val="accent2"/>
        </a:buClr>
        <a:buSzPct val="60000"/>
        <a:buFont typeface="Wingdings" pitchFamily="2" charset="2"/>
        <a:buChar char="q"/>
        <a:defRPr sz="2400">
          <a:solidFill>
            <a:schemeClr val="tx1"/>
          </a:solidFill>
          <a:latin typeface="Cambria" pitchFamily="18" charset="0"/>
        </a:defRPr>
      </a:lvl2pPr>
      <a:lvl3pPr marL="1022350" indent="-350838" algn="l" rtl="0" eaLnBrk="1" fontAlgn="base" hangingPunct="1">
        <a:lnSpc>
          <a:spcPct val="95000"/>
        </a:lnSpc>
        <a:spcBef>
          <a:spcPts val="500"/>
        </a:spcBef>
        <a:spcAft>
          <a:spcPct val="0"/>
        </a:spcAft>
        <a:buClr>
          <a:schemeClr val="accent1"/>
        </a:buClr>
        <a:buSzPct val="65000"/>
        <a:buFont typeface="Wingdings" pitchFamily="2" charset="2"/>
        <a:buChar char="n"/>
        <a:defRPr sz="2400">
          <a:solidFill>
            <a:schemeClr val="tx1"/>
          </a:solidFill>
          <a:latin typeface="Cambria" pitchFamily="18" charset="0"/>
        </a:defRPr>
      </a:lvl3pPr>
      <a:lvl4pPr marL="1339850" indent="-315913" algn="l" rtl="0" eaLnBrk="1" fontAlgn="base" hangingPunct="1">
        <a:lnSpc>
          <a:spcPct val="95000"/>
        </a:lnSpc>
        <a:spcBef>
          <a:spcPts val="500"/>
        </a:spcBef>
        <a:spcAft>
          <a:spcPct val="0"/>
        </a:spcAft>
        <a:buClr>
          <a:schemeClr val="accent2"/>
        </a:buClr>
        <a:buSzPct val="70000"/>
        <a:buFont typeface="Wingdings" pitchFamily="2" charset="2"/>
        <a:buChar char="q"/>
        <a:defRPr sz="2400">
          <a:solidFill>
            <a:schemeClr val="tx1"/>
          </a:solidFill>
          <a:latin typeface="Cambria" pitchFamily="18" charset="0"/>
        </a:defRPr>
      </a:lvl4pPr>
      <a:lvl5pPr marL="1681163" indent="-339725" algn="l" rtl="0" eaLnBrk="1" fontAlgn="base" hangingPunct="1">
        <a:lnSpc>
          <a:spcPct val="95000"/>
        </a:lnSpc>
        <a:spcBef>
          <a:spcPts val="500"/>
        </a:spcBef>
        <a:spcAft>
          <a:spcPct val="0"/>
        </a:spcAft>
        <a:buClr>
          <a:schemeClr val="accent1"/>
        </a:buClr>
        <a:buSzPct val="75000"/>
        <a:buFont typeface="Wingdings" pitchFamily="2" charset="2"/>
        <a:buChar char="§"/>
        <a:defRPr sz="2400">
          <a:solidFill>
            <a:schemeClr val="tx1"/>
          </a:solidFill>
          <a:latin typeface="Cambria" pitchFamily="18" charset="0"/>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500313"/>
            <a:ext cx="7623175" cy="1752600"/>
          </a:xfrm>
        </p:spPr>
        <p:txBody>
          <a:bodyPr/>
          <a:lstStyle/>
          <a:p>
            <a:r>
              <a:rPr lang="en-US" b="1" dirty="0" smtClean="0"/>
              <a:t>A Stationary Theory for Modeling Climate Change: </a:t>
            </a:r>
            <a:r>
              <a:rPr lang="en-US" b="1" dirty="0" err="1" smtClean="0"/>
              <a:t>Stationarity</a:t>
            </a:r>
            <a:r>
              <a:rPr lang="en-US" b="1" dirty="0" smtClean="0"/>
              <a:t> is </a:t>
            </a:r>
            <a:r>
              <a:rPr lang="en-US" b="1" dirty="0" smtClean="0"/>
              <a:t>Immortal!</a:t>
            </a:r>
            <a:endParaRPr lang="en-GB" b="1" dirty="0"/>
          </a:p>
        </p:txBody>
      </p:sp>
      <p:sp>
        <p:nvSpPr>
          <p:cNvPr id="3" name="Subtitle 2"/>
          <p:cNvSpPr>
            <a:spLocks noGrp="1"/>
          </p:cNvSpPr>
          <p:nvPr>
            <p:ph type="subTitle" idx="1"/>
          </p:nvPr>
        </p:nvSpPr>
        <p:spPr>
          <a:xfrm>
            <a:off x="1600199" y="4414838"/>
            <a:ext cx="7290436" cy="1752600"/>
          </a:xfrm>
        </p:spPr>
        <p:txBody>
          <a:bodyPr/>
          <a:lstStyle/>
          <a:p>
            <a:pPr>
              <a:lnSpc>
                <a:spcPct val="100000"/>
              </a:lnSpc>
            </a:pPr>
            <a:r>
              <a:rPr lang="en-GB" dirty="0" smtClean="0">
                <a:solidFill>
                  <a:prstClr val="black"/>
                </a:solidFill>
              </a:rPr>
              <a:t>Alberto Montanari</a:t>
            </a:r>
            <a:br>
              <a:rPr lang="en-GB" dirty="0" smtClean="0">
                <a:solidFill>
                  <a:prstClr val="black"/>
                </a:solidFill>
              </a:rPr>
            </a:br>
            <a:r>
              <a:rPr lang="en-US" dirty="0" smtClean="0">
                <a:solidFill>
                  <a:prstClr val="black"/>
                </a:solidFill>
              </a:rPr>
              <a:t>University of Bologna, Italy (alberto.montanari@unibo.it)</a:t>
            </a:r>
            <a:r>
              <a:rPr lang="en-GB" dirty="0" smtClean="0">
                <a:solidFill>
                  <a:prstClr val="black"/>
                </a:solidFill>
              </a:rPr>
              <a:t> </a:t>
            </a:r>
          </a:p>
          <a:p>
            <a:pPr>
              <a:lnSpc>
                <a:spcPct val="100000"/>
              </a:lnSpc>
            </a:pPr>
            <a:r>
              <a:rPr lang="en-GB" noProof="0" dirty="0" smtClean="0"/>
              <a:t>Demetris Koutsoyiannis</a:t>
            </a:r>
            <a:br>
              <a:rPr lang="en-GB" noProof="0" dirty="0" smtClean="0"/>
            </a:br>
            <a:r>
              <a:rPr lang="en-GB" sz="2000" noProof="0" dirty="0" smtClean="0"/>
              <a:t>National Technical University of Athens, Greece (dk@itia.ntua.gr) </a:t>
            </a:r>
            <a:r>
              <a:rPr lang="it-IT" dirty="0" smtClean="0"/>
              <a:t/>
            </a:r>
            <a:br>
              <a:rPr lang="it-IT" dirty="0" smtClean="0"/>
            </a:br>
            <a:r>
              <a:rPr lang="it-IT" dirty="0" smtClean="0"/>
              <a:t> </a:t>
            </a:r>
            <a:endParaRPr lang="en-GB" noProof="0" dirty="0"/>
          </a:p>
        </p:txBody>
      </p:sp>
      <p:sp>
        <p:nvSpPr>
          <p:cNvPr id="5" name="Rectangle 5"/>
          <p:cNvSpPr>
            <a:spLocks noChangeArrowheads="1"/>
          </p:cNvSpPr>
          <p:nvPr/>
        </p:nvSpPr>
        <p:spPr bwMode="auto">
          <a:xfrm>
            <a:off x="1600863" y="6452127"/>
            <a:ext cx="5124450" cy="366713"/>
          </a:xfrm>
          <a:prstGeom prst="rect">
            <a:avLst/>
          </a:prstGeom>
          <a:solidFill>
            <a:srgbClr val="666699">
              <a:alpha val="37000"/>
            </a:srgbClr>
          </a:solidFill>
          <a:ln w="9525" algn="ctr">
            <a:solidFill>
              <a:srgbClr val="3E408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marL="0" marR="0" lvl="0" indent="0" algn="l" defTabSz="914400" eaLnBrk="1" fontAlgn="auto" latinLnBrk="0" hangingPunct="1">
              <a:lnSpc>
                <a:spcPct val="9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Cambria" pitchFamily="18" charset="0"/>
                <a:cs typeface="Tahoma" pitchFamily="34" charset="0"/>
              </a:rPr>
              <a:t>Presentation available online: www.</a:t>
            </a:r>
            <a:r>
              <a:rPr kumimoji="0" lang="it-IT" sz="1600" b="0" i="0" u="none" strike="noStrike" kern="0" cap="none" spc="0" normalizeH="0" baseline="0" noProof="0" dirty="0" err="1" smtClean="0">
                <a:ln>
                  <a:noFill/>
                </a:ln>
                <a:solidFill>
                  <a:srgbClr val="000000"/>
                </a:solidFill>
                <a:effectLst/>
                <a:uLnTx/>
                <a:uFillTx/>
                <a:latin typeface="Cambria" pitchFamily="18" charset="0"/>
                <a:cs typeface="Tahoma" pitchFamily="34" charset="0"/>
              </a:rPr>
              <a:t>albertomontanari.it</a:t>
            </a:r>
            <a:endParaRPr kumimoji="0" lang="el-GR" sz="1600" b="0" i="0" u="none" strike="noStrike" kern="0" cap="none" spc="0" normalizeH="0" baseline="0" noProof="0" dirty="0" smtClean="0">
              <a:ln>
                <a:noFill/>
              </a:ln>
              <a:solidFill>
                <a:srgbClr val="000000"/>
              </a:solidFill>
              <a:effectLst/>
              <a:uLnTx/>
              <a:uFillTx/>
              <a:latin typeface="Cambria" pitchFamily="18" charset="0"/>
              <a:cs typeface="Tahoma" pitchFamily="34" charset="0"/>
            </a:endParaRPr>
          </a:p>
        </p:txBody>
      </p:sp>
      <p:pic>
        <p:nvPicPr>
          <p:cNvPr id="6" name="Picture 6" descr="emp2"/>
          <p:cNvPicPr>
            <a:picLocks noChangeAspect="1" noChangeArrowheads="1"/>
          </p:cNvPicPr>
          <p:nvPr/>
        </p:nvPicPr>
        <p:blipFill>
          <a:blip r:embed="rId3" cstate="print">
            <a:lum contrast="42000"/>
            <a:extLst>
              <a:ext uri="{28A0092B-C50C-407E-A947-70E740481C1C}">
                <a14:useLocalDpi xmlns:a14="http://schemas.microsoft.com/office/drawing/2010/main" xmlns="" val="0"/>
              </a:ext>
            </a:extLst>
          </a:blip>
          <a:srcRect/>
          <a:stretch>
            <a:fillRect/>
          </a:stretch>
        </p:blipFill>
        <p:spPr bwMode="auto">
          <a:xfrm>
            <a:off x="997998" y="5681260"/>
            <a:ext cx="562991" cy="609577"/>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p:cNvPicPr>
            <a:picLocks noChangeAspect="1" noChangeArrowheads="1"/>
          </p:cNvPicPr>
          <p:nvPr/>
        </p:nvPicPr>
        <p:blipFill>
          <a:blip r:embed="rId4" cstate="print"/>
          <a:srcRect/>
          <a:stretch>
            <a:fillRect/>
          </a:stretch>
        </p:blipFill>
        <p:spPr bwMode="auto">
          <a:xfrm>
            <a:off x="981278" y="4587663"/>
            <a:ext cx="562590" cy="547687"/>
          </a:xfrm>
          <a:prstGeom prst="rect">
            <a:avLst/>
          </a:prstGeom>
          <a:noFill/>
          <a:ln w="9525">
            <a:noFill/>
            <a:miter lim="800000"/>
            <a:headEnd/>
            <a:tailEnd/>
          </a:ln>
          <a:effectLst/>
        </p:spPr>
      </p:pic>
      <p:pic>
        <p:nvPicPr>
          <p:cNvPr id="33793" name="Picture 1"/>
          <p:cNvPicPr>
            <a:picLocks noChangeAspect="1" noChangeArrowheads="1"/>
          </p:cNvPicPr>
          <p:nvPr/>
        </p:nvPicPr>
        <p:blipFill>
          <a:blip r:embed="rId5" cstate="print"/>
          <a:srcRect/>
          <a:stretch>
            <a:fillRect/>
          </a:stretch>
        </p:blipFill>
        <p:spPr bwMode="auto">
          <a:xfrm>
            <a:off x="595455" y="290062"/>
            <a:ext cx="1647825" cy="1562100"/>
          </a:xfrm>
          <a:prstGeom prst="rect">
            <a:avLst/>
          </a:prstGeom>
          <a:noFill/>
          <a:ln w="9525">
            <a:noFill/>
            <a:miter lim="800000"/>
            <a:headEnd/>
            <a:tailEnd/>
          </a:ln>
          <a:effectLst/>
        </p:spPr>
      </p:pic>
      <p:pic>
        <p:nvPicPr>
          <p:cNvPr id="33794" name="Picture 2"/>
          <p:cNvPicPr>
            <a:picLocks noChangeAspect="1" noChangeArrowheads="1"/>
          </p:cNvPicPr>
          <p:nvPr/>
        </p:nvPicPr>
        <p:blipFill>
          <a:blip r:embed="rId6" cstate="print"/>
          <a:srcRect/>
          <a:stretch>
            <a:fillRect/>
          </a:stretch>
        </p:blipFill>
        <p:spPr bwMode="auto">
          <a:xfrm>
            <a:off x="2309315" y="244413"/>
            <a:ext cx="4323497" cy="940213"/>
          </a:xfrm>
          <a:prstGeom prst="rect">
            <a:avLst/>
          </a:prstGeom>
          <a:noFill/>
          <a:ln w="9525">
            <a:noFill/>
            <a:miter lim="800000"/>
            <a:headEnd/>
            <a:tailEnd/>
          </a:ln>
          <a:effectLst/>
        </p:spPr>
      </p:pic>
      <p:pic>
        <p:nvPicPr>
          <p:cNvPr id="33795" name="Picture 3"/>
          <p:cNvPicPr>
            <a:picLocks noChangeAspect="1" noChangeArrowheads="1"/>
          </p:cNvPicPr>
          <p:nvPr/>
        </p:nvPicPr>
        <p:blipFill>
          <a:blip r:embed="rId7" cstate="print"/>
          <a:srcRect/>
          <a:stretch>
            <a:fillRect/>
          </a:stretch>
        </p:blipFill>
        <p:spPr bwMode="auto">
          <a:xfrm>
            <a:off x="7036700" y="314941"/>
            <a:ext cx="857250" cy="857250"/>
          </a:xfrm>
          <a:prstGeom prst="rect">
            <a:avLst/>
          </a:prstGeom>
          <a:solidFill>
            <a:schemeClr val="accent1"/>
          </a:solidFill>
          <a:ln w="9525">
            <a:noFill/>
            <a:miter lim="800000"/>
            <a:headEnd/>
            <a:tailEnd/>
          </a:ln>
          <a:effectLst/>
        </p:spPr>
      </p:pic>
      <p:pic>
        <p:nvPicPr>
          <p:cNvPr id="33796" name="Picture 4"/>
          <p:cNvPicPr>
            <a:picLocks noChangeAspect="1" noChangeArrowheads="1"/>
          </p:cNvPicPr>
          <p:nvPr/>
        </p:nvPicPr>
        <p:blipFill>
          <a:blip r:embed="rId8" cstate="print"/>
          <a:srcRect/>
          <a:stretch>
            <a:fillRect/>
          </a:stretch>
        </p:blipFill>
        <p:spPr bwMode="auto">
          <a:xfrm>
            <a:off x="6234682" y="1295732"/>
            <a:ext cx="2543175" cy="533400"/>
          </a:xfrm>
          <a:prstGeom prst="rect">
            <a:avLst/>
          </a:prstGeom>
          <a:noFill/>
          <a:ln w="9525">
            <a:noFill/>
            <a:miter lim="800000"/>
            <a:headEnd/>
            <a:tailEnd/>
          </a:ln>
          <a:effectLst/>
        </p:spPr>
      </p:pic>
    </p:spTree>
    <p:extLst>
      <p:ext uri="{BB962C8B-B14F-4D97-AF65-F5344CB8AC3E}">
        <p14:creationId xmlns:p14="http://schemas.microsoft.com/office/powerpoint/2010/main" xmlns="" val="4215249960"/>
      </p:ext>
    </p:extLst>
  </p:cSld>
  <p:clrMapOvr>
    <a:masterClrMapping/>
  </p:clrMapOvr>
  <mc:AlternateContent xmlns:mc="http://schemas.openxmlformats.org/markup-compatibility/2006">
    <mc:Choice xmlns:p14="http://schemas.microsoft.com/office/powerpoint/2010/main" xmlns="" Requires="p14">
      <p:transition spd="slow" p14:dur="2000" advTm="1088"/>
    </mc:Choice>
    <mc:Fallback>
      <p:transition spd="slow" advTm="1088"/>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stationarity</a:t>
            </a:r>
            <a:endParaRPr lang="el-GR" dirty="0"/>
          </a:p>
        </p:txBody>
      </p:sp>
      <p:sp>
        <p:nvSpPr>
          <p:cNvPr id="3" name="Content Placeholder 2"/>
          <p:cNvSpPr>
            <a:spLocks noGrp="1"/>
          </p:cNvSpPr>
          <p:nvPr>
            <p:ph idx="1"/>
          </p:nvPr>
        </p:nvSpPr>
        <p:spPr>
          <a:xfrm>
            <a:off x="346075" y="804333"/>
            <a:ext cx="8520113" cy="5308600"/>
          </a:xfrm>
        </p:spPr>
        <p:txBody>
          <a:bodyPr/>
          <a:lstStyle/>
          <a:p>
            <a:pPr>
              <a:lnSpc>
                <a:spcPct val="93000"/>
              </a:lnSpc>
              <a:spcBef>
                <a:spcPts val="300"/>
              </a:spcBef>
            </a:pPr>
            <a:r>
              <a:rPr lang="en-GB" dirty="0"/>
              <a:t>Kolmogorov (</a:t>
            </a:r>
            <a:r>
              <a:rPr lang="en-GB" dirty="0" smtClean="0"/>
              <a:t>1938) gave a concise </a:t>
            </a:r>
            <a:r>
              <a:rPr lang="en-GB" dirty="0"/>
              <a:t>presentation </a:t>
            </a:r>
            <a:r>
              <a:rPr lang="en-GB" dirty="0" smtClean="0"/>
              <a:t>of the definition as </a:t>
            </a:r>
            <a:r>
              <a:rPr lang="en-GB" dirty="0"/>
              <a:t>follows</a:t>
            </a:r>
            <a:r>
              <a:rPr lang="en-GB" dirty="0" smtClean="0"/>
              <a:t>:</a:t>
            </a:r>
          </a:p>
          <a:p>
            <a:pPr marL="679450" lvl="2" indent="0">
              <a:lnSpc>
                <a:spcPct val="93000"/>
              </a:lnSpc>
              <a:spcBef>
                <a:spcPts val="300"/>
              </a:spcBef>
              <a:buNone/>
            </a:pPr>
            <a:r>
              <a:rPr lang="en-US" dirty="0" smtClean="0">
                <a:solidFill>
                  <a:srgbClr val="006600"/>
                </a:solidFill>
              </a:rPr>
              <a:t>a </a:t>
            </a:r>
            <a:r>
              <a:rPr lang="en-US" dirty="0">
                <a:solidFill>
                  <a:srgbClr val="006600"/>
                </a:solidFill>
              </a:rPr>
              <a:t>stationary stochastic process </a:t>
            </a:r>
            <a:r>
              <a:rPr lang="en-US" dirty="0" smtClean="0">
                <a:solidFill>
                  <a:srgbClr val="006600"/>
                </a:solidFill>
              </a:rPr>
              <a:t>[…] </a:t>
            </a:r>
            <a:r>
              <a:rPr lang="en-US" dirty="0">
                <a:solidFill>
                  <a:srgbClr val="006600"/>
                </a:solidFill>
              </a:rPr>
              <a:t>is a set of random variables </a:t>
            </a:r>
            <a:r>
              <a:rPr lang="en-US" i="1" dirty="0" err="1">
                <a:solidFill>
                  <a:srgbClr val="006600"/>
                </a:solidFill>
              </a:rPr>
              <a:t>x</a:t>
            </a:r>
            <a:r>
              <a:rPr lang="en-US" i="1" baseline="-25000" dirty="0" err="1">
                <a:solidFill>
                  <a:srgbClr val="006600"/>
                </a:solidFill>
              </a:rPr>
              <a:t>t</a:t>
            </a:r>
            <a:r>
              <a:rPr lang="en-US" dirty="0">
                <a:solidFill>
                  <a:srgbClr val="006600"/>
                </a:solidFill>
              </a:rPr>
              <a:t> depending on the parameter </a:t>
            </a:r>
            <a:r>
              <a:rPr lang="en-US" i="1" dirty="0">
                <a:solidFill>
                  <a:srgbClr val="006600"/>
                </a:solidFill>
              </a:rPr>
              <a:t>t</a:t>
            </a:r>
            <a:r>
              <a:rPr lang="en-US" dirty="0">
                <a:solidFill>
                  <a:srgbClr val="006600"/>
                </a:solidFill>
              </a:rPr>
              <a:t>, −∞ &lt; </a:t>
            </a:r>
            <a:r>
              <a:rPr lang="en-US" i="1" dirty="0">
                <a:solidFill>
                  <a:srgbClr val="006600"/>
                </a:solidFill>
              </a:rPr>
              <a:t>t</a:t>
            </a:r>
            <a:r>
              <a:rPr lang="en-US" dirty="0">
                <a:solidFill>
                  <a:srgbClr val="006600"/>
                </a:solidFill>
              </a:rPr>
              <a:t> &lt; +∞, such that the distributions of the systems </a:t>
            </a:r>
          </a:p>
          <a:p>
            <a:pPr marL="327025" lvl="1" indent="0" algn="ctr">
              <a:lnSpc>
                <a:spcPct val="93000"/>
              </a:lnSpc>
              <a:spcBef>
                <a:spcPts val="300"/>
              </a:spcBef>
              <a:buNone/>
            </a:pPr>
            <a:r>
              <a:rPr lang="en-GB" dirty="0">
                <a:solidFill>
                  <a:srgbClr val="006600"/>
                </a:solidFill>
              </a:rPr>
              <a:t>(</a:t>
            </a:r>
            <a:r>
              <a:rPr lang="en-GB" i="1" dirty="0">
                <a:solidFill>
                  <a:srgbClr val="006600"/>
                </a:solidFill>
              </a:rPr>
              <a:t>x</a:t>
            </a:r>
            <a:r>
              <a:rPr lang="en-GB" i="1" baseline="-25000" dirty="0">
                <a:solidFill>
                  <a:srgbClr val="006600"/>
                </a:solidFill>
              </a:rPr>
              <a:t>t</a:t>
            </a:r>
            <a:r>
              <a:rPr lang="en-GB" sz="2000" baseline="-46000" dirty="0">
                <a:solidFill>
                  <a:srgbClr val="006600"/>
                </a:solidFill>
              </a:rPr>
              <a:t>1</a:t>
            </a:r>
            <a:r>
              <a:rPr lang="en-GB" dirty="0">
                <a:solidFill>
                  <a:srgbClr val="006600"/>
                </a:solidFill>
              </a:rPr>
              <a:t>, </a:t>
            </a:r>
            <a:r>
              <a:rPr lang="en-GB" i="1" dirty="0">
                <a:solidFill>
                  <a:srgbClr val="006600"/>
                </a:solidFill>
              </a:rPr>
              <a:t>x</a:t>
            </a:r>
            <a:r>
              <a:rPr lang="en-GB" i="1" baseline="-25000" dirty="0">
                <a:solidFill>
                  <a:srgbClr val="006600"/>
                </a:solidFill>
              </a:rPr>
              <a:t>t</a:t>
            </a:r>
            <a:r>
              <a:rPr lang="en-GB" sz="2000" baseline="-46000" dirty="0">
                <a:solidFill>
                  <a:srgbClr val="006600"/>
                </a:solidFill>
              </a:rPr>
              <a:t>2</a:t>
            </a:r>
            <a:r>
              <a:rPr lang="en-GB" dirty="0">
                <a:solidFill>
                  <a:srgbClr val="006600"/>
                </a:solidFill>
              </a:rPr>
              <a:t>, …, </a:t>
            </a:r>
            <a:r>
              <a:rPr lang="en-GB" i="1" dirty="0" err="1">
                <a:solidFill>
                  <a:srgbClr val="006600"/>
                </a:solidFill>
              </a:rPr>
              <a:t>x</a:t>
            </a:r>
            <a:r>
              <a:rPr lang="en-GB" i="1" baseline="-25000" dirty="0" err="1">
                <a:solidFill>
                  <a:srgbClr val="006600"/>
                </a:solidFill>
              </a:rPr>
              <a:t>t</a:t>
            </a:r>
            <a:r>
              <a:rPr lang="en-GB" sz="2000" i="1" baseline="-46000" dirty="0" err="1">
                <a:solidFill>
                  <a:srgbClr val="006600"/>
                </a:solidFill>
              </a:rPr>
              <a:t>n</a:t>
            </a:r>
            <a:r>
              <a:rPr lang="en-GB" dirty="0">
                <a:solidFill>
                  <a:srgbClr val="006600"/>
                </a:solidFill>
              </a:rPr>
              <a:t>) and (</a:t>
            </a:r>
            <a:r>
              <a:rPr lang="en-GB" i="1" dirty="0">
                <a:solidFill>
                  <a:srgbClr val="006600"/>
                </a:solidFill>
              </a:rPr>
              <a:t>x</a:t>
            </a:r>
            <a:r>
              <a:rPr lang="en-GB" i="1" baseline="-25000" dirty="0">
                <a:solidFill>
                  <a:srgbClr val="006600"/>
                </a:solidFill>
              </a:rPr>
              <a:t>t</a:t>
            </a:r>
            <a:r>
              <a:rPr lang="en-GB" sz="2000" baseline="-46000" dirty="0">
                <a:solidFill>
                  <a:srgbClr val="006600"/>
                </a:solidFill>
              </a:rPr>
              <a:t>1</a:t>
            </a:r>
            <a:r>
              <a:rPr lang="en-GB" baseline="-25000" dirty="0">
                <a:solidFill>
                  <a:srgbClr val="006600"/>
                </a:solidFill>
              </a:rPr>
              <a:t> + </a:t>
            </a:r>
            <a:r>
              <a:rPr lang="en-GB" i="1" baseline="-25000" dirty="0">
                <a:solidFill>
                  <a:srgbClr val="006600"/>
                </a:solidFill>
              </a:rPr>
              <a:t>τ</a:t>
            </a:r>
            <a:r>
              <a:rPr lang="en-GB" dirty="0">
                <a:solidFill>
                  <a:srgbClr val="006600"/>
                </a:solidFill>
              </a:rPr>
              <a:t>, </a:t>
            </a:r>
            <a:r>
              <a:rPr lang="en-GB" i="1" dirty="0">
                <a:solidFill>
                  <a:srgbClr val="006600"/>
                </a:solidFill>
              </a:rPr>
              <a:t>x</a:t>
            </a:r>
            <a:r>
              <a:rPr lang="en-GB" i="1" baseline="-25000" dirty="0">
                <a:solidFill>
                  <a:srgbClr val="006600"/>
                </a:solidFill>
              </a:rPr>
              <a:t>t</a:t>
            </a:r>
            <a:r>
              <a:rPr lang="en-GB" sz="2000" baseline="-46000" dirty="0">
                <a:solidFill>
                  <a:srgbClr val="006600"/>
                </a:solidFill>
              </a:rPr>
              <a:t>2</a:t>
            </a:r>
            <a:r>
              <a:rPr lang="en-GB" baseline="-25000" dirty="0">
                <a:solidFill>
                  <a:srgbClr val="006600"/>
                </a:solidFill>
              </a:rPr>
              <a:t> + </a:t>
            </a:r>
            <a:r>
              <a:rPr lang="en-GB" i="1" baseline="-25000" dirty="0">
                <a:solidFill>
                  <a:srgbClr val="006600"/>
                </a:solidFill>
              </a:rPr>
              <a:t>τ</a:t>
            </a:r>
            <a:r>
              <a:rPr lang="en-GB" dirty="0">
                <a:solidFill>
                  <a:srgbClr val="006600"/>
                </a:solidFill>
              </a:rPr>
              <a:t>, …, </a:t>
            </a:r>
            <a:r>
              <a:rPr lang="en-GB" i="1" dirty="0" err="1">
                <a:solidFill>
                  <a:srgbClr val="006600"/>
                </a:solidFill>
              </a:rPr>
              <a:t>x</a:t>
            </a:r>
            <a:r>
              <a:rPr lang="en-GB" i="1" baseline="-25000" dirty="0" err="1">
                <a:solidFill>
                  <a:srgbClr val="006600"/>
                </a:solidFill>
              </a:rPr>
              <a:t>t</a:t>
            </a:r>
            <a:r>
              <a:rPr lang="en-GB" sz="2000" i="1" baseline="-46000" dirty="0" err="1">
                <a:solidFill>
                  <a:srgbClr val="006600"/>
                </a:solidFill>
              </a:rPr>
              <a:t>n</a:t>
            </a:r>
            <a:r>
              <a:rPr lang="en-GB" baseline="-25000" dirty="0">
                <a:solidFill>
                  <a:srgbClr val="006600"/>
                </a:solidFill>
              </a:rPr>
              <a:t> + </a:t>
            </a:r>
            <a:r>
              <a:rPr lang="en-GB" i="1" baseline="-25000" dirty="0">
                <a:solidFill>
                  <a:srgbClr val="006600"/>
                </a:solidFill>
              </a:rPr>
              <a:t>τ</a:t>
            </a:r>
            <a:r>
              <a:rPr lang="en-GB" dirty="0">
                <a:solidFill>
                  <a:srgbClr val="006600"/>
                </a:solidFill>
              </a:rPr>
              <a:t>)</a:t>
            </a:r>
            <a:r>
              <a:rPr lang="en-US" dirty="0">
                <a:solidFill>
                  <a:srgbClr val="006600"/>
                </a:solidFill>
              </a:rPr>
              <a:t>	</a:t>
            </a:r>
          </a:p>
          <a:p>
            <a:pPr marL="679450" lvl="2" indent="0">
              <a:lnSpc>
                <a:spcPct val="93000"/>
              </a:lnSpc>
              <a:spcBef>
                <a:spcPts val="300"/>
              </a:spcBef>
              <a:buNone/>
            </a:pPr>
            <a:r>
              <a:rPr lang="en-US" dirty="0">
                <a:solidFill>
                  <a:srgbClr val="006600"/>
                </a:solidFill>
              </a:rPr>
              <a:t>coincide for any </a:t>
            </a:r>
            <a:r>
              <a:rPr lang="en-US" i="1" dirty="0">
                <a:solidFill>
                  <a:srgbClr val="006600"/>
                </a:solidFill>
              </a:rPr>
              <a:t>n</a:t>
            </a:r>
            <a:r>
              <a:rPr lang="en-US" dirty="0">
                <a:solidFill>
                  <a:srgbClr val="006600"/>
                </a:solidFill>
              </a:rPr>
              <a:t>, </a:t>
            </a:r>
            <a:r>
              <a:rPr lang="en-US" i="1" dirty="0">
                <a:solidFill>
                  <a:srgbClr val="006600"/>
                </a:solidFill>
              </a:rPr>
              <a:t>t</a:t>
            </a:r>
            <a:r>
              <a:rPr lang="en-US" baseline="-25000" dirty="0">
                <a:solidFill>
                  <a:srgbClr val="006600"/>
                </a:solidFill>
              </a:rPr>
              <a:t>1</a:t>
            </a:r>
            <a:r>
              <a:rPr lang="en-US" dirty="0">
                <a:solidFill>
                  <a:srgbClr val="006600"/>
                </a:solidFill>
              </a:rPr>
              <a:t>, </a:t>
            </a:r>
            <a:r>
              <a:rPr lang="en-US" i="1" dirty="0">
                <a:solidFill>
                  <a:srgbClr val="006600"/>
                </a:solidFill>
              </a:rPr>
              <a:t>t</a:t>
            </a:r>
            <a:r>
              <a:rPr lang="en-US" baseline="-25000" dirty="0">
                <a:solidFill>
                  <a:srgbClr val="006600"/>
                </a:solidFill>
              </a:rPr>
              <a:t>2</a:t>
            </a:r>
            <a:r>
              <a:rPr lang="en-US" dirty="0">
                <a:solidFill>
                  <a:srgbClr val="006600"/>
                </a:solidFill>
              </a:rPr>
              <a:t>, … </a:t>
            </a:r>
            <a:r>
              <a:rPr lang="en-US" dirty="0" smtClean="0">
                <a:solidFill>
                  <a:srgbClr val="006600"/>
                </a:solidFill>
              </a:rPr>
              <a:t>, </a:t>
            </a:r>
            <a:r>
              <a:rPr lang="en-US" i="1" dirty="0" err="1" smtClean="0">
                <a:solidFill>
                  <a:srgbClr val="006600"/>
                </a:solidFill>
              </a:rPr>
              <a:t>t</a:t>
            </a:r>
            <a:r>
              <a:rPr lang="en-US" i="1" baseline="-25000" dirty="0" err="1" smtClean="0">
                <a:solidFill>
                  <a:srgbClr val="006600"/>
                </a:solidFill>
              </a:rPr>
              <a:t>n</a:t>
            </a:r>
            <a:r>
              <a:rPr lang="en-US" dirty="0">
                <a:solidFill>
                  <a:srgbClr val="006600"/>
                </a:solidFill>
              </a:rPr>
              <a:t>, and </a:t>
            </a:r>
            <a:r>
              <a:rPr lang="en-US" i="1" dirty="0">
                <a:solidFill>
                  <a:srgbClr val="006600"/>
                </a:solidFill>
              </a:rPr>
              <a:t>τ</a:t>
            </a:r>
            <a:r>
              <a:rPr lang="en-US" dirty="0" smtClean="0">
                <a:solidFill>
                  <a:srgbClr val="006600"/>
                </a:solidFill>
              </a:rPr>
              <a:t>.</a:t>
            </a:r>
            <a:endParaRPr lang="en-US" dirty="0">
              <a:solidFill>
                <a:srgbClr val="006600"/>
              </a:solidFill>
            </a:endParaRPr>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10</a:t>
            </a:fld>
            <a:endParaRPr lang="el-GR" altLang="en-US"/>
          </a:p>
        </p:txBody>
      </p:sp>
      <p:sp>
        <p:nvSpPr>
          <p:cNvPr id="9" name="Content Placeholder 2"/>
          <p:cNvSpPr txBox="1">
            <a:spLocks/>
          </p:cNvSpPr>
          <p:nvPr/>
        </p:nvSpPr>
        <p:spPr bwMode="auto">
          <a:xfrm>
            <a:off x="346069" y="3335960"/>
            <a:ext cx="8520113" cy="32765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3000"/>
              </a:lnSpc>
              <a:spcBef>
                <a:spcPts val="300"/>
              </a:spcBef>
              <a:spcAft>
                <a:spcPct val="0"/>
              </a:spcAft>
              <a:buClr>
                <a:schemeClr val="accent1"/>
              </a:buClr>
              <a:buSzPct val="65000"/>
              <a:buFont typeface="Wingdings" pitchFamily="2" charset="2"/>
              <a:buChar char="n"/>
              <a:tabLst/>
              <a:defRPr/>
            </a:pP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Processes that are not stationary are called </a:t>
            </a:r>
            <a:r>
              <a:rPr kumimoji="0" lang="en-GB" sz="2400" b="1" i="0" u="none" strike="noStrike" kern="0" cap="none" spc="0" normalizeH="0" baseline="0" noProof="0" dirty="0" err="1" smtClean="0">
                <a:ln>
                  <a:noFill/>
                </a:ln>
                <a:solidFill>
                  <a:schemeClr val="tx1"/>
                </a:solidFill>
                <a:effectLst/>
                <a:uLnTx/>
                <a:uFillTx/>
                <a:latin typeface="Cambria" pitchFamily="18" charset="0"/>
                <a:ea typeface="+mn-ea"/>
                <a:cs typeface="+mn-cs"/>
              </a:rPr>
              <a:t>nonstationary</a:t>
            </a: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 their statistical properties (at least some of them) change in time being </a:t>
            </a:r>
            <a:r>
              <a:rPr kumimoji="0" lang="en-GB" sz="2400" b="1" i="0" u="none" strike="noStrike" kern="0" cap="none" spc="0" normalizeH="0" baseline="0" noProof="0" dirty="0" smtClean="0">
                <a:ln>
                  <a:noFill/>
                </a:ln>
                <a:solidFill>
                  <a:schemeClr val="tx1"/>
                </a:solidFill>
                <a:effectLst/>
                <a:uLnTx/>
                <a:uFillTx/>
                <a:latin typeface="Cambria" pitchFamily="18" charset="0"/>
                <a:ea typeface="+mn-ea"/>
                <a:cs typeface="+mn-cs"/>
              </a:rPr>
              <a:t>deterministic</a:t>
            </a: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 functions of time.</a:t>
            </a:r>
            <a:endPar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endParaRPr>
          </a:p>
        </p:txBody>
      </p:sp>
      <p:sp>
        <p:nvSpPr>
          <p:cNvPr id="10" name="Content Placeholder 2"/>
          <p:cNvSpPr txBox="1">
            <a:spLocks/>
          </p:cNvSpPr>
          <p:nvPr/>
        </p:nvSpPr>
        <p:spPr bwMode="auto">
          <a:xfrm>
            <a:off x="346063" y="4394329"/>
            <a:ext cx="8520113" cy="21588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3000"/>
              </a:lnSpc>
              <a:spcBef>
                <a:spcPts val="3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As far as we know:</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This definition of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 has never been disputed.</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There has never been an alternative formal definition of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The terms stationary and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 are often misused.</a:t>
            </a:r>
            <a:endParaRPr kumimoji="0" lang="el-GR" sz="2400" b="0" i="0" u="none" strike="noStrike" kern="0" cap="none" spc="0" normalizeH="0" baseline="0" noProof="0" dirty="0">
              <a:ln>
                <a:noFill/>
              </a:ln>
              <a:solidFill>
                <a:schemeClr val="tx1"/>
              </a:solidFill>
              <a:effectLst/>
              <a:uLnTx/>
              <a:uFillTx/>
              <a:latin typeface="Cambria" pitchFamily="18" charset="0"/>
            </a:endParaRPr>
          </a:p>
        </p:txBody>
      </p:sp>
      <p:sp>
        <p:nvSpPr>
          <p:cNvPr id="12"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55791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a:t>
            </a:r>
            <a:endParaRPr lang="el-GR" dirty="0"/>
          </a:p>
        </p:txBody>
      </p:sp>
      <p:sp>
        <p:nvSpPr>
          <p:cNvPr id="3" name="Content Placeholder 2"/>
          <p:cNvSpPr>
            <a:spLocks noGrp="1"/>
          </p:cNvSpPr>
          <p:nvPr>
            <p:ph idx="1"/>
          </p:nvPr>
        </p:nvSpPr>
        <p:spPr>
          <a:xfrm>
            <a:off x="346075" y="753505"/>
            <a:ext cx="8520113" cy="4775200"/>
          </a:xfrm>
        </p:spPr>
        <p:txBody>
          <a:bodyPr/>
          <a:lstStyle/>
          <a:p>
            <a:r>
              <a:rPr lang="en-US" dirty="0" err="1" smtClean="0"/>
              <a:t>Stationarity</a:t>
            </a:r>
            <a:r>
              <a:rPr lang="en-US" dirty="0" smtClean="0"/>
              <a:t> refers to stochastic processes.</a:t>
            </a:r>
          </a:p>
          <a:p>
            <a:r>
              <a:rPr lang="en-US" dirty="0" smtClean="0"/>
              <a:t>This is not pure speculation: it implies relevant practical implications.</a:t>
            </a:r>
          </a:p>
          <a:p>
            <a:r>
              <a:rPr lang="en-US" dirty="0" smtClean="0"/>
              <a:t>If a process is deterministic, it is meaningless to refer to </a:t>
            </a:r>
            <a:r>
              <a:rPr lang="en-US" dirty="0" err="1" smtClean="0"/>
              <a:t>stationarity</a:t>
            </a:r>
            <a:r>
              <a:rPr lang="en-US" dirty="0" smtClean="0"/>
              <a:t>. The process would be perfectly predictable, its changing properties could be figured out with precision without the need to call </a:t>
            </a:r>
            <a:r>
              <a:rPr lang="en-US" dirty="0" err="1" smtClean="0"/>
              <a:t>stationarity</a:t>
            </a:r>
            <a:r>
              <a:rPr lang="en-US" dirty="0" smtClean="0"/>
              <a:t> into play.</a:t>
            </a:r>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11</a:t>
            </a:fld>
            <a:endParaRPr lang="el-GR" altLang="en-US"/>
          </a:p>
        </p:txBody>
      </p:sp>
      <p:sp>
        <p:nvSpPr>
          <p:cNvPr id="6" name="Content Placeholder 2"/>
          <p:cNvSpPr txBox="1">
            <a:spLocks/>
          </p:cNvSpPr>
          <p:nvPr/>
        </p:nvSpPr>
        <p:spPr bwMode="auto">
          <a:xfrm>
            <a:off x="346069" y="3378269"/>
            <a:ext cx="8520113" cy="477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Conversely, a process which is not fully predictable implies the presence of a stochastic component. Such component must be predicted in statistical terms.</a:t>
            </a:r>
          </a:p>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It becomes necessary to call </a:t>
            </a:r>
            <a:r>
              <a:rPr kumimoji="0" lang="en-US" sz="2400" b="0" i="0" u="none" strike="noStrike" kern="0" cap="none" spc="0" normalizeH="0" baseline="0" noProof="0" dirty="0" err="1" smtClean="0">
                <a:ln>
                  <a:noFill/>
                </a:ln>
                <a:solidFill>
                  <a:schemeClr val="tx1"/>
                </a:solidFill>
                <a:effectLst/>
                <a:uLnTx/>
                <a:uFillTx/>
                <a:latin typeface="Cambria" pitchFamily="18" charset="0"/>
                <a:ea typeface="+mn-ea"/>
                <a:cs typeface="+mn-cs"/>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 into play, to assume that the statistical behaviors do not change in time.</a:t>
            </a:r>
          </a:p>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If we admit that statistics change in time we imply that the process is non-stationary, but we need to define the change in statistics in deterministic terms.</a:t>
            </a:r>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205366308"/>
      </p:ext>
    </p:extLst>
  </p:cSld>
  <p:clrMapOvr>
    <a:masterClrMapping/>
  </p:clrMapOvr>
  <mc:AlternateContent xmlns:mc="http://schemas.openxmlformats.org/markup-compatibility/2006">
    <mc:Choice xmlns:p14="http://schemas.microsoft.com/office/powerpoint/2010/main" xmlns="" Requires="p14">
      <p:transition spd="slow" p14:dur="2000" advTm="35223"/>
    </mc:Choice>
    <mc:Fallback>
      <p:transition spd="slow" advTm="352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pause!  </a:t>
            </a:r>
            <a:endParaRPr lang="el-GR" dirty="0"/>
          </a:p>
        </p:txBody>
      </p:sp>
      <p:sp>
        <p:nvSpPr>
          <p:cNvPr id="3" name="Content Placeholder 2"/>
          <p:cNvSpPr>
            <a:spLocks noGrp="1"/>
          </p:cNvSpPr>
          <p:nvPr>
            <p:ph idx="1"/>
          </p:nvPr>
        </p:nvSpPr>
        <p:spPr>
          <a:xfrm>
            <a:off x="346075" y="889985"/>
            <a:ext cx="8520113" cy="4775200"/>
          </a:xfrm>
        </p:spPr>
        <p:txBody>
          <a:bodyPr/>
          <a:lstStyle/>
          <a:p>
            <a:pPr>
              <a:buNone/>
            </a:pPr>
            <a:r>
              <a:rPr lang="en-US" dirty="0" smtClean="0"/>
              <a:t>We learned that:</a:t>
            </a:r>
          </a:p>
          <a:p>
            <a:r>
              <a:rPr lang="en-US" dirty="0" smtClean="0"/>
              <a:t>Models of geophysical processes should be stochastic.</a:t>
            </a:r>
          </a:p>
          <a:p>
            <a:pPr>
              <a:buNone/>
            </a:pPr>
            <a:r>
              <a:rPr lang="en-US" dirty="0" smtClean="0">
                <a:solidFill>
                  <a:srgbClr val="00B0F0"/>
                </a:solidFill>
              </a:rPr>
              <a:t>	</a:t>
            </a:r>
            <a:r>
              <a:rPr lang="en-US" b="1" dirty="0" smtClean="0">
                <a:solidFill>
                  <a:srgbClr val="FF0000"/>
                </a:solidFill>
              </a:rPr>
              <a:t>Clarification</a:t>
            </a:r>
            <a:r>
              <a:rPr lang="en-US" dirty="0" smtClean="0">
                <a:solidFill>
                  <a:srgbClr val="FF0000"/>
                </a:solidFill>
              </a:rPr>
              <a:t>: deterministic models establish a one-to-one relationship between input and output – No uncertainty</a:t>
            </a:r>
          </a:p>
          <a:p>
            <a:r>
              <a:rPr lang="en-US" dirty="0" err="1" smtClean="0"/>
              <a:t>Stationarity</a:t>
            </a:r>
            <a:r>
              <a:rPr lang="en-US" dirty="0" smtClean="0"/>
              <a:t> refers to a stochastic model.</a:t>
            </a:r>
          </a:p>
          <a:p>
            <a:pPr>
              <a:buNone/>
            </a:pPr>
            <a:r>
              <a:rPr lang="en-US" dirty="0" smtClean="0"/>
              <a:t>	</a:t>
            </a:r>
            <a:r>
              <a:rPr lang="en-US" b="1" dirty="0" smtClean="0">
                <a:solidFill>
                  <a:srgbClr val="FF0000"/>
                </a:solidFill>
              </a:rPr>
              <a:t>Clarification</a:t>
            </a:r>
            <a:r>
              <a:rPr lang="en-US" dirty="0" smtClean="0">
                <a:solidFill>
                  <a:srgbClr val="FF0000"/>
                </a:solidFill>
              </a:rPr>
              <a:t>: if we want to refer to a deterministic model with changing </a:t>
            </a:r>
            <a:r>
              <a:rPr lang="en-US" dirty="0" err="1" smtClean="0">
                <a:solidFill>
                  <a:srgbClr val="FF0000"/>
                </a:solidFill>
              </a:rPr>
              <a:t>behaviours</a:t>
            </a:r>
            <a:r>
              <a:rPr lang="en-US" dirty="0" smtClean="0">
                <a:solidFill>
                  <a:srgbClr val="FF0000"/>
                </a:solidFill>
              </a:rPr>
              <a:t> we should use another term, like for instance </a:t>
            </a:r>
            <a:r>
              <a:rPr lang="en-US" i="1" dirty="0" smtClean="0">
                <a:solidFill>
                  <a:srgbClr val="FF0000"/>
                </a:solidFill>
              </a:rPr>
              <a:t>transient model</a:t>
            </a:r>
            <a:r>
              <a:rPr lang="en-US" dirty="0" smtClean="0">
                <a:solidFill>
                  <a:srgbClr val="FF0000"/>
                </a:solidFill>
              </a:rPr>
              <a:t> or </a:t>
            </a:r>
            <a:r>
              <a:rPr lang="en-US" i="1" dirty="0" smtClean="0">
                <a:solidFill>
                  <a:srgbClr val="FF0000"/>
                </a:solidFill>
              </a:rPr>
              <a:t>time-dependent model</a:t>
            </a:r>
            <a:r>
              <a:rPr lang="en-US" dirty="0" smtClean="0">
                <a:solidFill>
                  <a:srgbClr val="FF0000"/>
                </a:solidFill>
              </a:rPr>
              <a:t>. </a:t>
            </a:r>
          </a:p>
          <a:p>
            <a:r>
              <a:rPr lang="en-US" dirty="0" smtClean="0"/>
              <a:t>Non-</a:t>
            </a:r>
            <a:r>
              <a:rPr lang="en-US" dirty="0" err="1" smtClean="0"/>
              <a:t>stationarity</a:t>
            </a:r>
            <a:r>
              <a:rPr lang="en-US" dirty="0" smtClean="0"/>
              <a:t> implies that statistics are deterministic functions of time.</a:t>
            </a:r>
          </a:p>
          <a:p>
            <a:pPr>
              <a:buNone/>
            </a:pPr>
            <a:r>
              <a:rPr lang="en-US" dirty="0" smtClean="0"/>
              <a:t>	</a:t>
            </a:r>
            <a:r>
              <a:rPr lang="en-US" b="1" dirty="0" smtClean="0">
                <a:solidFill>
                  <a:srgbClr val="FF0000"/>
                </a:solidFill>
              </a:rPr>
              <a:t>Clarification</a:t>
            </a:r>
            <a:r>
              <a:rPr lang="en-US" dirty="0" smtClean="0">
                <a:solidFill>
                  <a:srgbClr val="FF0000"/>
                </a:solidFill>
              </a:rPr>
              <a:t>: if statistics were randomly varying in time, they would not change. If we cannot quantify changes, it means that there is no change. The same could be said for the parameters of a deterministic transient model.</a:t>
            </a:r>
          </a:p>
          <a:p>
            <a:pPr>
              <a:buNone/>
            </a:pPr>
            <a:endParaRPr lang="en-US" dirty="0" smtClean="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12</a:t>
            </a:fld>
            <a:endParaRPr lang="el-GR" altLang="en-US"/>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205366308"/>
      </p:ext>
    </p:extLst>
  </p:cSld>
  <p:clrMapOvr>
    <a:masterClrMapping/>
  </p:clrMapOvr>
  <mc:AlternateContent xmlns:mc="http://schemas.openxmlformats.org/markup-compatibility/2006">
    <mc:Choice xmlns:p14="http://schemas.microsoft.com/office/powerpoint/2010/main" xmlns="" Requires="p14">
      <p:transition spd="slow" p14:dur="2000" advTm="35223"/>
    </mc:Choice>
    <mc:Fallback>
      <p:transition spd="slow" advTm="35223"/>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non-stationary or transient models  </a:t>
            </a:r>
            <a:endParaRPr lang="el-GR" dirty="0"/>
          </a:p>
        </p:txBody>
      </p:sp>
      <p:sp>
        <p:nvSpPr>
          <p:cNvPr id="3" name="Content Placeholder 2"/>
          <p:cNvSpPr>
            <a:spLocks noGrp="1"/>
          </p:cNvSpPr>
          <p:nvPr>
            <p:ph idx="1"/>
          </p:nvPr>
        </p:nvSpPr>
        <p:spPr>
          <a:xfrm>
            <a:off x="346075" y="889985"/>
            <a:ext cx="8520113" cy="4775200"/>
          </a:xfrm>
        </p:spPr>
        <p:txBody>
          <a:bodyPr/>
          <a:lstStyle/>
          <a:p>
            <a:r>
              <a:rPr lang="en-US" dirty="0" smtClean="0"/>
              <a:t>A stochastic model with time dependent parameters</a:t>
            </a:r>
          </a:p>
          <a:p>
            <a:pPr>
              <a:buNone/>
            </a:pPr>
            <a:r>
              <a:rPr lang="en-US" dirty="0" smtClean="0">
                <a:solidFill>
                  <a:srgbClr val="00B0F0"/>
                </a:solidFill>
              </a:rPr>
              <a:t>	</a:t>
            </a:r>
            <a:r>
              <a:rPr lang="en-US" b="1" dirty="0" smtClean="0">
                <a:solidFill>
                  <a:srgbClr val="FF0000"/>
                </a:solidFill>
              </a:rPr>
              <a:t>Example:	</a:t>
            </a:r>
            <a:r>
              <a:rPr lang="en-US" dirty="0" smtClean="0">
                <a:solidFill>
                  <a:srgbClr val="FF0000"/>
                </a:solidFill>
              </a:rPr>
              <a:t>Q(t) = a(t) Q(t-1) + e(t)</a:t>
            </a:r>
          </a:p>
          <a:p>
            <a:pPr>
              <a:buNone/>
            </a:pPr>
            <a:r>
              <a:rPr lang="en-US" dirty="0" smtClean="0">
                <a:solidFill>
                  <a:srgbClr val="FF0000"/>
                </a:solidFill>
              </a:rPr>
              <a:t>	Autoregressive model: </a:t>
            </a:r>
          </a:p>
          <a:p>
            <a:pPr>
              <a:buNone/>
            </a:pPr>
            <a:r>
              <a:rPr lang="en-US" dirty="0" smtClean="0">
                <a:solidFill>
                  <a:srgbClr val="FF0000"/>
                </a:solidFill>
              </a:rPr>
              <a:t>	Q(t) is for instance a realization of river flow</a:t>
            </a:r>
          </a:p>
          <a:p>
            <a:pPr>
              <a:buNone/>
            </a:pPr>
            <a:r>
              <a:rPr lang="en-US" dirty="0" smtClean="0">
                <a:solidFill>
                  <a:srgbClr val="FF0000"/>
                </a:solidFill>
              </a:rPr>
              <a:t>	a(t) is time varying autoregressive parameter</a:t>
            </a:r>
          </a:p>
          <a:p>
            <a:pPr>
              <a:buNone/>
            </a:pPr>
            <a:r>
              <a:rPr lang="en-US" dirty="0" smtClean="0">
                <a:solidFill>
                  <a:srgbClr val="FF0000"/>
                </a:solidFill>
              </a:rPr>
              <a:t>	e(t) is a white noise</a:t>
            </a:r>
          </a:p>
          <a:p>
            <a:r>
              <a:rPr lang="en-US" dirty="0" smtClean="0"/>
              <a:t>A deterministic model with time dependent parameters</a:t>
            </a:r>
          </a:p>
          <a:p>
            <a:pPr>
              <a:buNone/>
            </a:pPr>
            <a:r>
              <a:rPr lang="en-US" dirty="0" smtClean="0"/>
              <a:t>	</a:t>
            </a:r>
            <a:r>
              <a:rPr lang="en-US" b="1" dirty="0" smtClean="0">
                <a:solidFill>
                  <a:srgbClr val="FF0000"/>
                </a:solidFill>
              </a:rPr>
              <a:t>Example:	</a:t>
            </a:r>
            <a:r>
              <a:rPr lang="en-US" dirty="0" smtClean="0">
                <a:solidFill>
                  <a:srgbClr val="FF0000"/>
                </a:solidFill>
              </a:rPr>
              <a:t>Q(t) = c(t) I(t) A</a:t>
            </a:r>
          </a:p>
          <a:p>
            <a:pPr>
              <a:buNone/>
            </a:pPr>
            <a:r>
              <a:rPr lang="en-US" dirty="0" smtClean="0">
                <a:solidFill>
                  <a:srgbClr val="FF0000"/>
                </a:solidFill>
              </a:rPr>
              <a:t>	Q(t) is for instance a realization of river flow</a:t>
            </a:r>
          </a:p>
          <a:p>
            <a:pPr>
              <a:buNone/>
            </a:pPr>
            <a:r>
              <a:rPr lang="en-US" dirty="0" smtClean="0">
                <a:solidFill>
                  <a:srgbClr val="FF0000"/>
                </a:solidFill>
              </a:rPr>
              <a:t>	c(t) is time varying runoff coefficient</a:t>
            </a:r>
          </a:p>
          <a:p>
            <a:pPr>
              <a:buNone/>
            </a:pPr>
            <a:r>
              <a:rPr lang="en-US" dirty="0" smtClean="0">
                <a:solidFill>
                  <a:srgbClr val="FF0000"/>
                </a:solidFill>
              </a:rPr>
              <a:t>	I(t) is rainfall intensity</a:t>
            </a:r>
          </a:p>
          <a:p>
            <a:r>
              <a:rPr lang="en-US" dirty="0" smtClean="0"/>
              <a:t>Note: models have more parameters, estimation variance increases, models are more </a:t>
            </a:r>
            <a:r>
              <a:rPr lang="en-US" dirty="0" smtClean="0"/>
              <a:t>likely </a:t>
            </a:r>
            <a:r>
              <a:rPr lang="en-US" dirty="0" smtClean="0"/>
              <a:t>to be wrong.</a:t>
            </a:r>
          </a:p>
          <a:p>
            <a:pPr>
              <a:buNone/>
            </a:pPr>
            <a:endParaRPr lang="en-US" dirty="0" smtClean="0">
              <a:solidFill>
                <a:srgbClr val="FF0000"/>
              </a:solidFill>
            </a:endParaRPr>
          </a:p>
          <a:p>
            <a:pPr>
              <a:buNone/>
            </a:pPr>
            <a:endParaRPr lang="en-US" dirty="0" smtClean="0">
              <a:solidFill>
                <a:srgbClr val="FF0000"/>
              </a:solidFill>
            </a:endParaRPr>
          </a:p>
          <a:p>
            <a:pPr>
              <a:buNone/>
            </a:pPr>
            <a:r>
              <a:rPr lang="en-US" dirty="0" smtClean="0">
                <a:solidFill>
                  <a:srgbClr val="FF0000"/>
                </a:solidFill>
              </a:rPr>
              <a:t>	</a:t>
            </a:r>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13</a:t>
            </a:fld>
            <a:endParaRPr lang="el-GR" altLang="en-US"/>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205366308"/>
      </p:ext>
    </p:extLst>
  </p:cSld>
  <p:clrMapOvr>
    <a:masterClrMapping/>
  </p:clrMapOvr>
  <mc:AlternateContent xmlns:mc="http://schemas.openxmlformats.org/markup-compatibility/2006">
    <mc:Choice xmlns:p14="http://schemas.microsoft.com/office/powerpoint/2010/main" xmlns="" Requires="p14">
      <p:transition spd="slow" p14:dur="2000" advTm="35223"/>
    </mc:Choice>
    <mc:Fallback>
      <p:transition spd="slow" advTm="35223"/>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a:xfrm>
            <a:off x="245665" y="277813"/>
            <a:ext cx="9144000" cy="1139825"/>
          </a:xfrm>
        </p:spPr>
        <p:txBody>
          <a:bodyPr/>
          <a:lstStyle/>
          <a:p>
            <a:r>
              <a:rPr lang="en-GB" noProof="0" dirty="0" smtClean="0"/>
              <a:t>Let’s focus on stochastic processes. In which world do stationarity and nonstationarity belong?</a:t>
            </a:r>
            <a:endParaRPr lang="en-GB" noProof="0" dirty="0"/>
          </a:p>
        </p:txBody>
      </p:sp>
      <p:grpSp>
        <p:nvGrpSpPr>
          <p:cNvPr id="2" name="Organization Chart 2"/>
          <p:cNvGrpSpPr>
            <a:grpSpLocks/>
          </p:cNvGrpSpPr>
          <p:nvPr/>
        </p:nvGrpSpPr>
        <p:grpSpPr bwMode="auto">
          <a:xfrm>
            <a:off x="4964113" y="1370013"/>
            <a:ext cx="3798887" cy="3363912"/>
            <a:chOff x="1152" y="1296"/>
            <a:chExt cx="864" cy="1584"/>
          </a:xfrm>
        </p:grpSpPr>
        <p:cxnSp>
          <p:nvCxnSpPr>
            <p:cNvPr id="2052" name="_s2052"/>
            <p:cNvCxnSpPr>
              <a:cxnSpLocks noChangeShapeType="1"/>
              <a:stCxn id="6" idx="0"/>
              <a:endCxn id="5" idx="2"/>
            </p:cNvCxnSpPr>
            <p:nvPr/>
          </p:nvCxnSpPr>
          <p:spPr bwMode="auto">
            <a:xfrm rot="16200000">
              <a:off x="1513" y="2519"/>
              <a:ext cx="144" cy="1"/>
            </a:xfrm>
            <a:prstGeom prst="straightConnector1">
              <a:avLst/>
            </a:prstGeom>
            <a:noFill/>
            <a:ln w="28575">
              <a:solidFill>
                <a:schemeClr val="tx1"/>
              </a:solidFill>
              <a:round/>
              <a:headEnd type="stealth"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2053" name="_s2053"/>
            <p:cNvCxnSpPr>
              <a:cxnSpLocks noChangeShapeType="1"/>
              <a:stCxn id="5" idx="0"/>
              <a:endCxn id="4" idx="2"/>
            </p:cNvCxnSpPr>
            <p:nvPr/>
          </p:nvCxnSpPr>
          <p:spPr bwMode="auto">
            <a:xfrm rot="16200000">
              <a:off x="1513" y="2087"/>
              <a:ext cx="144" cy="1"/>
            </a:xfrm>
            <a:prstGeom prst="straightConnector1">
              <a:avLst/>
            </a:prstGeom>
            <a:noFill/>
            <a:ln w="28575">
              <a:solidFill>
                <a:schemeClr val="tx1"/>
              </a:solidFill>
              <a:round/>
              <a:headEnd type="stealth"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2054" name="_s2054"/>
            <p:cNvCxnSpPr>
              <a:cxnSpLocks noChangeShapeType="1"/>
              <a:stCxn id="4" idx="0"/>
              <a:endCxn id="3" idx="2"/>
            </p:cNvCxnSpPr>
            <p:nvPr/>
          </p:nvCxnSpPr>
          <p:spPr bwMode="auto">
            <a:xfrm rot="16200000">
              <a:off x="1513" y="1655"/>
              <a:ext cx="144" cy="1"/>
            </a:xfrm>
            <a:prstGeom prst="straightConnector1">
              <a:avLst/>
            </a:prstGeom>
            <a:noFill/>
            <a:ln w="28575">
              <a:solidFill>
                <a:schemeClr val="tx1"/>
              </a:solidFill>
              <a:round/>
              <a:headEnd type="stealth"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3" name="_s2055"/>
            <p:cNvSpPr>
              <a:spLocks noChangeArrowheads="1"/>
            </p:cNvSpPr>
            <p:nvPr/>
          </p:nvSpPr>
          <p:spPr bwMode="auto">
            <a:xfrm>
              <a:off x="1152" y="1296"/>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rPr>
                <a:t>Abstract representation</a:t>
              </a:r>
              <a:endParaRPr kumimoji="0" lang="el-GR" sz="2000" b="1" i="0" u="none" strike="noStrike" cap="none" normalizeH="0" baseline="0" smtClean="0">
                <a:ln>
                  <a:noFill/>
                </a:ln>
                <a:solidFill>
                  <a:schemeClr val="tx1"/>
                </a:solidFill>
                <a:effectLst/>
                <a:latin typeface="Cambria" pitchFamily="18" charset="0"/>
              </a:endParaRPr>
            </a:p>
          </p:txBody>
        </p:sp>
        <p:sp>
          <p:nvSpPr>
            <p:cNvPr id="4" name="_s2056"/>
            <p:cNvSpPr>
              <a:spLocks noChangeArrowheads="1"/>
            </p:cNvSpPr>
            <p:nvPr/>
          </p:nvSpPr>
          <p:spPr bwMode="auto">
            <a:xfrm>
              <a:off x="1152" y="1728"/>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a:lnSpc>
                  <a:spcPct val="95000"/>
                </a:lnSpc>
              </a:pPr>
              <a:r>
                <a:rPr lang="en-US" sz="2000" b="0" i="0" dirty="0" smtClean="0">
                  <a:latin typeface="Cambria" pitchFamily="18" charset="0"/>
                </a:rPr>
                <a:t>Model </a:t>
              </a:r>
              <a:br>
                <a:rPr lang="en-US" sz="2000" b="0" i="0" dirty="0" smtClean="0">
                  <a:latin typeface="Cambria" pitchFamily="18" charset="0"/>
                </a:rPr>
              </a:br>
              <a:r>
                <a:rPr lang="en-US" sz="2000" b="0" i="0" dirty="0" smtClean="0">
                  <a:latin typeface="Cambria" pitchFamily="18" charset="0"/>
                </a:rPr>
                <a:t>(Stochastic process)</a:t>
              </a:r>
              <a:endParaRPr lang="el-GR" sz="2000" b="0" i="0" dirty="0">
                <a:latin typeface="Cambria" pitchFamily="18" charset="0"/>
              </a:endParaRPr>
            </a:p>
          </p:txBody>
        </p:sp>
        <p:sp>
          <p:nvSpPr>
            <p:cNvPr id="5" name="_s2057"/>
            <p:cNvSpPr>
              <a:spLocks noChangeArrowheads="1"/>
            </p:cNvSpPr>
            <p:nvPr/>
          </p:nvSpPr>
          <p:spPr bwMode="auto">
            <a:xfrm>
              <a:off x="1152" y="2160"/>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mbria" pitchFamily="18" charset="0"/>
                </a:rPr>
                <a:t>Ensemble (Gibbs’s idea): </a:t>
              </a:r>
              <a:r>
                <a:rPr kumimoji="0" lang="en-US" sz="2000" b="1" i="0" u="none" strike="noStrike" cap="none" normalizeH="0" baseline="0" dirty="0" smtClean="0">
                  <a:ln>
                    <a:noFill/>
                  </a:ln>
                  <a:solidFill>
                    <a:schemeClr val="tx1"/>
                  </a:solidFill>
                  <a:effectLst/>
                  <a:latin typeface="Cambria" pitchFamily="18" charset="0"/>
                </a:rPr>
                <a:t>mental copies</a:t>
              </a:r>
              <a:r>
                <a:rPr kumimoji="0" lang="en-US" sz="2000" b="0" i="0" u="none" strike="noStrike" cap="none" normalizeH="0" baseline="0" dirty="0" smtClean="0">
                  <a:ln>
                    <a:noFill/>
                  </a:ln>
                  <a:solidFill>
                    <a:schemeClr val="tx1"/>
                  </a:solidFill>
                  <a:effectLst/>
                  <a:latin typeface="Cambria" pitchFamily="18" charset="0"/>
                </a:rPr>
                <a:t> of natural system </a:t>
              </a:r>
              <a:endParaRPr kumimoji="0" lang="el-GR" sz="2000" b="0" i="0" u="none" strike="noStrike" cap="none" normalizeH="0" baseline="0" dirty="0" smtClean="0">
                <a:ln>
                  <a:noFill/>
                </a:ln>
                <a:solidFill>
                  <a:schemeClr val="tx1"/>
                </a:solidFill>
                <a:effectLst/>
                <a:latin typeface="Cambria" pitchFamily="18" charset="0"/>
              </a:endParaRPr>
            </a:p>
          </p:txBody>
        </p:sp>
        <p:sp>
          <p:nvSpPr>
            <p:cNvPr id="6" name="_s2058"/>
            <p:cNvSpPr>
              <a:spLocks noChangeArrowheads="1"/>
            </p:cNvSpPr>
            <p:nvPr/>
          </p:nvSpPr>
          <p:spPr bwMode="auto">
            <a:xfrm>
              <a:off x="1152" y="2592"/>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mbria" pitchFamily="18" charset="0"/>
                </a:rPr>
                <a:t>Time series</a:t>
              </a:r>
              <a:r>
                <a:rPr kumimoji="0" lang="en-US" sz="2000" b="0" i="0" u="none" strike="noStrike" cap="none" normalizeH="0" dirty="0" smtClean="0">
                  <a:ln>
                    <a:noFill/>
                  </a:ln>
                  <a:solidFill>
                    <a:schemeClr val="tx1"/>
                  </a:solidFill>
                  <a:effectLst/>
                  <a:latin typeface="Cambria" pitchFamily="18" charset="0"/>
                </a:rPr>
                <a:t> </a:t>
              </a:r>
              <a:br>
                <a:rPr kumimoji="0" lang="en-US" sz="2000" b="0" i="0" u="none" strike="noStrike" cap="none" normalizeH="0" dirty="0" smtClean="0">
                  <a:ln>
                    <a:noFill/>
                  </a:ln>
                  <a:solidFill>
                    <a:schemeClr val="tx1"/>
                  </a:solidFill>
                  <a:effectLst/>
                  <a:latin typeface="Cambria" pitchFamily="18" charset="0"/>
                </a:rPr>
              </a:br>
              <a:r>
                <a:rPr kumimoji="0" lang="en-US" sz="2000" b="0" i="0" u="none" strike="noStrike" cap="none" normalizeH="0" dirty="0" smtClean="0">
                  <a:ln>
                    <a:noFill/>
                  </a:ln>
                  <a:solidFill>
                    <a:schemeClr val="tx1"/>
                  </a:solidFill>
                  <a:effectLst/>
                  <a:latin typeface="Cambria" pitchFamily="18" charset="0"/>
                </a:rPr>
                <a:t>(simulated)</a:t>
              </a:r>
              <a:endParaRPr kumimoji="0" lang="el-GR" sz="2000" b="0" i="0" u="none" strike="noStrike" cap="none" normalizeH="0" baseline="0" dirty="0" smtClean="0">
                <a:ln>
                  <a:noFill/>
                </a:ln>
                <a:solidFill>
                  <a:schemeClr val="tx1"/>
                </a:solidFill>
                <a:effectLst/>
                <a:latin typeface="Cambria" pitchFamily="18" charset="0"/>
              </a:endParaRPr>
            </a:p>
          </p:txBody>
        </p:sp>
      </p:grpSp>
      <p:grpSp>
        <p:nvGrpSpPr>
          <p:cNvPr id="7" name="Organization Chart 11"/>
          <p:cNvGrpSpPr>
            <a:grpSpLocks/>
          </p:cNvGrpSpPr>
          <p:nvPr/>
        </p:nvGrpSpPr>
        <p:grpSpPr bwMode="auto">
          <a:xfrm>
            <a:off x="455613" y="1370013"/>
            <a:ext cx="1622425" cy="3363912"/>
            <a:chOff x="1152" y="1296"/>
            <a:chExt cx="864" cy="1584"/>
          </a:xfrm>
        </p:grpSpPr>
        <p:cxnSp>
          <p:nvCxnSpPr>
            <p:cNvPr id="2061" name="_s2061"/>
            <p:cNvCxnSpPr>
              <a:cxnSpLocks noChangeShapeType="1"/>
              <a:stCxn id="13" idx="0"/>
              <a:endCxn id="10" idx="2"/>
            </p:cNvCxnSpPr>
            <p:nvPr/>
          </p:nvCxnSpPr>
          <p:spPr bwMode="auto">
            <a:xfrm rot="16200000">
              <a:off x="1513" y="2519"/>
              <a:ext cx="144" cy="1"/>
            </a:xfrm>
            <a:prstGeom prst="straightConnector1">
              <a:avLst/>
            </a:prstGeom>
            <a:noFill/>
            <a:ln w="28575">
              <a:solidFill>
                <a:schemeClr val="tx1"/>
              </a:solidFill>
              <a:round/>
              <a:headEnd type="stealth"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2062" name="_s2062"/>
            <p:cNvCxnSpPr>
              <a:cxnSpLocks noChangeShapeType="1"/>
              <a:stCxn id="10" idx="0"/>
              <a:endCxn id="9" idx="2"/>
            </p:cNvCxnSpPr>
            <p:nvPr/>
          </p:nvCxnSpPr>
          <p:spPr bwMode="auto">
            <a:xfrm rot="16200000">
              <a:off x="1513" y="2087"/>
              <a:ext cx="144" cy="1"/>
            </a:xfrm>
            <a:prstGeom prst="straightConnector1">
              <a:avLst/>
            </a:prstGeom>
            <a:noFill/>
            <a:ln w="28575">
              <a:solidFill>
                <a:schemeClr val="tx1"/>
              </a:solidFill>
              <a:round/>
              <a:headEnd type="stealth"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2063" name="_s2063"/>
            <p:cNvCxnSpPr>
              <a:cxnSpLocks noChangeShapeType="1"/>
              <a:stCxn id="9" idx="0"/>
              <a:endCxn id="8" idx="2"/>
            </p:cNvCxnSpPr>
            <p:nvPr/>
          </p:nvCxnSpPr>
          <p:spPr bwMode="auto">
            <a:xfrm rot="16200000">
              <a:off x="1513" y="1655"/>
              <a:ext cx="144" cy="1"/>
            </a:xfrm>
            <a:prstGeom prst="straightConnector1">
              <a:avLst/>
            </a:prstGeom>
            <a:noFill/>
            <a:ln w="28575">
              <a:solidFill>
                <a:schemeClr val="tx1"/>
              </a:solidFill>
              <a:round/>
              <a:headEnd type="stealth" w="med" len="med"/>
              <a:tailEnd/>
            </a:ln>
            <a:extLst>
              <a:ext uri="{909E8E84-426E-40DD-AFC4-6F175D3DCCD1}">
                <a14:hiddenFill xmlns:a14="http://schemas.microsoft.com/office/drawing/2010/main" xmlns="">
                  <a:noFill/>
                </a14:hiddenFill>
              </a:ext>
            </a:extLst>
          </p:spPr>
        </p:cxnSp>
        <p:sp>
          <p:nvSpPr>
            <p:cNvPr id="8" name="_s2064"/>
            <p:cNvSpPr>
              <a:spLocks noChangeArrowheads="1"/>
            </p:cNvSpPr>
            <p:nvPr/>
          </p:nvSpPr>
          <p:spPr bwMode="auto">
            <a:xfrm>
              <a:off x="1152" y="1296"/>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1" i="0" u="none" strike="noStrike" cap="none" normalizeH="0" baseline="0" dirty="0" smtClean="0">
                  <a:ln>
                    <a:noFill/>
                  </a:ln>
                  <a:solidFill>
                    <a:schemeClr val="tx1"/>
                  </a:solidFill>
                  <a:effectLst/>
                  <a:latin typeface="Cambria" pitchFamily="18" charset="0"/>
                </a:rPr>
                <a:t>Real world</a:t>
              </a:r>
              <a:endParaRPr kumimoji="0" lang="el-GR" sz="2000" b="1" i="0" u="none" strike="noStrike" cap="none" normalizeH="0" baseline="0" dirty="0" smtClean="0">
                <a:ln>
                  <a:noFill/>
                </a:ln>
                <a:solidFill>
                  <a:schemeClr val="tx1"/>
                </a:solidFill>
                <a:effectLst/>
                <a:latin typeface="Cambria" pitchFamily="18" charset="0"/>
              </a:endParaRPr>
            </a:p>
          </p:txBody>
        </p:sp>
        <p:sp>
          <p:nvSpPr>
            <p:cNvPr id="9" name="_s2065"/>
            <p:cNvSpPr>
              <a:spLocks noChangeArrowheads="1"/>
            </p:cNvSpPr>
            <p:nvPr/>
          </p:nvSpPr>
          <p:spPr bwMode="auto">
            <a:xfrm>
              <a:off x="1152" y="1728"/>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dirty="0" smtClean="0">
                  <a:ln>
                    <a:noFill/>
                  </a:ln>
                  <a:solidFill>
                    <a:schemeClr val="tx1"/>
                  </a:solidFill>
                  <a:effectLst/>
                  <a:latin typeface="Cambria" pitchFamily="18" charset="0"/>
                </a:rPr>
                <a:t>Physical system</a:t>
              </a:r>
              <a:endParaRPr kumimoji="0" lang="el-GR" sz="2000" b="0" i="0" u="none" strike="noStrike" cap="none" normalizeH="0" baseline="0" dirty="0" smtClean="0">
                <a:ln>
                  <a:noFill/>
                </a:ln>
                <a:solidFill>
                  <a:schemeClr val="tx1"/>
                </a:solidFill>
                <a:effectLst/>
                <a:latin typeface="Cambria" pitchFamily="18" charset="0"/>
              </a:endParaRPr>
            </a:p>
          </p:txBody>
        </p:sp>
        <p:sp>
          <p:nvSpPr>
            <p:cNvPr id="10" name="_s2066"/>
            <p:cNvSpPr>
              <a:spLocks noChangeArrowheads="1"/>
            </p:cNvSpPr>
            <p:nvPr/>
          </p:nvSpPr>
          <p:spPr bwMode="auto">
            <a:xfrm>
              <a:off x="1152" y="2160"/>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smtClean="0">
                  <a:ln>
                    <a:noFill/>
                  </a:ln>
                  <a:solidFill>
                    <a:schemeClr val="tx1"/>
                  </a:solidFill>
                  <a:effectLst/>
                  <a:latin typeface="Cambria" pitchFamily="18" charset="0"/>
                </a:rPr>
                <a:t>Unique evolution</a:t>
              </a:r>
              <a:endParaRPr kumimoji="0" lang="el-GR" sz="2000" b="0" i="0" u="none" strike="noStrike" cap="none" normalizeH="0" baseline="0" smtClean="0">
                <a:ln>
                  <a:noFill/>
                </a:ln>
                <a:solidFill>
                  <a:schemeClr val="tx1"/>
                </a:solidFill>
                <a:effectLst/>
                <a:latin typeface="Cambria" pitchFamily="18" charset="0"/>
              </a:endParaRPr>
            </a:p>
          </p:txBody>
        </p:sp>
        <p:sp>
          <p:nvSpPr>
            <p:cNvPr id="13" name="_s2067"/>
            <p:cNvSpPr>
              <a:spLocks noChangeArrowheads="1"/>
            </p:cNvSpPr>
            <p:nvPr/>
          </p:nvSpPr>
          <p:spPr bwMode="auto">
            <a:xfrm>
              <a:off x="1152" y="2592"/>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dirty="0" smtClean="0">
                  <a:ln>
                    <a:noFill/>
                  </a:ln>
                  <a:solidFill>
                    <a:schemeClr val="tx1"/>
                  </a:solidFill>
                  <a:effectLst/>
                  <a:latin typeface="Cambria" pitchFamily="18" charset="0"/>
                </a:rPr>
                <a:t>Time series (observed)</a:t>
              </a:r>
              <a:endParaRPr kumimoji="0" lang="el-GR" sz="2000" b="0" i="0" u="none" strike="noStrike" cap="none" normalizeH="0" baseline="0" dirty="0" smtClean="0">
                <a:ln>
                  <a:noFill/>
                </a:ln>
                <a:solidFill>
                  <a:schemeClr val="tx1"/>
                </a:solidFill>
                <a:effectLst/>
                <a:latin typeface="Cambria" pitchFamily="18" charset="0"/>
              </a:endParaRPr>
            </a:p>
          </p:txBody>
        </p:sp>
      </p:grpSp>
      <p:sp>
        <p:nvSpPr>
          <p:cNvPr id="452674" name="AutoShape 66"/>
          <p:cNvSpPr>
            <a:spLocks noChangeArrowheads="1"/>
          </p:cNvSpPr>
          <p:nvPr/>
        </p:nvSpPr>
        <p:spPr bwMode="auto">
          <a:xfrm>
            <a:off x="2241550" y="2332110"/>
            <a:ext cx="2547938" cy="522287"/>
          </a:xfrm>
          <a:prstGeom prst="homePlate">
            <a:avLst>
              <a:gd name="adj" fmla="val 78416"/>
            </a:avLst>
          </a:prstGeom>
          <a:solidFill>
            <a:schemeClr val="bg2">
              <a:alpha val="35001"/>
            </a:schemeClr>
          </a:solidFill>
          <a:ln w="9525" algn="ctr">
            <a:solidFill>
              <a:srgbClr val="B4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a:latin typeface="Cambria" pitchFamily="18" charset="0"/>
              </a:rPr>
              <a:t>Many different models can be constructed</a:t>
            </a:r>
            <a:endParaRPr lang="el-GR" b="0" i="0" dirty="0">
              <a:latin typeface="Cambria" pitchFamily="18" charset="0"/>
            </a:endParaRPr>
          </a:p>
        </p:txBody>
      </p:sp>
      <p:sp>
        <p:nvSpPr>
          <p:cNvPr id="452675" name="AutoShape 67"/>
          <p:cNvSpPr>
            <a:spLocks noChangeArrowheads="1"/>
          </p:cNvSpPr>
          <p:nvPr/>
        </p:nvSpPr>
        <p:spPr bwMode="auto">
          <a:xfrm>
            <a:off x="2241550" y="3249540"/>
            <a:ext cx="2547938" cy="522288"/>
          </a:xfrm>
          <a:prstGeom prst="homePlate">
            <a:avLst>
              <a:gd name="adj" fmla="val 59580"/>
            </a:avLst>
          </a:prstGeom>
          <a:solidFill>
            <a:schemeClr val="bg2">
              <a:alpha val="35001"/>
            </a:schemeClr>
          </a:solidFill>
          <a:ln w="9525" algn="ctr">
            <a:solidFill>
              <a:srgbClr val="B4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a:latin typeface="Cambria" pitchFamily="18" charset="0"/>
              </a:rPr>
              <a:t>Mental copies depend on model constructed</a:t>
            </a:r>
            <a:endParaRPr lang="el-GR" b="0" i="0" dirty="0">
              <a:latin typeface="Cambria" pitchFamily="18" charset="0"/>
            </a:endParaRPr>
          </a:p>
        </p:txBody>
      </p:sp>
      <p:sp>
        <p:nvSpPr>
          <p:cNvPr id="452677" name="AutoShape 69"/>
          <p:cNvSpPr>
            <a:spLocks noChangeArrowheads="1"/>
          </p:cNvSpPr>
          <p:nvPr/>
        </p:nvSpPr>
        <p:spPr bwMode="auto">
          <a:xfrm>
            <a:off x="5359400" y="4978400"/>
            <a:ext cx="3073400" cy="1219200"/>
          </a:xfrm>
          <a:prstGeom prst="upArrowCallout">
            <a:avLst>
              <a:gd name="adj1" fmla="val 50651"/>
              <a:gd name="adj2" fmla="val 50651"/>
              <a:gd name="adj3" fmla="val 16667"/>
              <a:gd name="adj4" fmla="val 74505"/>
            </a:avLst>
          </a:prstGeom>
          <a:solidFill>
            <a:srgbClr val="FF9999"/>
          </a:solidFill>
          <a:ln w="9525" algn="ctr">
            <a:solidFill>
              <a:srgbClr val="FF0000"/>
            </a:solidFill>
            <a:miter lim="800000"/>
            <a:headEnd/>
            <a:tailEnd/>
          </a:ln>
          <a:effectLst/>
          <a:extLst/>
        </p:spPr>
        <p:txBody>
          <a:bodyPr lIns="36000" tIns="36000" rIns="36000" bIns="36000" anchor="ctr"/>
          <a:lstStyle/>
          <a:p>
            <a:r>
              <a:rPr lang="en-US" i="0" dirty="0" smtClean="0">
                <a:latin typeface="Cambria" pitchFamily="18" charset="0"/>
              </a:rPr>
              <a:t>Both stationarity </a:t>
            </a:r>
            <a:r>
              <a:rPr lang="en-US" i="0" dirty="0">
                <a:latin typeface="Cambria" pitchFamily="18" charset="0"/>
              </a:rPr>
              <a:t>and nonstationarity apply </a:t>
            </a:r>
            <a:r>
              <a:rPr lang="en-US" i="0" dirty="0" smtClean="0">
                <a:latin typeface="Cambria" pitchFamily="18" charset="0"/>
              </a:rPr>
              <a:t>here (not in the real world)</a:t>
            </a:r>
            <a:endParaRPr lang="el-GR" i="0" dirty="0">
              <a:latin typeface="Cambria" pitchFamily="18" charset="0"/>
            </a:endParaRPr>
          </a:p>
        </p:txBody>
      </p:sp>
      <p:sp>
        <p:nvSpPr>
          <p:cNvPr id="27" name="AutoShape 69"/>
          <p:cNvSpPr>
            <a:spLocks noChangeArrowheads="1"/>
          </p:cNvSpPr>
          <p:nvPr/>
        </p:nvSpPr>
        <p:spPr bwMode="auto">
          <a:xfrm>
            <a:off x="458430" y="4978400"/>
            <a:ext cx="1622425" cy="1219200"/>
          </a:xfrm>
          <a:prstGeom prst="upArrowCallout">
            <a:avLst>
              <a:gd name="adj1" fmla="val 21484"/>
              <a:gd name="adj2" fmla="val 35026"/>
              <a:gd name="adj3" fmla="val 16667"/>
              <a:gd name="adj4" fmla="val 74505"/>
            </a:avLst>
          </a:prstGeom>
          <a:solidFill>
            <a:srgbClr val="DCE5F4"/>
          </a:solidFill>
          <a:ln w="9525" algn="ctr">
            <a:solidFill>
              <a:srgbClr val="0070C0"/>
            </a:solidFill>
            <a:miter lim="800000"/>
            <a:headEnd/>
            <a:tailEnd/>
          </a:ln>
          <a:effectLst/>
          <a:extLst/>
        </p:spPr>
        <p:txBody>
          <a:bodyPr lIns="36000" tIns="36000" rIns="36000" bIns="36000" anchor="ctr"/>
          <a:lstStyle/>
          <a:p>
            <a:r>
              <a:rPr lang="en-US" i="0" dirty="0" smtClean="0">
                <a:latin typeface="Cambria" pitchFamily="18" charset="0"/>
              </a:rPr>
              <a:t>Perpetual change</a:t>
            </a:r>
            <a:endParaRPr lang="el-GR" i="0" dirty="0">
              <a:latin typeface="Cambria" pitchFamily="18" charset="0"/>
            </a:endParaRPr>
          </a:p>
        </p:txBody>
      </p:sp>
      <p:sp>
        <p:nvSpPr>
          <p:cNvPr id="28" name="AutoShape 67"/>
          <p:cNvSpPr>
            <a:spLocks noChangeArrowheads="1"/>
          </p:cNvSpPr>
          <p:nvPr/>
        </p:nvSpPr>
        <p:spPr bwMode="auto">
          <a:xfrm>
            <a:off x="2241550" y="3942387"/>
            <a:ext cx="2547938" cy="971456"/>
          </a:xfrm>
          <a:prstGeom prst="homePlate">
            <a:avLst>
              <a:gd name="adj" fmla="val 38663"/>
            </a:avLst>
          </a:prstGeom>
          <a:solidFill>
            <a:schemeClr val="bg2">
              <a:alpha val="35001"/>
            </a:schemeClr>
          </a:solidFill>
          <a:ln w="9525" algn="ctr">
            <a:solidFill>
              <a:srgbClr val="B4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smtClean="0">
                <a:latin typeface="Cambria" pitchFamily="18" charset="0"/>
              </a:rPr>
              <a:t>The observed time series is unique; the simulated can be arbitrarily many</a:t>
            </a:r>
            <a:endParaRPr lang="el-GR" b="0" i="0" dirty="0">
              <a:latin typeface="Cambria" pitchFamily="18" charset="0"/>
            </a:endParaRPr>
          </a:p>
        </p:txBody>
      </p:sp>
      <p:sp>
        <p:nvSpPr>
          <p:cNvPr id="29" name="AutoShape 67"/>
          <p:cNvSpPr>
            <a:spLocks noChangeArrowheads="1"/>
          </p:cNvSpPr>
          <p:nvPr/>
        </p:nvSpPr>
        <p:spPr bwMode="auto">
          <a:xfrm>
            <a:off x="2241550" y="5469869"/>
            <a:ext cx="2976563" cy="539222"/>
          </a:xfrm>
          <a:prstGeom prst="homePlate">
            <a:avLst>
              <a:gd name="adj" fmla="val 38663"/>
            </a:avLst>
          </a:prstGeom>
          <a:solidFill>
            <a:schemeClr val="bg2">
              <a:alpha val="35001"/>
            </a:schemeClr>
          </a:solidFill>
          <a:ln w="9525" algn="ctr">
            <a:solidFill>
              <a:srgbClr val="B4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smtClean="0">
                <a:latin typeface="Cambria" pitchFamily="18" charset="0"/>
              </a:rPr>
              <a:t>An important consequence:</a:t>
            </a:r>
            <a:endParaRPr lang="en-US" b="0" i="0" dirty="0">
              <a:latin typeface="Cambria" pitchFamily="18" charset="0"/>
            </a:endParaRPr>
          </a:p>
          <a:p>
            <a:pPr algn="l">
              <a:lnSpc>
                <a:spcPct val="90000"/>
              </a:lnSpc>
              <a:spcBef>
                <a:spcPct val="20000"/>
              </a:spcBef>
              <a:buClr>
                <a:schemeClr val="accent1"/>
              </a:buClr>
              <a:buSzPct val="65000"/>
              <a:buFont typeface="Wingdings" pitchFamily="2" charset="2"/>
              <a:buNone/>
            </a:pPr>
            <a:r>
              <a:rPr lang="en-US" i="0" dirty="0" smtClean="0">
                <a:latin typeface="Cambria" pitchFamily="18" charset="0"/>
              </a:rPr>
              <a:t>Stationarity is immortal</a:t>
            </a:r>
            <a:endParaRPr lang="en-US" i="0" dirty="0">
              <a:latin typeface="Cambria" pitchFamily="18" charset="0"/>
            </a:endParaRPr>
          </a:p>
        </p:txBody>
      </p:sp>
      <p:sp>
        <p:nvSpPr>
          <p:cNvPr id="16" name="Slide Number Placeholder 15"/>
          <p:cNvSpPr>
            <a:spLocks noGrp="1"/>
          </p:cNvSpPr>
          <p:nvPr>
            <p:ph type="sldNum" sz="quarter" idx="12"/>
          </p:nvPr>
        </p:nvSpPr>
        <p:spPr/>
        <p:txBody>
          <a:bodyPr/>
          <a:lstStyle/>
          <a:p>
            <a:fld id="{E2D1EF68-0DF5-4619-8524-0DE3C27F1D23}" type="slidenum">
              <a:rPr lang="el-GR" altLang="en-US" smtClean="0"/>
              <a:pPr/>
              <a:t>14</a:t>
            </a:fld>
            <a:endParaRPr lang="el-GR" altLang="en-US"/>
          </a:p>
        </p:txBody>
      </p:sp>
      <p:sp>
        <p:nvSpPr>
          <p:cNvPr id="30"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1121934851"/>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r>
              <a:rPr lang="en-GB" noProof="0" dirty="0" smtClean="0"/>
              <a:t>Does a time series tell us if it is stationary or nonstationary? </a:t>
            </a:r>
            <a:endParaRPr lang="en-GB" noProof="0" dirty="0"/>
          </a:p>
        </p:txBody>
      </p:sp>
      <p:sp>
        <p:nvSpPr>
          <p:cNvPr id="448515" name="Rectangle 3"/>
          <p:cNvSpPr>
            <a:spLocks noGrp="1" noChangeArrowheads="1"/>
          </p:cNvSpPr>
          <p:nvPr>
            <p:ph type="body" idx="1"/>
          </p:nvPr>
        </p:nvSpPr>
        <p:spPr>
          <a:xfrm>
            <a:off x="357188" y="1370013"/>
            <a:ext cx="8520112" cy="1806575"/>
          </a:xfrm>
        </p:spPr>
        <p:txBody>
          <a:bodyPr/>
          <a:lstStyle/>
          <a:p>
            <a:pPr>
              <a:lnSpc>
                <a:spcPct val="85000"/>
              </a:lnSpc>
            </a:pPr>
            <a:r>
              <a:rPr lang="en-GB" sz="2000" dirty="0" smtClean="0"/>
              <a:t>Not actually.</a:t>
            </a:r>
          </a:p>
          <a:p>
            <a:pPr>
              <a:lnSpc>
                <a:spcPct val="85000"/>
              </a:lnSpc>
            </a:pPr>
            <a:r>
              <a:rPr lang="en-GB" sz="2000" dirty="0" smtClean="0"/>
              <a:t>Actually, a time series is neither stationary nor nonstationary.</a:t>
            </a:r>
            <a:endParaRPr lang="en-GB" sz="2000" noProof="0" dirty="0" smtClean="0"/>
          </a:p>
          <a:p>
            <a:pPr>
              <a:lnSpc>
                <a:spcPct val="85000"/>
              </a:lnSpc>
            </a:pPr>
            <a:r>
              <a:rPr lang="en-GB" sz="2000" noProof="0" dirty="0" smtClean="0"/>
              <a:t>These are properties </a:t>
            </a:r>
            <a:r>
              <a:rPr lang="en-GB" sz="2000" dirty="0" smtClean="0"/>
              <a:t>of the stochastic process that generated the time series.</a:t>
            </a:r>
            <a:r>
              <a:rPr lang="en-GB" sz="2000" noProof="0" dirty="0" smtClean="0"/>
              <a:t> </a:t>
            </a:r>
          </a:p>
        </p:txBody>
      </p:sp>
      <p:pic>
        <p:nvPicPr>
          <p:cNvPr id="44851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l="2686" t="3783" r="2173" b="5823"/>
          <a:stretch>
            <a:fillRect/>
          </a:stretch>
        </p:blipFill>
        <p:spPr bwMode="auto">
          <a:xfrm>
            <a:off x="3133725" y="2498725"/>
            <a:ext cx="5745163" cy="3135313"/>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48517" name="AutoShape 5"/>
          <p:cNvSpPr>
            <a:spLocks noChangeArrowheads="1"/>
          </p:cNvSpPr>
          <p:nvPr/>
        </p:nvSpPr>
        <p:spPr bwMode="auto">
          <a:xfrm>
            <a:off x="406400" y="4389438"/>
            <a:ext cx="2752725" cy="1108075"/>
          </a:xfrm>
          <a:prstGeom prst="homePlate">
            <a:avLst>
              <a:gd name="adj" fmla="val 44843"/>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i="0" dirty="0">
                <a:latin typeface="Cambria" pitchFamily="18" charset="0"/>
              </a:rPr>
              <a:t>Example</a:t>
            </a:r>
            <a:r>
              <a:rPr lang="en-US" b="0" i="0" dirty="0">
                <a:latin typeface="Cambria" pitchFamily="18" charset="0"/>
              </a:rPr>
              <a:t>:</a:t>
            </a:r>
            <a:br>
              <a:rPr lang="en-US" b="0" i="0" dirty="0">
                <a:latin typeface="Cambria" pitchFamily="18" charset="0"/>
              </a:rPr>
            </a:br>
            <a:r>
              <a:rPr lang="en-US" b="0" i="0" dirty="0">
                <a:latin typeface="Cambria" pitchFamily="18" charset="0"/>
              </a:rPr>
              <a:t>50 terms of a synthetic time series</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15</a:t>
            </a:fld>
            <a:endParaRPr lang="el-GR" altLang="en-US"/>
          </a:p>
        </p:txBody>
      </p:sp>
      <p:sp>
        <p:nvSpPr>
          <p:cNvPr id="8" name="_s2056"/>
          <p:cNvSpPr>
            <a:spLocks noChangeArrowheads="1"/>
          </p:cNvSpPr>
          <p:nvPr/>
        </p:nvSpPr>
        <p:spPr bwMode="auto">
          <a:xfrm>
            <a:off x="3581400" y="5795962"/>
            <a:ext cx="5283200" cy="470479"/>
          </a:xfrm>
          <a:prstGeom prst="roundRect">
            <a:avLst>
              <a:gd name="adj" fmla="val 0"/>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See details of this example in Koutsoyiannis (2011)</a:t>
            </a:r>
          </a:p>
        </p:txBody>
      </p:sp>
      <p:sp>
        <p:nvSpPr>
          <p:cNvPr id="9"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3422121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37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52650" y="1062038"/>
            <a:ext cx="6869113" cy="3946525"/>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42370" name="Rectangle 2"/>
          <p:cNvSpPr>
            <a:spLocks noGrp="1" noChangeArrowheads="1"/>
          </p:cNvSpPr>
          <p:nvPr>
            <p:ph type="title"/>
          </p:nvPr>
        </p:nvSpPr>
        <p:spPr>
          <a:xfrm>
            <a:off x="346075" y="277813"/>
            <a:ext cx="8520113" cy="714375"/>
          </a:xfrm>
        </p:spPr>
        <p:txBody>
          <a:bodyPr/>
          <a:lstStyle/>
          <a:p>
            <a:r>
              <a:rPr lang="en-GB" sz="2800" noProof="0" smtClean="0"/>
              <a:t>Does this example suggest stationarity or nonstationarity?</a:t>
            </a:r>
            <a:endParaRPr lang="en-GB" sz="2800" noProof="0"/>
          </a:p>
        </p:txBody>
      </p:sp>
      <p:sp>
        <p:nvSpPr>
          <p:cNvPr id="442371" name="Rectangle 3"/>
          <p:cNvSpPr>
            <a:spLocks noGrp="1" noChangeArrowheads="1"/>
          </p:cNvSpPr>
          <p:nvPr>
            <p:ph type="body" idx="1"/>
          </p:nvPr>
        </p:nvSpPr>
        <p:spPr>
          <a:xfrm>
            <a:off x="334963" y="4983163"/>
            <a:ext cx="8259762" cy="1379537"/>
          </a:xfrm>
        </p:spPr>
        <p:txBody>
          <a:bodyPr/>
          <a:lstStyle/>
          <a:p>
            <a:pPr>
              <a:buFont typeface="Wingdings" pitchFamily="2" charset="2"/>
              <a:buNone/>
            </a:pPr>
            <a:r>
              <a:rPr lang="en-GB" noProof="0" dirty="0" smtClean="0"/>
              <a:t>Mean </a:t>
            </a:r>
            <a:r>
              <a:rPr lang="en-GB" i="1" noProof="0" dirty="0" smtClean="0"/>
              <a:t>m</a:t>
            </a:r>
            <a:r>
              <a:rPr lang="en-GB" noProof="0" dirty="0" smtClean="0"/>
              <a:t> (red line) of time series (blue line) is:</a:t>
            </a:r>
          </a:p>
          <a:p>
            <a:pPr lvl="1">
              <a:buFont typeface="Wingdings" pitchFamily="2" charset="2"/>
              <a:buNone/>
            </a:pPr>
            <a:r>
              <a:rPr lang="en-GB" i="1" noProof="0" dirty="0" smtClean="0"/>
              <a:t>m</a:t>
            </a:r>
            <a:r>
              <a:rPr lang="en-GB" noProof="0" dirty="0" smtClean="0"/>
              <a:t> = 1.8 for </a:t>
            </a:r>
            <a:r>
              <a:rPr lang="en-GB" i="1" noProof="0" dirty="0" err="1" smtClean="0"/>
              <a:t>i</a:t>
            </a:r>
            <a:r>
              <a:rPr lang="en-GB" noProof="0" dirty="0" smtClean="0"/>
              <a:t> &lt; 70 </a:t>
            </a:r>
          </a:p>
          <a:p>
            <a:pPr lvl="1">
              <a:buFont typeface="Wingdings" pitchFamily="2" charset="2"/>
              <a:buNone/>
            </a:pPr>
            <a:r>
              <a:rPr lang="en-GB" i="1" noProof="0" dirty="0" smtClean="0"/>
              <a:t>m</a:t>
            </a:r>
            <a:r>
              <a:rPr lang="en-GB" noProof="0" dirty="0" smtClean="0"/>
              <a:t> = 3.5 for </a:t>
            </a:r>
            <a:r>
              <a:rPr lang="en-GB" i="1" noProof="0" dirty="0" err="1" smtClean="0"/>
              <a:t>i</a:t>
            </a:r>
            <a:r>
              <a:rPr lang="en-GB" noProof="0" dirty="0" smtClean="0"/>
              <a:t> </a:t>
            </a:r>
            <a:r>
              <a:rPr lang="en-GB" noProof="0" dirty="0" smtClean="0">
                <a:cs typeface="Tahoma" pitchFamily="34" charset="0"/>
              </a:rPr>
              <a:t>≥</a:t>
            </a:r>
            <a:r>
              <a:rPr lang="en-GB" noProof="0" dirty="0" smtClean="0"/>
              <a:t> 70 </a:t>
            </a:r>
            <a:endParaRPr lang="en-GB" noProof="0" dirty="0"/>
          </a:p>
        </p:txBody>
      </p:sp>
      <p:sp>
        <p:nvSpPr>
          <p:cNvPr id="442374" name="AutoShape 6"/>
          <p:cNvSpPr>
            <a:spLocks noChangeArrowheads="1"/>
          </p:cNvSpPr>
          <p:nvPr/>
        </p:nvSpPr>
        <p:spPr bwMode="auto">
          <a:xfrm>
            <a:off x="398463" y="3263900"/>
            <a:ext cx="1860550" cy="868363"/>
          </a:xfrm>
          <a:prstGeom prst="homePlate">
            <a:avLst>
              <a:gd name="adj" fmla="val 44598"/>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smtClean="0">
                <a:latin typeface="Cambria" pitchFamily="18" charset="0"/>
              </a:rPr>
              <a:t>Example time series </a:t>
            </a:r>
            <a:r>
              <a:rPr lang="en-US" b="0" i="0" dirty="0">
                <a:latin typeface="Cambria" pitchFamily="18" charset="0"/>
              </a:rPr>
              <a:t>extended up to time 100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16</a:t>
            </a:fld>
            <a:endParaRPr lang="el-GR" altLang="en-US"/>
          </a:p>
        </p:txBody>
      </p:sp>
      <p:sp>
        <p:nvSpPr>
          <p:cNvPr id="8"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2595279621"/>
      </p:ext>
    </p:extLst>
  </p:cSld>
  <p:clrMapOvr>
    <a:masterClrMapping/>
  </p:clrMapOvr>
  <mc:AlternateContent xmlns:mc="http://schemas.openxmlformats.org/markup-compatibility/2006">
    <mc:Choice xmlns:p14="http://schemas.microsoft.com/office/powerpoint/2010/main" xmlns="" Requires="p14">
      <p:transition spd="slow" p14:dur="2000" advTm="420"/>
    </mc:Choice>
    <mc:Fallback>
      <p:transition spd="slow" advTm="42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52650" y="1062038"/>
            <a:ext cx="6869113" cy="3946525"/>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53635" name="Rectangle 3"/>
          <p:cNvSpPr>
            <a:spLocks noGrp="1" noChangeArrowheads="1"/>
          </p:cNvSpPr>
          <p:nvPr>
            <p:ph type="title"/>
          </p:nvPr>
        </p:nvSpPr>
        <p:spPr>
          <a:xfrm>
            <a:off x="346075" y="277813"/>
            <a:ext cx="8520113" cy="714375"/>
          </a:xfrm>
        </p:spPr>
        <p:txBody>
          <a:bodyPr/>
          <a:lstStyle/>
          <a:p>
            <a:r>
              <a:rPr lang="en-GB" sz="2800" noProof="0" smtClean="0"/>
              <a:t>Reformulation of question:</a:t>
            </a:r>
            <a:br>
              <a:rPr lang="en-GB" sz="2800" noProof="0" smtClean="0"/>
            </a:br>
            <a:r>
              <a:rPr lang="en-GB" sz="2800" noProof="0" smtClean="0"/>
              <a:t>Does the red line reflect a </a:t>
            </a:r>
            <a:r>
              <a:rPr lang="en-GB" sz="2800" b="1" noProof="0" smtClean="0"/>
              <a:t>deterministic</a:t>
            </a:r>
            <a:r>
              <a:rPr lang="en-GB" sz="2800" noProof="0" smtClean="0"/>
              <a:t> function?</a:t>
            </a:r>
            <a:endParaRPr lang="en-GB" sz="2800" noProof="0"/>
          </a:p>
        </p:txBody>
      </p:sp>
      <p:sp>
        <p:nvSpPr>
          <p:cNvPr id="453636" name="Rectangle 4"/>
          <p:cNvSpPr>
            <a:spLocks noGrp="1" noChangeArrowheads="1"/>
          </p:cNvSpPr>
          <p:nvPr>
            <p:ph type="body" idx="1"/>
          </p:nvPr>
        </p:nvSpPr>
        <p:spPr>
          <a:xfrm>
            <a:off x="346075" y="4830763"/>
            <a:ext cx="8259763" cy="1455737"/>
          </a:xfrm>
        </p:spPr>
        <p:txBody>
          <a:bodyPr/>
          <a:lstStyle/>
          <a:p>
            <a:r>
              <a:rPr lang="en-GB" noProof="0" dirty="0" smtClean="0"/>
              <a:t>If the red line is a deterministic function of time: </a:t>
            </a:r>
            <a:r>
              <a:rPr lang="en-GB" noProof="0" dirty="0" smtClean="0">
                <a:cs typeface="Tahoma" pitchFamily="34" charset="0"/>
              </a:rPr>
              <a:t>→ </a:t>
            </a:r>
            <a:r>
              <a:rPr lang="en-GB" b="1" noProof="0" dirty="0" smtClean="0">
                <a:cs typeface="Tahoma" pitchFamily="34" charset="0"/>
              </a:rPr>
              <a:t>nonstationarity</a:t>
            </a:r>
            <a:r>
              <a:rPr lang="en-GB" noProof="0" dirty="0" smtClean="0">
                <a:cs typeface="Tahoma" pitchFamily="34" charset="0"/>
              </a:rPr>
              <a:t>.</a:t>
            </a:r>
          </a:p>
          <a:p>
            <a:r>
              <a:rPr lang="en-GB" noProof="0" dirty="0" smtClean="0">
                <a:cs typeface="Tahoma" pitchFamily="34" charset="0"/>
              </a:rPr>
              <a:t>If </a:t>
            </a:r>
            <a:r>
              <a:rPr lang="en-GB" noProof="0" dirty="0" smtClean="0"/>
              <a:t>the red line is</a:t>
            </a:r>
            <a:r>
              <a:rPr lang="en-GB" noProof="0" dirty="0" smtClean="0">
                <a:cs typeface="Tahoma" pitchFamily="34" charset="0"/>
              </a:rPr>
              <a:t> a random function (realization of a stationary stochastic process) → </a:t>
            </a:r>
            <a:r>
              <a:rPr lang="en-GB" b="1" noProof="0" dirty="0" smtClean="0">
                <a:cs typeface="Tahoma" pitchFamily="34" charset="0"/>
              </a:rPr>
              <a:t>stationarity</a:t>
            </a:r>
            <a:r>
              <a:rPr lang="en-GB" noProof="0" dirty="0" smtClean="0">
                <a:cs typeface="Tahoma" pitchFamily="34" charset="0"/>
              </a:rPr>
              <a:t>.</a:t>
            </a:r>
            <a:endParaRPr lang="en-GB" noProof="0" dirty="0">
              <a:cs typeface="Tahoma" pitchFamily="34" charset="0"/>
            </a:endParaRPr>
          </a:p>
        </p:txBody>
      </p:sp>
      <p:sp>
        <p:nvSpPr>
          <p:cNvPr id="10" name="AutoShape 6"/>
          <p:cNvSpPr>
            <a:spLocks noChangeArrowheads="1"/>
          </p:cNvSpPr>
          <p:nvPr/>
        </p:nvSpPr>
        <p:spPr bwMode="auto">
          <a:xfrm>
            <a:off x="398463" y="3263900"/>
            <a:ext cx="1860550" cy="868363"/>
          </a:xfrm>
          <a:prstGeom prst="homePlate">
            <a:avLst>
              <a:gd name="adj" fmla="val 44598"/>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Example time series extended up to time 100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17</a:t>
            </a:fld>
            <a:endParaRPr lang="el-GR" altLang="en-US"/>
          </a:p>
        </p:txBody>
      </p:sp>
      <p:sp>
        <p:nvSpPr>
          <p:cNvPr id="8"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850911992"/>
      </p:ext>
    </p:extLst>
  </p:cSld>
  <p:clrMapOvr>
    <a:masterClrMapping/>
  </p:clrMapOvr>
  <mc:AlternateContent xmlns:mc="http://schemas.openxmlformats.org/markup-compatibility/2006">
    <mc:Choice xmlns:p14="http://schemas.microsoft.com/office/powerpoint/2010/main" xmlns="" Requires="p14">
      <p:transition spd="slow" p14:dur="2000" advTm="458"/>
    </mc:Choice>
    <mc:Fallback>
      <p:transition spd="slow" advTm="458"/>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339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l="1192" t="4147" r="2209" b="5011"/>
          <a:stretch>
            <a:fillRect/>
          </a:stretch>
        </p:blipFill>
        <p:spPr bwMode="auto">
          <a:xfrm>
            <a:off x="2625725" y="1235075"/>
            <a:ext cx="6178550" cy="3338513"/>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43394" name="Rectangle 2"/>
          <p:cNvSpPr>
            <a:spLocks noGrp="1" noChangeArrowheads="1"/>
          </p:cNvSpPr>
          <p:nvPr>
            <p:ph type="title"/>
          </p:nvPr>
        </p:nvSpPr>
        <p:spPr/>
        <p:txBody>
          <a:bodyPr/>
          <a:lstStyle/>
          <a:p>
            <a:r>
              <a:rPr lang="en-GB" noProof="0" smtClean="0"/>
              <a:t>Answer of the last question: the red line is a realization of a stochastic process</a:t>
            </a:r>
            <a:endParaRPr lang="en-GB" noProof="0"/>
          </a:p>
        </p:txBody>
      </p:sp>
      <p:sp>
        <p:nvSpPr>
          <p:cNvPr id="443395" name="Rectangle 3"/>
          <p:cNvSpPr>
            <a:spLocks noGrp="1" noChangeArrowheads="1"/>
          </p:cNvSpPr>
          <p:nvPr>
            <p:ph type="body" idx="1"/>
          </p:nvPr>
        </p:nvSpPr>
        <p:spPr>
          <a:xfrm>
            <a:off x="361950" y="4357688"/>
            <a:ext cx="8437563" cy="1989137"/>
          </a:xfrm>
        </p:spPr>
        <p:txBody>
          <a:bodyPr/>
          <a:lstStyle/>
          <a:p>
            <a:pPr>
              <a:lnSpc>
                <a:spcPct val="90000"/>
              </a:lnSpc>
            </a:pPr>
            <a:r>
              <a:rPr lang="en-GB" sz="2000" noProof="0" dirty="0" smtClean="0"/>
              <a:t>The time series was constructed by superposition of:</a:t>
            </a:r>
          </a:p>
          <a:p>
            <a:pPr lvl="1">
              <a:lnSpc>
                <a:spcPct val="90000"/>
              </a:lnSpc>
            </a:pPr>
            <a:r>
              <a:rPr lang="en-GB" sz="2000" noProof="0" dirty="0" smtClean="0"/>
              <a:t>A stochastic process with values </a:t>
            </a:r>
            <a:r>
              <a:rPr lang="en-GB" sz="2000" i="1" u="sng" noProof="0" dirty="0" err="1" smtClean="0"/>
              <a:t>m</a:t>
            </a:r>
            <a:r>
              <a:rPr lang="en-GB" sz="2000" i="1" baseline="-25000" noProof="0" dirty="0" err="1" smtClean="0"/>
              <a:t>j</a:t>
            </a:r>
            <a:r>
              <a:rPr lang="en-GB" sz="2000" noProof="0" dirty="0" smtClean="0"/>
              <a:t> ~ </a:t>
            </a:r>
            <a:r>
              <a:rPr lang="en-GB" sz="2000" i="1" noProof="0" dirty="0" smtClean="0"/>
              <a:t>N</a:t>
            </a:r>
            <a:r>
              <a:rPr lang="en-GB" sz="2000" noProof="0" dirty="0" smtClean="0"/>
              <a:t>(2, 0.5) each lasting a period </a:t>
            </a:r>
            <a:r>
              <a:rPr lang="en-GB" sz="2000" i="1" u="sng" noProof="0" dirty="0" err="1" smtClean="0"/>
              <a:t>τ</a:t>
            </a:r>
            <a:r>
              <a:rPr lang="en-GB" sz="2000" i="1" baseline="-25000" noProof="0" dirty="0" err="1" smtClean="0"/>
              <a:t>j</a:t>
            </a:r>
            <a:r>
              <a:rPr lang="en-GB" sz="2000" noProof="0" dirty="0" smtClean="0"/>
              <a:t> exponentially distributed with </a:t>
            </a:r>
            <a:r>
              <a:rPr lang="en-GB" sz="2000" i="1" noProof="0" dirty="0" smtClean="0"/>
              <a:t>E</a:t>
            </a:r>
            <a:r>
              <a:rPr lang="en-GB" sz="2000" i="1" baseline="30000" noProof="0" dirty="0" smtClean="0"/>
              <a:t> </a:t>
            </a:r>
            <a:r>
              <a:rPr lang="en-GB" sz="2000" noProof="0" dirty="0" smtClean="0"/>
              <a:t>[</a:t>
            </a:r>
            <a:r>
              <a:rPr lang="en-GB" sz="2000" i="1" u="sng" noProof="0" dirty="0" err="1" smtClean="0"/>
              <a:t>τ</a:t>
            </a:r>
            <a:r>
              <a:rPr lang="en-GB" sz="2000" i="1" baseline="-25000" noProof="0" dirty="0" err="1" smtClean="0"/>
              <a:t>j</a:t>
            </a:r>
            <a:r>
              <a:rPr lang="en-GB" sz="2000" noProof="0" dirty="0" smtClean="0"/>
              <a:t>] = 50 (red line);</a:t>
            </a:r>
          </a:p>
          <a:p>
            <a:pPr lvl="1">
              <a:lnSpc>
                <a:spcPct val="90000"/>
              </a:lnSpc>
            </a:pPr>
            <a:r>
              <a:rPr lang="en-GB" sz="2000" noProof="0" dirty="0" smtClean="0"/>
              <a:t>White noise </a:t>
            </a:r>
            <a:r>
              <a:rPr lang="en-GB" sz="2000" i="1" noProof="0" dirty="0" smtClean="0"/>
              <a:t>N</a:t>
            </a:r>
            <a:r>
              <a:rPr lang="en-GB" sz="2000" noProof="0" dirty="0" smtClean="0"/>
              <a:t>(0, 0.2).</a:t>
            </a:r>
          </a:p>
          <a:p>
            <a:pPr>
              <a:lnSpc>
                <a:spcPct val="90000"/>
              </a:lnSpc>
            </a:pPr>
            <a:r>
              <a:rPr lang="en-GB" sz="2000" noProof="0" dirty="0" smtClean="0"/>
              <a:t>Nothing in the model is nonstationary.</a:t>
            </a:r>
          </a:p>
          <a:p>
            <a:pPr>
              <a:lnSpc>
                <a:spcPct val="90000"/>
              </a:lnSpc>
            </a:pPr>
            <a:r>
              <a:rPr lang="en-GB" sz="2000" noProof="0" dirty="0" smtClean="0"/>
              <a:t>The process of our example is </a:t>
            </a:r>
            <a:r>
              <a:rPr lang="en-GB" sz="2000" b="1" noProof="0" dirty="0" smtClean="0"/>
              <a:t>stationary.</a:t>
            </a:r>
            <a:endParaRPr lang="en-GB" sz="2000" b="1" noProof="0" dirty="0"/>
          </a:p>
        </p:txBody>
      </p:sp>
      <p:sp>
        <p:nvSpPr>
          <p:cNvPr id="443397" name="AutoShape 5"/>
          <p:cNvSpPr>
            <a:spLocks noChangeArrowheads="1"/>
          </p:cNvSpPr>
          <p:nvPr/>
        </p:nvSpPr>
        <p:spPr bwMode="auto">
          <a:xfrm>
            <a:off x="504825" y="3046413"/>
            <a:ext cx="1860550" cy="846137"/>
          </a:xfrm>
          <a:prstGeom prst="homePlate">
            <a:avLst>
              <a:gd name="adj" fmla="val 45769"/>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Example 1 extended up to time 1000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18</a:t>
            </a:fld>
            <a:endParaRPr lang="el-GR" altLang="en-US"/>
          </a:p>
        </p:txBody>
      </p:sp>
      <p:sp>
        <p:nvSpPr>
          <p:cNvPr id="8"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471502731"/>
      </p:ext>
    </p:extLst>
  </p:cSld>
  <p:clrMapOvr>
    <a:masterClrMapping/>
  </p:clrMapOvr>
  <mc:AlternateContent xmlns:mc="http://schemas.openxmlformats.org/markup-compatibility/2006">
    <mc:Choice xmlns:p14="http://schemas.microsoft.com/office/powerpoint/2010/main" xmlns="" Requires="p14">
      <p:transition spd="slow" p14:dur="2000" advTm="503"/>
    </mc:Choice>
    <mc:Fallback>
      <p:transition spd="slow" advTm="503"/>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3" name="Rectangle 3"/>
          <p:cNvSpPr>
            <a:spLocks noGrp="1" noChangeArrowheads="1"/>
          </p:cNvSpPr>
          <p:nvPr>
            <p:ph type="body" idx="1"/>
          </p:nvPr>
        </p:nvSpPr>
        <p:spPr>
          <a:xfrm>
            <a:off x="368300" y="4951413"/>
            <a:ext cx="2924175" cy="1423987"/>
          </a:xfrm>
        </p:spPr>
        <p:txBody>
          <a:bodyPr/>
          <a:lstStyle/>
          <a:p>
            <a:pPr marL="0" indent="0">
              <a:buFont typeface="Wingdings" pitchFamily="2" charset="2"/>
              <a:buNone/>
            </a:pPr>
            <a:r>
              <a:rPr lang="en-GB" sz="2000" noProof="0" dirty="0" smtClean="0"/>
              <a:t>Unexplained variance (differences between blue and red line): 0.2</a:t>
            </a:r>
            <a:r>
              <a:rPr lang="en-GB" sz="2000" baseline="30000" noProof="0" dirty="0" smtClean="0"/>
              <a:t>2</a:t>
            </a:r>
            <a:r>
              <a:rPr lang="en-GB" sz="2000" noProof="0" dirty="0" smtClean="0"/>
              <a:t> = 0.04.</a:t>
            </a:r>
            <a:endParaRPr lang="en-GB" sz="2000" noProof="0" dirty="0"/>
          </a:p>
        </p:txBody>
      </p:sp>
      <p:pic>
        <p:nvPicPr>
          <p:cNvPr id="44544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t="5275" r="2815" b="4852"/>
          <a:stretch>
            <a:fillRect/>
          </a:stretch>
        </p:blipFill>
        <p:spPr bwMode="auto">
          <a:xfrm>
            <a:off x="3052763" y="336550"/>
            <a:ext cx="5919787" cy="3144838"/>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45442" name="Rectangle 2"/>
          <p:cNvSpPr>
            <a:spLocks noGrp="1" noChangeArrowheads="1"/>
          </p:cNvSpPr>
          <p:nvPr>
            <p:ph type="title"/>
          </p:nvPr>
        </p:nvSpPr>
        <p:spPr>
          <a:xfrm>
            <a:off x="285750" y="277813"/>
            <a:ext cx="3092450" cy="1944687"/>
          </a:xfrm>
        </p:spPr>
        <p:txBody>
          <a:bodyPr/>
          <a:lstStyle/>
          <a:p>
            <a:r>
              <a:rPr lang="en-GB" sz="2700" noProof="0" smtClean="0"/>
              <a:t>The big difference of </a:t>
            </a:r>
            <a:r>
              <a:rPr lang="en-GB" sz="2700" b="1" noProof="0" smtClean="0"/>
              <a:t>nonstationarity</a:t>
            </a:r>
            <a:r>
              <a:rPr lang="en-GB" sz="2700" noProof="0" smtClean="0"/>
              <a:t> and stationarity </a:t>
            </a:r>
            <a:br>
              <a:rPr lang="en-GB" sz="2700" noProof="0" smtClean="0"/>
            </a:br>
            <a:r>
              <a:rPr lang="en-GB" sz="2700" noProof="0" smtClean="0"/>
              <a:t>(1)</a:t>
            </a:r>
            <a:endParaRPr lang="en-GB" sz="2700" noProof="0"/>
          </a:p>
        </p:txBody>
      </p:sp>
      <p:sp>
        <p:nvSpPr>
          <p:cNvPr id="445447" name="AutoShape 7"/>
          <p:cNvSpPr>
            <a:spLocks noChangeArrowheads="1"/>
          </p:cNvSpPr>
          <p:nvPr/>
        </p:nvSpPr>
        <p:spPr bwMode="auto">
          <a:xfrm>
            <a:off x="820738" y="2930525"/>
            <a:ext cx="2295525" cy="1849438"/>
          </a:xfrm>
          <a:prstGeom prst="homePlate">
            <a:avLst>
              <a:gd name="adj" fmla="val 25835"/>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A mental copy generated by a nonstationary model (assuming the red line is a deterministic function)</a:t>
            </a:r>
            <a:endParaRPr lang="el-GR" b="0" i="0" dirty="0">
              <a:latin typeface="Cambria" pitchFamily="18" charset="0"/>
            </a:endParaRPr>
          </a:p>
        </p:txBody>
      </p:sp>
      <p:sp>
        <p:nvSpPr>
          <p:cNvPr id="445448" name="AutoShape 8"/>
          <p:cNvSpPr>
            <a:spLocks noChangeArrowheads="1"/>
          </p:cNvSpPr>
          <p:nvPr/>
        </p:nvSpPr>
        <p:spPr bwMode="auto">
          <a:xfrm>
            <a:off x="820737" y="2209800"/>
            <a:ext cx="2232025" cy="584200"/>
          </a:xfrm>
          <a:prstGeom prst="homePlate">
            <a:avLst>
              <a:gd name="adj" fmla="val 66291"/>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The initial time series</a:t>
            </a:r>
            <a:endParaRPr lang="el-GR" b="0" i="0" dirty="0">
              <a:latin typeface="Cambria" pitchFamily="18" charset="0"/>
            </a:endParaRPr>
          </a:p>
        </p:txBody>
      </p:sp>
      <p:pic>
        <p:nvPicPr>
          <p:cNvPr id="445449"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l="1595" t="4956" r="2875" b="4684"/>
          <a:stretch>
            <a:fillRect/>
          </a:stretch>
        </p:blipFill>
        <p:spPr bwMode="auto">
          <a:xfrm>
            <a:off x="3165475" y="3197225"/>
            <a:ext cx="5803900" cy="31543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 name="Slide Number Placeholder 3"/>
          <p:cNvSpPr>
            <a:spLocks noGrp="1"/>
          </p:cNvSpPr>
          <p:nvPr>
            <p:ph type="sldNum" sz="quarter" idx="12"/>
          </p:nvPr>
        </p:nvSpPr>
        <p:spPr/>
        <p:txBody>
          <a:bodyPr/>
          <a:lstStyle/>
          <a:p>
            <a:fld id="{E2D1EF68-0DF5-4619-8524-0DE3C27F1D23}" type="slidenum">
              <a:rPr lang="el-GR" altLang="en-US" smtClean="0"/>
              <a:pPr/>
              <a:t>19</a:t>
            </a:fld>
            <a:endParaRPr lang="el-GR" altLang="en-US"/>
          </a:p>
        </p:txBody>
      </p:sp>
      <p:sp>
        <p:nvSpPr>
          <p:cNvPr id="10"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985378571"/>
      </p:ext>
    </p:extLst>
  </p:cSld>
  <p:clrMapOvr>
    <a:masterClrMapping/>
  </p:clrMapOvr>
  <mc:AlternateContent xmlns:mc="http://schemas.openxmlformats.org/markup-compatibility/2006">
    <mc:Choice xmlns:p14="http://schemas.microsoft.com/office/powerpoint/2010/main" xmlns="" Requires="p14">
      <p:transition spd="slow" p14:dur="2000" advTm="559"/>
    </mc:Choice>
    <mc:Fallback>
      <p:transition spd="slow" advTm="559"/>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a:t>
            </a:r>
            <a:r>
              <a:rPr lang="en-US" dirty="0" err="1" smtClean="0"/>
              <a:t>stationarity</a:t>
            </a:r>
            <a:r>
              <a:rPr lang="en-US" dirty="0" smtClean="0"/>
              <a:t> —A very popular concept</a:t>
            </a:r>
            <a:endParaRPr lang="el-GR" dirty="0"/>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2</a:t>
            </a:fld>
            <a:endParaRPr lang="el-GR" altLang="en-US"/>
          </a:p>
        </p:txBody>
      </p:sp>
      <p:sp>
        <p:nvSpPr>
          <p:cNvPr id="14" name="Content Placeholder 2"/>
          <p:cNvSpPr>
            <a:spLocks noGrp="1"/>
          </p:cNvSpPr>
          <p:nvPr>
            <p:ph idx="1"/>
          </p:nvPr>
        </p:nvSpPr>
        <p:spPr>
          <a:xfrm>
            <a:off x="346075" y="899869"/>
            <a:ext cx="8520113" cy="5308600"/>
          </a:xfrm>
        </p:spPr>
        <p:txBody>
          <a:bodyPr/>
          <a:lstStyle/>
          <a:p>
            <a:pPr>
              <a:lnSpc>
                <a:spcPct val="93000"/>
              </a:lnSpc>
              <a:spcBef>
                <a:spcPts val="300"/>
              </a:spcBef>
            </a:pPr>
            <a:r>
              <a:rPr lang="en-US" dirty="0" smtClean="0">
                <a:solidFill>
                  <a:srgbClr val="006600"/>
                </a:solidFill>
              </a:rPr>
              <a:t>Non-</a:t>
            </a:r>
            <a:r>
              <a:rPr lang="en-US" dirty="0" err="1" smtClean="0">
                <a:solidFill>
                  <a:srgbClr val="006600"/>
                </a:solidFill>
              </a:rPr>
              <a:t>stationarity</a:t>
            </a:r>
            <a:r>
              <a:rPr lang="en-US" dirty="0" smtClean="0">
                <a:solidFill>
                  <a:srgbClr val="006600"/>
                </a:solidFill>
              </a:rPr>
              <a:t> is frequently called into play when discussing about change (including climate change). It is frequently invoked that stationary models are not effective to represent change.</a:t>
            </a:r>
          </a:p>
          <a:p>
            <a:pPr>
              <a:lnSpc>
                <a:spcPct val="93000"/>
              </a:lnSpc>
              <a:spcBef>
                <a:spcPts val="300"/>
              </a:spcBef>
            </a:pPr>
            <a:r>
              <a:rPr lang="en-US" dirty="0" smtClean="0">
                <a:solidFill>
                  <a:srgbClr val="006600"/>
                </a:solidFill>
              </a:rPr>
              <a:t>Several papers discussed the opportunity of adopting non-</a:t>
            </a:r>
            <a:r>
              <a:rPr lang="en-US" dirty="0" err="1" smtClean="0">
                <a:solidFill>
                  <a:srgbClr val="006600"/>
                </a:solidFill>
              </a:rPr>
              <a:t>stationarity</a:t>
            </a:r>
            <a:r>
              <a:rPr lang="en-US" dirty="0" smtClean="0">
                <a:solidFill>
                  <a:srgbClr val="006600"/>
                </a:solidFill>
              </a:rPr>
              <a:t> as a working hypothesis when dealing with change, which is indeed reasonable.</a:t>
            </a:r>
          </a:p>
          <a:p>
            <a:pPr>
              <a:lnSpc>
                <a:spcPct val="93000"/>
              </a:lnSpc>
              <a:spcBef>
                <a:spcPts val="300"/>
              </a:spcBef>
            </a:pPr>
            <a:r>
              <a:rPr lang="en-US" dirty="0" smtClean="0">
                <a:solidFill>
                  <a:srgbClr val="006600"/>
                </a:solidFill>
              </a:rPr>
              <a:t>The discussion frequently focuses on assumptions, definition and details, with the results that we may loose the view of the big picture.</a:t>
            </a:r>
          </a:p>
          <a:p>
            <a:pPr>
              <a:lnSpc>
                <a:spcPct val="93000"/>
              </a:lnSpc>
              <a:spcBef>
                <a:spcPts val="300"/>
              </a:spcBef>
            </a:pPr>
            <a:r>
              <a:rPr lang="en-US" dirty="0" smtClean="0">
                <a:solidFill>
                  <a:srgbClr val="006600"/>
                </a:solidFill>
              </a:rPr>
              <a:t>However, the big picture is important because an improper use of a non-stationary model may imply the failure of </a:t>
            </a:r>
            <a:r>
              <a:rPr lang="en-US" dirty="0" smtClean="0">
                <a:solidFill>
                  <a:srgbClr val="006600"/>
                </a:solidFill>
              </a:rPr>
              <a:t>adaptation </a:t>
            </a:r>
            <a:r>
              <a:rPr lang="en-US" dirty="0" smtClean="0">
                <a:solidFill>
                  <a:srgbClr val="006600"/>
                </a:solidFill>
              </a:rPr>
              <a:t>to change. Non-</a:t>
            </a:r>
            <a:r>
              <a:rPr lang="en-US" dirty="0" err="1" smtClean="0">
                <a:solidFill>
                  <a:srgbClr val="006600"/>
                </a:solidFill>
              </a:rPr>
              <a:t>stationarity</a:t>
            </a:r>
            <a:r>
              <a:rPr lang="en-US" dirty="0" smtClean="0">
                <a:solidFill>
                  <a:srgbClr val="006600"/>
                </a:solidFill>
              </a:rPr>
              <a:t> is EXTREMELY relevant in engineering design. Design procedures wrongly based on non-stationary models underestimate uncertainty.</a:t>
            </a:r>
            <a:endParaRPr lang="en-US" dirty="0">
              <a:solidFill>
                <a:srgbClr val="006600"/>
              </a:solidFill>
            </a:endParaRPr>
          </a:p>
        </p:txBody>
      </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285750" y="277813"/>
            <a:ext cx="2914650" cy="1944687"/>
          </a:xfrm>
        </p:spPr>
        <p:txBody>
          <a:bodyPr/>
          <a:lstStyle/>
          <a:p>
            <a:r>
              <a:rPr lang="en-GB" sz="2700" noProof="0" dirty="0" smtClean="0"/>
              <a:t>The big difference of nonstationarity and </a:t>
            </a:r>
            <a:r>
              <a:rPr lang="en-GB" sz="2700" b="1" noProof="0" dirty="0" smtClean="0"/>
              <a:t>stationarity</a:t>
            </a:r>
            <a:r>
              <a:rPr lang="en-GB" sz="2700" noProof="0" dirty="0" smtClean="0"/>
              <a:t> (2)</a:t>
            </a:r>
            <a:endParaRPr lang="en-GB" sz="2700" noProof="0" dirty="0"/>
          </a:p>
        </p:txBody>
      </p:sp>
      <p:sp>
        <p:nvSpPr>
          <p:cNvPr id="454659" name="Rectangle 3"/>
          <p:cNvSpPr>
            <a:spLocks noGrp="1" noChangeArrowheads="1"/>
          </p:cNvSpPr>
          <p:nvPr>
            <p:ph type="body" idx="1"/>
          </p:nvPr>
        </p:nvSpPr>
        <p:spPr>
          <a:xfrm>
            <a:off x="368300" y="4951413"/>
            <a:ext cx="2924175" cy="1423987"/>
          </a:xfrm>
        </p:spPr>
        <p:txBody>
          <a:bodyPr/>
          <a:lstStyle/>
          <a:p>
            <a:pPr marL="0" indent="0">
              <a:buFont typeface="Wingdings" pitchFamily="2" charset="2"/>
              <a:buNone/>
            </a:pPr>
            <a:r>
              <a:rPr lang="en-GB" sz="2000" noProof="0" dirty="0" smtClean="0"/>
              <a:t>Unexplained variance (the “undecomposed” time series): 0.38 (~10 times greater).</a:t>
            </a:r>
            <a:endParaRPr lang="en-GB" sz="2000" noProof="0" dirty="0"/>
          </a:p>
        </p:txBody>
      </p:sp>
      <p:pic>
        <p:nvPicPr>
          <p:cNvPr id="45466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t="5275" r="2815" b="4852"/>
          <a:stretch>
            <a:fillRect/>
          </a:stretch>
        </p:blipFill>
        <p:spPr bwMode="auto">
          <a:xfrm>
            <a:off x="3052763" y="336550"/>
            <a:ext cx="5919787" cy="3144838"/>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54661" name="AutoShape 5"/>
          <p:cNvSpPr>
            <a:spLocks noChangeArrowheads="1"/>
          </p:cNvSpPr>
          <p:nvPr/>
        </p:nvSpPr>
        <p:spPr bwMode="auto">
          <a:xfrm>
            <a:off x="820738" y="2930525"/>
            <a:ext cx="2295525" cy="1849438"/>
          </a:xfrm>
          <a:prstGeom prst="homePlate">
            <a:avLst>
              <a:gd name="adj" fmla="val 25835"/>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A mental copy generated by a stationary model (assuming the red line is a stationary stochastic process)</a:t>
            </a:r>
            <a:endParaRPr lang="el-GR" b="0" i="0" dirty="0">
              <a:latin typeface="Cambria" pitchFamily="18" charset="0"/>
            </a:endParaRPr>
          </a:p>
        </p:txBody>
      </p:sp>
      <p:sp>
        <p:nvSpPr>
          <p:cNvPr id="454662" name="AutoShape 6"/>
          <p:cNvSpPr>
            <a:spLocks noChangeArrowheads="1"/>
          </p:cNvSpPr>
          <p:nvPr/>
        </p:nvSpPr>
        <p:spPr bwMode="auto">
          <a:xfrm>
            <a:off x="820738" y="2209800"/>
            <a:ext cx="2187575" cy="584200"/>
          </a:xfrm>
          <a:prstGeom prst="homePlate">
            <a:avLst>
              <a:gd name="adj" fmla="val 66291"/>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The initial time series</a:t>
            </a:r>
            <a:endParaRPr lang="el-GR" b="0" i="0" dirty="0">
              <a:latin typeface="Cambria" pitchFamily="18" charset="0"/>
            </a:endParaRPr>
          </a:p>
        </p:txBody>
      </p:sp>
      <p:pic>
        <p:nvPicPr>
          <p:cNvPr id="454664"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t="4430" r="2998" b="3639"/>
          <a:stretch>
            <a:fillRect/>
          </a:stretch>
        </p:blipFill>
        <p:spPr bwMode="auto">
          <a:xfrm>
            <a:off x="3054350" y="3170238"/>
            <a:ext cx="5907088" cy="3216275"/>
          </a:xfrm>
          <a:prstGeom prst="rect">
            <a:avLst/>
          </a:prstGeom>
          <a:noFill/>
          <a:ln>
            <a:noFill/>
          </a:ln>
          <a:effectLst/>
          <a:extLst>
            <a:ext uri="{909E8E84-426E-40DD-AFC4-6F175D3DCCD1}">
              <a14:hiddenFill xmlns:a14="http://schemas.microsoft.com/office/drawing/2010/main" xmlns="">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68686"/>
                  </a:outerShdw>
                </a:effectLst>
              </a14:hiddenEffects>
            </a:ext>
          </a:extLst>
        </p:spPr>
      </p:pic>
      <p:sp>
        <p:nvSpPr>
          <p:cNvPr id="4" name="Slide Number Placeholder 3"/>
          <p:cNvSpPr>
            <a:spLocks noGrp="1"/>
          </p:cNvSpPr>
          <p:nvPr>
            <p:ph type="sldNum" sz="quarter" idx="12"/>
          </p:nvPr>
        </p:nvSpPr>
        <p:spPr/>
        <p:txBody>
          <a:bodyPr/>
          <a:lstStyle/>
          <a:p>
            <a:fld id="{E2D1EF68-0DF5-4619-8524-0DE3C27F1D23}" type="slidenum">
              <a:rPr lang="el-GR" altLang="en-US" smtClean="0"/>
              <a:pPr/>
              <a:t>20</a:t>
            </a:fld>
            <a:endParaRPr lang="el-GR" altLang="en-US"/>
          </a:p>
        </p:txBody>
      </p:sp>
      <p:sp>
        <p:nvSpPr>
          <p:cNvPr id="10"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2526938473"/>
      </p:ext>
    </p:extLst>
  </p:cSld>
  <p:clrMapOvr>
    <a:masterClrMapping/>
  </p:clrMapOvr>
  <mc:AlternateContent xmlns:mc="http://schemas.openxmlformats.org/markup-compatibility/2006">
    <mc:Choice xmlns:p14="http://schemas.microsoft.com/office/powerpoint/2010/main" xmlns="" Requires="p14">
      <p:transition spd="slow" p14:dur="2000" advTm="126"/>
    </mc:Choice>
    <mc:Fallback>
      <p:transition spd="slow" advTm="126"/>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Moral of the story</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21</a:t>
            </a:fld>
            <a:endParaRPr lang="el-GR" altLang="en-US"/>
          </a:p>
        </p:txBody>
      </p:sp>
      <p:sp>
        <p:nvSpPr>
          <p:cNvPr id="14" name="Content Placeholder 2"/>
          <p:cNvSpPr>
            <a:spLocks noGrp="1"/>
          </p:cNvSpPr>
          <p:nvPr>
            <p:ph idx="1"/>
          </p:nvPr>
        </p:nvSpPr>
        <p:spPr>
          <a:xfrm>
            <a:off x="346075" y="1049997"/>
            <a:ext cx="8520113" cy="5308600"/>
          </a:xfrm>
        </p:spPr>
        <p:txBody>
          <a:bodyPr/>
          <a:lstStyle/>
          <a:p>
            <a:pPr>
              <a:lnSpc>
                <a:spcPct val="93000"/>
              </a:lnSpc>
              <a:spcBef>
                <a:spcPts val="300"/>
              </a:spcBef>
            </a:pPr>
            <a:r>
              <a:rPr lang="en-US" dirty="0" smtClean="0">
                <a:solidFill>
                  <a:srgbClr val="006600"/>
                </a:solidFill>
              </a:rPr>
              <a:t>An erroneous use of a non-stationary approach leads to erroneous predictions and underestimation of uncertainty. It is the very situation that engineers should avoid.</a:t>
            </a:r>
          </a:p>
          <a:p>
            <a:pPr>
              <a:lnSpc>
                <a:spcPct val="93000"/>
              </a:lnSpc>
              <a:spcBef>
                <a:spcPts val="300"/>
              </a:spcBef>
            </a:pPr>
            <a:r>
              <a:rPr lang="en-US" dirty="0" smtClean="0">
                <a:solidFill>
                  <a:srgbClr val="006600"/>
                </a:solidFill>
              </a:rPr>
              <a:t>“Erroneous use” means an erroneous assumption of deterministic change of statistics in time. Much better to assume that statistics are not changing, i.e., the model is stationary.</a:t>
            </a:r>
          </a:p>
          <a:p>
            <a:pPr>
              <a:lnSpc>
                <a:spcPct val="93000"/>
              </a:lnSpc>
              <a:spcBef>
                <a:spcPts val="300"/>
              </a:spcBef>
            </a:pPr>
            <a:r>
              <a:rPr lang="en-US" dirty="0" smtClean="0">
                <a:solidFill>
                  <a:srgbClr val="006600"/>
                </a:solidFill>
              </a:rPr>
              <a:t>Therefore, a non-stationary model should be used only when there are good reasons, possibly with physical interpretation, to assume a deterministic change of statistics in time (or a determinist change of parameters in time for transient deterministic models).</a:t>
            </a:r>
          </a:p>
          <a:p>
            <a:pPr>
              <a:lnSpc>
                <a:spcPct val="93000"/>
              </a:lnSpc>
              <a:spcBef>
                <a:spcPts val="300"/>
              </a:spcBef>
              <a:buNone/>
            </a:pPr>
            <a:endParaRPr lang="en-US" dirty="0" smtClean="0">
              <a:solidFill>
                <a:srgbClr val="006600"/>
              </a:solidFill>
            </a:endParaRPr>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proof of concept</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22</a:t>
            </a:fld>
            <a:endParaRPr lang="el-GR" altLang="en-US"/>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
        <p:nvSpPr>
          <p:cNvPr id="10" name="Rettangolo 9"/>
          <p:cNvSpPr/>
          <p:nvPr/>
        </p:nvSpPr>
        <p:spPr>
          <a:xfrm>
            <a:off x="5063319" y="4367044"/>
            <a:ext cx="3487003" cy="1384995"/>
          </a:xfrm>
          <a:prstGeom prst="rect">
            <a:avLst/>
          </a:prstGeom>
        </p:spPr>
        <p:txBody>
          <a:bodyPr wrap="square">
            <a:spAutoFit/>
          </a:bodyPr>
          <a:lstStyle/>
          <a:p>
            <a:r>
              <a:rPr lang="en-US" sz="1400" dirty="0" smtClean="0"/>
              <a:t>Luke, A., </a:t>
            </a:r>
            <a:r>
              <a:rPr lang="en-US" sz="1400" dirty="0" err="1" smtClean="0"/>
              <a:t>Vrugt</a:t>
            </a:r>
            <a:r>
              <a:rPr lang="en-US" sz="1400" dirty="0" smtClean="0"/>
              <a:t>, J. A., </a:t>
            </a:r>
            <a:r>
              <a:rPr lang="en-US" sz="1400" dirty="0" err="1" smtClean="0"/>
              <a:t>AghaKouchak</a:t>
            </a:r>
            <a:r>
              <a:rPr lang="en-US" sz="1400" dirty="0" smtClean="0"/>
              <a:t>, A., Matthew, R., &amp; Sanders, B. F. (2017). Predicting </a:t>
            </a:r>
            <a:r>
              <a:rPr lang="en-US" sz="1400" dirty="0" err="1" smtClean="0"/>
              <a:t>nonstationary</a:t>
            </a:r>
            <a:r>
              <a:rPr lang="en-US" sz="1400" dirty="0" smtClean="0"/>
              <a:t> flood frequencies: Evidence supports an updated </a:t>
            </a:r>
            <a:r>
              <a:rPr lang="en-US" sz="1400" dirty="0" err="1" smtClean="0"/>
              <a:t>stationarity</a:t>
            </a:r>
            <a:r>
              <a:rPr lang="en-US" sz="1400" dirty="0" smtClean="0"/>
              <a:t> thesis in the United States. Water Resources Research, 53(7), 5469-5494.</a:t>
            </a:r>
            <a:endParaRPr lang="it-IT" sz="1400" dirty="0"/>
          </a:p>
        </p:txBody>
      </p:sp>
      <p:pic>
        <p:nvPicPr>
          <p:cNvPr id="53249" name="Picture 1"/>
          <p:cNvPicPr>
            <a:picLocks noChangeAspect="1" noChangeArrowheads="1"/>
          </p:cNvPicPr>
          <p:nvPr/>
        </p:nvPicPr>
        <p:blipFill>
          <a:blip r:embed="rId2" cstate="print"/>
          <a:srcRect/>
          <a:stretch>
            <a:fillRect/>
          </a:stretch>
        </p:blipFill>
        <p:spPr bwMode="auto">
          <a:xfrm>
            <a:off x="246963" y="1025699"/>
            <a:ext cx="8501253" cy="3043087"/>
          </a:xfrm>
          <a:prstGeom prst="rect">
            <a:avLst/>
          </a:prstGeom>
          <a:noFill/>
          <a:ln w="9525">
            <a:noFill/>
            <a:miter lim="800000"/>
            <a:headEnd/>
            <a:tailEnd/>
          </a:ln>
          <a:effectLst/>
        </p:spPr>
      </p:pic>
      <p:sp>
        <p:nvSpPr>
          <p:cNvPr id="11" name="Rettangolo 10"/>
          <p:cNvSpPr/>
          <p:nvPr/>
        </p:nvSpPr>
        <p:spPr>
          <a:xfrm>
            <a:off x="279778" y="4306344"/>
            <a:ext cx="4572000" cy="2031325"/>
          </a:xfrm>
          <a:prstGeom prst="rect">
            <a:avLst/>
          </a:prstGeom>
        </p:spPr>
        <p:txBody>
          <a:bodyPr>
            <a:spAutoFit/>
          </a:bodyPr>
          <a:lstStyle/>
          <a:p>
            <a:r>
              <a:rPr lang="en-US" dirty="0" smtClean="0"/>
              <a:t>“Results </a:t>
            </a:r>
            <a:r>
              <a:rPr lang="en-US" dirty="0" smtClean="0"/>
              <a:t>show that the ST model is preferred for out-of-sample prediction, overall. Even for records with </a:t>
            </a:r>
            <a:r>
              <a:rPr lang="en-US" dirty="0" smtClean="0"/>
              <a:t>a detected </a:t>
            </a:r>
            <a:r>
              <a:rPr lang="en-US" dirty="0" smtClean="0"/>
              <a:t>trend in the fitting period and goodness of fit metrics significantly favoring the NS model, the ST</a:t>
            </a:r>
          </a:p>
          <a:p>
            <a:r>
              <a:rPr lang="en-US" dirty="0" smtClean="0"/>
              <a:t>predictions are preferred relative to the </a:t>
            </a:r>
            <a:r>
              <a:rPr lang="en-US" dirty="0" err="1" smtClean="0"/>
              <a:t>uST</a:t>
            </a:r>
            <a:r>
              <a:rPr lang="en-US" dirty="0" smtClean="0"/>
              <a:t> and NS predictions</a:t>
            </a:r>
            <a:r>
              <a:rPr lang="en-US" dirty="0" smtClean="0"/>
              <a:t>.”</a:t>
            </a:r>
            <a:endParaRPr lang="en-US" dirty="0"/>
          </a:p>
        </p:txBody>
      </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Justified use of nonstationary descriptions:</a:t>
            </a:r>
            <a:br>
              <a:rPr lang="en-US" dirty="0" smtClean="0"/>
            </a:br>
            <a:r>
              <a:rPr lang="en-US" dirty="0" smtClean="0"/>
              <a:t>Models for the past  </a:t>
            </a:r>
            <a:endParaRPr lang="el-GR" dirty="0"/>
          </a:p>
        </p:txBody>
      </p:sp>
      <p:sp>
        <p:nvSpPr>
          <p:cNvPr id="3" name="Content Placeholder 2"/>
          <p:cNvSpPr>
            <a:spLocks noGrp="1"/>
          </p:cNvSpPr>
          <p:nvPr>
            <p:ph idx="1"/>
          </p:nvPr>
        </p:nvSpPr>
        <p:spPr>
          <a:xfrm>
            <a:off x="346075" y="1473200"/>
            <a:ext cx="8520113" cy="4775200"/>
          </a:xfrm>
        </p:spPr>
        <p:txBody>
          <a:bodyPr/>
          <a:lstStyle/>
          <a:p>
            <a:r>
              <a:rPr lang="en-US" dirty="0" smtClean="0"/>
              <a:t>Changes in catchments happen all the time, including in quantifiable characteristics of catchments and conceptual parameters of models.</a:t>
            </a:r>
          </a:p>
          <a:p>
            <a:r>
              <a:rPr lang="en-US" dirty="0" smtClean="0"/>
              <a:t>If we know the evolution of these characteristics and parameters (e.g. we have information about how the percent of urban area changed in time), then we build a nonstationary model:</a:t>
            </a:r>
          </a:p>
          <a:p>
            <a:pPr lvl="1"/>
            <a:r>
              <a:rPr lang="en-US" dirty="0" smtClean="0"/>
              <a:t>Information → Reduced uncertainty </a:t>
            </a:r>
            <a:r>
              <a:rPr lang="en-US" dirty="0"/>
              <a:t>→</a:t>
            </a:r>
            <a:r>
              <a:rPr lang="en-US" dirty="0" smtClean="0"/>
              <a:t> Nonstationarity.</a:t>
            </a:r>
          </a:p>
          <a:p>
            <a:r>
              <a:rPr lang="en-US" dirty="0" smtClean="0"/>
              <a:t>If we do not have this quantitative information, then: </a:t>
            </a:r>
          </a:p>
          <a:p>
            <a:pPr lvl="1"/>
            <a:r>
              <a:rPr lang="en-US" dirty="0" smtClean="0"/>
              <a:t>We treat catchment characteristics and parameters as random variables.</a:t>
            </a:r>
          </a:p>
          <a:p>
            <a:pPr lvl="1"/>
            <a:r>
              <a:rPr lang="en-US" dirty="0" smtClean="0"/>
              <a:t>We build stationary models entailing larger uncertainty.</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23</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205366308"/>
      </p:ext>
    </p:extLst>
  </p:cSld>
  <p:clrMapOvr>
    <a:masterClrMapping/>
  </p:clrMapOvr>
  <mc:AlternateContent xmlns:mc="http://schemas.openxmlformats.org/markup-compatibility/2006">
    <mc:Choice xmlns:p14="http://schemas.microsoft.com/office/powerpoint/2010/main" xmlns="" Requires="p14">
      <p:transition spd="slow" p14:dur="2000" advTm="35223"/>
    </mc:Choice>
    <mc:Fallback>
      <p:transition spd="slow" advTm="35223"/>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nonstationary models stationarity is again important – Please pay attention to the considerations below.</a:t>
            </a:r>
            <a:endParaRPr lang="el-GR" dirty="0"/>
          </a:p>
        </p:txBody>
      </p:sp>
      <p:sp>
        <p:nvSpPr>
          <p:cNvPr id="3" name="Content Placeholder 2"/>
          <p:cNvSpPr>
            <a:spLocks noGrp="1"/>
          </p:cNvSpPr>
          <p:nvPr>
            <p:ph idx="1"/>
          </p:nvPr>
        </p:nvSpPr>
        <p:spPr>
          <a:xfrm>
            <a:off x="346075" y="1818568"/>
            <a:ext cx="8520113" cy="4775200"/>
          </a:xfrm>
        </p:spPr>
        <p:txBody>
          <a:bodyPr/>
          <a:lstStyle/>
          <a:p>
            <a:r>
              <a:rPr lang="en-US" dirty="0" smtClean="0"/>
              <a:t>Even if we have a good deterministic model applicable for future times, we can never hope that it will describe the future in full detail and precision.</a:t>
            </a:r>
          </a:p>
          <a:p>
            <a:r>
              <a:rPr lang="en-US" dirty="0" smtClean="0"/>
              <a:t>Uncertainty will </a:t>
            </a:r>
            <a:r>
              <a:rPr lang="en-US" dirty="0"/>
              <a:t>ever </a:t>
            </a:r>
            <a:r>
              <a:rPr lang="en-US" dirty="0" smtClean="0"/>
              <a:t>be present.</a:t>
            </a:r>
          </a:p>
          <a:p>
            <a:r>
              <a:rPr lang="en-US" dirty="0" smtClean="0"/>
              <a:t>That uncertainty </a:t>
            </a:r>
            <a:r>
              <a:rPr lang="en-US" dirty="0"/>
              <a:t>(unexplained variability</a:t>
            </a:r>
            <a:r>
              <a:rPr lang="en-US" dirty="0" smtClean="0"/>
              <a:t>) should be represented as </a:t>
            </a:r>
            <a:r>
              <a:rPr lang="en-US" dirty="0"/>
              <a:t>a random </a:t>
            </a:r>
            <a:r>
              <a:rPr lang="en-US" dirty="0" smtClean="0"/>
              <a:t>component superimposed to the deterministic </a:t>
            </a:r>
            <a:r>
              <a:rPr lang="en-US" dirty="0"/>
              <a:t>change </a:t>
            </a:r>
            <a:r>
              <a:rPr lang="en-US" dirty="0" smtClean="0"/>
              <a:t>given by the deterministic model; </a:t>
            </a:r>
            <a:br>
              <a:rPr lang="en-US" dirty="0" smtClean="0"/>
            </a:br>
            <a:r>
              <a:rPr lang="en-US" dirty="0" smtClean="0"/>
              <a:t>that random component is </a:t>
            </a:r>
            <a:r>
              <a:rPr lang="en-US" dirty="0"/>
              <a:t>necessarily stationary. </a:t>
            </a:r>
            <a:endParaRPr lang="en-US" dirty="0" smtClean="0"/>
          </a:p>
          <a:p>
            <a:r>
              <a:rPr lang="en-US" dirty="0" smtClean="0"/>
              <a:t>Thus, even </a:t>
            </a:r>
            <a:r>
              <a:rPr lang="en-US" dirty="0"/>
              <a:t>if </a:t>
            </a:r>
            <a:r>
              <a:rPr lang="en-US" dirty="0" smtClean="0"/>
              <a:t>a process is nonstationary, it will necessarily include </a:t>
            </a:r>
            <a:r>
              <a:rPr lang="en-US" dirty="0"/>
              <a:t>a stationary component, and therefore any future prediction needs to ultimately rely on the assumption of stationarity of that random part.</a:t>
            </a:r>
            <a:endParaRPr lang="el-GR" dirty="0"/>
          </a:p>
        </p:txBody>
      </p:sp>
      <p:sp>
        <p:nvSpPr>
          <p:cNvPr id="5" name="Slide Number Placeholder 4"/>
          <p:cNvSpPr>
            <a:spLocks noGrp="1"/>
          </p:cNvSpPr>
          <p:nvPr>
            <p:ph type="sldNum" sz="quarter" idx="12"/>
          </p:nvPr>
        </p:nvSpPr>
        <p:spPr/>
        <p:txBody>
          <a:bodyPr/>
          <a:lstStyle/>
          <a:p>
            <a:fld id="{E2D1EF68-0DF5-4619-8524-0DE3C27F1D23}" type="slidenum">
              <a:rPr lang="el-GR" altLang="en-US" smtClean="0"/>
              <a:pPr/>
              <a:t>24</a:t>
            </a:fld>
            <a:endParaRPr lang="el-GR" altLang="en-US"/>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3466713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Panta</a:t>
            </a:r>
            <a:r>
              <a:rPr lang="it-IT" dirty="0" smtClean="0"/>
              <a:t> </a:t>
            </a:r>
            <a:r>
              <a:rPr lang="it-IT" dirty="0" err="1" smtClean="0"/>
              <a:t>Rhei</a:t>
            </a:r>
            <a:r>
              <a:rPr lang="en-US" dirty="0" smtClean="0"/>
              <a:t>: Does change entail nonstationarity?</a:t>
            </a:r>
            <a:r>
              <a:rPr lang="el-GR" dirty="0" smtClean="0"/>
              <a:t> </a:t>
            </a:r>
            <a:endParaRPr lang="el-GR" dirty="0"/>
          </a:p>
        </p:txBody>
      </p:sp>
      <p:sp>
        <p:nvSpPr>
          <p:cNvPr id="3" name="Content Placeholder 2"/>
          <p:cNvSpPr>
            <a:spLocks noGrp="1"/>
          </p:cNvSpPr>
          <p:nvPr>
            <p:ph idx="1"/>
          </p:nvPr>
        </p:nvSpPr>
        <p:spPr>
          <a:xfrm>
            <a:off x="2730500" y="1003300"/>
            <a:ext cx="6135688" cy="5372100"/>
          </a:xfrm>
        </p:spPr>
        <p:txBody>
          <a:bodyPr/>
          <a:lstStyle/>
          <a:p>
            <a:r>
              <a:rPr lang="en-GB" sz="1800" dirty="0"/>
              <a:t>Montanari, A., G. Young, H. H. G. </a:t>
            </a:r>
            <a:r>
              <a:rPr lang="en-GB" sz="1800" dirty="0" err="1"/>
              <a:t>Savenije</a:t>
            </a:r>
            <a:r>
              <a:rPr lang="en-GB" sz="1800" dirty="0"/>
              <a:t>, D. Hughes, T. Wagener, L. L. Ren, D. Koutsoyiannis, </a:t>
            </a:r>
            <a:r>
              <a:rPr lang="en-US" sz="1800" dirty="0" smtClean="0"/>
              <a:t>et al.,</a:t>
            </a:r>
            <a:r>
              <a:rPr lang="en-GB" sz="1800" dirty="0" smtClean="0"/>
              <a:t> </a:t>
            </a:r>
            <a:r>
              <a:rPr lang="en-GB" sz="1800" dirty="0"/>
              <a:t>“</a:t>
            </a:r>
            <a:r>
              <a:rPr lang="en-GB" sz="1800" dirty="0" err="1"/>
              <a:t>Panta</a:t>
            </a:r>
            <a:r>
              <a:rPr lang="en-GB" sz="1800" dirty="0"/>
              <a:t> </a:t>
            </a:r>
            <a:r>
              <a:rPr lang="en-GB" sz="1800" dirty="0" err="1"/>
              <a:t>Rhei</a:t>
            </a:r>
            <a:r>
              <a:rPr lang="en-GB" sz="1800" dirty="0"/>
              <a:t> – Everything Flows”, Change in Hydrology and Society – The IAHS Scientific Decade 2013-2022, </a:t>
            </a:r>
            <a:r>
              <a:rPr lang="en-GB" sz="1800" i="1" dirty="0"/>
              <a:t>Hydrological Sciences Journal</a:t>
            </a:r>
            <a:r>
              <a:rPr lang="en-GB" sz="1800" dirty="0"/>
              <a:t>, 58 (6), 1256–1275, 2013. </a:t>
            </a:r>
            <a:endParaRPr lang="en-GB" sz="1800" dirty="0" smtClean="0"/>
          </a:p>
          <a:p>
            <a:r>
              <a:rPr lang="en-US" sz="1800" dirty="0"/>
              <a:t>Koutsoyiannis, D., Hydrology and Change, </a:t>
            </a:r>
            <a:r>
              <a:rPr lang="en-US" sz="1800" i="1" dirty="0"/>
              <a:t>Hydrological Sciences Journal</a:t>
            </a:r>
            <a:r>
              <a:rPr lang="en-US" sz="1800" dirty="0"/>
              <a:t>, 58 (6), 1177–1197, 2013.</a:t>
            </a:r>
            <a:endParaRPr lang="el-GR" sz="1800" dirty="0" smtClean="0"/>
          </a:p>
          <a:p>
            <a:r>
              <a:rPr lang="en-US" sz="1800" dirty="0" err="1" smtClean="0"/>
              <a:t>Ceola</a:t>
            </a:r>
            <a:r>
              <a:rPr lang="en-US" sz="1800" dirty="0"/>
              <a:t>, S., A. Montanari, and D. Koutsoyiannis, Toward a theoretical framework for integrated modeling of hydrological change, </a:t>
            </a:r>
            <a:r>
              <a:rPr lang="en-US" sz="1800" i="1" dirty="0"/>
              <a:t>WIREs Water</a:t>
            </a:r>
            <a:r>
              <a:rPr lang="en-US" sz="1800" dirty="0"/>
              <a:t>, doi:10.1002/wat2.1038, 2014</a:t>
            </a:r>
            <a:r>
              <a:rPr lang="en-US" sz="1800" dirty="0" smtClean="0"/>
              <a:t>.</a:t>
            </a:r>
            <a:endParaRPr lang="el-GR" sz="1800" dirty="0" smtClean="0"/>
          </a:p>
          <a:p>
            <a:r>
              <a:rPr lang="en-US" sz="1800" dirty="0"/>
              <a:t>Koutsoyiannis, D., and A. Montanari, Negligent killing of scientific concepts: the stationarity case, </a:t>
            </a:r>
            <a:r>
              <a:rPr lang="en-US" sz="1800" i="1" dirty="0"/>
              <a:t>Hydrological Sciences Journal</a:t>
            </a:r>
            <a:r>
              <a:rPr lang="en-US" sz="1800" dirty="0"/>
              <a:t>, doi:10.1080/02626667.2014.959959, 2014.</a:t>
            </a:r>
            <a:endParaRPr lang="el-GR" sz="1800" dirty="0" smtClean="0"/>
          </a:p>
          <a:p>
            <a:r>
              <a:rPr lang="en-US" sz="1800" dirty="0" smtClean="0"/>
              <a:t>Montanari</a:t>
            </a:r>
            <a:r>
              <a:rPr lang="en-US" sz="1800" dirty="0"/>
              <a:t>, A., and D. Koutsoyiannis, Modeling and mitigating natural hazards: Stationarity is Immortal!, </a:t>
            </a:r>
            <a:r>
              <a:rPr lang="en-US" sz="1800" i="1" dirty="0"/>
              <a:t>Water Resources Research</a:t>
            </a:r>
            <a:r>
              <a:rPr lang="en-US" sz="1800" dirty="0"/>
              <a:t>, doi:10.1002/2014WR016092, 2014.</a:t>
            </a:r>
            <a:endParaRPr lang="el-GR" sz="1800" dirty="0"/>
          </a:p>
        </p:txBody>
      </p:sp>
      <p:sp>
        <p:nvSpPr>
          <p:cNvPr id="5" name="Slide Number Placeholder 4"/>
          <p:cNvSpPr>
            <a:spLocks noGrp="1"/>
          </p:cNvSpPr>
          <p:nvPr>
            <p:ph type="sldNum" sz="quarter" idx="12"/>
          </p:nvPr>
        </p:nvSpPr>
        <p:spPr/>
        <p:txBody>
          <a:bodyPr/>
          <a:lstStyle/>
          <a:p>
            <a:fld id="{E2D1EF68-0DF5-4619-8524-0DE3C27F1D23}" type="slidenum">
              <a:rPr lang="el-GR" altLang="en-US" smtClean="0"/>
              <a:pPr/>
              <a:t>25</a:t>
            </a:fld>
            <a:endParaRPr lang="el-GR" altLang="en-US"/>
          </a:p>
        </p:txBody>
      </p:sp>
      <p:pic>
        <p:nvPicPr>
          <p:cNvPr id="1026" name="Picture 2" descr="Hom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4253" y="2557462"/>
            <a:ext cx="2278447" cy="2586038"/>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274253" y="5137835"/>
            <a:ext cx="2397126" cy="1200329"/>
          </a:xfrm>
          <a:prstGeom prst="rect">
            <a:avLst/>
          </a:prstGeom>
        </p:spPr>
        <p:txBody>
          <a:bodyPr wrap="square">
            <a:spAutoFit/>
          </a:bodyPr>
          <a:lstStyle/>
          <a:p>
            <a:r>
              <a:rPr lang="en-US" i="0" dirty="0"/>
              <a:t>Change in Hydrology and Society</a:t>
            </a:r>
          </a:p>
          <a:p>
            <a:r>
              <a:rPr lang="en-US" dirty="0"/>
              <a:t>IAHS Scientific Decade </a:t>
            </a:r>
            <a:r>
              <a:rPr lang="en-US" dirty="0" smtClean="0"/>
              <a:t>2013-20</a:t>
            </a:r>
            <a:r>
              <a:rPr lang="el-GR" dirty="0" smtClean="0"/>
              <a:t>22</a:t>
            </a:r>
            <a:endParaRPr lang="el-GR" dirty="0"/>
          </a:p>
        </p:txBody>
      </p:sp>
      <p:sp>
        <p:nvSpPr>
          <p:cNvPr id="9" name="AutoShape 8"/>
          <p:cNvSpPr>
            <a:spLocks noChangeArrowheads="1"/>
          </p:cNvSpPr>
          <p:nvPr/>
        </p:nvSpPr>
        <p:spPr bwMode="auto">
          <a:xfrm>
            <a:off x="499869" y="1108869"/>
            <a:ext cx="2052831" cy="948531"/>
          </a:xfrm>
          <a:prstGeom prst="homePlate">
            <a:avLst>
              <a:gd name="adj" fmla="val 27538"/>
            </a:avLst>
          </a:prstGeom>
          <a:solidFill>
            <a:schemeClr val="accent1">
              <a:lumMod val="20000"/>
              <a:lumOff val="80000"/>
            </a:schemeClr>
          </a:solidFill>
          <a:ln w="9525" algn="ctr">
            <a:solidFill>
              <a:schemeClr val="accent1"/>
            </a:solidFill>
            <a:round/>
            <a:headEnd/>
            <a:tailEnd/>
          </a:ln>
          <a:effec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altLang="el-GR" i="0" dirty="0">
                <a:latin typeface="Cambria" pitchFamily="18" charset="0"/>
              </a:rPr>
              <a:t>Reply: No</a:t>
            </a:r>
          </a:p>
          <a:p>
            <a:pPr algn="l">
              <a:lnSpc>
                <a:spcPct val="95000"/>
              </a:lnSpc>
              <a:spcBef>
                <a:spcPts val="600"/>
              </a:spcBef>
            </a:pPr>
            <a:r>
              <a:rPr lang="en-US" altLang="el-GR" b="0" i="0" dirty="0">
                <a:latin typeface="Cambria" pitchFamily="18" charset="0"/>
              </a:rPr>
              <a:t>See justification in a series of </a:t>
            </a:r>
            <a:r>
              <a:rPr lang="en-US" altLang="el-GR" b="0" i="0" dirty="0" smtClean="0">
                <a:latin typeface="Cambria" pitchFamily="18" charset="0"/>
              </a:rPr>
              <a:t>papers</a:t>
            </a:r>
            <a:endParaRPr lang="en-US" altLang="el-GR" b="0" i="0" dirty="0">
              <a:latin typeface="Cambria" pitchFamily="18" charset="0"/>
            </a:endParaRPr>
          </a:p>
        </p:txBody>
      </p:sp>
      <p:sp>
        <p:nvSpPr>
          <p:cNvPr id="11"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25783465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GB" noProof="0" dirty="0" smtClean="0"/>
              <a:t>Concluding remarks</a:t>
            </a:r>
            <a:endParaRPr lang="en-GB" noProof="0" dirty="0"/>
          </a:p>
        </p:txBody>
      </p:sp>
      <p:sp>
        <p:nvSpPr>
          <p:cNvPr id="482307" name="Rectangle 3"/>
          <p:cNvSpPr>
            <a:spLocks noGrp="1" noChangeArrowheads="1"/>
          </p:cNvSpPr>
          <p:nvPr>
            <p:ph idx="1"/>
          </p:nvPr>
        </p:nvSpPr>
        <p:spPr>
          <a:xfrm>
            <a:off x="346075" y="848056"/>
            <a:ext cx="8520113" cy="4775200"/>
          </a:xfrm>
        </p:spPr>
        <p:txBody>
          <a:bodyPr/>
          <a:lstStyle/>
          <a:p>
            <a:r>
              <a:rPr lang="it-IT" dirty="0" err="1" smtClean="0"/>
              <a:t>If</a:t>
            </a:r>
            <a:r>
              <a:rPr lang="it-IT" dirty="0" smtClean="0"/>
              <a:t> </a:t>
            </a:r>
            <a:r>
              <a:rPr lang="it-IT" dirty="0" err="1" smtClean="0"/>
              <a:t>we</a:t>
            </a:r>
            <a:r>
              <a:rPr lang="it-IT" dirty="0" smtClean="0"/>
              <a:t> </a:t>
            </a:r>
            <a:r>
              <a:rPr lang="it-IT" dirty="0" err="1" smtClean="0"/>
              <a:t>suspect</a:t>
            </a:r>
            <a:r>
              <a:rPr lang="it-IT" dirty="0" smtClean="0"/>
              <a:t> the </a:t>
            </a:r>
            <a:r>
              <a:rPr lang="it-IT" dirty="0" err="1" smtClean="0"/>
              <a:t>presence</a:t>
            </a:r>
            <a:r>
              <a:rPr lang="it-IT" dirty="0" smtClean="0"/>
              <a:t> </a:t>
            </a:r>
            <a:r>
              <a:rPr lang="it-IT" dirty="0" err="1" smtClean="0"/>
              <a:t>of</a:t>
            </a:r>
            <a:r>
              <a:rPr lang="it-IT" dirty="0" smtClean="0"/>
              <a:t> </a:t>
            </a:r>
            <a:r>
              <a:rPr lang="it-IT" dirty="0" err="1" smtClean="0"/>
              <a:t>change</a:t>
            </a:r>
            <a:r>
              <a:rPr lang="it-IT" dirty="0" smtClean="0"/>
              <a:t>, </a:t>
            </a:r>
            <a:r>
              <a:rPr lang="it-IT" dirty="0" err="1" smtClean="0"/>
              <a:t>we</a:t>
            </a:r>
            <a:r>
              <a:rPr lang="it-IT" dirty="0" smtClean="0"/>
              <a:t> </a:t>
            </a:r>
            <a:r>
              <a:rPr lang="it-IT" dirty="0" err="1" smtClean="0"/>
              <a:t>need</a:t>
            </a:r>
            <a:r>
              <a:rPr lang="it-IT" dirty="0" smtClean="0"/>
              <a:t> </a:t>
            </a:r>
            <a:r>
              <a:rPr lang="it-IT" dirty="0" err="1" smtClean="0"/>
              <a:t>to</a:t>
            </a:r>
            <a:r>
              <a:rPr lang="it-IT" dirty="0" smtClean="0"/>
              <a:t> </a:t>
            </a:r>
            <a:r>
              <a:rPr lang="it-IT" dirty="0" err="1" smtClean="0"/>
              <a:t>reliably</a:t>
            </a:r>
            <a:r>
              <a:rPr lang="it-IT" dirty="0" smtClean="0"/>
              <a:t> </a:t>
            </a:r>
            <a:r>
              <a:rPr lang="it-IT" dirty="0" err="1" smtClean="0"/>
              <a:t>quantify</a:t>
            </a:r>
            <a:r>
              <a:rPr lang="it-IT" dirty="0" smtClean="0"/>
              <a:t> </a:t>
            </a:r>
            <a:r>
              <a:rPr lang="it-IT" dirty="0" err="1" smtClean="0"/>
              <a:t>it</a:t>
            </a:r>
            <a:r>
              <a:rPr lang="it-IT" dirty="0" smtClean="0"/>
              <a:t>. </a:t>
            </a:r>
          </a:p>
          <a:p>
            <a:r>
              <a:rPr lang="it-IT" dirty="0" err="1" smtClean="0"/>
              <a:t>Change</a:t>
            </a:r>
            <a:r>
              <a:rPr lang="it-IT" dirty="0" smtClean="0"/>
              <a:t> </a:t>
            </a:r>
            <a:r>
              <a:rPr lang="it-IT" dirty="0" err="1" smtClean="0"/>
              <a:t>is</a:t>
            </a:r>
            <a:r>
              <a:rPr lang="it-IT" dirty="0" smtClean="0"/>
              <a:t> </a:t>
            </a:r>
            <a:r>
              <a:rPr lang="it-IT" dirty="0" err="1" smtClean="0"/>
              <a:t>compatible</a:t>
            </a:r>
            <a:r>
              <a:rPr lang="it-IT" dirty="0" smtClean="0"/>
              <a:t> </a:t>
            </a:r>
            <a:r>
              <a:rPr lang="it-IT" dirty="0" err="1" smtClean="0"/>
              <a:t>with</a:t>
            </a:r>
            <a:r>
              <a:rPr lang="it-IT" dirty="0" smtClean="0"/>
              <a:t> </a:t>
            </a:r>
            <a:r>
              <a:rPr lang="it-IT" dirty="0" err="1" smtClean="0"/>
              <a:t>stationarity</a:t>
            </a:r>
            <a:r>
              <a:rPr lang="it-IT" dirty="0" smtClean="0"/>
              <a:t>. </a:t>
            </a:r>
            <a:r>
              <a:rPr lang="it-IT" dirty="0" err="1" smtClean="0"/>
              <a:t>Current</a:t>
            </a:r>
            <a:r>
              <a:rPr lang="it-IT" dirty="0" smtClean="0"/>
              <a:t> </a:t>
            </a:r>
            <a:r>
              <a:rPr lang="it-IT" dirty="0" err="1" smtClean="0"/>
              <a:t>climate</a:t>
            </a:r>
            <a:r>
              <a:rPr lang="it-IT" dirty="0" smtClean="0"/>
              <a:t> </a:t>
            </a:r>
            <a:r>
              <a:rPr lang="it-IT" dirty="0" err="1" smtClean="0"/>
              <a:t>change</a:t>
            </a:r>
            <a:r>
              <a:rPr lang="it-IT" dirty="0" smtClean="0"/>
              <a:t> </a:t>
            </a:r>
            <a:r>
              <a:rPr lang="it-IT" dirty="0" err="1" smtClean="0"/>
              <a:t>may</a:t>
            </a:r>
            <a:r>
              <a:rPr lang="it-IT" dirty="0" smtClean="0"/>
              <a:t> </a:t>
            </a:r>
            <a:r>
              <a:rPr lang="it-IT" dirty="0" err="1" smtClean="0"/>
              <a:t>be</a:t>
            </a:r>
            <a:r>
              <a:rPr lang="it-IT" dirty="0" smtClean="0"/>
              <a:t> </a:t>
            </a:r>
            <a:r>
              <a:rPr lang="it-IT" dirty="0" err="1" smtClean="0"/>
              <a:t>well</a:t>
            </a:r>
            <a:r>
              <a:rPr lang="it-IT" dirty="0" smtClean="0"/>
              <a:t> </a:t>
            </a:r>
            <a:r>
              <a:rPr lang="it-IT" dirty="0" err="1" smtClean="0"/>
              <a:t>described</a:t>
            </a:r>
            <a:r>
              <a:rPr lang="it-IT" dirty="0" smtClean="0"/>
              <a:t> </a:t>
            </a:r>
            <a:r>
              <a:rPr lang="it-IT" dirty="0" err="1" smtClean="0"/>
              <a:t>by</a:t>
            </a:r>
            <a:r>
              <a:rPr lang="it-IT" dirty="0" smtClean="0"/>
              <a:t> a </a:t>
            </a:r>
            <a:r>
              <a:rPr lang="it-IT" dirty="0" err="1" smtClean="0"/>
              <a:t>stationary</a:t>
            </a:r>
            <a:r>
              <a:rPr lang="it-IT" dirty="0" smtClean="0"/>
              <a:t> </a:t>
            </a:r>
            <a:r>
              <a:rPr lang="it-IT" dirty="0" err="1" smtClean="0"/>
              <a:t>model</a:t>
            </a:r>
            <a:r>
              <a:rPr lang="it-IT" dirty="0" smtClean="0"/>
              <a:t>. </a:t>
            </a:r>
            <a:r>
              <a:rPr lang="it-IT" dirty="0" err="1" smtClean="0"/>
              <a:t>Physical</a:t>
            </a:r>
            <a:r>
              <a:rPr lang="it-IT" dirty="0" smtClean="0"/>
              <a:t> </a:t>
            </a:r>
            <a:r>
              <a:rPr lang="it-IT" dirty="0" err="1" smtClean="0"/>
              <a:t>implications</a:t>
            </a:r>
            <a:r>
              <a:rPr lang="it-IT" dirty="0" smtClean="0"/>
              <a:t> are </a:t>
            </a:r>
            <a:r>
              <a:rPr lang="it-IT" dirty="0" err="1" smtClean="0"/>
              <a:t>of</a:t>
            </a:r>
            <a:r>
              <a:rPr lang="it-IT" dirty="0" smtClean="0"/>
              <a:t> </a:t>
            </a:r>
            <a:r>
              <a:rPr lang="it-IT" dirty="0" err="1" smtClean="0"/>
              <a:t>course</a:t>
            </a:r>
            <a:r>
              <a:rPr lang="it-IT" dirty="0" smtClean="0"/>
              <a:t> </a:t>
            </a:r>
            <a:r>
              <a:rPr lang="it-IT" dirty="0" err="1" smtClean="0"/>
              <a:t>relevant</a:t>
            </a:r>
            <a:r>
              <a:rPr lang="it-IT" dirty="0" smtClean="0"/>
              <a:t>, </a:t>
            </a:r>
            <a:r>
              <a:rPr lang="it-IT" dirty="0" err="1" smtClean="0"/>
              <a:t>but</a:t>
            </a:r>
            <a:r>
              <a:rPr lang="it-IT" dirty="0" smtClean="0"/>
              <a:t> </a:t>
            </a:r>
            <a:r>
              <a:rPr lang="it-IT" dirty="0" err="1" smtClean="0"/>
              <a:t>let</a:t>
            </a:r>
            <a:r>
              <a:rPr lang="it-IT" dirty="0" smtClean="0"/>
              <a:t> </a:t>
            </a:r>
            <a:r>
              <a:rPr lang="it-IT" dirty="0" err="1" smtClean="0"/>
              <a:t>us</a:t>
            </a:r>
            <a:r>
              <a:rPr lang="it-IT" dirty="0" smtClean="0"/>
              <a:t> focus on the data and </a:t>
            </a:r>
            <a:r>
              <a:rPr lang="it-IT" dirty="0" err="1" smtClean="0"/>
              <a:t>let</a:t>
            </a:r>
            <a:r>
              <a:rPr lang="it-IT" dirty="0" smtClean="0"/>
              <a:t> </a:t>
            </a:r>
            <a:r>
              <a:rPr lang="it-IT" dirty="0" err="1" smtClean="0"/>
              <a:t>us</a:t>
            </a:r>
            <a:r>
              <a:rPr lang="it-IT" dirty="0" smtClean="0"/>
              <a:t> </a:t>
            </a:r>
            <a:r>
              <a:rPr lang="it-IT" dirty="0" err="1" smtClean="0"/>
              <a:t>provide</a:t>
            </a:r>
            <a:r>
              <a:rPr lang="it-IT" dirty="0" smtClean="0"/>
              <a:t> a </a:t>
            </a:r>
            <a:r>
              <a:rPr lang="it-IT" dirty="0" err="1" smtClean="0"/>
              <a:t>reliable</a:t>
            </a:r>
            <a:r>
              <a:rPr lang="it-IT" dirty="0" smtClean="0"/>
              <a:t> </a:t>
            </a:r>
            <a:r>
              <a:rPr lang="it-IT" dirty="0" err="1" smtClean="0"/>
              <a:t>interpretation</a:t>
            </a:r>
            <a:r>
              <a:rPr lang="it-IT" dirty="0" smtClean="0"/>
              <a:t> and </a:t>
            </a:r>
            <a:r>
              <a:rPr lang="it-IT" dirty="0" err="1" smtClean="0"/>
              <a:t>prediction</a:t>
            </a:r>
            <a:r>
              <a:rPr lang="it-IT" dirty="0" smtClean="0"/>
              <a:t>.</a:t>
            </a:r>
          </a:p>
          <a:p>
            <a:r>
              <a:rPr lang="it-IT" dirty="0" err="1" smtClean="0"/>
              <a:t>Climate</a:t>
            </a:r>
            <a:r>
              <a:rPr lang="it-IT" dirty="0" smtClean="0"/>
              <a:t> </a:t>
            </a:r>
            <a:r>
              <a:rPr lang="it-IT" dirty="0" err="1" smtClean="0"/>
              <a:t>models</a:t>
            </a:r>
            <a:r>
              <a:rPr lang="it-IT" dirty="0" smtClean="0"/>
              <a:t> are </a:t>
            </a:r>
            <a:r>
              <a:rPr lang="it-IT" dirty="0" err="1" smtClean="0"/>
              <a:t>deterministic</a:t>
            </a:r>
            <a:r>
              <a:rPr lang="it-IT" dirty="0" smtClean="0"/>
              <a:t> </a:t>
            </a:r>
            <a:r>
              <a:rPr lang="it-IT" dirty="0" err="1" smtClean="0"/>
              <a:t>with</a:t>
            </a:r>
            <a:r>
              <a:rPr lang="it-IT" dirty="0" smtClean="0"/>
              <a:t> a </a:t>
            </a:r>
            <a:r>
              <a:rPr lang="it-IT" dirty="0" err="1" smtClean="0"/>
              <a:t>non-stationary</a:t>
            </a:r>
            <a:r>
              <a:rPr lang="it-IT" dirty="0" smtClean="0"/>
              <a:t> forcing (C0</a:t>
            </a:r>
            <a:r>
              <a:rPr lang="it-IT" baseline="-25000" dirty="0" smtClean="0"/>
              <a:t>2</a:t>
            </a:r>
            <a:r>
              <a:rPr lang="it-IT" dirty="0" smtClean="0"/>
              <a:t> </a:t>
            </a:r>
            <a:r>
              <a:rPr lang="it-IT" dirty="0" err="1" smtClean="0"/>
              <a:t>concentration</a:t>
            </a:r>
            <a:r>
              <a:rPr lang="it-IT" dirty="0" smtClean="0"/>
              <a:t>). </a:t>
            </a:r>
            <a:r>
              <a:rPr lang="it-IT" dirty="0" err="1" smtClean="0"/>
              <a:t>Uncertainty</a:t>
            </a:r>
            <a:r>
              <a:rPr lang="it-IT" dirty="0" smtClean="0"/>
              <a:t> </a:t>
            </a:r>
            <a:r>
              <a:rPr lang="it-IT" dirty="0" err="1" smtClean="0"/>
              <a:t>is</a:t>
            </a:r>
            <a:r>
              <a:rPr lang="it-IT" dirty="0" smtClean="0"/>
              <a:t> </a:t>
            </a:r>
            <a:r>
              <a:rPr lang="it-IT" dirty="0" err="1" smtClean="0"/>
              <a:t>estimated</a:t>
            </a:r>
            <a:r>
              <a:rPr lang="it-IT" dirty="0" smtClean="0"/>
              <a:t> </a:t>
            </a:r>
            <a:r>
              <a:rPr lang="it-IT" dirty="0" err="1" smtClean="0"/>
              <a:t>by</a:t>
            </a:r>
            <a:r>
              <a:rPr lang="it-IT" dirty="0" smtClean="0"/>
              <a:t> </a:t>
            </a:r>
            <a:r>
              <a:rPr lang="it-IT" dirty="0" err="1" smtClean="0"/>
              <a:t>simulating</a:t>
            </a:r>
            <a:r>
              <a:rPr lang="it-IT" dirty="0" smtClean="0"/>
              <a:t> </a:t>
            </a:r>
            <a:r>
              <a:rPr lang="it-IT" dirty="0" err="1" smtClean="0"/>
              <a:t>ensembles</a:t>
            </a:r>
            <a:r>
              <a:rPr lang="it-IT" dirty="0" smtClean="0"/>
              <a:t> </a:t>
            </a:r>
            <a:r>
              <a:rPr lang="it-IT" dirty="0" err="1" smtClean="0"/>
              <a:t>with</a:t>
            </a:r>
            <a:r>
              <a:rPr lang="it-IT" dirty="0" smtClean="0"/>
              <a:t> </a:t>
            </a:r>
            <a:r>
              <a:rPr lang="it-IT" dirty="0" err="1" smtClean="0"/>
              <a:t>different</a:t>
            </a:r>
            <a:r>
              <a:rPr lang="it-IT" dirty="0" smtClean="0"/>
              <a:t> </a:t>
            </a:r>
            <a:r>
              <a:rPr lang="it-IT" dirty="0" err="1" smtClean="0"/>
              <a:t>initial</a:t>
            </a:r>
            <a:r>
              <a:rPr lang="it-IT" dirty="0" smtClean="0"/>
              <a:t> and </a:t>
            </a:r>
            <a:r>
              <a:rPr lang="it-IT" dirty="0" err="1" smtClean="0"/>
              <a:t>boundary</a:t>
            </a:r>
            <a:r>
              <a:rPr lang="it-IT" dirty="0" smtClean="0"/>
              <a:t> </a:t>
            </a:r>
            <a:r>
              <a:rPr lang="it-IT" dirty="0" err="1" smtClean="0"/>
              <a:t>conditions</a:t>
            </a:r>
            <a:r>
              <a:rPr lang="it-IT" dirty="0" smtClean="0"/>
              <a:t>. </a:t>
            </a:r>
            <a:r>
              <a:rPr lang="it-IT" dirty="0" err="1" smtClean="0"/>
              <a:t>They</a:t>
            </a:r>
            <a:r>
              <a:rPr lang="it-IT" dirty="0" smtClean="0"/>
              <a:t> are </a:t>
            </a:r>
            <a:r>
              <a:rPr lang="it-IT" dirty="0" err="1" smtClean="0"/>
              <a:t>precisely</a:t>
            </a:r>
            <a:r>
              <a:rPr lang="it-IT" dirty="0" smtClean="0"/>
              <a:t> the </a:t>
            </a:r>
            <a:r>
              <a:rPr lang="it-IT" dirty="0" err="1" smtClean="0"/>
              <a:t>type</a:t>
            </a:r>
            <a:r>
              <a:rPr lang="it-IT" dirty="0" smtClean="0"/>
              <a:t> </a:t>
            </a:r>
            <a:r>
              <a:rPr lang="it-IT" dirty="0" err="1" smtClean="0"/>
              <a:t>of</a:t>
            </a:r>
            <a:r>
              <a:rPr lang="it-IT" dirty="0" smtClean="0"/>
              <a:t> </a:t>
            </a:r>
            <a:r>
              <a:rPr lang="it-IT" dirty="0" err="1" smtClean="0"/>
              <a:t>model</a:t>
            </a:r>
            <a:r>
              <a:rPr lang="it-IT" dirty="0" smtClean="0"/>
              <a:t> </a:t>
            </a:r>
            <a:r>
              <a:rPr lang="it-IT" dirty="0" err="1" smtClean="0"/>
              <a:t>that</a:t>
            </a:r>
            <a:r>
              <a:rPr lang="it-IT" dirty="0" smtClean="0"/>
              <a:t> </a:t>
            </a:r>
            <a:r>
              <a:rPr lang="it-IT" dirty="0" err="1" smtClean="0"/>
              <a:t>may</a:t>
            </a:r>
            <a:r>
              <a:rPr lang="it-IT" dirty="0" smtClean="0"/>
              <a:t> </a:t>
            </a:r>
            <a:r>
              <a:rPr lang="it-IT" dirty="0" err="1" smtClean="0"/>
              <a:t>lead</a:t>
            </a:r>
            <a:r>
              <a:rPr lang="it-IT" dirty="0" smtClean="0"/>
              <a:t> </a:t>
            </a:r>
            <a:r>
              <a:rPr lang="it-IT" dirty="0" err="1" smtClean="0"/>
              <a:t>to</a:t>
            </a:r>
            <a:r>
              <a:rPr lang="it-IT" dirty="0" smtClean="0"/>
              <a:t> </a:t>
            </a:r>
            <a:r>
              <a:rPr lang="it-IT" dirty="0" err="1" smtClean="0"/>
              <a:t>biased</a:t>
            </a:r>
            <a:r>
              <a:rPr lang="it-IT" dirty="0" smtClean="0"/>
              <a:t> </a:t>
            </a:r>
            <a:r>
              <a:rPr lang="it-IT" dirty="0" err="1" smtClean="0"/>
              <a:t>predictions</a:t>
            </a:r>
            <a:r>
              <a:rPr lang="it-IT" dirty="0" smtClean="0"/>
              <a:t> </a:t>
            </a:r>
            <a:r>
              <a:rPr lang="it-IT" dirty="0" err="1" smtClean="0"/>
              <a:t>with</a:t>
            </a:r>
            <a:r>
              <a:rPr lang="it-IT" dirty="0" smtClean="0"/>
              <a:t> </a:t>
            </a:r>
            <a:r>
              <a:rPr lang="it-IT" dirty="0" err="1" smtClean="0"/>
              <a:t>limited</a:t>
            </a:r>
            <a:r>
              <a:rPr lang="it-IT" dirty="0" smtClean="0"/>
              <a:t> </a:t>
            </a:r>
            <a:r>
              <a:rPr lang="it-IT" dirty="0" err="1" smtClean="0"/>
              <a:t>uncertainty</a:t>
            </a:r>
            <a:r>
              <a:rPr lang="it-IT" dirty="0" smtClean="0"/>
              <a:t>.</a:t>
            </a:r>
          </a:p>
          <a:p>
            <a:r>
              <a:rPr lang="it-IT" dirty="0" smtClean="0"/>
              <a:t>A </a:t>
            </a:r>
            <a:r>
              <a:rPr lang="it-IT" dirty="0" err="1" smtClean="0"/>
              <a:t>different</a:t>
            </a:r>
            <a:r>
              <a:rPr lang="it-IT" dirty="0" smtClean="0"/>
              <a:t> (and </a:t>
            </a:r>
            <a:r>
              <a:rPr lang="it-IT" dirty="0" err="1" smtClean="0"/>
              <a:t>controversial</a:t>
            </a:r>
            <a:r>
              <a:rPr lang="it-IT" dirty="0" smtClean="0"/>
              <a:t>) </a:t>
            </a:r>
            <a:r>
              <a:rPr lang="it-IT" dirty="0" err="1" smtClean="0"/>
              <a:t>approach</a:t>
            </a:r>
            <a:r>
              <a:rPr lang="it-IT" dirty="0" smtClean="0"/>
              <a:t> </a:t>
            </a:r>
            <a:r>
              <a:rPr lang="it-IT" dirty="0" err="1" smtClean="0"/>
              <a:t>would</a:t>
            </a:r>
            <a:r>
              <a:rPr lang="it-IT" dirty="0" smtClean="0"/>
              <a:t> </a:t>
            </a:r>
            <a:r>
              <a:rPr lang="it-IT" dirty="0" err="1" smtClean="0"/>
              <a:t>be</a:t>
            </a:r>
            <a:r>
              <a:rPr lang="it-IT" dirty="0" smtClean="0"/>
              <a:t> </a:t>
            </a:r>
            <a:r>
              <a:rPr lang="it-IT" dirty="0" err="1" smtClean="0"/>
              <a:t>to</a:t>
            </a:r>
            <a:r>
              <a:rPr lang="it-IT" dirty="0" smtClean="0"/>
              <a:t> assume </a:t>
            </a:r>
            <a:r>
              <a:rPr lang="it-IT" dirty="0" err="1" smtClean="0"/>
              <a:t>that</a:t>
            </a:r>
            <a:r>
              <a:rPr lang="it-IT" dirty="0" smtClean="0"/>
              <a:t> </a:t>
            </a:r>
            <a:r>
              <a:rPr lang="it-IT" dirty="0" smtClean="0"/>
              <a:t>C0</a:t>
            </a:r>
            <a:r>
              <a:rPr lang="it-IT" baseline="-25000" dirty="0" smtClean="0"/>
              <a:t>2</a:t>
            </a:r>
            <a:r>
              <a:rPr lang="it-IT" dirty="0" smtClean="0"/>
              <a:t> </a:t>
            </a:r>
            <a:r>
              <a:rPr lang="it-IT" dirty="0" err="1" smtClean="0"/>
              <a:t>concentration</a:t>
            </a:r>
            <a:r>
              <a:rPr lang="it-IT" dirty="0" smtClean="0"/>
              <a:t> </a:t>
            </a:r>
            <a:r>
              <a:rPr lang="it-IT" dirty="0" err="1" smtClean="0"/>
              <a:t>is</a:t>
            </a:r>
            <a:r>
              <a:rPr lang="it-IT" dirty="0" smtClean="0"/>
              <a:t> </a:t>
            </a:r>
            <a:r>
              <a:rPr lang="it-IT" dirty="0" err="1" smtClean="0"/>
              <a:t>randomly</a:t>
            </a:r>
            <a:r>
              <a:rPr lang="it-IT" dirty="0" smtClean="0"/>
              <a:t> </a:t>
            </a:r>
            <a:r>
              <a:rPr lang="it-IT" dirty="0" err="1" smtClean="0"/>
              <a:t>varying</a:t>
            </a:r>
            <a:r>
              <a:rPr lang="it-IT" dirty="0" smtClean="0"/>
              <a:t> </a:t>
            </a:r>
            <a:r>
              <a:rPr lang="it-IT" dirty="0" err="1" smtClean="0"/>
              <a:t>according</a:t>
            </a:r>
            <a:r>
              <a:rPr lang="it-IT" dirty="0" smtClean="0"/>
              <a:t> </a:t>
            </a:r>
            <a:r>
              <a:rPr lang="it-IT" dirty="0" err="1" smtClean="0"/>
              <a:t>to</a:t>
            </a:r>
            <a:r>
              <a:rPr lang="it-IT" dirty="0" smtClean="0"/>
              <a:t> a </a:t>
            </a:r>
            <a:r>
              <a:rPr lang="it-IT" dirty="0" err="1" smtClean="0"/>
              <a:t>stationary</a:t>
            </a:r>
            <a:r>
              <a:rPr lang="it-IT" dirty="0" smtClean="0"/>
              <a:t> </a:t>
            </a:r>
            <a:r>
              <a:rPr lang="it-IT" dirty="0" err="1" smtClean="0"/>
              <a:t>model</a:t>
            </a:r>
            <a:r>
              <a:rPr lang="it-IT" dirty="0" smtClean="0"/>
              <a:t>. </a:t>
            </a:r>
            <a:r>
              <a:rPr lang="it-IT" dirty="0" err="1" smtClean="0"/>
              <a:t>Uncertainty</a:t>
            </a:r>
            <a:r>
              <a:rPr lang="it-IT" dirty="0" smtClean="0"/>
              <a:t> </a:t>
            </a:r>
            <a:r>
              <a:rPr lang="it-IT" dirty="0" err="1" smtClean="0"/>
              <a:t>of</a:t>
            </a:r>
            <a:r>
              <a:rPr lang="it-IT" dirty="0" smtClean="0"/>
              <a:t> </a:t>
            </a:r>
            <a:r>
              <a:rPr lang="it-IT" dirty="0" err="1" smtClean="0"/>
              <a:t>projections</a:t>
            </a:r>
            <a:r>
              <a:rPr lang="it-IT" dirty="0" smtClean="0"/>
              <a:t> </a:t>
            </a:r>
            <a:r>
              <a:rPr lang="it-IT" dirty="0" err="1" smtClean="0"/>
              <a:t>would</a:t>
            </a:r>
            <a:r>
              <a:rPr lang="it-IT" dirty="0" smtClean="0"/>
              <a:t> </a:t>
            </a:r>
            <a:r>
              <a:rPr lang="it-IT" dirty="0" err="1" smtClean="0"/>
              <a:t>increase</a:t>
            </a:r>
            <a:r>
              <a:rPr lang="it-IT" dirty="0" smtClean="0"/>
              <a:t>.</a:t>
            </a:r>
          </a:p>
          <a:p>
            <a:endParaRPr lang="en-GB" dirty="0"/>
          </a:p>
          <a:p>
            <a:pPr marL="0" indent="0">
              <a:buNone/>
            </a:pPr>
            <a:endParaRPr lang="en-GB" noProof="0" dirty="0" smtClean="0"/>
          </a:p>
          <a:p>
            <a:pPr>
              <a:buFont typeface="Wingdings" pitchFamily="2" charset="2"/>
              <a:buNone/>
            </a:pPr>
            <a:endParaRPr lang="en-GB" noProof="0" dirty="0"/>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26</a:t>
            </a:fld>
            <a:endParaRPr lang="el-GR" altLang="en-US"/>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custDataLst>
      <p:tags r:id="rId1"/>
    </p:custDataLst>
    <p:extLst>
      <p:ext uri="{BB962C8B-B14F-4D97-AF65-F5344CB8AC3E}">
        <p14:creationId xmlns:p14="http://schemas.microsoft.com/office/powerpoint/2010/main" xmlns="" val="31273210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GB" noProof="0" dirty="0" smtClean="0"/>
              <a:t>Very concluding remarks</a:t>
            </a:r>
            <a:endParaRPr lang="en-GB" noProof="0" dirty="0"/>
          </a:p>
        </p:txBody>
      </p:sp>
      <p:sp>
        <p:nvSpPr>
          <p:cNvPr id="482307" name="Rectangle 3"/>
          <p:cNvSpPr>
            <a:spLocks noGrp="1" noChangeArrowheads="1"/>
          </p:cNvSpPr>
          <p:nvPr>
            <p:ph idx="1"/>
          </p:nvPr>
        </p:nvSpPr>
        <p:spPr>
          <a:xfrm>
            <a:off x="346075" y="889000"/>
            <a:ext cx="8520113" cy="4775200"/>
          </a:xfrm>
        </p:spPr>
        <p:txBody>
          <a:bodyPr/>
          <a:lstStyle/>
          <a:p>
            <a:r>
              <a:rPr lang="it-IT" dirty="0" err="1" smtClean="0"/>
              <a:t>Panta</a:t>
            </a:r>
            <a:r>
              <a:rPr lang="it-IT" dirty="0" smtClean="0"/>
              <a:t> </a:t>
            </a:r>
            <a:r>
              <a:rPr lang="it-IT" dirty="0" err="1" smtClean="0"/>
              <a:t>Rhei</a:t>
            </a:r>
            <a:r>
              <a:rPr lang="el-GR" dirty="0" smtClean="0"/>
              <a:t> </a:t>
            </a:r>
            <a:r>
              <a:rPr lang="en-US" dirty="0" smtClean="0"/>
              <a:t>(or:</a:t>
            </a:r>
            <a:r>
              <a:rPr lang="el-GR" dirty="0" smtClean="0"/>
              <a:t> </a:t>
            </a:r>
            <a:r>
              <a:rPr lang="en-GB" noProof="0" dirty="0" smtClean="0"/>
              <a:t>Change is Nature’s style).</a:t>
            </a:r>
          </a:p>
          <a:p>
            <a:r>
              <a:rPr lang="en-GB" noProof="0" dirty="0" smtClean="0"/>
              <a:t>Change occurs at all time scales.</a:t>
            </a:r>
          </a:p>
          <a:p>
            <a:r>
              <a:rPr lang="en-GB" noProof="0" dirty="0" smtClean="0"/>
              <a:t>Stationarity is a property of </a:t>
            </a:r>
            <a:r>
              <a:rPr lang="en-GB" dirty="0" smtClean="0"/>
              <a:t>a process and a </a:t>
            </a:r>
            <a:r>
              <a:rPr lang="en-GB" b="1" dirty="0" smtClean="0"/>
              <a:t>process</a:t>
            </a:r>
            <a:r>
              <a:rPr lang="en-GB" dirty="0" smtClean="0"/>
              <a:t> is synonymous to </a:t>
            </a:r>
            <a:r>
              <a:rPr lang="en-GB" b="1" dirty="0" smtClean="0"/>
              <a:t>change</a:t>
            </a:r>
            <a:r>
              <a:rPr lang="en-GB" noProof="0" dirty="0" smtClean="0"/>
              <a:t>.</a:t>
            </a:r>
          </a:p>
          <a:p>
            <a:r>
              <a:rPr lang="en-GB" dirty="0"/>
              <a:t>Nonstationarity should not be confused with change, nor with </a:t>
            </a:r>
            <a:r>
              <a:rPr lang="en-GB" dirty="0" smtClean="0"/>
              <a:t>dependence of a process in time.</a:t>
            </a:r>
            <a:endParaRPr lang="en-GB" dirty="0"/>
          </a:p>
          <a:p>
            <a:r>
              <a:rPr lang="en-GB" noProof="0" dirty="0" smtClean="0"/>
              <a:t>Stationarity and nonstationarity apply to models, not to the real world, and are defined within stochastics.</a:t>
            </a:r>
          </a:p>
          <a:p>
            <a:r>
              <a:rPr lang="en-GB" noProof="0" dirty="0" smtClean="0"/>
              <a:t>Nonstationary descriptions are justified only if the future can be predicted in deterministic terms.</a:t>
            </a:r>
          </a:p>
          <a:p>
            <a:pPr marL="357188" indent="-357188">
              <a:spcBef>
                <a:spcPts val="400"/>
              </a:spcBef>
            </a:pPr>
            <a:r>
              <a:rPr lang="en-GB" dirty="0"/>
              <a:t>Unjustified/inappropriate claim of nonstationarity results in underestimation of variability, uncertainty and risk!!!</a:t>
            </a:r>
          </a:p>
          <a:p>
            <a:pPr marL="0" indent="0">
              <a:buNone/>
            </a:pPr>
            <a:endParaRPr lang="en-GB" noProof="0" dirty="0" smtClean="0"/>
          </a:p>
          <a:p>
            <a:pPr>
              <a:buFont typeface="Wingdings" pitchFamily="2" charset="2"/>
              <a:buNone/>
            </a:pPr>
            <a:endParaRPr lang="en-GB" noProof="0" dirty="0"/>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27</a:t>
            </a:fld>
            <a:endParaRPr lang="el-GR" altLang="en-US"/>
          </a:p>
        </p:txBody>
      </p:sp>
      <p:sp>
        <p:nvSpPr>
          <p:cNvPr id="482308" name="AutoShape 4"/>
          <p:cNvSpPr>
            <a:spLocks noChangeArrowheads="1"/>
          </p:cNvSpPr>
          <p:nvPr/>
        </p:nvSpPr>
        <p:spPr bwMode="auto">
          <a:xfrm>
            <a:off x="355600" y="5740400"/>
            <a:ext cx="8483600" cy="571499"/>
          </a:xfrm>
          <a:prstGeom prst="homePlate">
            <a:avLst>
              <a:gd name="adj" fmla="val 0"/>
            </a:avLst>
          </a:prstGeom>
          <a:solidFill>
            <a:schemeClr val="accent1">
              <a:lumMod val="20000"/>
              <a:lumOff val="80000"/>
            </a:schemeClr>
          </a:solidFill>
          <a:ln w="9525" algn="ctr">
            <a:solidFill>
              <a:schemeClr val="accent1"/>
            </a:solidFill>
            <a:round/>
            <a:headEnd/>
            <a:tailEnd/>
          </a:ln>
          <a:effec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sz="3400" i="0" dirty="0">
                <a:latin typeface="Cambria" pitchFamily="18" charset="0"/>
              </a:rPr>
              <a:t>Stationarity is not </a:t>
            </a:r>
            <a:r>
              <a:rPr lang="en-US" sz="3400" i="0" dirty="0" smtClean="0">
                <a:latin typeface="Cambria" pitchFamily="18" charset="0"/>
              </a:rPr>
              <a:t>dead!</a:t>
            </a:r>
            <a:endParaRPr lang="el-GR" sz="3400" i="0" dirty="0">
              <a:latin typeface="Cambria" pitchFamily="18" charset="0"/>
            </a:endParaRPr>
          </a:p>
        </p:txBody>
      </p:sp>
      <p:sp>
        <p:nvSpPr>
          <p:cNvPr id="8"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custDataLst>
      <p:tags r:id="rId1"/>
    </p:custDataLst>
    <p:extLst>
      <p:ext uri="{BB962C8B-B14F-4D97-AF65-F5344CB8AC3E}">
        <p14:creationId xmlns:p14="http://schemas.microsoft.com/office/powerpoint/2010/main" xmlns="" val="312732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2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references</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3</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pic>
        <p:nvPicPr>
          <p:cNvPr id="49154" name="Picture 2"/>
          <p:cNvPicPr>
            <a:picLocks noChangeAspect="1" noChangeArrowheads="1"/>
          </p:cNvPicPr>
          <p:nvPr/>
        </p:nvPicPr>
        <p:blipFill>
          <a:blip r:embed="rId2" cstate="print"/>
          <a:srcRect/>
          <a:stretch>
            <a:fillRect/>
          </a:stretch>
        </p:blipFill>
        <p:spPr bwMode="auto">
          <a:xfrm>
            <a:off x="293925" y="1067346"/>
            <a:ext cx="5362575" cy="1590675"/>
          </a:xfrm>
          <a:prstGeom prst="rect">
            <a:avLst/>
          </a:prstGeom>
          <a:noFill/>
          <a:ln w="9525">
            <a:noFill/>
            <a:miter lim="800000"/>
            <a:headEnd/>
            <a:tailEnd/>
          </a:ln>
          <a:effectLst/>
        </p:spPr>
      </p:pic>
      <p:sp>
        <p:nvSpPr>
          <p:cNvPr id="13" name="Rettangolo 12"/>
          <p:cNvSpPr/>
          <p:nvPr/>
        </p:nvSpPr>
        <p:spPr>
          <a:xfrm>
            <a:off x="5431808" y="1807280"/>
            <a:ext cx="3487003" cy="738664"/>
          </a:xfrm>
          <a:prstGeom prst="rect">
            <a:avLst/>
          </a:prstGeom>
        </p:spPr>
        <p:txBody>
          <a:bodyPr wrap="square">
            <a:spAutoFit/>
          </a:bodyPr>
          <a:lstStyle/>
          <a:p>
            <a:r>
              <a:rPr lang="en-US" sz="1400" dirty="0" smtClean="0"/>
              <a:t>Cohn, T. A., &amp; </a:t>
            </a:r>
            <a:r>
              <a:rPr lang="en-US" sz="1400" dirty="0" err="1" smtClean="0"/>
              <a:t>Lins</a:t>
            </a:r>
            <a:r>
              <a:rPr lang="en-US" sz="1400" dirty="0" smtClean="0"/>
              <a:t>, H. F. (2005). Nature's style: Naturally trendy. Geophysical Research Letters, 32(23).</a:t>
            </a:r>
            <a:endParaRPr lang="it-IT" sz="1400" dirty="0"/>
          </a:p>
        </p:txBody>
      </p:sp>
      <p:sp>
        <p:nvSpPr>
          <p:cNvPr id="17" name="Rettangolo 16"/>
          <p:cNvSpPr/>
          <p:nvPr/>
        </p:nvSpPr>
        <p:spPr>
          <a:xfrm>
            <a:off x="5595614" y="2976944"/>
            <a:ext cx="3132161" cy="1384995"/>
          </a:xfrm>
          <a:prstGeom prst="rect">
            <a:avLst/>
          </a:prstGeom>
        </p:spPr>
        <p:txBody>
          <a:bodyPr wrap="square">
            <a:spAutoFit/>
          </a:bodyPr>
          <a:lstStyle/>
          <a:p>
            <a:r>
              <a:rPr lang="it-IT" sz="1400" dirty="0" smtClean="0"/>
              <a:t>Milly, P. C., </a:t>
            </a:r>
            <a:r>
              <a:rPr lang="it-IT" sz="1400" dirty="0" err="1" smtClean="0"/>
              <a:t>Betancourt</a:t>
            </a:r>
            <a:r>
              <a:rPr lang="it-IT" sz="1400" dirty="0" smtClean="0"/>
              <a:t>, J., </a:t>
            </a:r>
            <a:r>
              <a:rPr lang="it-IT" sz="1400" dirty="0" err="1" smtClean="0"/>
              <a:t>Falkenmark</a:t>
            </a:r>
            <a:r>
              <a:rPr lang="it-IT" sz="1400" dirty="0" smtClean="0"/>
              <a:t>, M., </a:t>
            </a:r>
            <a:r>
              <a:rPr lang="it-IT" sz="1400" dirty="0" err="1" smtClean="0"/>
              <a:t>Hirsch</a:t>
            </a:r>
            <a:r>
              <a:rPr lang="it-IT" sz="1400" dirty="0" smtClean="0"/>
              <a:t>, R. M., </a:t>
            </a:r>
            <a:r>
              <a:rPr lang="it-IT" sz="1400" dirty="0" err="1" smtClean="0"/>
              <a:t>Kundzewicz</a:t>
            </a:r>
            <a:r>
              <a:rPr lang="it-IT" sz="1400" dirty="0" smtClean="0"/>
              <a:t>, Z. W., </a:t>
            </a:r>
            <a:r>
              <a:rPr lang="it-IT" sz="1400" dirty="0" err="1" smtClean="0"/>
              <a:t>Lettenmaier</a:t>
            </a:r>
            <a:r>
              <a:rPr lang="it-IT" sz="1400" dirty="0" smtClean="0"/>
              <a:t>, D. P., &amp; </a:t>
            </a:r>
            <a:r>
              <a:rPr lang="it-IT" sz="1400" dirty="0" err="1" smtClean="0"/>
              <a:t>Stouffer</a:t>
            </a:r>
            <a:r>
              <a:rPr lang="it-IT" sz="1400" dirty="0" smtClean="0"/>
              <a:t>, R. J. (2008). </a:t>
            </a:r>
            <a:r>
              <a:rPr lang="it-IT" sz="1400" dirty="0" err="1" smtClean="0"/>
              <a:t>Stationarity</a:t>
            </a:r>
            <a:r>
              <a:rPr lang="it-IT" sz="1400" dirty="0" smtClean="0"/>
              <a:t> </a:t>
            </a:r>
            <a:r>
              <a:rPr lang="it-IT" sz="1400" dirty="0" err="1" smtClean="0"/>
              <a:t>is</a:t>
            </a:r>
            <a:r>
              <a:rPr lang="it-IT" sz="1400" dirty="0" smtClean="0"/>
              <a:t> dead: </a:t>
            </a:r>
            <a:r>
              <a:rPr lang="it-IT" sz="1400" dirty="0" err="1" smtClean="0"/>
              <a:t>Whither</a:t>
            </a:r>
            <a:r>
              <a:rPr lang="it-IT" sz="1400" dirty="0" smtClean="0"/>
              <a:t> water management?. Science, 319(5863), 573-574.</a:t>
            </a:r>
            <a:endParaRPr lang="it-IT" sz="1400" dirty="0"/>
          </a:p>
        </p:txBody>
      </p:sp>
      <p:pic>
        <p:nvPicPr>
          <p:cNvPr id="49155" name="Picture 3"/>
          <p:cNvPicPr>
            <a:picLocks noChangeAspect="1" noChangeArrowheads="1"/>
          </p:cNvPicPr>
          <p:nvPr/>
        </p:nvPicPr>
        <p:blipFill>
          <a:blip r:embed="rId3" cstate="print"/>
          <a:srcRect/>
          <a:stretch>
            <a:fillRect/>
          </a:stretch>
        </p:blipFill>
        <p:spPr bwMode="auto">
          <a:xfrm>
            <a:off x="311669" y="2957177"/>
            <a:ext cx="4273979" cy="1429703"/>
          </a:xfrm>
          <a:prstGeom prst="rect">
            <a:avLst/>
          </a:prstGeom>
          <a:noFill/>
          <a:ln w="9525">
            <a:noFill/>
            <a:miter lim="800000"/>
            <a:headEnd/>
            <a:tailEnd/>
          </a:ln>
          <a:effectLst/>
        </p:spPr>
      </p:pic>
      <p:pic>
        <p:nvPicPr>
          <p:cNvPr id="49156" name="Picture 4"/>
          <p:cNvPicPr>
            <a:picLocks noChangeAspect="1" noChangeArrowheads="1"/>
          </p:cNvPicPr>
          <p:nvPr/>
        </p:nvPicPr>
        <p:blipFill>
          <a:blip r:embed="rId4" cstate="print"/>
          <a:srcRect/>
          <a:stretch>
            <a:fillRect/>
          </a:stretch>
        </p:blipFill>
        <p:spPr bwMode="auto">
          <a:xfrm>
            <a:off x="378512" y="4612941"/>
            <a:ext cx="3069249" cy="1765869"/>
          </a:xfrm>
          <a:prstGeom prst="rect">
            <a:avLst/>
          </a:prstGeom>
          <a:noFill/>
          <a:ln w="9525">
            <a:noFill/>
            <a:miter lim="800000"/>
            <a:headEnd/>
            <a:tailEnd/>
          </a:ln>
          <a:effectLst/>
        </p:spPr>
      </p:pic>
      <p:sp>
        <p:nvSpPr>
          <p:cNvPr id="18" name="Rettangolo 17"/>
          <p:cNvSpPr/>
          <p:nvPr/>
        </p:nvSpPr>
        <p:spPr>
          <a:xfrm>
            <a:off x="5663821" y="4675321"/>
            <a:ext cx="3098041" cy="1384995"/>
          </a:xfrm>
          <a:prstGeom prst="rect">
            <a:avLst/>
          </a:prstGeom>
        </p:spPr>
        <p:txBody>
          <a:bodyPr wrap="square">
            <a:spAutoFit/>
          </a:bodyPr>
          <a:lstStyle/>
          <a:p>
            <a:r>
              <a:rPr lang="en-US" sz="1400" dirty="0" err="1" smtClean="0"/>
              <a:t>Matalas</a:t>
            </a:r>
            <a:r>
              <a:rPr lang="en-US" sz="1400" dirty="0" smtClean="0"/>
              <a:t>, N. C. (2012). Comment on the announced death of </a:t>
            </a:r>
            <a:r>
              <a:rPr lang="en-US" sz="1400" dirty="0" err="1" smtClean="0"/>
              <a:t>stationarity</a:t>
            </a:r>
            <a:r>
              <a:rPr lang="en-US" sz="1400" dirty="0" smtClean="0"/>
              <a:t>. https://doi.org/10.1061/(</a:t>
            </a:r>
            <a:r>
              <a:rPr lang="en-US" sz="1400" dirty="0" smtClean="0"/>
              <a:t>ASCE)WR.19Journal </a:t>
            </a:r>
            <a:r>
              <a:rPr lang="en-US" sz="1400" dirty="0" smtClean="0"/>
              <a:t>of Water Resources Planning and Management</a:t>
            </a:r>
          </a:p>
          <a:p>
            <a:r>
              <a:rPr lang="en-US" sz="1400" dirty="0" smtClean="0"/>
              <a:t>Vol. 138, Issue 4 (July 2012)</a:t>
            </a:r>
            <a:endParaRPr lang="it-IT" sz="1400" dirty="0"/>
          </a:p>
        </p:txBody>
      </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references</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4</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
        <p:nvSpPr>
          <p:cNvPr id="13" name="Rettangolo 12"/>
          <p:cNvSpPr/>
          <p:nvPr/>
        </p:nvSpPr>
        <p:spPr>
          <a:xfrm>
            <a:off x="5431808" y="1275008"/>
            <a:ext cx="3487003" cy="954107"/>
          </a:xfrm>
          <a:prstGeom prst="rect">
            <a:avLst/>
          </a:prstGeom>
        </p:spPr>
        <p:txBody>
          <a:bodyPr wrap="square">
            <a:spAutoFit/>
          </a:bodyPr>
          <a:lstStyle/>
          <a:p>
            <a:r>
              <a:rPr lang="en-US" sz="1400" dirty="0" err="1" smtClean="0"/>
              <a:t>Lins</a:t>
            </a:r>
            <a:r>
              <a:rPr lang="en-US" sz="1400" dirty="0" smtClean="0"/>
              <a:t>, H. F., &amp; Cohn, T. A. (2011). </a:t>
            </a:r>
            <a:r>
              <a:rPr lang="en-US" sz="1400" dirty="0" err="1" smtClean="0"/>
              <a:t>Stationarity</a:t>
            </a:r>
            <a:r>
              <a:rPr lang="en-US" sz="1400" dirty="0" smtClean="0"/>
              <a:t>: Wanted dead or alive?. JAWRA Journal of the American Water Resources Association, 47(3), 475-480.</a:t>
            </a:r>
            <a:endParaRPr lang="it-IT" sz="1400" dirty="0"/>
          </a:p>
        </p:txBody>
      </p:sp>
      <p:pic>
        <p:nvPicPr>
          <p:cNvPr id="50178" name="Picture 2"/>
          <p:cNvPicPr>
            <a:picLocks noChangeAspect="1" noChangeArrowheads="1"/>
          </p:cNvPicPr>
          <p:nvPr/>
        </p:nvPicPr>
        <p:blipFill>
          <a:blip r:embed="rId2" cstate="print"/>
          <a:srcRect/>
          <a:stretch>
            <a:fillRect/>
          </a:stretch>
        </p:blipFill>
        <p:spPr bwMode="auto">
          <a:xfrm>
            <a:off x="324775" y="1015976"/>
            <a:ext cx="4083452" cy="1796719"/>
          </a:xfrm>
          <a:prstGeom prst="rect">
            <a:avLst/>
          </a:prstGeom>
          <a:noFill/>
          <a:ln w="9525">
            <a:noFill/>
            <a:miter lim="800000"/>
            <a:headEnd/>
            <a:tailEnd/>
          </a:ln>
          <a:effectLst/>
        </p:spPr>
      </p:pic>
      <p:grpSp>
        <p:nvGrpSpPr>
          <p:cNvPr id="12" name="Gruppo 11"/>
          <p:cNvGrpSpPr/>
          <p:nvPr/>
        </p:nvGrpSpPr>
        <p:grpSpPr>
          <a:xfrm>
            <a:off x="309965" y="3244963"/>
            <a:ext cx="8574727" cy="2421804"/>
            <a:chOff x="269021" y="1033987"/>
            <a:chExt cx="8574727" cy="2421804"/>
          </a:xfrm>
        </p:grpSpPr>
        <p:pic>
          <p:nvPicPr>
            <p:cNvPr id="14" name="Picture 4"/>
            <p:cNvPicPr>
              <a:picLocks noChangeAspect="1" noChangeArrowheads="1"/>
            </p:cNvPicPr>
            <p:nvPr/>
          </p:nvPicPr>
          <p:blipFill>
            <a:blip r:embed="rId3" cstate="print"/>
            <a:srcRect/>
            <a:stretch>
              <a:fillRect/>
            </a:stretch>
          </p:blipFill>
          <p:spPr bwMode="auto">
            <a:xfrm>
              <a:off x="269021" y="1033987"/>
              <a:ext cx="5190083" cy="2421804"/>
            </a:xfrm>
            <a:prstGeom prst="rect">
              <a:avLst/>
            </a:prstGeom>
            <a:noFill/>
            <a:ln w="9525">
              <a:noFill/>
              <a:miter lim="800000"/>
              <a:headEnd/>
              <a:tailEnd/>
            </a:ln>
            <a:effectLst/>
          </p:spPr>
        </p:pic>
        <p:sp>
          <p:nvSpPr>
            <p:cNvPr id="15" name="Rettangolo 14"/>
            <p:cNvSpPr/>
            <p:nvPr/>
          </p:nvSpPr>
          <p:spPr>
            <a:xfrm>
              <a:off x="5438662" y="2047164"/>
              <a:ext cx="3405086" cy="954107"/>
            </a:xfrm>
            <a:prstGeom prst="rect">
              <a:avLst/>
            </a:prstGeom>
          </p:spPr>
          <p:txBody>
            <a:bodyPr wrap="square">
              <a:spAutoFit/>
            </a:bodyPr>
            <a:lstStyle/>
            <a:p>
              <a:r>
                <a:rPr lang="en-US" sz="1400" dirty="0" smtClean="0"/>
                <a:t>Montanari, A., &amp; Koutsoyiannis, D. (2014). Modeling and mitigating natural hazards: </a:t>
              </a:r>
              <a:r>
                <a:rPr lang="en-US" sz="1400" dirty="0" err="1" smtClean="0"/>
                <a:t>Stationarity</a:t>
              </a:r>
              <a:r>
                <a:rPr lang="en-US" sz="1400" dirty="0" smtClean="0"/>
                <a:t> is immortal!. Water Resources Research, 50(12), 9748-9756.</a:t>
              </a:r>
              <a:endParaRPr lang="it-IT" sz="1400" dirty="0"/>
            </a:p>
          </p:txBody>
        </p:sp>
      </p:gr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references</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5</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pic>
        <p:nvPicPr>
          <p:cNvPr id="30721" name="Picture 1"/>
          <p:cNvPicPr>
            <a:picLocks noChangeAspect="1" noChangeArrowheads="1"/>
          </p:cNvPicPr>
          <p:nvPr/>
        </p:nvPicPr>
        <p:blipFill>
          <a:blip r:embed="rId2" cstate="print"/>
          <a:srcRect/>
          <a:stretch>
            <a:fillRect/>
          </a:stretch>
        </p:blipFill>
        <p:spPr bwMode="auto">
          <a:xfrm>
            <a:off x="295987" y="955343"/>
            <a:ext cx="5399588" cy="2151560"/>
          </a:xfrm>
          <a:prstGeom prst="rect">
            <a:avLst/>
          </a:prstGeom>
          <a:noFill/>
          <a:ln w="9525">
            <a:noFill/>
            <a:miter lim="800000"/>
            <a:headEnd/>
            <a:tailEnd/>
          </a:ln>
          <a:effectLst/>
        </p:spPr>
      </p:pic>
      <p:sp>
        <p:nvSpPr>
          <p:cNvPr id="18" name="Rettangolo 17"/>
          <p:cNvSpPr/>
          <p:nvPr/>
        </p:nvSpPr>
        <p:spPr>
          <a:xfrm>
            <a:off x="5274859" y="1696071"/>
            <a:ext cx="3568890" cy="954107"/>
          </a:xfrm>
          <a:prstGeom prst="rect">
            <a:avLst/>
          </a:prstGeom>
        </p:spPr>
        <p:txBody>
          <a:bodyPr wrap="square">
            <a:spAutoFit/>
          </a:bodyPr>
          <a:lstStyle/>
          <a:p>
            <a:r>
              <a:rPr lang="en-US" sz="1400" dirty="0" smtClean="0"/>
              <a:t>Koutsoyiannis, D., &amp; Montanari, A. (2015). Negligent killing of scientific concepts: the </a:t>
            </a:r>
            <a:r>
              <a:rPr lang="en-US" sz="1400" dirty="0" err="1" smtClean="0"/>
              <a:t>stationarity</a:t>
            </a:r>
            <a:r>
              <a:rPr lang="en-US" sz="1400" dirty="0" smtClean="0"/>
              <a:t> case. Hydrological Sciences Journal, 60(7-8), 1174-1183.</a:t>
            </a:r>
            <a:endParaRPr lang="it-IT" sz="1400" dirty="0"/>
          </a:p>
        </p:txBody>
      </p:sp>
      <p:sp>
        <p:nvSpPr>
          <p:cNvPr id="19" name="Rettangolo 18"/>
          <p:cNvSpPr/>
          <p:nvPr/>
        </p:nvSpPr>
        <p:spPr>
          <a:xfrm>
            <a:off x="5318401" y="4362136"/>
            <a:ext cx="3568890" cy="954107"/>
          </a:xfrm>
          <a:prstGeom prst="rect">
            <a:avLst/>
          </a:prstGeom>
        </p:spPr>
        <p:txBody>
          <a:bodyPr wrap="square">
            <a:spAutoFit/>
          </a:bodyPr>
          <a:lstStyle/>
          <a:p>
            <a:r>
              <a:rPr lang="en-US" sz="1400" dirty="0" err="1" smtClean="0"/>
              <a:t>Serinaldi</a:t>
            </a:r>
            <a:r>
              <a:rPr lang="en-US" sz="1400" dirty="0" smtClean="0"/>
              <a:t>, F., &amp; </a:t>
            </a:r>
            <a:r>
              <a:rPr lang="en-US" sz="1400" dirty="0" err="1" smtClean="0"/>
              <a:t>Kilsby</a:t>
            </a:r>
            <a:r>
              <a:rPr lang="en-US" sz="1400" dirty="0" smtClean="0"/>
              <a:t>, C. G. (2015). </a:t>
            </a:r>
            <a:r>
              <a:rPr lang="en-US" sz="1400" dirty="0" err="1" smtClean="0"/>
              <a:t>Stationarity</a:t>
            </a:r>
            <a:r>
              <a:rPr lang="en-US" sz="1400" dirty="0" smtClean="0"/>
              <a:t> is undead: Uncertainty dominates the distribution of extremes. Advances in Water Resources, 77, 17-36.3.</a:t>
            </a:r>
            <a:endParaRPr lang="it-IT" sz="1400" dirty="0"/>
          </a:p>
        </p:txBody>
      </p:sp>
      <p:pic>
        <p:nvPicPr>
          <p:cNvPr id="20" name="Picture 2"/>
          <p:cNvPicPr>
            <a:picLocks noChangeAspect="1" noChangeArrowheads="1"/>
          </p:cNvPicPr>
          <p:nvPr/>
        </p:nvPicPr>
        <p:blipFill>
          <a:blip r:embed="rId3" cstate="print"/>
          <a:srcRect r="2284"/>
          <a:stretch>
            <a:fillRect/>
          </a:stretch>
        </p:blipFill>
        <p:spPr bwMode="auto">
          <a:xfrm>
            <a:off x="302708" y="3935302"/>
            <a:ext cx="4842702" cy="2043729"/>
          </a:xfrm>
          <a:prstGeom prst="rect">
            <a:avLst/>
          </a:prstGeom>
          <a:noFill/>
          <a:ln w="9525">
            <a:noFill/>
            <a:miter lim="800000"/>
            <a:headEnd/>
            <a:tailEnd/>
          </a:ln>
          <a:effectLst/>
        </p:spPr>
      </p:pic>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references</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6</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
        <p:nvSpPr>
          <p:cNvPr id="15" name="Rettangolo 14"/>
          <p:cNvSpPr/>
          <p:nvPr/>
        </p:nvSpPr>
        <p:spPr>
          <a:xfrm>
            <a:off x="900749" y="4421604"/>
            <a:ext cx="7670043" cy="369332"/>
          </a:xfrm>
          <a:prstGeom prst="rect">
            <a:avLst/>
          </a:prstGeom>
        </p:spPr>
        <p:txBody>
          <a:bodyPr wrap="square">
            <a:spAutoFit/>
          </a:bodyPr>
          <a:lstStyle/>
          <a:p>
            <a:r>
              <a:rPr lang="it-IT" dirty="0" smtClean="0"/>
              <a:t>….. plus </a:t>
            </a:r>
            <a:r>
              <a:rPr lang="it-IT" dirty="0" err="1" smtClean="0"/>
              <a:t>many</a:t>
            </a:r>
            <a:r>
              <a:rPr lang="it-IT" dirty="0" smtClean="0"/>
              <a:t> </a:t>
            </a:r>
            <a:r>
              <a:rPr lang="it-IT" dirty="0" err="1" smtClean="0"/>
              <a:t>other</a:t>
            </a:r>
            <a:r>
              <a:rPr lang="it-IT" dirty="0" smtClean="0"/>
              <a:t>!!</a:t>
            </a:r>
            <a:endParaRPr lang="it-IT" dirty="0"/>
          </a:p>
        </p:txBody>
      </p:sp>
      <p:sp>
        <p:nvSpPr>
          <p:cNvPr id="10" name="Rettangolo 9"/>
          <p:cNvSpPr/>
          <p:nvPr/>
        </p:nvSpPr>
        <p:spPr>
          <a:xfrm>
            <a:off x="5400290" y="1562289"/>
            <a:ext cx="3405116" cy="1600438"/>
          </a:xfrm>
          <a:prstGeom prst="rect">
            <a:avLst/>
          </a:prstGeom>
        </p:spPr>
        <p:txBody>
          <a:bodyPr wrap="square">
            <a:spAutoFit/>
          </a:bodyPr>
          <a:lstStyle/>
          <a:p>
            <a:r>
              <a:rPr lang="it-IT" sz="1400" dirty="0" smtClean="0"/>
              <a:t>Milly, P. C., </a:t>
            </a:r>
            <a:r>
              <a:rPr lang="it-IT" sz="1400" dirty="0" err="1" smtClean="0"/>
              <a:t>Betancourt</a:t>
            </a:r>
            <a:r>
              <a:rPr lang="it-IT" sz="1400" dirty="0" smtClean="0"/>
              <a:t>, J., </a:t>
            </a:r>
            <a:r>
              <a:rPr lang="it-IT" sz="1400" dirty="0" err="1" smtClean="0"/>
              <a:t>Falkenmark</a:t>
            </a:r>
            <a:r>
              <a:rPr lang="it-IT" sz="1400" dirty="0" smtClean="0"/>
              <a:t>, M., </a:t>
            </a:r>
            <a:r>
              <a:rPr lang="it-IT" sz="1400" dirty="0" err="1" smtClean="0"/>
              <a:t>Hirsch</a:t>
            </a:r>
            <a:r>
              <a:rPr lang="it-IT" sz="1400" dirty="0" smtClean="0"/>
              <a:t>, R. M., </a:t>
            </a:r>
            <a:r>
              <a:rPr lang="it-IT" sz="1400" dirty="0" err="1" smtClean="0"/>
              <a:t>Kundzewicz</a:t>
            </a:r>
            <a:r>
              <a:rPr lang="it-IT" sz="1400" dirty="0" smtClean="0"/>
              <a:t>, Z. W., </a:t>
            </a:r>
            <a:r>
              <a:rPr lang="it-IT" sz="1400" dirty="0" err="1" smtClean="0"/>
              <a:t>Lettenmaier</a:t>
            </a:r>
            <a:r>
              <a:rPr lang="it-IT" sz="1400" dirty="0" smtClean="0"/>
              <a:t>, D. P., ... &amp; </a:t>
            </a:r>
            <a:r>
              <a:rPr lang="it-IT" sz="1400" dirty="0" err="1" smtClean="0"/>
              <a:t>Krysanova</a:t>
            </a:r>
            <a:r>
              <a:rPr lang="it-IT" sz="1400" dirty="0" smtClean="0"/>
              <a:t>, V. (2015). On </a:t>
            </a:r>
            <a:r>
              <a:rPr lang="it-IT" sz="1400" dirty="0" err="1" smtClean="0"/>
              <a:t>critiques</a:t>
            </a:r>
            <a:r>
              <a:rPr lang="it-IT" sz="1400" dirty="0" smtClean="0"/>
              <a:t> </a:t>
            </a:r>
            <a:r>
              <a:rPr lang="it-IT" sz="1400" dirty="0" err="1" smtClean="0"/>
              <a:t>of</a:t>
            </a:r>
            <a:r>
              <a:rPr lang="it-IT" sz="1400" dirty="0" smtClean="0"/>
              <a:t> “</a:t>
            </a:r>
            <a:r>
              <a:rPr lang="it-IT" sz="1400" dirty="0" err="1" smtClean="0"/>
              <a:t>Stationarity</a:t>
            </a:r>
            <a:r>
              <a:rPr lang="it-IT" sz="1400" dirty="0" smtClean="0"/>
              <a:t> </a:t>
            </a:r>
            <a:r>
              <a:rPr lang="it-IT" sz="1400" dirty="0" err="1" smtClean="0"/>
              <a:t>is</a:t>
            </a:r>
            <a:r>
              <a:rPr lang="it-IT" sz="1400" dirty="0" smtClean="0"/>
              <a:t> dead: </a:t>
            </a:r>
            <a:r>
              <a:rPr lang="it-IT" sz="1400" dirty="0" err="1" smtClean="0"/>
              <a:t>whither</a:t>
            </a:r>
            <a:r>
              <a:rPr lang="it-IT" sz="1400" dirty="0" smtClean="0"/>
              <a:t> water management?”. Water </a:t>
            </a:r>
            <a:r>
              <a:rPr lang="it-IT" sz="1400" dirty="0" err="1" smtClean="0"/>
              <a:t>Resources</a:t>
            </a:r>
            <a:r>
              <a:rPr lang="it-IT" sz="1400" dirty="0" smtClean="0"/>
              <a:t> </a:t>
            </a:r>
            <a:r>
              <a:rPr lang="it-IT" sz="1400" dirty="0" err="1" smtClean="0"/>
              <a:t>Research</a:t>
            </a:r>
            <a:r>
              <a:rPr lang="it-IT" sz="1400" dirty="0" smtClean="0"/>
              <a:t>, 51(9), 7785-7789.</a:t>
            </a:r>
            <a:endParaRPr lang="it-IT" sz="1400" dirty="0"/>
          </a:p>
        </p:txBody>
      </p:sp>
      <p:pic>
        <p:nvPicPr>
          <p:cNvPr id="11" name="Picture 2"/>
          <p:cNvPicPr>
            <a:picLocks noChangeAspect="1" noChangeArrowheads="1"/>
          </p:cNvPicPr>
          <p:nvPr/>
        </p:nvPicPr>
        <p:blipFill>
          <a:blip r:embed="rId2" cstate="print"/>
          <a:srcRect/>
          <a:stretch>
            <a:fillRect/>
          </a:stretch>
        </p:blipFill>
        <p:spPr bwMode="auto">
          <a:xfrm>
            <a:off x="265461" y="1525118"/>
            <a:ext cx="5237186" cy="1470717"/>
          </a:xfrm>
          <a:prstGeom prst="rect">
            <a:avLst/>
          </a:prstGeom>
          <a:noFill/>
          <a:ln w="9525">
            <a:noFill/>
            <a:miter lim="800000"/>
            <a:headEnd/>
            <a:tailEnd/>
          </a:ln>
          <a:effectLst/>
        </p:spPr>
      </p:pic>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 Cohn (1957 – 2017) </a:t>
            </a:r>
            <a:br>
              <a:rPr lang="en-US" dirty="0" smtClean="0"/>
            </a:br>
            <a:r>
              <a:rPr lang="en-US" dirty="0" smtClean="0"/>
              <a:t>A great scientist and </a:t>
            </a:r>
            <a:r>
              <a:rPr lang="en-US" dirty="0" smtClean="0"/>
              <a:t/>
            </a:r>
            <a:br>
              <a:rPr lang="en-US" dirty="0" smtClean="0"/>
            </a:br>
            <a:r>
              <a:rPr lang="en-US" dirty="0" smtClean="0"/>
              <a:t>friend</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7</a:t>
            </a:fld>
            <a:endParaRPr lang="el-GR" altLang="en-US"/>
          </a:p>
        </p:txBody>
      </p:sp>
      <p:sp>
        <p:nvSpPr>
          <p:cNvPr id="7"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pic>
        <p:nvPicPr>
          <p:cNvPr id="29697" name="Picture 1"/>
          <p:cNvPicPr>
            <a:picLocks noChangeAspect="1" noChangeArrowheads="1"/>
          </p:cNvPicPr>
          <p:nvPr/>
        </p:nvPicPr>
        <p:blipFill>
          <a:blip r:embed="rId2" cstate="print"/>
          <a:srcRect/>
          <a:stretch>
            <a:fillRect/>
          </a:stretch>
        </p:blipFill>
        <p:spPr bwMode="auto">
          <a:xfrm>
            <a:off x="4850159" y="502030"/>
            <a:ext cx="4012425" cy="3005446"/>
          </a:xfrm>
          <a:prstGeom prst="rect">
            <a:avLst/>
          </a:prstGeom>
          <a:noFill/>
          <a:ln w="9525">
            <a:noFill/>
            <a:miter lim="800000"/>
            <a:headEnd/>
            <a:tailEnd/>
          </a:ln>
          <a:effectLst/>
        </p:spPr>
      </p:pic>
      <p:pic>
        <p:nvPicPr>
          <p:cNvPr id="29698" name="Picture 2"/>
          <p:cNvPicPr>
            <a:picLocks noChangeAspect="1" noChangeArrowheads="1"/>
          </p:cNvPicPr>
          <p:nvPr/>
        </p:nvPicPr>
        <p:blipFill>
          <a:blip r:embed="rId3" cstate="print"/>
          <a:srcRect/>
          <a:stretch>
            <a:fillRect/>
          </a:stretch>
        </p:blipFill>
        <p:spPr bwMode="auto">
          <a:xfrm>
            <a:off x="260800" y="2483893"/>
            <a:ext cx="2486350" cy="2462240"/>
          </a:xfrm>
          <a:prstGeom prst="rect">
            <a:avLst/>
          </a:prstGeom>
          <a:noFill/>
          <a:ln w="9525">
            <a:noFill/>
            <a:miter lim="800000"/>
            <a:headEnd/>
            <a:tailEnd/>
          </a:ln>
          <a:effectLst/>
        </p:spPr>
      </p:pic>
      <p:pic>
        <p:nvPicPr>
          <p:cNvPr id="29699" name="Picture 3"/>
          <p:cNvPicPr>
            <a:picLocks noChangeAspect="1" noChangeArrowheads="1"/>
          </p:cNvPicPr>
          <p:nvPr/>
        </p:nvPicPr>
        <p:blipFill>
          <a:blip r:embed="rId4" cstate="print"/>
          <a:srcRect/>
          <a:stretch>
            <a:fillRect/>
          </a:stretch>
        </p:blipFill>
        <p:spPr bwMode="auto">
          <a:xfrm>
            <a:off x="3061933" y="3684895"/>
            <a:ext cx="4644127" cy="2463183"/>
          </a:xfrm>
          <a:prstGeom prst="rect">
            <a:avLst/>
          </a:prstGeom>
          <a:noFill/>
          <a:ln w="9525">
            <a:noFill/>
            <a:miter lim="800000"/>
            <a:headEnd/>
            <a:tailEnd/>
          </a:ln>
          <a:effectLst/>
        </p:spPr>
      </p:pic>
      <p:pic>
        <p:nvPicPr>
          <p:cNvPr id="29700" name="Picture 4"/>
          <p:cNvPicPr>
            <a:picLocks noChangeAspect="1" noChangeArrowheads="1"/>
          </p:cNvPicPr>
          <p:nvPr/>
        </p:nvPicPr>
        <p:blipFill>
          <a:blip r:embed="rId5" cstate="print"/>
          <a:srcRect/>
          <a:stretch>
            <a:fillRect/>
          </a:stretch>
        </p:blipFill>
        <p:spPr bwMode="auto">
          <a:xfrm>
            <a:off x="1086917" y="2290668"/>
            <a:ext cx="6315075" cy="2828925"/>
          </a:xfrm>
          <a:prstGeom prst="rect">
            <a:avLst/>
          </a:prstGeom>
          <a:noFill/>
          <a:ln w="9525">
            <a:noFill/>
            <a:miter lim="800000"/>
            <a:headEnd/>
            <a:tailEnd/>
          </a:ln>
          <a:effectLst/>
        </p:spPr>
      </p:pic>
    </p:spTree>
    <p:extLst>
      <p:ext uri="{BB962C8B-B14F-4D97-AF65-F5344CB8AC3E}">
        <p14:creationId xmlns:p14="http://schemas.microsoft.com/office/powerpoint/2010/main" xmlns="" val="194770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fade">
                                      <p:cBhvr>
                                        <p:cTn id="7" dur="20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formulate the question practically</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8</a:t>
            </a:fld>
            <a:endParaRPr lang="el-GR" altLang="en-US"/>
          </a:p>
        </p:txBody>
      </p:sp>
      <p:sp>
        <p:nvSpPr>
          <p:cNvPr id="14" name="Content Placeholder 2"/>
          <p:cNvSpPr>
            <a:spLocks noGrp="1"/>
          </p:cNvSpPr>
          <p:nvPr>
            <p:ph idx="1"/>
          </p:nvPr>
        </p:nvSpPr>
        <p:spPr>
          <a:xfrm>
            <a:off x="346075" y="899869"/>
            <a:ext cx="8520113" cy="5308600"/>
          </a:xfrm>
        </p:spPr>
        <p:txBody>
          <a:bodyPr/>
          <a:lstStyle/>
          <a:p>
            <a:pPr>
              <a:lnSpc>
                <a:spcPct val="93000"/>
              </a:lnSpc>
              <a:spcBef>
                <a:spcPts val="300"/>
              </a:spcBef>
            </a:pPr>
            <a:r>
              <a:rPr lang="en-US" dirty="0" smtClean="0">
                <a:solidFill>
                  <a:srgbClr val="006600"/>
                </a:solidFill>
              </a:rPr>
              <a:t>Should we use a non-stationary rather than a stationary model to simulate and predict changing geophysical processes?</a:t>
            </a:r>
          </a:p>
          <a:p>
            <a:pPr>
              <a:lnSpc>
                <a:spcPct val="93000"/>
              </a:lnSpc>
              <a:spcBef>
                <a:spcPts val="300"/>
              </a:spcBef>
            </a:pPr>
            <a:endParaRPr lang="en-US" dirty="0" smtClean="0">
              <a:solidFill>
                <a:srgbClr val="006600"/>
              </a:solidFill>
            </a:endParaRPr>
          </a:p>
          <a:p>
            <a:pPr>
              <a:lnSpc>
                <a:spcPct val="93000"/>
              </a:lnSpc>
              <a:spcBef>
                <a:spcPts val="300"/>
              </a:spcBef>
              <a:buNone/>
            </a:pPr>
            <a:endParaRPr lang="en-US" dirty="0" smtClean="0">
              <a:solidFill>
                <a:srgbClr val="006600"/>
              </a:solidFill>
            </a:endParaRPr>
          </a:p>
        </p:txBody>
      </p:sp>
      <p:sp>
        <p:nvSpPr>
          <p:cNvPr id="6"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pic>
        <p:nvPicPr>
          <p:cNvPr id="28674" name="Picture 2"/>
          <p:cNvPicPr>
            <a:picLocks noChangeAspect="1" noChangeArrowheads="1"/>
          </p:cNvPicPr>
          <p:nvPr/>
        </p:nvPicPr>
        <p:blipFill>
          <a:blip r:embed="rId2" cstate="print"/>
          <a:srcRect/>
          <a:stretch>
            <a:fillRect/>
          </a:stretch>
        </p:blipFill>
        <p:spPr bwMode="auto">
          <a:xfrm>
            <a:off x="4421875" y="2667252"/>
            <a:ext cx="4462818" cy="2966333"/>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cstate="print"/>
          <a:srcRect/>
          <a:stretch>
            <a:fillRect/>
          </a:stretch>
        </p:blipFill>
        <p:spPr bwMode="auto">
          <a:xfrm>
            <a:off x="369058" y="2306472"/>
            <a:ext cx="3874467" cy="2972982"/>
          </a:xfrm>
          <a:prstGeom prst="rect">
            <a:avLst/>
          </a:prstGeom>
          <a:noFill/>
          <a:ln w="9525">
            <a:noFill/>
            <a:miter lim="800000"/>
            <a:headEnd/>
            <a:tailEnd/>
          </a:ln>
          <a:effectLst/>
        </p:spPr>
      </p:pic>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 of stationarity —A historical note</a:t>
            </a:r>
            <a:endParaRPr lang="el-GR" dirty="0"/>
          </a:p>
        </p:txBody>
      </p:sp>
      <p:sp>
        <p:nvSpPr>
          <p:cNvPr id="3" name="Content Placeholder 2"/>
          <p:cNvSpPr>
            <a:spLocks noGrp="1"/>
          </p:cNvSpPr>
          <p:nvPr>
            <p:ph idx="1"/>
          </p:nvPr>
        </p:nvSpPr>
        <p:spPr>
          <a:xfrm>
            <a:off x="355600" y="800100"/>
            <a:ext cx="8458200" cy="5549899"/>
          </a:xfrm>
        </p:spPr>
        <p:txBody>
          <a:bodyPr/>
          <a:lstStyle/>
          <a:p>
            <a:pPr marL="3048000" indent="-266700"/>
            <a:r>
              <a:rPr lang="en-GB" dirty="0" smtClean="0"/>
              <a:t>Kolmogorov </a:t>
            </a:r>
            <a:r>
              <a:rPr lang="en-GB" dirty="0"/>
              <a:t>(1931) </a:t>
            </a:r>
            <a:endParaRPr lang="en-GB" dirty="0" smtClean="0"/>
          </a:p>
          <a:p>
            <a:pPr marL="3314700" lvl="1" indent="-266700"/>
            <a:r>
              <a:rPr lang="en-GB" dirty="0" smtClean="0"/>
              <a:t>clarified that the term </a:t>
            </a:r>
            <a:r>
              <a:rPr lang="en-GB" i="1" dirty="0" smtClean="0"/>
              <a:t>process</a:t>
            </a:r>
            <a:r>
              <a:rPr lang="en-GB" dirty="0" smtClean="0"/>
              <a:t> means </a:t>
            </a:r>
            <a:r>
              <a:rPr lang="en-GB" i="1" dirty="0" smtClean="0"/>
              <a:t>change </a:t>
            </a:r>
            <a:r>
              <a:rPr lang="en-GB" i="1" dirty="0"/>
              <a:t>of a certain </a:t>
            </a:r>
            <a:r>
              <a:rPr lang="en-GB" i="1" dirty="0" smtClean="0"/>
              <a:t>system</a:t>
            </a:r>
            <a:r>
              <a:rPr lang="en-GB" dirty="0"/>
              <a:t>;</a:t>
            </a:r>
            <a:endParaRPr lang="el-GR" dirty="0"/>
          </a:p>
          <a:p>
            <a:pPr marL="3314700" lvl="1" indent="-266700"/>
            <a:r>
              <a:rPr lang="en-GB" dirty="0"/>
              <a:t>introduced the term </a:t>
            </a:r>
            <a:r>
              <a:rPr lang="en-GB" i="1" dirty="0"/>
              <a:t>stochastic </a:t>
            </a:r>
            <a:r>
              <a:rPr lang="en-GB" i="1" dirty="0" smtClean="0"/>
              <a:t>process</a:t>
            </a:r>
            <a:r>
              <a:rPr lang="en-GB" dirty="0" smtClean="0"/>
              <a:t>;</a:t>
            </a:r>
            <a:endParaRPr lang="en-GB" dirty="0"/>
          </a:p>
          <a:p>
            <a:pPr marL="3314700" lvl="1" indent="-266700"/>
            <a:r>
              <a:rPr lang="en-GB" dirty="0" smtClean="0"/>
              <a:t>used </a:t>
            </a:r>
            <a:r>
              <a:rPr lang="en-GB" dirty="0"/>
              <a:t>the term </a:t>
            </a:r>
            <a:r>
              <a:rPr lang="en-GB" dirty="0" smtClean="0"/>
              <a:t/>
            </a:r>
            <a:br>
              <a:rPr lang="en-GB" dirty="0" smtClean="0"/>
            </a:br>
            <a:r>
              <a:rPr lang="en-GB" i="1" dirty="0" smtClean="0"/>
              <a:t>stationary</a:t>
            </a:r>
            <a:r>
              <a:rPr lang="en-GB" dirty="0" smtClean="0"/>
              <a:t> to </a:t>
            </a:r>
            <a:br>
              <a:rPr lang="en-GB" dirty="0" smtClean="0"/>
            </a:br>
            <a:r>
              <a:rPr lang="en-GB" dirty="0" smtClean="0"/>
              <a:t>describe </a:t>
            </a:r>
            <a:r>
              <a:rPr lang="en-GB" dirty="0"/>
              <a:t>a </a:t>
            </a:r>
            <a:r>
              <a:rPr lang="en-GB" dirty="0" smtClean="0"/>
              <a:t/>
            </a:r>
            <a:br>
              <a:rPr lang="en-GB" dirty="0" smtClean="0"/>
            </a:br>
            <a:r>
              <a:rPr lang="en-GB" dirty="0" smtClean="0"/>
              <a:t>probability </a:t>
            </a:r>
            <a:br>
              <a:rPr lang="en-GB" dirty="0" smtClean="0"/>
            </a:br>
            <a:r>
              <a:rPr lang="en-GB" dirty="0" smtClean="0"/>
              <a:t>density </a:t>
            </a:r>
            <a:r>
              <a:rPr lang="en-GB" dirty="0"/>
              <a:t>function </a:t>
            </a:r>
            <a:r>
              <a:rPr lang="en-GB" dirty="0" smtClean="0"/>
              <a:t/>
            </a:r>
            <a:br>
              <a:rPr lang="en-GB" dirty="0" smtClean="0"/>
            </a:br>
            <a:r>
              <a:rPr lang="en-GB" dirty="0" smtClean="0"/>
              <a:t>that </a:t>
            </a:r>
            <a:r>
              <a:rPr lang="en-GB" dirty="0"/>
              <a:t>is </a:t>
            </a:r>
            <a:r>
              <a:rPr lang="en-GB" dirty="0" smtClean="0"/>
              <a:t>unchanged</a:t>
            </a:r>
            <a:br>
              <a:rPr lang="en-GB" dirty="0" smtClean="0"/>
            </a:br>
            <a:r>
              <a:rPr lang="en-GB" dirty="0" smtClean="0"/>
              <a:t>in time.</a:t>
            </a:r>
          </a:p>
          <a:p>
            <a:r>
              <a:rPr lang="en-GB" dirty="0" err="1" smtClean="0"/>
              <a:t>Khinchin</a:t>
            </a:r>
            <a:r>
              <a:rPr lang="en-GB" dirty="0" smtClean="0"/>
              <a:t> </a:t>
            </a:r>
            <a:r>
              <a:rPr lang="en-GB" dirty="0"/>
              <a:t>(1934)</a:t>
            </a:r>
            <a:r>
              <a:rPr lang="en-GB" dirty="0" smtClean="0"/>
              <a:t> gave more </a:t>
            </a:r>
            <a:r>
              <a:rPr lang="en-GB" dirty="0"/>
              <a:t>formal </a:t>
            </a:r>
            <a:r>
              <a:rPr lang="en-GB" dirty="0" smtClean="0"/>
              <a:t/>
            </a:r>
            <a:br>
              <a:rPr lang="en-GB" dirty="0" smtClean="0"/>
            </a:br>
            <a:r>
              <a:rPr lang="en-GB" dirty="0" smtClean="0"/>
              <a:t>definitions </a:t>
            </a:r>
            <a:r>
              <a:rPr lang="en-GB" dirty="0"/>
              <a:t>of a </a:t>
            </a:r>
            <a:r>
              <a:rPr lang="en-GB" i="1" dirty="0"/>
              <a:t>stochastic process</a:t>
            </a:r>
            <a:r>
              <a:rPr lang="en-GB" dirty="0"/>
              <a:t> </a:t>
            </a:r>
            <a:r>
              <a:rPr lang="en-GB" dirty="0" smtClean="0"/>
              <a:t>and </a:t>
            </a:r>
            <a:br>
              <a:rPr lang="en-GB" dirty="0" smtClean="0"/>
            </a:br>
            <a:r>
              <a:rPr lang="en-GB" dirty="0" smtClean="0"/>
              <a:t>of </a:t>
            </a:r>
            <a:r>
              <a:rPr lang="en-GB" i="1" dirty="0" smtClean="0"/>
              <a:t>stationarity</a:t>
            </a:r>
            <a:r>
              <a:rPr lang="en-GB" dirty="0" smtClean="0"/>
              <a:t>.</a:t>
            </a:r>
          </a:p>
        </p:txBody>
      </p:sp>
      <p:grpSp>
        <p:nvGrpSpPr>
          <p:cNvPr id="4" name="Group 8"/>
          <p:cNvGrpSpPr/>
          <p:nvPr/>
        </p:nvGrpSpPr>
        <p:grpSpPr>
          <a:xfrm>
            <a:off x="355600" y="900734"/>
            <a:ext cx="2768600" cy="4083588"/>
            <a:chOff x="48986" y="-1"/>
            <a:chExt cx="2399823" cy="3467688"/>
          </a:xfrm>
        </p:grpSpPr>
        <p:pic>
          <p:nvPicPr>
            <p:cNvPr id="10" name="Picture 9" descr="http://www-history.mcs.st-and.ac.uk/BigPictures/Kolmogorov_2.jpe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986" y="-1"/>
              <a:ext cx="2399823" cy="2740095"/>
            </a:xfrm>
            <a:prstGeom prst="rect">
              <a:avLst/>
            </a:prstGeom>
            <a:noFill/>
            <a:ln>
              <a:noFill/>
            </a:ln>
          </p:spPr>
        </p:pic>
        <p:sp>
          <p:nvSpPr>
            <p:cNvPr id="11" name="Text Box 2"/>
            <p:cNvSpPr txBox="1">
              <a:spLocks noChangeArrowheads="1"/>
            </p:cNvSpPr>
            <p:nvPr/>
          </p:nvSpPr>
          <p:spPr bwMode="auto">
            <a:xfrm>
              <a:off x="48986" y="2899406"/>
              <a:ext cx="2268855" cy="568281"/>
            </a:xfrm>
            <a:prstGeom prst="rect">
              <a:avLst/>
            </a:prstGeom>
            <a:noFill/>
            <a:ln w="9525">
              <a:noFill/>
              <a:miter lim="800000"/>
              <a:headEnd/>
              <a:tailEnd/>
            </a:ln>
          </p:spPr>
          <p:txBody>
            <a:bodyPr rot="0" vert="horz" wrap="square" lIns="91440" tIns="45720" rIns="91440" bIns="45720" anchor="t" anchorCtr="0">
              <a:noAutofit/>
            </a:bodyPr>
            <a:lstStyle/>
            <a:p>
              <a:pPr hangingPunct="0">
                <a:lnSpc>
                  <a:spcPct val="95000"/>
                </a:lnSpc>
                <a:spcAft>
                  <a:spcPts val="0"/>
                </a:spcAft>
              </a:pPr>
              <a:r>
                <a:rPr lang="en-GB" sz="2000" b="1" i="0" dirty="0">
                  <a:ln w="9525" cap="rnd" cmpd="sng" algn="ctr">
                    <a:solidFill>
                      <a:srgbClr val="000000"/>
                    </a:solidFill>
                    <a:prstDash val="solid"/>
                    <a:bevel/>
                  </a:ln>
                  <a:solidFill>
                    <a:srgbClr val="FFC000"/>
                  </a:solidFill>
                  <a:effectLst/>
                  <a:latin typeface="Impact"/>
                  <a:ea typeface="Times New Roman"/>
                  <a:cs typeface="Aharoni"/>
                </a:rPr>
                <a:t>Andrey </a:t>
              </a:r>
              <a:r>
                <a:rPr lang="en-GB" sz="2000" b="1" i="0" dirty="0" smtClean="0">
                  <a:ln w="9525" cap="rnd" cmpd="sng" algn="ctr">
                    <a:solidFill>
                      <a:srgbClr val="000000"/>
                    </a:solidFill>
                    <a:prstDash val="solid"/>
                    <a:bevel/>
                  </a:ln>
                  <a:solidFill>
                    <a:srgbClr val="FFC000"/>
                  </a:solidFill>
                  <a:effectLst/>
                  <a:latin typeface="Impact"/>
                  <a:ea typeface="Times New Roman"/>
                  <a:cs typeface="Aharoni"/>
                </a:rPr>
                <a:t>Kolmogorov</a:t>
              </a:r>
              <a:r>
                <a:rPr lang="en-US" sz="1500" i="0" dirty="0" smtClean="0">
                  <a:ln w="9525" cap="rnd" cmpd="sng" algn="ctr">
                    <a:solidFill>
                      <a:srgbClr val="000000"/>
                    </a:solidFill>
                    <a:prstDash val="solid"/>
                    <a:bevel/>
                  </a:ln>
                  <a:solidFill>
                    <a:srgbClr val="FFC000"/>
                  </a:solidFill>
                  <a:latin typeface="Impact"/>
                  <a:ea typeface="Times New Roman"/>
                  <a:cs typeface="Aharoni"/>
                </a:rPr>
                <a:t/>
              </a:r>
              <a:br>
                <a:rPr lang="en-US" sz="1500" i="0" dirty="0" smtClean="0">
                  <a:ln w="9525" cap="rnd" cmpd="sng" algn="ctr">
                    <a:solidFill>
                      <a:srgbClr val="000000"/>
                    </a:solidFill>
                    <a:prstDash val="solid"/>
                    <a:bevel/>
                  </a:ln>
                  <a:solidFill>
                    <a:srgbClr val="FFC000"/>
                  </a:solidFill>
                  <a:latin typeface="Impact"/>
                  <a:ea typeface="Times New Roman"/>
                  <a:cs typeface="Aharoni"/>
                </a:rPr>
              </a:br>
              <a:r>
                <a:rPr lang="en-US" sz="1500" i="0" dirty="0" smtClean="0">
                  <a:ln w="9525" cap="rnd" cmpd="sng" algn="ctr">
                    <a:solidFill>
                      <a:srgbClr val="000000"/>
                    </a:solidFill>
                    <a:prstDash val="solid"/>
                    <a:bevel/>
                  </a:ln>
                  <a:solidFill>
                    <a:srgbClr val="FFC000"/>
                  </a:solidFill>
                  <a:latin typeface="Impact"/>
                  <a:ea typeface="Times New Roman"/>
                  <a:cs typeface="Aharoni"/>
                </a:rPr>
                <a:t>(1903 </a:t>
              </a:r>
              <a:r>
                <a:rPr lang="en-US" sz="1500" i="0" dirty="0">
                  <a:ln w="9525" cap="rnd" cmpd="sng" algn="ctr">
                    <a:solidFill>
                      <a:srgbClr val="000000"/>
                    </a:solidFill>
                    <a:prstDash val="solid"/>
                    <a:bevel/>
                  </a:ln>
                  <a:solidFill>
                    <a:srgbClr val="FFC000"/>
                  </a:solidFill>
                  <a:latin typeface="Impact"/>
                  <a:ea typeface="Times New Roman"/>
                  <a:cs typeface="Aharoni"/>
                </a:rPr>
                <a:t>–1987)</a:t>
              </a:r>
              <a:endParaRPr lang="el-GR" sz="1500" i="0" dirty="0">
                <a:solidFill>
                  <a:srgbClr val="FFC000"/>
                </a:solidFill>
                <a:effectLst/>
                <a:latin typeface="Cambria"/>
                <a:ea typeface="Times New Roman"/>
                <a:cs typeface="Arial"/>
              </a:endParaRPr>
            </a:p>
          </p:txBody>
        </p:sp>
      </p:grpSp>
      <p:grpSp>
        <p:nvGrpSpPr>
          <p:cNvPr id="5" name="Group 25"/>
          <p:cNvGrpSpPr/>
          <p:nvPr/>
        </p:nvGrpSpPr>
        <p:grpSpPr>
          <a:xfrm>
            <a:off x="6096001" y="2540000"/>
            <a:ext cx="2786654" cy="3822700"/>
            <a:chOff x="4533899" y="953584"/>
            <a:chExt cx="2435225" cy="3490778"/>
          </a:xfrm>
        </p:grpSpPr>
        <p:pic>
          <p:nvPicPr>
            <p:cNvPr id="1026" name="Picture 2" descr="http://www.aprender-mat.info/history/photos/Khinchin_4.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33899" y="953584"/>
              <a:ext cx="2435225" cy="2855696"/>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 Box 2"/>
            <p:cNvSpPr txBox="1">
              <a:spLocks noChangeArrowheads="1"/>
            </p:cNvSpPr>
            <p:nvPr/>
          </p:nvSpPr>
          <p:spPr bwMode="auto">
            <a:xfrm>
              <a:off x="4544694" y="3865295"/>
              <a:ext cx="2424430" cy="579067"/>
            </a:xfrm>
            <a:prstGeom prst="rect">
              <a:avLst/>
            </a:prstGeom>
            <a:noFill/>
            <a:ln w="9525">
              <a:noFill/>
              <a:miter lim="800000"/>
              <a:headEnd/>
              <a:tailEnd/>
            </a:ln>
          </p:spPr>
          <p:txBody>
            <a:bodyPr rot="0" vert="horz" wrap="square" lIns="91440" tIns="45720" rIns="91440" bIns="45720" anchor="t" anchorCtr="0">
              <a:noAutofit/>
            </a:bodyPr>
            <a:lstStyle/>
            <a:p>
              <a:pPr hangingPunct="0">
                <a:lnSpc>
                  <a:spcPct val="95000"/>
                </a:lnSpc>
                <a:spcAft>
                  <a:spcPts val="0"/>
                </a:spcAft>
              </a:pPr>
              <a:r>
                <a:rPr lang="en-GB" sz="2000" i="0" dirty="0" err="1">
                  <a:ln w="9525" cap="rnd" cmpd="sng" algn="ctr">
                    <a:solidFill>
                      <a:srgbClr val="000000"/>
                    </a:solidFill>
                    <a:prstDash val="solid"/>
                    <a:bevel/>
                  </a:ln>
                  <a:solidFill>
                    <a:srgbClr val="FFC000"/>
                  </a:solidFill>
                  <a:latin typeface="Impact"/>
                  <a:ea typeface="Times New Roman"/>
                  <a:cs typeface="Aharoni"/>
                </a:rPr>
                <a:t>Aleksandr</a:t>
              </a:r>
              <a:r>
                <a:rPr lang="en-GB" sz="2000" i="0" dirty="0">
                  <a:ln w="9525" cap="rnd" cmpd="sng" algn="ctr">
                    <a:solidFill>
                      <a:srgbClr val="000000"/>
                    </a:solidFill>
                    <a:prstDash val="solid"/>
                    <a:bevel/>
                  </a:ln>
                  <a:solidFill>
                    <a:srgbClr val="FFC000"/>
                  </a:solidFill>
                  <a:latin typeface="Impact"/>
                  <a:ea typeface="Times New Roman"/>
                  <a:cs typeface="Aharoni"/>
                </a:rPr>
                <a:t> </a:t>
              </a:r>
              <a:r>
                <a:rPr lang="en-GB" sz="2000" i="0" dirty="0" err="1" smtClean="0">
                  <a:ln w="9525" cap="rnd" cmpd="sng" algn="ctr">
                    <a:solidFill>
                      <a:srgbClr val="000000"/>
                    </a:solidFill>
                    <a:prstDash val="solid"/>
                    <a:bevel/>
                  </a:ln>
                  <a:solidFill>
                    <a:srgbClr val="FFC000"/>
                  </a:solidFill>
                  <a:latin typeface="Impact"/>
                  <a:ea typeface="Times New Roman"/>
                  <a:cs typeface="Aharoni"/>
                </a:rPr>
                <a:t>Khinchin</a:t>
              </a:r>
              <a:r>
                <a:rPr lang="en-GB" sz="1500" b="1" i="0" dirty="0" smtClean="0">
                  <a:ln w="9525" cap="rnd" cmpd="sng" algn="ctr">
                    <a:solidFill>
                      <a:srgbClr val="000000"/>
                    </a:solidFill>
                    <a:prstDash val="solid"/>
                    <a:bevel/>
                  </a:ln>
                  <a:solidFill>
                    <a:srgbClr val="FFC000"/>
                  </a:solidFill>
                  <a:effectLst/>
                  <a:latin typeface="Impact"/>
                  <a:ea typeface="Times New Roman"/>
                  <a:cs typeface="Aharoni"/>
                </a:rPr>
                <a:t> </a:t>
              </a:r>
              <a:br>
                <a:rPr lang="en-GB" sz="1500" b="1" i="0" dirty="0" smtClean="0">
                  <a:ln w="9525" cap="rnd" cmpd="sng" algn="ctr">
                    <a:solidFill>
                      <a:srgbClr val="000000"/>
                    </a:solidFill>
                    <a:prstDash val="solid"/>
                    <a:bevel/>
                  </a:ln>
                  <a:solidFill>
                    <a:srgbClr val="FFC000"/>
                  </a:solidFill>
                  <a:effectLst/>
                  <a:latin typeface="Impact"/>
                  <a:ea typeface="Times New Roman"/>
                  <a:cs typeface="Aharoni"/>
                </a:rPr>
              </a:br>
              <a:r>
                <a:rPr lang="en-US" sz="1500" b="0" i="0" dirty="0" smtClean="0">
                  <a:ln w="9525" cap="rnd" cmpd="sng" algn="ctr">
                    <a:solidFill>
                      <a:srgbClr val="000000"/>
                    </a:solidFill>
                    <a:prstDash val="solid"/>
                    <a:bevel/>
                  </a:ln>
                  <a:solidFill>
                    <a:srgbClr val="FFC000"/>
                  </a:solidFill>
                  <a:latin typeface="Impact"/>
                  <a:ea typeface="Times New Roman"/>
                  <a:cs typeface="Aharoni"/>
                </a:rPr>
                <a:t>(1894 </a:t>
              </a:r>
              <a:r>
                <a:rPr lang="en-US" sz="1500" b="0" i="0" dirty="0">
                  <a:ln w="9525" cap="rnd" cmpd="sng" algn="ctr">
                    <a:solidFill>
                      <a:srgbClr val="000000"/>
                    </a:solidFill>
                    <a:prstDash val="solid"/>
                    <a:bevel/>
                  </a:ln>
                  <a:solidFill>
                    <a:srgbClr val="FFC000"/>
                  </a:solidFill>
                  <a:latin typeface="Impact"/>
                  <a:ea typeface="Times New Roman"/>
                  <a:cs typeface="Aharoni"/>
                </a:rPr>
                <a:t>– 1959)</a:t>
              </a:r>
              <a:r>
                <a:rPr lang="en-US" sz="2000" i="0" dirty="0">
                  <a:ln w="9525" cap="rnd" cmpd="sng" algn="ctr">
                    <a:solidFill>
                      <a:srgbClr val="000000"/>
                    </a:solidFill>
                    <a:prstDash val="solid"/>
                    <a:bevel/>
                  </a:ln>
                  <a:solidFill>
                    <a:srgbClr val="FFC000"/>
                  </a:solidFill>
                  <a:latin typeface="Impact"/>
                  <a:ea typeface="Times New Roman"/>
                  <a:cs typeface="Aharoni"/>
                </a:rPr>
                <a:t> </a:t>
              </a:r>
              <a:endParaRPr lang="el-GR" sz="2000" i="0" dirty="0">
                <a:solidFill>
                  <a:srgbClr val="FFC000"/>
                </a:solidFill>
                <a:effectLst/>
                <a:latin typeface="Cambria"/>
                <a:ea typeface="Times New Roman"/>
                <a:cs typeface="Arial"/>
              </a:endParaRPr>
            </a:p>
          </p:txBody>
        </p:sp>
      </p:grpSp>
      <p:sp>
        <p:nvSpPr>
          <p:cNvPr id="8" name="Slide Number Placeholder 7"/>
          <p:cNvSpPr>
            <a:spLocks noGrp="1"/>
          </p:cNvSpPr>
          <p:nvPr>
            <p:ph type="sldNum" sz="quarter" idx="12"/>
          </p:nvPr>
        </p:nvSpPr>
        <p:spPr/>
        <p:txBody>
          <a:bodyPr/>
          <a:lstStyle/>
          <a:p>
            <a:fld id="{E2D1EF68-0DF5-4619-8524-0DE3C27F1D23}" type="slidenum">
              <a:rPr lang="el-GR" altLang="en-US" smtClean="0"/>
              <a:pPr/>
              <a:t>9</a:t>
            </a:fld>
            <a:endParaRPr lang="el-GR" altLang="en-US"/>
          </a:p>
        </p:txBody>
      </p:sp>
      <p:sp>
        <p:nvSpPr>
          <p:cNvPr id="14" name="Footer Placeholder 5"/>
          <p:cNvSpPr>
            <a:spLocks noGrp="1"/>
          </p:cNvSpPr>
          <p:nvPr>
            <p:ph type="ftr" sz="quarter" idx="11"/>
          </p:nvPr>
        </p:nvSpPr>
        <p:spPr>
          <a:xfrm>
            <a:off x="941698" y="6387150"/>
            <a:ext cx="7689934" cy="332959"/>
          </a:xfrm>
        </p:spPr>
        <p:txBody>
          <a:bodyPr/>
          <a:lstStyle/>
          <a:p>
            <a:r>
              <a:rPr lang="en-GB" altLang="en-US" dirty="0" smtClean="0"/>
              <a:t>A. Montanari &amp; D. Koutsoyiannis , </a:t>
            </a:r>
            <a:r>
              <a:rPr lang="en-US" altLang="en-US" dirty="0" smtClean="0"/>
              <a:t>A Stationary Theory for Modeling Climate Change: </a:t>
            </a:r>
            <a:r>
              <a:rPr lang="en-US" altLang="en-US" dirty="0" err="1" smtClean="0"/>
              <a:t>Stationarity</a:t>
            </a:r>
            <a:r>
              <a:rPr lang="en-US" altLang="en-US" dirty="0" smtClean="0"/>
              <a:t> is </a:t>
            </a:r>
            <a:r>
              <a:rPr lang="en-US" altLang="en-US" dirty="0" smtClean="0"/>
              <a:t>Immortal!</a:t>
            </a:r>
            <a:endParaRPr lang="el-GR" altLang="en-US" dirty="0"/>
          </a:p>
        </p:txBody>
      </p:sp>
    </p:spTree>
    <p:extLst>
      <p:ext uri="{BB962C8B-B14F-4D97-AF65-F5344CB8AC3E}">
        <p14:creationId xmlns:p14="http://schemas.microsoft.com/office/powerpoint/2010/main" xmlns="" val="19477089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3.3|2.2|2.6|4.2|5.3"/>
</p:tagLst>
</file>

<file path=ppt/tags/tag2.xml><?xml version="1.0" encoding="utf-8"?>
<p:tagLst xmlns:a="http://schemas.openxmlformats.org/drawingml/2006/main" xmlns:r="http://schemas.openxmlformats.org/officeDocument/2006/relationships" xmlns:p="http://schemas.openxmlformats.org/presentationml/2006/main">
  <p:tag name="TIMING" val="|0.6|3.3|2.2|2.6|4.2|5.3"/>
</p:tagLst>
</file>

<file path=ppt/theme/theme1.xml><?xml version="1.0" encoding="utf-8"?>
<a:theme xmlns:a="http://schemas.openxmlformats.org/drawingml/2006/main" name="2012cambria">
  <a:themeElements>
    <a:clrScheme name="Custom 4">
      <a:dk1>
        <a:sysClr val="windowText" lastClr="000000"/>
      </a:dk1>
      <a:lt1>
        <a:sysClr val="window" lastClr="FFFFFF"/>
      </a:lt1>
      <a:dk2>
        <a:srgbClr val="000000"/>
      </a:dk2>
      <a:lt2>
        <a:srgbClr val="F8F8F8"/>
      </a:lt2>
      <a:accent1>
        <a:srgbClr val="5F5F5F"/>
      </a:accent1>
      <a:accent2>
        <a:srgbClr val="5F5F5F"/>
      </a:accent2>
      <a:accent3>
        <a:srgbClr val="969696"/>
      </a:accent3>
      <a:accent4>
        <a:srgbClr val="808080"/>
      </a:accent4>
      <a:accent5>
        <a:srgbClr val="969696"/>
      </a:accent5>
      <a:accent6>
        <a:srgbClr val="969696"/>
      </a:accent6>
      <a:hlink>
        <a:srgbClr val="5F5F5F"/>
      </a:hlink>
      <a:folHlink>
        <a:srgbClr val="919191"/>
      </a:folHlink>
    </a:clrScheme>
    <a:fontScheme name="2010templ_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a:defRPr b="0" i="0" dirty="0">
            <a:latin typeface="Cambria" pitchFamily="18" charset="0"/>
          </a:defRPr>
        </a:defPPr>
      </a:lstStyle>
    </a:spDef>
    <a:lnDef>
      <a:spPr bwMode="auto">
        <a:xfrm>
          <a:off x="0" y="0"/>
          <a:ext cx="1" cy="1"/>
        </a:xfrm>
        <a:custGeom>
          <a:avLst/>
          <a:gdLst/>
          <a:ahLst/>
          <a:cxnLst/>
          <a:rect l="0" t="0" r="0" b="0"/>
          <a:pathLst/>
        </a:custGeom>
        <a:noFill/>
        <a:ln w="9525" cap="flat" cmpd="sng" algn="ctr">
          <a:solidFill>
            <a:schemeClr val="tx2"/>
          </a:solidFill>
          <a:prstDash val="solid"/>
          <a:round/>
          <a:headEnd type="none" w="med" len="med"/>
          <a:tailEnd type="none" w="med" len="med"/>
        </a:ln>
        <a:effectLst/>
        <a:scene3d>
          <a:camera prst="legacyPerspectiveTopLeft"/>
          <a:lightRig rig="legacyNormal3" dir="r"/>
        </a:scene3d>
        <a:sp3d extrusionH="201600" prstMaterial="legacyMetal">
          <a:bevelT w="13500" h="13500" prst="angle"/>
          <a:bevelB w="13500" h="13500" prst="angle"/>
          <a:extrusionClr>
            <a:srgbClr val="FFFFFF"/>
          </a:extrusionClr>
        </a:sp3d>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68686"/>
                </a:outerShdw>
              </a:effectLst>
            </a14:hiddenEffects>
          </a:ext>
        </a:ex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l-GR" sz="1800" b="1" i="1" u="none" strike="noStrike" cap="none" normalizeH="0" baseline="0" smtClean="0">
            <a:ln>
              <a:noFill/>
            </a:ln>
            <a:solidFill>
              <a:schemeClr val="tx1"/>
            </a:solidFill>
            <a:effectLst/>
            <a:latin typeface="Calibri" pitchFamily="34" charset="0"/>
          </a:defRPr>
        </a:defPPr>
      </a:lstStyle>
    </a:lnDef>
    <a:txDef>
      <a:spPr>
        <a:noFill/>
      </a:spPr>
      <a:bodyPr wrap="none" rtlCol="0">
        <a:spAutoFit/>
      </a:bodyPr>
      <a:lstStyle>
        <a:defPPr>
          <a:defRPr b="0" i="0" dirty="0" smtClean="0"/>
        </a:defPPr>
      </a:lstStyle>
    </a:txDef>
  </a:objectDefaults>
  <a:extraClrSchemeLst>
    <a:extraClrScheme>
      <a:clrScheme name="2010templ_calibri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2010templ_calibri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2010templ_calibri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2010templ_calibri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2010templ_calibri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0">
        <a:dk1>
          <a:srgbClr val="000000"/>
        </a:dk1>
        <a:lt1>
          <a:srgbClr val="FFFFFF"/>
        </a:lt1>
        <a:dk2>
          <a:srgbClr val="CC0000"/>
        </a:dk2>
        <a:lt2>
          <a:srgbClr val="666699"/>
        </a:lt2>
        <a:accent1>
          <a:srgbClr val="808080"/>
        </a:accent1>
        <a:accent2>
          <a:srgbClr val="3333CC"/>
        </a:accent2>
        <a:accent3>
          <a:srgbClr val="FFFFFF"/>
        </a:accent3>
        <a:accent4>
          <a:srgbClr val="000000"/>
        </a:accent4>
        <a:accent5>
          <a:srgbClr val="C0C0C0"/>
        </a:accent5>
        <a:accent6>
          <a:srgbClr val="2D2DB9"/>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1">
        <a:dk1>
          <a:srgbClr val="000000"/>
        </a:dk1>
        <a:lt1>
          <a:srgbClr val="FFFFFF"/>
        </a:lt1>
        <a:dk2>
          <a:srgbClr val="CC0000"/>
        </a:dk2>
        <a:lt2>
          <a:srgbClr val="666699"/>
        </a:lt2>
        <a:accent1>
          <a:srgbClr val="808080"/>
        </a:accent1>
        <a:accent2>
          <a:srgbClr val="666699"/>
        </a:accent2>
        <a:accent3>
          <a:srgbClr val="FFFFFF"/>
        </a:accent3>
        <a:accent4>
          <a:srgbClr val="000000"/>
        </a:accent4>
        <a:accent5>
          <a:srgbClr val="C0C0C0"/>
        </a:accent5>
        <a:accent6>
          <a:srgbClr val="5C5C8A"/>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2">
        <a:dk1>
          <a:srgbClr val="000000"/>
        </a:dk1>
        <a:lt1>
          <a:srgbClr val="FFFFFF"/>
        </a:lt1>
        <a:dk2>
          <a:srgbClr val="CC0000"/>
        </a:dk2>
        <a:lt2>
          <a:srgbClr val="666699"/>
        </a:lt2>
        <a:accent1>
          <a:srgbClr val="808080"/>
        </a:accent1>
        <a:accent2>
          <a:srgbClr val="3E4082"/>
        </a:accent2>
        <a:accent3>
          <a:srgbClr val="FFFFFF"/>
        </a:accent3>
        <a:accent4>
          <a:srgbClr val="000000"/>
        </a:accent4>
        <a:accent5>
          <a:srgbClr val="C0C0C0"/>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3">
        <a:dk1>
          <a:srgbClr val="000000"/>
        </a:dk1>
        <a:lt1>
          <a:srgbClr val="FFFFFF"/>
        </a:lt1>
        <a:dk2>
          <a:srgbClr val="B40000"/>
        </a:dk2>
        <a:lt2>
          <a:srgbClr val="666699"/>
        </a:lt2>
        <a:accent1>
          <a:srgbClr val="808080"/>
        </a:accent1>
        <a:accent2>
          <a:srgbClr val="3E4082"/>
        </a:accent2>
        <a:accent3>
          <a:srgbClr val="FFFFFF"/>
        </a:accent3>
        <a:accent4>
          <a:srgbClr val="000000"/>
        </a:accent4>
        <a:accent5>
          <a:srgbClr val="C0C0C0"/>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4">
        <a:dk1>
          <a:srgbClr val="000000"/>
        </a:dk1>
        <a:lt1>
          <a:srgbClr val="FFFFFF"/>
        </a:lt1>
        <a:dk2>
          <a:srgbClr val="B40000"/>
        </a:dk2>
        <a:lt2>
          <a:srgbClr val="666699"/>
        </a:lt2>
        <a:accent1>
          <a:srgbClr val="9C9DD0"/>
        </a:accent1>
        <a:accent2>
          <a:srgbClr val="3E4082"/>
        </a:accent2>
        <a:accent3>
          <a:srgbClr val="FFFFFF"/>
        </a:accent3>
        <a:accent4>
          <a:srgbClr val="000000"/>
        </a:accent4>
        <a:accent5>
          <a:srgbClr val="CBCCE4"/>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2012cambria</Template>
  <TotalTime>3610</TotalTime>
  <Words>2615</Words>
  <Application>Microsoft Office PowerPoint</Application>
  <PresentationFormat>Presentazione su schermo (4:3)</PresentationFormat>
  <Paragraphs>228</Paragraphs>
  <Slides>27</Slides>
  <Notes>10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27</vt:i4>
      </vt:variant>
    </vt:vector>
  </HeadingPairs>
  <TitlesOfParts>
    <vt:vector size="36" baseType="lpstr">
      <vt:lpstr>Arial</vt:lpstr>
      <vt:lpstr>Cambria</vt:lpstr>
      <vt:lpstr>Wingdings</vt:lpstr>
      <vt:lpstr>Tahoma</vt:lpstr>
      <vt:lpstr>Calibri</vt:lpstr>
      <vt:lpstr>Impact</vt:lpstr>
      <vt:lpstr>Times New Roman</vt:lpstr>
      <vt:lpstr>Aharoni</vt:lpstr>
      <vt:lpstr>2012cambria</vt:lpstr>
      <vt:lpstr>A Stationary Theory for Modeling Climate Change: Stationarity is Immortal!</vt:lpstr>
      <vt:lpstr>Non-stationarity —A very popular concept</vt:lpstr>
      <vt:lpstr>Some references</vt:lpstr>
      <vt:lpstr>Some references</vt:lpstr>
      <vt:lpstr>Some references</vt:lpstr>
      <vt:lpstr>Some references</vt:lpstr>
      <vt:lpstr>Tim Cohn (1957 – 2017)  A great scientist and  friend</vt:lpstr>
      <vt:lpstr>Let’s formulate the question practically</vt:lpstr>
      <vt:lpstr>The meaning of stationarity —A historical note</vt:lpstr>
      <vt:lpstr>Definition of stationarity</vt:lpstr>
      <vt:lpstr>Implications  </vt:lpstr>
      <vt:lpstr>Let’s take a pause!  </vt:lpstr>
      <vt:lpstr>Examples of non-stationary or transient models  </vt:lpstr>
      <vt:lpstr>Let’s focus on stochastic processes. In which world do stationarity and nonstationarity belong?</vt:lpstr>
      <vt:lpstr>Does a time series tell us if it is stationary or nonstationary? </vt:lpstr>
      <vt:lpstr>Does this example suggest stationarity or nonstationarity?</vt:lpstr>
      <vt:lpstr>Reformulation of question: Does the red line reflect a deterministic function?</vt:lpstr>
      <vt:lpstr>Answer of the last question: the red line is a realization of a stochastic process</vt:lpstr>
      <vt:lpstr>The big difference of nonstationarity and stationarity  (1)</vt:lpstr>
      <vt:lpstr>The big difference of nonstationarity and stationarity (2)</vt:lpstr>
      <vt:lpstr>Moral of the story</vt:lpstr>
      <vt:lpstr>A proof of concept</vt:lpstr>
      <vt:lpstr>Justified use of nonstationary descriptions: Models for the past  </vt:lpstr>
      <vt:lpstr>In nonstationary models stationarity is again important – Please pay attention to the considerations below.</vt:lpstr>
      <vt:lpstr>Panta Rhei: Does change entail nonstationarity? </vt:lpstr>
      <vt:lpstr>Concluding remarks</vt:lpstr>
      <vt:lpstr>Very concluding remarks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Risks from dismissing stationarity</dc:title>
  <dc:creator>Demetris Koutsoyiannis &amp; Alberto Montanari</dc:creator>
  <cp:lastModifiedBy>sturno</cp:lastModifiedBy>
  <cp:revision>189</cp:revision>
  <dcterms:created xsi:type="dcterms:W3CDTF">2013-06-08T20:29:46Z</dcterms:created>
  <dcterms:modified xsi:type="dcterms:W3CDTF">2018-01-30T10:26:17Z</dcterms:modified>
</cp:coreProperties>
</file>