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</p:sldMasterIdLst>
  <p:notesMasterIdLst>
    <p:notesMasterId r:id="rId30"/>
  </p:notesMasterIdLst>
  <p:handoutMasterIdLst>
    <p:handoutMasterId r:id="rId31"/>
  </p:handoutMasterIdLst>
  <p:sldIdLst>
    <p:sldId id="257" r:id="rId2"/>
    <p:sldId id="358" r:id="rId3"/>
    <p:sldId id="380" r:id="rId4"/>
    <p:sldId id="381" r:id="rId5"/>
    <p:sldId id="385" r:id="rId6"/>
    <p:sldId id="394" r:id="rId7"/>
    <p:sldId id="405" r:id="rId8"/>
    <p:sldId id="408" r:id="rId9"/>
    <p:sldId id="417" r:id="rId10"/>
    <p:sldId id="406" r:id="rId11"/>
    <p:sldId id="409" r:id="rId12"/>
    <p:sldId id="410" r:id="rId13"/>
    <p:sldId id="418" r:id="rId14"/>
    <p:sldId id="407" r:id="rId15"/>
    <p:sldId id="411" r:id="rId16"/>
    <p:sldId id="412" r:id="rId17"/>
    <p:sldId id="413" r:id="rId18"/>
    <p:sldId id="414" r:id="rId19"/>
    <p:sldId id="415" r:id="rId20"/>
    <p:sldId id="416" r:id="rId21"/>
    <p:sldId id="370" r:id="rId22"/>
    <p:sldId id="404" r:id="rId23"/>
    <p:sldId id="284" r:id="rId24"/>
    <p:sldId id="360" r:id="rId25"/>
    <p:sldId id="361" r:id="rId26"/>
    <p:sldId id="362" r:id="rId27"/>
    <p:sldId id="363" r:id="rId28"/>
    <p:sldId id="364" r:id="rId29"/>
  </p:sldIdLst>
  <p:sldSz cx="9144000" cy="6858000" type="screen4x3"/>
  <p:notesSz cx="6797675" cy="9926638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8E7B"/>
    <a:srgbClr val="FF3300"/>
    <a:srgbClr val="F4F0EC"/>
    <a:srgbClr val="FFFFFF"/>
    <a:srgbClr val="5F5F5F"/>
    <a:srgbClr val="4D4D4D"/>
    <a:srgbClr val="BB2D3F"/>
    <a:srgbClr val="A50021"/>
    <a:srgbClr val="C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730" autoAdjust="0"/>
    <p:restoredTop sz="94545" autoAdjust="0"/>
  </p:normalViewPr>
  <p:slideViewPr>
    <p:cSldViewPr snapToGrid="0">
      <p:cViewPr>
        <p:scale>
          <a:sx n="70" d="100"/>
          <a:sy n="70" d="100"/>
        </p:scale>
        <p:origin x="-1734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-3978" y="-90"/>
      </p:cViewPr>
      <p:guideLst>
        <p:guide orient="horz" pos="3127"/>
        <p:guide pos="214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fld id="{C515ED97-42E7-4C07-A633-3BCE74ED8DF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7278466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14875"/>
            <a:ext cx="54356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fld id="{2EC3DCE6-1C1B-4E50-A0DF-4CAA51F503C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299102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8D984-062A-4AB8-8E69-71E6A199C40D}" type="slidenum">
              <a:rPr lang="it-IT" smtClean="0"/>
              <a:pPr/>
              <a:t>1</a:t>
            </a:fld>
            <a:endParaRPr lang="it-I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70974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7097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A34983-6CCE-4D0C-A4DF-670A0C69EE6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7097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Relationship Id="rId9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34" name="Line 26"/>
          <p:cNvSpPr>
            <a:spLocks noChangeShapeType="1"/>
          </p:cNvSpPr>
          <p:nvPr userDrawn="1"/>
        </p:nvSpPr>
        <p:spPr bwMode="auto">
          <a:xfrm rot="180000">
            <a:off x="71825" y="-24"/>
            <a:ext cx="50769" cy="1000132"/>
          </a:xfrm>
          <a:prstGeom prst="line">
            <a:avLst/>
          </a:prstGeom>
          <a:noFill/>
          <a:ln w="190500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43035" name="Line 27"/>
          <p:cNvSpPr>
            <a:spLocks noChangeShapeType="1"/>
          </p:cNvSpPr>
          <p:nvPr userDrawn="1"/>
        </p:nvSpPr>
        <p:spPr bwMode="auto">
          <a:xfrm flipV="1">
            <a:off x="0" y="1000108"/>
            <a:ext cx="9144000" cy="18239"/>
          </a:xfrm>
          <a:prstGeom prst="line">
            <a:avLst/>
          </a:prstGeom>
          <a:noFill/>
          <a:ln w="38100">
            <a:solidFill>
              <a:srgbClr val="5F5F5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9" name="CasellaDiTesto 8"/>
          <p:cNvSpPr txBox="1"/>
          <p:nvPr userDrawn="1"/>
        </p:nvSpPr>
        <p:spPr>
          <a:xfrm>
            <a:off x="-30480" y="6459660"/>
            <a:ext cx="92154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1" u="none" dirty="0" err="1" smtClean="0"/>
              <a:t>This</a:t>
            </a:r>
            <a:r>
              <a:rPr lang="it-IT" sz="1200" b="1" u="none" dirty="0" smtClean="0"/>
              <a:t> </a:t>
            </a:r>
            <a:r>
              <a:rPr lang="it-IT" sz="1200" b="1" u="none" dirty="0" err="1" smtClean="0"/>
              <a:t>presentation</a:t>
            </a:r>
            <a:r>
              <a:rPr lang="it-IT" sz="1200" b="1" u="none" dirty="0" smtClean="0"/>
              <a:t> </a:t>
            </a:r>
            <a:r>
              <a:rPr lang="it-IT" sz="1200" b="1" u="none" dirty="0" err="1" smtClean="0"/>
              <a:t>is</a:t>
            </a:r>
            <a:r>
              <a:rPr lang="it-IT" sz="1200" b="1" u="none" baseline="0" dirty="0" smtClean="0"/>
              <a:t> </a:t>
            </a:r>
            <a:r>
              <a:rPr lang="it-IT" sz="1200" b="1" u="none" baseline="0" dirty="0" err="1" smtClean="0"/>
              <a:t>available</a:t>
            </a:r>
            <a:r>
              <a:rPr lang="it-IT" sz="1200" b="1" u="none" baseline="0" dirty="0" smtClean="0"/>
              <a:t> </a:t>
            </a:r>
            <a:r>
              <a:rPr lang="it-IT" sz="1200" b="1" u="none" dirty="0" smtClean="0"/>
              <a:t>at the web </a:t>
            </a:r>
            <a:r>
              <a:rPr lang="it-IT" sz="1200" b="1" u="none" dirty="0" err="1" smtClean="0"/>
              <a:t>address</a:t>
            </a:r>
            <a:r>
              <a:rPr lang="it-IT" sz="1200" b="1" u="none" dirty="0" smtClean="0"/>
              <a:t> http</a:t>
            </a:r>
            <a:r>
              <a:rPr lang="it-IT" sz="1200" b="1" u="none" dirty="0"/>
              <a:t>://</a:t>
            </a:r>
            <a:r>
              <a:rPr lang="it-IT" sz="1200" b="1" u="none" dirty="0" smtClean="0"/>
              <a:t>www.albertomontanari.it – E-mail</a:t>
            </a:r>
            <a:r>
              <a:rPr lang="it-IT" sz="1200" b="1" u="none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: alberto.montanari@unibo.it</a:t>
            </a:r>
          </a:p>
        </p:txBody>
      </p:sp>
      <p:cxnSp>
        <p:nvCxnSpPr>
          <p:cNvPr id="1029" name="Connettore 1 7"/>
          <p:cNvCxnSpPr>
            <a:cxnSpLocks noChangeShapeType="1"/>
          </p:cNvCxnSpPr>
          <p:nvPr userDrawn="1"/>
        </p:nvCxnSpPr>
        <p:spPr bwMode="auto">
          <a:xfrm flipV="1">
            <a:off x="0" y="6426200"/>
            <a:ext cx="9144000" cy="3175"/>
          </a:xfrm>
          <a:prstGeom prst="line">
            <a:avLst/>
          </a:prstGeom>
          <a:noFill/>
          <a:ln w="15875" algn="ctr">
            <a:solidFill>
              <a:schemeClr val="tx1"/>
            </a:solidFill>
            <a:round/>
            <a:headEnd/>
            <a:tailEnd/>
          </a:ln>
        </p:spPr>
      </p:cxnSp>
      <p:pic>
        <p:nvPicPr>
          <p:cNvPr id="11" name="Immagine 10" descr="panta-rhei-logo-small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138027" y="-25400"/>
            <a:ext cx="1005973" cy="1142984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1487" y="10716"/>
            <a:ext cx="754138" cy="9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magine 20" descr="sardegna2.gif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5480198" y="21266"/>
            <a:ext cx="1423004" cy="946298"/>
          </a:xfrm>
          <a:prstGeom prst="rect">
            <a:avLst/>
          </a:prstGeom>
        </p:spPr>
      </p:pic>
      <p:pic>
        <p:nvPicPr>
          <p:cNvPr id="48129" name="Picture 1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67986" y="85058"/>
            <a:ext cx="1221749" cy="814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79662" y="118132"/>
            <a:ext cx="4315672" cy="785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8" r:id="rId2"/>
    <p:sldLayoutId id="2147483839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cdc.noaa.gov/oa/climate/ghcn-daily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2" Type="http://schemas.openxmlformats.org/officeDocument/2006/relationships/slide" Target="slide27.xml"/><Relationship Id="rId1" Type="http://schemas.openxmlformats.org/officeDocument/2006/relationships/slideLayout" Target="../slideLayouts/slideLayout3.xml"/><Relationship Id="rId6" Type="http://schemas.openxmlformats.org/officeDocument/2006/relationships/slide" Target="slide26.xml"/><Relationship Id="rId11" Type="http://schemas.openxmlformats.org/officeDocument/2006/relationships/image" Target="../media/image11.jpeg"/><Relationship Id="rId5" Type="http://schemas.openxmlformats.org/officeDocument/2006/relationships/image" Target="../media/image8.jpeg"/><Relationship Id="rId10" Type="http://schemas.openxmlformats.org/officeDocument/2006/relationships/slide" Target="slide24.xml"/><Relationship Id="rId4" Type="http://schemas.openxmlformats.org/officeDocument/2006/relationships/slide" Target="slide25.xml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1228352" y="1876325"/>
            <a:ext cx="686479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EGU2016-3448</a:t>
            </a:r>
          </a:p>
          <a:p>
            <a:pPr algn="ctr"/>
            <a:r>
              <a:rPr lang="en-US" sz="28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Is climate change modifying precipitation extremes?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18070" y="3924123"/>
            <a:ext cx="4440282" cy="1815882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400" b="1" u="none" dirty="0" smtClean="0"/>
              <a:t>Alberto Montanari(</a:t>
            </a:r>
            <a:r>
              <a:rPr lang="en-US" sz="1400" b="1" u="none" baseline="30000" dirty="0" smtClean="0"/>
              <a:t>1)</a:t>
            </a:r>
            <a:r>
              <a:rPr lang="en-US" sz="1400" b="1" u="none" dirty="0" smtClean="0"/>
              <a:t> </a:t>
            </a:r>
            <a:br>
              <a:rPr lang="en-US" sz="1400" b="1" u="none" dirty="0" smtClean="0"/>
            </a:br>
            <a:r>
              <a:rPr lang="en-US" sz="1400" b="1" u="none" dirty="0" smtClean="0"/>
              <a:t>Simon Michael </a:t>
            </a:r>
            <a:r>
              <a:rPr lang="en-US" sz="1400" b="1" u="none" dirty="0" err="1" smtClean="0"/>
              <a:t>Papalexiou</a:t>
            </a:r>
            <a:r>
              <a:rPr lang="en-US" sz="1400" b="1" u="none" baseline="30000" dirty="0" smtClean="0"/>
              <a:t>(2)</a:t>
            </a:r>
          </a:p>
          <a:p>
            <a:pPr algn="ctr"/>
            <a:endParaRPr lang="it-IT" sz="1200" u="none" dirty="0" smtClean="0"/>
          </a:p>
          <a:p>
            <a:pPr algn="ctr"/>
            <a:r>
              <a:rPr lang="it-IT" sz="1200" u="none" dirty="0" smtClean="0"/>
              <a:t>(1) </a:t>
            </a:r>
            <a:r>
              <a:rPr lang="it-IT" sz="1200" u="none" dirty="0" err="1" smtClean="0"/>
              <a:t>Department</a:t>
            </a:r>
            <a:r>
              <a:rPr lang="it-IT" sz="1200" u="none" dirty="0" smtClean="0"/>
              <a:t> DICAM - </a:t>
            </a:r>
            <a:r>
              <a:rPr lang="it-IT" sz="1200" u="none" dirty="0" err="1" smtClean="0"/>
              <a:t>University</a:t>
            </a:r>
            <a:r>
              <a:rPr lang="it-IT" sz="1200" u="none" dirty="0" smtClean="0"/>
              <a:t> </a:t>
            </a:r>
            <a:r>
              <a:rPr lang="it-IT" sz="1200" u="none" dirty="0" err="1" smtClean="0"/>
              <a:t>of</a:t>
            </a:r>
            <a:r>
              <a:rPr lang="it-IT" sz="1200" u="none" dirty="0" smtClean="0"/>
              <a:t> Bologna</a:t>
            </a:r>
            <a:br>
              <a:rPr lang="it-IT" sz="1200" u="none" dirty="0" smtClean="0"/>
            </a:br>
            <a:r>
              <a:rPr lang="it-IT" sz="1200" u="none" dirty="0" smtClean="0"/>
              <a:t>alberto.montanari@unibo.it</a:t>
            </a:r>
            <a:br>
              <a:rPr lang="it-IT" sz="1200" u="none" dirty="0" smtClean="0"/>
            </a:br>
            <a:r>
              <a:rPr lang="it-IT" sz="1200" u="none" dirty="0" smtClean="0"/>
              <a:t>www.albertomontanari.it</a:t>
            </a:r>
          </a:p>
          <a:p>
            <a:pPr algn="ctr"/>
            <a:endParaRPr lang="it-IT" sz="1200" u="none" dirty="0" smtClean="0"/>
          </a:p>
          <a:p>
            <a:pPr algn="ctr"/>
            <a:r>
              <a:rPr lang="it-IT" sz="1200" u="none" dirty="0" smtClean="0"/>
              <a:t>(2) </a:t>
            </a:r>
            <a:r>
              <a:rPr lang="en-US" sz="1200" u="none" dirty="0" smtClean="0"/>
              <a:t>Department of Water Resources and Environmental Engineering,. National Technical University of Athens</a:t>
            </a:r>
            <a:endParaRPr lang="it-IT" sz="1200" u="none" dirty="0" smtClean="0"/>
          </a:p>
        </p:txBody>
      </p:sp>
      <p:pic>
        <p:nvPicPr>
          <p:cNvPr id="6" name="Immagine 5" descr="animatio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91424" y="3562064"/>
            <a:ext cx="4056557" cy="2580421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2440502" y="1196795"/>
            <a:ext cx="4440282" cy="523220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1400" b="1" u="none" dirty="0" err="1" smtClean="0"/>
              <a:t>Session</a:t>
            </a:r>
            <a:r>
              <a:rPr lang="it-IT" sz="1400" b="1" u="none" dirty="0" smtClean="0"/>
              <a:t> HS5.4</a:t>
            </a:r>
          </a:p>
          <a:p>
            <a:pPr algn="ctr"/>
            <a:r>
              <a:rPr lang="it-IT" sz="1400" b="1" u="none" dirty="0" err="1" smtClean="0"/>
              <a:t>Advances</a:t>
            </a:r>
            <a:r>
              <a:rPr lang="it-IT" sz="1400" b="1" u="none" dirty="0" smtClean="0"/>
              <a:t> in </a:t>
            </a:r>
            <a:r>
              <a:rPr lang="it-IT" sz="1400" b="1" u="none" dirty="0" err="1" smtClean="0"/>
              <a:t>socio-hydrology</a:t>
            </a:r>
            <a:endParaRPr lang="it-IT" sz="1200" u="non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89685" y="1016927"/>
            <a:ext cx="86391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What about precipitation?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61980" y="1486339"/>
            <a:ext cx="8639175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177800" indent="-177800" algn="just">
              <a:buFont typeface="Arial" pitchFamily="34" charset="0"/>
              <a:buChar char="•"/>
            </a:pPr>
            <a:r>
              <a:rPr lang="en-US" u="none" dirty="0" smtClean="0"/>
              <a:t>A global analysis of extreme rainfall is still lacking.</a:t>
            </a:r>
          </a:p>
          <a:p>
            <a:pPr marL="177800" indent="-177800" algn="just">
              <a:buFont typeface="Arial" pitchFamily="34" charset="0"/>
              <a:buChar char="•"/>
            </a:pPr>
            <a:r>
              <a:rPr lang="en-US" u="none" dirty="0" smtClean="0"/>
              <a:t>Rainfall data at fine time step are available in few locations only.</a:t>
            </a:r>
          </a:p>
          <a:p>
            <a:pPr marL="177800" indent="-177800" algn="just">
              <a:buFont typeface="Arial" pitchFamily="34" charset="0"/>
              <a:buChar char="•"/>
            </a:pPr>
            <a:r>
              <a:rPr lang="en-US" u="none" dirty="0" smtClean="0"/>
              <a:t>The purpose of this study is to carry out a global analysis of tendencies in rainfall extremes at global level</a:t>
            </a:r>
            <a:r>
              <a:rPr lang="en-US" u="none" dirty="0" smtClean="0"/>
              <a:t>,.</a:t>
            </a:r>
            <a:endParaRPr lang="en-US" u="none" dirty="0" smtClean="0"/>
          </a:p>
        </p:txBody>
      </p:sp>
      <p:sp>
        <p:nvSpPr>
          <p:cNvPr id="6" name="CasellaDiTesto 5"/>
          <p:cNvSpPr txBox="1"/>
          <p:nvPr/>
        </p:nvSpPr>
        <p:spPr>
          <a:xfrm>
            <a:off x="91957" y="2834383"/>
            <a:ext cx="86391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Criteria for selecting rainfall records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64252" y="3375587"/>
            <a:ext cx="8639175" cy="258532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177800" indent="-177800" algn="just">
              <a:buFont typeface="Arial" pitchFamily="34" charset="0"/>
              <a:buChar char="•"/>
            </a:pPr>
            <a:r>
              <a:rPr lang="en-US" u="none" dirty="0" smtClean="0"/>
              <a:t>The database that was used in this study is the Global Historical Climatology Network-Daily database (version 2.60, </a:t>
            </a:r>
            <a:r>
              <a:rPr lang="en-US" u="none" dirty="0" smtClean="0">
                <a:hlinkClick r:id="rId2"/>
              </a:rPr>
              <a:t>www.ncdc.noaa.gov/oa/climate/ghcn-daily</a:t>
            </a:r>
            <a:r>
              <a:rPr lang="en-US" u="none" dirty="0" smtClean="0"/>
              <a:t>).</a:t>
            </a:r>
          </a:p>
          <a:p>
            <a:pPr marL="177800" indent="-177800" algn="just">
              <a:buFont typeface="Arial" pitchFamily="34" charset="0"/>
              <a:buChar char="•"/>
            </a:pPr>
            <a:r>
              <a:rPr lang="en-US" u="none" dirty="0" smtClean="0"/>
              <a:t>We initially selected the stations with record length greater than or equal to 5 years, with daily values assigned with quality flags less than 1% (see the above link for more details).</a:t>
            </a:r>
          </a:p>
          <a:p>
            <a:pPr marL="177800" indent="-177800" algn="just">
              <a:buFont typeface="Arial" pitchFamily="34" charset="0"/>
              <a:buChar char="•"/>
            </a:pPr>
            <a:r>
              <a:rPr lang="en-US" u="none" dirty="0" smtClean="0"/>
              <a:t>To further ensure data quality, among the several flags used, we deleted all values assigned with flags “G” (failed gap check) and “X” (failed bounds check).</a:t>
            </a:r>
          </a:p>
          <a:p>
            <a:pPr marL="177800" indent="-177800" algn="just">
              <a:buFont typeface="Arial" pitchFamily="34" charset="0"/>
              <a:buChar char="•"/>
            </a:pPr>
            <a:r>
              <a:rPr lang="en-US" u="none" dirty="0" smtClean="0"/>
              <a:t>These criteria resulted in a total of </a:t>
            </a:r>
            <a:r>
              <a:rPr lang="en-GB" u="none" dirty="0" smtClean="0"/>
              <a:t>68 014 </a:t>
            </a:r>
            <a:r>
              <a:rPr lang="en-US" u="none" dirty="0" smtClean="0"/>
              <a:t>stations located all over the globe.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89685" y="975983"/>
            <a:ext cx="86391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Global distribution of rainfall stations</a:t>
            </a:r>
          </a:p>
        </p:txBody>
      </p:sp>
      <p:pic>
        <p:nvPicPr>
          <p:cNvPr id="5" name="Immagine 4" descr="StationNoPerCellMa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922" y="1420987"/>
            <a:ext cx="7829604" cy="4981203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6673759" y="1070263"/>
            <a:ext cx="247024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u="none" dirty="0" smtClean="0"/>
              <a:t>Cells defined by latitude difference </a:t>
            </a:r>
            <a:r>
              <a:rPr lang="el-GR" sz="1600" u="none" dirty="0" smtClean="0"/>
              <a:t>Δ</a:t>
            </a:r>
            <a:r>
              <a:rPr lang="el-GR" sz="1600" i="1" u="none" dirty="0" smtClean="0"/>
              <a:t>φ</a:t>
            </a:r>
            <a:r>
              <a:rPr lang="en-US" sz="1600" u="none" dirty="0" smtClean="0"/>
              <a:t> = 2.5° and longitude difference and </a:t>
            </a:r>
            <a:r>
              <a:rPr lang="el-GR" sz="1600" u="none" dirty="0" smtClean="0"/>
              <a:t>Δ</a:t>
            </a:r>
            <a:r>
              <a:rPr lang="el-GR" sz="1600" i="1" u="none" dirty="0" smtClean="0"/>
              <a:t>λ</a:t>
            </a:r>
            <a:r>
              <a:rPr lang="en-US" sz="1600" u="none" dirty="0" smtClean="0"/>
              <a:t> = 5°</a:t>
            </a:r>
            <a:endParaRPr lang="it-IT" sz="1600" u="none" dirty="0"/>
          </a:p>
        </p:txBody>
      </p:sp>
      <p:sp>
        <p:nvSpPr>
          <p:cNvPr id="7" name="Rettangolo 6"/>
          <p:cNvSpPr/>
          <p:nvPr/>
        </p:nvSpPr>
        <p:spPr>
          <a:xfrm>
            <a:off x="6673755" y="1088761"/>
            <a:ext cx="2361064" cy="10129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u="non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89685" y="975983"/>
            <a:ext cx="86391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Framework of the </a:t>
            </a:r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analysis</a:t>
            </a:r>
            <a:endParaRPr lang="en-US" sz="2400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41" name="CasellaDiTesto 40"/>
          <p:cNvSpPr txBox="1"/>
          <p:nvPr/>
        </p:nvSpPr>
        <p:spPr>
          <a:xfrm>
            <a:off x="0" y="1503561"/>
            <a:ext cx="8639175" cy="258532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b="1" u="none" dirty="0" smtClean="0"/>
              <a:t>4 simple statistical analyses </a:t>
            </a:r>
            <a:r>
              <a:rPr lang="en-US" u="none" dirty="0" smtClean="0"/>
              <a:t>are carried out to detect changes in rainfall extremes along time:</a:t>
            </a:r>
            <a:endParaRPr lang="en-US" u="none" dirty="0" smtClean="0"/>
          </a:p>
          <a:p>
            <a:pPr algn="just"/>
            <a:endParaRPr lang="en-US" u="none" dirty="0" smtClean="0"/>
          </a:p>
          <a:p>
            <a:pPr marL="342900" indent="-342900" algn="just">
              <a:buFont typeface="+mj-lt"/>
              <a:buAutoNum type="arabicPeriod"/>
            </a:pPr>
            <a:r>
              <a:rPr lang="en-US" u="none" dirty="0" smtClean="0"/>
              <a:t>Slope of extremes’ trend along time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u="none" dirty="0" smtClean="0"/>
              <a:t>Progress along time of yearly number of peaks over threshold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u="none" dirty="0" smtClean="0"/>
              <a:t>Progress along time of the number of peaks over threshold in 30-year long window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u="none" dirty="0" smtClean="0"/>
              <a:t>Trend along time in the number of maxima, their mean and standard deviation in 30-year long window</a:t>
            </a: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 t="40703" b="3634"/>
          <a:stretch>
            <a:fillRect/>
          </a:stretch>
        </p:blipFill>
        <p:spPr bwMode="auto">
          <a:xfrm>
            <a:off x="325264" y="4148917"/>
            <a:ext cx="5988449" cy="2166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ttangolo 10"/>
          <p:cNvSpPr/>
          <p:nvPr/>
        </p:nvSpPr>
        <p:spPr>
          <a:xfrm>
            <a:off x="6544089" y="4470608"/>
            <a:ext cx="23815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none" dirty="0" smtClean="0"/>
              <a:t>Thunderstorm </a:t>
            </a:r>
            <a:r>
              <a:rPr lang="en-US" sz="1400" u="none" dirty="0" smtClean="0"/>
              <a:t>in 1982.</a:t>
            </a:r>
          </a:p>
          <a:p>
            <a:r>
              <a:rPr lang="en-US" sz="1400" u="none" dirty="0" smtClean="0"/>
              <a:t>From National </a:t>
            </a:r>
            <a:r>
              <a:rPr lang="en-US" sz="1400" u="none" dirty="0" smtClean="0"/>
              <a:t>Severe Storms Laboratory (NSSL) </a:t>
            </a:r>
            <a:r>
              <a:rPr lang="en-US" sz="1400" u="none" dirty="0" smtClean="0"/>
              <a:t>Collection, </a:t>
            </a:r>
            <a:r>
              <a:rPr lang="it-IT" sz="1400" u="none" dirty="0" smtClean="0"/>
              <a:t>http</a:t>
            </a:r>
            <a:r>
              <a:rPr lang="it-IT" sz="1400" u="none" dirty="0" smtClean="0"/>
              <a:t>://www.photolib.noaa.gov/</a:t>
            </a:r>
            <a:r>
              <a:rPr lang="it-IT" sz="1400" u="none" dirty="0" err="1" smtClean="0"/>
              <a:t>htmls</a:t>
            </a:r>
            <a:r>
              <a:rPr lang="it-IT" sz="1400" u="none" dirty="0" smtClean="0"/>
              <a:t>/nssl0050.htm</a:t>
            </a:r>
            <a:endParaRPr lang="it-IT" sz="1400" u="non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89685" y="975983"/>
            <a:ext cx="86391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1. Slope of extremes’ trend along time</a:t>
            </a:r>
            <a:endParaRPr lang="en-US" sz="2400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41" name="CasellaDiTesto 40"/>
          <p:cNvSpPr txBox="1"/>
          <p:nvPr/>
        </p:nvSpPr>
        <p:spPr>
          <a:xfrm>
            <a:off x="0" y="1503558"/>
            <a:ext cx="8639175" cy="258532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177800" indent="-177800" algn="just">
              <a:buFont typeface="Arial" pitchFamily="34" charset="0"/>
              <a:buChar char="•"/>
            </a:pPr>
            <a:r>
              <a:rPr lang="en-US" u="none" dirty="0" smtClean="0"/>
              <a:t>For a daily precipitation record of </a:t>
            </a:r>
            <a:r>
              <a:rPr lang="en-US" i="1" u="none" dirty="0" smtClean="0"/>
              <a:t>N</a:t>
            </a:r>
            <a:r>
              <a:rPr lang="en-US" u="none" dirty="0" smtClean="0"/>
              <a:t> years we identify the </a:t>
            </a:r>
            <a:r>
              <a:rPr lang="en-US" i="1" u="none" dirty="0" smtClean="0"/>
              <a:t>N</a:t>
            </a:r>
            <a:r>
              <a:rPr lang="en-US" u="none" dirty="0" smtClean="0"/>
              <a:t> largest precipitation values (depicted with red dots in the left figure below). In the sequence, we fit a trend line and estimate its slope for every available 30-year period in moving 30-year framework (some fitted trends are shown in the </a:t>
            </a:r>
            <a:r>
              <a:rPr lang="en-US" u="none" dirty="0" smtClean="0"/>
              <a:t>left </a:t>
            </a:r>
            <a:r>
              <a:rPr lang="en-US" u="none" dirty="0" smtClean="0"/>
              <a:t>figure).</a:t>
            </a:r>
          </a:p>
          <a:p>
            <a:pPr marL="177800" indent="-177800" algn="just">
              <a:buFont typeface="Arial" pitchFamily="34" charset="0"/>
              <a:buChar char="•"/>
            </a:pPr>
            <a:r>
              <a:rPr lang="en-US" u="none" dirty="0" smtClean="0"/>
              <a:t>This analysis is performed for all available stations with at least 30 years of data, i.e., a total of 25,296 stations. Obviously, these records do not start </a:t>
            </a:r>
            <a:r>
              <a:rPr lang="en-US" u="none" dirty="0" smtClean="0"/>
              <a:t>the </a:t>
            </a:r>
            <a:r>
              <a:rPr lang="en-US" u="none" dirty="0" smtClean="0"/>
              <a:t>same </a:t>
            </a:r>
            <a:r>
              <a:rPr lang="en-US" u="none" dirty="0" smtClean="0"/>
              <a:t>year. The right figure depicts </a:t>
            </a:r>
            <a:r>
              <a:rPr lang="en-US" u="none" dirty="0" smtClean="0"/>
              <a:t>the number of stations having 30-year available period for every starting year after 1901.</a:t>
            </a:r>
          </a:p>
          <a:p>
            <a:pPr marL="177800" indent="-177800" algn="just">
              <a:buFont typeface="Arial" pitchFamily="34" charset="0"/>
              <a:buChar char="•"/>
            </a:pPr>
            <a:r>
              <a:rPr lang="en-US" u="none" dirty="0" smtClean="0"/>
              <a:t>We calculate the percentage of stations in all 30 year periods with positive slope. </a:t>
            </a:r>
          </a:p>
        </p:txBody>
      </p:sp>
      <p:pic>
        <p:nvPicPr>
          <p:cNvPr id="8" name="Picture 12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542966" y="4206522"/>
            <a:ext cx="3062987" cy="2020657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4693220" y="4192286"/>
            <a:ext cx="3060317" cy="19945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t="63680"/>
          <a:stretch>
            <a:fillRect/>
          </a:stretch>
        </p:blipFill>
        <p:spPr bwMode="auto">
          <a:xfrm>
            <a:off x="4710023" y="1632174"/>
            <a:ext cx="4433977" cy="2144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97" y="1419360"/>
            <a:ext cx="4686513" cy="4165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ttangolo 9"/>
          <p:cNvSpPr/>
          <p:nvPr/>
        </p:nvSpPr>
        <p:spPr>
          <a:xfrm>
            <a:off x="4776716" y="3686152"/>
            <a:ext cx="42990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0" indent="-95250" algn="just">
              <a:buFont typeface="Arial" pitchFamily="34" charset="0"/>
              <a:buChar char="•"/>
            </a:pPr>
            <a:r>
              <a:rPr lang="en-US" u="none" dirty="0" smtClean="0"/>
              <a:t>For the Northern </a:t>
            </a:r>
            <a:r>
              <a:rPr lang="en-US" u="none" dirty="0" err="1" smtClean="0"/>
              <a:t>emisphere</a:t>
            </a:r>
            <a:r>
              <a:rPr lang="en-US" u="none" dirty="0" smtClean="0"/>
              <a:t> (NH) starting after 1965 a rapid increase is observed in the percentage of stations with positive trends. It seems that there is an underlying sinusoidal pattern.</a:t>
            </a:r>
          </a:p>
          <a:p>
            <a:pPr marL="95250" indent="-95250" algn="just">
              <a:buFont typeface="Arial" pitchFamily="34" charset="0"/>
              <a:buChar char="•"/>
            </a:pPr>
            <a:r>
              <a:rPr lang="en-US" u="none" dirty="0" smtClean="0"/>
              <a:t>The same tendency can be seen at the global level.</a:t>
            </a:r>
          </a:p>
          <a:p>
            <a:pPr marL="95250" indent="-95250" algn="just">
              <a:buFont typeface="Arial" pitchFamily="34" charset="0"/>
              <a:buChar char="•"/>
            </a:pPr>
            <a:r>
              <a:rPr lang="en-US" u="none" dirty="0" smtClean="0"/>
              <a:t>For the Southern </a:t>
            </a:r>
            <a:r>
              <a:rPr lang="en-US" u="none" dirty="0" err="1" smtClean="0"/>
              <a:t>emisphere</a:t>
            </a:r>
            <a:r>
              <a:rPr lang="en-US" u="none" dirty="0" smtClean="0"/>
              <a:t> (SH) </a:t>
            </a:r>
            <a:r>
              <a:rPr lang="en-US" u="none" dirty="0" smtClean="0"/>
              <a:t>there </a:t>
            </a:r>
            <a:r>
              <a:rPr lang="en-US" u="none" dirty="0" smtClean="0"/>
              <a:t>is no clear tendency.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4790364" y="3712191"/>
            <a:ext cx="4244455" cy="25384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u="none"/>
          </a:p>
        </p:txBody>
      </p:sp>
      <p:sp>
        <p:nvSpPr>
          <p:cNvPr id="8" name="CasellaDiTesto 7"/>
          <p:cNvSpPr txBox="1"/>
          <p:nvPr/>
        </p:nvSpPr>
        <p:spPr>
          <a:xfrm>
            <a:off x="89685" y="975983"/>
            <a:ext cx="86391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1. Slope of extremes’ trend along </a:t>
            </a:r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time - Results</a:t>
            </a:r>
            <a:endParaRPr lang="en-US" sz="2400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89685" y="1077925"/>
            <a:ext cx="8639175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55600" indent="-355600" algn="just"/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2.	Progress </a:t>
            </a:r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along time of yearly number of peaks over threshold</a:t>
            </a:r>
            <a:endParaRPr lang="en-US" sz="2400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41" name="CasellaDiTesto 40"/>
          <p:cNvSpPr txBox="1"/>
          <p:nvPr/>
        </p:nvSpPr>
        <p:spPr>
          <a:xfrm>
            <a:off x="204717" y="2470536"/>
            <a:ext cx="8639175" cy="286232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177800" indent="-177800">
              <a:buFont typeface="Arial" pitchFamily="34" charset="0"/>
              <a:buChar char="•"/>
            </a:pPr>
            <a:r>
              <a:rPr lang="en-US" u="none" dirty="0" smtClean="0"/>
              <a:t>In an </a:t>
            </a:r>
            <a:r>
              <a:rPr lang="en-US" i="1" u="none" dirty="0" err="1" smtClean="0"/>
              <a:t>N</a:t>
            </a:r>
            <a:r>
              <a:rPr lang="en-US" u="none" dirty="0" err="1" smtClean="0"/>
              <a:t>‑year</a:t>
            </a:r>
            <a:r>
              <a:rPr lang="en-US" u="none" dirty="0" smtClean="0"/>
              <a:t> </a:t>
            </a:r>
            <a:r>
              <a:rPr lang="en-US" u="none" dirty="0" smtClean="0"/>
              <a:t>daily record </a:t>
            </a:r>
            <a:r>
              <a:rPr lang="en-US" u="none" dirty="0" smtClean="0"/>
              <a:t>we identify the </a:t>
            </a:r>
            <a:r>
              <a:rPr lang="en-US" i="1" u="none" dirty="0" smtClean="0"/>
              <a:t>N</a:t>
            </a:r>
            <a:r>
              <a:rPr lang="en-US" u="none" dirty="0" smtClean="0"/>
              <a:t> maximum values and we count the number of them in each year. 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en-US" u="none" dirty="0" smtClean="0"/>
              <a:t>This process is repeated for every available station and the sum of all </a:t>
            </a:r>
            <a:r>
              <a:rPr lang="en-US" u="none" dirty="0" smtClean="0"/>
              <a:t>maxima occurrences for </a:t>
            </a:r>
            <a:r>
              <a:rPr lang="en-US" u="none" dirty="0" smtClean="0"/>
              <a:t>each year and from all stations is </a:t>
            </a:r>
            <a:r>
              <a:rPr lang="en-US" u="none" dirty="0" smtClean="0"/>
              <a:t>calculated. </a:t>
            </a:r>
            <a:r>
              <a:rPr lang="en-US" u="none" dirty="0" smtClean="0"/>
              <a:t>The total number of </a:t>
            </a:r>
            <a:r>
              <a:rPr lang="en-US" u="none" dirty="0" smtClean="0"/>
              <a:t>considered stations varies </a:t>
            </a:r>
            <a:r>
              <a:rPr lang="en-US" u="none" dirty="0" smtClean="0"/>
              <a:t>from year to year.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en-US" u="none" dirty="0" smtClean="0"/>
              <a:t>Since we expect on average one maximum per year, then approximately for every </a:t>
            </a:r>
            <a:r>
              <a:rPr lang="en-US" i="1" u="none" dirty="0" err="1" smtClean="0"/>
              <a:t>i</a:t>
            </a:r>
            <a:r>
              <a:rPr lang="en-US" u="none" dirty="0" err="1" smtClean="0"/>
              <a:t>‑th</a:t>
            </a:r>
            <a:r>
              <a:rPr lang="en-US" u="none" dirty="0" smtClean="0"/>
              <a:t> year we should </a:t>
            </a:r>
            <a:r>
              <a:rPr lang="en-US" u="none" dirty="0" smtClean="0"/>
              <a:t>observe a number of maxima equal to the number of the considered stations.</a:t>
            </a:r>
            <a:endParaRPr lang="en-US" u="none" dirty="0" smtClean="0"/>
          </a:p>
          <a:p>
            <a:pPr marL="177800" indent="-177800">
              <a:buFont typeface="Arial" pitchFamily="34" charset="0"/>
              <a:buChar char="•"/>
            </a:pPr>
            <a:r>
              <a:rPr lang="en-US" u="none" dirty="0" smtClean="0"/>
              <a:t>We depict in a graph the percentage difference (PD) for every year between the observed number of maxima per year and the expected </a:t>
            </a:r>
            <a:r>
              <a:rPr lang="en-US" u="none" dirty="0" smtClean="0"/>
              <a:t>one.</a:t>
            </a:r>
            <a:endParaRPr lang="en-US" u="non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4776716" y="4259368"/>
            <a:ext cx="42990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0" indent="-95250" algn="just">
              <a:buFont typeface="Arial" pitchFamily="34" charset="0"/>
              <a:buChar char="•"/>
            </a:pPr>
            <a:r>
              <a:rPr lang="en-US" u="none" dirty="0" smtClean="0"/>
              <a:t>For the Northern </a:t>
            </a:r>
            <a:r>
              <a:rPr lang="en-US" u="none" dirty="0" err="1" smtClean="0"/>
              <a:t>emisphere</a:t>
            </a:r>
            <a:r>
              <a:rPr lang="en-US" u="none" dirty="0" smtClean="0"/>
              <a:t> (NH) a positive trend is observed in the number of maxima per each year</a:t>
            </a:r>
          </a:p>
          <a:p>
            <a:pPr marL="95250" indent="-95250" algn="just">
              <a:buFont typeface="Arial" pitchFamily="34" charset="0"/>
              <a:buChar char="•"/>
            </a:pPr>
            <a:r>
              <a:rPr lang="en-US" u="none" dirty="0" smtClean="0"/>
              <a:t>The same tendency can be seen at the global level.</a:t>
            </a:r>
          </a:p>
          <a:p>
            <a:pPr marL="95250" indent="-95250" algn="just">
              <a:buFont typeface="Arial" pitchFamily="34" charset="0"/>
              <a:buChar char="•"/>
            </a:pPr>
            <a:r>
              <a:rPr lang="en-US" u="none" dirty="0" smtClean="0"/>
              <a:t>For the Southern </a:t>
            </a:r>
            <a:r>
              <a:rPr lang="en-US" u="none" dirty="0" err="1" smtClean="0"/>
              <a:t>emisphere</a:t>
            </a:r>
            <a:r>
              <a:rPr lang="en-US" u="none" dirty="0" smtClean="0"/>
              <a:t> (SH) there is no clear tendency.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4790364" y="4217168"/>
            <a:ext cx="4244455" cy="20471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u="none"/>
          </a:p>
        </p:txBody>
      </p:sp>
      <p:pic>
        <p:nvPicPr>
          <p:cNvPr id="8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t="63680"/>
          <a:stretch>
            <a:fillRect/>
          </a:stretch>
        </p:blipFill>
        <p:spPr bwMode="auto">
          <a:xfrm>
            <a:off x="4557018" y="1821825"/>
            <a:ext cx="4450502" cy="2152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717" y="1937991"/>
            <a:ext cx="4441756" cy="3998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asellaDiTesto 6"/>
          <p:cNvSpPr txBox="1"/>
          <p:nvPr/>
        </p:nvSpPr>
        <p:spPr>
          <a:xfrm>
            <a:off x="89685" y="1077925"/>
            <a:ext cx="8639175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55600" indent="-355600" algn="just"/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2.	Progress </a:t>
            </a:r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along time of yearly number of peaks over </a:t>
            </a:r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threshold – Results</a:t>
            </a:r>
            <a:endParaRPr lang="en-US" sz="2400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89685" y="1009685"/>
            <a:ext cx="8639175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55600" indent="-355600" algn="just">
              <a:tabLst>
                <a:tab pos="355600" algn="l"/>
              </a:tabLst>
            </a:pPr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3.	Progress </a:t>
            </a:r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along time of the number of peaks over threshold in 30-year long window</a:t>
            </a:r>
            <a:endParaRPr lang="en-US" sz="2400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41" name="CasellaDiTesto 40"/>
          <p:cNvSpPr txBox="1"/>
          <p:nvPr/>
        </p:nvSpPr>
        <p:spPr>
          <a:xfrm>
            <a:off x="204717" y="2055527"/>
            <a:ext cx="8639175" cy="175432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177800" indent="-177800">
              <a:buFont typeface="Arial" pitchFamily="34" charset="0"/>
              <a:buChar char="•"/>
            </a:pPr>
            <a:r>
              <a:rPr lang="en-US" u="none" dirty="0" smtClean="0"/>
              <a:t>We estimate the average number of extremes in all stations in moving 30-year periods, therefore obtaining for each station the time series </a:t>
            </a:r>
            <a:r>
              <a:rPr lang="en-US" i="1" u="none" dirty="0" err="1" smtClean="0"/>
              <a:t>n</a:t>
            </a:r>
            <a:r>
              <a:rPr lang="en-US" i="1" u="none" baseline="-25000" dirty="0" err="1" smtClean="0"/>
              <a:t>i</a:t>
            </a:r>
            <a:r>
              <a:rPr lang="en-US" u="none" dirty="0" smtClean="0"/>
              <a:t> where </a:t>
            </a:r>
            <a:r>
              <a:rPr lang="en-US" i="1" u="none" dirty="0" smtClean="0"/>
              <a:t>j</a:t>
            </a:r>
            <a:r>
              <a:rPr lang="en-US" u="none" dirty="0" smtClean="0"/>
              <a:t> denotes the starting year of the 30‑year period and  </a:t>
            </a:r>
            <a:r>
              <a:rPr lang="en-US" i="1" u="none" dirty="0" smtClean="0"/>
              <a:t>n</a:t>
            </a:r>
            <a:r>
              <a:rPr lang="en-US" u="none" dirty="0" smtClean="0"/>
              <a:t> the number of extremes within the period. Under the assumption of stationarity this number should be equal to 30, given that we expect 1 value per year. This analysis is performed for all available stations and the average value of </a:t>
            </a:r>
            <a:r>
              <a:rPr lang="en-US" i="1" u="none" dirty="0" err="1" smtClean="0"/>
              <a:t>n</a:t>
            </a:r>
            <a:r>
              <a:rPr lang="en-US" i="1" u="none" baseline="-25000" dirty="0" err="1" smtClean="0"/>
              <a:t>i</a:t>
            </a:r>
            <a:r>
              <a:rPr lang="en-US" u="none" dirty="0" smtClean="0"/>
              <a:t> is estimated.</a:t>
            </a:r>
            <a:endParaRPr lang="it-IT" u="none" dirty="0"/>
          </a:p>
        </p:txBody>
      </p:sp>
      <p:sp>
        <p:nvSpPr>
          <p:cNvPr id="5" name="Rettangolo 4"/>
          <p:cNvSpPr/>
          <p:nvPr/>
        </p:nvSpPr>
        <p:spPr>
          <a:xfrm>
            <a:off x="6243833" y="4497904"/>
            <a:ext cx="238153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none" dirty="0" smtClean="0"/>
              <a:t>By Brocken </a:t>
            </a:r>
            <a:r>
              <a:rPr lang="en-US" sz="1400" u="none" dirty="0" err="1" smtClean="0"/>
              <a:t>Inaglory</a:t>
            </a:r>
            <a:r>
              <a:rPr lang="en-US" sz="1400" u="none" dirty="0" smtClean="0"/>
              <a:t> - Own work, CC BY-SA 3.0, https://commons.wikimedia.org/w/index.php?curid=2133657</a:t>
            </a:r>
            <a:endParaRPr lang="it-IT" sz="1400" u="none" dirty="0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print"/>
          <a:srcRect t="35455"/>
          <a:stretch>
            <a:fillRect/>
          </a:stretch>
        </p:blipFill>
        <p:spPr bwMode="auto">
          <a:xfrm>
            <a:off x="502697" y="4041429"/>
            <a:ext cx="5311249" cy="228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259307" y="3331317"/>
            <a:ext cx="42990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0" indent="-95250" algn="just">
              <a:buFont typeface="Arial" pitchFamily="34" charset="0"/>
              <a:buChar char="•"/>
            </a:pPr>
            <a:r>
              <a:rPr lang="en-US" u="none" dirty="0" smtClean="0"/>
              <a:t>For the Northern </a:t>
            </a:r>
            <a:r>
              <a:rPr lang="en-US" u="none" dirty="0" err="1" smtClean="0"/>
              <a:t>emisphere</a:t>
            </a:r>
            <a:r>
              <a:rPr lang="en-US" u="none" dirty="0" smtClean="0"/>
              <a:t> (NH) a positive trend is observed in the number of maxima per each year</a:t>
            </a:r>
          </a:p>
          <a:p>
            <a:pPr marL="95250" indent="-95250" algn="just">
              <a:buFont typeface="Arial" pitchFamily="34" charset="0"/>
              <a:buChar char="•"/>
            </a:pPr>
            <a:r>
              <a:rPr lang="en-US" u="none" dirty="0" smtClean="0"/>
              <a:t>The same tendency can be seen at the global level.</a:t>
            </a:r>
          </a:p>
          <a:p>
            <a:pPr marL="95250" indent="-95250" algn="just">
              <a:buFont typeface="Arial" pitchFamily="34" charset="0"/>
              <a:buChar char="•"/>
            </a:pPr>
            <a:r>
              <a:rPr lang="en-US" u="none" dirty="0" smtClean="0"/>
              <a:t>For the Southern </a:t>
            </a:r>
            <a:r>
              <a:rPr lang="en-US" u="none" dirty="0" err="1" smtClean="0"/>
              <a:t>emisphere</a:t>
            </a:r>
            <a:r>
              <a:rPr lang="en-US" u="none" dirty="0" smtClean="0"/>
              <a:t> (SH) there is no clear tendency.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272955" y="3330062"/>
            <a:ext cx="4244455" cy="20471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u="none"/>
          </a:p>
        </p:txBody>
      </p:sp>
      <p:pic>
        <p:nvPicPr>
          <p:cNvPr id="7" name="Picture 13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4617552" y="1078174"/>
            <a:ext cx="4294476" cy="5261291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89685" y="1077090"/>
            <a:ext cx="4345837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55600" indent="-355600" algn="just">
              <a:tabLst>
                <a:tab pos="355600" algn="l"/>
              </a:tabLst>
            </a:pPr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3.	Progress </a:t>
            </a:r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along time of the number of peaks over threshold in 30-year long </a:t>
            </a:r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window – Results</a:t>
            </a:r>
            <a:endParaRPr lang="en-US" sz="2400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89685" y="1036981"/>
            <a:ext cx="8639175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55600" indent="-355600" algn="just"/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4. Trend along time in the number of maxima, their mean and standard deviation in 30-year long window</a:t>
            </a:r>
            <a:endParaRPr lang="en-US" sz="2400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41" name="CasellaDiTesto 40"/>
          <p:cNvSpPr txBox="1"/>
          <p:nvPr/>
        </p:nvSpPr>
        <p:spPr>
          <a:xfrm>
            <a:off x="204717" y="2077112"/>
            <a:ext cx="8639175" cy="378565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GB" sz="1600" u="none" dirty="0" smtClean="0"/>
              <a:t>Selected statistics are computed for the daily rainfall data observed into a 30-yr </a:t>
            </a:r>
            <a:r>
              <a:rPr lang="en-GB" sz="1600" u="none" dirty="0" smtClean="0"/>
              <a:t>moving </a:t>
            </a:r>
            <a:r>
              <a:rPr lang="en-GB" sz="1600" u="none" dirty="0" smtClean="0"/>
              <a:t>window and </a:t>
            </a:r>
            <a:r>
              <a:rPr lang="en-GB" sz="1600" u="none" dirty="0" smtClean="0"/>
              <a:t>a trend line is </a:t>
            </a:r>
            <a:r>
              <a:rPr lang="en-GB" sz="1600" u="none" dirty="0" smtClean="0"/>
              <a:t>fitted to the progress of the statistics along time. </a:t>
            </a:r>
            <a:r>
              <a:rPr lang="en-GB" sz="1600" u="none" dirty="0" smtClean="0"/>
              <a:t>If the slope is positive this means that more recent 30-yr periods have larger </a:t>
            </a:r>
            <a:r>
              <a:rPr lang="en-GB" sz="1600" u="none" dirty="0" smtClean="0"/>
              <a:t>values of the given statistics, </a:t>
            </a:r>
            <a:r>
              <a:rPr lang="en-GB" sz="1600" u="none" dirty="0" smtClean="0"/>
              <a:t>or even more generally, that the </a:t>
            </a:r>
            <a:r>
              <a:rPr lang="en-GB" sz="1600" u="none" dirty="0" smtClean="0"/>
              <a:t>statistic of </a:t>
            </a:r>
            <a:r>
              <a:rPr lang="en-GB" sz="1600" u="none" dirty="0" smtClean="0"/>
              <a:t>the process is increasing </a:t>
            </a:r>
            <a:r>
              <a:rPr lang="en-GB" sz="1600" u="none" dirty="0" smtClean="0"/>
              <a:t>and thus </a:t>
            </a:r>
            <a:r>
              <a:rPr lang="en-GB" sz="1600" u="none" dirty="0" smtClean="0"/>
              <a:t>the process is not stationary.</a:t>
            </a:r>
            <a:endParaRPr lang="it-IT" sz="1600" u="none" dirty="0" smtClean="0"/>
          </a:p>
          <a:p>
            <a:endParaRPr lang="en-GB" sz="1600" u="none" dirty="0" smtClean="0"/>
          </a:p>
          <a:p>
            <a:r>
              <a:rPr lang="en-GB" sz="1600" u="none" dirty="0" smtClean="0"/>
              <a:t>We </a:t>
            </a:r>
            <a:r>
              <a:rPr lang="en-GB" sz="1600" u="none" dirty="0" smtClean="0"/>
              <a:t>would like to stress that this approach cannot lead to safe conclusions if applied to a single or just a few stations. A trend may </a:t>
            </a:r>
            <a:r>
              <a:rPr lang="en-GB" sz="1600" u="none" dirty="0" smtClean="0"/>
              <a:t>just </a:t>
            </a:r>
            <a:r>
              <a:rPr lang="en-GB" sz="1600" u="none" dirty="0" smtClean="0"/>
              <a:t>due to sample </a:t>
            </a:r>
            <a:r>
              <a:rPr lang="en-GB" sz="1600" u="none" dirty="0" smtClean="0"/>
              <a:t>variability. Therefore, </a:t>
            </a:r>
            <a:r>
              <a:rPr lang="en-GB" sz="1600" u="none" dirty="0" smtClean="0"/>
              <a:t>a trend is fitted to every available station and we calculate the percentage of stations having positive trends. If this percentage is large this is a strong indication of change.</a:t>
            </a:r>
            <a:endParaRPr lang="it-IT" sz="1600" u="none" dirty="0" smtClean="0"/>
          </a:p>
          <a:p>
            <a:endParaRPr lang="en-GB" sz="1600" u="none" dirty="0" smtClean="0"/>
          </a:p>
          <a:p>
            <a:r>
              <a:rPr lang="en-GB" sz="1600" u="none" dirty="0" smtClean="0"/>
              <a:t>We </a:t>
            </a:r>
            <a:r>
              <a:rPr lang="en-GB" sz="1600" u="none" dirty="0" smtClean="0"/>
              <a:t>applied this method to a subset of the original stations, i.e., only to those stations having more than 50 </a:t>
            </a:r>
            <a:r>
              <a:rPr lang="en-GB" sz="1600" u="none" dirty="0" smtClean="0"/>
              <a:t>years. </a:t>
            </a:r>
            <a:r>
              <a:rPr lang="it-IT" sz="1600" u="none" dirty="0" smtClean="0"/>
              <a:t>W</a:t>
            </a:r>
            <a:r>
              <a:rPr lang="en-GB" sz="1600" u="none" dirty="0" smtClean="0"/>
              <a:t>e demand also records to have 30-years periods starting before 1940. The </a:t>
            </a:r>
            <a:r>
              <a:rPr lang="en-GB" sz="1600" u="none" dirty="0" smtClean="0"/>
              <a:t>statistics studied are the number of maxima, the mean value and the standard deviation of the </a:t>
            </a:r>
            <a:r>
              <a:rPr lang="en-GB" sz="1600" u="none" dirty="0" smtClean="0"/>
              <a:t>daily precipitation.</a:t>
            </a:r>
            <a:endParaRPr lang="it-IT" sz="1600" u="non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.gqitalia.it/wp-content/uploads/2014/10/1412927087_genova-alluvione-2011-1280x628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8389" y="4149080"/>
            <a:ext cx="4099067" cy="201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0" y="1135344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Recent flood events in Italy – Sardinia 2013 and Genoa 2014</a:t>
            </a:r>
          </a:p>
        </p:txBody>
      </p:sp>
      <p:pic>
        <p:nvPicPr>
          <p:cNvPr id="12" name="Immagine 11" descr="08.jp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91880" y="1988840"/>
            <a:ext cx="2952000" cy="1968001"/>
          </a:xfrm>
          <a:prstGeom prst="rect">
            <a:avLst/>
          </a:prstGeom>
        </p:spPr>
      </p:pic>
      <p:pic>
        <p:nvPicPr>
          <p:cNvPr id="13" name="Immagine 12" descr="25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0572" y="4149080"/>
            <a:ext cx="2952000" cy="1968000"/>
          </a:xfrm>
          <a:prstGeom prst="rect">
            <a:avLst/>
          </a:prstGeom>
        </p:spPr>
      </p:pic>
      <p:pic>
        <p:nvPicPr>
          <p:cNvPr id="8" name="Immagine 7" descr="124620523-c5972f3a-461b-490a-9e2b-1d3847378ccd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6200000">
            <a:off x="5902649" y="2818432"/>
            <a:ext cx="3781166" cy="2410016"/>
          </a:xfrm>
          <a:prstGeom prst="rect">
            <a:avLst/>
          </a:prstGeom>
        </p:spPr>
      </p:pic>
      <p:pic>
        <p:nvPicPr>
          <p:cNvPr id="1026" name="Picture 2" descr="http://www.centrometeoitaliano.it/wp-content/uploads/2014/10/Alluvione-Genova-situazione-dopo-lesondazione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80572" y="1988840"/>
            <a:ext cx="2905298" cy="196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245660" y="3140265"/>
            <a:ext cx="42990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0" indent="-95250" algn="just">
              <a:buFont typeface="Arial" pitchFamily="34" charset="0"/>
              <a:buChar char="•"/>
            </a:pPr>
            <a:r>
              <a:rPr lang="en-US" u="none" dirty="0" smtClean="0"/>
              <a:t>For the Northern </a:t>
            </a:r>
            <a:r>
              <a:rPr lang="en-US" u="none" dirty="0" err="1" smtClean="0"/>
              <a:t>emisphere</a:t>
            </a:r>
            <a:r>
              <a:rPr lang="en-US" u="none" dirty="0" smtClean="0"/>
              <a:t> (NH) a positive trend is observed in the number of maxima per each year</a:t>
            </a:r>
          </a:p>
          <a:p>
            <a:pPr marL="95250" indent="-95250" algn="just">
              <a:buFont typeface="Arial" pitchFamily="34" charset="0"/>
              <a:buChar char="•"/>
            </a:pPr>
            <a:r>
              <a:rPr lang="en-US" u="none" dirty="0" smtClean="0"/>
              <a:t>The same tendency can be seen at the global level.</a:t>
            </a:r>
          </a:p>
          <a:p>
            <a:pPr marL="95250" indent="-95250" algn="just">
              <a:buFont typeface="Arial" pitchFamily="34" charset="0"/>
              <a:buChar char="•"/>
            </a:pPr>
            <a:r>
              <a:rPr lang="en-US" u="none" dirty="0" smtClean="0"/>
              <a:t>For the Southern </a:t>
            </a:r>
            <a:r>
              <a:rPr lang="en-US" u="none" dirty="0" err="1" smtClean="0"/>
              <a:t>emisphere</a:t>
            </a:r>
            <a:r>
              <a:rPr lang="en-US" u="none" dirty="0" smtClean="0"/>
              <a:t> (SH) there is no clear tendency</a:t>
            </a:r>
            <a:r>
              <a:rPr lang="en-US" u="none" dirty="0" smtClean="0"/>
              <a:t>.</a:t>
            </a:r>
          </a:p>
          <a:p>
            <a:pPr marL="95250" indent="-95250" algn="just">
              <a:buFont typeface="Arial" pitchFamily="34" charset="0"/>
              <a:buChar char="•"/>
            </a:pPr>
            <a:r>
              <a:rPr lang="en-US" u="none" dirty="0" smtClean="0"/>
              <a:t>For mean and standard deviation there is no clear tendency.</a:t>
            </a:r>
            <a:endParaRPr lang="en-US" u="none" dirty="0" smtClean="0"/>
          </a:p>
        </p:txBody>
      </p:sp>
      <p:sp>
        <p:nvSpPr>
          <p:cNvPr id="11" name="Rettangolo 10"/>
          <p:cNvSpPr/>
          <p:nvPr/>
        </p:nvSpPr>
        <p:spPr>
          <a:xfrm>
            <a:off x="286603" y="3139010"/>
            <a:ext cx="4244455" cy="25794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u="none"/>
          </a:p>
        </p:txBody>
      </p:sp>
      <p:pic>
        <p:nvPicPr>
          <p:cNvPr id="5" name="Picture 15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>
          <a:xfrm>
            <a:off x="5412273" y="1105467"/>
            <a:ext cx="2967453" cy="5246772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89685" y="1077090"/>
            <a:ext cx="5028225" cy="15696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55600" indent="-355600" algn="just"/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4. Trend along time in the number of maxima, their mean and standard deviation in 30-year long </a:t>
            </a:r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window – Results</a:t>
            </a:r>
            <a:endParaRPr lang="en-US" sz="2400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0" y="107154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Conclusions</a:t>
            </a:r>
            <a:endParaRPr lang="it-IT" sz="2400" b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6" name="CasellaDiTesto 9"/>
          <p:cNvSpPr txBox="1"/>
          <p:nvPr/>
        </p:nvSpPr>
        <p:spPr>
          <a:xfrm>
            <a:off x="397807" y="1591906"/>
            <a:ext cx="828216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spcBef>
                <a:spcPts val="400"/>
              </a:spcBef>
              <a:buFontTx/>
              <a:buChar char="-"/>
            </a:pPr>
            <a:r>
              <a:rPr lang="en-GB" u="none" dirty="0" smtClean="0"/>
              <a:t>Although daily data are not representative of fine time scale phenomena, we observed a global increasing tendency in daily extremes in the recent past. It is more pronounced in the Northern </a:t>
            </a:r>
            <a:r>
              <a:rPr lang="en-GB" u="none" dirty="0" err="1" smtClean="0"/>
              <a:t>emisphere</a:t>
            </a:r>
            <a:r>
              <a:rPr lang="en-GB" u="none" dirty="0" smtClean="0"/>
              <a:t>.</a:t>
            </a:r>
          </a:p>
          <a:p>
            <a:pPr marL="177800" indent="-177800">
              <a:spcBef>
                <a:spcPts val="400"/>
              </a:spcBef>
            </a:pPr>
            <a:endParaRPr lang="en-GB" sz="800" u="none" dirty="0" smtClean="0"/>
          </a:p>
          <a:p>
            <a:pPr marL="177800" indent="-177800">
              <a:spcBef>
                <a:spcPts val="400"/>
              </a:spcBef>
              <a:buFontTx/>
              <a:buChar char="-"/>
            </a:pPr>
            <a:r>
              <a:rPr lang="en-GB" u="none" dirty="0" smtClean="0"/>
              <a:t>Similar tendencies were observed in the past as well, but they were less pronounced, and finally reverted.</a:t>
            </a:r>
          </a:p>
          <a:p>
            <a:pPr marL="177800" indent="-177800">
              <a:spcBef>
                <a:spcPts val="400"/>
              </a:spcBef>
            </a:pPr>
            <a:endParaRPr lang="en-GB" sz="800" u="none" dirty="0" smtClean="0"/>
          </a:p>
          <a:p>
            <a:pPr marL="177800" indent="-177800">
              <a:spcBef>
                <a:spcPts val="400"/>
              </a:spcBef>
              <a:buFontTx/>
              <a:buChar char="-"/>
            </a:pPr>
            <a:r>
              <a:rPr lang="en-GB" u="none" dirty="0" smtClean="0"/>
              <a:t>The overall analysis seems to confirm that both climate change and land-us</a:t>
            </a:r>
            <a:r>
              <a:rPr lang="en-GB" u="none" dirty="0" smtClean="0"/>
              <a:t>e change may have contributed to the recent increase in flood damages. The relative contribution of the two triggers may vary depending on local hydrology and local fluctuations in rainfall extremes. A careful assessment is needed to devise effective mitigation policies. We should not assume that climate change is the only driver. The interaction among drivers depends on the local context.</a:t>
            </a:r>
          </a:p>
          <a:p>
            <a:pPr marL="177800" indent="-177800">
              <a:spcBef>
                <a:spcPts val="400"/>
              </a:spcBef>
              <a:buFontTx/>
              <a:buChar char="-"/>
            </a:pPr>
            <a:endParaRPr lang="en-GB" sz="800" u="none" dirty="0" smtClean="0"/>
          </a:p>
          <a:p>
            <a:pPr marL="177800" indent="-177800">
              <a:spcBef>
                <a:spcPts val="400"/>
              </a:spcBef>
              <a:buFontTx/>
              <a:buChar char="-"/>
            </a:pPr>
            <a:r>
              <a:rPr lang="en-GB" u="none" dirty="0" smtClean="0"/>
              <a:t>A more detailed analysis should focus on a limited region were finer time scale observations may be available.</a:t>
            </a:r>
            <a:endParaRPr lang="en-GB" u="non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971034" y="1247782"/>
            <a:ext cx="7278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Acknowledgments</a:t>
            </a:r>
            <a:endParaRPr lang="en-US" sz="2400" b="1" u="none" kern="9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 l="19070" t="11886" r="67035" b="72197"/>
          <a:stretch>
            <a:fillRect/>
          </a:stretch>
        </p:blipFill>
        <p:spPr bwMode="auto">
          <a:xfrm>
            <a:off x="3686046" y="3616796"/>
            <a:ext cx="1676104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CasellaDiTesto 19"/>
          <p:cNvSpPr txBox="1"/>
          <p:nvPr/>
        </p:nvSpPr>
        <p:spPr>
          <a:xfrm>
            <a:off x="3337754" y="2300741"/>
            <a:ext cx="5424132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000" u="none" dirty="0" smtClean="0"/>
              <a:t>Simon Michael </a:t>
            </a:r>
            <a:r>
              <a:rPr lang="en-US" sz="2000" u="none" dirty="0" err="1" smtClean="0"/>
              <a:t>Papalexiou</a:t>
            </a:r>
            <a:endParaRPr lang="en-US" sz="2000" u="none" dirty="0" smtClean="0"/>
          </a:p>
          <a:p>
            <a:pPr algn="just"/>
            <a:r>
              <a:rPr lang="en-US" sz="2000" u="none" dirty="0" smtClean="0"/>
              <a:t>National Technical University of Athens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999704" y="4743295"/>
            <a:ext cx="76771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none" dirty="0" smtClean="0"/>
              <a:t>This work is partially funded by the European Commission FP7 funded research project “Sharing Water-related Information to Tackle Changes in the Hydrosphere for Operational Needs” (grant agreement number 603587)</a:t>
            </a:r>
            <a:endParaRPr lang="en-US" sz="1400" u="none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5603" y="2019861"/>
            <a:ext cx="1146988" cy="1350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1033445"/>
            <a:ext cx="9144032" cy="5376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-32" y="1000108"/>
            <a:ext cx="5429288" cy="830997"/>
          </a:xfrm>
          <a:prstGeom prst="rect">
            <a:avLst/>
          </a:prstGeom>
          <a:solidFill>
            <a:schemeClr val="tx1">
              <a:alpha val="53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48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Everything</a:t>
            </a:r>
            <a:r>
              <a:rPr lang="it-IT" sz="48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 </a:t>
            </a:r>
            <a:r>
              <a:rPr lang="it-IT" sz="48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flows</a:t>
            </a:r>
            <a:r>
              <a:rPr lang="it-IT" sz="48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!</a:t>
            </a:r>
            <a:endParaRPr lang="it-IT" sz="4800" b="1" u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60000" endA="900" endPos="58000" dir="5400000" sy="-100000" algn="bl" rotWithShape="0"/>
              </a:effectLst>
              <a:latin typeface="+mj-lt"/>
            </a:endParaRPr>
          </a:p>
        </p:txBody>
      </p:sp>
      <p:sp>
        <p:nvSpPr>
          <p:cNvPr id="6" name="Ovale 5"/>
          <p:cNvSpPr/>
          <p:nvPr/>
        </p:nvSpPr>
        <p:spPr bwMode="auto">
          <a:xfrm>
            <a:off x="4357686" y="4929198"/>
            <a:ext cx="4786314" cy="135732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643438" y="5056543"/>
            <a:ext cx="42862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60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Thank</a:t>
            </a:r>
            <a:r>
              <a:rPr lang="it-IT" sz="60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 </a:t>
            </a:r>
            <a:r>
              <a:rPr lang="it-IT" sz="60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you</a:t>
            </a:r>
            <a:r>
              <a:rPr lang="it-IT" sz="60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!</a:t>
            </a:r>
            <a:endParaRPr lang="it-IT" sz="6000" b="1" u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60000" endA="900" endPos="58000" dir="5400000" sy="-100000" algn="bl" rotWithShape="0"/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centrometeoitaliano.it/wp-content/uploads/2014/10/Alluvione-Genova-situazione-dopo-lesondazione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221" y="1322544"/>
            <a:ext cx="8773163" cy="464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08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055187"/>
            <a:ext cx="8136904" cy="5328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25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052736"/>
            <a:ext cx="8136904" cy="5328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.gqitalia.it/wp-content/uploads/2014/10/1412927087_genova-alluvione-2011-1280x628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1544060"/>
            <a:ext cx="8971318" cy="4401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124620523-c5972f3a-461b-490a-9e2b-1d3847378ccd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9221" y="1124744"/>
            <a:ext cx="8187235" cy="5218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2"/>
          <p:cNvGrpSpPr/>
          <p:nvPr/>
        </p:nvGrpSpPr>
        <p:grpSpPr>
          <a:xfrm>
            <a:off x="340024" y="2019300"/>
            <a:ext cx="8546802" cy="4141648"/>
            <a:chOff x="0" y="1484784"/>
            <a:chExt cx="8828661" cy="4400153"/>
          </a:xfrm>
        </p:grpSpPr>
        <p:grpSp>
          <p:nvGrpSpPr>
            <p:cNvPr id="3" name="Gruppo 5"/>
            <p:cNvGrpSpPr>
              <a:grpSpLocks noChangeAspect="1"/>
            </p:cNvGrpSpPr>
            <p:nvPr/>
          </p:nvGrpSpPr>
          <p:grpSpPr>
            <a:xfrm>
              <a:off x="179512" y="1484784"/>
              <a:ext cx="8649149" cy="4400153"/>
              <a:chOff x="35496" y="0"/>
              <a:chExt cx="13124675" cy="6677025"/>
            </a:xfrm>
          </p:grpSpPr>
          <p:pic>
            <p:nvPicPr>
              <p:cNvPr id="16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5496" y="0"/>
                <a:ext cx="5734050" cy="6677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" name="Picture 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721147" y="26469"/>
                <a:ext cx="7439024" cy="66389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5" name="Rettangolo 14"/>
            <p:cNvSpPr/>
            <p:nvPr/>
          </p:nvSpPr>
          <p:spPr bwMode="auto">
            <a:xfrm>
              <a:off x="0" y="3019647"/>
              <a:ext cx="861237" cy="22860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1800" b="0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8" name="CasellaDiTesto 17"/>
          <p:cNvSpPr txBox="1"/>
          <p:nvPr/>
        </p:nvSpPr>
        <p:spPr>
          <a:xfrm>
            <a:off x="139403" y="1670412"/>
            <a:ext cx="8856984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en-US" sz="1600" u="none" dirty="0" smtClean="0">
                <a:solidFill>
                  <a:srgbClr val="FF0000"/>
                </a:solidFill>
              </a:rPr>
              <a:t>Spatial distribution of natural catastrophes from 1980 to 2012</a:t>
            </a:r>
          </a:p>
        </p:txBody>
      </p:sp>
      <p:sp>
        <p:nvSpPr>
          <p:cNvPr id="19" name="CasellaDiTesto 18"/>
          <p:cNvSpPr txBox="1"/>
          <p:nvPr/>
        </p:nvSpPr>
        <p:spPr>
          <a:xfrm>
            <a:off x="7273268" y="6193615"/>
            <a:ext cx="1882026" cy="21544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it-IT" sz="800" u="none" dirty="0" smtClean="0"/>
              <a:t>Source: </a:t>
            </a:r>
            <a:r>
              <a:rPr lang="it-IT" sz="800" u="none" dirty="0" err="1" smtClean="0"/>
              <a:t>MunichRE</a:t>
            </a:r>
            <a:r>
              <a:rPr lang="it-IT" sz="800" u="none" dirty="0" smtClean="0"/>
              <a:t>, </a:t>
            </a:r>
            <a:r>
              <a:rPr lang="it-IT" sz="800" u="none" dirty="0" err="1" smtClean="0"/>
              <a:t>NatCatSERVICE</a:t>
            </a:r>
            <a:endParaRPr lang="it-IT" sz="800" u="none" dirty="0" smtClean="0"/>
          </a:p>
        </p:txBody>
      </p:sp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257175" y="1011130"/>
            <a:ext cx="86296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u="none" dirty="0" smtClean="0">
                <a:solidFill>
                  <a:srgbClr val="FF0000"/>
                </a:solidFill>
              </a:rPr>
              <a:t>Floods</a:t>
            </a:r>
            <a:r>
              <a:rPr lang="en-US" sz="2000" u="none" dirty="0" smtClean="0"/>
              <a:t> are the first cause of fatalities and economic losses among natural disasters worldwide</a:t>
            </a:r>
            <a:endParaRPr lang="en-US" sz="2000" u="none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648" y="4723269"/>
            <a:ext cx="1567194" cy="1185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asellaDiTesto 12"/>
          <p:cNvSpPr txBox="1"/>
          <p:nvPr/>
        </p:nvSpPr>
        <p:spPr>
          <a:xfrm>
            <a:off x="6209414" y="1419795"/>
            <a:ext cx="2700730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it-IT" sz="1000" i="1" u="none" dirty="0" err="1" smtClean="0"/>
              <a:t>Emergency</a:t>
            </a:r>
            <a:r>
              <a:rPr lang="it-IT" sz="1000" i="1" u="none" dirty="0" smtClean="0"/>
              <a:t> </a:t>
            </a:r>
            <a:r>
              <a:rPr lang="it-IT" sz="1000" i="1" u="none" dirty="0" err="1" smtClean="0"/>
              <a:t>Events</a:t>
            </a:r>
            <a:r>
              <a:rPr lang="it-IT" sz="1000" i="1" u="none" dirty="0" smtClean="0"/>
              <a:t> Database – EM-DAT,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257175" y="1068280"/>
            <a:ext cx="86296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u="none" dirty="0" smtClean="0">
                <a:solidFill>
                  <a:srgbClr val="FF0000"/>
                </a:solidFill>
              </a:rPr>
              <a:t>Floods</a:t>
            </a:r>
            <a:r>
              <a:rPr lang="en-US" sz="2000" u="none" dirty="0" smtClean="0"/>
              <a:t> are the first cause of fatalities and economic losses among natural disasters worldwide</a:t>
            </a:r>
            <a:endParaRPr lang="en-US" sz="2000" u="none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0330" y="2413157"/>
            <a:ext cx="4378752" cy="33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135" y="2423791"/>
            <a:ext cx="4431968" cy="33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CasellaDiTesto 12"/>
          <p:cNvSpPr txBox="1"/>
          <p:nvPr/>
        </p:nvSpPr>
        <p:spPr>
          <a:xfrm>
            <a:off x="142875" y="1803762"/>
            <a:ext cx="8856984" cy="33855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en-US" sz="1600" u="none" dirty="0" smtClean="0">
                <a:solidFill>
                  <a:srgbClr val="FF0000"/>
                </a:solidFill>
              </a:rPr>
              <a:t>Temporal evolution of natural catastrophes from 1980 to 2012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7276740" y="5863759"/>
            <a:ext cx="1882026" cy="21544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it-IT" sz="800" u="none" dirty="0" smtClean="0"/>
              <a:t>Source: </a:t>
            </a:r>
            <a:r>
              <a:rPr lang="it-IT" sz="800" u="none" dirty="0" err="1" smtClean="0"/>
              <a:t>MunichRE</a:t>
            </a:r>
            <a:r>
              <a:rPr lang="it-IT" sz="800" u="none" dirty="0" smtClean="0"/>
              <a:t>, </a:t>
            </a:r>
            <a:r>
              <a:rPr lang="it-IT" sz="800" u="none" dirty="0" err="1" smtClean="0"/>
              <a:t>NatCatSERVICE</a:t>
            </a:r>
            <a:endParaRPr lang="it-IT" sz="800" u="none" dirty="0" smtClean="0"/>
          </a:p>
        </p:txBody>
      </p:sp>
      <p:sp>
        <p:nvSpPr>
          <p:cNvPr id="16" name="CasellaDiTesto 15"/>
          <p:cNvSpPr txBox="1"/>
          <p:nvPr/>
        </p:nvSpPr>
        <p:spPr>
          <a:xfrm>
            <a:off x="6209414" y="1515045"/>
            <a:ext cx="2700730" cy="24622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it-IT" sz="1000" i="1" u="none" dirty="0" err="1" smtClean="0"/>
              <a:t>Emergency</a:t>
            </a:r>
            <a:r>
              <a:rPr lang="it-IT" sz="1000" i="1" u="none" dirty="0" smtClean="0"/>
              <a:t> </a:t>
            </a:r>
            <a:r>
              <a:rPr lang="it-IT" sz="1000" i="1" u="none" dirty="0" err="1" smtClean="0"/>
              <a:t>Events</a:t>
            </a:r>
            <a:r>
              <a:rPr lang="it-IT" sz="1000" i="1" u="none" dirty="0" smtClean="0"/>
              <a:t> Database – EM-DAT,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D:\Conferences\EGU2015\oral\world_nightligh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2491" y="1086602"/>
            <a:ext cx="6983759" cy="3390943"/>
          </a:xfrm>
          <a:prstGeom prst="rect">
            <a:avLst/>
          </a:prstGeom>
          <a:noFill/>
        </p:spPr>
      </p:pic>
      <p:sp>
        <p:nvSpPr>
          <p:cNvPr id="14" name="CasellaDiTesto 13"/>
          <p:cNvSpPr txBox="1"/>
          <p:nvPr/>
        </p:nvSpPr>
        <p:spPr>
          <a:xfrm>
            <a:off x="4349093" y="4471363"/>
            <a:ext cx="3832882" cy="21544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/>
            <a:r>
              <a:rPr lang="it-IT" sz="800" u="none" dirty="0" smtClean="0"/>
              <a:t>Source: EARTH AT NIGHT 2012, https://earthdata.nasa.gov/labs/worldview</a:t>
            </a:r>
          </a:p>
        </p:txBody>
      </p:sp>
      <p:sp>
        <p:nvSpPr>
          <p:cNvPr id="16" name="Text Box 66"/>
          <p:cNvSpPr txBox="1">
            <a:spLocks noChangeArrowheads="1"/>
          </p:cNvSpPr>
          <p:nvPr/>
        </p:nvSpPr>
        <p:spPr bwMode="auto">
          <a:xfrm>
            <a:off x="140212" y="4672529"/>
            <a:ext cx="418723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u="none" dirty="0" smtClean="0">
                <a:solidFill>
                  <a:srgbClr val="FF0000"/>
                </a:solidFill>
              </a:rPr>
              <a:t>Nighttime lights </a:t>
            </a:r>
            <a:r>
              <a:rPr lang="en-US" sz="2000" u="none" dirty="0" smtClean="0"/>
              <a:t>are associated with the geographical </a:t>
            </a:r>
            <a:r>
              <a:rPr lang="en-US" sz="2000" u="none" dirty="0" smtClean="0">
                <a:solidFill>
                  <a:srgbClr val="FF0000"/>
                </a:solidFill>
              </a:rPr>
              <a:t>position of the river network</a:t>
            </a:r>
            <a:r>
              <a:rPr lang="en-US" sz="2000" u="none" dirty="0" smtClean="0"/>
              <a:t> to locate the areas subjected to human pressure on water bodies</a:t>
            </a:r>
            <a:endParaRPr lang="en-US" sz="2000" u="none" dirty="0"/>
          </a:p>
        </p:txBody>
      </p:sp>
      <p:grpSp>
        <p:nvGrpSpPr>
          <p:cNvPr id="2" name="Gruppo 16"/>
          <p:cNvGrpSpPr/>
          <p:nvPr/>
        </p:nvGrpSpPr>
        <p:grpSpPr>
          <a:xfrm>
            <a:off x="4635803" y="4740841"/>
            <a:ext cx="4311968" cy="1548765"/>
            <a:chOff x="4635803" y="4740841"/>
            <a:chExt cx="4311968" cy="1548765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35803" y="4740841"/>
              <a:ext cx="4311968" cy="1548765"/>
            </a:xfrm>
            <a:prstGeom prst="rect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</p:spPr>
        </p:pic>
        <p:sp>
          <p:nvSpPr>
            <p:cNvPr id="13" name="Rettangolo 12"/>
            <p:cNvSpPr/>
            <p:nvPr/>
          </p:nvSpPr>
          <p:spPr>
            <a:xfrm>
              <a:off x="5717969" y="6204856"/>
              <a:ext cx="3164774" cy="831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asellaDiTesto 27"/>
          <p:cNvSpPr txBox="1"/>
          <p:nvPr/>
        </p:nvSpPr>
        <p:spPr>
          <a:xfrm>
            <a:off x="276225" y="5595520"/>
            <a:ext cx="8658225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1600" u="none" dirty="0" smtClean="0"/>
              <a:t>The analysis shows a </a:t>
            </a:r>
            <a:r>
              <a:rPr lang="en-US" sz="1600" u="none" dirty="0" smtClean="0">
                <a:solidFill>
                  <a:srgbClr val="FF0000"/>
                </a:solidFill>
              </a:rPr>
              <a:t>general increment </a:t>
            </a:r>
            <a:r>
              <a:rPr lang="en-US" sz="1600" u="none" dirty="0" smtClean="0"/>
              <a:t>of yearly-averaged nighttime lights from 1992 to 2012, thus revealing an increased </a:t>
            </a:r>
            <a:r>
              <a:rPr lang="en-US" sz="1600" u="none" dirty="0" smtClean="0">
                <a:solidFill>
                  <a:srgbClr val="FF0000"/>
                </a:solidFill>
              </a:rPr>
              <a:t>exposure</a:t>
            </a:r>
            <a:r>
              <a:rPr lang="en-US" sz="1600" u="none" dirty="0" smtClean="0"/>
              <a:t> of human settlements to flood events during the last years</a:t>
            </a: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2" cstate="print"/>
          <a:srcRect t="1543"/>
          <a:stretch>
            <a:fillRect/>
          </a:stretch>
        </p:blipFill>
        <p:spPr bwMode="auto">
          <a:xfrm>
            <a:off x="264897" y="1579425"/>
            <a:ext cx="8193304" cy="404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sellaDiTesto 7"/>
          <p:cNvSpPr txBox="1"/>
          <p:nvPr/>
        </p:nvSpPr>
        <p:spPr>
          <a:xfrm>
            <a:off x="307237" y="990393"/>
            <a:ext cx="85804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Results from Goal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89685" y="975983"/>
            <a:ext cx="86391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What about extreme precipitation? The situation in the US</a:t>
            </a:r>
          </a:p>
        </p:txBody>
      </p:sp>
      <p:sp>
        <p:nvSpPr>
          <p:cNvPr id="41" name="CasellaDiTesto 40"/>
          <p:cNvSpPr txBox="1"/>
          <p:nvPr/>
        </p:nvSpPr>
        <p:spPr>
          <a:xfrm>
            <a:off x="109184" y="5615278"/>
            <a:ext cx="8905875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it-IT" sz="1200" u="none" dirty="0" smtClean="0"/>
              <a:t> </a:t>
            </a:r>
            <a:r>
              <a:rPr lang="it-IT" sz="1200" u="none" dirty="0" err="1" smtClean="0"/>
              <a:t>Walsh</a:t>
            </a:r>
            <a:r>
              <a:rPr lang="it-IT" sz="1200" u="none" dirty="0" smtClean="0"/>
              <a:t>, J., D. </a:t>
            </a:r>
            <a:r>
              <a:rPr lang="it-IT" sz="1200" u="none" dirty="0" err="1" smtClean="0"/>
              <a:t>Wuebbles</a:t>
            </a:r>
            <a:r>
              <a:rPr lang="it-IT" sz="1200" u="none" dirty="0" smtClean="0"/>
              <a:t>, K. </a:t>
            </a:r>
            <a:r>
              <a:rPr lang="it-IT" sz="1200" u="none" dirty="0" err="1" smtClean="0"/>
              <a:t>Hayhoe</a:t>
            </a:r>
            <a:r>
              <a:rPr lang="it-IT" sz="1200" u="none" dirty="0" smtClean="0"/>
              <a:t>, J. </a:t>
            </a:r>
            <a:r>
              <a:rPr lang="it-IT" sz="1200" u="none" dirty="0" err="1" smtClean="0"/>
              <a:t>Kossin</a:t>
            </a:r>
            <a:r>
              <a:rPr lang="it-IT" sz="1200" u="none" dirty="0" smtClean="0"/>
              <a:t>, K. </a:t>
            </a:r>
            <a:r>
              <a:rPr lang="it-IT" sz="1200" u="none" dirty="0" err="1" smtClean="0"/>
              <a:t>Kunkel</a:t>
            </a:r>
            <a:r>
              <a:rPr lang="it-IT" sz="1200" u="none" dirty="0" smtClean="0"/>
              <a:t>, G. </a:t>
            </a:r>
            <a:r>
              <a:rPr lang="it-IT" sz="1200" u="none" dirty="0" err="1" smtClean="0"/>
              <a:t>Stephens</a:t>
            </a:r>
            <a:r>
              <a:rPr lang="it-IT" sz="1200" u="none" dirty="0" smtClean="0"/>
              <a:t>, P. </a:t>
            </a:r>
            <a:r>
              <a:rPr lang="it-IT" sz="1200" u="none" dirty="0" err="1" smtClean="0"/>
              <a:t>Thorne</a:t>
            </a:r>
            <a:r>
              <a:rPr lang="it-IT" sz="1200" u="none" dirty="0" smtClean="0"/>
              <a:t>, R. </a:t>
            </a:r>
            <a:r>
              <a:rPr lang="it-IT" sz="1200" u="none" dirty="0" err="1" smtClean="0"/>
              <a:t>Vose</a:t>
            </a:r>
            <a:r>
              <a:rPr lang="it-IT" sz="1200" u="none" dirty="0" smtClean="0"/>
              <a:t>, M. </a:t>
            </a:r>
            <a:r>
              <a:rPr lang="it-IT" sz="1200" u="none" dirty="0" err="1" smtClean="0"/>
              <a:t>Wehner</a:t>
            </a:r>
            <a:r>
              <a:rPr lang="it-IT" sz="1200" u="none" dirty="0" smtClean="0"/>
              <a:t>, J. Willis, D. Anderson, </a:t>
            </a:r>
            <a:r>
              <a:rPr lang="en-US" sz="1200" u="none" dirty="0" smtClean="0"/>
              <a:t>S. </a:t>
            </a:r>
            <a:r>
              <a:rPr lang="en-US" sz="1200" u="none" dirty="0" err="1" smtClean="0"/>
              <a:t>Doney</a:t>
            </a:r>
            <a:r>
              <a:rPr lang="en-US" sz="1200" u="none" dirty="0" smtClean="0"/>
              <a:t>, R. Feely, P. </a:t>
            </a:r>
            <a:r>
              <a:rPr lang="en-US" sz="1200" u="none" dirty="0" err="1" smtClean="0"/>
              <a:t>Hennon</a:t>
            </a:r>
            <a:r>
              <a:rPr lang="en-US" sz="1200" u="none" dirty="0" smtClean="0"/>
              <a:t>, V. </a:t>
            </a:r>
            <a:r>
              <a:rPr lang="en-US" sz="1200" u="none" dirty="0" err="1" smtClean="0"/>
              <a:t>Kharin</a:t>
            </a:r>
            <a:r>
              <a:rPr lang="en-US" sz="1200" u="none" dirty="0" smtClean="0"/>
              <a:t>, T. Knutson, F. </a:t>
            </a:r>
            <a:r>
              <a:rPr lang="en-US" sz="1200" u="none" dirty="0" err="1" smtClean="0"/>
              <a:t>Landerer</a:t>
            </a:r>
            <a:r>
              <a:rPr lang="en-US" sz="1200" u="none" dirty="0" smtClean="0"/>
              <a:t>, T. </a:t>
            </a:r>
            <a:r>
              <a:rPr lang="en-US" sz="1200" u="none" dirty="0" err="1" smtClean="0"/>
              <a:t>Lenton</a:t>
            </a:r>
            <a:r>
              <a:rPr lang="en-US" sz="1200" u="none" dirty="0" smtClean="0"/>
              <a:t>, J. Kennedy, and R. Somerville, 2014: Ch. 2: Our Changing Climate. Climate Change Impacts in the United States: The Third National Climate Assessment , J. M. </a:t>
            </a:r>
            <a:r>
              <a:rPr lang="en-US" sz="1200" u="none" dirty="0" err="1" smtClean="0"/>
              <a:t>Melillo</a:t>
            </a:r>
            <a:r>
              <a:rPr lang="en-US" sz="1200" u="none" dirty="0" smtClean="0"/>
              <a:t>, </a:t>
            </a:r>
            <a:r>
              <a:rPr lang="en-US" sz="1200" u="none" dirty="0" err="1" smtClean="0"/>
              <a:t>Terese</a:t>
            </a:r>
            <a:r>
              <a:rPr lang="en-US" sz="1200" u="none" dirty="0" smtClean="0"/>
              <a:t> (T.C.) Richmond, and G. W. </a:t>
            </a:r>
            <a:r>
              <a:rPr lang="en-US" sz="1200" u="none" dirty="0" err="1" smtClean="0"/>
              <a:t>Yohe</a:t>
            </a:r>
            <a:r>
              <a:rPr lang="en-US" sz="1200" u="none" dirty="0" smtClean="0"/>
              <a:t>, Eds., U.S. Global Change Research Program, 19-67. doi:10.7930/J0KW5CXT.</a:t>
            </a:r>
            <a:endParaRPr lang="en-US" sz="1200" u="none" dirty="0" smtClean="0">
              <a:solidFill>
                <a:srgbClr val="FF0000"/>
              </a:solidFill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563" y="1434897"/>
            <a:ext cx="5471228" cy="4174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CasellaDiTesto 18"/>
          <p:cNvSpPr txBox="1"/>
          <p:nvPr/>
        </p:nvSpPr>
        <p:spPr>
          <a:xfrm>
            <a:off x="5977719" y="1433015"/>
            <a:ext cx="27295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 smtClean="0"/>
              <a:t>Percent changes in the annual amount of precipitation falling in UN during very heavy events, defined as the heaviest 1% of all daily</a:t>
            </a:r>
          </a:p>
          <a:p>
            <a:r>
              <a:rPr lang="en-US" u="none" dirty="0" smtClean="0"/>
              <a:t>events from 1901 to 2012 for each region. The far right bar is for 2001-2012.</a:t>
            </a:r>
            <a:endParaRPr lang="it-IT" u="non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89685" y="975983"/>
            <a:ext cx="86391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just"/>
            <a:r>
              <a:rPr lang="en-US" sz="2400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What about extreme precipitation? The situation in Europe</a:t>
            </a:r>
          </a:p>
        </p:txBody>
      </p:sp>
      <p:sp>
        <p:nvSpPr>
          <p:cNvPr id="19" name="CasellaDiTesto 18"/>
          <p:cNvSpPr txBox="1"/>
          <p:nvPr/>
        </p:nvSpPr>
        <p:spPr>
          <a:xfrm>
            <a:off x="13646" y="1583143"/>
            <a:ext cx="25930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none" dirty="0" smtClean="0"/>
              <a:t>Consistent </a:t>
            </a:r>
            <a:r>
              <a:rPr lang="en-US" u="none" dirty="0" smtClean="0"/>
              <a:t>trends in mean annual precipitation have been observed, e.g. an upward trend in the North and a downward trend in</a:t>
            </a:r>
          </a:p>
          <a:p>
            <a:r>
              <a:rPr lang="en-US" u="none" dirty="0" smtClean="0"/>
              <a:t>the South of Europe. However, for shorter time scales, the evidence is quite conflicting</a:t>
            </a:r>
            <a:r>
              <a:rPr lang="en-US" u="none" dirty="0" smtClean="0"/>
              <a:t>.</a:t>
            </a:r>
            <a:endParaRPr lang="en-US" u="none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8733" y="1487594"/>
            <a:ext cx="6247703" cy="4090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sellaDiTesto 7"/>
          <p:cNvSpPr txBox="1"/>
          <p:nvPr/>
        </p:nvSpPr>
        <p:spPr>
          <a:xfrm>
            <a:off x="109184" y="5799944"/>
            <a:ext cx="8905875" cy="4616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it-IT" sz="1200" u="none" dirty="0" smtClean="0"/>
              <a:t>Data source: E</a:t>
            </a:r>
            <a:r>
              <a:rPr lang="en-US" sz="1200" u="none" dirty="0" smtClean="0"/>
              <a:t>NSEMBLES </a:t>
            </a:r>
            <a:r>
              <a:rPr lang="en-US" sz="1200" u="none" dirty="0" smtClean="0"/>
              <a:t>DATA provided by ENSEMBLE FP6 </a:t>
            </a:r>
            <a:r>
              <a:rPr lang="en-US" sz="1200" u="none" dirty="0" smtClean="0"/>
              <a:t>project - </a:t>
            </a:r>
            <a:r>
              <a:rPr lang="it-IT" sz="1200" u="none" dirty="0" smtClean="0"/>
              <a:t>http</a:t>
            </a:r>
            <a:r>
              <a:rPr lang="it-IT" sz="1200" u="none" dirty="0" smtClean="0"/>
              <a:t>://www.eea.europa.eu/</a:t>
            </a:r>
            <a:r>
              <a:rPr lang="it-IT" sz="1200" u="none" dirty="0" err="1" smtClean="0"/>
              <a:t>data-and-maps</a:t>
            </a:r>
            <a:r>
              <a:rPr lang="it-IT" sz="1200" u="none" dirty="0" smtClean="0"/>
              <a:t>/data/</a:t>
            </a:r>
            <a:r>
              <a:rPr lang="it-IT" sz="1200" u="none" dirty="0" err="1" smtClean="0"/>
              <a:t>external</a:t>
            </a:r>
            <a:r>
              <a:rPr lang="it-IT" sz="1200" u="none" dirty="0" smtClean="0"/>
              <a:t>/</a:t>
            </a:r>
            <a:r>
              <a:rPr lang="it-IT" sz="1200" u="none" dirty="0" err="1" smtClean="0"/>
              <a:t>ensembles-data</a:t>
            </a:r>
            <a:endParaRPr lang="en-US" sz="1200" u="none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074" y="1121045"/>
            <a:ext cx="8227610" cy="5256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asellaDiTesto 5"/>
          <p:cNvSpPr txBox="1"/>
          <p:nvPr/>
        </p:nvSpPr>
        <p:spPr>
          <a:xfrm>
            <a:off x="5090620" y="5219486"/>
            <a:ext cx="3411934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it-IT" sz="1200" u="none" dirty="0" smtClean="0"/>
              <a:t>Data </a:t>
            </a:r>
            <a:r>
              <a:rPr lang="it-IT" sz="1200" u="none" dirty="0" smtClean="0"/>
              <a:t>source: EURO-CORDEX </a:t>
            </a:r>
            <a:r>
              <a:rPr lang="it-IT" sz="1200" u="none" dirty="0" smtClean="0"/>
              <a:t>data </a:t>
            </a:r>
            <a:r>
              <a:rPr lang="it-IT" sz="1200" u="none" dirty="0" err="1" smtClean="0"/>
              <a:t>provided</a:t>
            </a:r>
            <a:r>
              <a:rPr lang="it-IT" sz="1200" u="none" dirty="0" smtClean="0"/>
              <a:t> </a:t>
            </a:r>
            <a:r>
              <a:rPr lang="it-IT" sz="1200" u="none" dirty="0" err="1" smtClean="0"/>
              <a:t>by</a:t>
            </a:r>
            <a:r>
              <a:rPr lang="it-IT" sz="1200" u="none" dirty="0" smtClean="0"/>
              <a:t> </a:t>
            </a:r>
            <a:r>
              <a:rPr lang="it-IT" sz="1200" u="none" dirty="0" smtClean="0"/>
              <a:t>EURO-CORDEX </a:t>
            </a:r>
            <a:r>
              <a:rPr lang="it-IT" sz="1200" u="none" dirty="0" err="1" smtClean="0"/>
              <a:t>initiative</a:t>
            </a:r>
            <a:r>
              <a:rPr lang="it-IT" sz="1200" u="none" dirty="0" smtClean="0"/>
              <a:t>: http</a:t>
            </a:r>
            <a:r>
              <a:rPr lang="it-IT" sz="1200" u="none" dirty="0" smtClean="0"/>
              <a:t>://www.eea.europa.eu/</a:t>
            </a:r>
            <a:r>
              <a:rPr lang="it-IT" sz="1200" u="none" dirty="0" err="1" smtClean="0"/>
              <a:t>data-and-maps</a:t>
            </a:r>
            <a:r>
              <a:rPr lang="it-IT" sz="1200" u="none" dirty="0" smtClean="0"/>
              <a:t>/data/</a:t>
            </a:r>
            <a:r>
              <a:rPr lang="it-IT" sz="1200" u="none" dirty="0" err="1" smtClean="0"/>
              <a:t>external</a:t>
            </a:r>
            <a:r>
              <a:rPr lang="it-IT" sz="1200" u="none" dirty="0" smtClean="0"/>
              <a:t>/</a:t>
            </a:r>
            <a:r>
              <a:rPr lang="it-IT" sz="1200" u="none" dirty="0" err="1" smtClean="0"/>
              <a:t>euro-cordex</a:t>
            </a:r>
            <a:endParaRPr lang="en-US" sz="1200" u="none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Struttura predefinita">
  <a:themeElements>
    <a:clrScheme name="1_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18263</TotalTime>
  <Words>1697</Words>
  <Application>Microsoft Office PowerPoint</Application>
  <PresentationFormat>Presentazione su schermo (4:3)</PresentationFormat>
  <Paragraphs>104</Paragraphs>
  <Slides>28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28</vt:i4>
      </vt:variant>
    </vt:vector>
  </HeadingPairs>
  <TitlesOfParts>
    <vt:vector size="29" baseType="lpstr">
      <vt:lpstr>1_Struttura predefinita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Serena Ceola</dc:creator>
  <cp:lastModifiedBy>sturno</cp:lastModifiedBy>
  <cp:revision>904</cp:revision>
  <cp:lastPrinted>2009-04-22T19:24:48Z</cp:lastPrinted>
  <dcterms:created xsi:type="dcterms:W3CDTF">2009-04-22T19:24:48Z</dcterms:created>
  <dcterms:modified xsi:type="dcterms:W3CDTF">2016-04-19T08:00:20Z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